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6"/>
  </p:notesMasterIdLst>
  <p:sldIdLst>
    <p:sldId id="624" r:id="rId2"/>
    <p:sldId id="897" r:id="rId3"/>
    <p:sldId id="876" r:id="rId4"/>
    <p:sldId id="830" r:id="rId5"/>
    <p:sldId id="831" r:id="rId6"/>
    <p:sldId id="842" r:id="rId7"/>
    <p:sldId id="843" r:id="rId8"/>
    <p:sldId id="832" r:id="rId9"/>
    <p:sldId id="833" r:id="rId10"/>
    <p:sldId id="834" r:id="rId11"/>
    <p:sldId id="835" r:id="rId12"/>
    <p:sldId id="841" r:id="rId13"/>
    <p:sldId id="672" r:id="rId14"/>
    <p:sldId id="661" r:id="rId15"/>
    <p:sldId id="662" r:id="rId16"/>
    <p:sldId id="663" r:id="rId17"/>
    <p:sldId id="673" r:id="rId18"/>
    <p:sldId id="664" r:id="rId19"/>
    <p:sldId id="674" r:id="rId20"/>
    <p:sldId id="665" r:id="rId21"/>
    <p:sldId id="675" r:id="rId22"/>
    <p:sldId id="676" r:id="rId23"/>
    <p:sldId id="679" r:id="rId24"/>
    <p:sldId id="811" r:id="rId25"/>
    <p:sldId id="812" r:id="rId26"/>
    <p:sldId id="813" r:id="rId27"/>
    <p:sldId id="814" r:id="rId28"/>
    <p:sldId id="815" r:id="rId29"/>
    <p:sldId id="844" r:id="rId30"/>
    <p:sldId id="845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856" r:id="rId41"/>
    <p:sldId id="857" r:id="rId42"/>
    <p:sldId id="858" r:id="rId43"/>
    <p:sldId id="859" r:id="rId44"/>
    <p:sldId id="860" r:id="rId45"/>
    <p:sldId id="861" r:id="rId46"/>
    <p:sldId id="862" r:id="rId47"/>
    <p:sldId id="863" r:id="rId48"/>
    <p:sldId id="864" r:id="rId49"/>
    <p:sldId id="865" r:id="rId50"/>
    <p:sldId id="866" r:id="rId51"/>
    <p:sldId id="867" r:id="rId52"/>
    <p:sldId id="868" r:id="rId53"/>
    <p:sldId id="869" r:id="rId54"/>
    <p:sldId id="870" r:id="rId55"/>
    <p:sldId id="871" r:id="rId56"/>
    <p:sldId id="872" r:id="rId57"/>
    <p:sldId id="873" r:id="rId58"/>
    <p:sldId id="874" r:id="rId59"/>
    <p:sldId id="878" r:id="rId60"/>
    <p:sldId id="880" r:id="rId61"/>
    <p:sldId id="879" r:id="rId62"/>
    <p:sldId id="881" r:id="rId63"/>
    <p:sldId id="882" r:id="rId64"/>
    <p:sldId id="816" r:id="rId65"/>
    <p:sldId id="817" r:id="rId66"/>
    <p:sldId id="818" r:id="rId67"/>
    <p:sldId id="819" r:id="rId68"/>
    <p:sldId id="820" r:id="rId69"/>
    <p:sldId id="821" r:id="rId70"/>
    <p:sldId id="805" r:id="rId71"/>
    <p:sldId id="806" r:id="rId72"/>
    <p:sldId id="807" r:id="rId73"/>
    <p:sldId id="808" r:id="rId74"/>
    <p:sldId id="809" r:id="rId75"/>
    <p:sldId id="810" r:id="rId76"/>
    <p:sldId id="839" r:id="rId77"/>
    <p:sldId id="840" r:id="rId78"/>
    <p:sldId id="875" r:id="rId79"/>
    <p:sldId id="877" r:id="rId80"/>
    <p:sldId id="883" r:id="rId81"/>
    <p:sldId id="884" r:id="rId82"/>
    <p:sldId id="885" r:id="rId83"/>
    <p:sldId id="886" r:id="rId84"/>
    <p:sldId id="887" r:id="rId85"/>
    <p:sldId id="888" r:id="rId86"/>
    <p:sldId id="889" r:id="rId87"/>
    <p:sldId id="890" r:id="rId88"/>
    <p:sldId id="891" r:id="rId89"/>
    <p:sldId id="892" r:id="rId90"/>
    <p:sldId id="893" r:id="rId91"/>
    <p:sldId id="894" r:id="rId92"/>
    <p:sldId id="895" r:id="rId93"/>
    <p:sldId id="896" r:id="rId94"/>
    <p:sldId id="640" r:id="rId9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66FFFF"/>
    <a:srgbClr val="3399FF"/>
    <a:srgbClr val="66FF33"/>
    <a:srgbClr val="816DF7"/>
    <a:srgbClr val="A6F2F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7" autoAdjust="0"/>
  </p:normalViewPr>
  <p:slideViewPr>
    <p:cSldViewPr>
      <p:cViewPr>
        <p:scale>
          <a:sx n="108" d="100"/>
          <a:sy n="108" d="100"/>
        </p:scale>
        <p:origin x="-592" y="1032"/>
      </p:cViewPr>
      <p:guideLst>
        <p:guide orient="horz" pos="2162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79475" y="685800"/>
            <a:ext cx="50990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0225"/>
            <a:ext cx="54864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BD363A-852E-4FED-A222-23DF8A50BA8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Au: Aurum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D363A-852E-4FED-A222-23DF8A50BA89}" type="slidenum">
              <a:rPr lang="zh-CN" alt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D363A-852E-4FED-A222-23DF8A50BA89}" type="slidenum">
              <a:rPr lang="zh-CN" alt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P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5929313"/>
            <a:ext cx="7921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 flipV="1">
            <a:off x="893763" y="6515100"/>
            <a:ext cx="8250237" cy="825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800">
              <a:latin typeface="Verdan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 rot="10800000">
            <a:off x="0" y="908050"/>
            <a:ext cx="9144000" cy="71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FF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wmf"/><Relationship Id="rId8" Type="http://schemas.openxmlformats.org/officeDocument/2006/relationships/image" Target="../media/image32.png"/><Relationship Id="rId9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wmf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wmf"/><Relationship Id="rId3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emf"/><Relationship Id="rId3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hyperlink" Target="http://www.damtp.cam.ac.uk/user/gr/public/images/HSTm87.gif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3.png"/><Relationship Id="rId5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4" Type="http://schemas.openxmlformats.org/officeDocument/2006/relationships/image" Target="../media/image180.wmf"/><Relationship Id="rId5" Type="http://schemas.openxmlformats.org/officeDocument/2006/relationships/image" Target="../media/image181.wmf"/><Relationship Id="rId6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4" Type="http://schemas.openxmlformats.org/officeDocument/2006/relationships/image" Target="../media/image185.wmf"/><Relationship Id="rId5" Type="http://schemas.openxmlformats.org/officeDocument/2006/relationships/image" Target="../media/image18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7.emf"/><Relationship Id="rId3" Type="http://schemas.openxmlformats.org/officeDocument/2006/relationships/image" Target="../media/image18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4" Type="http://schemas.openxmlformats.org/officeDocument/2006/relationships/image" Target="../media/image17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0.emf"/><Relationship Id="rId3" Type="http://schemas.openxmlformats.org/officeDocument/2006/relationships/image" Target="../media/image191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4" Type="http://schemas.openxmlformats.org/officeDocument/2006/relationships/image" Target="../media/image19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3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6.emf"/><Relationship Id="rId3" Type="http://schemas.openxmlformats.org/officeDocument/2006/relationships/image" Target="../media/image19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4" Type="http://schemas.openxmlformats.org/officeDocument/2006/relationships/image" Target="../media/image20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0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3.emf"/><Relationship Id="rId3" Type="http://schemas.openxmlformats.org/officeDocument/2006/relationships/image" Target="../media/image20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4" Type="http://schemas.openxmlformats.org/officeDocument/2006/relationships/image" Target="../media/image207.emf"/><Relationship Id="rId5" Type="http://schemas.openxmlformats.org/officeDocument/2006/relationships/image" Target="../media/image20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-36512" y="1500174"/>
            <a:ext cx="93133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Holographic Superconductor Models   </a:t>
            </a:r>
            <a:endParaRPr lang="en-US" sz="4800" dirty="0">
              <a:solidFill>
                <a:srgbClr val="0000FF"/>
              </a:solidFill>
              <a:latin typeface="Times New Roman"/>
              <a:ea typeface="黑体" pitchFamily="2" charset="-122"/>
              <a:cs typeface="Times New Roman"/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                         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619672" y="3357563"/>
            <a:ext cx="616376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dirty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        </a:t>
            </a:r>
            <a:r>
              <a:rPr lang="en-US" altLang="zh-CN" sz="3600" dirty="0" err="1" smtClean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Rong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-Gen </a:t>
            </a:r>
            <a:r>
              <a:rPr lang="en-US" altLang="zh-CN" sz="3600" dirty="0" err="1" smtClean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Cai</a:t>
            </a:r>
            <a:endParaRPr lang="en-US" altLang="zh-CN" sz="3600" dirty="0">
              <a:solidFill>
                <a:srgbClr val="0000FF"/>
              </a:solidFill>
              <a:latin typeface="Times New Roman"/>
              <a:ea typeface="黑体" pitchFamily="2" charset="-122"/>
              <a:cs typeface="Times New Roman"/>
            </a:endParaRPr>
          </a:p>
          <a:p>
            <a:endParaRPr lang="en-US" altLang="zh-CN" sz="3600" dirty="0">
              <a:solidFill>
                <a:srgbClr val="0000FF"/>
              </a:solidFill>
              <a:latin typeface="Times New Roman"/>
              <a:ea typeface="黑体" pitchFamily="2" charset="-122"/>
              <a:cs typeface="Times New Roman"/>
            </a:endParaRPr>
          </a:p>
          <a:p>
            <a:r>
              <a:rPr lang="en-US" altLang="zh-CN" sz="3600" dirty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 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Institute of Theoretical Physics</a:t>
            </a:r>
          </a:p>
          <a:p>
            <a:r>
              <a:rPr lang="en-US" altLang="zh-CN" sz="3600" dirty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/>
                <a:ea typeface="黑体" pitchFamily="2" charset="-122"/>
                <a:cs typeface="Times New Roman"/>
              </a:rPr>
              <a:t> Chinese Academy of Sciences</a:t>
            </a:r>
            <a:endParaRPr lang="en-US" altLang="zh-CN" sz="3600" dirty="0">
              <a:solidFill>
                <a:srgbClr val="0000FF"/>
              </a:solidFill>
              <a:latin typeface="Times New Roman"/>
              <a:ea typeface="黑体" pitchFamily="2" charset="-122"/>
              <a:cs typeface="Times New Roman"/>
            </a:endParaRPr>
          </a:p>
          <a:p>
            <a:r>
              <a:rPr lang="en-US" dirty="0">
                <a:solidFill>
                  <a:srgbClr val="0000FF"/>
                </a:solidFill>
              </a:rPr>
              <a:t>     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746" y="260648"/>
            <a:ext cx="8483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Hot Topics in General </a:t>
            </a:r>
            <a:r>
              <a:rPr kumimoji="1" lang="en-US" altLang="zh-CN" sz="2000" dirty="0"/>
              <a:t>R</a:t>
            </a:r>
            <a:r>
              <a:rPr kumimoji="1" lang="en-US" altLang="zh-CN" sz="2000" dirty="0" smtClean="0"/>
              <a:t>elativity and Gravitation, Aug. 9-15, </a:t>
            </a:r>
            <a:r>
              <a:rPr kumimoji="1" lang="en-US" altLang="zh-CN" sz="2000" dirty="0" err="1" smtClean="0"/>
              <a:t>Quy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Nhon</a:t>
            </a:r>
            <a:r>
              <a:rPr kumimoji="1" lang="en-US" altLang="zh-CN" sz="2000" dirty="0" smtClean="0"/>
              <a:t>, Vietnam</a:t>
            </a:r>
            <a:endParaRPr kumimoji="1" lang="zh-CN" alt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14818"/>
            <a:ext cx="466566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1406" y="33329"/>
            <a:ext cx="4105275" cy="2246769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 smtClean="0">
                <a:latin typeface="Times New Roman"/>
                <a:cs typeface="Times New Roman"/>
              </a:rPr>
              <a:t>Quantum field theory</a:t>
            </a:r>
            <a:endParaRPr lang="en-US" altLang="zh-CN" b="1" dirty="0">
              <a:latin typeface="Times New Roman"/>
              <a:cs typeface="Times New Roman"/>
            </a:endParaRPr>
          </a:p>
          <a:p>
            <a:pPr eaLnBrk="0" hangingPunct="0"/>
            <a:r>
              <a:rPr lang="en-US" altLang="zh-CN" b="1" dirty="0" smtClean="0">
                <a:latin typeface="Times New Roman"/>
                <a:cs typeface="Times New Roman"/>
              </a:rPr>
              <a:t>     in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d</a:t>
            </a:r>
            <a:r>
              <a:rPr lang="en-US" altLang="zh-CN" b="1" dirty="0" smtClean="0">
                <a:latin typeface="Times New Roman"/>
                <a:cs typeface="Times New Roman"/>
              </a:rPr>
              <a:t>-dimensions</a:t>
            </a:r>
            <a:r>
              <a:rPr lang="zh-CN" altLang="en-US" b="1" dirty="0" smtClean="0">
                <a:latin typeface="Times New Roman"/>
                <a:cs typeface="Times New Roman"/>
              </a:rPr>
              <a:t> </a:t>
            </a:r>
            <a:endParaRPr lang="zh-CN" altLang="en-US" b="1" dirty="0">
              <a:latin typeface="Times New Roman"/>
              <a:cs typeface="Times New Roman"/>
            </a:endParaRPr>
          </a:p>
          <a:p>
            <a:pPr eaLnBrk="0" hangingPunct="0"/>
            <a:r>
              <a:rPr lang="zh-CN" altLang="en-US" b="1" dirty="0">
                <a:latin typeface="Times New Roman"/>
                <a:cs typeface="Times New Roman"/>
              </a:rPr>
              <a:t> </a:t>
            </a:r>
            <a:r>
              <a:rPr lang="zh-CN" altLang="en-US" sz="1400" b="1" dirty="0">
                <a:latin typeface="Times New Roman"/>
                <a:cs typeface="Times New Roman"/>
              </a:rPr>
              <a:t>           </a:t>
            </a:r>
          </a:p>
          <a:p>
            <a:pPr eaLnBrk="0" hangingPunct="0"/>
            <a:r>
              <a:rPr lang="zh-CN" altLang="en-US" b="1" dirty="0">
                <a:latin typeface="Times New Roman"/>
                <a:cs typeface="Times New Roman"/>
              </a:rPr>
              <a:t>        </a:t>
            </a:r>
            <a:r>
              <a:rPr lang="en-US" altLang="zh-CN" b="1" dirty="0" smtClean="0">
                <a:latin typeface="Times New Roman"/>
                <a:cs typeface="Times New Roman"/>
              </a:rPr>
              <a:t>operator</a:t>
            </a:r>
            <a:r>
              <a:rPr lang="zh-CN" altLang="en-US" b="1" dirty="0" smtClean="0">
                <a:latin typeface="Times New Roman"/>
                <a:cs typeface="Times New Roman"/>
              </a:rPr>
              <a:t> </a:t>
            </a:r>
            <a:r>
              <a:rPr lang="el-GR" altLang="en-US" b="1" i="1" dirty="0" smtClean="0">
                <a:latin typeface="Times New Roman"/>
                <a:cs typeface="Times New Roman"/>
              </a:rPr>
              <a:t>Ο</a:t>
            </a:r>
            <a:endParaRPr lang="en-US" altLang="en-US" b="1" dirty="0">
              <a:latin typeface="Times New Roman"/>
              <a:cs typeface="Times New Roman"/>
            </a:endParaRPr>
          </a:p>
          <a:p>
            <a:pPr eaLnBrk="0" hangingPunct="0"/>
            <a:r>
              <a:rPr lang="en-US" altLang="zh-CN" b="1" i="1" dirty="0">
                <a:latin typeface="Times New Roman"/>
                <a:cs typeface="Times New Roman"/>
              </a:rPr>
              <a:t> </a:t>
            </a:r>
            <a:r>
              <a:rPr lang="en-US" altLang="zh-CN" b="1" i="1" dirty="0" smtClean="0">
                <a:latin typeface="Times New Roman"/>
                <a:cs typeface="Times New Roman"/>
              </a:rPr>
              <a:t>            </a:t>
            </a:r>
            <a:r>
              <a:rPr lang="en-US" altLang="zh-CN" b="1" dirty="0" smtClean="0">
                <a:latin typeface="Times New Roman"/>
                <a:cs typeface="Times New Roman"/>
              </a:rPr>
              <a:t>   boundary</a:t>
            </a:r>
            <a:endParaRPr lang="zh-CN" altLang="en-US" b="1" i="1" dirty="0">
              <a:latin typeface="Times New Roman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11960" y="0"/>
            <a:ext cx="4932040" cy="2246769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/>
              <a:t> </a:t>
            </a:r>
            <a:r>
              <a:rPr lang="en-US" altLang="zh-CN" b="1" dirty="0" smtClean="0"/>
              <a:t>quantum gravitational theory</a:t>
            </a:r>
          </a:p>
          <a:p>
            <a:pPr eaLnBrk="0" hangingPunct="0"/>
            <a:r>
              <a:rPr lang="zh-CN" altLang="en-US" b="1" dirty="0" smtClean="0"/>
              <a:t>  </a:t>
            </a:r>
            <a:r>
              <a:rPr lang="en-US" altLang="zh-CN" b="1" dirty="0" smtClean="0"/>
              <a:t>        in (</a:t>
            </a:r>
            <a:r>
              <a:rPr lang="en-US" altLang="zh-CN" b="1" dirty="0" smtClean="0">
                <a:solidFill>
                  <a:srgbClr val="FF3300"/>
                </a:solidFill>
              </a:rPr>
              <a:t>d</a:t>
            </a:r>
            <a:r>
              <a:rPr lang="en-US" altLang="zh-CN" b="1" dirty="0" smtClean="0">
                <a:solidFill>
                  <a:srgbClr val="FF3300"/>
                </a:solidFill>
              </a:rPr>
              <a:t>+1</a:t>
            </a:r>
            <a:r>
              <a:rPr lang="en-US" altLang="zh-CN" b="1" dirty="0" smtClean="0"/>
              <a:t>)-dimensions</a:t>
            </a:r>
            <a:r>
              <a:rPr lang="zh-CN" altLang="en-US" b="1" dirty="0" smtClean="0"/>
              <a:t> </a:t>
            </a:r>
            <a:endParaRPr lang="zh-CN" altLang="en-US" b="1" dirty="0"/>
          </a:p>
          <a:p>
            <a:pPr eaLnBrk="0" hangingPunct="0"/>
            <a:r>
              <a:rPr lang="zh-CN" altLang="en-US" b="1" dirty="0"/>
              <a:t>         </a:t>
            </a:r>
          </a:p>
          <a:p>
            <a:pPr eaLnBrk="0" hangingPunct="0"/>
            <a:r>
              <a:rPr lang="zh-CN" altLang="en-US" b="1" dirty="0"/>
              <a:t>    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dynamical field</a:t>
            </a:r>
            <a:r>
              <a:rPr lang="zh-CN" altLang="en-US" b="1" dirty="0" smtClean="0"/>
              <a:t> </a:t>
            </a:r>
            <a:r>
              <a:rPr lang="el-GR" altLang="en-US" b="1" i="1" dirty="0">
                <a:latin typeface="宋体" charset="-122"/>
              </a:rPr>
              <a:t>φ</a:t>
            </a:r>
            <a:endParaRPr lang="zh-CN" altLang="en-US" b="1" i="1" dirty="0">
              <a:latin typeface="宋体" charset="-122"/>
            </a:endParaRPr>
          </a:p>
          <a:p>
            <a:pPr eaLnBrk="0" hangingPunct="0"/>
            <a:r>
              <a:rPr lang="zh-CN" altLang="en-US" b="1" i="1" dirty="0">
                <a:latin typeface="宋体" charset="-122"/>
              </a:rPr>
              <a:t>          </a:t>
            </a:r>
            <a:r>
              <a:rPr lang="en-US" altLang="zh-CN" b="1" dirty="0" smtClean="0">
                <a:latin typeface="Times New Roman"/>
                <a:cs typeface="Times New Roman"/>
              </a:rPr>
              <a:t>bulk</a:t>
            </a:r>
            <a:endParaRPr lang="el-GR" altLang="en-US" b="1" dirty="0">
              <a:latin typeface="宋体" charset="-12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85720" y="928670"/>
            <a:ext cx="38877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786314" y="928670"/>
            <a:ext cx="38877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72140"/>
            <a:ext cx="4106863" cy="658813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571744"/>
            <a:ext cx="7134225" cy="16192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00628" y="6334780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/>
              <a:t>(0909.3553, S. Hartnoll</a:t>
            </a:r>
            <a:r>
              <a:rPr lang="en-US" altLang="zh-CN" b="1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88" y="1052736"/>
            <a:ext cx="56169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dirty="0" err="1" smtClean="0"/>
              <a:t>AdS</a:t>
            </a:r>
            <a:r>
              <a:rPr lang="en-US" altLang="zh-CN" sz="3200" dirty="0" smtClean="0"/>
              <a:t>/CFT correspondence</a:t>
            </a:r>
            <a:r>
              <a:rPr lang="zh-CN" sz="3200" dirty="0" smtClean="0"/>
              <a:t>：</a:t>
            </a:r>
            <a:endParaRPr lang="en-US" altLang="zh-CN" sz="3200" dirty="0" smtClean="0"/>
          </a:p>
          <a:p>
            <a:pPr eaLnBrk="0" hangingPunct="0"/>
            <a:endParaRPr lang="en-US" altLang="zh-CN" sz="3200" dirty="0"/>
          </a:p>
          <a:p>
            <a:pPr marL="514350" indent="-514350" eaLnBrk="0" hangingPunct="0">
              <a:buAutoNum type="arabicParenR"/>
            </a:pPr>
            <a:r>
              <a:rPr lang="en-US" altLang="zh-CN" sz="3200" dirty="0" smtClean="0"/>
              <a:t>gravity/gauge field </a:t>
            </a:r>
          </a:p>
          <a:p>
            <a:pPr eaLnBrk="0" hangingPunct="0"/>
            <a:r>
              <a:rPr lang="en-US" altLang="zh-CN" sz="3200" dirty="0" smtClean="0"/>
              <a:t>2) different </a:t>
            </a:r>
            <a:r>
              <a:rPr lang="en-US" altLang="zh-CN" sz="3200" dirty="0" err="1" smtClean="0"/>
              <a:t>spacetime</a:t>
            </a:r>
            <a:r>
              <a:rPr lang="en-US" altLang="zh-CN" sz="3200" dirty="0" smtClean="0"/>
              <a:t> dimension</a:t>
            </a:r>
          </a:p>
          <a:p>
            <a:pPr eaLnBrk="0" hangingPunct="0"/>
            <a:r>
              <a:rPr lang="en-US" altLang="zh-CN" sz="3200" dirty="0" smtClean="0"/>
              <a:t>3) </a:t>
            </a:r>
            <a:r>
              <a:rPr lang="en-US" altLang="zh-CN" sz="3200" dirty="0" smtClean="0">
                <a:solidFill>
                  <a:srgbClr val="FF0000"/>
                </a:solidFill>
              </a:rPr>
              <a:t>weak/strong duality</a:t>
            </a:r>
          </a:p>
          <a:p>
            <a:pPr eaLnBrk="0" hangingPunct="0"/>
            <a:r>
              <a:rPr lang="en-US" altLang="zh-CN" sz="3200" dirty="0" smtClean="0"/>
              <a:t>4) classical/quantum</a:t>
            </a:r>
            <a:endParaRPr lang="zh-CN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55576" y="4509120"/>
            <a:ext cx="7558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Applications in various fields:  </a:t>
            </a:r>
          </a:p>
          <a:p>
            <a:r>
              <a:rPr kumimoji="1" lang="en-US" altLang="zh-CN" dirty="0"/>
              <a:t>l</a:t>
            </a:r>
            <a:r>
              <a:rPr kumimoji="1" lang="en-US" altLang="zh-CN" dirty="0" smtClean="0"/>
              <a:t>ow energy QCD, high temperature superconductor </a:t>
            </a:r>
            <a:endParaRPr kumimoji="1"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4392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 dirty="0" smtClean="0">
                <a:latin typeface="Times New Roman"/>
                <a:cs typeface="Times New Roman"/>
              </a:rPr>
              <a:t>RHIC’s heavy Ion Collision</a:t>
            </a:r>
            <a:r>
              <a:rPr lang="zh-CN" dirty="0" smtClean="0">
                <a:latin typeface="Times New Roman"/>
                <a:cs typeface="Times New Roman"/>
              </a:rPr>
              <a:t> </a:t>
            </a:r>
            <a:endParaRPr lang="zh-CN" dirty="0">
              <a:latin typeface="Times New Roman"/>
              <a:cs typeface="Times New Roman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1512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1511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196975"/>
            <a:ext cx="1511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07950" y="49514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211960" y="3141663"/>
            <a:ext cx="4506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sz="2000" dirty="0"/>
              <a:t>PRL98, 172301(2007), nucl-ex/0611018</a:t>
            </a:r>
          </a:p>
          <a:p>
            <a:pPr eaLnBrk="1" hangingPunct="1"/>
            <a:r>
              <a:rPr lang="zh-CN" sz="2000" dirty="0"/>
              <a:t>PRL99, 172301(2007), nucl-ex/0706.1522</a:t>
            </a:r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20653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68313" y="3141663"/>
            <a:ext cx="1222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 dirty="0" smtClean="0"/>
              <a:t>RHIC</a:t>
            </a:r>
            <a:r>
              <a:rPr lang="zh-CN" dirty="0" smtClean="0"/>
              <a:t>:</a:t>
            </a:r>
            <a:endParaRPr lang="zh-CN" dirty="0"/>
          </a:p>
        </p:txBody>
      </p: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37075"/>
            <a:ext cx="1727200" cy="620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39750" y="4292600"/>
            <a:ext cx="1761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AdS</a:t>
            </a:r>
            <a:r>
              <a:rPr lang="en-US" altLang="zh-CN" dirty="0" smtClean="0"/>
              <a:t>/CFT</a:t>
            </a:r>
            <a:r>
              <a:rPr lang="zh-CN" dirty="0" smtClean="0"/>
              <a:t>:</a:t>
            </a:r>
            <a:endParaRPr lang="zh-CN" dirty="0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499992" y="4440238"/>
            <a:ext cx="4416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sz="2000" dirty="0"/>
              <a:t>Kovtun</a:t>
            </a:r>
            <a:r>
              <a:rPr lang="zh-CN" sz="2000" dirty="0" smtClean="0"/>
              <a:t>, </a:t>
            </a:r>
            <a:r>
              <a:rPr lang="zh-CN" sz="2000" dirty="0"/>
              <a:t>Son and </a:t>
            </a:r>
            <a:r>
              <a:rPr lang="zh-CN" sz="2000" dirty="0" smtClean="0"/>
              <a:t>Starinet,PRL </a:t>
            </a:r>
            <a:r>
              <a:rPr lang="zh-CN" sz="2000" dirty="0"/>
              <a:t>(05)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39750" y="2781300"/>
            <a:ext cx="7345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4916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5805488"/>
            <a:ext cx="2284412" cy="6524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8" name="Text Box 18"/>
          <p:cNvSpPr txBox="1">
            <a:spLocks noChangeArrowheads="1"/>
          </p:cNvSpPr>
          <p:nvPr/>
        </p:nvSpPr>
        <p:spPr bwMode="auto">
          <a:xfrm>
            <a:off x="4932363" y="6056313"/>
            <a:ext cx="288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sz="2000">
                <a:ea typeface="华文仿宋" charset="0"/>
                <a:cs typeface="华文仿宋" charset="0"/>
              </a:rPr>
              <a:t>(Brigante et al, PRL 2008)</a:t>
            </a:r>
          </a:p>
        </p:txBody>
      </p:sp>
      <p:sp>
        <p:nvSpPr>
          <p:cNvPr id="49169" name="线形标注 2 5"/>
          <p:cNvSpPr>
            <a:spLocks/>
          </p:cNvSpPr>
          <p:nvPr/>
        </p:nvSpPr>
        <p:spPr bwMode="auto">
          <a:xfrm>
            <a:off x="5651500" y="5026025"/>
            <a:ext cx="2160860" cy="8509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2400" dirty="0" smtClean="0"/>
              <a:t>Gauss-Bonnet</a:t>
            </a:r>
            <a:endParaRPr lang="en-US" altLang="zh-CN" sz="2400" dirty="0"/>
          </a:p>
          <a:p>
            <a:r>
              <a:rPr lang="en-US" altLang="zh-CN" sz="2400" dirty="0"/>
              <a:t>b</a:t>
            </a:r>
            <a:r>
              <a:rPr lang="en-US" altLang="zh-CN" sz="2400" dirty="0" smtClean="0"/>
              <a:t>lack </a:t>
            </a:r>
            <a:r>
              <a:rPr lang="en-US" altLang="zh-CN" sz="2400" dirty="0"/>
              <a:t>hole 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1907704" y="2348880"/>
            <a:ext cx="1101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aurum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57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644900"/>
            <a:ext cx="394176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2924175"/>
            <a:ext cx="522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1950, Landau-Ginzburg theory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11188" y="4652963"/>
            <a:ext cx="7624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1957, BCS theory: interactions with phonons 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73048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/>
              <a:t> </a:t>
            </a:r>
            <a:r>
              <a:rPr lang="en-US" altLang="zh-CN" sz="3200" dirty="0"/>
              <a:t>Superconductor</a:t>
            </a:r>
            <a:r>
              <a:rPr lang="zh-CN" altLang="en-US" sz="3200" dirty="0"/>
              <a:t>：</a:t>
            </a:r>
          </a:p>
          <a:p>
            <a:r>
              <a:rPr lang="zh-CN" altLang="en-US" sz="3200" dirty="0"/>
              <a:t>                  </a:t>
            </a:r>
          </a:p>
          <a:p>
            <a:r>
              <a:rPr lang="zh-CN" altLang="en-US" sz="3200" dirty="0"/>
              <a:t>  </a:t>
            </a:r>
            <a:r>
              <a:rPr lang="en-US" altLang="zh-CN" sz="3200" dirty="0" smtClean="0"/>
              <a:t>Vanishing </a:t>
            </a:r>
            <a:r>
              <a:rPr lang="en-US" altLang="zh-CN" sz="3200" dirty="0"/>
              <a:t>resistivity (H. </a:t>
            </a:r>
            <a:r>
              <a:rPr lang="en-US" altLang="zh-CN" sz="3200" dirty="0" err="1"/>
              <a:t>Onnes</a:t>
            </a:r>
            <a:r>
              <a:rPr lang="en-US" altLang="zh-CN" sz="3200" dirty="0"/>
              <a:t>, 1911)</a:t>
            </a:r>
          </a:p>
          <a:p>
            <a:r>
              <a:rPr lang="en-US" altLang="zh-CN" sz="3200" dirty="0"/>
              <a:t>   </a:t>
            </a:r>
            <a:r>
              <a:rPr lang="en-US" altLang="zh-CN" sz="3200" dirty="0" smtClean="0"/>
              <a:t> </a:t>
            </a:r>
            <a:r>
              <a:rPr lang="en-US" altLang="zh-CN" sz="3200" dirty="0" err="1"/>
              <a:t>Meissner</a:t>
            </a:r>
            <a:r>
              <a:rPr lang="en-US" altLang="zh-CN" sz="3200" dirty="0"/>
              <a:t> effect (1933)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258888" y="5445125"/>
            <a:ext cx="5581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1980’s: cuprate superconductor</a:t>
            </a:r>
          </a:p>
          <a:p>
            <a:r>
              <a:rPr lang="en-US" altLang="zh-CN" sz="3200"/>
              <a:t>2000’s: Fe-based superconductor</a:t>
            </a:r>
            <a:endParaRPr lang="zh-CN" altLang="en-US" sz="3200"/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178" y="1988840"/>
            <a:ext cx="4180334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矩形 8"/>
          <p:cNvSpPr>
            <a:spLocks noChangeArrowheads="1"/>
          </p:cNvSpPr>
          <p:nvPr/>
        </p:nvSpPr>
        <p:spPr bwMode="auto">
          <a:xfrm>
            <a:off x="142875" y="285750"/>
            <a:ext cx="309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388" y="215900"/>
            <a:ext cx="8786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How to build a holographic superconductor model</a:t>
            </a:r>
            <a:r>
              <a:rPr lang="zh-CN" altLang="en-US" sz="3200"/>
              <a:t>？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1124744"/>
            <a:ext cx="8496746" cy="501675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3200" dirty="0"/>
              <a:t>        </a:t>
            </a:r>
            <a:r>
              <a:rPr lang="en-US" altLang="zh-CN" sz="3200" dirty="0"/>
              <a:t>CFT         </a:t>
            </a:r>
            <a:r>
              <a:rPr lang="en-US" altLang="zh-CN" sz="3200" dirty="0" err="1">
                <a:solidFill>
                  <a:srgbClr val="0000FF"/>
                </a:solidFill>
              </a:rPr>
              <a:t>AdS</a:t>
            </a:r>
            <a:r>
              <a:rPr lang="en-US" altLang="zh-CN" sz="3200" dirty="0">
                <a:solidFill>
                  <a:srgbClr val="0000FF"/>
                </a:solidFill>
              </a:rPr>
              <a:t>/CFT</a:t>
            </a:r>
            <a:r>
              <a:rPr lang="en-US" altLang="zh-CN" sz="3200" dirty="0">
                <a:solidFill>
                  <a:schemeClr val="folHlink"/>
                </a:solidFill>
              </a:rPr>
              <a:t> </a:t>
            </a:r>
            <a:r>
              <a:rPr lang="en-US" altLang="zh-CN" sz="3200" dirty="0"/>
              <a:t>      Gravity</a:t>
            </a:r>
            <a:r>
              <a:rPr lang="zh-CN" altLang="en-US" sz="3200" dirty="0"/>
              <a:t>  </a:t>
            </a:r>
          </a:p>
          <a:p>
            <a:pPr>
              <a:buFont typeface="Wingdings" pitchFamily="2" charset="2"/>
              <a:buNone/>
            </a:pPr>
            <a:endParaRPr lang="zh-CN" altLang="en-US" sz="3200" dirty="0"/>
          </a:p>
          <a:p>
            <a:pPr>
              <a:buFont typeface="Wingdings" pitchFamily="2" charset="2"/>
              <a:buNone/>
            </a:pPr>
            <a:r>
              <a:rPr lang="en-US" altLang="zh-CN" sz="3200" dirty="0"/>
              <a:t>global symmetry                </a:t>
            </a:r>
            <a:r>
              <a:rPr lang="en-US" altLang="zh-CN" sz="3200" dirty="0" err="1"/>
              <a:t>abelian</a:t>
            </a:r>
            <a:r>
              <a:rPr lang="en-US" altLang="zh-CN" sz="3200" dirty="0"/>
              <a:t> gauge field</a:t>
            </a:r>
            <a:endParaRPr lang="zh-CN" altLang="en-US" sz="3200" dirty="0"/>
          </a:p>
          <a:p>
            <a:pPr>
              <a:buFont typeface="Wingdings" pitchFamily="2" charset="2"/>
              <a:buNone/>
            </a:pPr>
            <a:endParaRPr lang="zh-CN" altLang="en-US" sz="3200" dirty="0"/>
          </a:p>
          <a:p>
            <a:pPr>
              <a:buFont typeface="Wingdings" pitchFamily="2" charset="2"/>
              <a:buNone/>
            </a:pPr>
            <a:r>
              <a:rPr lang="en-US" altLang="zh-CN" sz="3200" dirty="0"/>
              <a:t>scalar operator                    scalar field</a:t>
            </a:r>
            <a:endParaRPr lang="zh-CN" altLang="en-US" sz="3200" dirty="0"/>
          </a:p>
          <a:p>
            <a:pPr>
              <a:buFont typeface="Wingdings" pitchFamily="2" charset="2"/>
              <a:buNone/>
            </a:pPr>
            <a:endParaRPr lang="zh-CN" altLang="en-US" sz="3200" dirty="0"/>
          </a:p>
          <a:p>
            <a:pPr>
              <a:buFont typeface="Wingdings" pitchFamily="2" charset="2"/>
              <a:buNone/>
            </a:pPr>
            <a:r>
              <a:rPr lang="en-US" altLang="zh-CN" sz="3200" dirty="0"/>
              <a:t>temperature                         black hole</a:t>
            </a:r>
            <a:endParaRPr lang="zh-CN" altLang="en-US" sz="3200" dirty="0"/>
          </a:p>
          <a:p>
            <a:pPr>
              <a:buFont typeface="Wingdings" pitchFamily="2" charset="2"/>
              <a:buNone/>
            </a:pPr>
            <a:endParaRPr lang="zh-CN" altLang="en-US" sz="3200" dirty="0"/>
          </a:p>
          <a:p>
            <a:pPr>
              <a:buFont typeface="Wingdings" pitchFamily="2" charset="2"/>
              <a:buNone/>
            </a:pPr>
            <a:r>
              <a:rPr lang="en-US" altLang="zh-CN" sz="3200" dirty="0"/>
              <a:t>phase transition                   high T/no hair</a:t>
            </a:r>
            <a:r>
              <a:rPr lang="zh-CN" altLang="en-US" sz="3200" dirty="0"/>
              <a:t>；</a:t>
            </a:r>
          </a:p>
          <a:p>
            <a:pPr>
              <a:buFont typeface="Wingdings" pitchFamily="2" charset="2"/>
              <a:buNone/>
            </a:pPr>
            <a:r>
              <a:rPr lang="zh-CN" altLang="en-US" sz="3200" dirty="0"/>
              <a:t>                      </a:t>
            </a:r>
            <a:r>
              <a:rPr lang="en-US" altLang="zh-CN" sz="3200" dirty="0" smtClean="0"/>
              <a:t>low </a:t>
            </a:r>
            <a:r>
              <a:rPr lang="en-US" altLang="zh-CN" sz="3200" dirty="0"/>
              <a:t>T/ hairy BH </a:t>
            </a:r>
            <a:endParaRPr lang="zh-CN" altLang="en-US" sz="32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490962" y="2133600"/>
            <a:ext cx="2089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468313" y="6092825"/>
            <a:ext cx="396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 dirty="0"/>
              <a:t>G.T. Horowitz, 1002.1722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090613"/>
            <a:ext cx="8747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2700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No-hair theorem?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076825" y="5805488"/>
            <a:ext cx="336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 S. Gubser, 0801.2977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388" y="1125538"/>
            <a:ext cx="789463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71475" indent="-371475" eaLnBrk="0" fontAlgn="ctr" hangingPunct="0"/>
            <a:r>
              <a:rPr lang="zh-CN" altLang="en-US" sz="2400" dirty="0">
                <a:ea typeface="仿宋_GB2312" pitchFamily="49" charset="-122"/>
              </a:rPr>
              <a:t>   </a:t>
            </a:r>
            <a:r>
              <a:rPr lang="en-US" altLang="zh-CN" dirty="0">
                <a:solidFill>
                  <a:srgbClr val="FF3300"/>
                </a:solidFill>
                <a:ea typeface="仿宋_GB2312" pitchFamily="49" charset="-122"/>
              </a:rPr>
              <a:t>Building a holographic superconductor</a:t>
            </a:r>
          </a:p>
          <a:p>
            <a:pPr marL="371475" indent="-371475" eaLnBrk="0" fontAlgn="ctr" hangingPunct="0"/>
            <a:r>
              <a:rPr lang="en-US" altLang="zh-CN" sz="2400" dirty="0">
                <a:ea typeface="仿宋_GB2312" pitchFamily="49" charset="-122"/>
              </a:rPr>
              <a:t>    S. </a:t>
            </a:r>
            <a:r>
              <a:rPr lang="en-US" altLang="zh-CN" sz="2400" dirty="0" err="1">
                <a:ea typeface="仿宋_GB2312" pitchFamily="49" charset="-122"/>
              </a:rPr>
              <a:t>Hartnoll</a:t>
            </a:r>
            <a:r>
              <a:rPr lang="en-US" altLang="zh-CN" sz="2400" dirty="0">
                <a:ea typeface="仿宋_GB2312" pitchFamily="49" charset="-122"/>
              </a:rPr>
              <a:t>, C.P. Herzog and G. Horowitz, </a:t>
            </a:r>
            <a:r>
              <a:rPr lang="en-US" altLang="zh-CN" sz="2400" dirty="0" err="1">
                <a:ea typeface="仿宋_GB2312" pitchFamily="49" charset="-122"/>
              </a:rPr>
              <a:t>arXiv</a:t>
            </a:r>
            <a:r>
              <a:rPr lang="en-US" altLang="zh-CN" sz="2400" dirty="0">
                <a:ea typeface="仿宋_GB2312" pitchFamily="49" charset="-122"/>
              </a:rPr>
              <a:t>: 0803.3295</a:t>
            </a:r>
          </a:p>
          <a:p>
            <a:pPr marL="371475" indent="-371475" eaLnBrk="0" fontAlgn="ctr" hangingPunct="0"/>
            <a:r>
              <a:rPr lang="en-US" altLang="zh-CN" sz="2400" dirty="0">
                <a:ea typeface="仿宋_GB2312" pitchFamily="49" charset="-122"/>
              </a:rPr>
              <a:t>    PRL 101, 031601 (2008)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86063"/>
            <a:ext cx="61801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00113" y="4149725"/>
            <a:ext cx="572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High Temperature</a:t>
            </a:r>
            <a:r>
              <a:rPr lang="zh-CN" altLang="en-US" sz="2400">
                <a:ea typeface="仿宋_GB2312" pitchFamily="49" charset="-122"/>
              </a:rPr>
              <a:t>（</a:t>
            </a:r>
            <a:r>
              <a:rPr lang="en-US" altLang="zh-CN" sz="2400">
                <a:ea typeface="仿宋_GB2312" pitchFamily="49" charset="-122"/>
              </a:rPr>
              <a:t>black hole without hair):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24400"/>
            <a:ext cx="4073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7313" y="301625"/>
            <a:ext cx="6556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2. Holographic </a:t>
            </a:r>
            <a:r>
              <a:rPr lang="en-US" altLang="zh-CN" dirty="0" smtClean="0">
                <a:solidFill>
                  <a:srgbClr val="0000FF"/>
                </a:solidFill>
              </a:rPr>
              <a:t>superconductors: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(1)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S-wave</a:t>
            </a:r>
            <a:endParaRPr lang="en-US" altLang="zh-C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123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Consider the case of   m^2L^2=-2</a:t>
            </a:r>
            <a:r>
              <a:rPr lang="zh-CN" altLang="en-US" sz="2400">
                <a:ea typeface="仿宋_GB2312" pitchFamily="49" charset="-122"/>
              </a:rPr>
              <a:t>，</a:t>
            </a:r>
            <a:r>
              <a:rPr lang="en-US" altLang="zh-CN" sz="2400">
                <a:ea typeface="仿宋_GB2312" pitchFamily="49" charset="-122"/>
              </a:rPr>
              <a:t>like a conformal scalar field.</a:t>
            </a:r>
          </a:p>
          <a:p>
            <a:pPr eaLnBrk="0" fontAlgn="ctr" hangingPunct="0"/>
            <a:endParaRPr lang="zh-CN" altLang="en-US" sz="2400">
              <a:ea typeface="仿宋_GB2312" pitchFamily="49" charset="-122"/>
            </a:endParaRPr>
          </a:p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In the probe limit and A</a:t>
            </a:r>
            <a:r>
              <a:rPr lang="en-US" altLang="zh-CN" sz="2000">
                <a:ea typeface="仿宋_GB2312" pitchFamily="49" charset="-122"/>
              </a:rPr>
              <a:t>_t</a:t>
            </a:r>
            <a:r>
              <a:rPr lang="en-US" altLang="zh-CN" sz="2400">
                <a:ea typeface="仿宋_GB2312" pitchFamily="49" charset="-122"/>
              </a:rPr>
              <a:t>= Phi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72326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213100"/>
            <a:ext cx="25923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797425"/>
            <a:ext cx="27892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313" y="4149725"/>
            <a:ext cx="310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At the large r boundary: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157788"/>
            <a:ext cx="246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48263" y="4149725"/>
            <a:ext cx="346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Scalar operator condensate</a:t>
            </a:r>
            <a:endParaRPr lang="zh-CN" altLang="en-US" sz="2400">
              <a:ea typeface="仿宋_GB2312" pitchFamily="49" charset="-122"/>
            </a:endParaRPr>
          </a:p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O_i:</a:t>
            </a:r>
            <a:endParaRPr lang="zh-CN" altLang="en-US" sz="2400">
              <a:ea typeface="仿宋_GB2312" pitchFamily="49" charset="-12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732338"/>
            <a:ext cx="40735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589588"/>
            <a:ext cx="40322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981075"/>
            <a:ext cx="555466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1735138"/>
            <a:ext cx="34147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573463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00113" y="2636838"/>
            <a:ext cx="3776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Boundary conduction:</a:t>
            </a:r>
          </a:p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at the horizon:  ingoing mode</a:t>
            </a:r>
          </a:p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at the infinity: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667250"/>
            <a:ext cx="26241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3708400" y="4149725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66FFFF"/>
          </a:solidFill>
          <a:ln w="1270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211638" y="4149725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AdS/CFT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63713" y="47244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solidFill>
                  <a:srgbClr val="0000FF"/>
                </a:solidFill>
                <a:ea typeface="仿宋_GB2312" pitchFamily="49" charset="-122"/>
              </a:rPr>
              <a:t>source</a:t>
            </a:r>
            <a:r>
              <a:rPr lang="en-US" altLang="zh-CN" sz="2400">
                <a:ea typeface="仿宋_GB2312" pitchFamily="49" charset="-122"/>
              </a:rPr>
              <a:t>:</a:t>
            </a:r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5516563"/>
            <a:ext cx="4138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755650" y="5661025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 b="1">
                <a:solidFill>
                  <a:schemeClr val="folHlink"/>
                </a:solidFill>
                <a:ea typeface="仿宋_GB2312" pitchFamily="49" charset="-122"/>
              </a:rPr>
              <a:t>Conductivity:</a:t>
            </a: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231775" y="301625"/>
            <a:ext cx="212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Conductivity</a:t>
            </a:r>
            <a:r>
              <a:rPr lang="en-US" altLang="zh-CN"/>
              <a:t> 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735013" y="1093788"/>
            <a:ext cx="6072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Maxwell equation with zero momentum :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5651500" y="4652963"/>
            <a:ext cx="1190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current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361146039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48" y="937344"/>
            <a:ext cx="4394200" cy="558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504" y="1249596"/>
            <a:ext cx="2299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2015</a:t>
            </a:r>
            <a:r>
              <a:rPr kumimoji="1" lang="zh-CN" altLang="en-US" dirty="0" smtClean="0">
                <a:solidFill>
                  <a:srgbClr val="FF0000"/>
                </a:solidFill>
              </a:rPr>
              <a:t>: </a:t>
            </a:r>
            <a:r>
              <a:rPr kumimoji="1" lang="en-US" altLang="zh-CN" dirty="0" smtClean="0">
                <a:solidFill>
                  <a:srgbClr val="FF0000"/>
                </a:solidFill>
              </a:rPr>
              <a:t>GR100</a:t>
            </a:r>
            <a:endParaRPr kumimoji="1"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04" y="2420888"/>
            <a:ext cx="3384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GR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nothing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theory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spacetime</a:t>
            </a:r>
            <a:r>
              <a:rPr kumimoji="1" lang="en-US" altLang="zh-CN" dirty="0" smtClean="0"/>
              <a:t>!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1834" y="4149080"/>
            <a:ext cx="38741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KITPC program on</a:t>
            </a:r>
          </a:p>
          <a:p>
            <a:r>
              <a:rPr kumimoji="1" lang="en-US" altLang="zh-CN" dirty="0"/>
              <a:t>h</a:t>
            </a:r>
            <a:r>
              <a:rPr kumimoji="1" lang="en-US" altLang="zh-CN" dirty="0" smtClean="0"/>
              <a:t>olographic duality for</a:t>
            </a:r>
          </a:p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ondensed matter physics</a:t>
            </a:r>
          </a:p>
          <a:p>
            <a:r>
              <a:rPr kumimoji="1" lang="en-US" altLang="zh-CN" dirty="0" smtClean="0"/>
              <a:t>(July 6-31,2015)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070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62025"/>
            <a:ext cx="5060950" cy="32591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652963"/>
            <a:ext cx="160496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4149725"/>
            <a:ext cx="5248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A universal energy gap: ~ 10%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5229225"/>
            <a:ext cx="730408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>
              <a:buFont typeface="Wingdings" pitchFamily="2" charset="2"/>
              <a:buChar char="u"/>
            </a:pPr>
            <a:r>
              <a:rPr lang="zh-CN" altLang="en-US"/>
              <a:t>  </a:t>
            </a:r>
            <a:r>
              <a:rPr lang="en-US" altLang="zh-CN"/>
              <a:t>BCS theory:  3.5 </a:t>
            </a:r>
          </a:p>
          <a:p>
            <a:pPr marL="495300" indent="-495300">
              <a:buFont typeface="Wingdings" pitchFamily="2" charset="2"/>
              <a:buChar char="u"/>
            </a:pPr>
            <a:r>
              <a:rPr lang="en-US" altLang="zh-CN"/>
              <a:t>  K. Gomes et al, Nature 447, 569  (2007)</a:t>
            </a:r>
            <a:r>
              <a:rPr lang="en-US" altLang="zh-CN" sz="3200"/>
              <a:t>      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76600" y="55165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6237288"/>
            <a:ext cx="16383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180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b="1">
                <a:solidFill>
                  <a:srgbClr val="0000FF"/>
                </a:solidFill>
                <a:ea typeface="仿宋_GB2312" pitchFamily="49" charset="-122"/>
              </a:rPr>
              <a:t>Summary: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2819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fontAlgn="ctr" hangingPunct="0">
              <a:buFontTx/>
              <a:buAutoNum type="arabicPeriod"/>
            </a:pPr>
            <a:r>
              <a:rPr lang="en-US" altLang="zh-CN" sz="2400">
                <a:ea typeface="仿宋_GB2312" pitchFamily="49" charset="-122"/>
              </a:rPr>
              <a:t>The CFT has a global abelian symmetry corresponding a </a:t>
            </a: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     massless gauge field propagating in the bulk AdS space.</a:t>
            </a:r>
          </a:p>
          <a:p>
            <a:pPr marL="342900" indent="-342900" eaLnBrk="0" fontAlgn="ctr" hangingPunct="0"/>
            <a:endParaRPr lang="en-US" altLang="zh-CN" sz="2400">
              <a:ea typeface="仿宋_GB2312" pitchFamily="49" charset="-122"/>
            </a:endParaRPr>
          </a:p>
          <a:p>
            <a:pPr marL="342900" indent="-342900" eaLnBrk="0" fontAlgn="ctr" hangingPunct="0">
              <a:buFontTx/>
              <a:buAutoNum type="arabicPeriod" startAt="2"/>
            </a:pPr>
            <a:r>
              <a:rPr lang="en-US" altLang="zh-CN" sz="2400">
                <a:ea typeface="仿宋_GB2312" pitchFamily="49" charset="-122"/>
              </a:rPr>
              <a:t>Also require an operator in the CFT that corresponds to a scalar</a:t>
            </a: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     field that is charged with respect to this gauge field..</a:t>
            </a:r>
          </a:p>
          <a:p>
            <a:pPr marL="342900" indent="-342900" eaLnBrk="0" fontAlgn="ctr" hangingPunct="0"/>
            <a:endParaRPr lang="en-US" altLang="zh-CN" sz="2400">
              <a:ea typeface="仿宋_GB2312" pitchFamily="49" charset="-122"/>
            </a:endParaRP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3. Adding a black hole to the AdS describes the CFT at finite </a:t>
            </a: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     temperature.</a:t>
            </a:r>
          </a:p>
          <a:p>
            <a:pPr marL="342900" indent="-342900" eaLnBrk="0" fontAlgn="ctr" hangingPunct="0"/>
            <a:endParaRPr lang="en-US" altLang="zh-CN" sz="2400">
              <a:ea typeface="仿宋_GB2312" pitchFamily="49" charset="-122"/>
            </a:endParaRPr>
          </a:p>
          <a:p>
            <a:pPr marL="342900" indent="-342900" eaLnBrk="0" fontAlgn="ctr" hangingPunct="0">
              <a:buFontTx/>
              <a:buAutoNum type="arabicPeriod" startAt="4"/>
            </a:pPr>
            <a:r>
              <a:rPr lang="en-US" altLang="zh-CN" sz="2400">
                <a:ea typeface="仿宋_GB2312" pitchFamily="49" charset="-122"/>
              </a:rPr>
              <a:t>Looks for cases where there are high temperature black hole </a:t>
            </a: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    solutions with no charged scalar hair, but below some critical </a:t>
            </a: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    temperature black hole solutions with charged scalar hair  and</a:t>
            </a:r>
          </a:p>
          <a:p>
            <a:pPr marL="342900" indent="-342900" eaLnBrk="0" fontAlgn="ctr" hangingPunct="0"/>
            <a:r>
              <a:rPr lang="en-US" altLang="zh-CN" sz="2400">
                <a:ea typeface="仿宋_GB2312" pitchFamily="49" charset="-122"/>
              </a:rPr>
              <a:t>    dominates the free energy.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4213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dirty="0" smtClean="0">
                <a:solidFill>
                  <a:srgbClr val="0000FF"/>
                </a:solidFill>
                <a:ea typeface="仿宋_GB2312" pitchFamily="49" charset="-122"/>
              </a:rPr>
              <a:t>(2) P</a:t>
            </a:r>
            <a:r>
              <a:rPr lang="en-US" altLang="zh-CN" dirty="0">
                <a:solidFill>
                  <a:srgbClr val="0000FF"/>
                </a:solidFill>
                <a:ea typeface="仿宋_GB2312" pitchFamily="49" charset="-122"/>
              </a:rPr>
              <a:t>-wave superconductors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522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ea typeface="仿宋_GB2312" pitchFamily="49" charset="-122"/>
              </a:rPr>
              <a:t>S. Gubser and S. Pufu, arXiv: 0805.2960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" y="1963738"/>
            <a:ext cx="576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zh-CN" sz="2400">
                <a:solidFill>
                  <a:srgbClr val="FF3300"/>
                </a:solidFill>
                <a:ea typeface="仿宋_GB2312" pitchFamily="49" charset="-122"/>
              </a:rPr>
              <a:t>The order parameter is a vector!</a:t>
            </a:r>
            <a:r>
              <a:rPr lang="en-US" altLang="zh-CN" sz="2400">
                <a:ea typeface="仿宋_GB2312" pitchFamily="49" charset="-122"/>
              </a:rPr>
              <a:t> The model is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65400"/>
            <a:ext cx="4368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429000"/>
            <a:ext cx="60150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365625"/>
            <a:ext cx="30527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365625"/>
            <a:ext cx="278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5157788"/>
            <a:ext cx="4270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181600"/>
            <a:ext cx="1406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0450"/>
            <a:ext cx="8991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500563"/>
            <a:ext cx="3381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2550" y="4714875"/>
            <a:ext cx="5275263" cy="1200150"/>
          </a:xfrm>
          <a:prstGeom prst="rect">
            <a:avLst/>
          </a:prstGeom>
          <a:solidFill>
            <a:schemeClr val="bg1"/>
          </a:solidFill>
          <a:ln w="25400">
            <a:solidFill>
              <a:srgbClr val="B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Verdana" pitchFamily="34" charset="0"/>
              </a:rPr>
              <a:t>The ratio of the superconducting</a:t>
            </a:r>
          </a:p>
          <a:p>
            <a:r>
              <a:rPr lang="en-US" altLang="zh-CN" sz="2400">
                <a:latin typeface="Verdana" pitchFamily="34" charset="0"/>
              </a:rPr>
              <a:t>charge density to the total charge density.</a:t>
            </a:r>
            <a:endParaRPr lang="zh-CN" altLang="en-US" sz="2400">
              <a:latin typeface="Verdana" pitchFamily="34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500813" y="1214438"/>
            <a:ext cx="2586037" cy="830262"/>
          </a:xfrm>
          <a:prstGeom prst="rect">
            <a:avLst/>
          </a:prstGeom>
          <a:solidFill>
            <a:schemeClr val="bg1"/>
          </a:solidFill>
          <a:ln w="25400">
            <a:solidFill>
              <a:srgbClr val="B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Verdana" pitchFamily="34" charset="0"/>
              </a:rPr>
              <a:t>Vector operator</a:t>
            </a:r>
          </a:p>
          <a:p>
            <a:r>
              <a:rPr lang="en-US" altLang="zh-CN" sz="2400">
                <a:latin typeface="Verdana" pitchFamily="34" charset="0"/>
              </a:rPr>
              <a:t>condensate</a:t>
            </a:r>
            <a:endParaRPr lang="zh-CN" altLang="en-US" sz="2400"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2413" y="260350"/>
            <a:ext cx="779216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Back reaction </a:t>
            </a:r>
            <a:r>
              <a:rPr lang="en-US" altLang="zh-CN" dirty="0" smtClean="0">
                <a:solidFill>
                  <a:srgbClr val="0000FF"/>
                </a:solidFill>
              </a:rPr>
              <a:t>in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holographic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p-wave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superconductor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536" y="1340768"/>
            <a:ext cx="31764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:</a:t>
            </a:r>
            <a:endParaRPr lang="zh-CN" alt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04864"/>
            <a:ext cx="5676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356992"/>
            <a:ext cx="3924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4725144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3598" y="4005064"/>
            <a:ext cx="1909372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ansatz</a:t>
            </a:r>
            <a:r>
              <a:rPr lang="zh-CN" altLang="en-US" dirty="0" smtClean="0"/>
              <a:t>: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7162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2413" y="260350"/>
            <a:ext cx="329639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Equations of motion</a:t>
            </a:r>
            <a:r>
              <a:rPr lang="zh-CN" altLang="en-US" dirty="0" smtClean="0"/>
              <a:t>:</a:t>
            </a:r>
            <a:endParaRPr lang="zh-CN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929188"/>
            <a:ext cx="1714500" cy="571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987824" y="4941168"/>
            <a:ext cx="335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strength</a:t>
            </a:r>
            <a:endParaRPr kumimoji="1"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88913"/>
            <a:ext cx="900112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6092825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8856662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505020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Condensate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vector</a:t>
            </a:r>
            <a:r>
              <a:rPr lang="zh-CN" altLang="en-US" dirty="0" smtClean="0"/>
              <a:t> </a:t>
            </a:r>
            <a:r>
              <a:rPr lang="en-US" altLang="zh-CN" dirty="0"/>
              <a:t>operator</a:t>
            </a:r>
            <a:endParaRPr lang="zh-CN" alt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4437063"/>
            <a:ext cx="1485900" cy="36195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3568" y="5013325"/>
            <a:ext cx="417646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second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order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transition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92725" y="4941888"/>
            <a:ext cx="305724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first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order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transition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367773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Free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entropy</a:t>
            </a:r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4100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22750"/>
            <a:ext cx="9001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11896"/>
            <a:ext cx="782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323528" y="2113692"/>
            <a:ext cx="5120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dirty="0"/>
              <a:t> Einstein-Maxwell-Vector Theory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17787"/>
              </p:ext>
            </p:extLst>
          </p:nvPr>
        </p:nvGraphicFramePr>
        <p:xfrm>
          <a:off x="6227763" y="3461122"/>
          <a:ext cx="1630362" cy="615950"/>
        </p:xfrm>
        <a:graphic>
          <a:graphicData uri="http://schemas.openxmlformats.org/drawingml/2006/table">
            <a:tbl>
              <a:tblPr/>
              <a:tblGrid>
                <a:gridCol w="1630362"/>
              </a:tblGrid>
              <a:tr h="61595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99" marR="91499" marT="45736" marB="45736">
                    <a:lnL w="38100" cmpd="sng">
                      <a:solidFill>
                        <a:srgbClr val="FF0000"/>
                      </a:solidFill>
                      <a:prstDash val="lgDash"/>
                    </a:lnL>
                    <a:lnR w="38100" cmpd="sng">
                      <a:solidFill>
                        <a:srgbClr val="FF0000"/>
                      </a:solidFill>
                      <a:prstDash val="lgDash"/>
                    </a:lnR>
                    <a:lnT w="38100" cmpd="sng">
                      <a:solidFill>
                        <a:srgbClr val="FF0000"/>
                      </a:solidFill>
                      <a:prstDash val="lgDash"/>
                    </a:lnT>
                    <a:lnB w="38100" cmpd="sng">
                      <a:solidFill>
                        <a:srgbClr val="FF0000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5496" y="260648"/>
            <a:ext cx="9321557" cy="181588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(2)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Another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P-wave: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Vector condensation and  </a:t>
            </a:r>
            <a:r>
              <a:rPr lang="en-US" altLang="zh-CN" dirty="0">
                <a:solidFill>
                  <a:srgbClr val="0000FF"/>
                </a:solidFill>
              </a:rPr>
              <a:t>h</a:t>
            </a:r>
            <a:r>
              <a:rPr lang="en-US" altLang="zh-CN" dirty="0" smtClean="0">
                <a:solidFill>
                  <a:srgbClr val="0000FF"/>
                </a:solidFill>
              </a:rPr>
              <a:t>olographic p</a:t>
            </a:r>
            <a:r>
              <a:rPr lang="en-US" altLang="zh-CN" dirty="0">
                <a:solidFill>
                  <a:srgbClr val="0000FF"/>
                </a:solidFill>
              </a:rPr>
              <a:t>-wave s</a:t>
            </a:r>
            <a:r>
              <a:rPr lang="en-US" altLang="zh-CN" dirty="0" smtClean="0">
                <a:solidFill>
                  <a:srgbClr val="0000FF"/>
                </a:solidFill>
              </a:rPr>
              <a:t>uperconductor</a:t>
            </a:r>
          </a:p>
          <a:p>
            <a:r>
              <a:rPr lang="zh-CN" altLang="zh-CN" sz="2000" dirty="0">
                <a:solidFill>
                  <a:srgbClr val="FF3300"/>
                </a:solidFill>
              </a:rPr>
              <a:t> </a:t>
            </a:r>
            <a:r>
              <a:rPr lang="zh-CN" altLang="en-US" sz="2000" dirty="0" smtClean="0">
                <a:solidFill>
                  <a:srgbClr val="FF3300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R.G. </a:t>
            </a:r>
            <a:r>
              <a:rPr lang="en-US" altLang="zh-CN" dirty="0" err="1" smtClean="0">
                <a:solidFill>
                  <a:srgbClr val="0000FF"/>
                </a:solidFill>
                <a:cs typeface="Times New Roman" pitchFamily="18" charset="0"/>
              </a:rPr>
              <a:t>Cai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 et al, </a:t>
            </a:r>
            <a:r>
              <a:rPr lang="en-US" altLang="zh-CN" dirty="0" err="1" smtClean="0">
                <a:solidFill>
                  <a:srgbClr val="0000FF"/>
                </a:solidFill>
                <a:cs typeface="Times New Roman" pitchFamily="18" charset="0"/>
              </a:rPr>
              <a:t>arXiv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: 1309.2098, </a:t>
            </a:r>
            <a:r>
              <a:rPr lang="en-US" altLang="zh-CN" dirty="0" err="1" smtClean="0">
                <a:solidFill>
                  <a:srgbClr val="0000FF"/>
                </a:solidFill>
                <a:cs typeface="Times New Roman" pitchFamily="18" charset="0"/>
              </a:rPr>
              <a:t>arXiv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: 1309.4877,</a:t>
            </a:r>
          </a:p>
          <a:p>
            <a:r>
              <a:rPr lang="zh-CN" altLang="zh-CN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  <a:cs typeface="Times New Roman" pitchFamily="18" charset="0"/>
              </a:rPr>
              <a:t>              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FF"/>
                </a:solidFill>
                <a:cs typeface="Times New Roman" pitchFamily="18" charset="0"/>
              </a:rPr>
              <a:t>arXiv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: 1311.7578,</a:t>
            </a:r>
            <a:r>
              <a:rPr lang="zh-CN" alt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  <a:cs typeface="Times New Roman" pitchFamily="18" charset="0"/>
              </a:rPr>
              <a:t>arXiv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zh-CN" alt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cs typeface="Times New Roman" pitchFamily="18" charset="0"/>
              </a:rPr>
              <a:t>1401.3974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11967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852317"/>
            <a:ext cx="78919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dirty="0" smtClean="0"/>
              <a:t>rho meson condensation in strong magnetic field,</a:t>
            </a:r>
          </a:p>
          <a:p>
            <a:pPr marL="514350" indent="-514350">
              <a:buAutoNum type="arabicParenR" startAt="2"/>
            </a:pPr>
            <a:r>
              <a:rPr lang="en-US" altLang="zh-CN" dirty="0" smtClean="0"/>
              <a:t>Holographic</a:t>
            </a:r>
            <a:r>
              <a:rPr lang="zh-CN" altLang="en-US" dirty="0" smtClean="0"/>
              <a:t> </a:t>
            </a:r>
            <a:r>
              <a:rPr lang="en-US" altLang="zh-CN" dirty="0" smtClean="0"/>
              <a:t>p-wave 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</a:p>
          <a:p>
            <a:pPr marL="514350" indent="-514350"/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en-US" altLang="zh-CN" dirty="0" smtClean="0"/>
              <a:t>Conductivity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induced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magnetic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940152" y="4221088"/>
            <a:ext cx="290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</a:t>
            </a:r>
            <a:r>
              <a:rPr kumimoji="1" lang="en-US" altLang="zh-CN" dirty="0" smtClean="0"/>
              <a:t>yromagnetic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ratio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246754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404664"/>
            <a:ext cx="1361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Outline: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528" y="1412776"/>
            <a:ext cx="90196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en-US" altLang="en-US" dirty="0" smtClean="0"/>
              <a:t> </a:t>
            </a:r>
            <a:r>
              <a:rPr kumimoji="1" lang="en-US" altLang="en-US" dirty="0" smtClean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Introduction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/>
              <a:t> 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Holographic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superconductors</a:t>
            </a:r>
            <a:endParaRPr kumimoji="1" lang="en-US" altLang="zh-CN" dirty="0" smtClean="0"/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  </a:t>
            </a:r>
            <a:r>
              <a:rPr kumimoji="1" lang="en-US" altLang="zh-CN" dirty="0" smtClean="0"/>
              <a:t>s-wave,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p-wave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d-wave</a:t>
            </a:r>
            <a:r>
              <a:rPr kumimoji="1" lang="en-US" altLang="en-US" dirty="0" smtClean="0"/>
              <a:t>, insulator/conductor</a:t>
            </a:r>
            <a:r>
              <a:rPr kumimoji="1" lang="zh-CN" altLang="en-US" dirty="0" smtClean="0"/>
              <a:t>  </a:t>
            </a:r>
            <a:endParaRPr kumimoji="1" lang="en-US" altLang="zh-CN" dirty="0" smtClean="0"/>
          </a:p>
          <a:p>
            <a:r>
              <a:rPr kumimoji="1" lang="zh-CN" altLang="zh-CN" dirty="0" smtClean="0"/>
              <a:t>3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Holographic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Josephson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junction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SQUID</a:t>
            </a:r>
          </a:p>
          <a:p>
            <a:r>
              <a:rPr kumimoji="1" lang="zh-CN" altLang="en-US" dirty="0" smtClean="0"/>
              <a:t>4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Competition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coexistence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superconductivity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orders</a:t>
            </a:r>
          </a:p>
          <a:p>
            <a:r>
              <a:rPr kumimoji="1" lang="zh-CN" altLang="zh-CN" dirty="0" smtClean="0"/>
              <a:t>5</a:t>
            </a:r>
            <a:r>
              <a:rPr kumimoji="1" lang="zh-CN" altLang="en-US" dirty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790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107950" y="333375"/>
            <a:ext cx="7967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i) Condensation of rho meson in strong magnetic field</a:t>
            </a: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468313" y="981075"/>
            <a:ext cx="422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(M. Chernodub: 1008.1055)</a:t>
            </a:r>
            <a:endParaRPr kumimoji="1" lang="zh-CN" altLang="en-US"/>
          </a:p>
        </p:txBody>
      </p:sp>
      <p:sp>
        <p:nvSpPr>
          <p:cNvPr id="17411" name="文本框 3"/>
          <p:cNvSpPr txBox="1">
            <a:spLocks noChangeArrowheads="1"/>
          </p:cNvSpPr>
          <p:nvPr/>
        </p:nvSpPr>
        <p:spPr bwMode="auto">
          <a:xfrm>
            <a:off x="107950" y="1773238"/>
            <a:ext cx="84502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Strong magnetic field could be created at RHIC and LHC</a:t>
            </a:r>
            <a:endParaRPr kumimoji="1" lang="zh-CN" altLang="en-US"/>
          </a:p>
        </p:txBody>
      </p:sp>
      <p:pic>
        <p:nvPicPr>
          <p:cNvPr id="1741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49500"/>
            <a:ext cx="4254500" cy="787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7413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13100"/>
            <a:ext cx="51847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文本框 6"/>
          <p:cNvSpPr txBox="1">
            <a:spLocks noChangeArrowheads="1"/>
          </p:cNvSpPr>
          <p:nvPr/>
        </p:nvSpPr>
        <p:spPr bwMode="auto">
          <a:xfrm>
            <a:off x="107950" y="3573463"/>
            <a:ext cx="4032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/>
              <a:t>The QCD vacuum will</a:t>
            </a:r>
          </a:p>
          <a:p>
            <a:r>
              <a:rPr kumimoji="1" lang="en-US" altLang="zh-CN"/>
              <a:t> undergo a phase transition</a:t>
            </a:r>
          </a:p>
          <a:p>
            <a:r>
              <a:rPr kumimoji="1" lang="en-US" altLang="zh-CN"/>
              <a:t> to a new phase where </a:t>
            </a:r>
          </a:p>
          <a:p>
            <a:r>
              <a:rPr kumimoji="1" lang="en-US" altLang="zh-CN"/>
              <a:t>charged rho mesons are</a:t>
            </a:r>
          </a:p>
          <a:p>
            <a:r>
              <a:rPr kumimoji="1" lang="en-US" altLang="zh-CN"/>
              <a:t>condensed!!</a:t>
            </a:r>
          </a:p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4673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-36513" y="333375"/>
            <a:ext cx="64420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To describe the condensation of rho meson:</a:t>
            </a:r>
            <a:endParaRPr kumimoji="1" lang="zh-CN" altLang="en-US"/>
          </a:p>
        </p:txBody>
      </p:sp>
      <p:sp>
        <p:nvSpPr>
          <p:cNvPr id="19458" name="文本框 2"/>
          <p:cNvSpPr txBox="1">
            <a:spLocks noChangeArrowheads="1"/>
          </p:cNvSpPr>
          <p:nvPr/>
        </p:nvSpPr>
        <p:spPr bwMode="auto">
          <a:xfrm>
            <a:off x="34925" y="1179513"/>
            <a:ext cx="9294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The DSGS model of rho meson’s electrodynamics:</a:t>
            </a:r>
          </a:p>
          <a:p>
            <a:r>
              <a:rPr kumimoji="1" lang="en-US" altLang="zh-CN"/>
              <a:t>(</a:t>
            </a:r>
            <a:r>
              <a:rPr kumimoji="1" lang="en-US" altLang="zh-CN" sz="2400"/>
              <a:t>D.Djukanovic, M. Schindler, J. Gegelia and S. Scherer, PRL 95, 012001)</a:t>
            </a:r>
            <a:endParaRPr kumimoji="1" lang="zh-CN" altLang="en-US" sz="2400"/>
          </a:p>
        </p:txBody>
      </p:sp>
      <p:pic>
        <p:nvPicPr>
          <p:cNvPr id="1945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54263"/>
            <a:ext cx="7848600" cy="2082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46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514850"/>
            <a:ext cx="4608513" cy="2298700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9461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4572000" cy="23495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642100" y="3343275"/>
          <a:ext cx="1962150" cy="949325"/>
        </p:xfrm>
        <a:graphic>
          <a:graphicData uri="http://schemas.openxmlformats.org/drawingml/2006/table">
            <a:tbl>
              <a:tblPr/>
              <a:tblGrid>
                <a:gridCol w="1962150"/>
              </a:tblGrid>
              <a:tr h="94932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07" marR="91407" marT="45724" marB="45724">
                    <a:lnL w="38100" cmpd="sng">
                      <a:solidFill>
                        <a:srgbClr val="FF0000"/>
                      </a:solidFill>
                      <a:prstDash val="sysDash"/>
                    </a:lnL>
                    <a:lnR w="38100" cmpd="sng">
                      <a:solidFill>
                        <a:srgbClr val="FF0000"/>
                      </a:solidFill>
                      <a:prstDash val="sysDash"/>
                    </a:lnR>
                    <a:lnT w="38100" cmpd="sng">
                      <a:solidFill>
                        <a:srgbClr val="FF0000"/>
                      </a:solidFill>
                      <a:prstDash val="sysDash"/>
                    </a:lnT>
                    <a:lnB w="38100" cmpd="sng">
                      <a:solidFill>
                        <a:srgbClr val="FF0000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723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47879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537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4879975" y="1484313"/>
            <a:ext cx="40068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condensation as a function</a:t>
            </a:r>
          </a:p>
          <a:p>
            <a:r>
              <a:rPr kumimoji="1" lang="en-US" altLang="zh-CN"/>
              <a:t>of applied magnetic field.</a:t>
            </a:r>
            <a:endParaRPr kumimoji="1" lang="zh-CN" altLang="en-US"/>
          </a:p>
        </p:txBody>
      </p:sp>
      <p:sp>
        <p:nvSpPr>
          <p:cNvPr id="20484" name="文本框 4"/>
          <p:cNvSpPr txBox="1">
            <a:spLocks noChangeArrowheads="1"/>
          </p:cNvSpPr>
          <p:nvPr/>
        </p:nvSpPr>
        <p:spPr bwMode="auto">
          <a:xfrm>
            <a:off x="755650" y="5373688"/>
            <a:ext cx="3663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rho meson vortex lattice 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9747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07950" y="333375"/>
            <a:ext cx="7553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 dirty="0" smtClean="0">
                <a:solidFill>
                  <a:srgbClr val="0000FF"/>
                </a:solidFill>
              </a:rPr>
              <a:t>ii)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A </a:t>
            </a:r>
            <a:r>
              <a:rPr lang="en-US" altLang="zh-CN" dirty="0">
                <a:solidFill>
                  <a:srgbClr val="0000FF"/>
                </a:solidFill>
              </a:rPr>
              <a:t>Holographic Model of p-wave Superconductor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82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107950" y="1341438"/>
            <a:ext cx="8732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 Einstein-Maxwell-Vector Theory:  generalization of DSGS  </a:t>
            </a:r>
            <a:endParaRPr lang="zh-CN" altLang="en-US"/>
          </a:p>
        </p:txBody>
      </p:sp>
      <p:sp>
        <p:nvSpPr>
          <p:cNvPr id="26628" name="文本框 3"/>
          <p:cNvSpPr txBox="1">
            <a:spLocks noChangeArrowheads="1"/>
          </p:cNvSpPr>
          <p:nvPr/>
        </p:nvSpPr>
        <p:spPr bwMode="auto">
          <a:xfrm>
            <a:off x="395288" y="4221163"/>
            <a:ext cx="1830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 ansatz:</a:t>
            </a:r>
            <a:endParaRPr lang="zh-CN" altLang="en-US"/>
          </a:p>
        </p:txBody>
      </p:sp>
      <p:pic>
        <p:nvPicPr>
          <p:cNvPr id="2662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848225"/>
            <a:ext cx="7150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27763" y="3052763"/>
          <a:ext cx="1630362" cy="615950"/>
        </p:xfrm>
        <a:graphic>
          <a:graphicData uri="http://schemas.openxmlformats.org/drawingml/2006/table">
            <a:tbl>
              <a:tblPr/>
              <a:tblGrid>
                <a:gridCol w="1630362"/>
              </a:tblGrid>
              <a:tr h="61595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99" marR="91499" marT="45736" marB="45736">
                    <a:lnL w="38100" cmpd="sng">
                      <a:solidFill>
                        <a:srgbClr val="FF0000"/>
                      </a:solidFill>
                      <a:prstDash val="lgDash"/>
                    </a:lnL>
                    <a:lnR w="38100" cmpd="sng">
                      <a:solidFill>
                        <a:srgbClr val="FF0000"/>
                      </a:solidFill>
                      <a:prstDash val="lgDash"/>
                    </a:lnR>
                    <a:lnT w="38100" cmpd="sng">
                      <a:solidFill>
                        <a:srgbClr val="FF0000"/>
                      </a:solidFill>
                      <a:prstDash val="lgDash"/>
                    </a:lnT>
                    <a:lnB w="38100" cmpd="sng">
                      <a:solidFill>
                        <a:srgbClr val="FF0000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05410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2"/>
          <p:cNvSpPr txBox="1">
            <a:spLocks noChangeArrowheads="1"/>
          </p:cNvSpPr>
          <p:nvPr/>
        </p:nvSpPr>
        <p:spPr bwMode="auto">
          <a:xfrm>
            <a:off x="34925" y="333375"/>
            <a:ext cx="654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 equations of motion with back reaction:</a:t>
            </a:r>
            <a:endParaRPr lang="zh-CN" altLang="en-US"/>
          </a:p>
        </p:txBody>
      </p:sp>
      <p:pic>
        <p:nvPicPr>
          <p:cNvPr id="2765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03813"/>
            <a:ext cx="8623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4"/>
          <p:cNvSpPr txBox="1">
            <a:spLocks noChangeArrowheads="1"/>
          </p:cNvSpPr>
          <p:nvPr/>
        </p:nvSpPr>
        <p:spPr bwMode="auto">
          <a:xfrm>
            <a:off x="323850" y="4652963"/>
            <a:ext cx="444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 AdS boundary condition:</a:t>
            </a:r>
            <a:endParaRPr lang="zh-CN" altLang="en-US"/>
          </a:p>
        </p:txBody>
      </p:sp>
      <p:pic>
        <p:nvPicPr>
          <p:cNvPr id="2765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84688"/>
            <a:ext cx="2882900" cy="673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73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文本框 2"/>
          <p:cNvSpPr txBox="1">
            <a:spLocks noChangeArrowheads="1"/>
          </p:cNvSpPr>
          <p:nvPr/>
        </p:nvSpPr>
        <p:spPr bwMode="auto">
          <a:xfrm>
            <a:off x="34925" y="404813"/>
            <a:ext cx="6805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There exist three scaling symmetries in EOM:</a:t>
            </a:r>
            <a:endParaRPr lang="zh-CN" altLang="en-US"/>
          </a:p>
        </p:txBody>
      </p:sp>
      <p:pic>
        <p:nvPicPr>
          <p:cNvPr id="2867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16338"/>
            <a:ext cx="299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43325"/>
            <a:ext cx="233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5"/>
          <p:cNvSpPr txBox="1">
            <a:spLocks noChangeArrowheads="1"/>
          </p:cNvSpPr>
          <p:nvPr/>
        </p:nvSpPr>
        <p:spPr bwMode="auto">
          <a:xfrm>
            <a:off x="250825" y="3121025"/>
            <a:ext cx="319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by which we can set:</a:t>
            </a:r>
            <a:endParaRPr lang="zh-CN" altLang="en-US"/>
          </a:p>
        </p:txBody>
      </p:sp>
      <p:pic>
        <p:nvPicPr>
          <p:cNvPr id="28678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088"/>
            <a:ext cx="9144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本框 7"/>
          <p:cNvSpPr txBox="1">
            <a:spLocks noChangeArrowheads="1"/>
          </p:cNvSpPr>
          <p:nvPr/>
        </p:nvSpPr>
        <p:spPr bwMode="auto">
          <a:xfrm>
            <a:off x="179388" y="4437063"/>
            <a:ext cx="6338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In addition, we have the RN-AdS solution: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78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107950" y="404813"/>
            <a:ext cx="780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To see which solution is thermodynamically favored,  </a:t>
            </a:r>
            <a:endParaRPr lang="zh-CN" altLang="en-US"/>
          </a:p>
        </p:txBody>
      </p:sp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179388" y="1412875"/>
            <a:ext cx="586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Free energy of the black hole solutions:</a:t>
            </a:r>
            <a:endParaRPr lang="zh-CN" altLang="en-US"/>
          </a:p>
        </p:txBody>
      </p:sp>
      <p:pic>
        <p:nvPicPr>
          <p:cNvPr id="2969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916113"/>
            <a:ext cx="6883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79388" y="4076700"/>
            <a:ext cx="888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>
                <a:solidFill>
                  <a:srgbClr val="FF3300"/>
                </a:solidFill>
              </a:rPr>
              <a:t>We find that the system behaves qualitatively different when   </a:t>
            </a:r>
            <a:endParaRPr lang="zh-CN" altLang="en-US">
              <a:solidFill>
                <a:srgbClr val="FF3300"/>
              </a:solidFill>
            </a:endParaRPr>
          </a:p>
        </p:txBody>
      </p:sp>
      <p:pic>
        <p:nvPicPr>
          <p:cNvPr id="194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84763"/>
            <a:ext cx="1828800" cy="596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463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5051425"/>
            <a:ext cx="1752600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9704" name="文本框 8"/>
          <p:cNvSpPr txBox="1">
            <a:spLocks noChangeArrowheads="1"/>
          </p:cNvSpPr>
          <p:nvPr/>
        </p:nvSpPr>
        <p:spPr bwMode="auto">
          <a:xfrm>
            <a:off x="3924300" y="5084763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 and   </a:t>
            </a:r>
            <a:endParaRPr lang="zh-CN" altLang="en-US"/>
          </a:p>
        </p:txBody>
      </p:sp>
      <p:pic>
        <p:nvPicPr>
          <p:cNvPr id="29705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383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43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1150"/>
            <a:ext cx="182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文本框 2"/>
          <p:cNvSpPr txBox="1">
            <a:spLocks noChangeArrowheads="1"/>
          </p:cNvSpPr>
          <p:nvPr/>
        </p:nvSpPr>
        <p:spPr bwMode="auto">
          <a:xfrm>
            <a:off x="34925" y="333375"/>
            <a:ext cx="194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dirty="0"/>
              <a:t>i) The case :                  </a:t>
            </a:r>
            <a:endParaRPr lang="zh-CN" altLang="en-US" dirty="0"/>
          </a:p>
        </p:txBody>
      </p:sp>
      <p:sp>
        <p:nvSpPr>
          <p:cNvPr id="30723" name="文本框 3"/>
          <p:cNvSpPr txBox="1">
            <a:spLocks noChangeArrowheads="1"/>
          </p:cNvSpPr>
          <p:nvPr/>
        </p:nvSpPr>
        <p:spPr bwMode="auto">
          <a:xfrm>
            <a:off x="468313" y="1322388"/>
            <a:ext cx="85852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As an example, consider</a:t>
            </a:r>
          </a:p>
          <a:p>
            <a:endParaRPr lang="en-US" altLang="zh-CN"/>
          </a:p>
          <a:p>
            <a:r>
              <a:rPr lang="en-US" altLang="zh-CN"/>
              <a:t>Now the only parameter is the charge q of the vector field.</a:t>
            </a:r>
          </a:p>
          <a:p>
            <a:r>
              <a:rPr lang="en-US" altLang="zh-CN"/>
              <a:t>We find there exists a critical value of the charge:          </a:t>
            </a:r>
            <a:endParaRPr lang="zh-CN" altLang="en-US"/>
          </a:p>
        </p:txBody>
      </p:sp>
      <p:pic>
        <p:nvPicPr>
          <p:cNvPr id="3072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252538"/>
            <a:ext cx="2209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56000"/>
            <a:ext cx="2095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437063"/>
            <a:ext cx="1181100" cy="5715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4441825"/>
            <a:ext cx="1168400" cy="5715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1505" y="40545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=0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0422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179388" y="260350"/>
            <a:ext cx="156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(1)  when  </a:t>
            </a:r>
            <a:endParaRPr lang="zh-CN" altLang="en-US"/>
          </a:p>
        </p:txBody>
      </p:sp>
      <p:pic>
        <p:nvPicPr>
          <p:cNvPr id="3174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1181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981075"/>
            <a:ext cx="42830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91440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047875"/>
            <a:ext cx="1117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28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107950" y="333375"/>
            <a:ext cx="1470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(2) when</a:t>
            </a:r>
            <a:endParaRPr lang="zh-CN" altLang="en-US"/>
          </a:p>
        </p:txBody>
      </p:sp>
      <p:pic>
        <p:nvPicPr>
          <p:cNvPr id="3277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1168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4968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01875"/>
            <a:ext cx="990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05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0034" y="1142984"/>
            <a:ext cx="7597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3200" b="1" dirty="0">
                <a:solidFill>
                  <a:srgbClr val="FF3300"/>
                </a:solidFill>
                <a:ea typeface="隶书" pitchFamily="49" charset="-122"/>
              </a:rPr>
              <a:t>Black hole is a window to quantum gravity</a:t>
            </a:r>
          </a:p>
        </p:txBody>
      </p:sp>
      <p:sp>
        <p:nvSpPr>
          <p:cNvPr id="3" name="矩形 2"/>
          <p:cNvSpPr/>
          <p:nvPr/>
        </p:nvSpPr>
        <p:spPr>
          <a:xfrm>
            <a:off x="428596" y="178592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仿宋_GB2312" pitchFamily="49" charset="-122"/>
              </a:rPr>
              <a:t>Thermodynamics of black hole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1784350" cy="8382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71744"/>
            <a:ext cx="1955800" cy="885825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28728" y="3691598"/>
            <a:ext cx="6383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ea typeface="仿宋_GB2312" pitchFamily="49" charset="-122"/>
              </a:rPr>
              <a:t>S.Hawking, 1974, J. Bekenstein, 1973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648200"/>
            <a:ext cx="2286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STm87-thumb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648200"/>
            <a:ext cx="2362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ge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482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357166"/>
            <a:ext cx="561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>
                <a:solidFill>
                  <a:srgbClr val="0000FF"/>
                </a:solidFill>
              </a:rPr>
              <a:t>1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Introduction: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h</a:t>
            </a:r>
            <a:r>
              <a:rPr lang="en-US" altLang="zh-CN" dirty="0" smtClean="0">
                <a:solidFill>
                  <a:srgbClr val="0000FF"/>
                </a:solidFill>
              </a:rPr>
              <a:t>olographic principle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250825" y="333375"/>
            <a:ext cx="2897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(3) Phase diagram: </a:t>
            </a:r>
            <a:endParaRPr lang="zh-CN" altLang="en-US"/>
          </a:p>
        </p:txBody>
      </p:sp>
      <p:pic>
        <p:nvPicPr>
          <p:cNvPr id="3379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3800"/>
            <a:ext cx="7010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500702"/>
            <a:ext cx="1257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1802" y="2285992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Normal state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786190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superconducting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959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179388" y="333375"/>
            <a:ext cx="1952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ii) The case: </a:t>
            </a:r>
            <a:endParaRPr lang="zh-CN" altLang="en-US"/>
          </a:p>
        </p:txBody>
      </p:sp>
      <p:pic>
        <p:nvPicPr>
          <p:cNvPr id="348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3"/>
          <p:cNvSpPr txBox="1">
            <a:spLocks noChangeArrowheads="1"/>
          </p:cNvSpPr>
          <p:nvPr/>
        </p:nvSpPr>
        <p:spPr bwMode="auto">
          <a:xfrm>
            <a:off x="611188" y="1484313"/>
            <a:ext cx="37147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As an example, consider</a:t>
            </a:r>
          </a:p>
          <a:p>
            <a:endParaRPr lang="en-US" altLang="zh-CN"/>
          </a:p>
          <a:p>
            <a:r>
              <a:rPr lang="en-US" altLang="zh-CN"/>
              <a:t>In this case, we find that</a:t>
            </a:r>
            <a:endParaRPr lang="zh-CN" altLang="en-US"/>
          </a:p>
        </p:txBody>
      </p:sp>
      <p:pic>
        <p:nvPicPr>
          <p:cNvPr id="3482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484313"/>
            <a:ext cx="207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36900"/>
            <a:ext cx="349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141663"/>
            <a:ext cx="130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83063"/>
            <a:ext cx="5435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8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-7938" y="333375"/>
            <a:ext cx="2347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The case</a:t>
            </a:r>
            <a:endParaRPr lang="zh-CN" altLang="en-US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388"/>
            <a:ext cx="9144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863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713788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388" y="3919538"/>
            <a:ext cx="8856662" cy="267811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FF6600"/>
                </a:solidFill>
              </a:rPr>
              <a:t>Two comments:</a:t>
            </a:r>
            <a:endParaRPr lang="en-US" altLang="zh-CN"/>
          </a:p>
          <a:p>
            <a:pPr>
              <a:buFontTx/>
              <a:buAutoNum type="alphaLcParenR"/>
            </a:pPr>
            <a:r>
              <a:rPr lang="en-US" altLang="zh-CN">
                <a:solidFill>
                  <a:srgbClr val="0000FF"/>
                </a:solidFill>
              </a:rPr>
              <a:t>Zeroth order phase transition?</a:t>
            </a:r>
          </a:p>
          <a:p>
            <a:r>
              <a:rPr lang="en-US" altLang="zh-CN">
                <a:solidFill>
                  <a:srgbClr val="0000FF"/>
                </a:solidFill>
              </a:rPr>
              <a:t>      V.P. Maslov, “Zeroth-order Phase transition”, </a:t>
            </a:r>
          </a:p>
          <a:p>
            <a:r>
              <a:rPr lang="en-US" altLang="zh-CN">
                <a:solidFill>
                  <a:srgbClr val="0000FF"/>
                </a:solidFill>
              </a:rPr>
              <a:t>      Mathematical Notes 76, 697 (2004) </a:t>
            </a:r>
          </a:p>
          <a:p>
            <a:r>
              <a:rPr lang="en-US" altLang="zh-CN">
                <a:solidFill>
                  <a:srgbClr val="0000FF"/>
                </a:solidFill>
              </a:rPr>
              <a:t>b)   p-wave model with two-form field in gauged SUGRA</a:t>
            </a:r>
          </a:p>
          <a:p>
            <a:r>
              <a:rPr lang="en-US" altLang="zh-CN"/>
              <a:t>      </a:t>
            </a:r>
            <a:r>
              <a:rPr lang="en-US" altLang="zh-CN">
                <a:solidFill>
                  <a:srgbClr val="0000FF"/>
                </a:solidFill>
              </a:rPr>
              <a:t> F. Aprile, D. Rodriguez-Gomez and J. Russo, 1011.2172</a:t>
            </a:r>
            <a:endParaRPr lang="zh-CN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55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179388" y="333375"/>
            <a:ext cx="1952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(2) The case</a:t>
            </a:r>
            <a:endParaRPr lang="zh-CN" altLang="en-US"/>
          </a:p>
        </p:txBody>
      </p:sp>
      <p:pic>
        <p:nvPicPr>
          <p:cNvPr id="3686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1612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914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04813"/>
            <a:ext cx="1371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06825"/>
            <a:ext cx="91440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260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179388" y="333375"/>
            <a:ext cx="1952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(3) The case</a:t>
            </a:r>
            <a:endParaRPr lang="zh-CN" altLang="en-US"/>
          </a:p>
        </p:txBody>
      </p:sp>
      <p:pic>
        <p:nvPicPr>
          <p:cNvPr id="3789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130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1485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989138"/>
            <a:ext cx="138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8712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63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85938"/>
            <a:ext cx="138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3"/>
          <p:cNvSpPr txBox="1">
            <a:spLocks noChangeArrowheads="1"/>
          </p:cNvSpPr>
          <p:nvPr/>
        </p:nvSpPr>
        <p:spPr bwMode="auto">
          <a:xfrm>
            <a:off x="179388" y="260350"/>
            <a:ext cx="359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entropy and free energy</a:t>
            </a:r>
            <a:endParaRPr lang="zh-CN" altLang="en-US"/>
          </a:p>
        </p:txBody>
      </p:sp>
      <p:pic>
        <p:nvPicPr>
          <p:cNvPr id="3891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63700"/>
            <a:ext cx="1485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4463" y="1765300"/>
            <a:ext cx="9036050" cy="483235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3300"/>
            </a:solidFill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FF3300"/>
                </a:solidFill>
              </a:rPr>
              <a:t>Two comments:</a:t>
            </a:r>
          </a:p>
          <a:p>
            <a:pPr>
              <a:buFontTx/>
              <a:buAutoNum type="alphaLcParenR"/>
            </a:pPr>
            <a:r>
              <a:rPr lang="en-US" altLang="zh-CN" dirty="0">
                <a:solidFill>
                  <a:srgbClr val="0000FF"/>
                </a:solidFill>
              </a:rPr>
              <a:t>“ Retrograde condensation”: this was first introduced to 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describe the behavior of a binary mixture during isothermal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compression above the critical temperature of the mixture. 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 </a:t>
            </a:r>
            <a:r>
              <a:rPr kumimoji="0" lang="en-US" altLang="zh-CN" dirty="0"/>
              <a:t>J. P. </a:t>
            </a:r>
            <a:r>
              <a:rPr kumimoji="0" lang="en-US" altLang="zh-CN" dirty="0" err="1"/>
              <a:t>Kuenen</a:t>
            </a:r>
            <a:r>
              <a:rPr kumimoji="0" lang="en-US" altLang="zh-CN" dirty="0"/>
              <a:t>, “Measurements on the surface of Van der Waals for mixtures of carbonic acid and methyl chloride,”  </a:t>
            </a:r>
          </a:p>
          <a:p>
            <a:r>
              <a:rPr kumimoji="0" lang="en-US" altLang="zh-CN" dirty="0"/>
              <a:t>  </a:t>
            </a:r>
            <a:r>
              <a:rPr kumimoji="0" lang="en-US" altLang="zh-CN" dirty="0" err="1"/>
              <a:t>Commun</a:t>
            </a:r>
            <a:r>
              <a:rPr kumimoji="0" lang="en-US" altLang="zh-CN" dirty="0"/>
              <a:t>. Phys. Lab. Univ. Leiden, No 4 (1892).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b) A. </a:t>
            </a:r>
            <a:r>
              <a:rPr lang="en-US" altLang="zh-CN" dirty="0" err="1">
                <a:solidFill>
                  <a:srgbClr val="0000FF"/>
                </a:solidFill>
              </a:rPr>
              <a:t>Buchel</a:t>
            </a:r>
            <a:r>
              <a:rPr lang="en-US" altLang="zh-CN" dirty="0">
                <a:solidFill>
                  <a:srgbClr val="0000FF"/>
                </a:solidFill>
              </a:rPr>
              <a:t> and C. </a:t>
            </a:r>
            <a:r>
              <a:rPr lang="en-US" altLang="zh-CN" dirty="0" err="1">
                <a:solidFill>
                  <a:srgbClr val="0000FF"/>
                </a:solidFill>
              </a:rPr>
              <a:t>Pagnutti</a:t>
            </a:r>
            <a:r>
              <a:rPr lang="en-US" altLang="zh-CN" dirty="0">
                <a:solidFill>
                  <a:srgbClr val="0000FF"/>
                </a:solidFill>
              </a:rPr>
              <a:t>, “Exotic hairy black hole”,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  0904.1716;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  A. </a:t>
            </a:r>
            <a:r>
              <a:rPr lang="en-US" altLang="zh-CN" dirty="0" err="1">
                <a:solidFill>
                  <a:srgbClr val="0000FF"/>
                </a:solidFill>
              </a:rPr>
              <a:t>Donos</a:t>
            </a:r>
            <a:r>
              <a:rPr lang="en-US" altLang="zh-CN" dirty="0">
                <a:solidFill>
                  <a:srgbClr val="0000FF"/>
                </a:solidFill>
              </a:rPr>
              <a:t> and J. </a:t>
            </a:r>
            <a:r>
              <a:rPr lang="en-US" altLang="zh-CN" dirty="0" err="1">
                <a:solidFill>
                  <a:srgbClr val="0000FF"/>
                </a:solidFill>
              </a:rPr>
              <a:t>Gauntlett</a:t>
            </a:r>
            <a:r>
              <a:rPr lang="en-US" altLang="zh-CN" dirty="0">
                <a:solidFill>
                  <a:srgbClr val="0000FF"/>
                </a:solidFill>
              </a:rPr>
              <a:t>, 1104.4478;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    F. </a:t>
            </a:r>
            <a:r>
              <a:rPr lang="en-US" altLang="zh-CN" dirty="0" err="1">
                <a:solidFill>
                  <a:srgbClr val="0000FF"/>
                </a:solidFill>
              </a:rPr>
              <a:t>Aprile</a:t>
            </a:r>
            <a:r>
              <a:rPr lang="en-US" altLang="zh-CN" dirty="0">
                <a:solidFill>
                  <a:srgbClr val="0000FF"/>
                </a:solidFill>
              </a:rPr>
              <a:t>, D. </a:t>
            </a:r>
            <a:r>
              <a:rPr lang="en-US" altLang="zh-CN" dirty="0" err="1">
                <a:solidFill>
                  <a:srgbClr val="0000FF"/>
                </a:solidFill>
              </a:rPr>
              <a:t>Roest</a:t>
            </a:r>
            <a:r>
              <a:rPr lang="en-US" altLang="zh-CN" dirty="0">
                <a:solidFill>
                  <a:srgbClr val="0000FF"/>
                </a:solidFill>
              </a:rPr>
              <a:t> and J. Russo, 1104.4473</a:t>
            </a:r>
          </a:p>
        </p:txBody>
      </p:sp>
    </p:spTree>
    <p:extLst>
      <p:ext uri="{BB962C8B-B14F-4D97-AF65-F5344CB8AC3E}">
        <p14:creationId xmlns:p14="http://schemas.microsoft.com/office/powerpoint/2010/main" val="3869556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179388" y="333375"/>
            <a:ext cx="279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(4) Phase diagram</a:t>
            </a:r>
            <a:endParaRPr lang="zh-CN" altLang="en-US"/>
          </a:p>
        </p:txBody>
      </p:sp>
      <p:pic>
        <p:nvPicPr>
          <p:cNvPr id="3993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17600"/>
            <a:ext cx="7543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81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5643578"/>
            <a:ext cx="76754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normal/superconducting/normal reentrant transition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下箭头 3"/>
          <p:cNvSpPr/>
          <p:nvPr/>
        </p:nvSpPr>
        <p:spPr bwMode="auto">
          <a:xfrm>
            <a:off x="5652120" y="1988840"/>
            <a:ext cx="576064" cy="2448272"/>
          </a:xfrm>
          <a:prstGeom prst="downArrow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922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>
            <a:spLocks noChangeArrowheads="1"/>
          </p:cNvSpPr>
          <p:nvPr/>
        </p:nvSpPr>
        <p:spPr bwMode="auto">
          <a:xfrm>
            <a:off x="107950" y="333375"/>
            <a:ext cx="710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dirty="0" smtClean="0">
                <a:solidFill>
                  <a:srgbClr val="0000FF"/>
                </a:solidFill>
              </a:rPr>
              <a:t>Vector </a:t>
            </a:r>
            <a:r>
              <a:rPr lang="en-US" altLang="zh-CN" dirty="0">
                <a:solidFill>
                  <a:srgbClr val="0000FF"/>
                </a:solidFill>
              </a:rPr>
              <a:t>condensation  induced by magnetic field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4198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82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27763" y="2257425"/>
          <a:ext cx="1552575" cy="731838"/>
        </p:xfrm>
        <a:graphic>
          <a:graphicData uri="http://schemas.openxmlformats.org/drawingml/2006/table">
            <a:tbl>
              <a:tblPr/>
              <a:tblGrid>
                <a:gridCol w="1552575"/>
              </a:tblGrid>
              <a:tr h="73183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61" marB="45761"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199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442048"/>
            <a:ext cx="580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文本框 6"/>
          <p:cNvSpPr txBox="1">
            <a:spLocks noChangeArrowheads="1"/>
          </p:cNvSpPr>
          <p:nvPr/>
        </p:nvSpPr>
        <p:spPr bwMode="auto">
          <a:xfrm>
            <a:off x="395536" y="4005064"/>
            <a:ext cx="480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dirty="0"/>
              <a:t>We will work in the probe limit:</a:t>
            </a:r>
            <a:endParaRPr lang="zh-CN" altLang="en-US" dirty="0"/>
          </a:p>
        </p:txBody>
      </p:sp>
      <p:pic>
        <p:nvPicPr>
          <p:cNvPr id="4199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92" y="5644604"/>
            <a:ext cx="2476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95536" y="3429000"/>
            <a:ext cx="502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A) In 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AdS</a:t>
            </a:r>
            <a:r>
              <a:rPr kumimoji="1" lang="en-US" altLang="zh-CN" dirty="0" smtClean="0">
                <a:solidFill>
                  <a:srgbClr val="0000FF"/>
                </a:solidFill>
              </a:rPr>
              <a:t> black hole background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00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1"/>
          <p:cNvSpPr txBox="1">
            <a:spLocks noChangeArrowheads="1"/>
          </p:cNvSpPr>
          <p:nvPr/>
        </p:nvSpPr>
        <p:spPr bwMode="auto">
          <a:xfrm>
            <a:off x="-36513" y="387350"/>
            <a:ext cx="935037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Now consider the LLL state, in this case, the effective mass of </a:t>
            </a:r>
          </a:p>
          <a:p>
            <a:r>
              <a:rPr lang="en-US" altLang="zh-CN"/>
              <a:t>the vector field:</a:t>
            </a:r>
            <a:endParaRPr lang="zh-CN" altLang="en-US"/>
          </a:p>
        </p:txBody>
      </p:sp>
      <p:pic>
        <p:nvPicPr>
          <p:cNvPr id="4608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96975"/>
            <a:ext cx="4051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框 3"/>
          <p:cNvSpPr txBox="1">
            <a:spLocks noChangeArrowheads="1"/>
          </p:cNvSpPr>
          <p:nvPr/>
        </p:nvSpPr>
        <p:spPr bwMode="auto">
          <a:xfrm>
            <a:off x="107950" y="2349500"/>
            <a:ext cx="8909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FF3300"/>
                </a:solidFill>
              </a:rPr>
              <a:t>There exist two different cases</a:t>
            </a:r>
            <a:r>
              <a:rPr lang="en-US" altLang="zh-CN">
                <a:solidFill>
                  <a:srgbClr val="0000FF"/>
                </a:solidFill>
              </a:rPr>
              <a:t>:  (1) without charge density</a:t>
            </a:r>
          </a:p>
          <a:p>
            <a:r>
              <a:rPr lang="en-US" altLang="zh-CN">
                <a:solidFill>
                  <a:srgbClr val="0000FF"/>
                </a:solidFill>
              </a:rPr>
              <a:t>                                                    (2) with charge density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46084" name="文本框 4"/>
          <p:cNvSpPr txBox="1">
            <a:spLocks noChangeArrowheads="1"/>
          </p:cNvSpPr>
          <p:nvPr/>
        </p:nvSpPr>
        <p:spPr bwMode="auto">
          <a:xfrm>
            <a:off x="107950" y="4076700"/>
            <a:ext cx="299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(1) In the first case:</a:t>
            </a:r>
            <a:endParaRPr lang="zh-CN" altLang="en-US"/>
          </a:p>
        </p:txBody>
      </p:sp>
      <p:pic>
        <p:nvPicPr>
          <p:cNvPr id="460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652963"/>
            <a:ext cx="8216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27725"/>
            <a:ext cx="119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838825"/>
            <a:ext cx="180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65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114425"/>
            <a:ext cx="70485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4313"/>
            <a:ext cx="1409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73688"/>
            <a:ext cx="2095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5322888"/>
            <a:ext cx="5549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95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00034" y="1285860"/>
            <a:ext cx="1828800" cy="2286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ea typeface="仿宋_GB2312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496" y="2438400"/>
            <a:ext cx="9036496" cy="58477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zh-CN" sz="3200" dirty="0">
                <a:ea typeface="隶书" pitchFamily="49" charset="-122"/>
              </a:rPr>
              <a:t>Entropy in a system with surface area A</a:t>
            </a:r>
            <a:r>
              <a:rPr lang="zh-CN" altLang="zh-CN" sz="3200" dirty="0" smtClean="0"/>
              <a:t>:</a:t>
            </a:r>
            <a:r>
              <a:rPr lang="en-US" altLang="zh-CN" sz="3200" dirty="0" smtClean="0"/>
              <a:t>S</a:t>
            </a:r>
            <a:r>
              <a:rPr lang="en-US" altLang="zh-CN" sz="3200" dirty="0" smtClean="0"/>
              <a:t>&lt;A/4G</a:t>
            </a:r>
            <a:endParaRPr lang="zh-CN" altLang="zh-CN" sz="3200" dirty="0"/>
          </a:p>
        </p:txBody>
      </p:sp>
      <p:pic>
        <p:nvPicPr>
          <p:cNvPr id="4" name="Picture 4" descr="Gerardus 't Hoo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550" y="5916613"/>
            <a:ext cx="1554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000" dirty="0" smtClean="0"/>
              <a:t>(</a:t>
            </a:r>
            <a:r>
              <a:rPr lang="en-US" altLang="zh-CN" sz="2000" dirty="0" smtClean="0"/>
              <a:t>G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t’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Hooft</a:t>
            </a:r>
            <a:r>
              <a:rPr lang="zh-CN" altLang="zh-CN" sz="2000" dirty="0" smtClean="0"/>
              <a:t>)</a:t>
            </a:r>
            <a:endParaRPr lang="zh-CN" altLang="zh-CN" sz="20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40013" y="5927725"/>
            <a:ext cx="1609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000" dirty="0" smtClean="0"/>
              <a:t>(</a:t>
            </a:r>
            <a:r>
              <a:rPr lang="en-US" altLang="zh-CN" sz="2000" dirty="0" smtClean="0"/>
              <a:t>L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Susskind)</a:t>
            </a:r>
            <a:endParaRPr lang="zh-CN" altLang="zh-CN" sz="20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5814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04048" y="6019800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 dirty="0">
                <a:ea typeface="仿宋_GB2312" pitchFamily="49" charset="-122"/>
              </a:rPr>
              <a:t>The world is a hologram</a:t>
            </a:r>
            <a:r>
              <a:rPr lang="zh-CN" dirty="0">
                <a:ea typeface="仿宋_GB2312" pitchFamily="49" charset="-122"/>
              </a:rPr>
              <a:t>？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667000" y="9906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sz="3200" dirty="0">
                <a:solidFill>
                  <a:srgbClr val="0000FF"/>
                </a:solidFill>
                <a:ea typeface="隶书" pitchFamily="49" charset="-122"/>
              </a:rPr>
              <a:t>Holography of Gravity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025" y="3608388"/>
            <a:ext cx="20716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1"/>
          <p:cNvSpPr txBox="1">
            <a:spLocks noChangeArrowheads="1"/>
          </p:cNvSpPr>
          <p:nvPr/>
        </p:nvSpPr>
        <p:spPr bwMode="auto">
          <a:xfrm>
            <a:off x="-44450" y="404813"/>
            <a:ext cx="6992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(2) The case with non-vanishing charge density</a:t>
            </a:r>
            <a:endParaRPr lang="zh-CN" altLang="en-US"/>
          </a:p>
        </p:txBody>
      </p:sp>
      <p:pic>
        <p:nvPicPr>
          <p:cNvPr id="4915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" y="2285992"/>
            <a:ext cx="1054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69" y="2357430"/>
            <a:ext cx="51847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286256"/>
            <a:ext cx="1739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0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>
            <a:spLocks noChangeArrowheads="1"/>
          </p:cNvSpPr>
          <p:nvPr/>
        </p:nvSpPr>
        <p:spPr bwMode="auto">
          <a:xfrm>
            <a:off x="107950" y="404813"/>
            <a:ext cx="344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</a:rPr>
              <a:t>Vortex lattice solution:    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5017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33538"/>
            <a:ext cx="387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文本框 3"/>
          <p:cNvSpPr txBox="1">
            <a:spLocks noChangeArrowheads="1"/>
          </p:cNvSpPr>
          <p:nvPr/>
        </p:nvSpPr>
        <p:spPr bwMode="auto">
          <a:xfrm>
            <a:off x="179388" y="2257425"/>
            <a:ext cx="8380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Since the eigenvalue of E_n is independent of </a:t>
            </a:r>
            <a:r>
              <a:rPr lang="en-US" altLang="zh-CN" i="1"/>
              <a:t>p</a:t>
            </a:r>
            <a:r>
              <a:rPr lang="en-US" altLang="zh-CN"/>
              <a:t>,  a linear </a:t>
            </a:r>
          </a:p>
          <a:p>
            <a:r>
              <a:rPr lang="en-US" altLang="zh-CN"/>
              <a:t>superposition of the solutions   </a:t>
            </a:r>
            <a:endParaRPr lang="zh-CN" altLang="en-US"/>
          </a:p>
        </p:txBody>
      </p:sp>
      <p:sp>
        <p:nvSpPr>
          <p:cNvPr id="50180" name="文本框 4"/>
          <p:cNvSpPr txBox="1">
            <a:spLocks noChangeArrowheads="1"/>
          </p:cNvSpPr>
          <p:nvPr/>
        </p:nvSpPr>
        <p:spPr bwMode="auto">
          <a:xfrm>
            <a:off x="250825" y="1052513"/>
            <a:ext cx="672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This is enough to consider n=0 state solution:</a:t>
            </a:r>
            <a:endParaRPr lang="zh-CN" altLang="en-US"/>
          </a:p>
        </p:txBody>
      </p:sp>
      <p:pic>
        <p:nvPicPr>
          <p:cNvPr id="5018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382963"/>
            <a:ext cx="5245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8"/>
          <p:cNvSpPr txBox="1">
            <a:spLocks noChangeArrowheads="1"/>
          </p:cNvSpPr>
          <p:nvPr/>
        </p:nvSpPr>
        <p:spPr bwMode="auto">
          <a:xfrm>
            <a:off x="225425" y="3789363"/>
            <a:ext cx="8594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with different </a:t>
            </a:r>
            <a:r>
              <a:rPr lang="en-US" altLang="zh-CN" i="1"/>
              <a:t>p</a:t>
            </a:r>
            <a:r>
              <a:rPr lang="en-US" altLang="zh-CN"/>
              <a:t> is also a solution of the model at the linear </a:t>
            </a:r>
          </a:p>
          <a:p>
            <a:r>
              <a:rPr lang="en-US" altLang="zh-CN"/>
              <a:t>order 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424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2513"/>
            <a:ext cx="701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9144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1"/>
          <p:cNvSpPr>
            <a:spLocks noChangeArrowheads="1"/>
          </p:cNvSpPr>
          <p:nvPr/>
        </p:nvSpPr>
        <p:spPr bwMode="auto">
          <a:xfrm>
            <a:off x="323850" y="5373688"/>
            <a:ext cx="8712200" cy="1384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K. Maeda, M. Natsuume and T. Okamura, “Vortex lattice for a holographic superconductor,”</a:t>
            </a:r>
          </a:p>
          <a:p>
            <a:r>
              <a:rPr lang="en-US" altLang="zh-CN"/>
              <a:t>Phys. Rev. D 81, 026002 (2010) [arXiv:0910.4475 ].</a:t>
            </a:r>
            <a:endParaRPr lang="zh-CN" altLang="en-US"/>
          </a:p>
        </p:txBody>
      </p:sp>
      <p:sp>
        <p:nvSpPr>
          <p:cNvPr id="51204" name="文本框 2"/>
          <p:cNvSpPr txBox="1">
            <a:spLocks noChangeArrowheads="1"/>
          </p:cNvSpPr>
          <p:nvPr/>
        </p:nvSpPr>
        <p:spPr bwMode="auto">
          <a:xfrm>
            <a:off x="179388" y="3933825"/>
            <a:ext cx="164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We define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06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27625"/>
            <a:ext cx="3441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文本框 5"/>
          <p:cNvSpPr txBox="1">
            <a:spLocks noChangeArrowheads="1"/>
          </p:cNvSpPr>
          <p:nvPr/>
        </p:nvSpPr>
        <p:spPr bwMode="auto">
          <a:xfrm>
            <a:off x="6716713" y="5373688"/>
            <a:ext cx="2247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triangle lattice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984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886301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文本框 2"/>
          <p:cNvSpPr txBox="1">
            <a:spLocks noChangeArrowheads="1"/>
          </p:cNvSpPr>
          <p:nvPr/>
        </p:nvSpPr>
        <p:spPr bwMode="auto">
          <a:xfrm>
            <a:off x="179388" y="314325"/>
            <a:ext cx="338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/>
              <a:t>Vortex triangle lattice:</a:t>
            </a:r>
            <a:endParaRPr lang="zh-CN" altLang="en-US"/>
          </a:p>
        </p:txBody>
      </p:sp>
      <p:pic>
        <p:nvPicPr>
          <p:cNvPr id="5325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45125"/>
            <a:ext cx="2247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49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1"/>
          <p:cNvSpPr txBox="1">
            <a:spLocks noChangeArrowheads="1"/>
          </p:cNvSpPr>
          <p:nvPr/>
        </p:nvSpPr>
        <p:spPr bwMode="auto">
          <a:xfrm>
            <a:off x="468313" y="1196975"/>
            <a:ext cx="4492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B) In </a:t>
            </a:r>
            <a:r>
              <a:rPr lang="en-US" altLang="zh-CN" dirty="0" err="1">
                <a:solidFill>
                  <a:srgbClr val="0000FF"/>
                </a:solidFill>
              </a:rPr>
              <a:t>AdS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err="1">
                <a:solidFill>
                  <a:srgbClr val="0000FF"/>
                </a:solidFill>
              </a:rPr>
              <a:t>soliton</a:t>
            </a:r>
            <a:r>
              <a:rPr lang="en-US" altLang="zh-CN" dirty="0">
                <a:solidFill>
                  <a:srgbClr val="0000FF"/>
                </a:solidFill>
              </a:rPr>
              <a:t> background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563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44675"/>
            <a:ext cx="627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200400"/>
            <a:ext cx="3225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73563"/>
            <a:ext cx="8559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43550"/>
            <a:ext cx="196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文本框 6"/>
          <p:cNvSpPr txBox="1">
            <a:spLocks noChangeArrowheads="1"/>
          </p:cNvSpPr>
          <p:nvPr/>
        </p:nvSpPr>
        <p:spPr bwMode="auto">
          <a:xfrm>
            <a:off x="539750" y="384175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</a:rPr>
              <a:t>The ansatz:</a:t>
            </a:r>
            <a:endParaRPr lang="zh-CN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19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文本框 2"/>
          <p:cNvSpPr txBox="1">
            <a:spLocks noChangeArrowheads="1"/>
          </p:cNvSpPr>
          <p:nvPr/>
        </p:nvSpPr>
        <p:spPr bwMode="auto">
          <a:xfrm>
            <a:off x="34925" y="333375"/>
            <a:ext cx="3217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Equations of motion:</a:t>
            </a:r>
            <a:endParaRPr lang="zh-CN" altLang="en-US"/>
          </a:p>
        </p:txBody>
      </p:sp>
      <p:pic>
        <p:nvPicPr>
          <p:cNvPr id="5734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32288"/>
            <a:ext cx="4597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572125"/>
            <a:ext cx="91440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文本框 5"/>
          <p:cNvSpPr txBox="1">
            <a:spLocks noChangeArrowheads="1"/>
          </p:cNvSpPr>
          <p:nvPr/>
        </p:nvSpPr>
        <p:spPr bwMode="auto">
          <a:xfrm>
            <a:off x="34925" y="3716338"/>
            <a:ext cx="2487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 eigenvalue:</a:t>
            </a:r>
            <a:endParaRPr lang="zh-CN" altLang="en-US"/>
          </a:p>
        </p:txBody>
      </p:sp>
      <p:sp>
        <p:nvSpPr>
          <p:cNvPr id="57350" name="文本框 6"/>
          <p:cNvSpPr txBox="1">
            <a:spLocks noChangeArrowheads="1"/>
          </p:cNvSpPr>
          <p:nvPr/>
        </p:nvSpPr>
        <p:spPr bwMode="auto">
          <a:xfrm>
            <a:off x="34925" y="5084763"/>
            <a:ext cx="489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 effective mass of the vector: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68375"/>
            <a:ext cx="8420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文本框 2"/>
          <p:cNvSpPr txBox="1">
            <a:spLocks noChangeArrowheads="1"/>
          </p:cNvSpPr>
          <p:nvPr/>
        </p:nvSpPr>
        <p:spPr bwMode="auto">
          <a:xfrm>
            <a:off x="107950" y="404813"/>
            <a:ext cx="3074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 radial equation:</a:t>
            </a:r>
            <a:endParaRPr lang="zh-CN" altLang="en-US"/>
          </a:p>
        </p:txBody>
      </p:sp>
      <p:pic>
        <p:nvPicPr>
          <p:cNvPr id="5837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989138"/>
            <a:ext cx="2882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725"/>
            <a:ext cx="9144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39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6" y="1124744"/>
            <a:ext cx="7058620" cy="43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3528" y="5589240"/>
            <a:ext cx="8334809" cy="95410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3300"/>
                </a:solidFill>
              </a:rPr>
              <a:t>Questions</a:t>
            </a:r>
            <a:r>
              <a:rPr kumimoji="1" lang="en-US" altLang="zh-CN" dirty="0" smtClean="0">
                <a:solidFill>
                  <a:srgbClr val="FF3300"/>
                </a:solidFill>
              </a:rPr>
              <a:t>:</a:t>
            </a:r>
            <a:r>
              <a:rPr kumimoji="1" lang="zh-CN" altLang="en-US" dirty="0" smtClean="0">
                <a:solidFill>
                  <a:srgbClr val="FF3300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what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is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the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difference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from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the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SU(2)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model?</a:t>
            </a:r>
          </a:p>
          <a:p>
            <a:r>
              <a:rPr kumimoji="1" lang="en-US" altLang="zh-CN" dirty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               gamma=1, m=0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3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260648"/>
            <a:ext cx="439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(iii)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D-wave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superconductors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124744"/>
            <a:ext cx="492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A)</a:t>
            </a:r>
            <a:r>
              <a:rPr lang="zh-CN" altLang="en-US" dirty="0" smtClean="0"/>
              <a:t>  </a:t>
            </a:r>
            <a:r>
              <a:rPr lang="en-US" altLang="zh-CN" dirty="0" smtClean="0"/>
              <a:t>The </a:t>
            </a:r>
            <a:r>
              <a:rPr lang="en-US" altLang="zh-CN" dirty="0"/>
              <a:t>CKMWY d-wave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15616" y="1772816"/>
            <a:ext cx="515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J.W.Chen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</a:t>
            </a:r>
            <a:r>
              <a:rPr kumimoji="1" lang="zh-CN" altLang="en-US" dirty="0" smtClean="0"/>
              <a:t>, </a:t>
            </a:r>
            <a:r>
              <a:rPr kumimoji="1" lang="en-US" altLang="zh-CN" dirty="0" err="1" smtClean="0"/>
              <a:t>arXiv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1003.2991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492896"/>
            <a:ext cx="9067800" cy="838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259560"/>
            <a:ext cx="5029200" cy="609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5576" y="3573016"/>
            <a:ext cx="182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ansatz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4941168"/>
            <a:ext cx="6121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5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107950" y="260350"/>
            <a:ext cx="163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</a:rPr>
              <a:t>Why GR?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179388" y="1125538"/>
            <a:ext cx="6500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planar</a:t>
            </a:r>
            <a:r>
              <a:rPr lang="zh-CN" altLang="en-US"/>
              <a:t> </a:t>
            </a:r>
            <a:r>
              <a:rPr lang="en-US" altLang="zh-CN"/>
              <a:t>black</a:t>
            </a:r>
            <a:r>
              <a:rPr lang="zh-CN" altLang="en-US"/>
              <a:t> </a:t>
            </a:r>
            <a:r>
              <a:rPr lang="en-US" altLang="zh-CN"/>
              <a:t>hole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AdS</a:t>
            </a:r>
            <a:r>
              <a:rPr lang="zh-CN" altLang="en-US"/>
              <a:t> </a:t>
            </a:r>
            <a:r>
              <a:rPr lang="en-US" altLang="zh-CN"/>
              <a:t>radius</a:t>
            </a:r>
            <a:r>
              <a:rPr lang="zh-CN" altLang="en-US"/>
              <a:t> </a:t>
            </a:r>
            <a:r>
              <a:rPr lang="en-US" altLang="zh-CN"/>
              <a:t>L=1:</a:t>
            </a:r>
          </a:p>
        </p:txBody>
      </p:sp>
      <p:pic>
        <p:nvPicPr>
          <p:cNvPr id="17411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700213"/>
            <a:ext cx="607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248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本框 5"/>
          <p:cNvSpPr txBox="1">
            <a:spLocks noChangeArrowheads="1"/>
          </p:cNvSpPr>
          <p:nvPr/>
        </p:nvSpPr>
        <p:spPr bwMode="auto">
          <a:xfrm>
            <a:off x="468313" y="2781300"/>
            <a:ext cx="1160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where:</a:t>
            </a:r>
            <a:endParaRPr lang="zh-CN" altLang="en-US"/>
          </a:p>
        </p:txBody>
      </p:sp>
      <p:sp>
        <p:nvSpPr>
          <p:cNvPr id="17414" name="文本框 6"/>
          <p:cNvSpPr txBox="1">
            <a:spLocks noChangeArrowheads="1"/>
          </p:cNvSpPr>
          <p:nvPr/>
        </p:nvSpPr>
        <p:spPr bwMode="auto">
          <a:xfrm>
            <a:off x="1733550" y="3573463"/>
            <a:ext cx="5070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buFontTx/>
              <a:buAutoNum type="arabicParenBoth"/>
            </a:pPr>
            <a:r>
              <a:rPr lang="en-US" altLang="zh-CN"/>
              <a:t>Temperature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black</a:t>
            </a:r>
            <a:r>
              <a:rPr lang="zh-CN" altLang="en-US"/>
              <a:t> </a:t>
            </a:r>
            <a:r>
              <a:rPr lang="en-US" altLang="zh-CN"/>
              <a:t>hole:</a:t>
            </a:r>
          </a:p>
          <a:p>
            <a:pPr>
              <a:buFontTx/>
              <a:buAutoNum type="arabicParenBoth"/>
            </a:pPr>
            <a:r>
              <a:rPr lang="en-US" altLang="zh-CN"/>
              <a:t>Energy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black</a:t>
            </a:r>
            <a:r>
              <a:rPr lang="zh-CN" altLang="en-US"/>
              <a:t> </a:t>
            </a:r>
            <a:r>
              <a:rPr lang="en-US" altLang="zh-CN"/>
              <a:t>hole:</a:t>
            </a:r>
          </a:p>
          <a:p>
            <a:pPr>
              <a:buFontTx/>
              <a:buAutoNum type="arabicParenBoth"/>
            </a:pPr>
            <a:r>
              <a:rPr lang="en-US" altLang="zh-CN"/>
              <a:t>Entropy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black</a:t>
            </a:r>
            <a:r>
              <a:rPr lang="zh-CN" altLang="en-US"/>
              <a:t> </a:t>
            </a:r>
            <a:r>
              <a:rPr lang="en-US" altLang="zh-CN"/>
              <a:t>hole:</a:t>
            </a:r>
            <a:r>
              <a:rPr lang="zh-CN" altLang="en-US"/>
              <a:t> </a:t>
            </a:r>
          </a:p>
        </p:txBody>
      </p:sp>
      <p:pic>
        <p:nvPicPr>
          <p:cNvPr id="1741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616325"/>
            <a:ext cx="1358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076700"/>
            <a:ext cx="218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文本框 10"/>
          <p:cNvSpPr txBox="1">
            <a:spLocks noChangeArrowheads="1"/>
          </p:cNvSpPr>
          <p:nvPr/>
        </p:nvSpPr>
        <p:spPr bwMode="auto">
          <a:xfrm>
            <a:off x="1819275" y="5354638"/>
            <a:ext cx="6137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The black hole behaves like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thermal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gas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in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2+1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dimensions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in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thermodynamics!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07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5016500" cy="596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124744"/>
            <a:ext cx="2133600" cy="457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536" y="332656"/>
            <a:ext cx="269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</a:t>
            </a:r>
            <a:r>
              <a:rPr kumimoji="1" lang="en-US" altLang="zh-CN" dirty="0" smtClean="0"/>
              <a:t>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boundary: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564904"/>
            <a:ext cx="3276600" cy="914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552" y="1988840"/>
            <a:ext cx="225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Condensation: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088" y="2780928"/>
            <a:ext cx="2108200" cy="381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501008"/>
            <a:ext cx="67564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178749"/>
            <a:ext cx="481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BHRY d-wave model</a:t>
            </a:r>
          </a:p>
          <a:p>
            <a:r>
              <a:rPr kumimoji="1" lang="en-US" altLang="zh-CN" dirty="0" smtClean="0"/>
              <a:t>F.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Benini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arXiv:1007.1981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17405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2604"/>
            <a:ext cx="9144000" cy="368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098380"/>
            <a:ext cx="7543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0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5003800" cy="749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520" y="332656"/>
            <a:ext cx="182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ansatz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16200"/>
            <a:ext cx="6388100" cy="161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475708"/>
            <a:ext cx="5486400" cy="825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589240"/>
            <a:ext cx="34417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0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4784080" cy="2760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53" y="1268760"/>
            <a:ext cx="4464348" cy="2979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504" y="404664"/>
            <a:ext cx="445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Condensate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conductivity: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2898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7950" y="301625"/>
            <a:ext cx="8859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Holographic insulator/superconductor </a:t>
            </a:r>
            <a:r>
              <a:rPr lang="en-US" altLang="zh-CN" dirty="0" smtClean="0">
                <a:solidFill>
                  <a:srgbClr val="0000FF"/>
                </a:solidFill>
              </a:rPr>
              <a:t>transition at zero tem.</a:t>
            </a:r>
            <a:endParaRPr lang="en-US" altLang="zh-CN" dirty="0">
              <a:solidFill>
                <a:srgbClr val="0000FF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85661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1775" y="1166813"/>
            <a:ext cx="1811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The model: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65357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31775" y="2967038"/>
            <a:ext cx="3748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The AdS soliton solution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941888"/>
            <a:ext cx="227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013325"/>
            <a:ext cx="1966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916238" y="1071563"/>
            <a:ext cx="6038850" cy="557212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T. Nishioka et al, JHEP 1003,131 (2010)</a:t>
            </a:r>
          </a:p>
        </p:txBody>
      </p:sp>
      <p:pic>
        <p:nvPicPr>
          <p:cNvPr id="297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4357688"/>
            <a:ext cx="3714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925" y="260350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The ansatz: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25538"/>
            <a:ext cx="28305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565400"/>
            <a:ext cx="61293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76238" y="1743075"/>
            <a:ext cx="376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The equations of motion: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3213" y="41910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The boundary: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5327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5" y="5734050"/>
            <a:ext cx="4759325" cy="7493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300788" y="4581525"/>
            <a:ext cx="2381250" cy="9842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both operators</a:t>
            </a:r>
          </a:p>
          <a:p>
            <a:r>
              <a:rPr lang="en-US" altLang="zh-CN"/>
              <a:t>normalizable if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963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57600"/>
            <a:ext cx="84201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346761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soliton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superconductor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60648"/>
            <a:ext cx="482364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Black</a:t>
            </a:r>
            <a:r>
              <a:rPr lang="en-US" altLang="zh-CN" dirty="0" smtClean="0">
                <a:latin typeface="Times New Roman"/>
                <a:cs typeface="Times New Roman"/>
              </a:rPr>
              <a:t> hole superconductor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endParaRPr lang="zh-CN" altLang="en-US" dirty="0">
              <a:latin typeface="Times New Roman"/>
              <a:cs typeface="Times New Roman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7249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857625"/>
            <a:ext cx="85661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000625"/>
            <a:ext cx="65357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5370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471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4213" y="4941888"/>
            <a:ext cx="285684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w</a:t>
            </a:r>
            <a:r>
              <a:rPr lang="en-US" altLang="zh-CN" dirty="0" smtClean="0">
                <a:solidFill>
                  <a:srgbClr val="0000FF"/>
                </a:solidFill>
              </a:rPr>
              <a:t>ithout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scalar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hair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724525" y="4941888"/>
            <a:ext cx="2398012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with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scalar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hair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228860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Phase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diagram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7543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721498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Complete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diagram</a:t>
            </a:r>
            <a:r>
              <a:rPr lang="zh-CN" altLang="en-US" dirty="0" smtClean="0"/>
              <a:t> </a:t>
            </a:r>
            <a:r>
              <a:rPr lang="zh-CN" altLang="en-US" dirty="0" smtClean="0"/>
              <a:t> (</a:t>
            </a:r>
            <a:r>
              <a:rPr lang="en-US" altLang="zh-CN" dirty="0" err="1" smtClean="0"/>
              <a:t>arXiv</a:t>
            </a:r>
            <a:r>
              <a:rPr lang="zh-CN" altLang="en-US" dirty="0" smtClean="0"/>
              <a:t>:</a:t>
            </a:r>
            <a:r>
              <a:rPr lang="zh-CN" altLang="en-US" dirty="0"/>
              <a:t>1007.3714)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403350" y="1052513"/>
            <a:ext cx="73977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</a:rPr>
              <a:t>q=5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64163" y="1125538"/>
            <a:ext cx="7381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</a:rPr>
              <a:t>q=2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63713" y="3141663"/>
            <a:ext cx="1004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</a:rPr>
              <a:t>q=1.2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95963" y="3141663"/>
            <a:ext cx="10048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</a:rPr>
              <a:t>q=1.1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068763" y="5013325"/>
            <a:ext cx="738187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</a:rPr>
              <a:t>q=1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25"/>
            <a:ext cx="89296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00663"/>
            <a:ext cx="5486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42875" y="285750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en-US" altLang="zh-CN">
                <a:solidFill>
                  <a:srgbClr val="0000FF"/>
                </a:solidFill>
              </a:rPr>
              <a:t>Topology</a:t>
            </a:r>
            <a:r>
              <a:rPr kumimoji="0" lang="zh-CN" altLang="en-US">
                <a:solidFill>
                  <a:srgbClr val="0000FF"/>
                </a:solidFill>
              </a:rPr>
              <a:t> </a:t>
            </a:r>
            <a:r>
              <a:rPr kumimoji="0" lang="en-US" altLang="zh-CN">
                <a:solidFill>
                  <a:srgbClr val="0000FF"/>
                </a:solidFill>
              </a:rPr>
              <a:t>theorem</a:t>
            </a:r>
            <a:r>
              <a:rPr kumimoji="0" lang="zh-CN" altLang="en-US">
                <a:solidFill>
                  <a:srgbClr val="0000FF"/>
                </a:solidFill>
              </a:rPr>
              <a:t> </a:t>
            </a:r>
            <a:r>
              <a:rPr kumimoji="0" lang="en-US" altLang="zh-CN">
                <a:solidFill>
                  <a:srgbClr val="0000FF"/>
                </a:solidFill>
              </a:rPr>
              <a:t>of</a:t>
            </a:r>
            <a:r>
              <a:rPr kumimoji="0" lang="zh-CN" altLang="en-US">
                <a:solidFill>
                  <a:srgbClr val="0000FF"/>
                </a:solidFill>
              </a:rPr>
              <a:t> </a:t>
            </a:r>
            <a:r>
              <a:rPr kumimoji="0" lang="en-US" altLang="zh-CN">
                <a:solidFill>
                  <a:srgbClr val="0000FF"/>
                </a:solidFill>
              </a:rPr>
              <a:t>black</a:t>
            </a:r>
            <a:r>
              <a:rPr kumimoji="0" lang="zh-CN" altLang="en-US">
                <a:solidFill>
                  <a:srgbClr val="0000FF"/>
                </a:solidFill>
              </a:rPr>
              <a:t> </a:t>
            </a:r>
            <a:r>
              <a:rPr kumimoji="0" lang="en-US" altLang="zh-CN">
                <a:solidFill>
                  <a:srgbClr val="0000FF"/>
                </a:solidFill>
              </a:rPr>
              <a:t>hole</a:t>
            </a:r>
            <a:r>
              <a:rPr kumimoji="0" lang="zh-CN" altLang="en-US">
                <a:solidFill>
                  <a:srgbClr val="0000FF"/>
                </a:solidFill>
              </a:rPr>
              <a:t> </a:t>
            </a:r>
            <a:r>
              <a:rPr kumimoji="0" lang="en-US" altLang="zh-CN">
                <a:solidFill>
                  <a:srgbClr val="0000FF"/>
                </a:solidFill>
              </a:rPr>
              <a:t>horizon</a:t>
            </a:r>
            <a:r>
              <a:rPr kumimoji="0" lang="zh-CN" altLang="en-US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572375" y="1500188"/>
            <a:ext cx="1214438" cy="158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9"/>
          <p:cNvCxnSpPr/>
          <p:nvPr/>
        </p:nvCxnSpPr>
        <p:spPr bwMode="auto">
          <a:xfrm>
            <a:off x="6670675" y="3500438"/>
            <a:ext cx="1214438" cy="158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9"/>
          <p:cNvCxnSpPr/>
          <p:nvPr/>
        </p:nvCxnSpPr>
        <p:spPr bwMode="auto">
          <a:xfrm>
            <a:off x="1116013" y="3716338"/>
            <a:ext cx="1214437" cy="158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6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2463"/>
            <a:ext cx="445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线连接符 2"/>
          <p:cNvCxnSpPr/>
          <p:nvPr/>
        </p:nvCxnSpPr>
        <p:spPr bwMode="auto">
          <a:xfrm>
            <a:off x="6156176" y="3284984"/>
            <a:ext cx="1872208" cy="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线连接符 4"/>
          <p:cNvCxnSpPr/>
          <p:nvPr/>
        </p:nvCxnSpPr>
        <p:spPr bwMode="auto">
          <a:xfrm>
            <a:off x="1115616" y="3501008"/>
            <a:ext cx="2520280" cy="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5038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6912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00FF"/>
                </a:solidFill>
              </a:rPr>
              <a:t>3</a:t>
            </a:r>
            <a:r>
              <a:rPr lang="en-US" altLang="zh-CN" dirty="0" smtClean="0">
                <a:solidFill>
                  <a:srgbClr val="0000FF"/>
                </a:solidFill>
              </a:rPr>
              <a:t>.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Holographic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Josephson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junction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and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SQUID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36512" y="1125538"/>
            <a:ext cx="952331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/>
                <a:cs typeface="Times New Roman"/>
              </a:rPr>
              <a:t>Holographic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Superconductor-Insulator-Superconductor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Josephson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Junction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endParaRPr lang="zh-CN" altLang="en-US" sz="2400" dirty="0">
              <a:latin typeface="Times New Roman"/>
              <a:cs typeface="Times New Roman"/>
            </a:endParaRPr>
          </a:p>
          <a:p>
            <a:r>
              <a:rPr lang="en-US" altLang="zh-CN" sz="2400" dirty="0" err="1" smtClean="0">
                <a:latin typeface="Times New Roman"/>
                <a:cs typeface="Times New Roman"/>
              </a:rPr>
              <a:t>Wang,Liu</a:t>
            </a:r>
            <a:r>
              <a:rPr lang="zh-CN" altLang="en-US" sz="2400" dirty="0" smtClean="0">
                <a:latin typeface="Times New Roman"/>
                <a:cs typeface="Times New Roman"/>
              </a:rPr>
              <a:t>,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Cai</a:t>
            </a:r>
            <a:r>
              <a:rPr lang="en-US" altLang="zh-CN" sz="2400" dirty="0" smtClean="0">
                <a:latin typeface="Times New Roman"/>
                <a:cs typeface="Times New Roman"/>
              </a:rPr>
              <a:t>,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Takeuchi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and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Zhang</a:t>
            </a:r>
            <a:r>
              <a:rPr lang="zh-CN" altLang="en-US" sz="2400" dirty="0" smtClean="0">
                <a:latin typeface="Times New Roman"/>
                <a:cs typeface="Times New Roman"/>
              </a:rPr>
              <a:t>,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arXiv</a:t>
            </a:r>
            <a:r>
              <a:rPr lang="zh-CN" altLang="en-US" sz="2400" dirty="0" smtClean="0">
                <a:latin typeface="Times New Roman"/>
                <a:cs typeface="Times New Roman"/>
              </a:rPr>
              <a:t>:</a:t>
            </a:r>
            <a:r>
              <a:rPr lang="en-US" altLang="zh-CN" sz="2400" dirty="0" smtClean="0">
                <a:latin typeface="Times New Roman"/>
                <a:cs typeface="Times New Roman"/>
              </a:rPr>
              <a:t>1205.4406</a:t>
            </a:r>
            <a:endParaRPr lang="en-US" altLang="zh-CN" sz="2400" dirty="0">
              <a:latin typeface="Times New Roman"/>
              <a:cs typeface="Times New Roman"/>
            </a:endParaRPr>
          </a:p>
          <a:p>
            <a:r>
              <a:rPr lang="zh-CN" altLang="en-US" sz="2400" dirty="0" smtClean="0"/>
              <a:t> </a:t>
            </a:r>
            <a:r>
              <a:rPr lang="en-US" altLang="zh-CN" sz="2400" dirty="0" smtClean="0"/>
              <a:t>G</a:t>
            </a:r>
            <a:r>
              <a:rPr lang="zh-CN" altLang="zh-CN" sz="2400" dirty="0" smtClean="0"/>
              <a:t>.</a:t>
            </a:r>
            <a:r>
              <a:rPr lang="en-US" altLang="zh-CN" sz="2400" dirty="0" smtClean="0"/>
              <a:t>T.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Horowitz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al,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arXiv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1101.3326</a:t>
            </a:r>
            <a:endParaRPr lang="zh-CN" altLang="en-US" sz="24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288" y="3068638"/>
            <a:ext cx="1909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>
                <a:solidFill>
                  <a:srgbClr val="000000"/>
                </a:solidFill>
              </a:rPr>
              <a:t>:</a:t>
            </a:r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669779"/>
            <a:ext cx="3048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3864" y="4535016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23850" y="4581525"/>
            <a:ext cx="22684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AdS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soliton</a:t>
            </a:r>
            <a:r>
              <a:rPr lang="zh-CN" altLang="en-US" dirty="0" smtClean="0"/>
              <a:t>: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 smtClean="0"/>
              <a:t>Matter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  <a:r>
              <a:rPr lang="zh-CN" altLang="en-US" dirty="0" smtClean="0"/>
              <a:t>:</a:t>
            </a:r>
            <a:endParaRPr lang="zh-CN" altLang="en-US" dirty="0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3748" y="5373216"/>
            <a:ext cx="56007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矩形 8"/>
          <p:cNvSpPr>
            <a:spLocks noChangeArrowheads="1"/>
          </p:cNvSpPr>
          <p:nvPr/>
        </p:nvSpPr>
        <p:spPr bwMode="auto">
          <a:xfrm>
            <a:off x="5508104" y="2721471"/>
            <a:ext cx="3286125" cy="15716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/>
              <a:t> </a:t>
            </a:r>
            <a:endParaRPr lang="en-US" altLang="zh-CN"/>
          </a:p>
          <a:p>
            <a:r>
              <a:rPr lang="en-US" altLang="zh-CN"/>
              <a:t> 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 bwMode="auto">
          <a:xfrm rot="5400000">
            <a:off x="6070600" y="3500438"/>
            <a:ext cx="1573213" cy="158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 rot="5400000">
            <a:off x="7000081" y="3499644"/>
            <a:ext cx="1571625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404" name="TextBox 14"/>
          <p:cNvSpPr txBox="1">
            <a:spLocks noChangeArrowheads="1"/>
          </p:cNvSpPr>
          <p:nvPr/>
        </p:nvSpPr>
        <p:spPr bwMode="auto">
          <a:xfrm>
            <a:off x="7072710" y="2928938"/>
            <a:ext cx="615553" cy="1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dirty="0" smtClean="0"/>
              <a:t>insulator</a:t>
            </a:r>
            <a:endParaRPr lang="zh-CN" altLang="en-US" dirty="0"/>
          </a:p>
        </p:txBody>
      </p:sp>
      <p:sp>
        <p:nvSpPr>
          <p:cNvPr id="59405" name="TextBox 15"/>
          <p:cNvSpPr txBox="1">
            <a:spLocks noChangeArrowheads="1"/>
          </p:cNvSpPr>
          <p:nvPr/>
        </p:nvSpPr>
        <p:spPr bwMode="auto">
          <a:xfrm>
            <a:off x="5929710" y="2780928"/>
            <a:ext cx="615553" cy="15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dirty="0" err="1" smtClean="0"/>
              <a:t>supercond</a:t>
            </a:r>
            <a:endParaRPr lang="zh-CN" altLang="en-US" dirty="0"/>
          </a:p>
        </p:txBody>
      </p:sp>
      <p:sp>
        <p:nvSpPr>
          <p:cNvPr id="59406" name="TextBox 16"/>
          <p:cNvSpPr txBox="1">
            <a:spLocks noChangeArrowheads="1"/>
          </p:cNvSpPr>
          <p:nvPr/>
        </p:nvSpPr>
        <p:spPr bwMode="auto">
          <a:xfrm>
            <a:off x="8072835" y="2780928"/>
            <a:ext cx="615553" cy="15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dirty="0" err="1" smtClean="0"/>
              <a:t>supercond</a:t>
            </a:r>
            <a:endParaRPr lang="zh-CN" altLang="en-US" dirty="0"/>
          </a:p>
        </p:txBody>
      </p:sp>
      <p:cxnSp>
        <p:nvCxnSpPr>
          <p:cNvPr id="19" name="直接连接符 18"/>
          <p:cNvCxnSpPr>
            <a:endCxn id="59401" idx="1"/>
          </p:cNvCxnSpPr>
          <p:nvPr/>
        </p:nvCxnSpPr>
        <p:spPr bwMode="auto">
          <a:xfrm>
            <a:off x="4865166" y="3507284"/>
            <a:ext cx="642938" cy="158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>
            <a:stCxn id="59401" idx="3"/>
          </p:cNvCxnSpPr>
          <p:nvPr/>
        </p:nvCxnSpPr>
        <p:spPr bwMode="auto">
          <a:xfrm>
            <a:off x="8794229" y="3507284"/>
            <a:ext cx="214312" cy="1587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267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17925"/>
            <a:ext cx="72723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3886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258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Phase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differnce</a:t>
            </a:r>
            <a:r>
              <a:rPr lang="zh-CN" altLang="en-US" dirty="0" smtClean="0"/>
              <a:t>:</a:t>
            </a:r>
            <a:endParaRPr lang="zh-CN" alt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8572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6819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8111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Choose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chemical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potential</a:t>
            </a:r>
            <a:r>
              <a:rPr lang="zh-CN" altLang="en-US" dirty="0"/>
              <a:t>:</a:t>
            </a:r>
            <a:endParaRPr lang="zh-CN" altLang="en-US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8039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789363"/>
            <a:ext cx="45704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157788"/>
            <a:ext cx="3771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7086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458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84763"/>
            <a:ext cx="2971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581525"/>
            <a:ext cx="4343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5518150"/>
            <a:ext cx="4495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"/>
          <p:cNvSpPr txBox="1">
            <a:spLocks noChangeArrowheads="1"/>
          </p:cNvSpPr>
          <p:nvPr/>
        </p:nvSpPr>
        <p:spPr bwMode="auto">
          <a:xfrm>
            <a:off x="34925" y="333375"/>
            <a:ext cx="9109075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0000FF"/>
                </a:solidFill>
              </a:rPr>
              <a:t>A Holographic Model of SQUID (superconducting quantum interference device) , 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Cai</a:t>
            </a:r>
            <a:r>
              <a:rPr kumimoji="1" lang="en-US" altLang="zh-CN" dirty="0" smtClean="0">
                <a:solidFill>
                  <a:srgbClr val="0000FF"/>
                </a:solidFill>
              </a:rPr>
              <a:t>, </a:t>
            </a:r>
            <a:r>
              <a:rPr kumimoji="1" lang="en-US" altLang="zh-CN" dirty="0" smtClean="0">
                <a:solidFill>
                  <a:srgbClr val="0000FF"/>
                </a:solidFill>
              </a:rPr>
              <a:t>Wang </a:t>
            </a:r>
            <a:r>
              <a:rPr kumimoji="1" lang="en-US" altLang="zh-CN" dirty="0">
                <a:solidFill>
                  <a:srgbClr val="0000FF"/>
                </a:solidFill>
              </a:rPr>
              <a:t>and </a:t>
            </a:r>
            <a:r>
              <a:rPr kumimoji="1" lang="en-US" altLang="zh-CN" dirty="0" smtClean="0">
                <a:solidFill>
                  <a:srgbClr val="0000FF"/>
                </a:solidFill>
              </a:rPr>
              <a:t>Zhang, 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arXiv</a:t>
            </a:r>
            <a:r>
              <a:rPr kumimoji="1" lang="en-US" altLang="zh-CN" dirty="0">
                <a:solidFill>
                  <a:srgbClr val="0000FF"/>
                </a:solidFill>
              </a:rPr>
              <a:t>: 1308.5088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pic>
        <p:nvPicPr>
          <p:cNvPr id="3379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8100"/>
            <a:ext cx="4392613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8163"/>
            <a:ext cx="4305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599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43525"/>
            <a:ext cx="5168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本框 6"/>
          <p:cNvSpPr txBox="1">
            <a:spLocks noChangeArrowheads="1"/>
          </p:cNvSpPr>
          <p:nvPr/>
        </p:nvSpPr>
        <p:spPr bwMode="auto">
          <a:xfrm>
            <a:off x="179388" y="3500438"/>
            <a:ext cx="1830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/>
              <a:t>Our model:</a:t>
            </a:r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3212976"/>
            <a:ext cx="1854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4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52738"/>
            <a:ext cx="36734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1438"/>
            <a:ext cx="711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6819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52625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09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404664"/>
            <a:ext cx="910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0000FF"/>
                </a:solidFill>
              </a:rPr>
              <a:t>4、</a:t>
            </a:r>
            <a:r>
              <a:rPr kumimoji="1" lang="en-US" altLang="zh-CN" dirty="0" smtClean="0">
                <a:solidFill>
                  <a:srgbClr val="0000FF"/>
                </a:solidFill>
              </a:rPr>
              <a:t>Competition and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coexistence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of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superconductivity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 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600" y="1412776"/>
            <a:ext cx="81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1</a:t>
            </a:r>
            <a:r>
              <a:rPr kumimoji="1" lang="zh-CN" altLang="en-US" dirty="0" smtClean="0">
                <a:solidFill>
                  <a:srgbClr val="0000FF"/>
                </a:solidFill>
              </a:rPr>
              <a:t>）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s+s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r>
              <a:rPr kumimoji="1" lang="zh-CN" altLang="zh-CN" dirty="0" smtClean="0"/>
              <a:t> </a:t>
            </a:r>
            <a:r>
              <a:rPr kumimoji="1" lang="zh-CN" altLang="en-US" dirty="0" smtClean="0"/>
              <a:t> </a:t>
            </a:r>
            <a:r>
              <a:rPr kumimoji="1" lang="zh-CN" altLang="en-US" sz="2000" dirty="0" smtClean="0"/>
              <a:t>    </a:t>
            </a:r>
            <a:r>
              <a:rPr kumimoji="1" lang="en-US" altLang="zh-CN" sz="2000" dirty="0" smtClean="0"/>
              <a:t>P.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Basu</a:t>
            </a:r>
            <a:r>
              <a:rPr kumimoji="1" lang="zh-CN" altLang="zh-CN" sz="2000" dirty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</a:t>
            </a:r>
            <a:r>
              <a:rPr kumimoji="1" lang="zh-CN" altLang="en-US" sz="2000" dirty="0" smtClean="0"/>
              <a:t>  </a:t>
            </a:r>
            <a:r>
              <a:rPr lang="en-US" altLang="zh-CN" sz="2000" dirty="0"/>
              <a:t>arXiv:1007.3480 </a:t>
            </a:r>
            <a:r>
              <a:rPr lang="zh-CN" altLang="en-US" sz="2000" dirty="0" smtClean="0"/>
              <a:t>,</a:t>
            </a:r>
            <a:r>
              <a:rPr kumimoji="1" lang="en-US" altLang="zh-CN" sz="2000" dirty="0" smtClean="0"/>
              <a:t>R.G.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Cai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arXiv:1307.2768</a:t>
            </a:r>
          </a:p>
          <a:p>
            <a:pPr marL="514350" indent="-514350">
              <a:buAutoNum type="arabicParenR" startAt="2"/>
            </a:pPr>
            <a:r>
              <a:rPr kumimoji="1" lang="en-US" altLang="zh-CN" dirty="0" err="1" smtClean="0">
                <a:solidFill>
                  <a:srgbClr val="0000FF"/>
                </a:solidFill>
              </a:rPr>
              <a:t>s+p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</a:t>
            </a:r>
          </a:p>
          <a:p>
            <a:r>
              <a:rPr kumimoji="1" lang="zh-CN" altLang="en-US" dirty="0" smtClean="0"/>
              <a:t>     </a:t>
            </a:r>
            <a:r>
              <a:rPr kumimoji="1" lang="en-US" altLang="zh-CN" sz="2000" dirty="0" smtClean="0"/>
              <a:t>Z.Y.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Nie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arXiv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1309.2204,1501.00004,</a:t>
            </a:r>
            <a:r>
              <a:rPr kumimoji="1" lang="zh-CN" altLang="en-US" sz="2000" dirty="0" smtClean="0"/>
              <a:t>  </a:t>
            </a:r>
            <a:endParaRPr kumimoji="1" lang="en-US" altLang="zh-CN" sz="2000" dirty="0" smtClean="0"/>
          </a:p>
          <a:p>
            <a:r>
              <a:rPr kumimoji="1" lang="zh-CN" altLang="zh-CN" sz="2000" dirty="0"/>
              <a:t> </a:t>
            </a:r>
            <a:r>
              <a:rPr kumimoji="1" lang="zh-CN" altLang="en-US" sz="2000" dirty="0" smtClean="0"/>
              <a:t>    </a:t>
            </a:r>
            <a:r>
              <a:rPr kumimoji="1" lang="en-US" altLang="zh-CN" sz="2000" dirty="0" smtClean="0"/>
              <a:t>I.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Amado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arXiv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1309.5085</a:t>
            </a:r>
          </a:p>
          <a:p>
            <a:pPr marL="514350" indent="-514350">
              <a:buAutoNum type="arabicParenR" startAt="3"/>
            </a:pPr>
            <a:r>
              <a:rPr kumimoji="1" lang="en-US" altLang="zh-CN" dirty="0" err="1" smtClean="0">
                <a:solidFill>
                  <a:srgbClr val="0000FF"/>
                </a:solidFill>
              </a:rPr>
              <a:t>s+d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</a:t>
            </a:r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  </a:t>
            </a:r>
            <a:r>
              <a:rPr kumimoji="1" lang="en-US" altLang="zh-CN" sz="2000" dirty="0" smtClean="0"/>
              <a:t>M.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Nishida,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arXiv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1403.6070,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L.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F.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Li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arXiv:1405.0382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r>
              <a:rPr kumimoji="1" lang="zh-CN" altLang="zh-CN" dirty="0" smtClean="0">
                <a:solidFill>
                  <a:srgbClr val="0000FF"/>
                </a:solidFill>
              </a:rPr>
              <a:t>4</a:t>
            </a:r>
            <a:r>
              <a:rPr kumimoji="1" lang="en-US" altLang="zh-CN" dirty="0" smtClean="0">
                <a:solidFill>
                  <a:srgbClr val="0000FF"/>
                </a:solidFill>
              </a:rPr>
              <a:t>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 </a:t>
            </a:r>
            <a:r>
              <a:rPr kumimoji="1" lang="en-US" altLang="zh-CN" dirty="0" smtClean="0">
                <a:solidFill>
                  <a:srgbClr val="0000FF"/>
                </a:solidFill>
              </a:rPr>
              <a:t>P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+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(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P+iP</a:t>
            </a:r>
            <a:r>
              <a:rPr kumimoji="1" lang="en-US" altLang="zh-CN" dirty="0" smtClean="0">
                <a:solidFill>
                  <a:srgbClr val="0000FF"/>
                </a:solidFill>
              </a:rPr>
              <a:t>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</a:t>
            </a:r>
          </a:p>
          <a:p>
            <a:r>
              <a:rPr kumimoji="1" lang="zh-CN" altLang="zh-CN" sz="2000" dirty="0"/>
              <a:t> </a:t>
            </a:r>
            <a:r>
              <a:rPr kumimoji="1" lang="zh-CN" altLang="en-US" sz="2000" dirty="0" smtClean="0"/>
              <a:t>    </a:t>
            </a:r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. </a:t>
            </a:r>
            <a:r>
              <a:rPr kumimoji="1" lang="en-US" altLang="zh-CN" sz="2000" dirty="0" err="1" smtClean="0"/>
              <a:t>Donos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arXiv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1310.5741</a:t>
            </a:r>
          </a:p>
          <a:p>
            <a:r>
              <a:rPr kumimoji="1" lang="zh-CN" altLang="zh-CN" dirty="0" smtClean="0">
                <a:solidFill>
                  <a:srgbClr val="0000FF"/>
                </a:solidFill>
              </a:rPr>
              <a:t>5</a:t>
            </a:r>
            <a:r>
              <a:rPr kumimoji="1" lang="en-US" altLang="zh-CN" dirty="0" smtClean="0">
                <a:solidFill>
                  <a:srgbClr val="0000FF"/>
                </a:solidFill>
              </a:rPr>
              <a:t>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Superconductivity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+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magnetism</a:t>
            </a:r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  </a:t>
            </a:r>
            <a:r>
              <a:rPr kumimoji="1" lang="en-US" altLang="zh-CN" sz="2000" dirty="0" smtClean="0"/>
              <a:t>R.G.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Cai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arXiv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1410.5080,A.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Amoretti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al,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arXiv</a:t>
            </a:r>
            <a:r>
              <a:rPr kumimoji="1" lang="en-US" altLang="zh-CN" sz="2000" dirty="0" smtClean="0"/>
              <a:t>: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1309.5093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5167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260648"/>
            <a:ext cx="695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1)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s+s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orders: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Cai</a:t>
            </a:r>
            <a:r>
              <a:rPr kumimoji="1" lang="en-US" altLang="zh-CN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Li,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Li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and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Wang, 1307.2768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340768"/>
            <a:ext cx="9144000" cy="1026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1520" y="2636912"/>
            <a:ext cx="462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Consider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N=2,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redefine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08920"/>
            <a:ext cx="2832100" cy="419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07060"/>
            <a:ext cx="7785100" cy="1562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013176"/>
            <a:ext cx="4851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58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429000"/>
            <a:ext cx="349188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7638" y="482600"/>
            <a:ext cx="53604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AdS</a:t>
            </a:r>
            <a:r>
              <a:rPr lang="en-US" altLang="zh-CN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/CFT</a:t>
            </a:r>
            <a:r>
              <a:rPr lang="zh-CN" alt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correspondence</a:t>
            </a:r>
            <a:endParaRPr lang="zh-CN" altLang="zh-CN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eaLnBrk="0" hangingPunct="0"/>
            <a:r>
              <a:rPr lang="zh-CN" altLang="zh-CN" dirty="0">
                <a:latin typeface="Times New Roman"/>
                <a:cs typeface="Times New Roman"/>
              </a:rPr>
              <a:t>   </a:t>
            </a:r>
            <a:r>
              <a:rPr lang="zh-CN" altLang="zh-CN" dirty="0" smtClean="0">
                <a:latin typeface="Times New Roman"/>
                <a:cs typeface="Times New Roman"/>
              </a:rPr>
              <a:t>(</a:t>
            </a:r>
            <a:r>
              <a:rPr lang="en-US" altLang="zh-CN" dirty="0" smtClean="0">
                <a:latin typeface="Times New Roman"/>
                <a:cs typeface="Times New Roman"/>
              </a:rPr>
              <a:t>J.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Maldacena,1997)</a:t>
            </a:r>
            <a:endParaRPr lang="zh-CN" altLang="zh-CN" dirty="0">
              <a:latin typeface="Times New Roman"/>
              <a:cs typeface="Times New Roma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3820641"/>
            <a:ext cx="5351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zh-CN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“Real conceptual change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zh-CN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in our thinking about Gravity.”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zh-CN" altLang="zh-CN" sz="2400" dirty="0">
                <a:latin typeface="Times New Roman"/>
                <a:cs typeface="Times New Roman"/>
              </a:rPr>
              <a:t>(</a:t>
            </a:r>
            <a:r>
              <a:rPr lang="en-US" altLang="zh-CN" sz="2400" dirty="0" smtClean="0">
                <a:latin typeface="Times New Roman"/>
                <a:cs typeface="Times New Roman"/>
              </a:rPr>
              <a:t>E</a:t>
            </a:r>
            <a:r>
              <a:rPr lang="en-US" altLang="zh-CN" sz="2400" dirty="0" smtClean="0">
                <a:latin typeface="Times New Roman"/>
                <a:cs typeface="Times New Roman"/>
              </a:rPr>
              <a:t>.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Witten</a:t>
            </a:r>
            <a:r>
              <a:rPr lang="zh-CN" altLang="en-US" sz="2400" dirty="0" smtClean="0">
                <a:latin typeface="Times New Roman"/>
                <a:cs typeface="Times New Roman"/>
              </a:rPr>
              <a:t>, </a:t>
            </a:r>
            <a:r>
              <a:rPr lang="en-US" altLang="zh-CN" sz="2400" dirty="0" smtClean="0">
                <a:latin typeface="Times New Roman"/>
                <a:cs typeface="Times New Roman"/>
              </a:rPr>
              <a:t>Science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285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(1999)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512</a:t>
            </a:r>
            <a:endParaRPr lang="zh-CN" altLang="zh-CN" sz="2400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950" y="1628800"/>
            <a:ext cx="5544170" cy="181588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latin typeface="Times New Roman"/>
                <a:cs typeface="Times New Roman"/>
              </a:rPr>
              <a:t>IIB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superstring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theory</a:t>
            </a:r>
            <a:r>
              <a:rPr lang="zh-CN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on</a:t>
            </a:r>
            <a:r>
              <a:rPr lang="zh-CN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err="1" smtClean="0"/>
              <a:t>AdS</a:t>
            </a:r>
            <a:r>
              <a:rPr lang="zh-CN" altLang="zh-CN" sz="1200" dirty="0" smtClean="0"/>
              <a:t>5  </a:t>
            </a:r>
            <a:r>
              <a:rPr lang="zh-CN" altLang="zh-CN" dirty="0"/>
              <a:t>x </a:t>
            </a:r>
            <a:r>
              <a:rPr lang="en-US" altLang="zh-CN" dirty="0" smtClean="0"/>
              <a:t>S</a:t>
            </a:r>
            <a:r>
              <a:rPr lang="zh-CN" altLang="zh-CN" sz="2000" baseline="30000" dirty="0" smtClean="0"/>
              <a:t>5</a:t>
            </a:r>
            <a:endParaRPr lang="zh-CN" altLang="zh-CN" sz="2000" baseline="30000" dirty="0"/>
          </a:p>
          <a:p>
            <a:pPr eaLnBrk="0" hangingPunct="0">
              <a:spcBef>
                <a:spcPct val="50000"/>
              </a:spcBef>
            </a:pPr>
            <a:r>
              <a:rPr lang="zh-CN" altLang="zh-CN" dirty="0"/>
              <a:t>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dirty="0"/>
              <a:t>       </a:t>
            </a:r>
            <a:r>
              <a:rPr lang="zh-CN" altLang="zh-CN" i="1" dirty="0" smtClean="0"/>
              <a:t>N</a:t>
            </a:r>
            <a:r>
              <a:rPr lang="zh-CN" altLang="zh-CN" i="1" dirty="0"/>
              <a:t>=4  </a:t>
            </a:r>
            <a:r>
              <a:rPr lang="en-US" altLang="zh-CN" dirty="0" smtClean="0"/>
              <a:t>SYM</a:t>
            </a:r>
            <a:endParaRPr lang="zh-CN" altLang="zh-CN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195736" y="2420888"/>
            <a:ext cx="609600" cy="381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Picture 7" descr="maldac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0"/>
            <a:ext cx="2466529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2736"/>
            <a:ext cx="5918200" cy="977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107" y="332656"/>
            <a:ext cx="182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ansatz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88840"/>
            <a:ext cx="519430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980728"/>
            <a:ext cx="2730500" cy="78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36912"/>
            <a:ext cx="9144000" cy="40968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504" y="2780928"/>
            <a:ext cx="321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Equations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motion: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9697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332656"/>
            <a:ext cx="4831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parameters: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76" y="443012"/>
            <a:ext cx="2832100" cy="393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1520" y="1268760"/>
            <a:ext cx="410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example,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consider: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12776"/>
            <a:ext cx="280670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528" y="2348880"/>
            <a:ext cx="744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superconductivity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phases: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84984"/>
            <a:ext cx="3479800" cy="36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077072"/>
            <a:ext cx="3835400" cy="419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5576" y="4797152"/>
            <a:ext cx="426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Both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vanish!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635896" y="5661248"/>
            <a:ext cx="50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kinds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coexisting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phases!</a:t>
            </a:r>
            <a:endParaRPr kumimoji="1" lang="zh-CN" altLang="en-US" dirty="0"/>
          </a:p>
        </p:txBody>
      </p:sp>
      <p:sp>
        <p:nvSpPr>
          <p:cNvPr id="13" name="右箭头 12"/>
          <p:cNvSpPr/>
          <p:nvPr/>
        </p:nvSpPr>
        <p:spPr bwMode="auto">
          <a:xfrm>
            <a:off x="2339752" y="5805264"/>
            <a:ext cx="1224136" cy="288032"/>
          </a:xfrm>
          <a:prstGeom prst="rightArrow">
            <a:avLst/>
          </a:prstGeom>
          <a:solidFill>
            <a:srgbClr val="FF3300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078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3024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40968"/>
            <a:ext cx="2108200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6992"/>
            <a:ext cx="9144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75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332656"/>
            <a:ext cx="272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conductivity: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4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944"/>
            <a:ext cx="9144000" cy="49513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512" y="332656"/>
            <a:ext cx="301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diagram: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092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332656"/>
            <a:ext cx="850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2</a:t>
            </a:r>
            <a:r>
              <a:rPr kumimoji="1" lang="zh-CN" altLang="en-US" dirty="0" smtClean="0">
                <a:solidFill>
                  <a:srgbClr val="0000FF"/>
                </a:solidFill>
              </a:rPr>
              <a:t>）</a:t>
            </a:r>
            <a:r>
              <a:rPr kumimoji="1" lang="en-US" altLang="zh-CN" dirty="0" smtClean="0">
                <a:solidFill>
                  <a:srgbClr val="0000FF"/>
                </a:solidFill>
              </a:rPr>
              <a:t>S+P orders:</a:t>
            </a:r>
            <a:r>
              <a:rPr kumimoji="1" lang="zh-CN" altLang="en-US" dirty="0" smtClean="0">
                <a:solidFill>
                  <a:srgbClr val="0000FF"/>
                </a:solidFill>
              </a:rPr>
              <a:t>  </a:t>
            </a:r>
            <a:r>
              <a:rPr kumimoji="1" lang="en-US" altLang="zh-CN" sz="2400" dirty="0" err="1" smtClean="0">
                <a:solidFill>
                  <a:srgbClr val="0000FF"/>
                </a:solidFill>
              </a:rPr>
              <a:t>Nie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FF"/>
                </a:solidFill>
              </a:rPr>
              <a:t>Cai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FF"/>
                </a:solidFill>
              </a:rPr>
              <a:t>Gao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and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FF"/>
                </a:solidFill>
              </a:rPr>
              <a:t>Zeng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1309.2204,1501.00004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 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528" y="1196752"/>
            <a:ext cx="891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Consider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scalar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triplet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charged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SU(2)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gauge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field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8" y="1844824"/>
            <a:ext cx="8204200" cy="163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573016"/>
            <a:ext cx="5410200" cy="68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5536" y="3573016"/>
            <a:ext cx="182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ansatz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624" y="4293096"/>
            <a:ext cx="6527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4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26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512" y="332656"/>
            <a:ext cx="225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Condensation: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123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163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文本框 2"/>
          <p:cNvSpPr txBox="1"/>
          <p:nvPr/>
        </p:nvSpPr>
        <p:spPr>
          <a:xfrm>
            <a:off x="179512" y="260648"/>
            <a:ext cx="238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diagram: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51520" y="5517232"/>
            <a:ext cx="87797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Much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appears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reaction</a:t>
            </a:r>
          </a:p>
          <a:p>
            <a:r>
              <a:rPr kumimoji="1" lang="en-US" altLang="zh-CN" dirty="0"/>
              <a:t>i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taken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account: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arXiv:1501.00004.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6796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175" y="332656"/>
            <a:ext cx="813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(3):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s+d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orders: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Li</a:t>
            </a:r>
            <a:r>
              <a:rPr kumimoji="1" lang="zh-CN" altLang="en-US" dirty="0" smtClean="0">
                <a:solidFill>
                  <a:srgbClr val="0000FF"/>
                </a:solidFill>
              </a:rPr>
              <a:t>,</a:t>
            </a:r>
            <a:r>
              <a:rPr kumimoji="1" lang="en-US" altLang="zh-CN" dirty="0" err="1" smtClean="0">
                <a:solidFill>
                  <a:srgbClr val="0000FF"/>
                </a:solidFill>
              </a:rPr>
              <a:t>Cai</a:t>
            </a:r>
            <a:r>
              <a:rPr kumimoji="1" lang="en-US" altLang="zh-CN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Li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and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Wang,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arXiv:1405.0382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040"/>
            <a:ext cx="9144000" cy="202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5257800" cy="53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4936"/>
            <a:ext cx="9144000" cy="4261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9512" y="450912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parameters:</a:t>
            </a:r>
            <a:r>
              <a:rPr kumimoji="1" lang="zh-CN" altLang="en-US" dirty="0" smtClean="0"/>
              <a:t>                          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547664" y="5805264"/>
            <a:ext cx="464742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limit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581128"/>
            <a:ext cx="444500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4653136"/>
            <a:ext cx="406400" cy="342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4581128"/>
            <a:ext cx="406400" cy="368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4581128"/>
            <a:ext cx="330200" cy="355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5949280"/>
            <a:ext cx="774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7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7340600" cy="939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520" y="332656"/>
            <a:ext cx="182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ansatz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98700"/>
            <a:ext cx="5397500" cy="2247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013176"/>
            <a:ext cx="8178800" cy="673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552" y="4581128"/>
            <a:ext cx="698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symmetry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equations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11560" y="5733256"/>
            <a:ext cx="8532440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u</a:t>
            </a:r>
            <a:r>
              <a:rPr kumimoji="1" lang="en-US" altLang="zh-CN" dirty="0" smtClean="0"/>
              <a:t>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s-wave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d-wave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interchange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their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roles.</a:t>
            </a:r>
          </a:p>
          <a:p>
            <a:r>
              <a:rPr kumimoji="1" lang="en-US" altLang="zh-CN" dirty="0" smtClean="0"/>
              <a:t>Thus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set: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6309320"/>
            <a:ext cx="1308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11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225425"/>
            <a:ext cx="39990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3200" b="1" dirty="0">
                <a:solidFill>
                  <a:srgbClr val="0000FF"/>
                </a:solidFill>
                <a:latin typeface="Times New Roman"/>
                <a:ea typeface="华文仿宋" pitchFamily="2" charset="-122"/>
                <a:cs typeface="Times New Roman"/>
              </a:rPr>
              <a:t>AdS/CFT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/>
                <a:ea typeface="华文仿宋" pitchFamily="2" charset="-122"/>
                <a:cs typeface="Times New Roman"/>
              </a:rPr>
              <a:t>dictionary</a:t>
            </a:r>
            <a:r>
              <a:rPr lang="zh-CN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zh-CN" altLang="zh-CN" b="1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06" y="3284984"/>
            <a:ext cx="9072594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b="1" dirty="0" smtClean="0">
                <a:latin typeface="Times New Roman"/>
                <a:ea typeface="仿宋_GB2312" pitchFamily="49" charset="-122"/>
                <a:cs typeface="Times New Roman"/>
              </a:rPr>
              <a:t>Here</a:t>
            </a:r>
            <a:endParaRPr lang="zh-CN" altLang="zh-CN" b="1" dirty="0">
              <a:latin typeface="Times New Roman"/>
              <a:ea typeface="仿宋_GB2312" pitchFamily="49" charset="-122"/>
              <a:cs typeface="Times New Roman"/>
            </a:endParaRPr>
          </a:p>
          <a:p>
            <a:pPr eaLnBrk="0" hangingPunct="0"/>
            <a:r>
              <a:rPr lang="en-US" altLang="zh-CN" b="1" dirty="0" smtClean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in the bulk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: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 </a:t>
            </a:r>
            <a:endParaRPr lang="en-US" altLang="zh-CN" b="1" dirty="0" smtClean="0">
              <a:solidFill>
                <a:srgbClr val="0000FF"/>
              </a:solidFill>
              <a:latin typeface="Times New Roman"/>
              <a:ea typeface="仿宋_GB2312" pitchFamily="49" charset="-122"/>
              <a:cs typeface="Times New Roman"/>
            </a:endParaRPr>
          </a:p>
          <a:p>
            <a:pPr eaLnBrk="0" hangingPunct="0"/>
            <a:r>
              <a:rPr lang="en-US" altLang="zh-CN" b="1" dirty="0" smtClean="0">
                <a:latin typeface="Times New Roman"/>
                <a:ea typeface="仿宋_GB2312" pitchFamily="49" charset="-122"/>
                <a:cs typeface="Times New Roman"/>
              </a:rPr>
              <a:t>the boundary value of the field propagating in </a:t>
            </a:r>
            <a:r>
              <a:rPr lang="en-US" altLang="zh-CN" b="1" dirty="0" smtClean="0">
                <a:latin typeface="Times New Roman"/>
                <a:ea typeface="仿宋_GB2312" pitchFamily="49" charset="-122"/>
                <a:cs typeface="Times New Roman"/>
              </a:rPr>
              <a:t> the</a:t>
            </a:r>
            <a:r>
              <a:rPr lang="zh-CN" altLang="zh-CN" b="1" dirty="0" smtClean="0">
                <a:latin typeface="Times New Roman"/>
                <a:ea typeface="仿宋_GB2312" pitchFamily="49" charset="-122"/>
                <a:cs typeface="Times New Roman"/>
              </a:rPr>
              <a:t> </a:t>
            </a:r>
            <a:r>
              <a:rPr lang="zh-CN" altLang="zh-CN" b="1" dirty="0" smtClean="0">
                <a:latin typeface="Times New Roman"/>
                <a:ea typeface="仿宋_GB2312" pitchFamily="49" charset="-122"/>
                <a:cs typeface="Times New Roman"/>
              </a:rPr>
              <a:t>bulk</a:t>
            </a:r>
            <a:endParaRPr lang="zh-CN" b="1" dirty="0">
              <a:solidFill>
                <a:schemeClr val="hlink"/>
              </a:solidFill>
              <a:latin typeface="Times New Roman"/>
              <a:ea typeface="仿宋_GB2312" pitchFamily="49" charset="-122"/>
              <a:cs typeface="Times New Roman"/>
            </a:endParaRPr>
          </a:p>
          <a:p>
            <a:pPr eaLnBrk="0" hangingPunct="0"/>
            <a:r>
              <a:rPr lang="zh-CN" b="1" dirty="0">
                <a:latin typeface="仿宋_GB2312" pitchFamily="49" charset="-122"/>
                <a:ea typeface="仿宋_GB2312" pitchFamily="49" charset="-122"/>
              </a:rPr>
              <a:t>            </a:t>
            </a:r>
            <a:endParaRPr lang="en-US" altLang="zh-CN" b="1" dirty="0" smtClean="0">
              <a:latin typeface="仿宋_GB2312" pitchFamily="49" charset="-122"/>
              <a:ea typeface="仿宋_GB2312" pitchFamily="49" charset="-122"/>
            </a:endParaRPr>
          </a:p>
          <a:p>
            <a:pPr eaLnBrk="0" hangingPunct="0"/>
            <a:r>
              <a:rPr lang="zh-CN" b="1" dirty="0" smtClean="0">
                <a:latin typeface="Times New Roman"/>
                <a:ea typeface="仿宋_GB2312" pitchFamily="49" charset="-122"/>
                <a:cs typeface="Times New Roman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in the boundary theory</a:t>
            </a:r>
            <a:r>
              <a:rPr lang="zh-CN" altLang="zh-CN" b="1" dirty="0" smtClean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: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 </a:t>
            </a:r>
            <a:endParaRPr lang="en-US" altLang="zh-CN" b="1" dirty="0" smtClean="0">
              <a:solidFill>
                <a:srgbClr val="0000FF"/>
              </a:solidFill>
              <a:latin typeface="Times New Roman"/>
              <a:ea typeface="仿宋_GB2312" pitchFamily="49" charset="-122"/>
              <a:cs typeface="Times New Roman"/>
            </a:endParaRPr>
          </a:p>
          <a:p>
            <a:pPr eaLnBrk="0" hangingPunct="0"/>
            <a:r>
              <a:rPr lang="en-US" altLang="zh-CN" b="1" dirty="0">
                <a:solidFill>
                  <a:srgbClr val="0000FF"/>
                </a:solidFill>
                <a:latin typeface="Times New Roman"/>
                <a:ea typeface="仿宋_GB2312" pitchFamily="49" charset="-122"/>
                <a:cs typeface="Times New Roman"/>
              </a:rPr>
              <a:t> </a:t>
            </a:r>
            <a:r>
              <a:rPr lang="en-US" altLang="zh-CN" b="1" dirty="0" smtClean="0">
                <a:latin typeface="Times New Roman"/>
                <a:ea typeface="仿宋_GB2312" pitchFamily="49" charset="-122"/>
                <a:cs typeface="Times New Roman"/>
              </a:rPr>
              <a:t> the exterior source of the operator dual to </a:t>
            </a:r>
            <a:r>
              <a:rPr lang="en-US" altLang="zh-CN" b="1" dirty="0" smtClean="0">
                <a:latin typeface="Times New Roman"/>
                <a:ea typeface="仿宋_GB2312" pitchFamily="49" charset="-122"/>
                <a:cs typeface="Times New Roman"/>
              </a:rPr>
              <a:t>the bulk </a:t>
            </a:r>
            <a:r>
              <a:rPr lang="en-US" altLang="zh-CN" b="1" dirty="0" smtClean="0">
                <a:latin typeface="Times New Roman"/>
                <a:ea typeface="仿宋_GB2312" pitchFamily="49" charset="-122"/>
                <a:cs typeface="Times New Roman"/>
              </a:rPr>
              <a:t>field</a:t>
            </a:r>
            <a:endParaRPr lang="en-US" altLang="zh-CN" b="1" dirty="0">
              <a:latin typeface="Times New Roman"/>
              <a:ea typeface="仿宋_GB2312" pitchFamily="49" charset="-122"/>
              <a:cs typeface="Times New Roman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217738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3429000"/>
            <a:ext cx="523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504" y="332656"/>
            <a:ext cx="3559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04664"/>
            <a:ext cx="3225800" cy="406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078384"/>
            <a:ext cx="1295400" cy="40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3390"/>
            <a:ext cx="9144000" cy="38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3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0" y="1124744"/>
            <a:ext cx="9035480" cy="39979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512" y="260648"/>
            <a:ext cx="19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775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37725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512" y="332656"/>
            <a:ext cx="244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density: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1934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3690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504" y="260648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Conductivity: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5536" y="5157192"/>
            <a:ext cx="8775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spike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frequency,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indicating</a:t>
            </a:r>
          </a:p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existence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state.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462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411413" y="2133600"/>
            <a:ext cx="44037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800">
                <a:solidFill>
                  <a:srgbClr val="FF3300"/>
                </a:solidFill>
              </a:rPr>
              <a:t>Thanks !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Pages>0</Pages>
  <Words>2212</Words>
  <Characters>0</Characters>
  <Application>Microsoft Macintosh PowerPoint</Application>
  <DocSecurity>0</DocSecurity>
  <PresentationFormat>全屏显示(4:3)</PresentationFormat>
  <Lines>0</Lines>
  <Paragraphs>353</Paragraphs>
  <Slides>94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95" baseType="lpstr"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nankai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zhoufeng</dc:creator>
  <cp:lastModifiedBy>itp apple</cp:lastModifiedBy>
  <cp:revision>1324</cp:revision>
  <cp:lastPrinted>1899-12-30T00:00:00Z</cp:lastPrinted>
  <dcterms:created xsi:type="dcterms:W3CDTF">2004-01-25T10:56:32Z</dcterms:created>
  <dcterms:modified xsi:type="dcterms:W3CDTF">2015-08-11T15:41:41Z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