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8" r:id="rId3"/>
    <p:sldId id="257" r:id="rId4"/>
    <p:sldId id="282" r:id="rId5"/>
    <p:sldId id="279" r:id="rId6"/>
    <p:sldId id="259" r:id="rId7"/>
    <p:sldId id="260" r:id="rId8"/>
    <p:sldId id="280" r:id="rId9"/>
    <p:sldId id="262" r:id="rId10"/>
    <p:sldId id="263" r:id="rId11"/>
    <p:sldId id="283" r:id="rId12"/>
    <p:sldId id="264" r:id="rId13"/>
    <p:sldId id="289" r:id="rId14"/>
    <p:sldId id="281" r:id="rId15"/>
    <p:sldId id="295" r:id="rId16"/>
    <p:sldId id="296" r:id="rId17"/>
    <p:sldId id="291" r:id="rId18"/>
    <p:sldId id="292" r:id="rId19"/>
    <p:sldId id="297" r:id="rId20"/>
    <p:sldId id="266" r:id="rId21"/>
    <p:sldId id="267" r:id="rId22"/>
    <p:sldId id="268" r:id="rId23"/>
    <p:sldId id="269" r:id="rId24"/>
    <p:sldId id="286" r:id="rId25"/>
    <p:sldId id="270" r:id="rId26"/>
    <p:sldId id="287" r:id="rId27"/>
    <p:sldId id="294" r:id="rId28"/>
    <p:sldId id="271" r:id="rId2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A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0420" autoAdjust="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E4B9-BEC3-4D8C-AA02-0A17C2EE8781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5AAEA-35D3-40AC-A394-74F8B39FA0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57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5AAEA-35D3-40AC-A394-74F8B39FA02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80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5AAEA-35D3-40AC-A394-74F8B39FA02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80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5AAEA-35D3-40AC-A394-74F8B39FA020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97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790C76E-9A73-4056-A16E-F6D3E22C7008}" type="datetimeFigureOut">
              <a:rPr kumimoji="1" lang="ja-JP" altLang="en-US" smtClean="0"/>
              <a:t>2015/8/11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E9E18BE-F6F3-40F9-A506-246492C7F74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mp"/><Relationship Id="rId3" Type="http://schemas.openxmlformats.org/officeDocument/2006/relationships/image" Target="../media/image51.png"/><Relationship Id="rId7" Type="http://schemas.openxmlformats.org/officeDocument/2006/relationships/image" Target="../media/image5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0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0.png"/><Relationship Id="rId7" Type="http://schemas.openxmlformats.org/officeDocument/2006/relationships/image" Target="../media/image53.tm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mp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0.png"/><Relationship Id="rId7" Type="http://schemas.openxmlformats.org/officeDocument/2006/relationships/image" Target="../media/image53.tm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mp"/><Relationship Id="rId5" Type="http://schemas.openxmlformats.org/officeDocument/2006/relationships/image" Target="../media/image53.png"/><Relationship Id="rId10" Type="http://schemas.openxmlformats.org/officeDocument/2006/relationships/image" Target="../media/image54.tmp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mp"/><Relationship Id="rId3" Type="http://schemas.openxmlformats.org/officeDocument/2006/relationships/image" Target="../media/image51.png"/><Relationship Id="rId7" Type="http://schemas.openxmlformats.org/officeDocument/2006/relationships/image" Target="../media/image52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mp"/><Relationship Id="rId4" Type="http://schemas.openxmlformats.org/officeDocument/2006/relationships/image" Target="../media/image76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mp"/><Relationship Id="rId4" Type="http://schemas.openxmlformats.org/officeDocument/2006/relationships/image" Target="../media/image76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1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47190" y="969538"/>
            <a:ext cx="7409963" cy="324664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ja-JP" sz="4000" b="1" dirty="0" smtClean="0"/>
              <a:t>The large D limit of General Relativity </a:t>
            </a:r>
            <a:endParaRPr kumimoji="1" lang="ja-JP" altLang="en-US" sz="40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020549" y="3733671"/>
            <a:ext cx="5904656" cy="510290"/>
          </a:xfrm>
        </p:spPr>
        <p:txBody>
          <a:bodyPr>
            <a:normAutofit/>
          </a:bodyPr>
          <a:lstStyle/>
          <a:p>
            <a:r>
              <a:rPr kumimoji="1" lang="en-US" altLang="ja-JP" sz="2400" dirty="0" err="1" smtClean="0"/>
              <a:t>Kentaro</a:t>
            </a:r>
            <a:r>
              <a:rPr kumimoji="1" lang="en-US" altLang="ja-JP" sz="2400" dirty="0" smtClean="0"/>
              <a:t> Tanabe (</a:t>
            </a:r>
            <a:r>
              <a:rPr kumimoji="1" lang="en-US" altLang="ja-JP" sz="2400" dirty="0" err="1" smtClean="0"/>
              <a:t>Kek</a:t>
            </a:r>
            <a:r>
              <a:rPr kumimoji="1"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30539" y="4494839"/>
            <a:ext cx="520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</a:rPr>
              <a:t>based on collaboration work with </a:t>
            </a:r>
            <a:r>
              <a:rPr lang="en-US" altLang="ja-JP" b="1" dirty="0" err="1" smtClean="0">
                <a:solidFill>
                  <a:srgbClr val="00B050"/>
                </a:solidFill>
              </a:rPr>
              <a:t>R.Emparan</a:t>
            </a:r>
            <a:r>
              <a:rPr lang="en-US" altLang="ja-JP" b="1" dirty="0" smtClean="0">
                <a:solidFill>
                  <a:srgbClr val="00B050"/>
                </a:solidFill>
              </a:rPr>
              <a:t>, </a:t>
            </a:r>
            <a:r>
              <a:rPr lang="en-US" altLang="ja-JP" b="1" dirty="0" err="1" smtClean="0">
                <a:solidFill>
                  <a:srgbClr val="00B050"/>
                </a:solidFill>
              </a:rPr>
              <a:t>D.Grumiller</a:t>
            </a:r>
            <a:r>
              <a:rPr lang="en-US" altLang="ja-JP" b="1" dirty="0">
                <a:solidFill>
                  <a:srgbClr val="00B050"/>
                </a:solidFill>
              </a:rPr>
              <a:t>, </a:t>
            </a:r>
            <a:r>
              <a:rPr lang="en-US" altLang="ja-JP" b="1" dirty="0" err="1">
                <a:solidFill>
                  <a:srgbClr val="00B050"/>
                </a:solidFill>
              </a:rPr>
              <a:t>R.Suzuki</a:t>
            </a:r>
            <a:r>
              <a:rPr lang="en-US" altLang="ja-JP" b="1" dirty="0">
                <a:solidFill>
                  <a:srgbClr val="00B050"/>
                </a:solidFill>
              </a:rPr>
              <a:t>, </a:t>
            </a:r>
            <a:r>
              <a:rPr lang="en-US" altLang="ja-JP" b="1" dirty="0" err="1" smtClean="0">
                <a:solidFill>
                  <a:srgbClr val="00B050"/>
                </a:solidFill>
              </a:rPr>
              <a:t>T.Shiromizu</a:t>
            </a:r>
            <a:r>
              <a:rPr lang="en-US" altLang="ja-JP" b="1" dirty="0" smtClean="0">
                <a:solidFill>
                  <a:srgbClr val="00B050"/>
                </a:solidFill>
              </a:rPr>
              <a:t>, </a:t>
            </a:r>
            <a:r>
              <a:rPr lang="en-US" altLang="ja-JP" b="1" dirty="0" err="1">
                <a:solidFill>
                  <a:srgbClr val="00B050"/>
                </a:solidFill>
              </a:rPr>
              <a:t>T.Tanaka</a:t>
            </a:r>
            <a:r>
              <a:rPr lang="en-US" altLang="ja-JP" b="1" dirty="0">
                <a:solidFill>
                  <a:srgbClr val="00B050"/>
                </a:solidFill>
              </a:rPr>
              <a:t>, 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88601" y="517131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 smtClean="0">
                <a:solidFill>
                  <a:srgbClr val="00B050"/>
                </a:solidFill>
              </a:rPr>
              <a:t>arXiv</a:t>
            </a:r>
            <a:r>
              <a:rPr kumimoji="1" lang="en-US" altLang="ja-JP" b="1" i="1" dirty="0" smtClean="0">
                <a:solidFill>
                  <a:srgbClr val="00B050"/>
                </a:solidFill>
              </a:rPr>
              <a:t>: 1302.6382, 1303.1995, 1506.06772</a:t>
            </a:r>
            <a:endParaRPr kumimoji="1" lang="ja-JP" alt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Decoupled </a:t>
            </a:r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4436912" y="1389252"/>
            <a:ext cx="4352640" cy="2696684"/>
            <a:chOff x="4417599" y="1956452"/>
            <a:chExt cx="4352640" cy="26966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テキスト ボックス 4"/>
                <p:cNvSpPr txBox="1"/>
                <p:nvPr/>
              </p:nvSpPr>
              <p:spPr>
                <a:xfrm>
                  <a:off x="4417599" y="3780343"/>
                  <a:ext cx="72846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0 </m:t>
                            </m:r>
                          </m:sub>
                        </m:sSub>
                      </m:oMath>
                    </m:oMathPara>
                  </a14:m>
                  <a:endParaRPr kumimoji="1" lang="en-US" altLang="ja-JP" sz="1200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=−∞)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5" name="テキスト ボックス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599" y="3780343"/>
                  <a:ext cx="728469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7563" r="-6723" b="-1967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8157186" y="3866739"/>
                  <a:ext cx="61305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=∞</m:t>
                        </m:r>
                      </m:oMath>
                    </m:oMathPara>
                  </a14:m>
                  <a:endParaRPr kumimoji="1" lang="en-US" altLang="ja-JP" sz="1200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=∞)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6" name="テキスト ボックス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186" y="3866739"/>
                  <a:ext cx="61305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921" r="-7921" b="-1967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フリーフォーム 6"/>
            <p:cNvSpPr/>
            <p:nvPr/>
          </p:nvSpPr>
          <p:spPr>
            <a:xfrm>
              <a:off x="4609762" y="2301443"/>
              <a:ext cx="3706654" cy="1565296"/>
            </a:xfrm>
            <a:custGeom>
              <a:avLst/>
              <a:gdLst>
                <a:gd name="connsiteX0" fmla="*/ 0 w 3277274"/>
                <a:gd name="connsiteY0" fmla="*/ 1202098 h 1435825"/>
                <a:gd name="connsiteX1" fmla="*/ 598811 w 3277274"/>
                <a:gd name="connsiteY1" fmla="*/ 1242558 h 1435825"/>
                <a:gd name="connsiteX2" fmla="*/ 938676 w 3277274"/>
                <a:gd name="connsiteY2" fmla="*/ 1363939 h 1435825"/>
                <a:gd name="connsiteX3" fmla="*/ 1246173 w 3277274"/>
                <a:gd name="connsiteY3" fmla="*/ 4477 h 1435825"/>
                <a:gd name="connsiteX4" fmla="*/ 1691235 w 3277274"/>
                <a:gd name="connsiteY4" fmla="*/ 935061 h 1435825"/>
                <a:gd name="connsiteX5" fmla="*/ 3277274 w 3277274"/>
                <a:gd name="connsiteY5" fmla="*/ 1185914 h 143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7274" h="1435825">
                  <a:moveTo>
                    <a:pt x="0" y="1202098"/>
                  </a:moveTo>
                  <a:cubicBezTo>
                    <a:pt x="221182" y="1208841"/>
                    <a:pt x="442365" y="1215585"/>
                    <a:pt x="598811" y="1242558"/>
                  </a:cubicBezTo>
                  <a:cubicBezTo>
                    <a:pt x="755257" y="1269531"/>
                    <a:pt x="830782" y="1570286"/>
                    <a:pt x="938676" y="1363939"/>
                  </a:cubicBezTo>
                  <a:cubicBezTo>
                    <a:pt x="1046570" y="1157592"/>
                    <a:pt x="1120747" y="75957"/>
                    <a:pt x="1246173" y="4477"/>
                  </a:cubicBezTo>
                  <a:cubicBezTo>
                    <a:pt x="1371599" y="-67003"/>
                    <a:pt x="1352718" y="738155"/>
                    <a:pt x="1691235" y="935061"/>
                  </a:cubicBezTo>
                  <a:cubicBezTo>
                    <a:pt x="2029752" y="1131967"/>
                    <a:pt x="2653513" y="1158940"/>
                    <a:pt x="3277274" y="1185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>
            <a:xfrm flipH="1">
              <a:off x="6041119" y="2306324"/>
              <a:ext cx="7045" cy="15604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5702969" y="3910389"/>
                  <a:ext cx="948658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0" name="テキスト ボックス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2969" y="3910389"/>
                  <a:ext cx="948658" cy="18466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35" r="-2581" b="-3225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6048164" y="1956452"/>
                  <a:ext cx="101053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1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8164" y="1956452"/>
                  <a:ext cx="1010533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614" r="-6024" b="-3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フリーフォーム 11"/>
            <p:cNvSpPr/>
            <p:nvPr/>
          </p:nvSpPr>
          <p:spPr>
            <a:xfrm>
              <a:off x="4825740" y="3289278"/>
              <a:ext cx="761556" cy="145828"/>
            </a:xfrm>
            <a:custGeom>
              <a:avLst/>
              <a:gdLst>
                <a:gd name="connsiteX0" fmla="*/ 0 w 4337331"/>
                <a:gd name="connsiteY0" fmla="*/ 24276 h 744498"/>
                <a:gd name="connsiteX1" fmla="*/ 720191 w 4337331"/>
                <a:gd name="connsiteY1" fmla="*/ 736376 h 744498"/>
                <a:gd name="connsiteX2" fmla="*/ 1456566 w 4337331"/>
                <a:gd name="connsiteY2" fmla="*/ 8092 h 744498"/>
                <a:gd name="connsiteX3" fmla="*/ 2176757 w 4337331"/>
                <a:gd name="connsiteY3" fmla="*/ 728284 h 744498"/>
                <a:gd name="connsiteX4" fmla="*/ 2896949 w 4337331"/>
                <a:gd name="connsiteY4" fmla="*/ 32368 h 744498"/>
                <a:gd name="connsiteX5" fmla="*/ 3600956 w 4337331"/>
                <a:gd name="connsiteY5" fmla="*/ 744468 h 744498"/>
                <a:gd name="connsiteX6" fmla="*/ 4337331 w 4337331"/>
                <a:gd name="connsiteY6" fmla="*/ 0 h 74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7331" h="744498">
                  <a:moveTo>
                    <a:pt x="0" y="24276"/>
                  </a:moveTo>
                  <a:cubicBezTo>
                    <a:pt x="238715" y="381674"/>
                    <a:pt x="477430" y="739073"/>
                    <a:pt x="720191" y="736376"/>
                  </a:cubicBezTo>
                  <a:cubicBezTo>
                    <a:pt x="962952" y="733679"/>
                    <a:pt x="1213805" y="9441"/>
                    <a:pt x="1456566" y="8092"/>
                  </a:cubicBezTo>
                  <a:cubicBezTo>
                    <a:pt x="1699327" y="6743"/>
                    <a:pt x="1936693" y="724238"/>
                    <a:pt x="2176757" y="728284"/>
                  </a:cubicBezTo>
                  <a:cubicBezTo>
                    <a:pt x="2416821" y="732330"/>
                    <a:pt x="2659583" y="29671"/>
                    <a:pt x="2896949" y="32368"/>
                  </a:cubicBezTo>
                  <a:cubicBezTo>
                    <a:pt x="3134315" y="35065"/>
                    <a:pt x="3360892" y="749863"/>
                    <a:pt x="3600956" y="744468"/>
                  </a:cubicBezTo>
                  <a:cubicBezTo>
                    <a:pt x="3841020" y="739073"/>
                    <a:pt x="4089175" y="369536"/>
                    <a:pt x="4337331" y="0"/>
                  </a:cubicBezTo>
                </a:path>
              </a:pathLst>
            </a:custGeom>
            <a:noFill/>
            <a:ln>
              <a:solidFill>
                <a:srgbClr val="07A91A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4883078" y="2926858"/>
                  <a:ext cx="71051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4" name="テキスト ボックス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3078" y="2926858"/>
                  <a:ext cx="710516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128" r="-855" b="-1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グループ化 14"/>
            <p:cNvGrpSpPr/>
            <p:nvPr/>
          </p:nvGrpSpPr>
          <p:grpSpPr>
            <a:xfrm>
              <a:off x="4515780" y="4345359"/>
              <a:ext cx="1532384" cy="307777"/>
              <a:chOff x="4551967" y="4336087"/>
              <a:chExt cx="1532384" cy="307777"/>
            </a:xfrm>
          </p:grpSpPr>
          <p:cxnSp>
            <p:nvCxnSpPr>
              <p:cNvPr id="18" name="直線矢印コネクタ 17"/>
              <p:cNvCxnSpPr/>
              <p:nvPr/>
            </p:nvCxnSpPr>
            <p:spPr>
              <a:xfrm>
                <a:off x="4551967" y="4488195"/>
                <a:ext cx="15323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4796101" y="4336087"/>
                <a:ext cx="1044116" cy="307777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/>
                  <a:t>BH gravity</a:t>
                </a:r>
                <a:endParaRPr kumimoji="1" lang="ja-JP" altLang="en-US" sz="1400" dirty="0"/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>
              <a:off x="6120172" y="4497467"/>
              <a:ext cx="226825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6651626" y="4336087"/>
              <a:ext cx="1284859" cy="307777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No BH gravity</a:t>
              </a:r>
              <a:endParaRPr kumimoji="1" lang="ja-JP" altLang="en-US" sz="1400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076056" y="5273119"/>
            <a:ext cx="874694" cy="781994"/>
            <a:chOff x="1763688" y="5013176"/>
            <a:chExt cx="1152128" cy="1152128"/>
          </a:xfrm>
        </p:grpSpPr>
        <p:sp>
          <p:nvSpPr>
            <p:cNvPr id="21" name="円/楕円 20"/>
            <p:cNvSpPr/>
            <p:nvPr/>
          </p:nvSpPr>
          <p:spPr>
            <a:xfrm>
              <a:off x="1763688" y="5013176"/>
              <a:ext cx="1152128" cy="11521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846947" y="5103186"/>
              <a:ext cx="985609" cy="9721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右矢印 25"/>
          <p:cNvSpPr/>
          <p:nvPr/>
        </p:nvSpPr>
        <p:spPr>
          <a:xfrm>
            <a:off x="6225725" y="5538102"/>
            <a:ext cx="440920" cy="252028"/>
          </a:xfrm>
          <a:prstGeom prst="rightArrow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454374" y="4437112"/>
            <a:ext cx="1853929" cy="27699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smtClean="0"/>
              <a:t>Decoupled mode view</a:t>
            </a:r>
            <a:endParaRPr kumimoji="1" lang="ja-JP" altLang="en-US" sz="1200" b="1" dirty="0"/>
          </a:p>
        </p:txBody>
      </p:sp>
      <p:grpSp>
        <p:nvGrpSpPr>
          <p:cNvPr id="32" name="グループ化 31"/>
          <p:cNvGrpSpPr/>
          <p:nvPr/>
        </p:nvGrpSpPr>
        <p:grpSpPr>
          <a:xfrm>
            <a:off x="6866638" y="4874459"/>
            <a:ext cx="1625264" cy="1544744"/>
            <a:chOff x="1763688" y="5013176"/>
            <a:chExt cx="1152128" cy="1152128"/>
          </a:xfrm>
        </p:grpSpPr>
        <p:sp>
          <p:nvSpPr>
            <p:cNvPr id="33" name="円/楕円 32"/>
            <p:cNvSpPr/>
            <p:nvPr/>
          </p:nvSpPr>
          <p:spPr>
            <a:xfrm>
              <a:off x="1763688" y="5013176"/>
              <a:ext cx="1152128" cy="11521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2076779" y="5331461"/>
              <a:ext cx="507983" cy="5027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767735" y="189791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Decoupled mode</a:t>
            </a:r>
            <a:endParaRPr kumimoji="1" lang="ja-JP" altLang="en-US" sz="20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153511" y="2858801"/>
            <a:ext cx="32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Non-universal mode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1447176" y="2417308"/>
                <a:ext cx="17554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76" y="2417308"/>
                <a:ext cx="1755417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2431" r="-4514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/>
          <p:cNvSpPr txBox="1"/>
          <p:nvPr/>
        </p:nvSpPr>
        <p:spPr>
          <a:xfrm>
            <a:off x="1110976" y="3905328"/>
            <a:ext cx="32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Decoupled physics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412767" y="4281027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Only near region dynamics</a:t>
            </a:r>
            <a:endParaRPr kumimoji="1" lang="ja-JP" altLang="en-US" sz="1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412767" y="3240930"/>
            <a:ext cx="283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Depends on each BHs</a:t>
            </a:r>
            <a:endParaRPr kumimoji="1" lang="ja-JP" altLang="en-US" sz="1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675569" y="3514667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i="1" dirty="0" smtClean="0"/>
              <a:t>e.g., stable/unstable</a:t>
            </a:r>
            <a:endParaRPr kumimoji="1" lang="ja-JP" altLang="en-US" sz="1200" i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412767" y="4595171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Radial dynamics is dominant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1790417" y="4946403"/>
                <a:ext cx="2428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417" y="4946403"/>
                <a:ext cx="242899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759" r="-3015" b="-347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テキスト ボックス 43"/>
          <p:cNvSpPr txBox="1"/>
          <p:nvPr/>
        </p:nvSpPr>
        <p:spPr>
          <a:xfrm>
            <a:off x="1151083" y="5347046"/>
            <a:ext cx="327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Applications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409930" y="5734445"/>
            <a:ext cx="337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Construction of Black Hole solution, dynamics of isolated black hole</a:t>
            </a:r>
            <a:endParaRPr kumimoji="1" lang="ja-JP" altLang="en-US" sz="1400" dirty="0"/>
          </a:p>
        </p:txBody>
      </p:sp>
      <p:cxnSp>
        <p:nvCxnSpPr>
          <p:cNvPr id="46" name="直線矢印コネクタ 45"/>
          <p:cNvCxnSpPr/>
          <p:nvPr/>
        </p:nvCxnSpPr>
        <p:spPr>
          <a:xfrm flipV="1">
            <a:off x="7828859" y="5005703"/>
            <a:ext cx="253878" cy="361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8073380" y="4595171"/>
                <a:ext cx="3141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380" y="4595171"/>
                <a:ext cx="314189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17308"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1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Membrane paradigm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6187984" y="2065939"/>
            <a:ext cx="1625264" cy="1999965"/>
            <a:chOff x="6239398" y="1677635"/>
            <a:chExt cx="1625264" cy="1999965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6239398" y="2132856"/>
              <a:ext cx="1625264" cy="1544744"/>
              <a:chOff x="1763688" y="5013176"/>
              <a:chExt cx="1152128" cy="1152128"/>
            </a:xfrm>
          </p:grpSpPr>
          <p:sp>
            <p:nvSpPr>
              <p:cNvPr id="5" name="円/楕円 4"/>
              <p:cNvSpPr/>
              <p:nvPr/>
            </p:nvSpPr>
            <p:spPr>
              <a:xfrm>
                <a:off x="1763688" y="5013176"/>
                <a:ext cx="1152128" cy="115212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円/楕円 5"/>
              <p:cNvSpPr/>
              <p:nvPr/>
            </p:nvSpPr>
            <p:spPr>
              <a:xfrm>
                <a:off x="2104360" y="5344178"/>
                <a:ext cx="459602" cy="49075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8" name="直線矢印コネクタ 7"/>
            <p:cNvCxnSpPr/>
            <p:nvPr/>
          </p:nvCxnSpPr>
          <p:spPr>
            <a:xfrm flipH="1" flipV="1">
              <a:off x="6592234" y="2030243"/>
              <a:ext cx="296795" cy="5879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6336196" y="1677635"/>
                  <a:ext cx="31418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9" name="テキスト ボックス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196" y="1677635"/>
                  <a:ext cx="314189" cy="30777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7308" b="-16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554269" y="4077968"/>
                <a:ext cx="10719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269" y="4077968"/>
                <a:ext cx="1071960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8523" r="-9091" b="-360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704509" y="2087560"/>
            <a:ext cx="569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dirty="0" smtClean="0"/>
              <a:t>Integration of decoupled mode in radial direction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091552" y="2636912"/>
                <a:ext cx="4248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kumimoji="1" lang="en-US" altLang="ja-JP" sz="1600" dirty="0" smtClean="0"/>
                  <a:t>Integration of Einstein equation along r can be performed (ODE system 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kumimoji="1" lang="en-US" altLang="ja-JP" sz="1600" dirty="0" smtClean="0"/>
                  <a:t>)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552" y="2636912"/>
                <a:ext cx="4248472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574" t="-3158" b="-136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091552" y="3676253"/>
                <a:ext cx="49206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kumimoji="1" lang="en-US" altLang="ja-JP" sz="1600" dirty="0" smtClean="0"/>
                  <a:t>Physical </a:t>
                </a:r>
                <a:r>
                  <a:rPr kumimoji="1" lang="en-US" altLang="ja-JP" sz="1600" dirty="0" err="1" smtClean="0"/>
                  <a:t>d.o.f</a:t>
                </a:r>
                <a:r>
                  <a:rPr kumimoji="1" lang="en-US" altLang="ja-JP" sz="1600" dirty="0" smtClean="0"/>
                  <a:t> of BHs are associated on r-constant surface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kumimoji="1" lang="en-US" altLang="ja-JP" sz="1600" dirty="0" smtClean="0"/>
                  <a:t> (BH = membrane) 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552" y="3676253"/>
                <a:ext cx="4920608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496" t="-3125"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799692" y="3279156"/>
                <a:ext cx="2428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692" y="3279156"/>
                <a:ext cx="242899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754" r="-2757" b="-3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48370" y="4261028"/>
                <a:ext cx="57606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smtClean="0"/>
                  <a:t>- BH mass, (angular) momentum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kumimoji="1" lang="en-US" altLang="ja-JP" sz="1400" dirty="0" smtClean="0"/>
                  <a:t> defined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400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kumimoji="1" lang="en-US" altLang="ja-JP" sz="1400" dirty="0" smtClean="0"/>
                  <a:t>  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370" y="4261028"/>
                <a:ext cx="5760640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317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091044" y="4729080"/>
                <a:ext cx="69013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kumimoji="1" lang="en-US" altLang="ja-JP" sz="1600" dirty="0" smtClean="0"/>
                  <a:t>EoM of BHs is derived from radial integration of Einstein equation (momentum constraint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kumimoji="1" lang="en-US" altLang="ja-JP" sz="1600" dirty="0" smtClean="0"/>
                  <a:t>) 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044" y="4729080"/>
                <a:ext cx="6901336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353" t="-3125"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671900" y="5328785"/>
                <a:ext cx="13756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00" y="5328785"/>
                <a:ext cx="1375633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3097" r="-885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1348370" y="5713511"/>
            <a:ext cx="7148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</a:t>
            </a:r>
            <a:r>
              <a:rPr kumimoji="1" lang="en-US" altLang="ja-JP" sz="1400" dirty="0" err="1" smtClean="0"/>
              <a:t>EoM</a:t>
            </a:r>
            <a:r>
              <a:rPr kumimoji="1" lang="en-US" altLang="ja-JP" sz="1400" dirty="0" smtClean="0"/>
              <a:t> depend on Black Hole which we consider (Schwarzschild, Kerr(Myers-Perry BH), black p-</a:t>
            </a:r>
            <a:r>
              <a:rPr kumimoji="1" lang="en-US" altLang="ja-JP" sz="1400" dirty="0" err="1" smtClean="0"/>
              <a:t>brane</a:t>
            </a:r>
            <a:r>
              <a:rPr kumimoji="1" lang="en-US" altLang="ja-JP" sz="1400" dirty="0" smtClean="0"/>
              <a:t>, black ring, …)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48370" y="6217567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Perturbation solution gives Qusinormal mode frequency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874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We can do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07604" y="188082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Black Hole has two different physics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31640" y="2335183"/>
            <a:ext cx="529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Non-decoupled mode physics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47664" y="2665411"/>
            <a:ext cx="5652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Qusinormal mode is universal for non-extremal black holes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47664" y="2974977"/>
            <a:ext cx="536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Gravitational collapse </a:t>
            </a:r>
            <a:r>
              <a:rPr kumimoji="1" lang="en-US" altLang="ja-JP" sz="1400" i="1" dirty="0" smtClean="0"/>
              <a:t>(critical (</a:t>
            </a:r>
            <a:r>
              <a:rPr kumimoji="1" lang="en-US" altLang="ja-JP" sz="1400" i="1" dirty="0" err="1" smtClean="0"/>
              <a:t>Choptuik</a:t>
            </a:r>
            <a:r>
              <a:rPr kumimoji="1" lang="en-US" altLang="ja-JP" sz="1400" i="1" dirty="0" smtClean="0"/>
              <a:t>) exponent)</a:t>
            </a:r>
            <a:endParaRPr kumimoji="1" lang="ja-JP" altLang="en-US" sz="1400" i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2304" y="37530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Decoupled mode physics (membrane paradigm)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9672" y="4105237"/>
            <a:ext cx="536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Black Hole solution construction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91680" y="4396231"/>
            <a:ext cx="64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Black droplet (</a:t>
            </a:r>
            <a:r>
              <a:rPr kumimoji="1" lang="en-US" altLang="ja-JP" sz="1400" i="1" dirty="0" err="1" smtClean="0"/>
              <a:t>braneworld</a:t>
            </a:r>
            <a:r>
              <a:rPr kumimoji="1" lang="en-US" altLang="ja-JP" sz="1400" i="1" dirty="0" smtClean="0"/>
              <a:t> BH), Non-uniform Black String (NUBS), Black Ring, Bumpy Black Hole (deformed Myers-Perry BH),… </a:t>
            </a:r>
            <a:endParaRPr kumimoji="1" lang="ja-JP" altLang="en-US" sz="1400" i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83668" y="4906905"/>
            <a:ext cx="536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</a:t>
            </a:r>
            <a:r>
              <a:rPr kumimoji="1" lang="en-US" altLang="ja-JP" sz="1600" dirty="0" err="1" smtClean="0"/>
              <a:t>Quasinormal</a:t>
            </a:r>
            <a:r>
              <a:rPr kumimoji="1" lang="en-US" altLang="ja-JP" sz="1600" dirty="0" smtClean="0"/>
              <a:t> mode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91680" y="5209455"/>
            <a:ext cx="680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Find out of instability modes of Myers-Perry BH, Black p-</a:t>
            </a:r>
            <a:r>
              <a:rPr kumimoji="1" lang="en-US" altLang="ja-JP" sz="1400" i="1" dirty="0" err="1" smtClean="0"/>
              <a:t>brane</a:t>
            </a:r>
            <a:r>
              <a:rPr kumimoji="1" lang="en-US" altLang="ja-JP" sz="1400" i="1" dirty="0" smtClean="0"/>
              <a:t>, Black Ring solution</a:t>
            </a:r>
            <a:endParaRPr kumimoji="1" lang="ja-JP" altLang="en-US" sz="1400" i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2448" y="5501554"/>
            <a:ext cx="6615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Non-linear evolution/endpoint of dynamical instability of Black objects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91945" y="5821523"/>
            <a:ext cx="680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Endpoint of Gregory-</a:t>
            </a:r>
            <a:r>
              <a:rPr kumimoji="1" lang="en-US" altLang="ja-JP" sz="1400" i="1" dirty="0" err="1" smtClean="0"/>
              <a:t>Laflamme</a:t>
            </a:r>
            <a:r>
              <a:rPr kumimoji="1" lang="en-US" altLang="ja-JP" sz="1400" i="1" dirty="0" smtClean="0"/>
              <a:t> instability, Critical dimension of NUBS </a:t>
            </a:r>
            <a:endParaRPr kumimoji="1" lang="ja-JP" altLang="en-US" sz="1400" i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47664" y="3270466"/>
            <a:ext cx="630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Scalar field dynamics around </a:t>
            </a:r>
            <a:r>
              <a:rPr kumimoji="1" lang="en-US" altLang="ja-JP" sz="1600" dirty="0" err="1" smtClean="0"/>
              <a:t>AdS</a:t>
            </a:r>
            <a:r>
              <a:rPr kumimoji="1" lang="en-US" altLang="ja-JP" sz="1600" dirty="0" smtClean="0"/>
              <a:t>-BH </a:t>
            </a:r>
            <a:r>
              <a:rPr kumimoji="1" lang="en-US" altLang="ja-JP" sz="1400" i="1" dirty="0" smtClean="0"/>
              <a:t>(holographic superconductor)</a:t>
            </a:r>
            <a:endParaRPr kumimoji="1" lang="ja-JP" altLang="en-US" sz="1600" i="1" dirty="0"/>
          </a:p>
        </p:txBody>
      </p:sp>
      <p:sp>
        <p:nvSpPr>
          <p:cNvPr id="11" name="正方形/長方形 10"/>
          <p:cNvSpPr/>
          <p:nvPr/>
        </p:nvSpPr>
        <p:spPr>
          <a:xfrm>
            <a:off x="6601869" y="3479173"/>
            <a:ext cx="1858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Emaparan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-KT </a:t>
            </a:r>
            <a:r>
              <a:rPr lang="en-US" altLang="ja-JP" sz="1200" b="1" dirty="0">
                <a:solidFill>
                  <a:srgbClr val="00B050"/>
                </a:solidFill>
              </a:rPr>
              <a:t>(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2013) ]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975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We can do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31640" y="2335183"/>
            <a:ext cx="529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Non-decoupled mode physics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47664" y="2665411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Qusinormal mode is universal for non-extremal black holes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47664" y="2974977"/>
            <a:ext cx="536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Gravitational collapse </a:t>
            </a:r>
            <a:r>
              <a:rPr kumimoji="1" lang="en-US" altLang="ja-JP" sz="1400" i="1" dirty="0" smtClean="0"/>
              <a:t>(critical (</a:t>
            </a:r>
            <a:r>
              <a:rPr kumimoji="1" lang="en-US" altLang="ja-JP" sz="1400" i="1" dirty="0" err="1" smtClean="0"/>
              <a:t>Choptuik</a:t>
            </a:r>
            <a:r>
              <a:rPr kumimoji="1" lang="en-US" altLang="ja-JP" sz="1400" i="1" dirty="0" smtClean="0"/>
              <a:t>) exponent)</a:t>
            </a:r>
            <a:endParaRPr kumimoji="1" lang="ja-JP" altLang="en-US" sz="1400" i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2304" y="37530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Decoupled mode physics (membrane paradigm)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9672" y="4105237"/>
            <a:ext cx="536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Black Hole solution construction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91680" y="4396231"/>
            <a:ext cx="64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Black droplet (</a:t>
            </a:r>
            <a:r>
              <a:rPr kumimoji="1" lang="en-US" altLang="ja-JP" sz="1400" i="1" dirty="0" err="1" smtClean="0"/>
              <a:t>braneworld</a:t>
            </a:r>
            <a:r>
              <a:rPr kumimoji="1" lang="en-US" altLang="ja-JP" sz="1400" i="1" dirty="0" smtClean="0"/>
              <a:t> BH), Non-uniform Black String (NUBS), Black Ring, Bumpy Black Hole (deformed Myers-Perry BH),… </a:t>
            </a:r>
            <a:endParaRPr kumimoji="1" lang="ja-JP" altLang="en-US" sz="1400" i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83668" y="4906905"/>
            <a:ext cx="536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</a:t>
            </a:r>
            <a:r>
              <a:rPr kumimoji="1" lang="en-US" altLang="ja-JP" sz="1600" dirty="0" err="1" smtClean="0"/>
              <a:t>Quasinormal</a:t>
            </a:r>
            <a:r>
              <a:rPr kumimoji="1" lang="en-US" altLang="ja-JP" sz="1600" dirty="0" smtClean="0"/>
              <a:t> mode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91680" y="5209455"/>
            <a:ext cx="680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Find out of instability modes of Myers-Perry BH, Black p-</a:t>
            </a:r>
            <a:r>
              <a:rPr kumimoji="1" lang="en-US" altLang="ja-JP" sz="1400" i="1" dirty="0" err="1" smtClean="0"/>
              <a:t>brane</a:t>
            </a:r>
            <a:r>
              <a:rPr kumimoji="1" lang="en-US" altLang="ja-JP" sz="1400" i="1" dirty="0" smtClean="0"/>
              <a:t>, Black Ring solution</a:t>
            </a:r>
            <a:endParaRPr kumimoji="1" lang="ja-JP" altLang="en-US" sz="1400" i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2448" y="5501554"/>
            <a:ext cx="715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</a:t>
            </a:r>
            <a:r>
              <a:rPr kumimoji="1" lang="en-US" altLang="ja-JP" sz="1600" b="1" dirty="0" smtClean="0"/>
              <a:t>Non-linear evolution/endpoint of dynamical instability of Black objects</a:t>
            </a:r>
            <a:endParaRPr kumimoji="1" lang="ja-JP" altLang="en-US" sz="16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91945" y="5821523"/>
            <a:ext cx="680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 smtClean="0"/>
              <a:t>Endpoint of Gregory-</a:t>
            </a:r>
            <a:r>
              <a:rPr kumimoji="1" lang="en-US" altLang="ja-JP" sz="1400" b="1" i="1" dirty="0" err="1" smtClean="0"/>
              <a:t>Laflamme</a:t>
            </a:r>
            <a:r>
              <a:rPr kumimoji="1" lang="en-US" altLang="ja-JP" sz="1400" b="1" i="1" dirty="0" smtClean="0"/>
              <a:t> instability</a:t>
            </a:r>
            <a:r>
              <a:rPr kumimoji="1" lang="en-US" altLang="ja-JP" sz="1400" i="1" dirty="0" smtClean="0"/>
              <a:t>, Critical dimension of NUBS </a:t>
            </a:r>
            <a:endParaRPr kumimoji="1" lang="ja-JP" altLang="en-US" sz="1400" i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47664" y="3270466"/>
            <a:ext cx="630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Scalar field dynamics around </a:t>
            </a:r>
            <a:r>
              <a:rPr kumimoji="1" lang="en-US" altLang="ja-JP" sz="1600" dirty="0" err="1" smtClean="0"/>
              <a:t>AdS</a:t>
            </a:r>
            <a:r>
              <a:rPr kumimoji="1" lang="en-US" altLang="ja-JP" sz="1600" dirty="0" smtClean="0"/>
              <a:t>-BH </a:t>
            </a:r>
            <a:r>
              <a:rPr kumimoji="1" lang="en-US" altLang="ja-JP" sz="1400" i="1" dirty="0" smtClean="0"/>
              <a:t>(holographic superconductor)</a:t>
            </a:r>
            <a:endParaRPr kumimoji="1" lang="ja-JP" altLang="en-US" sz="1600" i="1" dirty="0"/>
          </a:p>
        </p:txBody>
      </p: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3149842" y="6068325"/>
            <a:ext cx="24122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-Suzuki-KT (2015)]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s://pbs.twimg.com/profile_images/543044127898607616/8B86xu_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2926">
            <a:off x="1291143" y="5407054"/>
            <a:ext cx="513039" cy="49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6601869" y="3479173"/>
            <a:ext cx="1858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Emaparan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-KT </a:t>
            </a:r>
            <a:r>
              <a:rPr lang="en-US" altLang="ja-JP" sz="1200" b="1" dirty="0">
                <a:solidFill>
                  <a:srgbClr val="00B050"/>
                </a:solidFill>
              </a:rPr>
              <a:t>(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2013) ]</a:t>
            </a:r>
            <a:endParaRPr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07604" y="188082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Black Hole has two different physics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822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.pimg.jp/002/113/854/1/2113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71" y="3455951"/>
            <a:ext cx="527993" cy="5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7576" y="228546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1.  Black Holes at Large D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42323" y="350826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2</a:t>
            </a:r>
            <a:r>
              <a:rPr kumimoji="1" lang="en-US" altLang="ja-JP" sz="2400" b="1" dirty="0" smtClean="0"/>
              <a:t>.  One Application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42323" y="469672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3</a:t>
            </a:r>
            <a:r>
              <a:rPr kumimoji="1" lang="en-US" altLang="ja-JP" sz="2400" b="1" dirty="0" smtClean="0"/>
              <a:t>.  Summary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77616" y="278185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en-US" altLang="ja-JP" sz="2000" dirty="0" smtClean="0"/>
              <a:t>Non-Decoupled </a:t>
            </a:r>
            <a:r>
              <a:rPr kumimoji="1" lang="en-US" altLang="ja-JP" sz="2000" dirty="0" smtClean="0"/>
              <a:t>mode / </a:t>
            </a:r>
            <a:r>
              <a:rPr kumimoji="1" lang="en-US" altLang="ja-JP" sz="2000" dirty="0" smtClean="0"/>
              <a:t>Decoupled </a:t>
            </a:r>
            <a:r>
              <a:rPr kumimoji="1" lang="en-US" altLang="ja-JP" sz="2000" dirty="0" smtClean="0"/>
              <a:t>mode excitation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02363" y="4016906"/>
            <a:ext cx="674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en-US" altLang="ja-JP" sz="2000" dirty="0" smtClean="0"/>
              <a:t>Evolution/endpoint of Gregory-</a:t>
            </a:r>
            <a:r>
              <a:rPr kumimoji="1" lang="en-US" altLang="ja-JP" sz="2000" dirty="0" err="1" smtClean="0"/>
              <a:t>Laflamme</a:t>
            </a:r>
            <a:r>
              <a:rPr kumimoji="1" lang="en-US" altLang="ja-JP" sz="2000" dirty="0" smtClean="0"/>
              <a:t> instability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517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5791200" cy="1371600"/>
          </a:xfrm>
        </p:spPr>
        <p:txBody>
          <a:bodyPr/>
          <a:lstStyle/>
          <a:p>
            <a:r>
              <a:rPr kumimoji="1" lang="en-US" altLang="ja-JP" dirty="0" smtClean="0"/>
              <a:t>Gregory-</a:t>
            </a:r>
            <a:r>
              <a:rPr kumimoji="1" lang="en-US" altLang="ja-JP" dirty="0" err="1" smtClean="0"/>
              <a:t>Laflamme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967295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Black string is unstable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7604" y="389705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Dispersion relation (linear result) is well reproduced by large D method</a:t>
            </a:r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9163" y="4543383"/>
            <a:ext cx="3744416" cy="227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301547" y="5497487"/>
                <a:ext cx="33123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Up to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(1</m:t>
                    </m:r>
                    <m:sSup>
                      <m:sSup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solution 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547" y="5497487"/>
                <a:ext cx="3312368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552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295393" y="4653136"/>
            <a:ext cx="376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Gregory-</a:t>
            </a:r>
            <a:r>
              <a:rPr kumimoji="1" lang="en-US" altLang="ja-JP" sz="1400" i="1" dirty="0" err="1" smtClean="0"/>
              <a:t>Laflamme</a:t>
            </a:r>
            <a:r>
              <a:rPr lang="en-US" altLang="ja-JP" sz="1400" i="1" dirty="0" smtClean="0"/>
              <a:t> instability is a decoupled mode dynamics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619672" y="5185282"/>
                <a:ext cx="13380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kumimoji="1" lang="en-US" altLang="ja-JP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185282"/>
                <a:ext cx="1338059" cy="246221"/>
              </a:xfrm>
              <a:prstGeom prst="rect">
                <a:avLst/>
              </a:prstGeom>
              <a:blipFill rotWithShape="0">
                <a:blip r:embed="rId5"/>
                <a:stretch>
                  <a:fillRect l="-2740" r="-4566" b="-3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191112" y="5171559"/>
                <a:ext cx="1495345" cy="273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rad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112" y="5171559"/>
                <a:ext cx="1495345" cy="273665"/>
              </a:xfrm>
              <a:prstGeom prst="rect">
                <a:avLst/>
              </a:prstGeom>
              <a:blipFill rotWithShape="0">
                <a:blip r:embed="rId6"/>
                <a:stretch>
                  <a:fillRect l="-2439" r="-4065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4031940" y="2076896"/>
            <a:ext cx="36035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Gregory-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Laflamme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(1994)]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2957731" y="4220217"/>
            <a:ext cx="39964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Asnin-et.al. (2007),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Emaparan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-Suzuki-KT (2013)]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pic>
        <p:nvPicPr>
          <p:cNvPr id="14" name="図 13" descr="画面の領域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6049" y="2544733"/>
            <a:ext cx="735296" cy="1859587"/>
          </a:xfrm>
          <a:prstGeom prst="rect">
            <a:avLst/>
          </a:prstGeom>
        </p:spPr>
      </p:pic>
      <p:pic>
        <p:nvPicPr>
          <p:cNvPr id="7" name="図 6" descr="画面の領域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901" y="2639314"/>
            <a:ext cx="608712" cy="183067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11596" y="2502986"/>
            <a:ext cx="612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Perturbation on black string grows exponentially in 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128708" y="2893037"/>
                <a:ext cx="1389098" cy="279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16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708" y="2893037"/>
                <a:ext cx="1389098" cy="279692"/>
              </a:xfrm>
              <a:prstGeom prst="rect">
                <a:avLst/>
              </a:prstGeom>
              <a:blipFill rotWithShape="0">
                <a:blip r:embed="rId9"/>
                <a:stretch>
                  <a:fillRect l="-2632" r="-439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右矢印 15"/>
          <p:cNvSpPr/>
          <p:nvPr/>
        </p:nvSpPr>
        <p:spPr>
          <a:xfrm>
            <a:off x="4121950" y="3415564"/>
            <a:ext cx="324036" cy="1991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031940" y="3089746"/>
                <a:ext cx="46705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&gt;0 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940" y="3089746"/>
                <a:ext cx="467051" cy="184666"/>
              </a:xfrm>
              <a:prstGeom prst="rect">
                <a:avLst/>
              </a:prstGeom>
              <a:blipFill rotWithShape="0">
                <a:blip r:embed="rId10"/>
                <a:stretch>
                  <a:fillRect l="-6494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592796"/>
            <a:ext cx="8001658" cy="48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6552220" y="1916832"/>
                <a:ext cx="10734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20" y="1916832"/>
                <a:ext cx="107349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273" r="-3977" b="-86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/>
          <a:lstStyle/>
          <a:p>
            <a:r>
              <a:rPr kumimoji="1" lang="en-US" altLang="ja-JP" dirty="0" smtClean="0"/>
              <a:t>Dispersion relation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47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Gregory-</a:t>
            </a:r>
            <a:r>
              <a:rPr kumimoji="1" lang="en-US" altLang="ja-JP" dirty="0" err="1" smtClean="0"/>
              <a:t>Laflamme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967295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Black string is unstable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7604" y="389705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Dispersion relation (linear result) is well reproduced by large D method</a:t>
            </a:r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9163" y="4543383"/>
            <a:ext cx="3744416" cy="227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301547" y="5497487"/>
                <a:ext cx="33123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Up to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(1</m:t>
                    </m:r>
                    <m:sSup>
                      <m:sSup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solution 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547" y="5497487"/>
                <a:ext cx="3312368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552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295393" y="4653136"/>
            <a:ext cx="376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Gregory-</a:t>
            </a:r>
            <a:r>
              <a:rPr kumimoji="1" lang="en-US" altLang="ja-JP" sz="1400" i="1" dirty="0" err="1" smtClean="0"/>
              <a:t>Laflamme</a:t>
            </a:r>
            <a:r>
              <a:rPr lang="en-US" altLang="ja-JP" sz="1400" i="1" dirty="0" smtClean="0"/>
              <a:t> instability is a decoupled mode physics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619672" y="5185282"/>
                <a:ext cx="13380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kumimoji="1" lang="en-US" altLang="ja-JP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185282"/>
                <a:ext cx="1338059" cy="246221"/>
              </a:xfrm>
              <a:prstGeom prst="rect">
                <a:avLst/>
              </a:prstGeom>
              <a:blipFill rotWithShape="0">
                <a:blip r:embed="rId4"/>
                <a:stretch>
                  <a:fillRect l="-2740" r="-4566" b="-3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191112" y="5171559"/>
                <a:ext cx="1495345" cy="273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rad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112" y="5171559"/>
                <a:ext cx="1495345" cy="273665"/>
              </a:xfrm>
              <a:prstGeom prst="rect">
                <a:avLst/>
              </a:prstGeom>
              <a:blipFill rotWithShape="0">
                <a:blip r:embed="rId5"/>
                <a:stretch>
                  <a:fillRect l="-2439" r="-4065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4031940" y="2076896"/>
            <a:ext cx="36035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Gregory-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Laflamme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(1994)]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2957731" y="4220217"/>
            <a:ext cx="39964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Asnin-et.al. (2007),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Emaparan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-Suzuki-KT (2013)]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pic>
        <p:nvPicPr>
          <p:cNvPr id="14" name="図 13" descr="画面の領域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6049" y="2544733"/>
            <a:ext cx="735296" cy="1859587"/>
          </a:xfrm>
          <a:prstGeom prst="rect">
            <a:avLst/>
          </a:prstGeom>
        </p:spPr>
      </p:pic>
      <p:pic>
        <p:nvPicPr>
          <p:cNvPr id="7" name="図 6" descr="画面の領域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901" y="2639314"/>
            <a:ext cx="608712" cy="183067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11596" y="2502986"/>
            <a:ext cx="612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Perturbation on black string grows exponentially in 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128708" y="2893037"/>
                <a:ext cx="1389098" cy="279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16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708" y="2893037"/>
                <a:ext cx="1389098" cy="279692"/>
              </a:xfrm>
              <a:prstGeom prst="rect">
                <a:avLst/>
              </a:prstGeom>
              <a:blipFill rotWithShape="0">
                <a:blip r:embed="rId8"/>
                <a:stretch>
                  <a:fillRect l="-2632" r="-439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右矢印 15"/>
          <p:cNvSpPr/>
          <p:nvPr/>
        </p:nvSpPr>
        <p:spPr>
          <a:xfrm>
            <a:off x="4121950" y="3415564"/>
            <a:ext cx="324036" cy="1991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031940" y="3089746"/>
                <a:ext cx="46705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&gt;0 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940" y="3089746"/>
                <a:ext cx="467051" cy="184666"/>
              </a:xfrm>
              <a:prstGeom prst="rect">
                <a:avLst/>
              </a:prstGeom>
              <a:blipFill rotWithShape="0">
                <a:blip r:embed="rId9"/>
                <a:stretch>
                  <a:fillRect l="-6494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5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Gregory-</a:t>
            </a:r>
            <a:r>
              <a:rPr kumimoji="1" lang="en-US" altLang="ja-JP" dirty="0" err="1" smtClean="0"/>
              <a:t>Laflamme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967295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Black </a:t>
            </a:r>
            <a:r>
              <a:rPr kumimoji="1" lang="en-US" altLang="ja-JP" sz="2000" dirty="0" err="1" smtClean="0"/>
              <a:t>brane</a:t>
            </a:r>
            <a:r>
              <a:rPr kumimoji="1" lang="en-US" altLang="ja-JP" sz="2000" dirty="0" smtClean="0"/>
              <a:t> is unstable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7604" y="389705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Dispersion relation (linear result) is well reproduced by large D method</a:t>
            </a:r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9163" y="4543383"/>
            <a:ext cx="3744416" cy="227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301547" y="5497487"/>
                <a:ext cx="33123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Up to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(1</m:t>
                    </m:r>
                    <m:sSup>
                      <m:sSup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solution 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547" y="5497487"/>
                <a:ext cx="3312368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552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295393" y="4653136"/>
            <a:ext cx="376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Gregory-</a:t>
            </a:r>
            <a:r>
              <a:rPr kumimoji="1" lang="en-US" altLang="ja-JP" sz="1400" i="1" dirty="0" err="1" smtClean="0"/>
              <a:t>Laflamme</a:t>
            </a:r>
            <a:r>
              <a:rPr lang="en-US" altLang="ja-JP" sz="1400" i="1" dirty="0" smtClean="0"/>
              <a:t> instability is a decoupled mode dynamics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619672" y="5185282"/>
                <a:ext cx="13380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kumimoji="1" lang="en-US" altLang="ja-JP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185282"/>
                <a:ext cx="1338059" cy="246221"/>
              </a:xfrm>
              <a:prstGeom prst="rect">
                <a:avLst/>
              </a:prstGeom>
              <a:blipFill rotWithShape="0">
                <a:blip r:embed="rId4"/>
                <a:stretch>
                  <a:fillRect l="-2740" r="-4566" b="-3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191112" y="5171559"/>
                <a:ext cx="1495345" cy="273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rad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112" y="5171559"/>
                <a:ext cx="1495345" cy="273665"/>
              </a:xfrm>
              <a:prstGeom prst="rect">
                <a:avLst/>
              </a:prstGeom>
              <a:blipFill rotWithShape="0">
                <a:blip r:embed="rId5"/>
                <a:stretch>
                  <a:fillRect l="-2439" r="-4065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4031940" y="2076896"/>
            <a:ext cx="36035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Gregory-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Laflamme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(1994)]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2957731" y="4220217"/>
            <a:ext cx="39964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Asnin-et.al. (2007),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Emaparan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-Suzuki-KT (2013)]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pic>
        <p:nvPicPr>
          <p:cNvPr id="14" name="図 13" descr="画面の領域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7809" y="2841985"/>
            <a:ext cx="551136" cy="1393841"/>
          </a:xfrm>
          <a:prstGeom prst="rect">
            <a:avLst/>
          </a:prstGeom>
        </p:spPr>
      </p:pic>
      <p:pic>
        <p:nvPicPr>
          <p:cNvPr id="7" name="図 6" descr="画面の領域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8421" y="2822065"/>
            <a:ext cx="461555" cy="138810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11596" y="2502986"/>
            <a:ext cx="612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Perturbation on black string grows exponentially in 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087724" y="2950773"/>
                <a:ext cx="1389098" cy="279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16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724" y="2950773"/>
                <a:ext cx="1389098" cy="279692"/>
              </a:xfrm>
              <a:prstGeom prst="rect">
                <a:avLst/>
              </a:prstGeom>
              <a:blipFill rotWithShape="0">
                <a:blip r:embed="rId8"/>
                <a:stretch>
                  <a:fillRect l="-2632" r="-439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右矢印 15"/>
          <p:cNvSpPr/>
          <p:nvPr/>
        </p:nvSpPr>
        <p:spPr>
          <a:xfrm>
            <a:off x="3923964" y="3460693"/>
            <a:ext cx="324036" cy="1991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3868252" y="3193449"/>
                <a:ext cx="46705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&gt;0 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252" y="3193449"/>
                <a:ext cx="467051" cy="184666"/>
              </a:xfrm>
              <a:prstGeom prst="rect">
                <a:avLst/>
              </a:prstGeom>
              <a:blipFill rotWithShape="0">
                <a:blip r:embed="rId9"/>
                <a:stretch>
                  <a:fillRect l="-6579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グループ化 17"/>
          <p:cNvGrpSpPr/>
          <p:nvPr/>
        </p:nvGrpSpPr>
        <p:grpSpPr>
          <a:xfrm>
            <a:off x="1295393" y="2891053"/>
            <a:ext cx="7056784" cy="3468578"/>
            <a:chOff x="1259632" y="2585184"/>
            <a:chExt cx="7536201" cy="3864994"/>
          </a:xfrm>
        </p:grpSpPr>
        <p:pic>
          <p:nvPicPr>
            <p:cNvPr id="19" name="図 18" descr="画面の領域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585184"/>
              <a:ext cx="7536201" cy="386499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0" name="正方形/長方形 19"/>
            <p:cNvSpPr/>
            <p:nvPr/>
          </p:nvSpPr>
          <p:spPr>
            <a:xfrm>
              <a:off x="7488792" y="5949280"/>
              <a:ext cx="1271505" cy="356882"/>
            </a:xfrm>
            <a:prstGeom prst="rect">
              <a:avLst/>
            </a:prstGeom>
            <a:solidFill>
              <a:schemeClr val="bg1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54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Gregory-</a:t>
            </a:r>
            <a:r>
              <a:rPr kumimoji="1" lang="en-US" altLang="ja-JP" dirty="0" err="1" smtClean="0"/>
              <a:t>Laflamme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967295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Black </a:t>
            </a:r>
            <a:r>
              <a:rPr kumimoji="1" lang="en-US" altLang="ja-JP" sz="2000" dirty="0" err="1" smtClean="0"/>
              <a:t>brane</a:t>
            </a:r>
            <a:r>
              <a:rPr kumimoji="1" lang="en-US" altLang="ja-JP" sz="2000" dirty="0" smtClean="0"/>
              <a:t> is unstable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7604" y="389705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Dispersion relation (linear result) is well reproduced by large D method</a:t>
            </a:r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9163" y="4543383"/>
            <a:ext cx="3744416" cy="227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301547" y="5497487"/>
                <a:ext cx="33123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Up to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(1</m:t>
                    </m:r>
                    <m:sSup>
                      <m:sSup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solution 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547" y="5497487"/>
                <a:ext cx="3312368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552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295393" y="4653136"/>
            <a:ext cx="376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Gregory-</a:t>
            </a:r>
            <a:r>
              <a:rPr kumimoji="1" lang="en-US" altLang="ja-JP" sz="1400" i="1" dirty="0" err="1" smtClean="0"/>
              <a:t>Laflamme</a:t>
            </a:r>
            <a:r>
              <a:rPr lang="en-US" altLang="ja-JP" sz="1400" i="1" dirty="0" smtClean="0"/>
              <a:t> instability is a decoupled mode dynamics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619672" y="5185282"/>
                <a:ext cx="13380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kumimoji="1" lang="en-US" altLang="ja-JP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185282"/>
                <a:ext cx="1338059" cy="246221"/>
              </a:xfrm>
              <a:prstGeom prst="rect">
                <a:avLst/>
              </a:prstGeom>
              <a:blipFill rotWithShape="0">
                <a:blip r:embed="rId5"/>
                <a:stretch>
                  <a:fillRect l="-2740" r="-4566" b="-3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191112" y="5171559"/>
                <a:ext cx="1495345" cy="273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rad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112" y="5171559"/>
                <a:ext cx="1495345" cy="273665"/>
              </a:xfrm>
              <a:prstGeom prst="rect">
                <a:avLst/>
              </a:prstGeom>
              <a:blipFill rotWithShape="0">
                <a:blip r:embed="rId6"/>
                <a:stretch>
                  <a:fillRect l="-2439" r="-4065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4031940" y="2076896"/>
            <a:ext cx="36035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Gregory-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Laflamme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(1994)]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2957731" y="4220217"/>
            <a:ext cx="39964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Asnin-et.al. (2007),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Emaparan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-Suzuki-KT (2013)]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pic>
        <p:nvPicPr>
          <p:cNvPr id="14" name="図 13" descr="画面の領域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6049" y="2544733"/>
            <a:ext cx="735296" cy="1859587"/>
          </a:xfrm>
          <a:prstGeom prst="rect">
            <a:avLst/>
          </a:prstGeom>
        </p:spPr>
      </p:pic>
      <p:pic>
        <p:nvPicPr>
          <p:cNvPr id="7" name="図 6" descr="画面の領域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901" y="2639314"/>
            <a:ext cx="608712" cy="183067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11596" y="2502986"/>
            <a:ext cx="612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Perturbation on black string grows exponentially in 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128708" y="2893037"/>
                <a:ext cx="1389098" cy="279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16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708" y="2893037"/>
                <a:ext cx="1389098" cy="279692"/>
              </a:xfrm>
              <a:prstGeom prst="rect">
                <a:avLst/>
              </a:prstGeom>
              <a:blipFill rotWithShape="0">
                <a:blip r:embed="rId9"/>
                <a:stretch>
                  <a:fillRect l="-2632" r="-439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右矢印 15"/>
          <p:cNvSpPr/>
          <p:nvPr/>
        </p:nvSpPr>
        <p:spPr>
          <a:xfrm>
            <a:off x="4121950" y="3415564"/>
            <a:ext cx="324036" cy="1991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031940" y="3089746"/>
                <a:ext cx="46705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&gt;0 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940" y="3089746"/>
                <a:ext cx="467051" cy="184666"/>
              </a:xfrm>
              <a:prstGeom prst="rect">
                <a:avLst/>
              </a:prstGeom>
              <a:blipFill rotWithShape="0">
                <a:blip r:embed="rId10"/>
                <a:stretch>
                  <a:fillRect l="-6494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3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Large D limit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9632" y="249289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Classical GR: </a:t>
            </a:r>
            <a:r>
              <a:rPr kumimoji="1" lang="en-US" altLang="ja-JP" i="1" dirty="0" smtClean="0"/>
              <a:t>e.g., </a:t>
            </a:r>
            <a:r>
              <a:rPr kumimoji="1" lang="en-US" altLang="ja-JP" dirty="0" smtClean="0"/>
              <a:t>Black Hole physics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47664" y="2816932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/>
              <a:t>- </a:t>
            </a:r>
            <a:r>
              <a:rPr kumimoji="1" lang="en-US" altLang="ja-JP" sz="1600" i="1" dirty="0" err="1" smtClean="0"/>
              <a:t>Quasinormal</a:t>
            </a:r>
            <a:r>
              <a:rPr kumimoji="1" lang="en-US" altLang="ja-JP" sz="1600" i="1" dirty="0" smtClean="0"/>
              <a:t> modes, Black hole solution, Gravitational collapses, Matter field dynamics around BHs, Dynamical evolution of BHs, …</a:t>
            </a:r>
            <a:endParaRPr kumimoji="1" lang="ja-JP" altLang="en-US" sz="1600" i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9632" y="357301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 smtClean="0"/>
              <a:t>Quantum GR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47664" y="3897052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/>
              <a:t>- Analogy with Large N limit of SU(N) Yang-Mills</a:t>
            </a:r>
            <a:endParaRPr kumimoji="1" lang="ja-JP" altLang="en-US" sz="1600" i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9632" y="460784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 smtClean="0"/>
              <a:t>Non GR: Condensed matter physics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549172" y="4905164"/>
                <a:ext cx="64807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i="1" dirty="0" smtClean="0"/>
                  <a:t>- Dynamical mean field theory becomes an exact description of strongly correlated electron system at D=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kumimoji="1" lang="ja-JP" altLang="en-US" sz="1600" i="1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172" y="4905164"/>
                <a:ext cx="6480720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470" t="-3125"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835696" y="5629912"/>
                <a:ext cx="5832648" cy="314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kumimoji="1" lang="en-US" altLang="ja-JP" sz="1400" i="1" dirty="0" smtClean="0"/>
                  <a:t> solution can explain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or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phenomena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629912"/>
                <a:ext cx="5832648" cy="314702"/>
              </a:xfrm>
              <a:prstGeom prst="rect">
                <a:avLst/>
              </a:prstGeom>
              <a:blipFill rotWithShape="0">
                <a:blip r:embed="rId3"/>
                <a:stretch>
                  <a:fillRect l="-104" t="-3922" b="-17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4798730" y="3320988"/>
            <a:ext cx="381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B050"/>
                </a:solidFill>
              </a:rPr>
              <a:t>[ Asnin-et.al. (2007), </a:t>
            </a:r>
            <a:r>
              <a:rPr kumimoji="1" lang="en-US" altLang="ja-JP" sz="1200" b="1" dirty="0" err="1" smtClean="0">
                <a:solidFill>
                  <a:srgbClr val="00B050"/>
                </a:solidFill>
              </a:rPr>
              <a:t>Emparan</a:t>
            </a:r>
            <a:r>
              <a:rPr kumimoji="1" lang="en-US" altLang="ja-JP" sz="1200" b="1" dirty="0" smtClean="0">
                <a:solidFill>
                  <a:srgbClr val="00B050"/>
                </a:solidFill>
              </a:rPr>
              <a:t>-Suzuki-KT (2013) ]</a:t>
            </a:r>
            <a:endParaRPr kumimoji="1"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2375756" y="4198149"/>
            <a:ext cx="63727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Strominger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</a:t>
            </a:r>
            <a:r>
              <a:rPr lang="en-US" altLang="ja-JP" sz="1200" b="1" dirty="0">
                <a:solidFill>
                  <a:srgbClr val="00B050"/>
                </a:solidFill>
              </a:rPr>
              <a:t>(1981), </a:t>
            </a:r>
            <a:r>
              <a:rPr lang="en-US" altLang="ja-JP" sz="1200" b="1" dirty="0" err="1">
                <a:solidFill>
                  <a:srgbClr val="00B050"/>
                </a:solidFill>
              </a:rPr>
              <a:t>Bjerrum</a:t>
            </a:r>
            <a:r>
              <a:rPr lang="en-US" altLang="ja-JP" sz="1200" b="1" dirty="0">
                <a:solidFill>
                  <a:srgbClr val="00B050"/>
                </a:solidFill>
              </a:rPr>
              <a:t>-Bohr (2003),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Hamber</a:t>
            </a:r>
            <a:r>
              <a:rPr lang="en-US" altLang="ja-JP" sz="1200" b="1" dirty="0">
                <a:solidFill>
                  <a:srgbClr val="00B050"/>
                </a:solidFill>
              </a:rPr>
              <a:t>-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Williams </a:t>
            </a:r>
            <a:r>
              <a:rPr lang="en-US" altLang="ja-JP" sz="1200" b="1" dirty="0">
                <a:solidFill>
                  <a:srgbClr val="00B050"/>
                </a:solidFill>
              </a:rPr>
              <a:t>(2005), Canfora (2005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) ]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4557328" y="5385701"/>
            <a:ext cx="4334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Metzner</a:t>
            </a:r>
            <a:r>
              <a:rPr lang="en-US" altLang="ja-JP" sz="1200" b="1" dirty="0" err="1">
                <a:solidFill>
                  <a:srgbClr val="00B050"/>
                </a:solidFill>
              </a:rPr>
              <a:t>-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Vollhardt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(1989), Georges-et.al. (1996),…]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7803" y="1909654"/>
            <a:ext cx="767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 smtClean="0"/>
              <a:t>“Large D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limit” = “1/D expansion of equations” (not only for GR)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11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Endpoint of GL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5320" y="2020305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What is the endpoint of the Gregory-</a:t>
            </a:r>
            <a:r>
              <a:rPr kumimoji="1" lang="en-US" altLang="ja-JP" sz="2000" dirty="0" err="1" smtClean="0"/>
              <a:t>Laflamme</a:t>
            </a:r>
            <a:r>
              <a:rPr kumimoji="1" lang="en-US" altLang="ja-JP" sz="2000" dirty="0" smtClean="0"/>
              <a:t> instability?</a:t>
            </a:r>
            <a:endParaRPr kumimoji="1" lang="ja-JP" altLang="en-US" sz="20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5400092" y="2699495"/>
            <a:ext cx="3096344" cy="1880848"/>
            <a:chOff x="5400092" y="2528900"/>
            <a:chExt cx="3096344" cy="188084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00092" y="2528900"/>
              <a:ext cx="3096344" cy="1880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円/楕円 4"/>
            <p:cNvSpPr/>
            <p:nvPr/>
          </p:nvSpPr>
          <p:spPr>
            <a:xfrm>
              <a:off x="7236296" y="425709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7524328" y="425709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7740352" y="425709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7956376" y="425709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8172400" y="425709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971600" y="259323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sz="1600" dirty="0" smtClean="0"/>
              <a:t>Non-trivial zero mode suggests the appearance of new static solution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89552" y="3120230"/>
            <a:ext cx="3852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i="1" dirty="0" smtClean="0"/>
              <a:t>- Non-Uniform Black String (NUBS)</a:t>
            </a:r>
            <a:endParaRPr kumimoji="1" lang="ja-JP" altLang="en-US" sz="1600" b="1" i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1600" y="3522897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sz="1600" dirty="0" smtClean="0"/>
              <a:t>NUBS might be unstable/stable in lower/higher dimension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315853" y="4284094"/>
                <a:ext cx="38524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Critical dimension for NUBS 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≃13</m:t>
                    </m:r>
                  </m:oMath>
                </a14:m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853" y="4284094"/>
                <a:ext cx="3852428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475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971600" y="4923805"/>
            <a:ext cx="6444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sz="1600" dirty="0" smtClean="0"/>
              <a:t>Some numerical analysis have been done</a:t>
            </a:r>
            <a:endParaRPr kumimoji="1" lang="ja-JP" altLang="en-US" sz="1600" dirty="0"/>
          </a:p>
        </p:txBody>
      </p:sp>
      <p:pic>
        <p:nvPicPr>
          <p:cNvPr id="3074" name="Picture 2" descr="http://physics.princeton.edu/~fpretori/pretorius_frans_files/bs_comp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14" y="5013176"/>
            <a:ext cx="2993580" cy="151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300900" y="5204578"/>
                <a:ext cx="38524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Dynamical evolution of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black string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900" y="5204578"/>
                <a:ext cx="3852428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475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1275107" y="5661248"/>
            <a:ext cx="385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Construction of static NUBS 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1320208" y="4525379"/>
                <a:ext cx="43472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i="1" dirty="0" smtClean="0"/>
                  <a:t>- </a:t>
                </a:r>
                <a:r>
                  <a:rPr kumimoji="1" lang="en-US" altLang="ja-JP" sz="1400" i="1" dirty="0" smtClean="0"/>
                  <a:t>Endpoint is NUBS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&gt;13)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/ caged </a:t>
                </a:r>
                <a:r>
                  <a:rPr lang="en-US" altLang="ja-JP" sz="1400" i="1" dirty="0" smtClean="0"/>
                  <a:t>BHs?</a:t>
                </a:r>
                <a:r>
                  <a:rPr kumimoji="1" lang="en-US" altLang="ja-JP" sz="1400" i="1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1400" i="1" dirty="0" smtClean="0"/>
                  <a:t> 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08" y="4525379"/>
                <a:ext cx="4347290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421" t="-1961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3311860" y="5409220"/>
            <a:ext cx="24122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Lehner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-Pretorius (2010) 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1511660" y="5913276"/>
            <a:ext cx="43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Wiseman (2002), Kudoh-Wiseman (2004),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Kleihause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-Kunz-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Radu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(2006),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Headrick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-Kitchen-Wiseman (2010),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Figueras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-Murata-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Reall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(2012)]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2617695" y="4009821"/>
            <a:ext cx="26923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Gubser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 (2001), Sorkin (2004) 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8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Large D method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43608" y="1844824"/>
            <a:ext cx="658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Construction of “dynamical black string” at large D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42013" y="231694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Black String solution (exact solution)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746069" y="2819115"/>
                <a:ext cx="5086521" cy="489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𝑑𝑣𝑑𝑟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069" y="2819115"/>
                <a:ext cx="5086521" cy="4898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242013" y="3506669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Leading order solution at large 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7182673" y="2965014"/>
                <a:ext cx="9537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673" y="2965014"/>
                <a:ext cx="953723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1911" r="-3185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746069" y="3897052"/>
                <a:ext cx="4455900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kumimoji="1" lang="en-US" altLang="ja-JP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d>
                                <m:dPr>
                                  <m:ctrlP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kumimoji="1"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𝑑𝑣𝑑𝑟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069" y="3897052"/>
                <a:ext cx="4455900" cy="622350"/>
              </a:xfrm>
              <a:prstGeom prst="rect">
                <a:avLst/>
              </a:prstGeom>
              <a:blipFill rotWithShape="0">
                <a:blip r:embed="rId4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4674792" y="4516664"/>
                <a:ext cx="3071545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𝑑𝑣𝑑𝑧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ad>
                            <m:radPr>
                              <m:deg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792" y="4516664"/>
                <a:ext cx="3071545" cy="6765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566049" y="5457076"/>
            <a:ext cx="630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We can introduce the </a:t>
            </a:r>
            <a:r>
              <a:rPr lang="en-US" altLang="ja-JP" sz="1400" i="1" dirty="0"/>
              <a:t>v</a:t>
            </a:r>
            <a:r>
              <a:rPr kumimoji="1" lang="en-US" altLang="ja-JP" sz="1400" i="1" dirty="0" smtClean="0"/>
              <a:t>- and z- dependence to mass and momentum</a:t>
            </a:r>
            <a:endParaRPr kumimoji="1" lang="ja-JP" altLang="en-US" sz="1400" i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66049" y="5714092"/>
            <a:ext cx="630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The radial dynamics is dominant ( v- and z- dynamics is subdominant, not leading order dynamics )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566049" y="5181430"/>
                <a:ext cx="6876764" cy="31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Rescale z-coordinate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kumimoji="1" lang="ja-JP" altLang="en-US" sz="1400" i="1" dirty="0" smtClean="0"/>
                  <a:t>  </a:t>
                </a:r>
                <a:r>
                  <a:rPr kumimoji="1" lang="en-US" altLang="ja-JP" sz="1400" i="1" dirty="0" smtClean="0"/>
                  <a:t>because Gregory-</a:t>
                </a:r>
                <a:r>
                  <a:rPr kumimoji="1" lang="en-US" altLang="ja-JP" sz="1400" i="1" dirty="0" err="1" smtClean="0"/>
                  <a:t>Laflamme</a:t>
                </a:r>
                <a:r>
                  <a:rPr kumimoji="1" lang="en-US" altLang="ja-JP" sz="1400" i="1" dirty="0" smtClean="0"/>
                  <a:t> mode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049" y="5181430"/>
                <a:ext cx="6876764" cy="310150"/>
              </a:xfrm>
              <a:prstGeom prst="rect">
                <a:avLst/>
              </a:prstGeom>
              <a:blipFill rotWithShape="0">
                <a:blip r:embed="rId6"/>
                <a:stretch>
                  <a:fillRect l="-266" t="-1961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566049" y="6181563"/>
                <a:ext cx="6300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No constraint on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b="1" i="1" dirty="0" smtClean="0"/>
                  <a:t>at leading order of Einstein equation</a:t>
                </a:r>
                <a:endParaRPr kumimoji="1" lang="ja-JP" altLang="en-US" sz="1400" b="1" i="1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049" y="6181563"/>
                <a:ext cx="6300700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290" t="-3922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9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Dynamical </a:t>
            </a:r>
            <a:r>
              <a:rPr kumimoji="1" lang="en-US" altLang="ja-JP" dirty="0" err="1" smtClean="0"/>
              <a:t>eq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547664" y="2564904"/>
            <a:ext cx="4799737" cy="1368152"/>
            <a:chOff x="1295636" y="2447979"/>
            <a:chExt cx="4799737" cy="13681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テキスト ボックス 2"/>
                <p:cNvSpPr txBox="1"/>
                <p:nvPr/>
              </p:nvSpPr>
              <p:spPr>
                <a:xfrm>
                  <a:off x="1295636" y="2447979"/>
                  <a:ext cx="4342086" cy="6279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d>
                                  <m:dPr>
                                    <m:ctrlPr>
                                      <a:rPr kumimoji="1"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kumimoji="1"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kumimoji="1"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kumimoji="1"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kumimoji="1" lang="en-US" altLang="ja-JP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𝑑𝑣𝑑𝑟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" name="テキスト ボックス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636" y="2447979"/>
                  <a:ext cx="4342086" cy="62799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正方形/長方形 3"/>
                <p:cNvSpPr/>
                <p:nvPr/>
              </p:nvSpPr>
              <p:spPr>
                <a:xfrm>
                  <a:off x="3023828" y="3139599"/>
                  <a:ext cx="3071545" cy="6765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𝑑𝑣𝑑𝑧</m:t>
                            </m:r>
                          </m:num>
                          <m:den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ad>
                              <m:radPr>
                                <m:degHide m:val="on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b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4" name="正方形/長方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3828" y="3139599"/>
                  <a:ext cx="3071545" cy="6765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テキスト ボックス 5"/>
          <p:cNvSpPr txBox="1"/>
          <p:nvPr/>
        </p:nvSpPr>
        <p:spPr>
          <a:xfrm>
            <a:off x="971600" y="1948897"/>
            <a:ext cx="658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Solving Einstein equation at Next-to-Leading order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276624" y="3320988"/>
                <a:ext cx="1741054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kumimoji="1" lang="en-US" altLang="ja-JP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kumimoji="1" lang="en-US" altLang="ja-JP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kumimoji="1" lang="en-US" altLang="ja-JP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𝝁𝝂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24" y="3320988"/>
                <a:ext cx="1741054" cy="5203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1331640" y="3995772"/>
            <a:ext cx="64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Momentum constraint gives dynamical evolution equations 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150626" y="4554394"/>
                <a:ext cx="2200794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626" y="4554394"/>
                <a:ext cx="2200794" cy="314766"/>
              </a:xfrm>
              <a:prstGeom prst="rect">
                <a:avLst/>
              </a:prstGeom>
              <a:blipFill rotWithShape="0">
                <a:blip r:embed="rId5"/>
                <a:stretch>
                  <a:fillRect l="-2216" b="-28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4625140" y="4365104"/>
                <a:ext cx="3025124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kumimoji="1" lang="en-US" altLang="ja-JP" sz="20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  <m:sup>
                                  <m:r>
                                    <a:rPr kumimoji="1" lang="en-US" altLang="ja-JP" sz="20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den>
                          </m:f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140" y="4365104"/>
                <a:ext cx="3025124" cy="70224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633228" y="5135588"/>
                <a:ext cx="60278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If these equations are satisfied, the metric becomes a solution of Einstein equation up to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(1/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1400" i="1" dirty="0" smtClean="0"/>
                  <a:t> 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228" y="5135588"/>
                <a:ext cx="6027867" cy="523220"/>
              </a:xfrm>
              <a:prstGeom prst="rect">
                <a:avLst/>
              </a:prstGeom>
              <a:blipFill rotWithShape="0">
                <a:blip r:embed="rId7"/>
                <a:stretch>
                  <a:fillRect l="-303" t="-1163" r="-1011" b="-116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1633228" y="6201308"/>
            <a:ext cx="6027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Non-linear equations (PDE(1+1) system with diffusion terms)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611206" y="5671714"/>
                <a:ext cx="60278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Contai</a:t>
                </a:r>
                <a:r>
                  <a:rPr lang="en-US" altLang="ja-JP" sz="1400" i="1" dirty="0" smtClean="0"/>
                  <a:t>n </a:t>
                </a:r>
                <a:r>
                  <a:rPr kumimoji="1" lang="en-US" altLang="ja-JP" sz="1400" i="1" dirty="0" smtClean="0"/>
                  <a:t>Black string solution (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1400" i="1" dirty="0"/>
                  <a:t>), Non-Uniform black string (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1400" i="1" dirty="0"/>
                  <a:t>)</a:t>
                </a:r>
                <a:r>
                  <a:rPr kumimoji="1" lang="en-US" altLang="ja-JP" sz="1400" i="1" dirty="0" smtClean="0"/>
                  <a:t> 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06" y="5671714"/>
                <a:ext cx="6027867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303" t="-1163" b="-116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8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solving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3588" y="206084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Dynamical equations can be soled easily by </a:t>
            </a:r>
            <a:r>
              <a:rPr kumimoji="1" lang="en-US" altLang="ja-JP" sz="2000" i="1" dirty="0" smtClean="0"/>
              <a:t>Mathematica</a:t>
            </a:r>
            <a:endParaRPr kumimoji="1" lang="ja-JP" alt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796537" y="2735704"/>
                <a:ext cx="21119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537" y="2735704"/>
                <a:ext cx="2111925" cy="307777"/>
              </a:xfrm>
              <a:prstGeom prst="rect">
                <a:avLst/>
              </a:prstGeom>
              <a:blipFill rotWithShape="0">
                <a:blip r:embed="rId2"/>
                <a:stretch>
                  <a:fillRect l="-2312" b="-3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355976" y="2564904"/>
                <a:ext cx="2913169" cy="69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2564904"/>
                <a:ext cx="2913169" cy="69435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34007"/>
            <a:ext cx="7839028" cy="28689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36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solution</a:t>
            </a:r>
            <a:endParaRPr kumimoji="1" lang="ja-JP" altLang="en-US" dirty="0"/>
          </a:p>
        </p:txBody>
      </p:sp>
      <p:pic>
        <p:nvPicPr>
          <p:cNvPr id="3" name="NUB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6156" y="2050504"/>
            <a:ext cx="1905000" cy="41148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75727" y="2204863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dirty="0" smtClean="0"/>
              <a:t>Plot of the numerical solutions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961590" y="4674622"/>
                <a:ext cx="3600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/>
                  <a:t>- Plot Horizon position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90" y="4674622"/>
                <a:ext cx="3600400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1017" t="-5455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961590" y="2703679"/>
            <a:ext cx="387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Imposing periodic boundary conditions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775667" y="3171718"/>
                <a:ext cx="23082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667" y="3171718"/>
                <a:ext cx="230826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792" r="-3166" b="-347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961590" y="3514468"/>
            <a:ext cx="461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- Initial perturbations satisfy Gregory-</a:t>
            </a:r>
            <a:r>
              <a:rPr kumimoji="1" lang="en-US" altLang="ja-JP" sz="1600" dirty="0" err="1" smtClean="0"/>
              <a:t>Laflamme</a:t>
            </a:r>
            <a:r>
              <a:rPr kumimoji="1" lang="en-US" altLang="ja-JP" sz="1600" dirty="0" smtClean="0"/>
              <a:t> instability condition (“thin” black string)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1439652" y="4232121"/>
                <a:ext cx="18247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𝐵𝑆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52" y="4232121"/>
                <a:ext cx="182473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003" t="-2174" r="-1003" b="-173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385537" y="4185084"/>
                <a:ext cx="2194575" cy="4003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sz="16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537" y="4185084"/>
                <a:ext cx="2194575" cy="400302"/>
              </a:xfrm>
              <a:prstGeom prst="rect">
                <a:avLst/>
              </a:prstGeom>
              <a:blipFill rotWithShape="0">
                <a:blip r:embed="rId8"/>
                <a:stretch>
                  <a:fillRect l="-14444" t="-203077" b="-2907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01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3588" y="2020778"/>
            <a:ext cx="6804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Numerical results say: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17828" y="2528900"/>
            <a:ext cx="649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Endpoint of Gregory-</a:t>
            </a:r>
            <a:r>
              <a:rPr kumimoji="1" lang="en-US" altLang="ja-JP" dirty="0" err="1" smtClean="0"/>
              <a:t>Laflamme</a:t>
            </a:r>
            <a:r>
              <a:rPr kumimoji="1" lang="en-US" altLang="ja-JP" dirty="0" smtClean="0"/>
              <a:t> instability is Non-uniform black string solution (NUBS)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12672" y="4165920"/>
            <a:ext cx="631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Expected result :  Leading order solution in 1/D expansion is a solution above critical dimension </a:t>
            </a:r>
            <a:r>
              <a:rPr lang="en-US" altLang="ja-JP" sz="1400" i="1" dirty="0" smtClean="0"/>
              <a:t>( NUBS is expected to be stable )</a:t>
            </a:r>
            <a:endParaRPr kumimoji="1" lang="ja-JP" altLang="en-US" sz="1400" i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17828" y="4741971"/>
            <a:ext cx="649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Including 1/D corrections to dynamical equations, we can see different behaviors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03648" y="5390043"/>
            <a:ext cx="6310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Equation has a dimensional dependence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1408083" y="5678075"/>
                <a:ext cx="53601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At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≃12</m:t>
                    </m:r>
                  </m:oMath>
                </a14:m>
                <a:r>
                  <a:rPr kumimoji="1" lang="en-US" altLang="ja-JP" sz="1400" i="1" dirty="0" smtClean="0"/>
                  <a:t>, final state is NUBS, at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</a:rPr>
                      <m:t>≃12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instability of black string would not stop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083" y="5678075"/>
                <a:ext cx="5360161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341" t="-1163" r="-228" b="-116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physics.princeton.edu/~fpretori/pretorius_frans_files/bs_comp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44" y="5282031"/>
            <a:ext cx="2095765" cy="10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3687366" y="5924296"/>
            <a:ext cx="2752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-Martinez-KT (to appear)]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pic>
        <p:nvPicPr>
          <p:cNvPr id="12" name="図 11" descr="画面の領域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7679" y="2740352"/>
            <a:ext cx="962759" cy="1797973"/>
          </a:xfrm>
          <a:prstGeom prst="rect">
            <a:avLst/>
          </a:prstGeom>
        </p:spPr>
      </p:pic>
      <p:pic>
        <p:nvPicPr>
          <p:cNvPr id="13" name="図 12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4653" y="2862375"/>
            <a:ext cx="853868" cy="1585241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4283968" y="3555403"/>
            <a:ext cx="324036" cy="1991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4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Nlo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eq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719572" y="1952836"/>
            <a:ext cx="7290980" cy="4197424"/>
            <a:chOff x="647564" y="1952836"/>
            <a:chExt cx="7290980" cy="4197424"/>
          </a:xfrm>
        </p:grpSpPr>
        <p:pic>
          <p:nvPicPr>
            <p:cNvPr id="3" name="図 2" descr="画面の領域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64" y="1952836"/>
              <a:ext cx="7290980" cy="4176464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7020272" y="2672916"/>
              <a:ext cx="918272" cy="39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020272" y="5754216"/>
              <a:ext cx="918272" cy="39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444208" y="1996443"/>
                <a:ext cx="83388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1996443"/>
                <a:ext cx="833882" cy="215444"/>
              </a:xfrm>
              <a:prstGeom prst="rect">
                <a:avLst/>
              </a:prstGeom>
              <a:blipFill rotWithShape="0">
                <a:blip r:embed="rId3"/>
                <a:stretch>
                  <a:fillRect l="-1460" r="-3650" b="-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92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3588" y="2020778"/>
            <a:ext cx="6804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Numerical results say: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17828" y="2528900"/>
            <a:ext cx="649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Endpoint of Gregory-</a:t>
            </a:r>
            <a:r>
              <a:rPr kumimoji="1" lang="en-US" altLang="ja-JP" dirty="0" err="1" smtClean="0"/>
              <a:t>Laflamme</a:t>
            </a:r>
            <a:r>
              <a:rPr kumimoji="1" lang="en-US" altLang="ja-JP" dirty="0" smtClean="0"/>
              <a:t> instability is Non-uniform black string solution (NUBS)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12672" y="4165920"/>
            <a:ext cx="631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Expected result :  Leading order solution in 1/D expansion is a solution above critical dimension </a:t>
            </a:r>
            <a:r>
              <a:rPr lang="en-US" altLang="ja-JP" sz="1400" i="1" dirty="0" smtClean="0"/>
              <a:t>( NUBS is expected to be stable )</a:t>
            </a:r>
            <a:endParaRPr kumimoji="1" lang="ja-JP" altLang="en-US" sz="1400" i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17828" y="4741971"/>
            <a:ext cx="649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Including 1/D corrections to dynamical equations, we can see different behaviors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03648" y="5390043"/>
            <a:ext cx="6310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Equation has a dimensional dependence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1408083" y="5678075"/>
                <a:ext cx="53601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At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≃12</m:t>
                    </m:r>
                  </m:oMath>
                </a14:m>
                <a:r>
                  <a:rPr kumimoji="1" lang="en-US" altLang="ja-JP" sz="1400" i="1" dirty="0" smtClean="0"/>
                  <a:t>, final state is NUBS, at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</a:rPr>
                      <m:t>≃12</m:t>
                    </m:r>
                  </m:oMath>
                </a14:m>
                <a:r>
                  <a:rPr kumimoji="1" lang="ja-JP" altLang="en-US" sz="1400" i="1" dirty="0" smtClean="0"/>
                  <a:t> </a:t>
                </a:r>
                <a:r>
                  <a:rPr kumimoji="1" lang="en-US" altLang="ja-JP" sz="1400" i="1" dirty="0" smtClean="0"/>
                  <a:t>instability of black string would not stop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083" y="5678075"/>
                <a:ext cx="5360161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341" t="-1163" r="-228" b="-116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physics.princeton.edu/~fpretori/pretorius_frans_files/bs_comp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44" y="5282031"/>
            <a:ext cx="2095765" cy="10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3687366" y="5924296"/>
            <a:ext cx="2752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-Martinez-KT (to appear)] 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  <p:pic>
        <p:nvPicPr>
          <p:cNvPr id="12" name="図 11" descr="画面の領域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7679" y="2740352"/>
            <a:ext cx="962759" cy="1797973"/>
          </a:xfrm>
          <a:prstGeom prst="rect">
            <a:avLst/>
          </a:prstGeom>
        </p:spPr>
      </p:pic>
      <p:pic>
        <p:nvPicPr>
          <p:cNvPr id="13" name="図 12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4653" y="2862375"/>
            <a:ext cx="853868" cy="1585241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4283968" y="3555403"/>
            <a:ext cx="324036" cy="1991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7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51620" y="2020778"/>
            <a:ext cx="6804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Large D expansion method is useful and interesting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39652" y="2553376"/>
            <a:ext cx="586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 smtClean="0"/>
              <a:t>Very suitable to Black Hole physics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63688" y="2924944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Deformation of BHs are decoupled mode excitation</a:t>
            </a:r>
            <a:endParaRPr kumimoji="1" lang="ja-JP" altLang="en-US" sz="1400" i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63688" y="3229235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Radial dynamics becomes dominant </a:t>
            </a:r>
            <a:r>
              <a:rPr kumimoji="1" lang="ja-JP" altLang="en-US" sz="1400" i="1" dirty="0" smtClean="0"/>
              <a:t>⇒ </a:t>
            </a:r>
            <a:r>
              <a:rPr kumimoji="1" lang="en-US" altLang="ja-JP" sz="1400" b="1" i="1" dirty="0" smtClean="0"/>
              <a:t>PDE system reduces to ODE system</a:t>
            </a:r>
            <a:endParaRPr kumimoji="1" lang="ja-JP" altLang="en-US" sz="1400" b="1" i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63688" y="3717032"/>
            <a:ext cx="6156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Integrating radial dynamics out, we </a:t>
            </a:r>
            <a:r>
              <a:rPr lang="en-US" altLang="ja-JP" sz="1400" i="1" dirty="0" smtClean="0"/>
              <a:t>obtain dynamical equations of membrane-like object as </a:t>
            </a:r>
            <a:r>
              <a:rPr kumimoji="1" lang="en-US" altLang="ja-JP" sz="1400" i="1" dirty="0" err="1" smtClean="0"/>
              <a:t>EoM</a:t>
            </a:r>
            <a:r>
              <a:rPr kumimoji="1" lang="en-US" altLang="ja-JP" sz="1400" i="1" dirty="0" smtClean="0"/>
              <a:t> of BHs  </a:t>
            </a:r>
            <a:endParaRPr kumimoji="1" lang="ja-JP" altLang="en-US" sz="1400" i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39652" y="4741403"/>
            <a:ext cx="586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 smtClean="0"/>
              <a:t>Various extensions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63688" y="5101443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Dynamical deformation equation of black holes</a:t>
            </a:r>
            <a:endParaRPr kumimoji="1" lang="ja-JP" altLang="en-US" sz="1400" i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07704" y="5424898"/>
            <a:ext cx="54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Endpoints of instability of Myers-Perry black holes, black rings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63688" y="5749515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Inclusion of matter fields (Gauge fields, scalar fields, …)</a:t>
            </a:r>
            <a:endParaRPr kumimoji="1"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144313" y="4236766"/>
                <a:ext cx="41697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13" y="4236766"/>
                <a:ext cx="416973" cy="299313"/>
              </a:xfrm>
              <a:prstGeom prst="rect">
                <a:avLst/>
              </a:prstGeom>
              <a:blipFill rotWithShape="0">
                <a:blip r:embed="rId2"/>
                <a:stretch>
                  <a:fillRect l="-13235" r="-4412" b="-204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右矢印 12"/>
          <p:cNvSpPr/>
          <p:nvPr/>
        </p:nvSpPr>
        <p:spPr>
          <a:xfrm>
            <a:off x="3779912" y="4359463"/>
            <a:ext cx="252028" cy="149657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4251039" y="4271269"/>
                <a:ext cx="2383729" cy="286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[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),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 ]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039" y="4271269"/>
                <a:ext cx="2383729" cy="286232"/>
              </a:xfrm>
              <a:prstGeom prst="rect">
                <a:avLst/>
              </a:prstGeom>
              <a:blipFill rotWithShape="0">
                <a:blip r:embed="rId3"/>
                <a:stretch>
                  <a:fillRect l="-1535" t="-4255" r="-3325" b="-382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18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Large D limit in GR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115616" y="2600908"/>
                <a:ext cx="7336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kumimoji="1" lang="en-US" altLang="ja-JP" dirty="0" smtClean="0"/>
                  <a:t>Einstein equation involves a spacetime dimension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600908"/>
                <a:ext cx="733698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498"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229862" y="3033237"/>
                <a:ext cx="1995675" cy="332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Λ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862" y="3033237"/>
                <a:ext cx="1995675" cy="332463"/>
              </a:xfrm>
              <a:prstGeom prst="rect">
                <a:avLst/>
              </a:prstGeom>
              <a:blipFill rotWithShape="0">
                <a:blip r:embed="rId3"/>
                <a:stretch>
                  <a:fillRect l="-2446" r="-612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1147343" y="349868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 smtClean="0"/>
              <a:t>Large D limit can simplify Einstein equation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82436" y="3892607"/>
            <a:ext cx="2766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N</a:t>
            </a:r>
            <a:r>
              <a:rPr kumimoji="1" lang="en-US" altLang="ja-JP" sz="1600" b="1" dirty="0" smtClean="0"/>
              <a:t>on-linear PDE system</a:t>
            </a:r>
            <a:endParaRPr kumimoji="1" lang="ja-JP" altLang="en-US" sz="16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81700" y="4255011"/>
            <a:ext cx="276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Coupled equations for many variables </a:t>
            </a:r>
            <a:endParaRPr kumimoji="1" lang="ja-JP" altLang="en-US" sz="1600" b="1" dirty="0"/>
          </a:p>
        </p:txBody>
      </p:sp>
      <p:sp>
        <p:nvSpPr>
          <p:cNvPr id="11" name="右矢印 10"/>
          <p:cNvSpPr/>
          <p:nvPr/>
        </p:nvSpPr>
        <p:spPr>
          <a:xfrm>
            <a:off x="4227700" y="3988075"/>
            <a:ext cx="329506" cy="184666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4235792" y="4421999"/>
            <a:ext cx="329506" cy="190688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48363" y="4275089"/>
            <a:ext cx="2669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/>
              <a:t>Decoupled equations for a few variables</a:t>
            </a:r>
            <a:endParaRPr kumimoji="1" lang="ja-JP" altLang="en-US" sz="16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48362" y="389124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N</a:t>
            </a:r>
            <a:r>
              <a:rPr kumimoji="1" lang="en-US" altLang="ja-JP" sz="1600" b="1" dirty="0" smtClean="0"/>
              <a:t>on-linear </a:t>
            </a:r>
            <a:r>
              <a:rPr lang="en-US" altLang="ja-JP" sz="1600" b="1" dirty="0"/>
              <a:t>O</a:t>
            </a:r>
            <a:r>
              <a:rPr kumimoji="1" lang="en-US" altLang="ja-JP" sz="1600" b="1" dirty="0" smtClean="0"/>
              <a:t>DE system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54375" y="503988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 smtClean="0"/>
              <a:t>Large D limit is a useful approximation method to solve Einstein equation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27584" y="2122852"/>
            <a:ext cx="6480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Large D limit in Classical GR</a:t>
            </a:r>
            <a:endParaRPr kumimoji="1" lang="ja-JP" altLang="en-US" sz="2000" dirty="0"/>
          </a:p>
        </p:txBody>
      </p:sp>
      <p:sp>
        <p:nvSpPr>
          <p:cNvPr id="9" name="AutoShape 2" descr="data:image/png;base64,iVBORw0KGgoAAAANSUhEUgAAAG8AAABwCAMAAAAnm94cAAAAkFBMVEX////7OTL7Myz8ZmL7GAj7LiX7MCj9mZf7Ni/7AAD7KSD8Y178kI38iYb7WlX7Jx7/+fn7HRH7Ixj8lJL9pKL+ysn9q6n+5+f+3Nv7Pzj8dXH/9vb/7e39paP9w8L9npz7TUj9ubf8fnv7VlH7R0H+4uH+0dD8d3T8amf7RD79wL79rqz9tLL8gn/7Uk38jImjcNe2AAAHgUlEQVRoge1aaXOyOhTWQIBAS1ikoFJwqUt9a+///3dXckIWBYnLO3fujOdDO2KSJ5x9cTR60Yte9KIXveh/S3Vg6RRM/hZUXjrExuicsE3GZf5ssKKakMQbd5OXkI+qeCJamf4muAcMCCfrdP4suF3oq6/mnbiY2Mnpr/bUD1dPQStnCpqDsR9aVpiPNqd/ax9jJL5DdFc+DlcTcaJH46PrpvLQMnXdVUzlbcjD2jqJxWkUZ4dLGc0PWSIR44/H4D5bNUGYHPq4VS6JYCt+CLCOW9EE7tWFaUA5YvwAS1tmOlY6uDYNHA74+ShcvDbxH/lvu/xOlnLZeaQwU/OyIGA4+M89cFx2/nRjvKWY+myPfYcMOTOxu71h09ald8rwE+DI8vyLN1elt/Ovf2x4wxtl+AGys8/gqsCiWCVqBVkn4G0y5LKj2i3LDaFIuktumYiSXNOnTy7DG1i6IaCZ36rsyjAed5MdqIDZFLSUmAfhFZhuosbQMuiPgNhS/WoBHHWOxnBcybSQveDu4xT+HBtIBkC8UJcWCUjDEHC+YMc4X8qlIyE4f2HN+MO9tfBbMU4j5YAvdjdvHY1M6J0xDqlCKUP+dtjR7HHr+pzLjro8D9jt/Atr6aIiZK+XKD6ilR0ikzPtH1VtPNZkWDOJoNAkiVoy7qO9wgwuO3/f4Uij9jKqDCN4weRggAemjmQEijy2GdF9zw4e+xxFhm/shiZGXzDb83zxIIfAhvb9MTDdA6Al3x9sggz7+pyx05eO7Ae0O7nmESd8jbKLaW4yHMkW7KpECL/8YurjW9eUOwIZel/i/JKxCS0G8di6RCo9xFDUJ7uWQEE8Ih5smYqSK1uAGONjqfY8Lg1ti8Dl2uJBFeufe+ij4buzEnyZMEbhevCeLlvoCymXu+aN/SEN/W1WYRlLQHpkOMhnILBf8YDdFIUD20IdD3wpNQmejDPer1C0muEFJnhUsO+I2SEmOcyWXc1/bz+7vikeCoWZvjtMnAZwp7KtuaojfPRm7Zni7cRHwJtd2SDJcjS8UeN0zPDk+Q2eNzWCG42a8Psf4gV/AW+ZplKXzvC2/tPxlgjH0kfbOt4oeTpe41SICOJRbIKXHyrFvDr0sx9v2zhbmTXOjfAqkkyle27wvIW4wHU8lvhJvDes49EuvCa++TI3+mJeVnxm9od6aumIeRSJ5+vy+8fpwsubuGFX4rOt+U/A23fH2g0LORLPyP5Y/kAlQxmeiCoMry+XwN7deFJjbOZlWwd6hGTN6qo9lrwuafGWuv8czfrxlMRDj+9ziH9xV+IKVY2U9Uz3nz/jzvgA+Zgt8Iienu2cvsQuZRu9aSv6iCWF+J/2+574B3ixwINby/yMl4I401ma1ZACYhHvWE4o4fvwoLaMxfmAjwVbeKnrJWq+u3Uxb5agltMblqEp+QPkE+sLvvzR8wxQcg+L75WeVhv2w7YO82QRu2XL5Pnbb097D0EHligm4v1AQxyZcE5EkYehzozbOhNNhRjmwHeZCmRJTz64ZBfDwiJ4fRRKedU9hTtaSLVdwqVEnhqlWPssqZwxxlviMxQfVOkvdANK2Y3Al6mOCfL5zu4ku4kag9hVvW/lNJc45835pg+inAFFpzSbOfi6Lj/xxt48kU75F15Q6/XMQl9r9DhBpXwLtqfWlzy976rHKqZJSDa7eWNQ72U1vWqFtI7cfAcskfXzFvzgrLMeW7PLKTUKXE4t565SNANlkbY/gveNu+vpEkxO9j8qKMKcXefyS+K2MBUH/MCD956aEdYr7aRsDFXfZXvwkqIAtqv9AlAJ3NcPOTq68ZzekJv0MCCXndYPyWzQ8KpnT84Z8iMfZVyGQ/3WegVwar9nPoOGxqXvbInVUqoNChmO/cWVEu4QYGCN3s/ixtDfLODyou/qM8/jboRYnTvLgrRDB61fN7+U5yUgs8GxrbarKuFTEKnP+1ijeSX7oXo/0gJu7q/O58CnaBwVMmxOxHWqvuTSXcWi1av16njd2Wd7LZWcCZqwKjkbG8McrvFPdWDtp7hth449Z6yaWTFle/BqoBlZ8j53qK7LAiTO5XNGm81whff2zvRpy/s1Q32CUxgCr0n11sfnUfKtg3zk6qkb3NpkHlBa0JcL9Bgyr4K+PvlJjz7P9GgJ7DCad0TfbLGztvTn5YbYtnMxCKc2OXf/RQB2ZTrPWUDXTZch0Oxszm+Fl86qICBX41nHnMsQ7+6ZbRe3z+O4DMf+6vo4s4NyFxK722ZVXIZjh94K+MWn5rfOUxe8wY/J0niaHpUB9+63z4vnVju3oUlmNmqs5Iz+jllqK8MTJQZz4mbGKCZLdw2no2ksAsPQHFypJR74eUH5LX4y0fy+pci7zSMvUyJqiTFK7v+9RuGOlXw6IcesOuhurqqqjMbKiA7PDHjfTxlRx30Opcm+dnmvrHbdGlNKlQVnM8c7qJwQR/uBC8LYXzSebO9grM0eL2eq99HOWvh6meIxT609OunUxcz4bipcROm1+IdpfGWudAdlVRbYPT9eShLyea5HT6AyL2tiXxLZ5E/HetGLXvQX6F+Rq3HosM+Bz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4" descr="data:image/png;base64,iVBORw0KGgoAAAANSUhEUgAAAG8AAABwCAMAAAAnm94cAAAAkFBMVEX////7OTL7Myz8ZmL7GAj7LiX7MCj9mZf7Ni/7AAD7KSD8Y178kI38iYb7WlX7Jx7/+fn7HRH7Ixj8lJL9pKL+ysn9q6n+5+f+3Nv7Pzj8dXH/9vb/7e39paP9w8L9npz7TUj9ubf8fnv7VlH7R0H+4uH+0dD8d3T8amf7RD79wL79rqz9tLL8gn/7Uk38jImjcNe2AAAHgUlEQVRoge1aaXOyOhTWQIBAS1ikoFJwqUt9a+///3dXckIWBYnLO3fujOdDO2KSJ5x9cTR60Yte9KIXveh/S3Vg6RRM/hZUXjrExuicsE3GZf5ssKKakMQbd5OXkI+qeCJamf4muAcMCCfrdP4suF3oq6/mnbiY2Mnpr/bUD1dPQStnCpqDsR9aVpiPNqd/ax9jJL5DdFc+DlcTcaJH46PrpvLQMnXdVUzlbcjD2jqJxWkUZ4dLGc0PWSIR44/H4D5bNUGYHPq4VS6JYCt+CLCOW9EE7tWFaUA5YvwAS1tmOlY6uDYNHA74+ShcvDbxH/lvu/xOlnLZeaQwU/OyIGA4+M89cFx2/nRjvKWY+myPfYcMOTOxu71h09ald8rwE+DI8vyLN1elt/Ovf2x4wxtl+AGys8/gqsCiWCVqBVkn4G0y5LKj2i3LDaFIuktumYiSXNOnTy7DG1i6IaCZ36rsyjAed5MdqIDZFLSUmAfhFZhuosbQMuiPgNhS/WoBHHWOxnBcybSQveDu4xT+HBtIBkC8UJcWCUjDEHC+YMc4X8qlIyE4f2HN+MO9tfBbMU4j5YAvdjdvHY1M6J0xDqlCKUP+dtjR7HHr+pzLjro8D9jt/Atr6aIiZK+XKD6ilR0ikzPtH1VtPNZkWDOJoNAkiVoy7qO9wgwuO3/f4Uij9jKqDCN4weRggAemjmQEijy2GdF9zw4e+xxFhm/shiZGXzDb83zxIIfAhvb9MTDdA6Al3x9sggz7+pyx05eO7Ae0O7nmESd8jbKLaW4yHMkW7KpECL/8YurjW9eUOwIZel/i/JKxCS0G8di6RCo9xFDUJ7uWQEE8Ih5smYqSK1uAGONjqfY8Lg1ti8Dl2uJBFeufe+ij4buzEnyZMEbhevCeLlvoCymXu+aN/SEN/W1WYRlLQHpkOMhnILBf8YDdFIUD20IdD3wpNQmejDPer1C0muEFJnhUsO+I2SEmOcyWXc1/bz+7vikeCoWZvjtMnAZwp7KtuaojfPRm7Zni7cRHwJtd2SDJcjS8UeN0zPDk+Q2eNzWCG42a8Psf4gV/AW+ZplKXzvC2/tPxlgjH0kfbOt4oeTpe41SICOJRbIKXHyrFvDr0sx9v2zhbmTXOjfAqkkyle27wvIW4wHU8lvhJvDes49EuvCa++TI3+mJeVnxm9od6aumIeRSJ5+vy+8fpwsubuGFX4rOt+U/A23fH2g0LORLPyP5Y/kAlQxmeiCoMry+XwN7deFJjbOZlWwd6hGTN6qo9lrwuafGWuv8czfrxlMRDj+9ziH9xV+IKVY2U9Uz3nz/jzvgA+Zgt8Iienu2cvsQuZRu9aSv6iCWF+J/2+574B3ixwINby/yMl4I401ma1ZACYhHvWE4o4fvwoLaMxfmAjwVbeKnrJWq+u3Uxb5agltMblqEp+QPkE+sLvvzR8wxQcg+L75WeVhv2w7YO82QRu2XL5Pnbb097D0EHligm4v1AQxyZcE5EkYehzozbOhNNhRjmwHeZCmRJTz64ZBfDwiJ4fRRKedU9hTtaSLVdwqVEnhqlWPssqZwxxlviMxQfVOkvdANK2Y3Al6mOCfL5zu4ku4kag9hVvW/lNJc45835pg+inAFFpzSbOfi6Lj/xxt48kU75F15Q6/XMQl9r9DhBpXwLtqfWlzy976rHKqZJSDa7eWNQ72U1vWqFtI7cfAcskfXzFvzgrLMeW7PLKTUKXE4t565SNANlkbY/gveNu+vpEkxO9j8qKMKcXefyS+K2MBUH/MCD956aEdYr7aRsDFXfZXvwkqIAtqv9AlAJ3NcPOTq68ZzekJv0MCCXndYPyWzQ8KpnT84Z8iMfZVyGQ/3WegVwar9nPoOGxqXvbInVUqoNChmO/cWVEu4QYGCN3s/ixtDfLODyou/qM8/jboRYnTvLgrRDB61fN7+U5yUgs8GxrbarKuFTEKnP+1ijeSX7oXo/0gJu7q/O58CnaBwVMmxOxHWqvuTSXcWi1av16njd2Wd7LZWcCZqwKjkbG8McrvFPdWDtp7hth449Z6yaWTFle/BqoBlZ8j53qK7LAiTO5XNGm81whff2zvRpy/s1Q32CUxgCr0n11sfnUfKtg3zk6qkb3NpkHlBa0JcL9Bgyr4K+PvlJjz7P9GgJ7DCad0TfbLGztvTn5YbYtnMxCKc2OXf/RQB2ZTrPWUDXTZch0Oxszm+Fl86qICBX41nHnMsQ7+6ZbRe3z+O4DMf+6vo4s4NyFxK722ZVXIZjh94K+MWn5rfOUxe8wY/J0niaHpUB9+63z4vnVju3oUlmNmqs5Iz+jllqK8MTJQZz4mbGKCZLdw2no2ksAsPQHFypJR74eUH5LX4y0fy+pci7zSMvUyJqiTFK7v+9RuGOlXw6IcesOuhurqqqjMbKiA7PDHjfTxlRx30Opcm+dnmvrHbdGlNKlQVnM8c7qJwQR/uBC8LYXzSebO9grM0eL2eq99HOWvh6meIxT609OunUxcz4bipcROm1+IdpfGWudAdlVRbYPT9eShLyea5HT6AyL2tiXxLZ5E/HetGLXvQX6F+Rq3HosM+BzQ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81700" y="5669956"/>
            <a:ext cx="5534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/>
              <a:t>- In particular Black hole physics</a:t>
            </a:r>
            <a:endParaRPr kumimoji="1" lang="ja-JP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663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of talk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5616" y="206084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Black </a:t>
            </a:r>
            <a:r>
              <a:rPr kumimoji="1" lang="en-US" altLang="ja-JP" sz="2000" dirty="0" smtClean="0"/>
              <a:t>Holes</a:t>
            </a:r>
            <a:r>
              <a:rPr lang="ja-JP" altLang="en-US" sz="2000" dirty="0"/>
              <a:t> </a:t>
            </a:r>
            <a:r>
              <a:rPr kumimoji="1" lang="en-US" altLang="ja-JP" sz="2000" dirty="0" smtClean="0"/>
              <a:t>physics </a:t>
            </a:r>
            <a:r>
              <a:rPr kumimoji="1" lang="en-US" altLang="ja-JP" sz="2000" dirty="0" smtClean="0"/>
              <a:t>in the 1/D expansion</a:t>
            </a:r>
            <a:endParaRPr kumimoji="1" lang="ja-JP" alt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437573" y="2996952"/>
                <a:ext cx="5976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kumimoji="1" lang="en-US" altLang="ja-JP" dirty="0" smtClean="0"/>
                  <a:t>Black Hole has an effective description at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573" y="2996952"/>
                <a:ext cx="5976664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714"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757458" y="3299254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/>
              <a:t>- Black hole physics as Membrane paradigm at large D</a:t>
            </a:r>
            <a:endParaRPr kumimoji="1" lang="ja-JP" altLang="en-US" sz="1400" i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34320" y="2573816"/>
            <a:ext cx="738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Almost no interactions between BHs, and strongly confined gravity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2552319" y="4472469"/>
            <a:ext cx="1152128" cy="1152128"/>
            <a:chOff x="1763688" y="5013176"/>
            <a:chExt cx="1152128" cy="1152128"/>
          </a:xfrm>
        </p:grpSpPr>
        <p:sp>
          <p:nvSpPr>
            <p:cNvPr id="9" name="円/楕円 8"/>
            <p:cNvSpPr/>
            <p:nvPr/>
          </p:nvSpPr>
          <p:spPr>
            <a:xfrm>
              <a:off x="1763688" y="5013176"/>
              <a:ext cx="1152128" cy="11521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1846947" y="5103186"/>
              <a:ext cx="985609" cy="9721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248082" y="3988642"/>
                <a:ext cx="12390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082" y="3988642"/>
                <a:ext cx="1239057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941" r="-1478" b="-173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グループ化 12"/>
          <p:cNvGrpSpPr/>
          <p:nvPr/>
        </p:nvGrpSpPr>
        <p:grpSpPr>
          <a:xfrm>
            <a:off x="5724128" y="4093236"/>
            <a:ext cx="698002" cy="667090"/>
            <a:chOff x="1763688" y="5013176"/>
            <a:chExt cx="1152128" cy="1152128"/>
          </a:xfrm>
        </p:grpSpPr>
        <p:sp>
          <p:nvSpPr>
            <p:cNvPr id="14" name="円/楕円 13"/>
            <p:cNvSpPr/>
            <p:nvPr/>
          </p:nvSpPr>
          <p:spPr>
            <a:xfrm>
              <a:off x="1763688" y="5013176"/>
              <a:ext cx="1152128" cy="11521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1846947" y="5103186"/>
              <a:ext cx="985609" cy="9721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4108499" y="4609119"/>
            <a:ext cx="1427600" cy="769781"/>
            <a:chOff x="4318257" y="4998832"/>
            <a:chExt cx="1427600" cy="769781"/>
          </a:xfrm>
        </p:grpSpPr>
        <p:sp>
          <p:nvSpPr>
            <p:cNvPr id="16" name="フリーフォーム 15"/>
            <p:cNvSpPr/>
            <p:nvPr/>
          </p:nvSpPr>
          <p:spPr>
            <a:xfrm rot="20447472">
              <a:off x="4318257" y="5105606"/>
              <a:ext cx="1427600" cy="196856"/>
            </a:xfrm>
            <a:custGeom>
              <a:avLst/>
              <a:gdLst>
                <a:gd name="connsiteX0" fmla="*/ 0 w 7007703"/>
                <a:gd name="connsiteY0" fmla="*/ 8099 h 744475"/>
                <a:gd name="connsiteX1" fmla="*/ 695915 w 7007703"/>
                <a:gd name="connsiteY1" fmla="*/ 744474 h 744475"/>
                <a:gd name="connsiteX2" fmla="*/ 1408014 w 7007703"/>
                <a:gd name="connsiteY2" fmla="*/ 16191 h 744475"/>
                <a:gd name="connsiteX3" fmla="*/ 2144390 w 7007703"/>
                <a:gd name="connsiteY3" fmla="*/ 695922 h 744475"/>
                <a:gd name="connsiteX4" fmla="*/ 2872673 w 7007703"/>
                <a:gd name="connsiteY4" fmla="*/ 8099 h 744475"/>
                <a:gd name="connsiteX5" fmla="*/ 3584772 w 7007703"/>
                <a:gd name="connsiteY5" fmla="*/ 695922 h 744475"/>
                <a:gd name="connsiteX6" fmla="*/ 4304963 w 7007703"/>
                <a:gd name="connsiteY6" fmla="*/ 8099 h 744475"/>
                <a:gd name="connsiteX7" fmla="*/ 5033246 w 7007703"/>
                <a:gd name="connsiteY7" fmla="*/ 704014 h 744475"/>
                <a:gd name="connsiteX8" fmla="*/ 5753437 w 7007703"/>
                <a:gd name="connsiteY8" fmla="*/ 7 h 744475"/>
                <a:gd name="connsiteX9" fmla="*/ 6481721 w 7007703"/>
                <a:gd name="connsiteY9" fmla="*/ 720198 h 744475"/>
                <a:gd name="connsiteX10" fmla="*/ 7007703 w 7007703"/>
                <a:gd name="connsiteY10" fmla="*/ 242768 h 7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07703" h="744475">
                  <a:moveTo>
                    <a:pt x="0" y="8099"/>
                  </a:moveTo>
                  <a:cubicBezTo>
                    <a:pt x="230623" y="375612"/>
                    <a:pt x="461246" y="743125"/>
                    <a:pt x="695915" y="744474"/>
                  </a:cubicBezTo>
                  <a:cubicBezTo>
                    <a:pt x="930584" y="745823"/>
                    <a:pt x="1166602" y="24283"/>
                    <a:pt x="1408014" y="16191"/>
                  </a:cubicBezTo>
                  <a:cubicBezTo>
                    <a:pt x="1649426" y="8099"/>
                    <a:pt x="1900280" y="697271"/>
                    <a:pt x="2144390" y="695922"/>
                  </a:cubicBezTo>
                  <a:cubicBezTo>
                    <a:pt x="2388500" y="694573"/>
                    <a:pt x="2632609" y="8099"/>
                    <a:pt x="2872673" y="8099"/>
                  </a:cubicBezTo>
                  <a:cubicBezTo>
                    <a:pt x="3112737" y="8099"/>
                    <a:pt x="3346057" y="695922"/>
                    <a:pt x="3584772" y="695922"/>
                  </a:cubicBezTo>
                  <a:cubicBezTo>
                    <a:pt x="3823487" y="695922"/>
                    <a:pt x="4063551" y="6750"/>
                    <a:pt x="4304963" y="8099"/>
                  </a:cubicBezTo>
                  <a:cubicBezTo>
                    <a:pt x="4546375" y="9448"/>
                    <a:pt x="4791834" y="705363"/>
                    <a:pt x="5033246" y="704014"/>
                  </a:cubicBezTo>
                  <a:cubicBezTo>
                    <a:pt x="5274658" y="702665"/>
                    <a:pt x="5512025" y="-2690"/>
                    <a:pt x="5753437" y="7"/>
                  </a:cubicBezTo>
                  <a:cubicBezTo>
                    <a:pt x="5994849" y="2704"/>
                    <a:pt x="6272677" y="679738"/>
                    <a:pt x="6481721" y="720198"/>
                  </a:cubicBezTo>
                  <a:cubicBezTo>
                    <a:pt x="6690765" y="760658"/>
                    <a:pt x="6849234" y="501713"/>
                    <a:pt x="7007703" y="242768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十字形 16"/>
            <p:cNvSpPr/>
            <p:nvPr/>
          </p:nvSpPr>
          <p:spPr>
            <a:xfrm rot="2535057">
              <a:off x="4848990" y="4998832"/>
              <a:ext cx="403608" cy="410403"/>
            </a:xfrm>
            <a:prstGeom prst="plus">
              <a:avLst>
                <a:gd name="adj" fmla="val 4631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4777987" y="5491614"/>
                  <a:ext cx="7995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8" name="テキスト ボックス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7987" y="5491614"/>
                  <a:ext cx="799514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303" t="-2222" r="-9091" b="-377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609700" y="4434917"/>
                <a:ext cx="2115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700" y="4434917"/>
                <a:ext cx="211596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1757458" y="5752191"/>
                <a:ext cx="6594962" cy="540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i="1" dirty="0" smtClean="0"/>
                  <a:t>- Black hole horizon becomes </a:t>
                </a:r>
                <a:r>
                  <a:rPr kumimoji="1" lang="en-US" altLang="ja-JP" sz="1400" b="1" i="1" dirty="0" smtClean="0"/>
                  <a:t>membrane-like object </a:t>
                </a:r>
                <a14:m>
                  <m:oMath xmlns:m="http://schemas.openxmlformats.org/officeDocument/2006/math">
                    <m:r>
                      <a:rPr lang="en-US" altLang="ja-JP" sz="1400" b="1" i="1">
                        <a:latin typeface="Cambria Math" panose="02040503050406030204" pitchFamily="18" charset="0"/>
                      </a:rPr>
                      <m:t>𝜮</m:t>
                    </m:r>
                    <m:r>
                      <a:rPr lang="en-US" altLang="ja-JP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𝑤𝑖𝑡h</m:t>
                    </m:r>
                  </m:oMath>
                </a14:m>
                <a:r>
                  <a:rPr kumimoji="1" lang="en-US" altLang="ja-JP" sz="1400" i="1" dirty="0" smtClean="0"/>
                  <a:t> </a:t>
                </a:r>
                <a:r>
                  <a:rPr kumimoji="1" lang="en-US" altLang="ja-JP" sz="1400" b="1" i="1" dirty="0" smtClean="0"/>
                  <a:t>effective fluid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ja-JP" sz="1400" b="1" i="1" smtClean="0"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</m:oMath>
                </a14:m>
                <a:r>
                  <a:rPr kumimoji="1" lang="en-US" altLang="ja-JP" sz="1400" i="1" dirty="0" smtClean="0"/>
                  <a:t> satisfying simple </a:t>
                </a:r>
                <a:r>
                  <a:rPr kumimoji="1" lang="en-US" altLang="ja-JP" sz="1400" b="1" i="1" dirty="0" smtClean="0"/>
                  <a:t>dynamical equations</a:t>
                </a:r>
                <a:r>
                  <a:rPr kumimoji="1" lang="en-US" altLang="ja-JP" sz="1400" i="1" dirty="0" smtClean="0"/>
                  <a:t> derived from Einstein equation</a:t>
                </a:r>
                <a:endParaRPr kumimoji="1" lang="ja-JP" altLang="en-US" sz="1400" i="1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458" y="5752191"/>
                <a:ext cx="6594962" cy="540533"/>
              </a:xfrm>
              <a:prstGeom prst="rect">
                <a:avLst/>
              </a:prstGeom>
              <a:blipFill rotWithShape="0">
                <a:blip r:embed="rId6"/>
                <a:stretch>
                  <a:fillRect l="-277" t="-2273" b="-79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1331640" y="4002523"/>
                <a:ext cx="1428661" cy="266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JP" sz="1600" b="0" i="0" smtClean="0">
                          <a:latin typeface="Cambria Math" panose="02040503050406030204" pitchFamily="18" charset="0"/>
                        </a:rPr>
                        <m:t>Λ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002523"/>
                <a:ext cx="1428661" cy="266035"/>
              </a:xfrm>
              <a:prstGeom prst="rect">
                <a:avLst/>
              </a:prstGeom>
              <a:blipFill rotWithShape="0">
                <a:blip r:embed="rId7"/>
                <a:stretch>
                  <a:fillRect l="-2128" r="-2128" b="-232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右矢印 22"/>
          <p:cNvSpPr/>
          <p:nvPr/>
        </p:nvSpPr>
        <p:spPr>
          <a:xfrm>
            <a:off x="2915816" y="4062495"/>
            <a:ext cx="195997" cy="163071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4114943" y="3551282"/>
            <a:ext cx="48605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 Minwalla-et.al. (2015), Emparan-et.al (2015), Suzuki-KT (2015) ]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7576" y="228546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1.  Black Holes at Large D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42323" y="350826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2</a:t>
            </a:r>
            <a:r>
              <a:rPr kumimoji="1" lang="en-US" altLang="ja-JP" sz="2400" b="1" dirty="0" smtClean="0"/>
              <a:t>.  One Application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42323" y="469672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3</a:t>
            </a:r>
            <a:r>
              <a:rPr kumimoji="1" lang="en-US" altLang="ja-JP" sz="2400" b="1" dirty="0" smtClean="0"/>
              <a:t>.  Summary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77616" y="2781851"/>
            <a:ext cx="647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en-US" altLang="ja-JP" sz="2000" dirty="0" smtClean="0"/>
              <a:t>Non-Decoupled </a:t>
            </a:r>
            <a:r>
              <a:rPr kumimoji="1" lang="en-US" altLang="ja-JP" sz="2000" dirty="0" smtClean="0"/>
              <a:t>mode / </a:t>
            </a:r>
            <a:r>
              <a:rPr kumimoji="1" lang="en-US" altLang="ja-JP" sz="2000" dirty="0" smtClean="0"/>
              <a:t>Decoupled mode excitation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02363" y="4016906"/>
            <a:ext cx="674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en-US" altLang="ja-JP" sz="2000" dirty="0" smtClean="0"/>
              <a:t>Evolution and endpoint of Gregory-</a:t>
            </a:r>
            <a:r>
              <a:rPr kumimoji="1" lang="en-US" altLang="ja-JP" sz="2000" dirty="0" err="1" smtClean="0"/>
              <a:t>Laflamme</a:t>
            </a:r>
            <a:r>
              <a:rPr kumimoji="1" lang="en-US" altLang="ja-JP" sz="2000" dirty="0" smtClean="0"/>
              <a:t> instability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93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.pimg.jp/002/113/854/1/2113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71" y="2276872"/>
            <a:ext cx="527993" cy="5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7576" y="228546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1.  Black Holes at Large D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42323" y="350826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2</a:t>
            </a:r>
            <a:r>
              <a:rPr kumimoji="1" lang="en-US" altLang="ja-JP" sz="2400" b="1" dirty="0" smtClean="0"/>
              <a:t>.  One Application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42323" y="469672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3</a:t>
            </a:r>
            <a:r>
              <a:rPr kumimoji="1" lang="en-US" altLang="ja-JP" sz="2400" b="1" dirty="0" smtClean="0"/>
              <a:t>.  Summary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77616" y="2781851"/>
            <a:ext cx="665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en-US" altLang="ja-JP" sz="2000" dirty="0" smtClean="0"/>
              <a:t>Non-Decoupled mode </a:t>
            </a:r>
            <a:r>
              <a:rPr kumimoji="1" lang="en-US" altLang="ja-JP" sz="2000" dirty="0" smtClean="0"/>
              <a:t>/ Decoupled mode excitation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02363" y="4016906"/>
            <a:ext cx="674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en-US" altLang="ja-JP" sz="2000" dirty="0" smtClean="0"/>
              <a:t>Evolution and endpoint of Gregory-</a:t>
            </a:r>
            <a:r>
              <a:rPr kumimoji="1" lang="en-US" altLang="ja-JP" sz="2000" dirty="0" err="1" smtClean="0"/>
              <a:t>Laflamme</a:t>
            </a:r>
            <a:r>
              <a:rPr kumimoji="1" lang="en-US" altLang="ja-JP" sz="2000" dirty="0" smtClean="0"/>
              <a:t> instability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603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Black holes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1600" y="1988840"/>
            <a:ext cx="644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D dimensional Schwarzschild Black Hole metric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919762" y="2528900"/>
                <a:ext cx="4380430" cy="312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762" y="2528900"/>
                <a:ext cx="4380430" cy="312073"/>
              </a:xfrm>
              <a:prstGeom prst="rect">
                <a:avLst/>
              </a:prstGeom>
              <a:blipFill rotWithShape="0">
                <a:blip r:embed="rId3"/>
                <a:stretch>
                  <a:fillRect l="-836" t="-1961" r="-139" b="-35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347864" y="2960948"/>
                <a:ext cx="2138662" cy="534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960948"/>
                <a:ext cx="2138662" cy="5343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151620" y="368102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BH’s gravitational potential has a Dimension</a:t>
            </a:r>
            <a:r>
              <a:rPr lang="en-US" altLang="ja-JP" dirty="0" smtClean="0"/>
              <a:t>-dependence</a:t>
            </a:r>
            <a:endParaRPr kumimoji="1" lang="ja-JP" altLang="en-US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5760132" y="4203139"/>
            <a:ext cx="2537613" cy="2232248"/>
            <a:chOff x="6300192" y="4077072"/>
            <a:chExt cx="2537613" cy="2232248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6300192" y="4077072"/>
              <a:ext cx="2232248" cy="2088232"/>
              <a:chOff x="6300192" y="4077072"/>
              <a:chExt cx="2232248" cy="2088232"/>
            </a:xfrm>
          </p:grpSpPr>
          <p:cxnSp>
            <p:nvCxnSpPr>
              <p:cNvPr id="8" name="直線矢印コネクタ 7"/>
              <p:cNvCxnSpPr/>
              <p:nvPr/>
            </p:nvCxnSpPr>
            <p:spPr>
              <a:xfrm flipV="1">
                <a:off x="6300192" y="4293096"/>
                <a:ext cx="0" cy="187220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>
                <a:off x="6300192" y="6165304"/>
                <a:ext cx="223224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テキスト ボックス 11"/>
                  <p:cNvSpPr txBox="1"/>
                  <p:nvPr/>
                </p:nvSpPr>
                <p:spPr>
                  <a:xfrm>
                    <a:off x="6312079" y="4077072"/>
                    <a:ext cx="108395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=1−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12" name="テキスト ボックス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2079" y="4077072"/>
                    <a:ext cx="1083951" cy="27699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933" t="-2222" r="-6180" b="-37778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フリーフォーム 18"/>
              <p:cNvSpPr/>
              <p:nvPr/>
            </p:nvSpPr>
            <p:spPr>
              <a:xfrm>
                <a:off x="6420939" y="4410158"/>
                <a:ext cx="1950181" cy="1671383"/>
              </a:xfrm>
              <a:custGeom>
                <a:avLst/>
                <a:gdLst>
                  <a:gd name="connsiteX0" fmla="*/ 0 w 1950181"/>
                  <a:gd name="connsiteY0" fmla="*/ 0 h 1764064"/>
                  <a:gd name="connsiteX1" fmla="*/ 339866 w 1950181"/>
                  <a:gd name="connsiteY1" fmla="*/ 1432290 h 1764064"/>
                  <a:gd name="connsiteX2" fmla="*/ 1950181 w 1950181"/>
                  <a:gd name="connsiteY2" fmla="*/ 1764064 h 176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0181" h="1764064">
                    <a:moveTo>
                      <a:pt x="0" y="0"/>
                    </a:moveTo>
                    <a:cubicBezTo>
                      <a:pt x="7418" y="569139"/>
                      <a:pt x="14836" y="1138279"/>
                      <a:pt x="339866" y="1432290"/>
                    </a:cubicBezTo>
                    <a:cubicBezTo>
                      <a:pt x="664896" y="1726301"/>
                      <a:pt x="1307538" y="1745182"/>
                      <a:pt x="1950181" y="176406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フリーフォーム 19"/>
              <p:cNvSpPr/>
              <p:nvPr/>
            </p:nvSpPr>
            <p:spPr>
              <a:xfrm>
                <a:off x="6516214" y="4410157"/>
                <a:ext cx="1854905" cy="1516987"/>
              </a:xfrm>
              <a:custGeom>
                <a:avLst/>
                <a:gdLst>
                  <a:gd name="connsiteX0" fmla="*/ 0 w 1675051"/>
                  <a:gd name="connsiteY0" fmla="*/ 0 h 1391830"/>
                  <a:gd name="connsiteX1" fmla="*/ 445062 w 1675051"/>
                  <a:gd name="connsiteY1" fmla="*/ 1076241 h 1391830"/>
                  <a:gd name="connsiteX2" fmla="*/ 1675051 w 1675051"/>
                  <a:gd name="connsiteY2" fmla="*/ 1391830 h 139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75051" h="1391830">
                    <a:moveTo>
                      <a:pt x="0" y="0"/>
                    </a:moveTo>
                    <a:cubicBezTo>
                      <a:pt x="82943" y="422134"/>
                      <a:pt x="165887" y="844269"/>
                      <a:pt x="445062" y="1076241"/>
                    </a:cubicBezTo>
                    <a:cubicBezTo>
                      <a:pt x="724237" y="1308213"/>
                      <a:pt x="1199644" y="1350021"/>
                      <a:pt x="1675051" y="1391830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フリーフォーム 20"/>
              <p:cNvSpPr/>
              <p:nvPr/>
            </p:nvSpPr>
            <p:spPr>
              <a:xfrm>
                <a:off x="6732239" y="4473752"/>
                <a:ext cx="1638880" cy="1309376"/>
              </a:xfrm>
              <a:custGeom>
                <a:avLst/>
                <a:gdLst>
                  <a:gd name="connsiteX0" fmla="*/ 0 w 1221897"/>
                  <a:gd name="connsiteY0" fmla="*/ 0 h 1043873"/>
                  <a:gd name="connsiteX1" fmla="*/ 372233 w 1221897"/>
                  <a:gd name="connsiteY1" fmla="*/ 760652 h 1043873"/>
                  <a:gd name="connsiteX2" fmla="*/ 1221897 w 1221897"/>
                  <a:gd name="connsiteY2" fmla="*/ 1043873 h 1043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1897" h="1043873">
                    <a:moveTo>
                      <a:pt x="0" y="0"/>
                    </a:moveTo>
                    <a:cubicBezTo>
                      <a:pt x="84292" y="293336"/>
                      <a:pt x="168584" y="586673"/>
                      <a:pt x="372233" y="760652"/>
                    </a:cubicBezTo>
                    <a:cubicBezTo>
                      <a:pt x="575882" y="934631"/>
                      <a:pt x="898889" y="989252"/>
                      <a:pt x="1221897" y="1043873"/>
                    </a:cubicBezTo>
                  </a:path>
                </a:pathLst>
              </a:custGeom>
              <a:noFill/>
              <a:ln w="222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" name="直線矢印コネクタ 23"/>
              <p:cNvCxnSpPr/>
              <p:nvPr/>
            </p:nvCxnSpPr>
            <p:spPr>
              <a:xfrm flipH="1">
                <a:off x="6718433" y="5150981"/>
                <a:ext cx="468052" cy="380565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テキスト ボックス 25"/>
                  <p:cNvSpPr txBox="1"/>
                  <p:nvPr/>
                </p:nvSpPr>
                <p:spPr>
                  <a:xfrm>
                    <a:off x="7216291" y="4766855"/>
                    <a:ext cx="80021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→∞ 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26" name="テキスト ボックス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16291" y="4766855"/>
                    <a:ext cx="800219" cy="27699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6107" b="-888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8639802" y="6001543"/>
                  <a:ext cx="1980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28" name="テキスト ボックス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9802" y="6001543"/>
                  <a:ext cx="198003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121" r="-12121" b="-19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1475656" y="4098558"/>
                <a:ext cx="37444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i="1" dirty="0" smtClean="0"/>
                  <a:t>- Very steep behavior at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kumimoji="1" lang="ja-JP" altLang="en-US" sz="1600" i="1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098558"/>
                <a:ext cx="3744416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814"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/>
          <p:cNvSpPr txBox="1"/>
          <p:nvPr/>
        </p:nvSpPr>
        <p:spPr>
          <a:xfrm>
            <a:off x="1474566" y="504918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/>
              <a:t>- New characteristic scale appears</a:t>
            </a:r>
            <a:endParaRPr kumimoji="1" lang="ja-JP" alt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1806834" y="5409510"/>
                <a:ext cx="1577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ΔΦ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834" y="5409510"/>
                <a:ext cx="1577034" cy="276999"/>
              </a:xfrm>
              <a:prstGeom prst="rect">
                <a:avLst/>
              </a:prstGeom>
              <a:blipFill rotWithShape="0">
                <a:blip r:embed="rId9"/>
                <a:stretch>
                  <a:fillRect t="-2174" r="-2703" b="-347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/>
          <p:cNvSpPr txBox="1"/>
          <p:nvPr/>
        </p:nvSpPr>
        <p:spPr>
          <a:xfrm>
            <a:off x="1475656" y="5697252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/>
              <a:t>- Scale hierarchy (gradient expansion) </a:t>
            </a:r>
            <a:endParaRPr kumimoji="1" lang="ja-JP" alt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2846306" y="6057292"/>
                <a:ext cx="10602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306" y="6057292"/>
                <a:ext cx="1060290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299" t="-2222" r="-4023" b="-3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34"/>
          <p:cNvSpPr txBox="1"/>
          <p:nvPr/>
        </p:nvSpPr>
        <p:spPr>
          <a:xfrm>
            <a:off x="1475656" y="4422594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/>
              <a:t>- Vanishin</a:t>
            </a:r>
            <a:r>
              <a:rPr lang="en-US" altLang="ja-JP" sz="1600" i="1" dirty="0" smtClean="0"/>
              <a:t>g of potential far from BH</a:t>
            </a:r>
            <a:endParaRPr kumimoji="1" lang="ja-JP" alt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2677305" y="4736177"/>
                <a:ext cx="1282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305" y="4736177"/>
                <a:ext cx="128201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333" t="-2222" r="-6190" b="-3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3645109" y="5409220"/>
                <a:ext cx="10566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109" y="5409220"/>
                <a:ext cx="1056636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4624" r="-1734" b="-347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9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potentials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952000" y="2636912"/>
                <a:ext cx="10974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□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box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000" y="2636912"/>
                <a:ext cx="109748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778" r="-6111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900600" y="198477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Probe field analysis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244869" y="3176031"/>
                <a:ext cx="2636298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869" y="3176031"/>
                <a:ext cx="2636298" cy="62799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グループ化 29"/>
          <p:cNvGrpSpPr/>
          <p:nvPr/>
        </p:nvGrpSpPr>
        <p:grpSpPr>
          <a:xfrm>
            <a:off x="4417599" y="1412776"/>
            <a:ext cx="4352640" cy="2764675"/>
            <a:chOff x="4417599" y="1888461"/>
            <a:chExt cx="4352640" cy="2764675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4716016" y="1888461"/>
              <a:ext cx="922730" cy="307777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Potential</a:t>
              </a:r>
              <a:endParaRPr kumimoji="1" lang="ja-JP" alt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4417599" y="3780343"/>
                  <a:ext cx="72846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0 </m:t>
                            </m:r>
                          </m:sub>
                        </m:sSub>
                      </m:oMath>
                    </m:oMathPara>
                  </a14:m>
                  <a:endParaRPr kumimoji="1" lang="en-US" altLang="ja-JP" sz="1200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=−∞)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8" name="テキスト ボックス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599" y="3780343"/>
                  <a:ext cx="72846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7563" r="-6723" b="-1967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8157186" y="3866739"/>
                  <a:ext cx="61305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=∞</m:t>
                        </m:r>
                      </m:oMath>
                    </m:oMathPara>
                  </a14:m>
                  <a:endParaRPr kumimoji="1" lang="en-US" altLang="ja-JP" sz="1200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=∞)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9" name="テキスト ボックス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186" y="3866739"/>
                  <a:ext cx="613053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7921" r="-7921" b="-1967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フリーフォーム 10"/>
            <p:cNvSpPr/>
            <p:nvPr/>
          </p:nvSpPr>
          <p:spPr>
            <a:xfrm>
              <a:off x="4609762" y="2301443"/>
              <a:ext cx="3706654" cy="1565296"/>
            </a:xfrm>
            <a:custGeom>
              <a:avLst/>
              <a:gdLst>
                <a:gd name="connsiteX0" fmla="*/ 0 w 3277274"/>
                <a:gd name="connsiteY0" fmla="*/ 1202098 h 1435825"/>
                <a:gd name="connsiteX1" fmla="*/ 598811 w 3277274"/>
                <a:gd name="connsiteY1" fmla="*/ 1242558 h 1435825"/>
                <a:gd name="connsiteX2" fmla="*/ 938676 w 3277274"/>
                <a:gd name="connsiteY2" fmla="*/ 1363939 h 1435825"/>
                <a:gd name="connsiteX3" fmla="*/ 1246173 w 3277274"/>
                <a:gd name="connsiteY3" fmla="*/ 4477 h 1435825"/>
                <a:gd name="connsiteX4" fmla="*/ 1691235 w 3277274"/>
                <a:gd name="connsiteY4" fmla="*/ 935061 h 1435825"/>
                <a:gd name="connsiteX5" fmla="*/ 3277274 w 3277274"/>
                <a:gd name="connsiteY5" fmla="*/ 1185914 h 143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7274" h="1435825">
                  <a:moveTo>
                    <a:pt x="0" y="1202098"/>
                  </a:moveTo>
                  <a:cubicBezTo>
                    <a:pt x="221182" y="1208841"/>
                    <a:pt x="442365" y="1215585"/>
                    <a:pt x="598811" y="1242558"/>
                  </a:cubicBezTo>
                  <a:cubicBezTo>
                    <a:pt x="755257" y="1269531"/>
                    <a:pt x="830782" y="1570286"/>
                    <a:pt x="938676" y="1363939"/>
                  </a:cubicBezTo>
                  <a:cubicBezTo>
                    <a:pt x="1046570" y="1157592"/>
                    <a:pt x="1120747" y="75957"/>
                    <a:pt x="1246173" y="4477"/>
                  </a:cubicBezTo>
                  <a:cubicBezTo>
                    <a:pt x="1371599" y="-67003"/>
                    <a:pt x="1352718" y="738155"/>
                    <a:pt x="1691235" y="935061"/>
                  </a:cubicBezTo>
                  <a:cubicBezTo>
                    <a:pt x="2029752" y="1131967"/>
                    <a:pt x="2653513" y="1158940"/>
                    <a:pt x="3277274" y="1185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7272300" y="2973812"/>
                  <a:ext cx="533800" cy="276999"/>
                </a:xfrm>
                <a:prstGeom prst="rect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00" y="2973812"/>
                  <a:ext cx="533800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522" b="-30612"/>
                  </a:stretch>
                </a:blipFill>
                <a:ln w="2222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直線コネクタ 13"/>
            <p:cNvCxnSpPr/>
            <p:nvPr/>
          </p:nvCxnSpPr>
          <p:spPr>
            <a:xfrm flipH="1">
              <a:off x="6041119" y="2306324"/>
              <a:ext cx="7045" cy="15604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5702969" y="3910389"/>
                  <a:ext cx="948658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5" name="テキスト ボックス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2969" y="3910389"/>
                  <a:ext cx="948658" cy="18466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935" r="-2581" b="-3225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6048164" y="1956452"/>
                  <a:ext cx="101053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6" name="テキスト ボックス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8164" y="1956452"/>
                  <a:ext cx="1010533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614" r="-6024" b="-3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フリーフォーム 18"/>
            <p:cNvSpPr/>
            <p:nvPr/>
          </p:nvSpPr>
          <p:spPr>
            <a:xfrm>
              <a:off x="4989814" y="2606043"/>
              <a:ext cx="584823" cy="189832"/>
            </a:xfrm>
            <a:custGeom>
              <a:avLst/>
              <a:gdLst>
                <a:gd name="connsiteX0" fmla="*/ 0 w 4337331"/>
                <a:gd name="connsiteY0" fmla="*/ 24276 h 744498"/>
                <a:gd name="connsiteX1" fmla="*/ 720191 w 4337331"/>
                <a:gd name="connsiteY1" fmla="*/ 736376 h 744498"/>
                <a:gd name="connsiteX2" fmla="*/ 1456566 w 4337331"/>
                <a:gd name="connsiteY2" fmla="*/ 8092 h 744498"/>
                <a:gd name="connsiteX3" fmla="*/ 2176757 w 4337331"/>
                <a:gd name="connsiteY3" fmla="*/ 728284 h 744498"/>
                <a:gd name="connsiteX4" fmla="*/ 2896949 w 4337331"/>
                <a:gd name="connsiteY4" fmla="*/ 32368 h 744498"/>
                <a:gd name="connsiteX5" fmla="*/ 3600956 w 4337331"/>
                <a:gd name="connsiteY5" fmla="*/ 744468 h 744498"/>
                <a:gd name="connsiteX6" fmla="*/ 4337331 w 4337331"/>
                <a:gd name="connsiteY6" fmla="*/ 0 h 74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7331" h="744498">
                  <a:moveTo>
                    <a:pt x="0" y="24276"/>
                  </a:moveTo>
                  <a:cubicBezTo>
                    <a:pt x="238715" y="381674"/>
                    <a:pt x="477430" y="739073"/>
                    <a:pt x="720191" y="736376"/>
                  </a:cubicBezTo>
                  <a:cubicBezTo>
                    <a:pt x="962952" y="733679"/>
                    <a:pt x="1213805" y="9441"/>
                    <a:pt x="1456566" y="8092"/>
                  </a:cubicBezTo>
                  <a:cubicBezTo>
                    <a:pt x="1699327" y="6743"/>
                    <a:pt x="1936693" y="724238"/>
                    <a:pt x="2176757" y="728284"/>
                  </a:cubicBezTo>
                  <a:cubicBezTo>
                    <a:pt x="2416821" y="732330"/>
                    <a:pt x="2659583" y="29671"/>
                    <a:pt x="2896949" y="32368"/>
                  </a:cubicBezTo>
                  <a:cubicBezTo>
                    <a:pt x="3134315" y="35065"/>
                    <a:pt x="3360892" y="749863"/>
                    <a:pt x="3600956" y="744468"/>
                  </a:cubicBezTo>
                  <a:cubicBezTo>
                    <a:pt x="3841020" y="739073"/>
                    <a:pt x="4089175" y="369536"/>
                    <a:pt x="4337331" y="0"/>
                  </a:cubicBezTo>
                </a:path>
              </a:pathLst>
            </a:custGeom>
            <a:noFill/>
            <a:ln>
              <a:solidFill>
                <a:srgbClr val="07A91A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6527615" y="2606043"/>
              <a:ext cx="584823" cy="189832"/>
            </a:xfrm>
            <a:custGeom>
              <a:avLst/>
              <a:gdLst>
                <a:gd name="connsiteX0" fmla="*/ 0 w 4337331"/>
                <a:gd name="connsiteY0" fmla="*/ 24276 h 744498"/>
                <a:gd name="connsiteX1" fmla="*/ 720191 w 4337331"/>
                <a:gd name="connsiteY1" fmla="*/ 736376 h 744498"/>
                <a:gd name="connsiteX2" fmla="*/ 1456566 w 4337331"/>
                <a:gd name="connsiteY2" fmla="*/ 8092 h 744498"/>
                <a:gd name="connsiteX3" fmla="*/ 2176757 w 4337331"/>
                <a:gd name="connsiteY3" fmla="*/ 728284 h 744498"/>
                <a:gd name="connsiteX4" fmla="*/ 2896949 w 4337331"/>
                <a:gd name="connsiteY4" fmla="*/ 32368 h 744498"/>
                <a:gd name="connsiteX5" fmla="*/ 3600956 w 4337331"/>
                <a:gd name="connsiteY5" fmla="*/ 744468 h 744498"/>
                <a:gd name="connsiteX6" fmla="*/ 4337331 w 4337331"/>
                <a:gd name="connsiteY6" fmla="*/ 0 h 74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7331" h="744498">
                  <a:moveTo>
                    <a:pt x="0" y="24276"/>
                  </a:moveTo>
                  <a:cubicBezTo>
                    <a:pt x="238715" y="381674"/>
                    <a:pt x="477430" y="739073"/>
                    <a:pt x="720191" y="736376"/>
                  </a:cubicBezTo>
                  <a:cubicBezTo>
                    <a:pt x="962952" y="733679"/>
                    <a:pt x="1213805" y="9441"/>
                    <a:pt x="1456566" y="8092"/>
                  </a:cubicBezTo>
                  <a:cubicBezTo>
                    <a:pt x="1699327" y="6743"/>
                    <a:pt x="1936693" y="724238"/>
                    <a:pt x="2176757" y="728284"/>
                  </a:cubicBezTo>
                  <a:cubicBezTo>
                    <a:pt x="2416821" y="732330"/>
                    <a:pt x="2659583" y="29671"/>
                    <a:pt x="2896949" y="32368"/>
                  </a:cubicBezTo>
                  <a:cubicBezTo>
                    <a:pt x="3134315" y="35065"/>
                    <a:pt x="3360892" y="749863"/>
                    <a:pt x="3600956" y="744468"/>
                  </a:cubicBezTo>
                  <a:cubicBezTo>
                    <a:pt x="3841020" y="739073"/>
                    <a:pt x="4089175" y="369536"/>
                    <a:pt x="4337331" y="0"/>
                  </a:cubicBezTo>
                </a:path>
              </a:pathLst>
            </a:custGeom>
            <a:noFill/>
            <a:ln>
              <a:solidFill>
                <a:srgbClr val="07A91A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7225970" y="2458877"/>
                  <a:ext cx="71051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5970" y="2458877"/>
                  <a:ext cx="710516" cy="24622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5128" r="-855" b="-731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グループ化 24"/>
            <p:cNvGrpSpPr/>
            <p:nvPr/>
          </p:nvGrpSpPr>
          <p:grpSpPr>
            <a:xfrm>
              <a:off x="4515780" y="4345359"/>
              <a:ext cx="1532384" cy="307777"/>
              <a:chOff x="4551967" y="4336087"/>
              <a:chExt cx="1532384" cy="307777"/>
            </a:xfrm>
          </p:grpSpPr>
          <p:cxnSp>
            <p:nvCxnSpPr>
              <p:cNvPr id="24" name="直線矢印コネクタ 23"/>
              <p:cNvCxnSpPr/>
              <p:nvPr/>
            </p:nvCxnSpPr>
            <p:spPr>
              <a:xfrm>
                <a:off x="4551967" y="4488195"/>
                <a:ext cx="15323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テキスト ボックス 21"/>
              <p:cNvSpPr txBox="1"/>
              <p:nvPr/>
            </p:nvSpPr>
            <p:spPr>
              <a:xfrm>
                <a:off x="4796101" y="4336087"/>
                <a:ext cx="1044116" cy="307777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/>
                  <a:t>BH gravity</a:t>
                </a:r>
                <a:endParaRPr kumimoji="1" lang="ja-JP" altLang="en-US" sz="1400" dirty="0"/>
              </a:p>
            </p:txBody>
          </p:sp>
        </p:grpSp>
        <p:cxnSp>
          <p:nvCxnSpPr>
            <p:cNvPr id="27" name="直線矢印コネクタ 26"/>
            <p:cNvCxnSpPr/>
            <p:nvPr/>
          </p:nvCxnSpPr>
          <p:spPr>
            <a:xfrm>
              <a:off x="6120172" y="4497467"/>
              <a:ext cx="226825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6651626" y="4336087"/>
              <a:ext cx="1284859" cy="307777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No BH gravity</a:t>
              </a:r>
              <a:endParaRPr kumimoji="1" lang="ja-JP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1116826" y="4382468"/>
                <a:ext cx="75596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kumimoji="1" lang="en-US" altLang="ja-JP" dirty="0" smtClean="0"/>
                  <a:t>High energy mode (</a:t>
                </a:r>
                <a:r>
                  <a:rPr kumimoji="1" lang="en-US" altLang="ja-JP" b="1" dirty="0" smtClean="0"/>
                  <a:t>Non-decoupled mode</a:t>
                </a:r>
                <a:r>
                  <a:rPr kumimoji="1" lang="en-US" altLang="ja-JP" dirty="0" smtClean="0"/>
                  <a:t>):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826" y="4382468"/>
                <a:ext cx="7559630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4"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1116826" y="5481228"/>
                <a:ext cx="70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kumimoji="1" lang="en-US" altLang="ja-JP" dirty="0" smtClean="0"/>
                  <a:t>Low energy mode (</a:t>
                </a:r>
                <a:r>
                  <a:rPr kumimoji="1" lang="en-US" altLang="ja-JP" b="1" dirty="0" smtClean="0"/>
                  <a:t>Decoupled mode</a:t>
                </a:r>
                <a:r>
                  <a:rPr kumimoji="1" lang="en-US" altLang="ja-JP" dirty="0" smtClean="0"/>
                  <a:t>):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826" y="5481228"/>
                <a:ext cx="7040360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519"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/>
          <p:cNvSpPr txBox="1"/>
          <p:nvPr/>
        </p:nvSpPr>
        <p:spPr>
          <a:xfrm>
            <a:off x="1650156" y="4792397"/>
            <a:ext cx="5462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Probe the tip of the potential (centrifugal potential)  </a:t>
            </a:r>
            <a:endParaRPr kumimoji="1" lang="ja-JP" altLang="en-US" sz="14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650156" y="5108864"/>
            <a:ext cx="6155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No information of Blac</a:t>
            </a:r>
            <a:r>
              <a:rPr lang="en-US" altLang="ja-JP" sz="1400" dirty="0" smtClean="0"/>
              <a:t>k Holes (Universal mode = See BHs as a “hole”) </a:t>
            </a:r>
            <a:endParaRPr kumimoji="1" lang="ja-JP" altLang="en-US" sz="1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650156" y="5841268"/>
            <a:ext cx="5462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Confined mode near the Black Hole</a:t>
            </a:r>
            <a:endParaRPr kumimoji="1" lang="ja-JP" altLang="en-US" sz="1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655676" y="6129300"/>
            <a:ext cx="6084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Detail information of each BHs (</a:t>
            </a:r>
            <a:r>
              <a:rPr kumimoji="1" lang="en-US" altLang="ja-JP" sz="1400" i="1" dirty="0" smtClean="0"/>
              <a:t>e.g., </a:t>
            </a:r>
            <a:r>
              <a:rPr kumimoji="1" lang="en-US" altLang="ja-JP" sz="1400" dirty="0" smtClean="0"/>
              <a:t>instability, horizon deformation,..)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3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Non decoupled</a:t>
            </a:r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4417599" y="1736382"/>
            <a:ext cx="4352640" cy="2736734"/>
            <a:chOff x="4417599" y="1916402"/>
            <a:chExt cx="4352640" cy="27367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テキスト ボックス 4"/>
                <p:cNvSpPr txBox="1"/>
                <p:nvPr/>
              </p:nvSpPr>
              <p:spPr>
                <a:xfrm>
                  <a:off x="4417599" y="3780343"/>
                  <a:ext cx="72846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0 </m:t>
                            </m:r>
                          </m:sub>
                        </m:sSub>
                      </m:oMath>
                    </m:oMathPara>
                  </a14:m>
                  <a:endParaRPr kumimoji="1" lang="en-US" altLang="ja-JP" sz="1200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=−∞)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5" name="テキスト ボックス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599" y="3780343"/>
                  <a:ext cx="728469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7563" r="-6723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8157186" y="3866739"/>
                  <a:ext cx="61305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=∞</m:t>
                        </m:r>
                      </m:oMath>
                    </m:oMathPara>
                  </a14:m>
                  <a:endParaRPr kumimoji="1" lang="en-US" altLang="ja-JP" sz="1200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=∞)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6" name="テキスト ボックス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186" y="3866739"/>
                  <a:ext cx="61305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921" r="-7921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フリーフォーム 6"/>
            <p:cNvSpPr/>
            <p:nvPr/>
          </p:nvSpPr>
          <p:spPr>
            <a:xfrm>
              <a:off x="4609762" y="2301443"/>
              <a:ext cx="3706654" cy="1565296"/>
            </a:xfrm>
            <a:custGeom>
              <a:avLst/>
              <a:gdLst>
                <a:gd name="connsiteX0" fmla="*/ 0 w 3277274"/>
                <a:gd name="connsiteY0" fmla="*/ 1202098 h 1435825"/>
                <a:gd name="connsiteX1" fmla="*/ 598811 w 3277274"/>
                <a:gd name="connsiteY1" fmla="*/ 1242558 h 1435825"/>
                <a:gd name="connsiteX2" fmla="*/ 938676 w 3277274"/>
                <a:gd name="connsiteY2" fmla="*/ 1363939 h 1435825"/>
                <a:gd name="connsiteX3" fmla="*/ 1246173 w 3277274"/>
                <a:gd name="connsiteY3" fmla="*/ 4477 h 1435825"/>
                <a:gd name="connsiteX4" fmla="*/ 1691235 w 3277274"/>
                <a:gd name="connsiteY4" fmla="*/ 935061 h 1435825"/>
                <a:gd name="connsiteX5" fmla="*/ 3277274 w 3277274"/>
                <a:gd name="connsiteY5" fmla="*/ 1185914 h 143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7274" h="1435825">
                  <a:moveTo>
                    <a:pt x="0" y="1202098"/>
                  </a:moveTo>
                  <a:cubicBezTo>
                    <a:pt x="221182" y="1208841"/>
                    <a:pt x="442365" y="1215585"/>
                    <a:pt x="598811" y="1242558"/>
                  </a:cubicBezTo>
                  <a:cubicBezTo>
                    <a:pt x="755257" y="1269531"/>
                    <a:pt x="830782" y="1570286"/>
                    <a:pt x="938676" y="1363939"/>
                  </a:cubicBezTo>
                  <a:cubicBezTo>
                    <a:pt x="1046570" y="1157592"/>
                    <a:pt x="1120747" y="75957"/>
                    <a:pt x="1246173" y="4477"/>
                  </a:cubicBezTo>
                  <a:cubicBezTo>
                    <a:pt x="1371599" y="-67003"/>
                    <a:pt x="1352718" y="738155"/>
                    <a:pt x="1691235" y="935061"/>
                  </a:cubicBezTo>
                  <a:cubicBezTo>
                    <a:pt x="2029752" y="1131967"/>
                    <a:pt x="2653513" y="1158940"/>
                    <a:pt x="3277274" y="1185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>
            <a:xfrm flipH="1">
              <a:off x="6041119" y="2306324"/>
              <a:ext cx="7045" cy="15604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5702969" y="3910389"/>
                  <a:ext cx="948658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0" name="テキスト ボックス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2969" y="3910389"/>
                  <a:ext cx="948658" cy="18466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35" r="-2581" b="-3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5743133" y="1916402"/>
                  <a:ext cx="101053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1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133" y="1916402"/>
                  <a:ext cx="1010533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614" r="-6024" b="-3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フリーフォーム 11"/>
            <p:cNvSpPr/>
            <p:nvPr/>
          </p:nvSpPr>
          <p:spPr>
            <a:xfrm>
              <a:off x="4867393" y="2290970"/>
              <a:ext cx="793796" cy="200305"/>
            </a:xfrm>
            <a:custGeom>
              <a:avLst/>
              <a:gdLst>
                <a:gd name="connsiteX0" fmla="*/ 0 w 4337331"/>
                <a:gd name="connsiteY0" fmla="*/ 24276 h 744498"/>
                <a:gd name="connsiteX1" fmla="*/ 720191 w 4337331"/>
                <a:gd name="connsiteY1" fmla="*/ 736376 h 744498"/>
                <a:gd name="connsiteX2" fmla="*/ 1456566 w 4337331"/>
                <a:gd name="connsiteY2" fmla="*/ 8092 h 744498"/>
                <a:gd name="connsiteX3" fmla="*/ 2176757 w 4337331"/>
                <a:gd name="connsiteY3" fmla="*/ 728284 h 744498"/>
                <a:gd name="connsiteX4" fmla="*/ 2896949 w 4337331"/>
                <a:gd name="connsiteY4" fmla="*/ 32368 h 744498"/>
                <a:gd name="connsiteX5" fmla="*/ 3600956 w 4337331"/>
                <a:gd name="connsiteY5" fmla="*/ 744468 h 744498"/>
                <a:gd name="connsiteX6" fmla="*/ 4337331 w 4337331"/>
                <a:gd name="connsiteY6" fmla="*/ 0 h 74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7331" h="744498">
                  <a:moveTo>
                    <a:pt x="0" y="24276"/>
                  </a:moveTo>
                  <a:cubicBezTo>
                    <a:pt x="238715" y="381674"/>
                    <a:pt x="477430" y="739073"/>
                    <a:pt x="720191" y="736376"/>
                  </a:cubicBezTo>
                  <a:cubicBezTo>
                    <a:pt x="962952" y="733679"/>
                    <a:pt x="1213805" y="9441"/>
                    <a:pt x="1456566" y="8092"/>
                  </a:cubicBezTo>
                  <a:cubicBezTo>
                    <a:pt x="1699327" y="6743"/>
                    <a:pt x="1936693" y="724238"/>
                    <a:pt x="2176757" y="728284"/>
                  </a:cubicBezTo>
                  <a:cubicBezTo>
                    <a:pt x="2416821" y="732330"/>
                    <a:pt x="2659583" y="29671"/>
                    <a:pt x="2896949" y="32368"/>
                  </a:cubicBezTo>
                  <a:cubicBezTo>
                    <a:pt x="3134315" y="35065"/>
                    <a:pt x="3360892" y="749863"/>
                    <a:pt x="3600956" y="744468"/>
                  </a:cubicBezTo>
                  <a:cubicBezTo>
                    <a:pt x="3841020" y="739073"/>
                    <a:pt x="4089175" y="369536"/>
                    <a:pt x="4337331" y="0"/>
                  </a:cubicBezTo>
                </a:path>
              </a:pathLst>
            </a:custGeom>
            <a:noFill/>
            <a:ln>
              <a:solidFill>
                <a:srgbClr val="07A91A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6344655" y="2290970"/>
              <a:ext cx="747891" cy="207825"/>
            </a:xfrm>
            <a:custGeom>
              <a:avLst/>
              <a:gdLst>
                <a:gd name="connsiteX0" fmla="*/ 0 w 4337331"/>
                <a:gd name="connsiteY0" fmla="*/ 24276 h 744498"/>
                <a:gd name="connsiteX1" fmla="*/ 720191 w 4337331"/>
                <a:gd name="connsiteY1" fmla="*/ 736376 h 744498"/>
                <a:gd name="connsiteX2" fmla="*/ 1456566 w 4337331"/>
                <a:gd name="connsiteY2" fmla="*/ 8092 h 744498"/>
                <a:gd name="connsiteX3" fmla="*/ 2176757 w 4337331"/>
                <a:gd name="connsiteY3" fmla="*/ 728284 h 744498"/>
                <a:gd name="connsiteX4" fmla="*/ 2896949 w 4337331"/>
                <a:gd name="connsiteY4" fmla="*/ 32368 h 744498"/>
                <a:gd name="connsiteX5" fmla="*/ 3600956 w 4337331"/>
                <a:gd name="connsiteY5" fmla="*/ 744468 h 744498"/>
                <a:gd name="connsiteX6" fmla="*/ 4337331 w 4337331"/>
                <a:gd name="connsiteY6" fmla="*/ 0 h 74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7331" h="744498">
                  <a:moveTo>
                    <a:pt x="0" y="24276"/>
                  </a:moveTo>
                  <a:cubicBezTo>
                    <a:pt x="238715" y="381674"/>
                    <a:pt x="477430" y="739073"/>
                    <a:pt x="720191" y="736376"/>
                  </a:cubicBezTo>
                  <a:cubicBezTo>
                    <a:pt x="962952" y="733679"/>
                    <a:pt x="1213805" y="9441"/>
                    <a:pt x="1456566" y="8092"/>
                  </a:cubicBezTo>
                  <a:cubicBezTo>
                    <a:pt x="1699327" y="6743"/>
                    <a:pt x="1936693" y="724238"/>
                    <a:pt x="2176757" y="728284"/>
                  </a:cubicBezTo>
                  <a:cubicBezTo>
                    <a:pt x="2416821" y="732330"/>
                    <a:pt x="2659583" y="29671"/>
                    <a:pt x="2896949" y="32368"/>
                  </a:cubicBezTo>
                  <a:cubicBezTo>
                    <a:pt x="3134315" y="35065"/>
                    <a:pt x="3360892" y="749863"/>
                    <a:pt x="3600956" y="744468"/>
                  </a:cubicBezTo>
                  <a:cubicBezTo>
                    <a:pt x="3841020" y="739073"/>
                    <a:pt x="4089175" y="369536"/>
                    <a:pt x="4337331" y="0"/>
                  </a:cubicBezTo>
                </a:path>
              </a:pathLst>
            </a:custGeom>
            <a:noFill/>
            <a:ln>
              <a:solidFill>
                <a:srgbClr val="07A91A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7267260" y="2301443"/>
                  <a:ext cx="71051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4" name="テキスト ボックス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7260" y="2301443"/>
                  <a:ext cx="710516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128" r="-855" b="-1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グループ化 14"/>
            <p:cNvGrpSpPr/>
            <p:nvPr/>
          </p:nvGrpSpPr>
          <p:grpSpPr>
            <a:xfrm>
              <a:off x="4515780" y="4345359"/>
              <a:ext cx="1532384" cy="307777"/>
              <a:chOff x="4551967" y="4336087"/>
              <a:chExt cx="1532384" cy="307777"/>
            </a:xfrm>
          </p:grpSpPr>
          <p:cxnSp>
            <p:nvCxnSpPr>
              <p:cNvPr id="18" name="直線矢印コネクタ 17"/>
              <p:cNvCxnSpPr/>
              <p:nvPr/>
            </p:nvCxnSpPr>
            <p:spPr>
              <a:xfrm>
                <a:off x="4551967" y="4488195"/>
                <a:ext cx="153238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4796101" y="4336087"/>
                <a:ext cx="1044116" cy="307777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/>
                  <a:t>BH gravity</a:t>
                </a:r>
                <a:endParaRPr kumimoji="1" lang="ja-JP" altLang="en-US" sz="1400" dirty="0"/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>
              <a:off x="6120172" y="4497467"/>
              <a:ext cx="226825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6651626" y="4336087"/>
              <a:ext cx="1284859" cy="307777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No BH gravity</a:t>
              </a:r>
              <a:endParaRPr kumimoji="1" lang="ja-JP" altLang="en-US" sz="1400" dirty="0"/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761968" y="18808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/>
              <a:t>Non-decoupled mode</a:t>
            </a:r>
            <a:endParaRPr kumimoji="1" lang="ja-JP" altLang="en-US" sz="2000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5264291" y="5369461"/>
            <a:ext cx="874694" cy="781994"/>
            <a:chOff x="1763688" y="5013176"/>
            <a:chExt cx="1152128" cy="1152128"/>
          </a:xfrm>
        </p:grpSpPr>
        <p:sp>
          <p:nvSpPr>
            <p:cNvPr id="22" name="円/楕円 21"/>
            <p:cNvSpPr/>
            <p:nvPr/>
          </p:nvSpPr>
          <p:spPr>
            <a:xfrm>
              <a:off x="1763688" y="5013176"/>
              <a:ext cx="1152128" cy="11521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1846947" y="5103186"/>
              <a:ext cx="985609" cy="9721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7442769" y="5383196"/>
            <a:ext cx="775458" cy="781994"/>
            <a:chOff x="1763688" y="5013176"/>
            <a:chExt cx="1152128" cy="1152128"/>
          </a:xfrm>
        </p:grpSpPr>
        <p:sp>
          <p:nvSpPr>
            <p:cNvPr id="25" name="円/楕円 24"/>
            <p:cNvSpPr/>
            <p:nvPr/>
          </p:nvSpPr>
          <p:spPr>
            <a:xfrm>
              <a:off x="1763688" y="5013176"/>
              <a:ext cx="1152128" cy="115212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1763688" y="5013176"/>
              <a:ext cx="1152127" cy="11521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右矢印 26"/>
          <p:cNvSpPr/>
          <p:nvPr/>
        </p:nvSpPr>
        <p:spPr>
          <a:xfrm>
            <a:off x="6570417" y="5636709"/>
            <a:ext cx="440920" cy="252028"/>
          </a:xfrm>
          <a:prstGeom prst="rightArrow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701637" y="4803964"/>
            <a:ext cx="2060443" cy="27699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/>
              <a:t>Non-decoupled mode view</a:t>
            </a:r>
            <a:endParaRPr kumimoji="1" lang="ja-JP" altLang="en-US" sz="1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42383" y="2771636"/>
            <a:ext cx="32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Universal mode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1655676" y="2398866"/>
                <a:ext cx="19178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676" y="2398866"/>
                <a:ext cx="1917833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2548" r="-4459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/>
          <p:cNvSpPr txBox="1"/>
          <p:nvPr/>
        </p:nvSpPr>
        <p:spPr>
          <a:xfrm>
            <a:off x="1022473" y="3959768"/>
            <a:ext cx="32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Coupled physics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373926" y="4254831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Far region dynamics and near region dynamics are coupled </a:t>
            </a:r>
            <a:endParaRPr kumimoji="1" lang="ja-JP" altLang="en-US" sz="1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281478" y="3465004"/>
            <a:ext cx="283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Various BHs have same feature</a:t>
            </a:r>
            <a:endParaRPr kumimoji="1" lang="ja-JP" altLang="en-US" sz="14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691680" y="3692061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i="1" dirty="0" smtClean="0"/>
              <a:t>e.g., </a:t>
            </a:r>
            <a:r>
              <a:rPr kumimoji="1" lang="en-US" altLang="ja-JP" sz="1200" i="1" dirty="0" err="1" smtClean="0"/>
              <a:t>Quasinormal</a:t>
            </a:r>
            <a:r>
              <a:rPr kumimoji="1" lang="en-US" altLang="ja-JP" sz="1200" i="1" dirty="0" smtClean="0"/>
              <a:t> mode </a:t>
            </a:r>
            <a:endParaRPr kumimoji="1" lang="ja-JP" altLang="en-US" sz="1200" i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378029" y="476114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Not only Radial dynamics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1929645" y="5085184"/>
                <a:ext cx="16138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645" y="5085184"/>
                <a:ext cx="1613839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3030" r="-379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/>
          <p:cNvSpPr txBox="1"/>
          <p:nvPr/>
        </p:nvSpPr>
        <p:spPr>
          <a:xfrm>
            <a:off x="1042383" y="5409220"/>
            <a:ext cx="327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Applications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281478" y="5769260"/>
            <a:ext cx="377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- Gravitational collapses, BH scattering or coalescence, Gravitational wave emissions </a:t>
            </a:r>
            <a:endParaRPr kumimoji="1" lang="ja-JP" altLang="en-US" sz="1400" dirty="0"/>
          </a:p>
        </p:txBody>
      </p:sp>
      <p:sp>
        <p:nvSpPr>
          <p:cNvPr id="39" name="テキスト ボックス 38"/>
          <p:cNvSpPr txBox="1">
            <a:spLocks noChangeArrowheads="1"/>
          </p:cNvSpPr>
          <p:nvPr/>
        </p:nvSpPr>
        <p:spPr bwMode="auto">
          <a:xfrm>
            <a:off x="2123728" y="3032374"/>
            <a:ext cx="25266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rgbClr val="00B050"/>
                </a:solidFill>
              </a:rPr>
              <a:t>[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Emaparan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Grumiller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-KT (2013), </a:t>
            </a:r>
            <a:r>
              <a:rPr lang="en-US" altLang="ja-JP" sz="1200" b="1" dirty="0" err="1" smtClean="0">
                <a:solidFill>
                  <a:srgbClr val="00B050"/>
                </a:solidFill>
              </a:rPr>
              <a:t>Emaparan</a:t>
            </a:r>
            <a:r>
              <a:rPr lang="en-US" altLang="ja-JP" sz="1200" b="1" dirty="0" smtClean="0">
                <a:solidFill>
                  <a:srgbClr val="00B050"/>
                </a:solidFill>
              </a:rPr>
              <a:t>-KT (2014)]</a:t>
            </a:r>
            <a:endParaRPr lang="ja-JP" alt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ッセンシャル">
  <a:themeElements>
    <a:clrScheme name="エッセンシャル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エッセンシャル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ッセンシャル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17933</TotalTime>
  <Words>1823</Words>
  <Application>Microsoft Office PowerPoint</Application>
  <PresentationFormat>画面に合わせる (4:3)</PresentationFormat>
  <Paragraphs>311</Paragraphs>
  <Slides>28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5" baseType="lpstr">
      <vt:lpstr>ＭＳ Ｐゴシック</vt:lpstr>
      <vt:lpstr>Arial</vt:lpstr>
      <vt:lpstr>Arial Black</vt:lpstr>
      <vt:lpstr>Calibri</vt:lpstr>
      <vt:lpstr>Cambria Math</vt:lpstr>
      <vt:lpstr>Wingdings</vt:lpstr>
      <vt:lpstr>エッセンシャル</vt:lpstr>
      <vt:lpstr>The large D limit of General Relativity </vt:lpstr>
      <vt:lpstr>Large D limit</vt:lpstr>
      <vt:lpstr>Large D limit in GR</vt:lpstr>
      <vt:lpstr>summary of talk</vt:lpstr>
      <vt:lpstr>contents</vt:lpstr>
      <vt:lpstr>contents</vt:lpstr>
      <vt:lpstr>Black holes</vt:lpstr>
      <vt:lpstr>potentials</vt:lpstr>
      <vt:lpstr>Non decoupled</vt:lpstr>
      <vt:lpstr>Decoupled </vt:lpstr>
      <vt:lpstr>Membrane paradigm</vt:lpstr>
      <vt:lpstr>What We can do</vt:lpstr>
      <vt:lpstr>What We can do</vt:lpstr>
      <vt:lpstr>contents</vt:lpstr>
      <vt:lpstr>Gregory-Laflamme</vt:lpstr>
      <vt:lpstr>Dispersion relation</vt:lpstr>
      <vt:lpstr>Gregory-Laflamme</vt:lpstr>
      <vt:lpstr>Gregory-Laflamme</vt:lpstr>
      <vt:lpstr>Gregory-Laflamme</vt:lpstr>
      <vt:lpstr>Endpoint of GL</vt:lpstr>
      <vt:lpstr>Large D method </vt:lpstr>
      <vt:lpstr>Dynamical eq</vt:lpstr>
      <vt:lpstr>solving</vt:lpstr>
      <vt:lpstr>solution</vt:lpstr>
      <vt:lpstr>result</vt:lpstr>
      <vt:lpstr>Nlo eq</vt:lpstr>
      <vt:lpstr>result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dumbbells       and their cousins</dc:title>
  <dc:creator>tanabe</dc:creator>
  <cp:lastModifiedBy>田邉健太朗</cp:lastModifiedBy>
  <cp:revision>468</cp:revision>
  <dcterms:created xsi:type="dcterms:W3CDTF">2014-05-07T03:26:09Z</dcterms:created>
  <dcterms:modified xsi:type="dcterms:W3CDTF">2015-08-11T06:22:26Z</dcterms:modified>
</cp:coreProperties>
</file>