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314" r:id="rId3"/>
    <p:sldId id="257" r:id="rId4"/>
    <p:sldId id="337" r:id="rId5"/>
    <p:sldId id="330" r:id="rId6"/>
    <p:sldId id="298" r:id="rId7"/>
    <p:sldId id="332" r:id="rId8"/>
    <p:sldId id="331" r:id="rId9"/>
    <p:sldId id="310" r:id="rId10"/>
    <p:sldId id="361" r:id="rId11"/>
    <p:sldId id="362" r:id="rId12"/>
    <p:sldId id="270" r:id="rId13"/>
    <p:sldId id="365" r:id="rId14"/>
    <p:sldId id="364" r:id="rId15"/>
    <p:sldId id="380" r:id="rId16"/>
    <p:sldId id="272" r:id="rId17"/>
    <p:sldId id="367" r:id="rId18"/>
    <p:sldId id="366" r:id="rId19"/>
    <p:sldId id="371" r:id="rId20"/>
    <p:sldId id="373" r:id="rId21"/>
    <p:sldId id="273" r:id="rId22"/>
    <p:sldId id="274" r:id="rId23"/>
    <p:sldId id="382" r:id="rId24"/>
    <p:sldId id="374" r:id="rId25"/>
    <p:sldId id="376" r:id="rId26"/>
    <p:sldId id="375" r:id="rId27"/>
    <p:sldId id="308" r:id="rId28"/>
    <p:sldId id="344" r:id="rId29"/>
    <p:sldId id="347" r:id="rId30"/>
    <p:sldId id="345" r:id="rId31"/>
    <p:sldId id="276" r:id="rId32"/>
    <p:sldId id="381" r:id="rId33"/>
    <p:sldId id="368" r:id="rId34"/>
    <p:sldId id="295" r:id="rId35"/>
    <p:sldId id="378" r:id="rId36"/>
    <p:sldId id="379" r:id="rId37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CC"/>
    <a:srgbClr val="008A3E"/>
    <a:srgbClr val="D9F2FF"/>
    <a:srgbClr val="BDE9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101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1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787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0927" y="1"/>
            <a:ext cx="3076787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A4056-F76D-46C3-A2C6-F25302C456CA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296" y="4926014"/>
            <a:ext cx="5680709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1"/>
            <a:ext cx="3076787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0927" y="9721851"/>
            <a:ext cx="3076787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BE09E-B7EB-40A0-9C99-B00D3DE31B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2279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BE09E-B7EB-40A0-9C99-B00D3DE31BFF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468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DF3E-507F-4254-99C8-C55F03614053}" type="datetimeFigureOut">
              <a:rPr lang="fr-FR" smtClean="0"/>
              <a:pPr/>
              <a:t>17/02/2020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C78A-1050-42BC-B70C-CC53883EB8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DF3E-507F-4254-99C8-C55F03614053}" type="datetimeFigureOut">
              <a:rPr lang="fr-FR" smtClean="0"/>
              <a:pPr/>
              <a:t>17/02/2020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C78A-1050-42BC-B70C-CC53883EB8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DF3E-507F-4254-99C8-C55F03614053}" type="datetimeFigureOut">
              <a:rPr lang="fr-FR" smtClean="0"/>
              <a:pPr/>
              <a:t>17/02/2020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C78A-1050-42BC-B70C-CC53883EB8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DF3E-507F-4254-99C8-C55F03614053}" type="datetimeFigureOut">
              <a:rPr lang="fr-FR" smtClean="0"/>
              <a:pPr/>
              <a:t>17/02/2020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C78A-1050-42BC-B70C-CC53883EB8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DF3E-507F-4254-99C8-C55F03614053}" type="datetimeFigureOut">
              <a:rPr lang="fr-FR" smtClean="0"/>
              <a:pPr/>
              <a:t>17/02/2020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C78A-1050-42BC-B70C-CC53883EB8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DF3E-507F-4254-99C8-C55F03614053}" type="datetimeFigureOut">
              <a:rPr lang="fr-FR" smtClean="0"/>
              <a:pPr/>
              <a:t>17/02/2020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C78A-1050-42BC-B70C-CC53883EB8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DF3E-507F-4254-99C8-C55F03614053}" type="datetimeFigureOut">
              <a:rPr lang="fr-FR" smtClean="0"/>
              <a:pPr/>
              <a:t>17/02/2020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C78A-1050-42BC-B70C-CC53883EB8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DF3E-507F-4254-99C8-C55F03614053}" type="datetimeFigureOut">
              <a:rPr lang="fr-FR" smtClean="0"/>
              <a:pPr/>
              <a:t>17/02/2020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C78A-1050-42BC-B70C-CC53883EB8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DF3E-507F-4254-99C8-C55F03614053}" type="datetimeFigureOut">
              <a:rPr lang="fr-FR" smtClean="0"/>
              <a:pPr/>
              <a:t>17/02/2020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C78A-1050-42BC-B70C-CC53883EB8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DF3E-507F-4254-99C8-C55F03614053}" type="datetimeFigureOut">
              <a:rPr lang="fr-FR" smtClean="0"/>
              <a:pPr/>
              <a:t>17/02/2020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C78A-1050-42BC-B70C-CC53883EB8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DF3E-507F-4254-99C8-C55F03614053}" type="datetimeFigureOut">
              <a:rPr lang="fr-FR" smtClean="0"/>
              <a:pPr/>
              <a:t>17/02/2020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C78A-1050-42BC-B70C-CC53883EB8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F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1DF3E-507F-4254-99C8-C55F03614053}" type="datetimeFigureOut">
              <a:rPr lang="fr-FR" smtClean="0"/>
              <a:pPr/>
              <a:t>17/02/2020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9C78A-1050-42BC-B70C-CC53883EB8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175" y="404813"/>
            <a:ext cx="9144000" cy="3581400"/>
          </a:xfrm>
        </p:spPr>
        <p:txBody>
          <a:bodyPr>
            <a:normAutofit/>
          </a:bodyPr>
          <a:lstStyle/>
          <a:p>
            <a:r>
              <a:rPr lang="fr-FR" altLang="fr-FR" sz="4800" dirty="0" smtClean="0">
                <a:solidFill>
                  <a:srgbClr val="CC0099"/>
                </a:solidFill>
                <a:cs typeface="Times New Roman" panose="02020603050405020304" pitchFamily="18" charset="0"/>
              </a:rPr>
              <a:t>Activités numériques </a:t>
            </a:r>
            <a:br>
              <a:rPr lang="fr-FR" altLang="fr-FR" sz="4800" dirty="0" smtClean="0">
                <a:solidFill>
                  <a:srgbClr val="CC0099"/>
                </a:solidFill>
                <a:cs typeface="Times New Roman" panose="02020603050405020304" pitchFamily="18" charset="0"/>
              </a:rPr>
            </a:br>
            <a:r>
              <a:rPr lang="fr-FR" altLang="fr-FR" sz="4800" dirty="0" smtClean="0">
                <a:solidFill>
                  <a:srgbClr val="CC0099"/>
                </a:solidFill>
                <a:cs typeface="Times New Roman" panose="02020603050405020304" pitchFamily="18" charset="0"/>
              </a:rPr>
              <a:t>au service de la pédagogie</a:t>
            </a:r>
            <a:r>
              <a:rPr lang="fr-FR" altLang="fr-FR" sz="48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/>
            </a:r>
            <a:br>
              <a:rPr lang="fr-FR" altLang="fr-FR" sz="4800" dirty="0" smtClean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fr-FR" altLang="fr-FR" sz="18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/>
            </a:r>
            <a:br>
              <a:rPr lang="fr-FR" altLang="fr-FR" sz="1800" dirty="0" smtClean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fr-FR" altLang="fr-FR" sz="48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retour d'expérience Moodle</a:t>
            </a:r>
            <a:endParaRPr lang="en-US" altLang="fr-FR" sz="4800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797425"/>
            <a:ext cx="7740650" cy="1079500"/>
          </a:xfrm>
          <a:noFill/>
        </p:spPr>
        <p:txBody>
          <a:bodyPr/>
          <a:lstStyle/>
          <a:p>
            <a:r>
              <a:rPr lang="en-US" altLang="fr-FR" dirty="0" smtClean="0">
                <a:solidFill>
                  <a:srgbClr val="333399"/>
                </a:solidFill>
              </a:rPr>
              <a:t>Jean-Marc Virey </a:t>
            </a:r>
            <a:r>
              <a:rPr lang="en-US" altLang="fr-FR" sz="2000" dirty="0" smtClean="0">
                <a:solidFill>
                  <a:srgbClr val="333399"/>
                </a:solidFill>
              </a:rPr>
              <a:t>       Centre de Physique </a:t>
            </a:r>
            <a:r>
              <a:rPr lang="en-US" altLang="fr-FR" sz="2000" dirty="0" err="1" smtClean="0">
                <a:solidFill>
                  <a:srgbClr val="333399"/>
                </a:solidFill>
              </a:rPr>
              <a:t>Théorique</a:t>
            </a:r>
            <a:r>
              <a:rPr lang="en-US" altLang="fr-FR" sz="2000" dirty="0" smtClean="0">
                <a:solidFill>
                  <a:srgbClr val="333399"/>
                </a:solidFill>
              </a:rPr>
              <a:t>  &amp;</a:t>
            </a:r>
          </a:p>
          <a:p>
            <a:r>
              <a:rPr lang="en-US" altLang="fr-FR" sz="2000" dirty="0" smtClean="0">
                <a:solidFill>
                  <a:srgbClr val="333399"/>
                </a:solidFill>
              </a:rPr>
              <a:t>                                                    Aix Marseille </a:t>
            </a:r>
            <a:r>
              <a:rPr lang="en-US" altLang="fr-FR" sz="2000" dirty="0" err="1" smtClean="0">
                <a:solidFill>
                  <a:srgbClr val="333399"/>
                </a:solidFill>
              </a:rPr>
              <a:t>Université</a:t>
            </a:r>
            <a:endParaRPr lang="en-US" altLang="fr-FR" dirty="0" smtClean="0">
              <a:solidFill>
                <a:srgbClr val="333399"/>
              </a:solidFill>
            </a:endParaRP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5724128" y="6165304"/>
            <a:ext cx="3168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 dirty="0" smtClean="0"/>
              <a:t>Nice 12 décembre 2019</a:t>
            </a:r>
            <a:endParaRPr lang="fr-FR" altLang="fr-FR" sz="2400" dirty="0"/>
          </a:p>
        </p:txBody>
      </p:sp>
    </p:spTree>
    <p:extLst>
      <p:ext uri="{BB962C8B-B14F-4D97-AF65-F5344CB8AC3E}">
        <p14:creationId xmlns:p14="http://schemas.microsoft.com/office/powerpoint/2010/main" val="192174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41826" y="0"/>
            <a:ext cx="6314550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3600" dirty="0" smtClean="0"/>
              <a:t>Pourquoi utiliser le</a:t>
            </a:r>
            <a:r>
              <a:rPr lang="fr-FR" altLang="fr-FR" sz="3600" dirty="0" smtClean="0">
                <a:solidFill>
                  <a:srgbClr val="000099"/>
                </a:solidFill>
              </a:rPr>
              <a:t> numérique ?</a:t>
            </a:r>
            <a:endParaRPr lang="fr-FR" altLang="fr-FR" sz="3600" dirty="0">
              <a:solidFill>
                <a:srgbClr val="000099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51520" y="836712"/>
            <a:ext cx="88851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rgbClr val="CC00CC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Vision du comptable                  Vision du pédagogue</a:t>
            </a:r>
            <a:endParaRPr lang="fr-FR" sz="3200" dirty="0">
              <a:solidFill>
                <a:srgbClr val="CC00CC"/>
              </a:solidFill>
              <a:latin typeface="Times New Roman" panose="02020603050405020304" pitchFamily="18" charset="0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51520" y="2689756"/>
            <a:ext cx="8997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Améliorer la réussite                 Élever le niveau des étudiants</a:t>
            </a:r>
            <a:endParaRPr lang="fr-FR" sz="2800" dirty="0">
              <a:latin typeface="Times New Roman" panose="02020603050405020304" pitchFamily="18" charset="0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56943" y="3987061"/>
            <a:ext cx="94949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Gérer la massification &amp;                Disposer d’un outil efficace</a:t>
            </a:r>
          </a:p>
          <a:p>
            <a:r>
              <a:rPr lang="fr-FR" sz="2800" dirty="0" smtClean="0"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l’hétérogénéité </a:t>
            </a:r>
            <a:r>
              <a:rPr lang="fr-FR" sz="2000" i="1" dirty="0" smtClean="0"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(modularité, hybridation)              </a:t>
            </a:r>
            <a:r>
              <a:rPr lang="fr-FR" sz="2800" dirty="0" smtClean="0"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multidimensionnel</a:t>
            </a:r>
            <a:endParaRPr lang="fr-FR" sz="2800" dirty="0">
              <a:latin typeface="Times New Roman" panose="02020603050405020304" pitchFamily="18" charset="0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496" y="1412776"/>
            <a:ext cx="8101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           (Direction)                                       (Enseignant)</a:t>
            </a:r>
            <a:endParaRPr lang="fr-FR" sz="2800" dirty="0">
              <a:latin typeface="Times New Roman" panose="02020603050405020304" pitchFamily="18" charset="0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47249" y="5734997"/>
            <a:ext cx="8956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Outil structurel                    Outil pédagogique</a:t>
            </a:r>
            <a:endParaRPr lang="fr-FR" sz="3600" dirty="0">
              <a:solidFill>
                <a:srgbClr val="FF0000"/>
              </a:solidFill>
              <a:latin typeface="Times New Roman" panose="02020603050405020304" pitchFamily="18" charset="0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1835696" y="2009432"/>
            <a:ext cx="0" cy="680324"/>
          </a:xfrm>
          <a:prstGeom prst="straightConnector1">
            <a:avLst/>
          </a:prstGeom>
          <a:ln w="76200">
            <a:solidFill>
              <a:srgbClr val="00D05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1835696" y="3284984"/>
            <a:ext cx="0" cy="680324"/>
          </a:xfrm>
          <a:prstGeom prst="straightConnector1">
            <a:avLst/>
          </a:prstGeom>
          <a:ln w="76200">
            <a:solidFill>
              <a:srgbClr val="00D05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1835696" y="5052932"/>
            <a:ext cx="0" cy="680324"/>
          </a:xfrm>
          <a:prstGeom prst="straightConnector1">
            <a:avLst/>
          </a:prstGeom>
          <a:ln w="76200">
            <a:solidFill>
              <a:srgbClr val="00D05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7020272" y="2028596"/>
            <a:ext cx="0" cy="680324"/>
          </a:xfrm>
          <a:prstGeom prst="straightConnector1">
            <a:avLst/>
          </a:prstGeom>
          <a:ln w="76200">
            <a:solidFill>
              <a:srgbClr val="00D05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7020272" y="3284984"/>
            <a:ext cx="0" cy="680324"/>
          </a:xfrm>
          <a:prstGeom prst="straightConnector1">
            <a:avLst/>
          </a:prstGeom>
          <a:ln w="76200">
            <a:solidFill>
              <a:srgbClr val="00D05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7020272" y="5013176"/>
            <a:ext cx="0" cy="680324"/>
          </a:xfrm>
          <a:prstGeom prst="straightConnector1">
            <a:avLst/>
          </a:prstGeom>
          <a:ln w="76200">
            <a:solidFill>
              <a:srgbClr val="00D05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3474720" y="6093296"/>
            <a:ext cx="1889368" cy="7960"/>
          </a:xfrm>
          <a:prstGeom prst="straightConnector1">
            <a:avLst/>
          </a:prstGeom>
          <a:ln w="76200">
            <a:solidFill>
              <a:srgbClr val="00D05E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2723512" y="6381328"/>
            <a:ext cx="4440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Au service des étudiants !</a:t>
            </a:r>
            <a:endParaRPr lang="fr-FR" sz="2800" dirty="0">
              <a:solidFill>
                <a:srgbClr val="0000FF"/>
              </a:solidFill>
              <a:latin typeface="Times New Roman" panose="02020603050405020304" pitchFamily="18" charset="0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4419404" y="6093296"/>
            <a:ext cx="0" cy="378548"/>
          </a:xfrm>
          <a:prstGeom prst="straightConnector1">
            <a:avLst/>
          </a:prstGeom>
          <a:ln w="76200">
            <a:solidFill>
              <a:srgbClr val="00D05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86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401311" y="0"/>
            <a:ext cx="8507650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3600" dirty="0" smtClean="0"/>
              <a:t>Outils numériques </a:t>
            </a:r>
            <a:r>
              <a:rPr lang="fr-FR" altLang="fr-FR" sz="3600" dirty="0" smtClean="0">
                <a:solidFill>
                  <a:srgbClr val="000099"/>
                </a:solidFill>
              </a:rPr>
              <a:t>ou Activités numériques ?</a:t>
            </a:r>
            <a:endParaRPr lang="fr-FR" altLang="fr-FR" sz="3600" dirty="0">
              <a:solidFill>
                <a:srgbClr val="000099"/>
              </a:solidFill>
            </a:endParaRPr>
          </a:p>
        </p:txBody>
      </p:sp>
      <p:sp>
        <p:nvSpPr>
          <p:cNvPr id="6147" name="ZoneTexte 3"/>
          <p:cNvSpPr txBox="1">
            <a:spLocks noChangeArrowheads="1"/>
          </p:cNvSpPr>
          <p:nvPr/>
        </p:nvSpPr>
        <p:spPr bwMode="auto">
          <a:xfrm>
            <a:off x="323528" y="1052736"/>
            <a:ext cx="8352928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3600" dirty="0"/>
              <a:t> </a:t>
            </a:r>
            <a:r>
              <a:rPr lang="fr-FR" altLang="fr-FR" dirty="0" smtClean="0"/>
              <a:t>Dépôts de fichiers (</a:t>
            </a:r>
            <a:r>
              <a:rPr lang="fr-FR" altLang="fr-FR" dirty="0" err="1" smtClean="0"/>
              <a:t>pdf</a:t>
            </a:r>
            <a:r>
              <a:rPr lang="fr-FR" altLang="fr-FR" dirty="0" smtClean="0"/>
              <a:t>, vidéos, notes …)</a:t>
            </a:r>
            <a:endParaRPr lang="fr-FR" altLang="fr-FR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altLang="fr-FR" sz="1400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altLang="fr-FR" sz="14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dirty="0">
                <a:solidFill>
                  <a:srgbClr val="FF0000"/>
                </a:solidFill>
              </a:rPr>
              <a:t> </a:t>
            </a:r>
            <a:r>
              <a:rPr lang="fr-FR" altLang="fr-FR" dirty="0" smtClean="0"/>
              <a:t>Utilisation d’un forum (susciter des échanges)</a:t>
            </a: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endParaRPr lang="fr-FR" altLang="fr-FR" sz="1400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endParaRPr lang="fr-FR" altLang="fr-FR" sz="14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dirty="0">
                <a:solidFill>
                  <a:srgbClr val="FF0000"/>
                </a:solidFill>
              </a:rPr>
              <a:t> </a:t>
            </a:r>
            <a:r>
              <a:rPr lang="fr-FR" altLang="fr-FR" dirty="0" smtClean="0"/>
              <a:t>Rendus de devoirs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endParaRPr lang="fr-FR" altLang="fr-FR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dirty="0" smtClean="0"/>
              <a:t> Rendre les étudiants actifs :</a:t>
            </a:r>
            <a:endParaRPr lang="fr-FR" altLang="fr-FR" dirty="0"/>
          </a:p>
        </p:txBody>
      </p:sp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1547664" y="4653136"/>
            <a:ext cx="777686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CC0099"/>
              </a:buClr>
              <a:buFont typeface="Times New Roman" panose="02020603050405020304" pitchFamily="18" charset="0"/>
              <a:buChar char="→"/>
            </a:pPr>
            <a:r>
              <a:rPr lang="fr-FR" altLang="fr-FR" dirty="0">
                <a:solidFill>
                  <a:srgbClr val="CC0099"/>
                </a:solidFill>
              </a:rPr>
              <a:t> </a:t>
            </a:r>
            <a:r>
              <a:rPr lang="fr-FR" altLang="fr-FR" dirty="0" smtClean="0"/>
              <a:t>test</a:t>
            </a:r>
          </a:p>
          <a:p>
            <a:pPr>
              <a:spcBef>
                <a:spcPct val="0"/>
              </a:spcBef>
              <a:buClr>
                <a:srgbClr val="CC0099"/>
              </a:buClr>
              <a:buFont typeface="Times New Roman" panose="02020603050405020304" pitchFamily="18" charset="0"/>
              <a:buChar char="→"/>
            </a:pPr>
            <a:r>
              <a:rPr lang="fr-FR" altLang="fr-FR" dirty="0"/>
              <a:t> </a:t>
            </a:r>
            <a:r>
              <a:rPr lang="fr-FR" altLang="fr-FR" dirty="0" smtClean="0"/>
              <a:t>faire des gammes</a:t>
            </a:r>
          </a:p>
          <a:p>
            <a:pPr>
              <a:spcBef>
                <a:spcPct val="0"/>
              </a:spcBef>
              <a:buClr>
                <a:srgbClr val="CC0099"/>
              </a:buClr>
              <a:buFont typeface="Times New Roman" panose="02020603050405020304" pitchFamily="18" charset="0"/>
              <a:buChar char="→"/>
            </a:pPr>
            <a:r>
              <a:rPr lang="fr-FR" altLang="fr-FR" dirty="0"/>
              <a:t> </a:t>
            </a:r>
            <a:r>
              <a:rPr lang="fr-FR" altLang="fr-FR" dirty="0" smtClean="0"/>
              <a:t>remédiation</a:t>
            </a:r>
          </a:p>
          <a:p>
            <a:pPr>
              <a:spcBef>
                <a:spcPct val="0"/>
              </a:spcBef>
              <a:buClr>
                <a:srgbClr val="CC0099"/>
              </a:buClr>
              <a:buFont typeface="Times New Roman" panose="02020603050405020304" pitchFamily="18" charset="0"/>
              <a:buChar char="→"/>
            </a:pPr>
            <a:r>
              <a:rPr lang="fr-FR" altLang="fr-FR" dirty="0"/>
              <a:t> </a:t>
            </a:r>
            <a:r>
              <a:rPr lang="fr-FR" altLang="fr-FR" dirty="0" smtClean="0"/>
              <a:t>création/évaluation par les pairs</a:t>
            </a:r>
          </a:p>
        </p:txBody>
      </p:sp>
    </p:spTree>
    <p:extLst>
      <p:ext uri="{BB962C8B-B14F-4D97-AF65-F5344CB8AC3E}">
        <p14:creationId xmlns:p14="http://schemas.microsoft.com/office/powerpoint/2010/main" val="303796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oneTexte 3"/>
          <p:cNvSpPr txBox="1">
            <a:spLocks noChangeArrowheads="1"/>
          </p:cNvSpPr>
          <p:nvPr/>
        </p:nvSpPr>
        <p:spPr bwMode="auto">
          <a:xfrm>
            <a:off x="103188" y="1052736"/>
            <a:ext cx="817352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dirty="0"/>
              <a:t> </a:t>
            </a:r>
            <a:r>
              <a:rPr lang="fr-FR" altLang="fr-FR" dirty="0" smtClean="0"/>
              <a:t>Mettre les étudiants au travail (à la maison) !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dirty="0"/>
              <a:t> </a:t>
            </a:r>
            <a:r>
              <a:rPr lang="fr-FR" altLang="fr-FR" dirty="0" smtClean="0"/>
              <a:t>    </a:t>
            </a:r>
            <a:r>
              <a:rPr lang="fr-FR" altLang="fr-FR" sz="2800" i="1" dirty="0" smtClean="0"/>
              <a:t>(tâche la plus dure … vrai </a:t>
            </a:r>
            <a:r>
              <a:rPr lang="fr-FR" altLang="fr-FR" sz="2800" i="1" dirty="0" smtClean="0">
                <a:sym typeface="Symbol" panose="05050102010706020507" pitchFamily="18" charset="2"/>
              </a:rPr>
              <a:t></a:t>
            </a:r>
            <a:r>
              <a:rPr lang="fr-FR" altLang="fr-FR" sz="2800" i="1" dirty="0" smtClean="0"/>
              <a:t> méthode pédagogique)</a:t>
            </a:r>
            <a:endParaRPr lang="fr-FR" altLang="fr-FR" sz="2800" i="1" dirty="0"/>
          </a:p>
        </p:txBody>
      </p:sp>
      <p:sp>
        <p:nvSpPr>
          <p:cNvPr id="18436" name="ZoneTexte 3"/>
          <p:cNvSpPr txBox="1">
            <a:spLocks noChangeArrowheads="1"/>
          </p:cNvSpPr>
          <p:nvPr/>
        </p:nvSpPr>
        <p:spPr bwMode="auto">
          <a:xfrm>
            <a:off x="107504" y="2420888"/>
            <a:ext cx="6418745" cy="1077218"/>
          </a:xfrm>
          <a:prstGeom prst="rect">
            <a:avLst/>
          </a:prstGeom>
          <a:noFill/>
          <a:ln w="28575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dirty="0"/>
              <a:t> </a:t>
            </a:r>
            <a:r>
              <a:rPr lang="fr-FR" altLang="fr-FR" dirty="0" smtClean="0">
                <a:solidFill>
                  <a:srgbClr val="CC0099"/>
                </a:solidFill>
              </a:rPr>
              <a:t>Rétroaction (feedback) immédiate !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dirty="0">
                <a:solidFill>
                  <a:srgbClr val="CC0099"/>
                </a:solidFill>
              </a:rPr>
              <a:t> </a:t>
            </a:r>
            <a:r>
              <a:rPr lang="fr-FR" altLang="fr-FR" dirty="0" smtClean="0">
                <a:solidFill>
                  <a:srgbClr val="CC0099"/>
                </a:solidFill>
              </a:rPr>
              <a:t>    </a:t>
            </a:r>
            <a:r>
              <a:rPr lang="fr-FR" altLang="fr-FR" sz="2800" i="1" dirty="0" smtClean="0"/>
              <a:t>(le mieux du point de vue cognitif)</a:t>
            </a:r>
            <a:endParaRPr lang="fr-FR" altLang="fr-FR" i="1" dirty="0"/>
          </a:p>
        </p:txBody>
      </p:sp>
      <p:sp>
        <p:nvSpPr>
          <p:cNvPr id="18437" name="ZoneTexte 3"/>
          <p:cNvSpPr txBox="1">
            <a:spLocks noChangeArrowheads="1"/>
          </p:cNvSpPr>
          <p:nvPr/>
        </p:nvSpPr>
        <p:spPr bwMode="auto">
          <a:xfrm>
            <a:off x="73025" y="3861048"/>
            <a:ext cx="8888459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dirty="0"/>
              <a:t> </a:t>
            </a:r>
            <a:r>
              <a:rPr lang="fr-FR" altLang="fr-FR" dirty="0">
                <a:solidFill>
                  <a:srgbClr val="008000"/>
                </a:solidFill>
              </a:rPr>
              <a:t>Gain de temps pour les enseignants </a:t>
            </a:r>
            <a:r>
              <a:rPr lang="fr-FR" altLang="fr-FR" dirty="0"/>
              <a:t>(utilisateurs)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fr-FR" altLang="fr-FR" dirty="0"/>
              <a:t> </a:t>
            </a:r>
            <a:r>
              <a:rPr lang="fr-FR" altLang="fr-FR" sz="2800" i="1" dirty="0"/>
              <a:t> </a:t>
            </a:r>
            <a:r>
              <a:rPr lang="fr-FR" altLang="fr-FR" sz="2800" i="1" dirty="0" smtClean="0"/>
              <a:t>   corrections </a:t>
            </a:r>
            <a:r>
              <a:rPr lang="fr-FR" altLang="fr-FR" sz="2800" i="1" dirty="0"/>
              <a:t>automatiques + exos faciles hors </a:t>
            </a:r>
            <a:r>
              <a:rPr lang="fr-FR" altLang="fr-FR" sz="2800" i="1" dirty="0" smtClean="0"/>
              <a:t>séance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fr-FR" altLang="fr-FR" sz="2800" i="1" dirty="0" smtClean="0"/>
              <a:t>     favorise l’apprentissage continu (cognitif ++)</a:t>
            </a:r>
            <a:endParaRPr lang="fr-FR" altLang="fr-FR" i="1" dirty="0"/>
          </a:p>
        </p:txBody>
      </p:sp>
      <p:sp>
        <p:nvSpPr>
          <p:cNvPr id="18439" name="ZoneTexte 3"/>
          <p:cNvSpPr txBox="1">
            <a:spLocks noChangeArrowheads="1"/>
          </p:cNvSpPr>
          <p:nvPr/>
        </p:nvSpPr>
        <p:spPr bwMode="auto">
          <a:xfrm>
            <a:off x="120650" y="5731048"/>
            <a:ext cx="8604663" cy="101566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dirty="0"/>
              <a:t> </a:t>
            </a:r>
            <a:r>
              <a:rPr lang="fr-FR" altLang="fr-FR" dirty="0" smtClean="0">
                <a:solidFill>
                  <a:srgbClr val="333399"/>
                </a:solidFill>
              </a:rPr>
              <a:t>Mettre en place des activités de « remédiation »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800" i="1" dirty="0" smtClean="0"/>
              <a:t>     </a:t>
            </a:r>
            <a:r>
              <a:rPr lang="fr-FR" altLang="fr-FR" sz="2400" i="1" dirty="0" smtClean="0"/>
              <a:t>différenciation, gestion hétérogénéité</a:t>
            </a:r>
            <a:r>
              <a:rPr lang="fr-FR" altLang="fr-FR" sz="2400" i="1" dirty="0"/>
              <a:t>, arborescence </a:t>
            </a:r>
            <a:r>
              <a:rPr lang="fr-FR" altLang="fr-FR" sz="2400" i="1" dirty="0" smtClean="0"/>
              <a:t>adaptative</a:t>
            </a:r>
            <a:endParaRPr lang="fr-FR" altLang="fr-FR" sz="2800" i="1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73616" y="0"/>
            <a:ext cx="8250978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3600" dirty="0" smtClean="0"/>
              <a:t>Pourquoi utiliser des activités numériques ?</a:t>
            </a:r>
            <a:endParaRPr lang="fr-FR" altLang="fr-FR" sz="3600" dirty="0"/>
          </a:p>
        </p:txBody>
      </p:sp>
    </p:spTree>
    <p:extLst>
      <p:ext uri="{BB962C8B-B14F-4D97-AF65-F5344CB8AC3E}">
        <p14:creationId xmlns:p14="http://schemas.microsoft.com/office/powerpoint/2010/main" val="80976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1907704" y="0"/>
            <a:ext cx="5184601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600" dirty="0" smtClean="0">
                <a:solidFill>
                  <a:srgbClr val="000099"/>
                </a:solidFill>
              </a:rPr>
              <a:t>La force de la rétroaction !</a:t>
            </a:r>
            <a:endParaRPr lang="fr-FR" altLang="fr-FR" sz="3600" dirty="0">
              <a:solidFill>
                <a:srgbClr val="000099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0576" y="1196752"/>
            <a:ext cx="91440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800" dirty="0" smtClean="0">
                <a:solidFill>
                  <a:srgbClr val="FF0000"/>
                </a:solidFill>
              </a:rPr>
              <a:t>La solution seule ne suffit pas </a:t>
            </a:r>
            <a:r>
              <a:rPr lang="fr-FR" altLang="fr-FR" sz="2400" i="1" dirty="0" smtClean="0"/>
              <a:t>(et pourtant le plus fréquent !)</a:t>
            </a:r>
            <a:endParaRPr lang="fr-FR" altLang="fr-FR" sz="2800" i="1" dirty="0" smtClean="0"/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   génère frustration, perte de confiance en soi et démotive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endParaRPr lang="fr-FR" altLang="fr-FR" sz="44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La rétroaction de type « </a:t>
            </a:r>
            <a:r>
              <a:rPr lang="fr-FR" altLang="fr-FR" sz="2800" dirty="0" smtClean="0">
                <a:solidFill>
                  <a:srgbClr val="CC00CC"/>
                </a:solidFill>
              </a:rPr>
              <a:t>erreur</a:t>
            </a:r>
            <a:r>
              <a:rPr lang="fr-FR" altLang="fr-FR" sz="2800" dirty="0" smtClean="0"/>
              <a:t> »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400" i="1" dirty="0" smtClean="0"/>
              <a:t>(informe l’étudiant de ce qu’il NE faut PAS faire)</a:t>
            </a:r>
            <a:endParaRPr lang="fr-FR" altLang="fr-FR" sz="2800" i="1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36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</a:t>
            </a:r>
            <a:r>
              <a:rPr lang="fr-FR" altLang="fr-FR" sz="2800" dirty="0"/>
              <a:t>La rétroaction de type « </a:t>
            </a:r>
            <a:r>
              <a:rPr lang="fr-FR" altLang="fr-FR" sz="2800" dirty="0">
                <a:solidFill>
                  <a:srgbClr val="CC00CC"/>
                </a:solidFill>
              </a:rPr>
              <a:t>correction détaillée</a:t>
            </a:r>
            <a:r>
              <a:rPr lang="fr-FR" altLang="fr-FR" sz="2800" dirty="0"/>
              <a:t> »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800" dirty="0"/>
              <a:t>      </a:t>
            </a:r>
            <a:r>
              <a:rPr lang="fr-FR" altLang="fr-FR" sz="2400" i="1" dirty="0"/>
              <a:t>(plus on rentre dans les détails plus on aide ceux en difficulté</a:t>
            </a:r>
            <a:r>
              <a:rPr lang="fr-FR" altLang="fr-FR" sz="2400" i="1" dirty="0" smtClean="0"/>
              <a:t>)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endParaRPr lang="fr-FR" altLang="fr-FR" sz="36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</a:t>
            </a:r>
            <a:r>
              <a:rPr lang="fr-FR" altLang="fr-FR" sz="2800" dirty="0"/>
              <a:t>La rétroaction de type « </a:t>
            </a:r>
            <a:r>
              <a:rPr lang="fr-FR" altLang="fr-FR" sz="2800" dirty="0">
                <a:solidFill>
                  <a:srgbClr val="CC00CC"/>
                </a:solidFill>
              </a:rPr>
              <a:t>indices</a:t>
            </a:r>
            <a:r>
              <a:rPr lang="fr-FR" altLang="fr-FR" sz="2800" dirty="0"/>
              <a:t> »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800" dirty="0"/>
              <a:t> </a:t>
            </a:r>
            <a:r>
              <a:rPr lang="fr-FR" altLang="fr-FR" sz="2800" i="1" dirty="0"/>
              <a:t>(donne des indications sur le bon chemin à suivre</a:t>
            </a:r>
            <a:r>
              <a:rPr lang="fr-FR" altLang="fr-FR" sz="2800" i="1" dirty="0" smtClean="0"/>
              <a:t>)</a:t>
            </a:r>
            <a:endParaRPr lang="fr-FR" altLang="fr-FR" sz="2800" i="1" dirty="0"/>
          </a:p>
        </p:txBody>
      </p:sp>
    </p:spTree>
    <p:extLst>
      <p:ext uri="{BB962C8B-B14F-4D97-AF65-F5344CB8AC3E}">
        <p14:creationId xmlns:p14="http://schemas.microsoft.com/office/powerpoint/2010/main" val="269896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oneTexte 3"/>
          <p:cNvSpPr txBox="1">
            <a:spLocks noChangeArrowheads="1"/>
          </p:cNvSpPr>
          <p:nvPr/>
        </p:nvSpPr>
        <p:spPr bwMode="auto">
          <a:xfrm>
            <a:off x="-36512" y="836712"/>
            <a:ext cx="9722533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 smtClean="0"/>
              <a:t> améliore </a:t>
            </a:r>
            <a:r>
              <a:rPr lang="fr-FR" altLang="fr-FR" sz="2800" dirty="0"/>
              <a:t>les méthodes de travail : 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fr-FR" altLang="fr-FR" sz="2800" dirty="0"/>
              <a:t> </a:t>
            </a:r>
            <a:r>
              <a:rPr lang="fr-FR" altLang="fr-FR" sz="2800" dirty="0">
                <a:solidFill>
                  <a:srgbClr val="FF0000"/>
                </a:solidFill>
              </a:rPr>
              <a:t>autoformation </a:t>
            </a:r>
            <a:r>
              <a:rPr lang="fr-FR" altLang="fr-FR" sz="2800" dirty="0" smtClean="0"/>
              <a:t>(rétroaction immédiate) </a:t>
            </a:r>
            <a:r>
              <a:rPr lang="fr-FR" altLang="fr-FR" sz="2800" dirty="0"/>
              <a:t>et </a:t>
            </a:r>
            <a:r>
              <a:rPr lang="fr-FR" altLang="fr-FR" sz="2800" dirty="0">
                <a:solidFill>
                  <a:srgbClr val="FF0000"/>
                </a:solidFill>
              </a:rPr>
              <a:t>autoévaluation </a:t>
            </a:r>
            <a:r>
              <a:rPr lang="fr-FR" altLang="fr-FR" sz="2800" dirty="0"/>
              <a:t>(note)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altLang="fr-FR" sz="1200" i="1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2800" i="1" dirty="0" smtClean="0"/>
              <a:t> </a:t>
            </a:r>
            <a:r>
              <a:rPr lang="fr-FR" altLang="fr-FR" sz="2800" dirty="0" smtClean="0">
                <a:solidFill>
                  <a:srgbClr val="CC00CC"/>
                </a:solidFill>
              </a:rPr>
              <a:t>les </a:t>
            </a:r>
            <a:r>
              <a:rPr lang="fr-FR" altLang="fr-FR" sz="2800" dirty="0">
                <a:solidFill>
                  <a:srgbClr val="CC00CC"/>
                </a:solidFill>
              </a:rPr>
              <a:t>étudiants aiment et travaillent plus facilement </a:t>
            </a:r>
            <a:r>
              <a:rPr lang="fr-FR" altLang="fr-FR" sz="2800" dirty="0" smtClean="0">
                <a:solidFill>
                  <a:srgbClr val="CC00CC"/>
                </a:solidFill>
              </a:rPr>
              <a:t>! </a:t>
            </a:r>
            <a:r>
              <a:rPr lang="fr-FR" altLang="fr-FR" sz="1800" i="1" dirty="0" smtClean="0"/>
              <a:t>(pas au début)</a:t>
            </a:r>
            <a:endParaRPr lang="fr-FR" altLang="fr-FR" sz="1800" i="1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altLang="fr-FR" sz="1200" i="1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2800" i="1" dirty="0" smtClean="0"/>
              <a:t> </a:t>
            </a:r>
            <a:r>
              <a:rPr lang="fr-FR" altLang="fr-FR" sz="2800" dirty="0"/>
              <a:t>renforce les pratiques </a:t>
            </a:r>
            <a:r>
              <a:rPr lang="fr-FR" altLang="fr-FR" sz="2800" dirty="0" smtClean="0"/>
              <a:t>(évaluations formatives, </a:t>
            </a:r>
            <a:r>
              <a:rPr lang="fr-FR" altLang="fr-FR" sz="2800" dirty="0" smtClean="0">
                <a:solidFill>
                  <a:srgbClr val="FF0000"/>
                </a:solidFill>
              </a:rPr>
              <a:t>gamme</a:t>
            </a:r>
            <a:r>
              <a:rPr lang="fr-FR" altLang="fr-FR" sz="2800" dirty="0" smtClean="0"/>
              <a:t> sur les    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    raisonnements &amp; techniques)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altLang="fr-FR" sz="12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 smtClean="0"/>
              <a:t> </a:t>
            </a:r>
            <a:r>
              <a:rPr lang="fr-FR" altLang="fr-FR" sz="2800" dirty="0"/>
              <a:t>permet d’insister sur les </a:t>
            </a:r>
            <a:r>
              <a:rPr lang="fr-FR" altLang="fr-FR" sz="2800" dirty="0">
                <a:solidFill>
                  <a:srgbClr val="CC00CC"/>
                </a:solidFill>
              </a:rPr>
              <a:t>points clés du </a:t>
            </a:r>
            <a:r>
              <a:rPr lang="fr-FR" altLang="fr-FR" sz="2800" dirty="0" smtClean="0">
                <a:solidFill>
                  <a:srgbClr val="CC00CC"/>
                </a:solidFill>
              </a:rPr>
              <a:t>cours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altLang="fr-FR" sz="1200" dirty="0">
              <a:solidFill>
                <a:srgbClr val="333399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 smtClean="0">
                <a:solidFill>
                  <a:srgbClr val="333399"/>
                </a:solidFill>
              </a:rPr>
              <a:t> </a:t>
            </a:r>
            <a:r>
              <a:rPr lang="fr-FR" altLang="fr-FR" sz="2800" dirty="0">
                <a:solidFill>
                  <a:srgbClr val="FF0000"/>
                </a:solidFill>
              </a:rPr>
              <a:t>a</a:t>
            </a:r>
            <a:r>
              <a:rPr lang="fr-FR" sz="2800" dirty="0" smtClean="0">
                <a:solidFill>
                  <a:srgbClr val="FF0000"/>
                </a:solidFill>
              </a:rPr>
              <a:t>daptation</a:t>
            </a:r>
            <a:r>
              <a:rPr lang="fr-FR" sz="2800" dirty="0" smtClean="0"/>
              <a:t> </a:t>
            </a:r>
            <a:r>
              <a:rPr lang="fr-FR" sz="2800" dirty="0"/>
              <a:t>des contenus de la </a:t>
            </a:r>
            <a:r>
              <a:rPr lang="fr-FR" sz="2800" dirty="0" smtClean="0"/>
              <a:t>séance présentielle</a:t>
            </a:r>
            <a:endParaRPr lang="fr-FR" altLang="fr-FR" sz="2800" dirty="0" smtClean="0">
              <a:solidFill>
                <a:srgbClr val="333399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altLang="fr-FR" sz="1200" dirty="0">
              <a:solidFill>
                <a:srgbClr val="333399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 smtClean="0">
                <a:solidFill>
                  <a:srgbClr val="333399"/>
                </a:solidFill>
              </a:rPr>
              <a:t> </a:t>
            </a:r>
            <a:r>
              <a:rPr lang="fr-FR" altLang="fr-FR" sz="2800" dirty="0">
                <a:solidFill>
                  <a:srgbClr val="008000"/>
                </a:solidFill>
              </a:rPr>
              <a:t>gain de temps et d’efficacité pour les séances</a:t>
            </a:r>
            <a:r>
              <a:rPr lang="fr-FR" altLang="fr-FR" sz="2800" dirty="0"/>
              <a:t> </a:t>
            </a: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000" dirty="0" smtClean="0"/>
              <a:t>      intensifie </a:t>
            </a:r>
            <a:r>
              <a:rPr lang="fr-FR" altLang="fr-FR" sz="2000" dirty="0"/>
              <a:t>les séances de travail présentielles (exo + </a:t>
            </a:r>
            <a:r>
              <a:rPr lang="fr-FR" altLang="fr-FR" sz="2000" dirty="0" smtClean="0"/>
              <a:t>durs) 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000" dirty="0" smtClean="0"/>
              <a:t>      intensifie </a:t>
            </a:r>
            <a:r>
              <a:rPr lang="fr-FR" altLang="fr-FR" sz="2000" dirty="0"/>
              <a:t>les échanges entre étudiants (mieux </a:t>
            </a:r>
            <a:r>
              <a:rPr lang="fr-FR" altLang="fr-FR" sz="2000" dirty="0" smtClean="0"/>
              <a:t>préparés) 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000" dirty="0"/>
              <a:t> </a:t>
            </a:r>
            <a:r>
              <a:rPr lang="fr-FR" altLang="fr-FR" sz="2000" dirty="0" smtClean="0"/>
              <a:t>     intensifie </a:t>
            </a:r>
            <a:r>
              <a:rPr lang="fr-FR" altLang="fr-FR" sz="2000" dirty="0"/>
              <a:t>les échanges entre étudiants et enseignant (+ de Q</a:t>
            </a:r>
            <a:r>
              <a:rPr lang="fr-FR" altLang="fr-FR" sz="2000" dirty="0" smtClean="0"/>
              <a:t>)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endParaRPr lang="fr-FR" altLang="fr-FR" sz="12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favorise l’alignement pédagogique (scénario d’usage)</a:t>
            </a:r>
            <a:endParaRPr lang="fr-FR" altLang="fr-FR" sz="2800" i="1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73616" y="0"/>
            <a:ext cx="8250978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3600" dirty="0" smtClean="0"/>
              <a:t>Pourquoi utiliser des activités numériques ?</a:t>
            </a:r>
            <a:endParaRPr lang="fr-FR" altLang="fr-FR" sz="3600" dirty="0"/>
          </a:p>
        </p:txBody>
      </p:sp>
    </p:spTree>
    <p:extLst>
      <p:ext uri="{BB962C8B-B14F-4D97-AF65-F5344CB8AC3E}">
        <p14:creationId xmlns:p14="http://schemas.microsoft.com/office/powerpoint/2010/main" val="163580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oneTexte 4"/>
          <p:cNvSpPr txBox="1">
            <a:spLocks noChangeArrowheads="1"/>
          </p:cNvSpPr>
          <p:nvPr/>
        </p:nvSpPr>
        <p:spPr bwMode="auto">
          <a:xfrm>
            <a:off x="323850" y="1844675"/>
            <a:ext cx="8582025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6000" dirty="0" smtClean="0">
                <a:solidFill>
                  <a:srgbClr val="FF0000"/>
                </a:solidFill>
              </a:rPr>
              <a:t>Comment </a:t>
            </a:r>
            <a:r>
              <a:rPr lang="fr-FR" altLang="fr-FR" sz="6000" dirty="0">
                <a:solidFill>
                  <a:srgbClr val="FF0000"/>
                </a:solidFill>
              </a:rPr>
              <a:t>utiliser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fr-FR" altLang="fr-FR" sz="2800" dirty="0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6000" dirty="0">
                <a:solidFill>
                  <a:srgbClr val="FF0000"/>
                </a:solidFill>
              </a:rPr>
              <a:t>des </a:t>
            </a:r>
            <a:r>
              <a:rPr lang="fr-FR" altLang="fr-FR" sz="6000" dirty="0" smtClean="0">
                <a:solidFill>
                  <a:srgbClr val="FF0000"/>
                </a:solidFill>
              </a:rPr>
              <a:t>activités </a:t>
            </a:r>
            <a:r>
              <a:rPr lang="fr-FR" altLang="fr-FR" sz="6000" dirty="0">
                <a:solidFill>
                  <a:srgbClr val="FF0000"/>
                </a:solidFill>
              </a:rPr>
              <a:t>numériques ?</a:t>
            </a:r>
          </a:p>
        </p:txBody>
      </p:sp>
    </p:spTree>
    <p:extLst>
      <p:ext uri="{BB962C8B-B14F-4D97-AF65-F5344CB8AC3E}">
        <p14:creationId xmlns:p14="http://schemas.microsoft.com/office/powerpoint/2010/main" val="89557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611560" y="0"/>
            <a:ext cx="7848872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600" dirty="0" smtClean="0">
                <a:solidFill>
                  <a:srgbClr val="000099"/>
                </a:solidFill>
              </a:rPr>
              <a:t>Quelles utilisations ? Le scénario d’usage</a:t>
            </a:r>
            <a:endParaRPr lang="fr-FR" altLang="fr-FR" sz="3600" dirty="0">
              <a:solidFill>
                <a:srgbClr val="000099"/>
              </a:solidFill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0" y="944716"/>
            <a:ext cx="9144000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endParaRPr lang="fr-FR" altLang="fr-FR" sz="14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Test de positionnement initial 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800" i="1" dirty="0"/>
              <a:t>  </a:t>
            </a:r>
            <a:r>
              <a:rPr lang="fr-FR" altLang="fr-FR" sz="2800" i="1" dirty="0" smtClean="0"/>
              <a:t>    </a:t>
            </a:r>
            <a:r>
              <a:rPr lang="fr-FR" altLang="fr-FR" sz="2400" i="1" dirty="0" smtClean="0"/>
              <a:t>(analyse des prérequis individuels/global)</a:t>
            </a:r>
            <a:endParaRPr lang="fr-FR" altLang="fr-FR" sz="2800" i="1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4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Activités de positionnement continu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     </a:t>
            </a:r>
            <a:r>
              <a:rPr lang="fr-FR" altLang="fr-FR" sz="2400" i="1" dirty="0" smtClean="0"/>
              <a:t>(faire travailler régulièrement les étudiants)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4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Appui aux révisions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     </a:t>
            </a:r>
            <a:r>
              <a:rPr lang="fr-FR" altLang="fr-FR" sz="2400" i="1" dirty="0" smtClean="0"/>
              <a:t>(donner des ressources de travail juste avant les examens)</a:t>
            </a:r>
            <a:endParaRPr lang="fr-FR" altLang="fr-FR" sz="2400" i="1" dirty="0"/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endParaRPr lang="fr-FR" altLang="fr-FR" sz="24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Remédiation </a:t>
            </a:r>
            <a:r>
              <a:rPr lang="fr-FR" altLang="fr-FR" sz="2400" i="1" dirty="0" smtClean="0"/>
              <a:t>(progression adaptée au niveau de chaque étudiant)</a:t>
            </a:r>
            <a:endParaRPr lang="fr-FR" altLang="fr-FR" sz="2800" i="1" dirty="0" smtClean="0"/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800" dirty="0" smtClean="0"/>
              <a:t>	* par </a:t>
            </a:r>
            <a:r>
              <a:rPr lang="fr-FR" sz="2800" dirty="0" smtClean="0"/>
              <a:t>enchaînement conditionnel de tests 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800" dirty="0"/>
              <a:t>	</a:t>
            </a:r>
            <a:r>
              <a:rPr lang="fr-FR" altLang="fr-FR" sz="2800" dirty="0" smtClean="0"/>
              <a:t>* via l’activité « leçon » (Moodle) et son arborescence  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             adaptative</a:t>
            </a:r>
            <a:endParaRPr lang="fr-FR" altLang="fr-FR" sz="2800" dirty="0"/>
          </a:p>
        </p:txBody>
      </p:sp>
    </p:spTree>
    <p:extLst>
      <p:ext uri="{BB962C8B-B14F-4D97-AF65-F5344CB8AC3E}">
        <p14:creationId xmlns:p14="http://schemas.microsoft.com/office/powerpoint/2010/main" val="190381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1547664" y="0"/>
            <a:ext cx="6192713" cy="120032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3600" dirty="0">
                <a:solidFill>
                  <a:srgbClr val="000099"/>
                </a:solidFill>
              </a:rPr>
              <a:t>Types </a:t>
            </a:r>
            <a:r>
              <a:rPr lang="fr-FR" altLang="fr-FR" sz="3600" dirty="0" smtClean="0">
                <a:solidFill>
                  <a:srgbClr val="000099"/>
                </a:solidFill>
              </a:rPr>
              <a:t>d’activités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3600" dirty="0" smtClean="0">
                <a:solidFill>
                  <a:srgbClr val="000099"/>
                </a:solidFill>
              </a:rPr>
              <a:t>une tentative de classement …</a:t>
            </a:r>
            <a:endParaRPr lang="fr-FR" altLang="fr-FR" sz="3600" dirty="0">
              <a:solidFill>
                <a:srgbClr val="000099"/>
              </a:solidFill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0" y="1539944"/>
            <a:ext cx="9144000" cy="520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Niveau 1 : tests sommatifs/évaluatifs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400" i="1" dirty="0" smtClean="0"/>
              <a:t>(avec/sans rétroaction, mise en œuvre simple, échelons de Bloom 1 à 4)</a:t>
            </a:r>
            <a:endParaRPr lang="fr-FR" altLang="fr-FR" sz="2800" i="1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0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Niveau 2 : </a:t>
            </a:r>
            <a:r>
              <a:rPr lang="fr-FR" sz="2800" dirty="0"/>
              <a:t>tests formatifs et "exerciseurs</a:t>
            </a:r>
            <a:r>
              <a:rPr lang="fr-FR" sz="2800" dirty="0" smtClean="0"/>
              <a:t>"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altLang="fr-FR" sz="2800" dirty="0" smtClean="0"/>
              <a:t> </a:t>
            </a:r>
            <a:r>
              <a:rPr lang="fr-FR" altLang="fr-FR" sz="2400" i="1" dirty="0" smtClean="0"/>
              <a:t>(rétroactions indispensables, répétitions/gammes, autres plateformes, </a:t>
            </a:r>
            <a:r>
              <a:rPr lang="fr-FR" altLang="fr-FR" sz="2400" i="1" dirty="0"/>
              <a:t>échelons de Bloom </a:t>
            </a:r>
            <a:r>
              <a:rPr lang="fr-FR" altLang="fr-FR" sz="2400" i="1" dirty="0" smtClean="0"/>
              <a:t>1 à 4)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0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Niveau 3 : </a:t>
            </a:r>
            <a:r>
              <a:rPr lang="fr-FR" sz="2800" dirty="0" smtClean="0"/>
              <a:t>remédiation </a:t>
            </a:r>
            <a:r>
              <a:rPr lang="fr-FR" sz="2800" dirty="0"/>
              <a:t>avec progression adaptative</a:t>
            </a: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     </a:t>
            </a:r>
            <a:r>
              <a:rPr lang="fr-FR" altLang="fr-FR" sz="2400" i="1" dirty="0" smtClean="0"/>
              <a:t>(mise en œuvre complexe, </a:t>
            </a:r>
            <a:r>
              <a:rPr lang="fr-FR" altLang="fr-FR" sz="2400" i="1" dirty="0"/>
              <a:t>échelons de Bloom </a:t>
            </a:r>
            <a:r>
              <a:rPr lang="fr-FR" altLang="fr-FR" sz="2400" i="1" dirty="0" smtClean="0"/>
              <a:t>2 à 4)</a:t>
            </a:r>
            <a:endParaRPr lang="fr-FR" altLang="fr-FR" sz="2400" i="1" dirty="0"/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endParaRPr lang="fr-FR" altLang="fr-FR" sz="20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Niveau 4 : </a:t>
            </a:r>
            <a:r>
              <a:rPr lang="fr-FR" sz="2800" dirty="0"/>
              <a:t>création + évaluation par les pairs + </a:t>
            </a:r>
            <a:endParaRPr 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sz="2800" dirty="0"/>
              <a:t> </a:t>
            </a:r>
            <a:r>
              <a:rPr lang="fr-FR" sz="2800" dirty="0" smtClean="0"/>
              <a:t>                      </a:t>
            </a:r>
            <a:r>
              <a:rPr lang="fr-FR" sz="2800" dirty="0" err="1" smtClean="0"/>
              <a:t>co</a:t>
            </a:r>
            <a:r>
              <a:rPr lang="fr-FR" sz="2800" dirty="0" smtClean="0"/>
              <a:t>-construction </a:t>
            </a:r>
            <a:r>
              <a:rPr lang="fr-FR" sz="2800" dirty="0"/>
              <a:t>d'une partie de l'examen final</a:t>
            </a:r>
            <a:r>
              <a:rPr lang="fr-FR" altLang="fr-FR" sz="2800" dirty="0" smtClean="0"/>
              <a:t> 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r>
              <a:rPr lang="fr-FR" altLang="fr-FR" sz="2800" i="1" dirty="0"/>
              <a:t> </a:t>
            </a:r>
            <a:r>
              <a:rPr lang="fr-FR" altLang="fr-FR" sz="2800" i="1" dirty="0" smtClean="0"/>
              <a:t>    </a:t>
            </a:r>
            <a:r>
              <a:rPr lang="fr-FR" altLang="fr-FR" sz="2400" i="1" dirty="0" smtClean="0"/>
              <a:t>(</a:t>
            </a:r>
            <a:r>
              <a:rPr lang="fr-FR" altLang="fr-FR" sz="2400" i="1" dirty="0"/>
              <a:t>mise en œuvre complexe, </a:t>
            </a:r>
            <a:r>
              <a:rPr lang="fr-FR" altLang="fr-FR" sz="2400" i="1" dirty="0" smtClean="0"/>
              <a:t>échelons </a:t>
            </a:r>
            <a:r>
              <a:rPr lang="fr-FR" altLang="fr-FR" sz="2400" i="1" dirty="0"/>
              <a:t>de Bloom </a:t>
            </a:r>
            <a:r>
              <a:rPr lang="fr-FR" altLang="fr-FR" sz="2400" i="1" dirty="0" smtClean="0"/>
              <a:t>5 et 6)</a:t>
            </a:r>
            <a:r>
              <a:rPr lang="fr-FR" altLang="fr-FR" sz="2800" dirty="0" smtClean="0"/>
              <a:t>	</a:t>
            </a:r>
            <a:endParaRPr lang="fr-FR" altLang="fr-FR" sz="2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305616"/>
            <a:ext cx="745257" cy="74525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427691"/>
            <a:ext cx="745257" cy="74525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427690"/>
            <a:ext cx="748180" cy="745257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526" y="4060693"/>
            <a:ext cx="748180" cy="745257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526" y="5045998"/>
            <a:ext cx="748180" cy="74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12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971600" y="0"/>
            <a:ext cx="7128817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600" dirty="0" smtClean="0">
                <a:solidFill>
                  <a:srgbClr val="000099"/>
                </a:solidFill>
              </a:rPr>
              <a:t>Activités de niveau 1 : Test sommatif</a:t>
            </a:r>
            <a:endParaRPr lang="fr-FR" altLang="fr-FR" sz="3600" dirty="0">
              <a:solidFill>
                <a:srgbClr val="000099"/>
              </a:solidFill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0" y="836613"/>
            <a:ext cx="9144000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endParaRPr lang="fr-FR" altLang="fr-FR" sz="14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Principe :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Avantages :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Inconvénients : </a:t>
            </a:r>
            <a:endParaRPr lang="fr-FR" altLang="fr-FR" sz="28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35696" y="1052736"/>
            <a:ext cx="6809878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s</a:t>
            </a:r>
            <a:r>
              <a:rPr lang="fr-FR" altLang="fr-FR" sz="2800" dirty="0" smtClean="0"/>
              <a:t>uccession linéaire de </a:t>
            </a:r>
            <a:r>
              <a:rPr lang="fr-FR" altLang="fr-FR" sz="2800" dirty="0"/>
              <a:t>questions </a:t>
            </a:r>
            <a:r>
              <a:rPr lang="fr-FR" altLang="fr-FR" sz="2800" dirty="0" smtClean="0"/>
              <a:t>notées</a:t>
            </a:r>
            <a:endParaRPr lang="fr-FR" altLang="fr-FR" sz="2800" dirty="0"/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 smtClean="0"/>
              <a:t>tous les étudiants ont le « même » test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a</a:t>
            </a:r>
            <a:r>
              <a:rPr lang="fr-FR" altLang="fr-FR" sz="2800" dirty="0" smtClean="0"/>
              <a:t>utoévaluation via les notes et la note finale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e</a:t>
            </a:r>
            <a:r>
              <a:rPr lang="fr-FR" altLang="fr-FR" sz="2800" dirty="0" smtClean="0"/>
              <a:t>n g</a:t>
            </a:r>
            <a:r>
              <a:rPr lang="fr-FR" altLang="fr-FR" sz="2800" baseline="30000" dirty="0" smtClean="0"/>
              <a:t>al</a:t>
            </a:r>
            <a:r>
              <a:rPr lang="fr-FR" altLang="fr-FR" sz="2800" dirty="0" smtClean="0"/>
              <a:t>, 1 tentative limitée dans le temps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r</a:t>
            </a:r>
            <a:r>
              <a:rPr lang="fr-FR" altLang="fr-FR" sz="2800" dirty="0" smtClean="0"/>
              <a:t>étroactions non indispensables</a:t>
            </a:r>
            <a:endParaRPr lang="fr-FR" altLang="fr-FR" sz="2800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267744" y="3684806"/>
            <a:ext cx="491192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>
                <a:solidFill>
                  <a:srgbClr val="CC00CC"/>
                </a:solidFill>
              </a:rPr>
              <a:t>m</a:t>
            </a:r>
            <a:r>
              <a:rPr lang="fr-FR" altLang="fr-FR" sz="2800" dirty="0" smtClean="0">
                <a:solidFill>
                  <a:srgbClr val="CC00CC"/>
                </a:solidFill>
              </a:rPr>
              <a:t>ise en œuvre facile et rapide</a:t>
            </a:r>
            <a:endParaRPr lang="fr-FR" altLang="fr-FR" sz="2800" dirty="0">
              <a:solidFill>
                <a:srgbClr val="CC00CC"/>
              </a:solidFill>
            </a:endParaRP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j</a:t>
            </a:r>
            <a:r>
              <a:rPr lang="fr-FR" altLang="fr-FR" sz="2800" dirty="0" smtClean="0"/>
              <a:t>usqu’à échelon 4 de Bloom 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v</a:t>
            </a:r>
            <a:r>
              <a:rPr lang="fr-FR" altLang="fr-FR" sz="2800" dirty="0" smtClean="0"/>
              <a:t>érification des apprentissages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c</a:t>
            </a:r>
            <a:r>
              <a:rPr lang="fr-FR" altLang="fr-FR" sz="2800" dirty="0" smtClean="0"/>
              <a:t>orrections automatiques</a:t>
            </a:r>
            <a:endParaRPr lang="fr-FR" altLang="fr-FR" sz="28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658149" y="5768103"/>
            <a:ext cx="649729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 smtClean="0"/>
              <a:t>Faiblement formatif (réglages dépendant)</a:t>
            </a:r>
            <a:endParaRPr lang="fr-FR" altLang="fr-FR" sz="2800" dirty="0"/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 smtClean="0"/>
              <a:t>Peu motivant pour les étudiants</a:t>
            </a:r>
            <a:endParaRPr lang="fr-FR" altLang="fr-FR" sz="2800" dirty="0"/>
          </a:p>
        </p:txBody>
      </p:sp>
      <p:sp>
        <p:nvSpPr>
          <p:cNvPr id="2" name="Arc 1"/>
          <p:cNvSpPr/>
          <p:nvPr/>
        </p:nvSpPr>
        <p:spPr>
          <a:xfrm>
            <a:off x="4982886" y="3068960"/>
            <a:ext cx="3981602" cy="5292695"/>
          </a:xfrm>
          <a:prstGeom prst="arc">
            <a:avLst>
              <a:gd name="adj1" fmla="val 16211872"/>
              <a:gd name="adj2" fmla="val 0"/>
            </a:avLst>
          </a:prstGeom>
          <a:noFill/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Arc 7"/>
          <p:cNvSpPr/>
          <p:nvPr/>
        </p:nvSpPr>
        <p:spPr>
          <a:xfrm>
            <a:off x="7020272" y="2691103"/>
            <a:ext cx="1944216" cy="5662989"/>
          </a:xfrm>
          <a:prstGeom prst="arc">
            <a:avLst>
              <a:gd name="adj1" fmla="val 16211872"/>
              <a:gd name="adj2" fmla="val 1555532"/>
            </a:avLst>
          </a:prstGeom>
          <a:noFill/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183" y="-3785"/>
            <a:ext cx="745257" cy="74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37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971600" y="0"/>
            <a:ext cx="7128817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600" dirty="0" smtClean="0">
                <a:solidFill>
                  <a:srgbClr val="000099"/>
                </a:solidFill>
              </a:rPr>
              <a:t>Activités de niveau 2 : Test formatif</a:t>
            </a:r>
            <a:endParaRPr lang="fr-FR" altLang="fr-FR" sz="3600" dirty="0">
              <a:solidFill>
                <a:srgbClr val="000099"/>
              </a:solidFill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-35992" y="610509"/>
            <a:ext cx="9144000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endParaRPr lang="fr-FR" altLang="fr-FR" sz="14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Principe :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Avantages :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Inconvénients : </a:t>
            </a:r>
            <a:endParaRPr lang="fr-FR" altLang="fr-FR" sz="28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66993" y="859082"/>
            <a:ext cx="6809878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s</a:t>
            </a:r>
            <a:r>
              <a:rPr lang="fr-FR" altLang="fr-FR" sz="2800" dirty="0" smtClean="0"/>
              <a:t>uccession linéaire de </a:t>
            </a:r>
            <a:r>
              <a:rPr lang="fr-FR" altLang="fr-FR" sz="2800" dirty="0"/>
              <a:t>questions </a:t>
            </a:r>
            <a:r>
              <a:rPr lang="fr-FR" altLang="fr-FR" sz="2800" dirty="0" smtClean="0"/>
              <a:t>notées</a:t>
            </a:r>
            <a:endParaRPr lang="fr-FR" altLang="fr-FR" sz="2800" dirty="0"/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 smtClean="0"/>
              <a:t>tous les étudiants ont le « même » test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a</a:t>
            </a:r>
            <a:r>
              <a:rPr lang="fr-FR" altLang="fr-FR" sz="2800" dirty="0" smtClean="0"/>
              <a:t>utoévaluation via les notes et la note finale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n</a:t>
            </a:r>
            <a:r>
              <a:rPr lang="fr-FR" altLang="fr-FR" sz="2800" dirty="0" smtClean="0"/>
              <a:t>b tentatives illimités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 smtClean="0">
                <a:solidFill>
                  <a:srgbClr val="CC00CC"/>
                </a:solidFill>
              </a:rPr>
              <a:t>rétroactions indispensables</a:t>
            </a:r>
            <a:endParaRPr lang="fr-FR" altLang="fr-FR" sz="2800" dirty="0">
              <a:solidFill>
                <a:srgbClr val="CC00CC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267744" y="3416683"/>
            <a:ext cx="600837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m</a:t>
            </a:r>
            <a:r>
              <a:rPr lang="fr-FR" altLang="fr-FR" sz="2800" dirty="0" smtClean="0"/>
              <a:t>ise en œuvre facile (et rapide)</a:t>
            </a:r>
            <a:endParaRPr lang="fr-FR" altLang="fr-FR" sz="2800" dirty="0"/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j</a:t>
            </a:r>
            <a:r>
              <a:rPr lang="fr-FR" altLang="fr-FR" sz="2800" dirty="0" smtClean="0"/>
              <a:t>usqu’à échelon 4 de Bloom 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>
                <a:solidFill>
                  <a:srgbClr val="CC00CC"/>
                </a:solidFill>
              </a:rPr>
              <a:t>a</a:t>
            </a:r>
            <a:r>
              <a:rPr lang="fr-FR" altLang="fr-FR" sz="2800" dirty="0" smtClean="0">
                <a:solidFill>
                  <a:srgbClr val="CC00CC"/>
                </a:solidFill>
              </a:rPr>
              <a:t>pprofondissement des apprentissages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corrections </a:t>
            </a:r>
            <a:r>
              <a:rPr lang="fr-FR" altLang="fr-FR" sz="2800" dirty="0" smtClean="0"/>
              <a:t>automatiques</a:t>
            </a:r>
            <a:endParaRPr lang="fr-FR" altLang="fr-FR" sz="28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843808" y="5534561"/>
            <a:ext cx="648585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 smtClean="0"/>
              <a:t>Peu motivant pour les étudiants si le niveau n’est pas adapté </a:t>
            </a:r>
            <a:r>
              <a:rPr lang="fr-FR" altLang="fr-FR" sz="2400" i="1" dirty="0" smtClean="0"/>
              <a:t>(toujours le cas d’une partie …)</a:t>
            </a:r>
            <a:endParaRPr lang="fr-FR" altLang="fr-FR" sz="2800" i="1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20" y="26296"/>
            <a:ext cx="748180" cy="745257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8" y="0"/>
            <a:ext cx="745257" cy="74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57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3275856" y="0"/>
            <a:ext cx="1279517" cy="83099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800" dirty="0" smtClean="0"/>
              <a:t>Plan</a:t>
            </a:r>
            <a:endParaRPr lang="fr-FR" altLang="fr-FR" sz="4800" dirty="0">
              <a:solidFill>
                <a:srgbClr val="000099"/>
              </a:solidFill>
            </a:endParaRPr>
          </a:p>
        </p:txBody>
      </p:sp>
      <p:sp>
        <p:nvSpPr>
          <p:cNvPr id="6147" name="ZoneTexte 3"/>
          <p:cNvSpPr txBox="1">
            <a:spLocks noChangeArrowheads="1"/>
          </p:cNvSpPr>
          <p:nvPr/>
        </p:nvSpPr>
        <p:spPr bwMode="auto">
          <a:xfrm>
            <a:off x="1835696" y="1556792"/>
            <a:ext cx="5112568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4000" dirty="0" smtClean="0"/>
              <a:t> Solution miracle ?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altLang="fr-FR" sz="40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4000" dirty="0" smtClean="0"/>
              <a:t> Pourquoi ?</a:t>
            </a:r>
            <a:endParaRPr lang="fr-FR" altLang="fr-FR" sz="4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altLang="fr-FR" sz="1800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altLang="fr-FR" sz="1800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4000" dirty="0" smtClean="0"/>
              <a:t> Comment ? 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altLang="fr-FR" sz="40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4000" dirty="0" smtClean="0"/>
              <a:t> Difficultés…</a:t>
            </a:r>
            <a:endParaRPr lang="fr-FR" altLang="fr-FR" sz="40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alt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389522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971600" y="0"/>
            <a:ext cx="7128817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600" dirty="0" smtClean="0">
                <a:solidFill>
                  <a:srgbClr val="000099"/>
                </a:solidFill>
              </a:rPr>
              <a:t>Activités de niveau </a:t>
            </a:r>
            <a:r>
              <a:rPr lang="fr-FR" altLang="fr-FR" sz="3600" dirty="0">
                <a:solidFill>
                  <a:srgbClr val="000099"/>
                </a:solidFill>
              </a:rPr>
              <a:t>3</a:t>
            </a:r>
            <a:r>
              <a:rPr lang="fr-FR" altLang="fr-FR" sz="3600" dirty="0" smtClean="0">
                <a:solidFill>
                  <a:srgbClr val="000099"/>
                </a:solidFill>
              </a:rPr>
              <a:t> : Remédiation</a:t>
            </a:r>
            <a:endParaRPr lang="fr-FR" altLang="fr-FR" sz="3600" dirty="0">
              <a:solidFill>
                <a:srgbClr val="000099"/>
              </a:solidFill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0" y="548680"/>
            <a:ext cx="9144000" cy="523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endParaRPr lang="fr-FR" altLang="fr-FR" sz="14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Principe :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1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1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Avantages :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Inconvénients : </a:t>
            </a:r>
            <a:endParaRPr lang="fr-FR" altLang="fr-FR" sz="28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35697" y="764704"/>
            <a:ext cx="7308304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 smtClean="0">
                <a:solidFill>
                  <a:srgbClr val="CC00CC"/>
                </a:solidFill>
              </a:rPr>
              <a:t>Arborescence adaptative </a:t>
            </a:r>
            <a:r>
              <a:rPr lang="fr-FR" altLang="fr-FR" sz="2800" dirty="0" smtClean="0"/>
              <a:t>: </a:t>
            </a:r>
          </a:p>
          <a:p>
            <a:pPr marL="0" indent="0">
              <a:spcBef>
                <a:spcPct val="0"/>
              </a:spcBef>
              <a:buClr>
                <a:srgbClr val="008000"/>
              </a:buClr>
              <a:buNone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       succession non-linéaire de </a:t>
            </a:r>
            <a:r>
              <a:rPr lang="fr-FR" altLang="fr-FR" sz="2800" dirty="0"/>
              <a:t>questions </a:t>
            </a:r>
            <a:r>
              <a:rPr lang="fr-FR" altLang="fr-FR" sz="2800" dirty="0" smtClean="0"/>
              <a:t>(notées)</a:t>
            </a:r>
            <a:endParaRPr lang="fr-FR" altLang="fr-FR" sz="2800" dirty="0"/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 smtClean="0"/>
              <a:t>chaque étudiant peut avoir sont parcours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a</a:t>
            </a:r>
            <a:r>
              <a:rPr lang="fr-FR" altLang="fr-FR" sz="2800" dirty="0" smtClean="0"/>
              <a:t>utoévaluation via les notes et la note finale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n</a:t>
            </a:r>
            <a:r>
              <a:rPr lang="fr-FR" altLang="fr-FR" sz="2800" dirty="0" smtClean="0"/>
              <a:t>b tentatives illimités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 smtClean="0"/>
              <a:t>rétroactions indispensables</a:t>
            </a:r>
            <a:endParaRPr lang="fr-FR" altLang="fr-FR" sz="2800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267744" y="3429000"/>
            <a:ext cx="600837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>
                <a:solidFill>
                  <a:srgbClr val="CC00CC"/>
                </a:solidFill>
              </a:rPr>
              <a:t>t</a:t>
            </a:r>
            <a:r>
              <a:rPr lang="fr-FR" altLang="fr-FR" sz="2800" dirty="0" smtClean="0">
                <a:solidFill>
                  <a:srgbClr val="CC00CC"/>
                </a:solidFill>
              </a:rPr>
              <a:t>rès motivant </a:t>
            </a:r>
            <a:r>
              <a:rPr lang="fr-FR" altLang="fr-FR" sz="2800" dirty="0">
                <a:solidFill>
                  <a:srgbClr val="CC00CC"/>
                </a:solidFill>
              </a:rPr>
              <a:t>pour les étudiants </a:t>
            </a:r>
            <a:endParaRPr lang="fr-FR" altLang="fr-FR" sz="2800" dirty="0" smtClean="0">
              <a:solidFill>
                <a:srgbClr val="CC00CC"/>
              </a:solidFill>
            </a:endParaRP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é</a:t>
            </a:r>
            <a:r>
              <a:rPr lang="fr-FR" altLang="fr-FR" sz="2800" dirty="0" smtClean="0"/>
              <a:t>chelons 2 à 4 de Bloom 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a</a:t>
            </a:r>
            <a:r>
              <a:rPr lang="fr-FR" altLang="fr-FR" sz="2800" dirty="0" smtClean="0"/>
              <a:t>pprofondissement des apprentissages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corrections </a:t>
            </a:r>
            <a:r>
              <a:rPr lang="fr-FR" altLang="fr-FR" sz="2800" dirty="0" smtClean="0"/>
              <a:t>automatiques</a:t>
            </a:r>
            <a:endParaRPr lang="fr-FR" altLang="fr-FR" sz="28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658149" y="5134261"/>
            <a:ext cx="648585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 smtClean="0"/>
              <a:t>mise en œuvre complexe 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a</a:t>
            </a:r>
            <a:r>
              <a:rPr lang="fr-FR" altLang="fr-FR" sz="2800" dirty="0" smtClean="0"/>
              <a:t>ctivité « leçon » : limites &amp; bugs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l</a:t>
            </a:r>
            <a:r>
              <a:rPr lang="fr-FR" altLang="fr-FR" sz="2800" dirty="0" smtClean="0"/>
              <a:t>ourdeur affichage </a:t>
            </a:r>
            <a:r>
              <a:rPr lang="fr-FR" altLang="fr-FR" sz="2800" dirty="0"/>
              <a:t>M</a:t>
            </a:r>
            <a:r>
              <a:rPr lang="fr-FR" altLang="fr-FR" sz="2800" dirty="0" smtClean="0"/>
              <a:t>oodle si multi-activités conditionnées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20" y="0"/>
            <a:ext cx="748180" cy="74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2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827088" y="0"/>
            <a:ext cx="7921625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600">
                <a:solidFill>
                  <a:srgbClr val="000099"/>
                </a:solidFill>
              </a:rPr>
              <a:t>Force de l’activité « leçon » de MOODLE</a:t>
            </a:r>
          </a:p>
        </p:txBody>
      </p:sp>
      <p:sp>
        <p:nvSpPr>
          <p:cNvPr id="21507" name="ZoneTexte 2"/>
          <p:cNvSpPr txBox="1">
            <a:spLocks noChangeArrowheads="1"/>
          </p:cNvSpPr>
          <p:nvPr/>
        </p:nvSpPr>
        <p:spPr bwMode="auto">
          <a:xfrm>
            <a:off x="0" y="825500"/>
            <a:ext cx="6022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>
                <a:solidFill>
                  <a:srgbClr val="FF0000"/>
                </a:solidFill>
              </a:rPr>
              <a:t>Outils puissant de « remédiation »</a:t>
            </a:r>
          </a:p>
        </p:txBody>
      </p:sp>
      <p:sp>
        <p:nvSpPr>
          <p:cNvPr id="21508" name="Text Box 2"/>
          <p:cNvSpPr txBox="1">
            <a:spLocks noChangeArrowheads="1"/>
          </p:cNvSpPr>
          <p:nvPr/>
        </p:nvSpPr>
        <p:spPr bwMode="auto">
          <a:xfrm>
            <a:off x="-30163" y="1589088"/>
            <a:ext cx="9144001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fr-FR" altLang="fr-FR" sz="2800" dirty="0">
                <a:solidFill>
                  <a:srgbClr val="CC0099"/>
                </a:solidFill>
              </a:rPr>
              <a:t>véritable arborescence pour une progression </a:t>
            </a:r>
            <a:r>
              <a:rPr lang="fr-FR" altLang="fr-FR" sz="2800" dirty="0" smtClean="0">
                <a:solidFill>
                  <a:srgbClr val="CC0099"/>
                </a:solidFill>
              </a:rPr>
              <a:t>adaptée /étudiant</a:t>
            </a:r>
            <a:endParaRPr lang="fr-FR" altLang="fr-FR" sz="2800" dirty="0">
              <a:solidFill>
                <a:srgbClr val="CC0099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14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le bon étudiant à une progression rapide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14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l’étudiant en difficulté est aidé pas à pas :</a:t>
            </a:r>
          </a:p>
        </p:txBody>
      </p:sp>
      <p:sp>
        <p:nvSpPr>
          <p:cNvPr id="21509" name="ZoneTexte 3"/>
          <p:cNvSpPr txBox="1">
            <a:spLocks noChangeArrowheads="1"/>
          </p:cNvSpPr>
          <p:nvPr/>
        </p:nvSpPr>
        <p:spPr bwMode="auto">
          <a:xfrm>
            <a:off x="251520" y="3409950"/>
            <a:ext cx="89233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CC0099"/>
              </a:buClr>
              <a:buFont typeface="Times New Roman" panose="02020603050405020304" pitchFamily="18" charset="0"/>
              <a:buChar char="→"/>
            </a:pPr>
            <a:r>
              <a:rPr lang="fr-FR" altLang="fr-FR" sz="2800" dirty="0">
                <a:solidFill>
                  <a:srgbClr val="CC0099"/>
                </a:solidFill>
              </a:rPr>
              <a:t> </a:t>
            </a:r>
            <a:r>
              <a:rPr lang="fr-FR" altLang="fr-FR" sz="2800" dirty="0"/>
              <a:t>1</a:t>
            </a:r>
            <a:r>
              <a:rPr lang="fr-FR" altLang="fr-FR" sz="2800" baseline="30000" dirty="0"/>
              <a:t>ère</a:t>
            </a:r>
            <a:r>
              <a:rPr lang="fr-FR" altLang="fr-FR" sz="2800" dirty="0"/>
              <a:t> erreur :  feedback = indice</a:t>
            </a:r>
          </a:p>
          <a:p>
            <a:pPr>
              <a:spcBef>
                <a:spcPct val="0"/>
              </a:spcBef>
              <a:buClr>
                <a:srgbClr val="CC0099"/>
              </a:buClr>
              <a:buFont typeface="Times New Roman" panose="02020603050405020304" pitchFamily="18" charset="0"/>
              <a:buChar char="→"/>
            </a:pPr>
            <a:r>
              <a:rPr lang="fr-FR" altLang="fr-FR" sz="2800" dirty="0"/>
              <a:t> 2</a:t>
            </a:r>
            <a:r>
              <a:rPr lang="fr-FR" altLang="fr-FR" sz="2800" baseline="30000" dirty="0"/>
              <a:t>e</a:t>
            </a:r>
            <a:r>
              <a:rPr lang="fr-FR" altLang="fr-FR" sz="2800" dirty="0"/>
              <a:t> erreur, selon la nature </a:t>
            </a:r>
            <a:r>
              <a:rPr lang="fr-FR" altLang="fr-FR" sz="2800" dirty="0" smtClean="0"/>
              <a:t>du module leçon/exo/problème </a:t>
            </a:r>
            <a:r>
              <a:rPr lang="fr-FR" altLang="fr-FR" sz="2800" dirty="0"/>
              <a:t>: </a:t>
            </a: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827088" y="4368800"/>
            <a:ext cx="83867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une série de questions décomposant le problème initial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feedback = solution détaillée, s’enchaine alors : </a:t>
            </a:r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1403350" y="5445125"/>
            <a:ext cx="77104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333399"/>
              </a:buClr>
              <a:buFont typeface="Wingdings" panose="05000000000000000000" pitchFamily="2" charset="2"/>
              <a:buChar char="Ø"/>
            </a:pPr>
            <a:r>
              <a:rPr lang="fr-FR" altLang="fr-FR" sz="2400"/>
              <a:t>des questions similaires (gamme)</a:t>
            </a:r>
          </a:p>
          <a:p>
            <a:pPr>
              <a:spcBef>
                <a:spcPct val="0"/>
              </a:spcBef>
              <a:buClr>
                <a:srgbClr val="333399"/>
              </a:buClr>
              <a:buFont typeface="Wingdings" panose="05000000000000000000" pitchFamily="2" charset="2"/>
              <a:buChar char="Ø"/>
            </a:pPr>
            <a:r>
              <a:rPr lang="fr-FR" altLang="fr-FR" sz="2400"/>
              <a:t>des questions spécifiques au problème rencontré (WIMS) qui dépendent de la nature de l’erreur</a:t>
            </a:r>
          </a:p>
        </p:txBody>
      </p:sp>
    </p:spTree>
    <p:extLst>
      <p:ext uri="{BB962C8B-B14F-4D97-AF65-F5344CB8AC3E}">
        <p14:creationId xmlns:p14="http://schemas.microsoft.com/office/powerpoint/2010/main" val="54667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oneTexte 1"/>
          <p:cNvSpPr txBox="1">
            <a:spLocks noChangeArrowheads="1"/>
          </p:cNvSpPr>
          <p:nvPr/>
        </p:nvSpPr>
        <p:spPr bwMode="auto">
          <a:xfrm>
            <a:off x="3348038" y="161925"/>
            <a:ext cx="811212" cy="706438"/>
          </a:xfrm>
          <a:prstGeom prst="rect">
            <a:avLst/>
          </a:prstGeom>
          <a:noFill/>
          <a:ln w="9525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>
                <a:solidFill>
                  <a:srgbClr val="CC0099"/>
                </a:solidFill>
              </a:rPr>
              <a:t>Q1</a:t>
            </a:r>
          </a:p>
        </p:txBody>
      </p:sp>
      <p:sp>
        <p:nvSpPr>
          <p:cNvPr id="22531" name="ZoneTexte 2"/>
          <p:cNvSpPr txBox="1">
            <a:spLocks noChangeArrowheads="1"/>
          </p:cNvSpPr>
          <p:nvPr/>
        </p:nvSpPr>
        <p:spPr bwMode="auto">
          <a:xfrm>
            <a:off x="323850" y="5705475"/>
            <a:ext cx="811213" cy="708025"/>
          </a:xfrm>
          <a:prstGeom prst="rect">
            <a:avLst/>
          </a:prstGeom>
          <a:noFill/>
          <a:ln w="9525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>
                <a:solidFill>
                  <a:srgbClr val="CC0099"/>
                </a:solidFill>
              </a:rPr>
              <a:t>Q2</a:t>
            </a:r>
          </a:p>
        </p:txBody>
      </p:sp>
      <p:cxnSp>
        <p:nvCxnSpPr>
          <p:cNvPr id="22532" name="Connecteur en angle 4"/>
          <p:cNvCxnSpPr>
            <a:cxnSpLocks noChangeShapeType="1"/>
            <a:stCxn id="22530" idx="1"/>
            <a:endCxn id="22531" idx="0"/>
          </p:cNvCxnSpPr>
          <p:nvPr/>
        </p:nvCxnSpPr>
        <p:spPr bwMode="auto">
          <a:xfrm rot="10800000" flipV="1">
            <a:off x="728663" y="515938"/>
            <a:ext cx="2619375" cy="5189537"/>
          </a:xfrm>
          <a:prstGeom prst="bentConnector2">
            <a:avLst/>
          </a:prstGeom>
          <a:noFill/>
          <a:ln w="57150" algn="ctr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3" name="Connecteur droit avec flèche 6"/>
          <p:cNvCxnSpPr>
            <a:cxnSpLocks noChangeShapeType="1"/>
            <a:stCxn id="22530" idx="2"/>
          </p:cNvCxnSpPr>
          <p:nvPr/>
        </p:nvCxnSpPr>
        <p:spPr bwMode="auto">
          <a:xfrm flipH="1">
            <a:off x="3276600" y="868363"/>
            <a:ext cx="476250" cy="652462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4" name="ZoneTexte 8"/>
          <p:cNvSpPr txBox="1">
            <a:spLocks noChangeArrowheads="1"/>
          </p:cNvSpPr>
          <p:nvPr/>
        </p:nvSpPr>
        <p:spPr bwMode="auto">
          <a:xfrm>
            <a:off x="2740025" y="2649538"/>
            <a:ext cx="811213" cy="708025"/>
          </a:xfrm>
          <a:prstGeom prst="rect">
            <a:avLst/>
          </a:prstGeom>
          <a:noFill/>
          <a:ln w="9525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>
                <a:solidFill>
                  <a:srgbClr val="CC0099"/>
                </a:solidFill>
              </a:rPr>
              <a:t>Q1</a:t>
            </a:r>
          </a:p>
        </p:txBody>
      </p:sp>
      <p:sp>
        <p:nvSpPr>
          <p:cNvPr id="22535" name="ZoneTexte 10"/>
          <p:cNvSpPr txBox="1">
            <a:spLocks noChangeArrowheads="1"/>
          </p:cNvSpPr>
          <p:nvPr/>
        </p:nvSpPr>
        <p:spPr bwMode="auto">
          <a:xfrm>
            <a:off x="2705100" y="822325"/>
            <a:ext cx="800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/>
              <a:t>Faux</a:t>
            </a:r>
          </a:p>
        </p:txBody>
      </p:sp>
      <p:sp>
        <p:nvSpPr>
          <p:cNvPr id="22536" name="ZoneTexte 11"/>
          <p:cNvSpPr txBox="1">
            <a:spLocks noChangeArrowheads="1"/>
          </p:cNvSpPr>
          <p:nvPr/>
        </p:nvSpPr>
        <p:spPr bwMode="auto">
          <a:xfrm>
            <a:off x="1736725" y="80963"/>
            <a:ext cx="800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/>
              <a:t>Juste</a:t>
            </a:r>
          </a:p>
        </p:txBody>
      </p:sp>
      <p:sp>
        <p:nvSpPr>
          <p:cNvPr id="22537" name="ZoneTexte 12"/>
          <p:cNvSpPr txBox="1">
            <a:spLocks noChangeArrowheads="1"/>
          </p:cNvSpPr>
          <p:nvPr/>
        </p:nvSpPr>
        <p:spPr bwMode="auto">
          <a:xfrm>
            <a:off x="2055813" y="1622425"/>
            <a:ext cx="2439987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/>
              <a:t>Feedback = indice</a:t>
            </a:r>
          </a:p>
        </p:txBody>
      </p:sp>
      <p:cxnSp>
        <p:nvCxnSpPr>
          <p:cNvPr id="22538" name="Connecteur droit avec flèche 13"/>
          <p:cNvCxnSpPr>
            <a:cxnSpLocks noChangeShapeType="1"/>
            <a:endCxn id="22534" idx="0"/>
          </p:cNvCxnSpPr>
          <p:nvPr/>
        </p:nvCxnSpPr>
        <p:spPr bwMode="auto">
          <a:xfrm>
            <a:off x="3144838" y="2124075"/>
            <a:ext cx="0" cy="525463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9" name="Connecteur droit avec flèche 16"/>
          <p:cNvCxnSpPr>
            <a:cxnSpLocks noChangeShapeType="1"/>
          </p:cNvCxnSpPr>
          <p:nvPr/>
        </p:nvCxnSpPr>
        <p:spPr bwMode="auto">
          <a:xfrm>
            <a:off x="3249613" y="3344863"/>
            <a:ext cx="1617662" cy="855662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0" name="Connecteur droit avec flèche 23"/>
          <p:cNvCxnSpPr>
            <a:cxnSpLocks noChangeShapeType="1"/>
          </p:cNvCxnSpPr>
          <p:nvPr/>
        </p:nvCxnSpPr>
        <p:spPr bwMode="auto">
          <a:xfrm>
            <a:off x="4140200" y="354013"/>
            <a:ext cx="2447925" cy="6350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1" name="ZoneTexte 25"/>
          <p:cNvSpPr txBox="1">
            <a:spLocks noChangeArrowheads="1"/>
          </p:cNvSpPr>
          <p:nvPr/>
        </p:nvSpPr>
        <p:spPr bwMode="auto">
          <a:xfrm>
            <a:off x="4556125" y="333375"/>
            <a:ext cx="18510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/>
              <a:t>Grosse erreur</a:t>
            </a:r>
          </a:p>
        </p:txBody>
      </p:sp>
      <p:sp>
        <p:nvSpPr>
          <p:cNvPr id="22542" name="ZoneTexte 27"/>
          <p:cNvSpPr txBox="1">
            <a:spLocks noChangeArrowheads="1"/>
          </p:cNvSpPr>
          <p:nvPr/>
        </p:nvSpPr>
        <p:spPr bwMode="auto">
          <a:xfrm>
            <a:off x="6556375" y="188913"/>
            <a:ext cx="2552700" cy="708025"/>
          </a:xfrm>
          <a:prstGeom prst="rect">
            <a:avLst/>
          </a:prstGeom>
          <a:noFill/>
          <a:ln w="9525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>
                <a:solidFill>
                  <a:srgbClr val="CC0099"/>
                </a:solidFill>
              </a:rPr>
              <a:t>Q0s/WIMS</a:t>
            </a:r>
          </a:p>
        </p:txBody>
      </p:sp>
      <p:cxnSp>
        <p:nvCxnSpPr>
          <p:cNvPr id="22543" name="Connecteur droit avec flèche 31"/>
          <p:cNvCxnSpPr>
            <a:cxnSpLocks noChangeShapeType="1"/>
          </p:cNvCxnSpPr>
          <p:nvPr/>
        </p:nvCxnSpPr>
        <p:spPr bwMode="auto">
          <a:xfrm flipH="1" flipV="1">
            <a:off x="4211638" y="765175"/>
            <a:ext cx="2292350" cy="28575"/>
          </a:xfrm>
          <a:prstGeom prst="straightConnector1">
            <a:avLst/>
          </a:prstGeom>
          <a:noFill/>
          <a:ln w="57150" algn="ctr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4" name="Connecteur droit avec flèche 36"/>
          <p:cNvCxnSpPr>
            <a:cxnSpLocks noChangeShapeType="1"/>
          </p:cNvCxnSpPr>
          <p:nvPr/>
        </p:nvCxnSpPr>
        <p:spPr bwMode="auto">
          <a:xfrm flipV="1">
            <a:off x="3595688" y="942975"/>
            <a:ext cx="3640137" cy="1909763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5" name="ZoneTexte 38"/>
          <p:cNvSpPr txBox="1">
            <a:spLocks noChangeArrowheads="1"/>
          </p:cNvSpPr>
          <p:nvPr/>
        </p:nvSpPr>
        <p:spPr bwMode="auto">
          <a:xfrm rot="-1700854">
            <a:off x="4837113" y="1692275"/>
            <a:ext cx="1852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/>
              <a:t>Grosse erreur</a:t>
            </a:r>
          </a:p>
        </p:txBody>
      </p:sp>
      <p:cxnSp>
        <p:nvCxnSpPr>
          <p:cNvPr id="22546" name="Connecteur droit avec flèche 39"/>
          <p:cNvCxnSpPr>
            <a:cxnSpLocks noChangeShapeType="1"/>
          </p:cNvCxnSpPr>
          <p:nvPr/>
        </p:nvCxnSpPr>
        <p:spPr bwMode="auto">
          <a:xfrm flipH="1">
            <a:off x="3551238" y="946150"/>
            <a:ext cx="4419600" cy="2398713"/>
          </a:xfrm>
          <a:prstGeom prst="straightConnector1">
            <a:avLst/>
          </a:prstGeom>
          <a:noFill/>
          <a:ln w="57150" algn="ctr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7" name="Connecteur droit avec flèche 45"/>
          <p:cNvCxnSpPr>
            <a:cxnSpLocks noChangeShapeType="1"/>
          </p:cNvCxnSpPr>
          <p:nvPr/>
        </p:nvCxnSpPr>
        <p:spPr bwMode="auto">
          <a:xfrm flipH="1">
            <a:off x="3046413" y="3357563"/>
            <a:ext cx="12700" cy="873125"/>
          </a:xfrm>
          <a:prstGeom prst="straightConnector1">
            <a:avLst/>
          </a:prstGeom>
          <a:noFill/>
          <a:ln w="57150" algn="ctr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8" name="ZoneTexte 47"/>
          <p:cNvSpPr txBox="1">
            <a:spLocks noChangeArrowheads="1"/>
          </p:cNvSpPr>
          <p:nvPr/>
        </p:nvSpPr>
        <p:spPr bwMode="auto">
          <a:xfrm>
            <a:off x="4872038" y="4230688"/>
            <a:ext cx="3660775" cy="461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/>
              <a:t>Feedback = solution détaillé</a:t>
            </a:r>
          </a:p>
        </p:txBody>
      </p:sp>
      <p:sp>
        <p:nvSpPr>
          <p:cNvPr id="22549" name="ZoneTexte 49"/>
          <p:cNvSpPr txBox="1">
            <a:spLocks noChangeArrowheads="1"/>
          </p:cNvSpPr>
          <p:nvPr/>
        </p:nvSpPr>
        <p:spPr bwMode="auto">
          <a:xfrm>
            <a:off x="2752725" y="4221163"/>
            <a:ext cx="1411288" cy="708025"/>
          </a:xfrm>
          <a:prstGeom prst="rect">
            <a:avLst/>
          </a:prstGeom>
          <a:noFill/>
          <a:ln w="9525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>
                <a:solidFill>
                  <a:srgbClr val="CC0099"/>
                </a:solidFill>
              </a:rPr>
              <a:t>Q1bis</a:t>
            </a:r>
          </a:p>
        </p:txBody>
      </p:sp>
      <p:cxnSp>
        <p:nvCxnSpPr>
          <p:cNvPr id="22550" name="Connecteur droit avec flèche 54"/>
          <p:cNvCxnSpPr>
            <a:cxnSpLocks noChangeShapeType="1"/>
            <a:endCxn id="22548" idx="1"/>
          </p:cNvCxnSpPr>
          <p:nvPr/>
        </p:nvCxnSpPr>
        <p:spPr bwMode="auto">
          <a:xfrm flipV="1">
            <a:off x="4159250" y="4462463"/>
            <a:ext cx="712788" cy="12700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1" name="Connecteur droit avec flèche 56"/>
          <p:cNvCxnSpPr>
            <a:cxnSpLocks noChangeShapeType="1"/>
          </p:cNvCxnSpPr>
          <p:nvPr/>
        </p:nvCxnSpPr>
        <p:spPr bwMode="auto">
          <a:xfrm flipH="1">
            <a:off x="1135063" y="4929188"/>
            <a:ext cx="1630362" cy="796925"/>
          </a:xfrm>
          <a:prstGeom prst="straightConnector1">
            <a:avLst/>
          </a:prstGeom>
          <a:noFill/>
          <a:ln w="57150" algn="ctr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2" name="Connecteur droit avec flèche 58"/>
          <p:cNvCxnSpPr>
            <a:cxnSpLocks noChangeShapeType="1"/>
          </p:cNvCxnSpPr>
          <p:nvPr/>
        </p:nvCxnSpPr>
        <p:spPr bwMode="auto">
          <a:xfrm>
            <a:off x="3851275" y="4921250"/>
            <a:ext cx="0" cy="307975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3" name="Connecteur droit avec flèche 59"/>
          <p:cNvCxnSpPr>
            <a:cxnSpLocks noChangeShapeType="1"/>
            <a:endCxn id="22555" idx="1"/>
          </p:cNvCxnSpPr>
          <p:nvPr/>
        </p:nvCxnSpPr>
        <p:spPr bwMode="auto">
          <a:xfrm>
            <a:off x="6503988" y="5446713"/>
            <a:ext cx="1236662" cy="12700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54" name="ZoneTexte 60"/>
          <p:cNvSpPr txBox="1">
            <a:spLocks noChangeArrowheads="1"/>
          </p:cNvSpPr>
          <p:nvPr/>
        </p:nvSpPr>
        <p:spPr bwMode="auto">
          <a:xfrm>
            <a:off x="2843213" y="5229225"/>
            <a:ext cx="36607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/>
              <a:t>Feedback = solution détaillé</a:t>
            </a:r>
          </a:p>
        </p:txBody>
      </p:sp>
      <p:sp>
        <p:nvSpPr>
          <p:cNvPr id="22555" name="ZoneTexte 61"/>
          <p:cNvSpPr txBox="1">
            <a:spLocks noChangeArrowheads="1"/>
          </p:cNvSpPr>
          <p:nvPr/>
        </p:nvSpPr>
        <p:spPr bwMode="auto">
          <a:xfrm>
            <a:off x="7740650" y="5105400"/>
            <a:ext cx="1368425" cy="708025"/>
          </a:xfrm>
          <a:prstGeom prst="rect">
            <a:avLst/>
          </a:prstGeom>
          <a:noFill/>
          <a:ln w="9525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>
                <a:solidFill>
                  <a:srgbClr val="CC0099"/>
                </a:solidFill>
              </a:rPr>
              <a:t>Q1ter</a:t>
            </a:r>
          </a:p>
        </p:txBody>
      </p:sp>
      <p:sp>
        <p:nvSpPr>
          <p:cNvPr id="22556" name="ZoneTexte 64"/>
          <p:cNvSpPr txBox="1">
            <a:spLocks noChangeArrowheads="1"/>
          </p:cNvSpPr>
          <p:nvPr/>
        </p:nvSpPr>
        <p:spPr bwMode="auto">
          <a:xfrm>
            <a:off x="2843213" y="6280150"/>
            <a:ext cx="481965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/>
              <a:t>Feedback = solution détaillé </a:t>
            </a:r>
            <a:r>
              <a:rPr lang="fr-FR" altLang="fr-FR" sz="2400">
                <a:solidFill>
                  <a:srgbClr val="CC0099"/>
                </a:solidFill>
              </a:rPr>
              <a:t>+ WIMS</a:t>
            </a:r>
          </a:p>
        </p:txBody>
      </p:sp>
      <p:cxnSp>
        <p:nvCxnSpPr>
          <p:cNvPr id="22557" name="Connecteur droit avec flèche 65"/>
          <p:cNvCxnSpPr>
            <a:cxnSpLocks noChangeShapeType="1"/>
            <a:stCxn id="22555" idx="2"/>
            <a:endCxn id="22556" idx="3"/>
          </p:cNvCxnSpPr>
          <p:nvPr/>
        </p:nvCxnSpPr>
        <p:spPr bwMode="auto">
          <a:xfrm flipH="1">
            <a:off x="7662863" y="5813425"/>
            <a:ext cx="762000" cy="696913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8" name="Connecteur droit avec flèche 67"/>
          <p:cNvCxnSpPr>
            <a:cxnSpLocks noChangeShapeType="1"/>
            <a:stCxn id="22556" idx="1"/>
          </p:cNvCxnSpPr>
          <p:nvPr/>
        </p:nvCxnSpPr>
        <p:spPr bwMode="auto">
          <a:xfrm flipH="1" flipV="1">
            <a:off x="1116013" y="6413500"/>
            <a:ext cx="1727200" cy="96838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9" name="Connecteur droit avec flèche 70"/>
          <p:cNvCxnSpPr>
            <a:cxnSpLocks noChangeShapeType="1"/>
          </p:cNvCxnSpPr>
          <p:nvPr/>
        </p:nvCxnSpPr>
        <p:spPr bwMode="auto">
          <a:xfrm flipH="1">
            <a:off x="1116013" y="5813425"/>
            <a:ext cx="6624637" cy="284163"/>
          </a:xfrm>
          <a:prstGeom prst="straightConnector1">
            <a:avLst/>
          </a:prstGeom>
          <a:noFill/>
          <a:ln w="57150" algn="ctr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60" name="Connecteur droit avec flèche 77"/>
          <p:cNvCxnSpPr>
            <a:cxnSpLocks noChangeShapeType="1"/>
          </p:cNvCxnSpPr>
          <p:nvPr/>
        </p:nvCxnSpPr>
        <p:spPr bwMode="auto">
          <a:xfrm flipV="1">
            <a:off x="4013200" y="915988"/>
            <a:ext cx="4303713" cy="3286125"/>
          </a:xfrm>
          <a:prstGeom prst="straightConnector1">
            <a:avLst/>
          </a:prstGeom>
          <a:noFill/>
          <a:ln w="6350" algn="ctr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61" name="Connecteur droit avec flèche 79"/>
          <p:cNvCxnSpPr>
            <a:cxnSpLocks noChangeShapeType="1"/>
          </p:cNvCxnSpPr>
          <p:nvPr/>
        </p:nvCxnSpPr>
        <p:spPr bwMode="auto">
          <a:xfrm flipH="1" flipV="1">
            <a:off x="8678863" y="942975"/>
            <a:ext cx="28575" cy="4132263"/>
          </a:xfrm>
          <a:prstGeom prst="straightConnector1">
            <a:avLst/>
          </a:prstGeom>
          <a:noFill/>
          <a:ln w="6350" algn="ctr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62" name="Connecteur droit avec flèche 87"/>
          <p:cNvCxnSpPr>
            <a:cxnSpLocks noChangeShapeType="1"/>
          </p:cNvCxnSpPr>
          <p:nvPr/>
        </p:nvCxnSpPr>
        <p:spPr bwMode="auto">
          <a:xfrm flipH="1" flipV="1">
            <a:off x="8831263" y="954088"/>
            <a:ext cx="28575" cy="4130675"/>
          </a:xfrm>
          <a:prstGeom prst="straightConnector1">
            <a:avLst/>
          </a:prstGeom>
          <a:noFill/>
          <a:ln w="6350" algn="ctr">
            <a:solidFill>
              <a:srgbClr val="008000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63" name="Connecteur droit avec flèche 88"/>
          <p:cNvCxnSpPr>
            <a:cxnSpLocks noChangeShapeType="1"/>
          </p:cNvCxnSpPr>
          <p:nvPr/>
        </p:nvCxnSpPr>
        <p:spPr bwMode="auto">
          <a:xfrm flipV="1">
            <a:off x="4164013" y="908050"/>
            <a:ext cx="4324350" cy="3384550"/>
          </a:xfrm>
          <a:prstGeom prst="straightConnector1">
            <a:avLst/>
          </a:prstGeom>
          <a:noFill/>
          <a:ln w="6350" algn="ctr">
            <a:solidFill>
              <a:srgbClr val="008000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64" name="Connecteur droit avec flèche 35"/>
          <p:cNvCxnSpPr>
            <a:cxnSpLocks noChangeShapeType="1"/>
          </p:cNvCxnSpPr>
          <p:nvPr/>
        </p:nvCxnSpPr>
        <p:spPr bwMode="auto">
          <a:xfrm>
            <a:off x="4140200" y="4926013"/>
            <a:ext cx="3600450" cy="179387"/>
          </a:xfrm>
          <a:prstGeom prst="straightConnector1">
            <a:avLst/>
          </a:prstGeom>
          <a:noFill/>
          <a:ln w="57150" algn="ctr">
            <a:solidFill>
              <a:srgbClr val="008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6271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71600" y="836712"/>
            <a:ext cx="724108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Activité leçon</a:t>
            </a:r>
          </a:p>
          <a:p>
            <a:pPr algn="ctr"/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H5P</a:t>
            </a:r>
          </a:p>
          <a:p>
            <a:pPr algn="ctr"/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(vidéo(s) interactive à bifurcation)</a:t>
            </a: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4494054" y="1916832"/>
            <a:ext cx="0" cy="29523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53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323528" y="0"/>
            <a:ext cx="8568952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600" dirty="0" smtClean="0">
                <a:solidFill>
                  <a:srgbClr val="000099"/>
                </a:solidFill>
              </a:rPr>
              <a:t>Activités de niveau 4 : Création/Evaluation</a:t>
            </a:r>
            <a:endParaRPr lang="fr-FR" altLang="fr-FR" sz="3600" dirty="0">
              <a:solidFill>
                <a:srgbClr val="000099"/>
              </a:solidFill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0" y="745257"/>
            <a:ext cx="91440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endParaRPr lang="fr-FR" altLang="fr-FR" sz="14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Principe :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400" dirty="0" smtClean="0"/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endParaRPr lang="fr-FR" altLang="fr-FR" sz="36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Avantages :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Inconvénients : </a:t>
            </a:r>
            <a:endParaRPr lang="fr-FR" altLang="fr-FR" sz="28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021355" y="998763"/>
            <a:ext cx="7308304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a</a:t>
            </a:r>
            <a:r>
              <a:rPr lang="fr-FR" altLang="fr-FR" sz="2800" dirty="0" smtClean="0"/>
              <a:t>ctivité « atelier » sous Moodle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>
                <a:solidFill>
                  <a:srgbClr val="CC00CC"/>
                </a:solidFill>
              </a:rPr>
              <a:t>p</a:t>
            </a:r>
            <a:r>
              <a:rPr lang="fr-FR" altLang="fr-FR" sz="2800" dirty="0" smtClean="0">
                <a:solidFill>
                  <a:srgbClr val="CC00CC"/>
                </a:solidFill>
              </a:rPr>
              <a:t>roduction d’une œuvre créative</a:t>
            </a:r>
            <a:endParaRPr lang="fr-FR" altLang="fr-FR" sz="2800" dirty="0">
              <a:solidFill>
                <a:srgbClr val="CC00CC"/>
              </a:solidFill>
            </a:endParaRP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d</a:t>
            </a:r>
            <a:r>
              <a:rPr lang="fr-FR" altLang="fr-FR" sz="2800" dirty="0" smtClean="0"/>
              <a:t>épôt sur l’ENT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 smtClean="0">
                <a:solidFill>
                  <a:srgbClr val="CC00CC"/>
                </a:solidFill>
              </a:rPr>
              <a:t>évaluation par les pairs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é</a:t>
            </a:r>
            <a:r>
              <a:rPr lang="fr-FR" altLang="fr-FR" sz="2800" dirty="0" smtClean="0"/>
              <a:t>valuation des productions et des évaluations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c</a:t>
            </a:r>
            <a:r>
              <a:rPr lang="fr-FR" altLang="fr-FR" sz="2800" dirty="0" smtClean="0"/>
              <a:t>onstitution d’une banque créations A ou B</a:t>
            </a:r>
            <a:endParaRPr lang="fr-FR" altLang="fr-FR" sz="2800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267744" y="4038073"/>
            <a:ext cx="600837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>
                <a:solidFill>
                  <a:srgbClr val="CC00CC"/>
                </a:solidFill>
              </a:rPr>
              <a:t>t</a:t>
            </a:r>
            <a:r>
              <a:rPr lang="fr-FR" altLang="fr-FR" sz="2800" dirty="0" smtClean="0">
                <a:solidFill>
                  <a:srgbClr val="CC00CC"/>
                </a:solidFill>
              </a:rPr>
              <a:t>rès motivant </a:t>
            </a:r>
            <a:r>
              <a:rPr lang="fr-FR" altLang="fr-FR" sz="2800" dirty="0">
                <a:solidFill>
                  <a:srgbClr val="CC00CC"/>
                </a:solidFill>
              </a:rPr>
              <a:t>pour les étudiants </a:t>
            </a:r>
            <a:endParaRPr lang="fr-FR" altLang="fr-FR" sz="2800" dirty="0" smtClean="0">
              <a:solidFill>
                <a:srgbClr val="CC00CC"/>
              </a:solidFill>
            </a:endParaRP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é</a:t>
            </a:r>
            <a:r>
              <a:rPr lang="fr-FR" altLang="fr-FR" sz="2800" dirty="0" smtClean="0"/>
              <a:t>chelons supérieurs (5&amp;6) de Bloom 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a</a:t>
            </a:r>
            <a:r>
              <a:rPr lang="fr-FR" altLang="fr-FR" sz="2800" dirty="0" smtClean="0"/>
              <a:t>pprofondissement des apprentissages</a:t>
            </a:r>
            <a:endParaRPr lang="fr-FR" altLang="fr-FR" sz="28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843808" y="5805264"/>
            <a:ext cx="648585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 smtClean="0"/>
              <a:t>mise en œuvre complexe la 1</a:t>
            </a:r>
            <a:r>
              <a:rPr lang="fr-FR" altLang="fr-FR" sz="2800" baseline="30000" dirty="0" smtClean="0"/>
              <a:t>ère</a:t>
            </a:r>
            <a:r>
              <a:rPr lang="fr-FR" altLang="fr-FR" sz="2800" dirty="0" smtClean="0"/>
              <a:t> fois</a:t>
            </a:r>
          </a:p>
          <a:p>
            <a:pPr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altLang="fr-FR" sz="2800" dirty="0"/>
              <a:t>n</a:t>
            </a:r>
            <a:r>
              <a:rPr lang="fr-FR" altLang="fr-FR" sz="2800" dirty="0" smtClean="0"/>
              <a:t>écessite du temps de correction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20" y="0"/>
            <a:ext cx="748180" cy="74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52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1853"/>
            <a:ext cx="9144000" cy="6014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75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8125"/>
            <a:ext cx="9144000" cy="526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8501"/>
            <a:ext cx="8748464" cy="6833467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1515" y="1844824"/>
            <a:ext cx="1370925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41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oneTexte 4"/>
          <p:cNvSpPr txBox="1">
            <a:spLocks noChangeArrowheads="1"/>
          </p:cNvSpPr>
          <p:nvPr/>
        </p:nvSpPr>
        <p:spPr bwMode="auto">
          <a:xfrm>
            <a:off x="107504" y="2492896"/>
            <a:ext cx="85820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6000" dirty="0" smtClean="0">
                <a:solidFill>
                  <a:srgbClr val="FF0000"/>
                </a:solidFill>
              </a:rPr>
              <a:t>Quelles évaluations ?</a:t>
            </a:r>
            <a:endParaRPr lang="fr-FR" altLang="fr-FR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79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8640"/>
            <a:ext cx="9126848" cy="6471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Exemples perso 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Examen final : entre 25% et 50%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Contrôle Continu : entre 30% et 75%  (2 DS/partiels + Note de Suivi)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 </a:t>
            </a:r>
            <a:r>
              <a:rPr lang="fr-FR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TP/projet </a:t>
            </a:r>
            <a: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entre 0% et 30%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 de Suivi 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Co-construction de l’examen final : entre 30% et 50%</a:t>
            </a:r>
            <a:b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Ateliers de créations + évaluations par les pairs !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 des compétences transverses/professionnelles : …</a:t>
            </a:r>
          </a:p>
        </p:txBody>
      </p:sp>
      <p:sp>
        <p:nvSpPr>
          <p:cNvPr id="3" name="ZoneTexte 3"/>
          <p:cNvSpPr txBox="1">
            <a:spLocks noChangeArrowheads="1"/>
          </p:cNvSpPr>
          <p:nvPr/>
        </p:nvSpPr>
        <p:spPr bwMode="auto">
          <a:xfrm>
            <a:off x="2051720" y="2996952"/>
            <a:ext cx="697659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2400" dirty="0"/>
              <a:t> </a:t>
            </a:r>
            <a:r>
              <a:rPr lang="fr-FR" altLang="fr-FR" sz="2400" dirty="0" smtClean="0"/>
              <a:t>Dynamisme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2400" dirty="0" smtClean="0"/>
              <a:t> Comportement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2400" dirty="0"/>
              <a:t> </a:t>
            </a:r>
            <a:r>
              <a:rPr lang="fr-FR" altLang="fr-FR" sz="2400" dirty="0" smtClean="0"/>
              <a:t>Participation aux activités/évaluations formatives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2400" dirty="0"/>
              <a:t> </a:t>
            </a:r>
            <a:r>
              <a:rPr lang="fr-FR" altLang="fr-FR" sz="2400" dirty="0" smtClean="0"/>
              <a:t>Résultats aux évaluations formatives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2400" dirty="0"/>
              <a:t> </a:t>
            </a:r>
            <a:r>
              <a:rPr lang="fr-FR" altLang="fr-FR" sz="2400" dirty="0" smtClean="0"/>
              <a:t>Résultats aux évaluations sommatives additionnelles</a:t>
            </a:r>
            <a:endParaRPr lang="fr-FR" altLang="fr-FR" sz="2400" dirty="0"/>
          </a:p>
        </p:txBody>
      </p:sp>
    </p:spTree>
    <p:extLst>
      <p:ext uri="{BB962C8B-B14F-4D97-AF65-F5344CB8AC3E}">
        <p14:creationId xmlns:p14="http://schemas.microsoft.com/office/powerpoint/2010/main" val="190467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oneTexte 4"/>
          <p:cNvSpPr txBox="1">
            <a:spLocks noChangeArrowheads="1"/>
          </p:cNvSpPr>
          <p:nvPr/>
        </p:nvSpPr>
        <p:spPr bwMode="auto">
          <a:xfrm>
            <a:off x="107504" y="2132856"/>
            <a:ext cx="85820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6000" dirty="0" smtClean="0">
                <a:solidFill>
                  <a:srgbClr val="FF0000"/>
                </a:solidFill>
              </a:rPr>
              <a:t>Le numérique,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6000" dirty="0" smtClean="0">
                <a:solidFill>
                  <a:srgbClr val="FF0000"/>
                </a:solidFill>
              </a:rPr>
              <a:t>une solution miracle ?</a:t>
            </a:r>
            <a:endParaRPr lang="fr-FR" altLang="fr-FR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92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oneTexte 4"/>
          <p:cNvSpPr txBox="1">
            <a:spLocks noChangeArrowheads="1"/>
          </p:cNvSpPr>
          <p:nvPr/>
        </p:nvSpPr>
        <p:spPr bwMode="auto">
          <a:xfrm>
            <a:off x="107504" y="2492896"/>
            <a:ext cx="85820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6000" dirty="0" smtClean="0">
                <a:solidFill>
                  <a:srgbClr val="FF0000"/>
                </a:solidFill>
              </a:rPr>
              <a:t>Difficultés</a:t>
            </a:r>
            <a:endParaRPr lang="fr-FR" altLang="fr-FR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56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-24000" y="823245"/>
            <a:ext cx="9144000" cy="597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None/>
            </a:pPr>
            <a:endParaRPr lang="fr-FR" altLang="fr-FR" sz="14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Au départ : aide technique (</a:t>
            </a:r>
            <a:r>
              <a:rPr lang="fr-FR" altLang="fr-FR" sz="2800" dirty="0" err="1" smtClean="0"/>
              <a:t>Ing</a:t>
            </a:r>
            <a:r>
              <a:rPr lang="fr-FR" altLang="fr-FR" sz="2800" dirty="0" smtClean="0"/>
              <a:t>. </a:t>
            </a:r>
            <a:r>
              <a:rPr lang="fr-FR" altLang="fr-FR" sz="2800" dirty="0" err="1" smtClean="0"/>
              <a:t>Péda</a:t>
            </a:r>
            <a:r>
              <a:rPr lang="fr-FR" altLang="fr-FR" sz="2800" dirty="0" smtClean="0"/>
              <a:t>., Centre …)</a:t>
            </a:r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endParaRPr lang="fr-FR" altLang="fr-FR" sz="24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Recycler avant de créer (lien avec UNT : </a:t>
            </a:r>
            <a:r>
              <a:rPr lang="fr-FR" altLang="fr-FR" sz="2800" dirty="0" err="1"/>
              <a:t>u</a:t>
            </a:r>
            <a:r>
              <a:rPr lang="fr-FR" altLang="fr-FR" sz="2800" dirty="0" err="1" smtClean="0"/>
              <a:t>nisciel</a:t>
            </a:r>
            <a:r>
              <a:rPr lang="fr-FR" altLang="fr-FR" sz="2800" dirty="0" smtClean="0"/>
              <a:t>, </a:t>
            </a:r>
            <a:r>
              <a:rPr lang="fr-FR" altLang="fr-FR" sz="2800" dirty="0" err="1" smtClean="0"/>
              <a:t>unjf</a:t>
            </a:r>
            <a:r>
              <a:rPr lang="fr-FR" altLang="fr-FR" sz="2800" dirty="0" smtClean="0"/>
              <a:t>, </a:t>
            </a:r>
            <a:r>
              <a:rPr lang="fr-FR" altLang="fr-FR" sz="2800" dirty="0" err="1" smtClean="0"/>
              <a:t>uoh</a:t>
            </a:r>
            <a:r>
              <a:rPr lang="fr-FR" altLang="fr-FR" sz="2800" dirty="0" smtClean="0"/>
              <a:t>, unit, </a:t>
            </a:r>
            <a:r>
              <a:rPr lang="fr-FR" altLang="fr-FR" sz="2800" dirty="0" err="1" smtClean="0"/>
              <a:t>uness</a:t>
            </a:r>
            <a:r>
              <a:rPr lang="fr-FR" altLang="fr-FR" sz="2800" dirty="0" smtClean="0"/>
              <a:t>, </a:t>
            </a:r>
            <a:r>
              <a:rPr lang="fr-FR" altLang="fr-FR" sz="2800" dirty="0" err="1" smtClean="0"/>
              <a:t>aunege</a:t>
            </a:r>
            <a:r>
              <a:rPr lang="fr-FR" altLang="fr-FR" sz="2800" dirty="0" smtClean="0"/>
              <a:t>, </a:t>
            </a:r>
            <a:r>
              <a:rPr lang="fr-FR" altLang="fr-FR" sz="2800" dirty="0" err="1" smtClean="0"/>
              <a:t>uved</a:t>
            </a:r>
            <a:r>
              <a:rPr lang="fr-FR" altLang="fr-FR" sz="2800" dirty="0" smtClean="0"/>
              <a:t>, </a:t>
            </a:r>
            <a:r>
              <a:rPr lang="fr-FR" altLang="fr-FR" sz="2800" dirty="0" err="1" smtClean="0"/>
              <a:t>iutel</a:t>
            </a:r>
            <a:r>
              <a:rPr lang="fr-FR" altLang="fr-FR" sz="2800" dirty="0" smtClean="0"/>
              <a:t>)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4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Scénario d’usage : boulot initial indispensable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4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Création : chronophage surtout si Bloom élevé 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4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Équipe pédagogique : convaincre les collègues …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4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Multiplateformes : ex WIMS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4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Longévité de Moodle ?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348038" y="0"/>
            <a:ext cx="2376487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600">
                <a:solidFill>
                  <a:srgbClr val="000099"/>
                </a:solidFill>
              </a:rPr>
              <a:t>Difficultés</a:t>
            </a:r>
          </a:p>
        </p:txBody>
      </p:sp>
    </p:spTree>
    <p:extLst>
      <p:ext uri="{BB962C8B-B14F-4D97-AF65-F5344CB8AC3E}">
        <p14:creationId xmlns:p14="http://schemas.microsoft.com/office/powerpoint/2010/main" val="13173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921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2771775" y="0"/>
            <a:ext cx="3313113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600">
                <a:solidFill>
                  <a:srgbClr val="000099"/>
                </a:solidFill>
              </a:rPr>
              <a:t>Types d’activités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0" y="836613"/>
            <a:ext cx="91440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fr-FR" altLang="fr-FR" sz="2800" dirty="0" smtClean="0"/>
              <a:t>Plateforme MOODLE</a:t>
            </a: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endParaRPr lang="fr-FR" altLang="fr-FR" sz="14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Le </a:t>
            </a:r>
            <a:r>
              <a:rPr lang="fr-FR" altLang="fr-FR" sz="2800" dirty="0">
                <a:solidFill>
                  <a:srgbClr val="CC0099"/>
                </a:solidFill>
              </a:rPr>
              <a:t>module « leçon » </a:t>
            </a:r>
            <a:r>
              <a:rPr lang="fr-FR" altLang="fr-FR" sz="2800" dirty="0"/>
              <a:t>reprend les points essentiels du cours :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fr-FR" altLang="fr-FR" sz="2800" dirty="0"/>
              <a:t>définitions, connaissances de bases, théorèmes fondamentaux, techniques indispensables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fr-FR" altLang="fr-FR" sz="2800" dirty="0"/>
              <a:t>En cas d’erreur un feedback donne le rappel de cours adapté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14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Le </a:t>
            </a:r>
            <a:r>
              <a:rPr lang="fr-FR" altLang="fr-FR" sz="2800" dirty="0">
                <a:solidFill>
                  <a:srgbClr val="CC0099"/>
                </a:solidFill>
              </a:rPr>
              <a:t>module « exercice » </a:t>
            </a:r>
            <a:r>
              <a:rPr lang="fr-FR" altLang="fr-FR" sz="2800" dirty="0" smtClean="0"/>
              <a:t>applique </a:t>
            </a:r>
            <a:r>
              <a:rPr lang="fr-FR" altLang="fr-FR" sz="2800" dirty="0"/>
              <a:t>la leçon à un problème particulier. En cas de difficulté : remédiation via une arborescence </a:t>
            </a:r>
            <a:r>
              <a:rPr lang="fr-FR" altLang="fr-FR" sz="2800" dirty="0" smtClean="0"/>
              <a:t>adaptée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Le </a:t>
            </a:r>
            <a:r>
              <a:rPr lang="fr-FR" altLang="fr-FR" sz="2800" dirty="0" smtClean="0">
                <a:solidFill>
                  <a:srgbClr val="CC0099"/>
                </a:solidFill>
              </a:rPr>
              <a:t>module « problème » </a:t>
            </a:r>
            <a:r>
              <a:rPr lang="fr-FR" sz="2800" dirty="0" smtClean="0"/>
              <a:t>: sujet </a:t>
            </a:r>
            <a:r>
              <a:rPr lang="fr-FR" sz="2800" dirty="0"/>
              <a:t>d'examen </a:t>
            </a:r>
            <a:r>
              <a:rPr lang="fr-FR" sz="2800" dirty="0" smtClean="0"/>
              <a:t>type avec synthèse des </a:t>
            </a:r>
            <a:r>
              <a:rPr lang="fr-FR" sz="2800" dirty="0"/>
              <a:t>connaissances et </a:t>
            </a:r>
            <a:r>
              <a:rPr lang="fr-FR" sz="2800" dirty="0" smtClean="0"/>
              <a:t>compétences</a:t>
            </a:r>
            <a:r>
              <a:rPr lang="fr-FR" sz="2800" dirty="0"/>
              <a:t>. </a:t>
            </a:r>
            <a:r>
              <a:rPr lang="fr-FR" sz="2800" dirty="0" smtClean="0"/>
              <a:t>Arborescence </a:t>
            </a:r>
            <a:r>
              <a:rPr lang="fr-FR" sz="2800" dirty="0"/>
              <a:t>adaptative </a:t>
            </a:r>
            <a:r>
              <a:rPr lang="fr-FR" sz="2800" dirty="0" smtClean="0"/>
              <a:t>cruciale.</a:t>
            </a:r>
            <a:endParaRPr lang="fr-FR" altLang="fr-FR" sz="2800" dirty="0"/>
          </a:p>
        </p:txBody>
      </p:sp>
    </p:spTree>
    <p:extLst>
      <p:ext uri="{BB962C8B-B14F-4D97-AF65-F5344CB8AC3E}">
        <p14:creationId xmlns:p14="http://schemas.microsoft.com/office/powerpoint/2010/main" val="156654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0" y="686301"/>
            <a:ext cx="91440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fr-FR" altLang="fr-FR" sz="2800" dirty="0" smtClean="0"/>
              <a:t>Plateforme </a:t>
            </a:r>
            <a:r>
              <a:rPr lang="fr-FR" altLang="fr-FR" sz="2800" dirty="0"/>
              <a:t>MOODLE </a:t>
            </a:r>
            <a:r>
              <a:rPr lang="fr-FR" altLang="fr-FR" sz="2800" dirty="0" smtClean="0"/>
              <a:t>- suite</a:t>
            </a: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endParaRPr lang="fr-FR" altLang="fr-FR" sz="14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 </a:t>
            </a:r>
            <a:r>
              <a:rPr lang="fr-FR" altLang="fr-FR" sz="2800" dirty="0"/>
              <a:t>Le </a:t>
            </a:r>
            <a:r>
              <a:rPr lang="fr-FR" altLang="fr-FR" sz="2800" dirty="0">
                <a:solidFill>
                  <a:srgbClr val="CC0099"/>
                </a:solidFill>
              </a:rPr>
              <a:t>module « test » </a:t>
            </a:r>
            <a:r>
              <a:rPr lang="fr-FR" altLang="fr-FR" sz="2800" dirty="0"/>
              <a:t>sert à l'autoévaluation. 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fr-FR" altLang="fr-FR" sz="2800" dirty="0"/>
              <a:t>Il suit directement le module «leçon» ou clôt chaque chapitre. Permet à l'étudiant de se situer </a:t>
            </a:r>
            <a:r>
              <a:rPr lang="fr-FR" altLang="fr-FR" sz="2800" dirty="0" smtClean="0"/>
              <a:t>sur ses </a:t>
            </a:r>
            <a:r>
              <a:rPr lang="fr-FR" altLang="fr-FR" sz="2800" dirty="0"/>
              <a:t>acquis d'apprentissage</a:t>
            </a:r>
            <a:r>
              <a:rPr lang="fr-FR" altLang="fr-FR" sz="2800" dirty="0" smtClean="0"/>
              <a:t>.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None/>
            </a:pPr>
            <a:endParaRPr lang="fr-FR" altLang="fr-FR" sz="2800" dirty="0" smtClean="0"/>
          </a:p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fr-FR" altLang="fr-FR" sz="2800" dirty="0" smtClean="0"/>
              <a:t>Plateforme WIMS</a:t>
            </a:r>
            <a:endParaRPr lang="fr-FR" altLang="fr-FR" sz="2800" dirty="0"/>
          </a:p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endParaRPr lang="fr-FR" altLang="fr-FR" sz="1400" dirty="0"/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è"/>
            </a:pPr>
            <a:r>
              <a:rPr lang="fr-FR" altLang="fr-FR" sz="2800" dirty="0" smtClean="0"/>
              <a:t>  E</a:t>
            </a:r>
            <a:r>
              <a:rPr lang="fr-FR" sz="2800" dirty="0" smtClean="0"/>
              <a:t>xercices d’application à </a:t>
            </a:r>
            <a:r>
              <a:rPr lang="fr-FR" sz="2800" dirty="0"/>
              <a:t>valeurs </a:t>
            </a:r>
            <a:r>
              <a:rPr lang="fr-FR" sz="2800" dirty="0" smtClean="0"/>
              <a:t>générées automatiquement variant </a:t>
            </a:r>
            <a:r>
              <a:rPr lang="fr-FR" sz="2800" dirty="0"/>
              <a:t>a chaque essai et pour chaque </a:t>
            </a:r>
            <a:r>
              <a:rPr lang="fr-FR" sz="2800" dirty="0" smtClean="0"/>
              <a:t>élève.</a:t>
            </a:r>
            <a:endParaRPr lang="fr-FR" alt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411924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763688" y="0"/>
            <a:ext cx="5112568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600" dirty="0">
                <a:solidFill>
                  <a:srgbClr val="000099"/>
                </a:solidFill>
              </a:rPr>
              <a:t>L</a:t>
            </a:r>
            <a:r>
              <a:rPr lang="fr-FR" altLang="fr-FR" sz="3600" dirty="0" smtClean="0">
                <a:solidFill>
                  <a:srgbClr val="000099"/>
                </a:solidFill>
              </a:rPr>
              <a:t>’alignement pédagogique</a:t>
            </a:r>
            <a:endParaRPr lang="fr-FR" altLang="fr-FR" sz="3600" dirty="0">
              <a:solidFill>
                <a:srgbClr val="000099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0" y="5721387"/>
            <a:ext cx="17475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Départ</a:t>
            </a:r>
            <a:r>
              <a:rPr lang="fr-FR" sz="28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Prérequis</a:t>
            </a:r>
            <a:endParaRPr lang="fr-F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020272" y="620688"/>
            <a:ext cx="2191626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Arrivée</a:t>
            </a:r>
          </a:p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Objectifs </a:t>
            </a:r>
          </a:p>
          <a:p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d’apprentissage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Compétences</a:t>
            </a:r>
            <a:b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Connaissances</a:t>
            </a: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Savoirs faire/agir/être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0039" y="1065803"/>
            <a:ext cx="33698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Progressivité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Scénario d’apprentissage</a:t>
            </a:r>
            <a:b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Séquence d’apprentissage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Niveaux de Bloom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580112" y="3414191"/>
            <a:ext cx="318228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Outils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Fiches méthodologiques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Activités numériques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Remédiation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Tutorat / Soutien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006259" y="5555161"/>
            <a:ext cx="30861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Évaluations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Formative / Sommative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/ Terminale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42654" y="3153931"/>
            <a:ext cx="177324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Méthode </a:t>
            </a:r>
            <a:endParaRPr lang="fr-F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Pédagogique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Rendre actif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 rot="19160976">
            <a:off x="390178" y="2885120"/>
            <a:ext cx="6930102" cy="707886"/>
          </a:xfrm>
          <a:prstGeom prst="rect">
            <a:avLst/>
          </a:prstGeom>
          <a:noFill/>
          <a:ln w="38100">
            <a:solidFill>
              <a:srgbClr val="008A3E"/>
            </a:solidFill>
          </a:ln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COHERENCE          GLOBALE</a:t>
            </a:r>
            <a:endParaRPr lang="fr-FR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1475657" y="1196752"/>
            <a:ext cx="5544615" cy="4770105"/>
          </a:xfrm>
          <a:prstGeom prst="straightConnector1">
            <a:avLst/>
          </a:prstGeom>
          <a:ln w="114300">
            <a:solidFill>
              <a:srgbClr val="CC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H="1" flipV="1">
            <a:off x="3131841" y="2276873"/>
            <a:ext cx="876430" cy="501012"/>
          </a:xfrm>
          <a:prstGeom prst="straightConnector1">
            <a:avLst/>
          </a:prstGeom>
          <a:ln w="76200">
            <a:solidFill>
              <a:srgbClr val="008A3E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>
            <a:off x="1317711" y="2976455"/>
            <a:ext cx="2630192" cy="524553"/>
          </a:xfrm>
          <a:prstGeom prst="straightConnector1">
            <a:avLst/>
          </a:prstGeom>
          <a:ln w="76200">
            <a:solidFill>
              <a:srgbClr val="008A3E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H="1">
            <a:off x="1475657" y="3185884"/>
            <a:ext cx="2700299" cy="3411468"/>
          </a:xfrm>
          <a:prstGeom prst="straightConnector1">
            <a:avLst/>
          </a:prstGeom>
          <a:ln w="76200">
            <a:solidFill>
              <a:srgbClr val="008A3E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V="1">
            <a:off x="4526171" y="1628800"/>
            <a:ext cx="2540694" cy="1281335"/>
          </a:xfrm>
          <a:prstGeom prst="straightConnector1">
            <a:avLst/>
          </a:prstGeom>
          <a:ln w="76200">
            <a:solidFill>
              <a:srgbClr val="008A3E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4526171" y="3008829"/>
            <a:ext cx="1125949" cy="649263"/>
          </a:xfrm>
          <a:prstGeom prst="straightConnector1">
            <a:avLst/>
          </a:prstGeom>
          <a:ln w="76200">
            <a:solidFill>
              <a:srgbClr val="008A3E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4395179" y="3172723"/>
            <a:ext cx="1002656" cy="2382438"/>
          </a:xfrm>
          <a:prstGeom prst="straightConnector1">
            <a:avLst/>
          </a:prstGeom>
          <a:ln w="76200">
            <a:solidFill>
              <a:srgbClr val="008A3E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268" y="2624043"/>
            <a:ext cx="548680" cy="54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19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oneTexte 3"/>
          <p:cNvSpPr txBox="1">
            <a:spLocks noChangeArrowheads="1"/>
          </p:cNvSpPr>
          <p:nvPr/>
        </p:nvSpPr>
        <p:spPr bwMode="auto">
          <a:xfrm>
            <a:off x="36513" y="765175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3600"/>
              <a:t> </a:t>
            </a:r>
            <a:r>
              <a:rPr lang="fr-FR" altLang="fr-FR" sz="3600">
                <a:solidFill>
                  <a:srgbClr val="FF0000"/>
                </a:solidFill>
              </a:rPr>
              <a:t>Absence de cours !     </a:t>
            </a:r>
            <a:r>
              <a:rPr lang="fr-FR" altLang="fr-FR" sz="2400"/>
              <a:t>(encéphalogramme en amphi =       )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Tx/>
              <a:buNone/>
            </a:pPr>
            <a:r>
              <a:rPr lang="fr-FR" altLang="fr-FR" sz="3600">
                <a:solidFill>
                  <a:srgbClr val="FF0000"/>
                </a:solidFill>
              </a:rPr>
              <a:t>          Les étudiants travaillent seuls à la maison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195513" y="0"/>
            <a:ext cx="5429692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600" dirty="0" smtClean="0">
                <a:solidFill>
                  <a:srgbClr val="000099"/>
                </a:solidFill>
              </a:rPr>
              <a:t>« Une méthode » </a:t>
            </a:r>
            <a:r>
              <a:rPr lang="fr-FR" altLang="fr-FR" sz="3600" dirty="0">
                <a:solidFill>
                  <a:srgbClr val="000099"/>
                </a:solidFill>
              </a:rPr>
              <a:t>: Principes</a:t>
            </a:r>
          </a:p>
        </p:txBody>
      </p:sp>
      <p:sp>
        <p:nvSpPr>
          <p:cNvPr id="12292" name="ZoneTexte 3"/>
          <p:cNvSpPr txBox="1">
            <a:spLocks noChangeArrowheads="1"/>
          </p:cNvSpPr>
          <p:nvPr/>
        </p:nvSpPr>
        <p:spPr bwMode="auto">
          <a:xfrm>
            <a:off x="90488" y="1989138"/>
            <a:ext cx="89630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CC0099"/>
              </a:buClr>
              <a:buFontTx/>
              <a:buNone/>
            </a:pPr>
            <a:r>
              <a:rPr lang="fr-FR" altLang="fr-FR" sz="2800"/>
              <a:t>Manuel de cours adapté</a:t>
            </a:r>
          </a:p>
          <a:p>
            <a:pPr>
              <a:spcBef>
                <a:spcPct val="0"/>
              </a:spcBef>
              <a:buClr>
                <a:srgbClr val="CC0099"/>
              </a:buClr>
              <a:buFontTx/>
              <a:buNone/>
            </a:pPr>
            <a:endParaRPr lang="fr-FR" altLang="fr-FR" sz="1400"/>
          </a:p>
          <a:p>
            <a:pPr>
              <a:spcBef>
                <a:spcPct val="0"/>
              </a:spcBef>
              <a:buClr>
                <a:srgbClr val="CC0099"/>
              </a:buClr>
              <a:buFontTx/>
              <a:buNone/>
            </a:pPr>
            <a:r>
              <a:rPr lang="fr-FR" altLang="fr-FR" sz="2800"/>
              <a:t>Notion d’«exercices de cours» </a:t>
            </a:r>
          </a:p>
          <a:p>
            <a:pPr>
              <a:spcBef>
                <a:spcPct val="0"/>
              </a:spcBef>
              <a:buClr>
                <a:srgbClr val="CC0099"/>
              </a:buClr>
              <a:buFontTx/>
              <a:buNone/>
            </a:pPr>
            <a:r>
              <a:rPr lang="fr-FR" altLang="fr-FR" sz="2800"/>
              <a:t>avec solutions extrêmement détaillées</a:t>
            </a:r>
          </a:p>
        </p:txBody>
      </p:sp>
      <p:sp>
        <p:nvSpPr>
          <p:cNvPr id="12293" name="ZoneTexte 1"/>
          <p:cNvSpPr txBox="1">
            <a:spLocks noChangeArrowheads="1"/>
          </p:cNvSpPr>
          <p:nvPr/>
        </p:nvSpPr>
        <p:spPr bwMode="auto">
          <a:xfrm rot="-1036226">
            <a:off x="6373813" y="2178050"/>
            <a:ext cx="2205037" cy="8318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chemeClr val="bg1"/>
                </a:solidFill>
              </a:rPr>
              <a:t>LEÇONS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chemeClr val="bg1"/>
                </a:solidFill>
              </a:rPr>
              <a:t>NUMÉRIQUES</a:t>
            </a:r>
          </a:p>
        </p:txBody>
      </p:sp>
      <p:sp>
        <p:nvSpPr>
          <p:cNvPr id="12294" name="ZoneTexte 5"/>
          <p:cNvSpPr txBox="1">
            <a:spLocks noChangeArrowheads="1"/>
          </p:cNvSpPr>
          <p:nvPr/>
        </p:nvSpPr>
        <p:spPr bwMode="auto">
          <a:xfrm rot="-1036226">
            <a:off x="6589713" y="5729288"/>
            <a:ext cx="2205037" cy="8318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chemeClr val="bg1"/>
                </a:solidFill>
              </a:rPr>
              <a:t>TESTS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chemeClr val="bg1"/>
                </a:solidFill>
              </a:rPr>
              <a:t>NUMÉRIQUES</a:t>
            </a:r>
          </a:p>
        </p:txBody>
      </p:sp>
      <p:sp>
        <p:nvSpPr>
          <p:cNvPr id="12295" name="ZoneTexte 6"/>
          <p:cNvSpPr txBox="1">
            <a:spLocks noChangeArrowheads="1"/>
          </p:cNvSpPr>
          <p:nvPr/>
        </p:nvSpPr>
        <p:spPr bwMode="auto">
          <a:xfrm>
            <a:off x="5224463" y="4119563"/>
            <a:ext cx="3956050" cy="4619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chemeClr val="bg1"/>
                </a:solidFill>
              </a:rPr>
              <a:t>EXERCICES NUMÉRIQUES</a:t>
            </a:r>
          </a:p>
        </p:txBody>
      </p:sp>
      <p:sp>
        <p:nvSpPr>
          <p:cNvPr id="12296" name="ZoneTexte 3"/>
          <p:cNvSpPr txBox="1">
            <a:spLocks noChangeArrowheads="1"/>
          </p:cNvSpPr>
          <p:nvPr/>
        </p:nvSpPr>
        <p:spPr bwMode="auto">
          <a:xfrm>
            <a:off x="7938" y="351155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3600">
                <a:solidFill>
                  <a:srgbClr val="FF0000"/>
                </a:solidFill>
              </a:rPr>
              <a:t> Absence de corrections des exercices de TD !</a:t>
            </a:r>
          </a:p>
        </p:txBody>
      </p:sp>
      <p:sp>
        <p:nvSpPr>
          <p:cNvPr id="12297" name="ZoneTexte 3"/>
          <p:cNvSpPr txBox="1">
            <a:spLocks noChangeArrowheads="1"/>
          </p:cNvSpPr>
          <p:nvPr/>
        </p:nvSpPr>
        <p:spPr bwMode="auto">
          <a:xfrm>
            <a:off x="0" y="4605338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3600">
                <a:solidFill>
                  <a:srgbClr val="FF0000"/>
                </a:solidFill>
              </a:rPr>
              <a:t> Les étudiants travaillent en équipe </a:t>
            </a:r>
            <a:r>
              <a:rPr lang="fr-FR" altLang="fr-FR" sz="3600">
                <a:solidFill>
                  <a:srgbClr val="CC0099"/>
                </a:solidFill>
              </a:rPr>
              <a:t>(de 4 à 6)</a:t>
            </a:r>
          </a:p>
        </p:txBody>
      </p:sp>
      <p:sp>
        <p:nvSpPr>
          <p:cNvPr id="12298" name="ZoneTexte 3"/>
          <p:cNvSpPr txBox="1">
            <a:spLocks noChangeArrowheads="1"/>
          </p:cNvSpPr>
          <p:nvPr/>
        </p:nvSpPr>
        <p:spPr bwMode="auto">
          <a:xfrm>
            <a:off x="39688" y="5721350"/>
            <a:ext cx="9144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altLang="fr-FR" sz="3600">
                <a:solidFill>
                  <a:srgbClr val="FF0000"/>
                </a:solidFill>
              </a:rPr>
              <a:t> Evaluations fréquentes</a:t>
            </a:r>
          </a:p>
        </p:txBody>
      </p:sp>
      <p:sp>
        <p:nvSpPr>
          <p:cNvPr id="12299" name="ZoneTexte 3"/>
          <p:cNvSpPr txBox="1">
            <a:spLocks noChangeArrowheads="1"/>
          </p:cNvSpPr>
          <p:nvPr/>
        </p:nvSpPr>
        <p:spPr bwMode="auto">
          <a:xfrm>
            <a:off x="73025" y="4081463"/>
            <a:ext cx="5146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CC0099"/>
              </a:buClr>
              <a:buFontTx/>
              <a:buNone/>
            </a:pPr>
            <a:r>
              <a:rPr lang="fr-FR" altLang="fr-FR" sz="2800"/>
              <a:t>Sinon ils dorment…</a:t>
            </a:r>
          </a:p>
        </p:txBody>
      </p:sp>
      <p:sp>
        <p:nvSpPr>
          <p:cNvPr id="12300" name="ZoneTexte 3"/>
          <p:cNvSpPr txBox="1">
            <a:spLocks noChangeArrowheads="1"/>
          </p:cNvSpPr>
          <p:nvPr/>
        </p:nvSpPr>
        <p:spPr bwMode="auto">
          <a:xfrm>
            <a:off x="90488" y="5192713"/>
            <a:ext cx="8963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CC0099"/>
              </a:buClr>
              <a:buFontTx/>
              <a:buNone/>
            </a:pPr>
            <a:r>
              <a:rPr lang="fr-FR" altLang="fr-FR" sz="2800"/>
              <a:t>Pour alléger les difficultés et créer une émulation + …</a:t>
            </a:r>
          </a:p>
        </p:txBody>
      </p:sp>
      <p:sp>
        <p:nvSpPr>
          <p:cNvPr id="12301" name="ZoneTexte 3"/>
          <p:cNvSpPr txBox="1">
            <a:spLocks noChangeArrowheads="1"/>
          </p:cNvSpPr>
          <p:nvPr/>
        </p:nvSpPr>
        <p:spPr bwMode="auto">
          <a:xfrm>
            <a:off x="73025" y="6275388"/>
            <a:ext cx="625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CC0099"/>
              </a:buClr>
              <a:buFontTx/>
              <a:buNone/>
            </a:pPr>
            <a:r>
              <a:rPr lang="fr-FR" altLang="fr-FR" sz="2800"/>
              <a:t>Pour les forcer à travailler régulièrement</a:t>
            </a:r>
            <a:endParaRPr lang="fr-FR" altLang="fr-FR"/>
          </a:p>
        </p:txBody>
      </p:sp>
      <p:cxnSp>
        <p:nvCxnSpPr>
          <p:cNvPr id="12302" name="Connecteur droit 2"/>
          <p:cNvCxnSpPr>
            <a:cxnSpLocks noChangeShapeType="1"/>
          </p:cNvCxnSpPr>
          <p:nvPr/>
        </p:nvCxnSpPr>
        <p:spPr bwMode="auto">
          <a:xfrm>
            <a:off x="8459788" y="1152525"/>
            <a:ext cx="504825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20858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0648"/>
            <a:ext cx="9144000" cy="740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 !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Activités numériques :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 service de la pédagogie 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4000" i="1" dirty="0" smtClean="0">
                <a:solidFill>
                  <a:srgbClr val="CC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suivent un scénario d’usage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fr-F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ui s’insère dans un scénario pédagogique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fr-F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ui est l’élément clé d’une méthode pédagogique, ici :</a:t>
            </a: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FF0000"/>
              </a:buClr>
            </a:pPr>
            <a:r>
              <a:rPr lang="fr-F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lang="fr-FR" sz="40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classe inversée !</a:t>
            </a: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FF0000"/>
              </a:buClr>
            </a:pPr>
            <a:r>
              <a:rPr lang="fr-F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situations : 50% présentiel – 50% </a:t>
            </a:r>
            <a:r>
              <a:rPr lang="fr-FR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distanciel</a:t>
            </a:r>
            <a:r>
              <a:rPr lang="fr-F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br>
              <a:rPr lang="fr-F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100% </a:t>
            </a:r>
            <a:r>
              <a:rPr lang="fr-FR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distanciel</a:t>
            </a:r>
            <a:endParaRPr lang="fr-FR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2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8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606812" y="0"/>
            <a:ext cx="7930376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600" dirty="0" smtClean="0">
                <a:solidFill>
                  <a:srgbClr val="000099"/>
                </a:solidFill>
              </a:rPr>
              <a:t>Pédagogie inversée </a:t>
            </a:r>
            <a:r>
              <a:rPr lang="fr-FR" altLang="fr-FR" sz="3600" dirty="0">
                <a:solidFill>
                  <a:srgbClr val="000099"/>
                </a:solidFill>
              </a:rPr>
              <a:t>: </a:t>
            </a:r>
            <a:r>
              <a:rPr lang="fr-FR" altLang="fr-FR" sz="3600" dirty="0" smtClean="0">
                <a:solidFill>
                  <a:srgbClr val="000099"/>
                </a:solidFill>
              </a:rPr>
              <a:t>un exemple de cadre</a:t>
            </a:r>
            <a:endParaRPr lang="fr-FR" altLang="fr-FR" sz="3600" dirty="0">
              <a:solidFill>
                <a:srgbClr val="000099"/>
              </a:solidFill>
            </a:endParaRPr>
          </a:p>
        </p:txBody>
      </p:sp>
      <p:sp>
        <p:nvSpPr>
          <p:cNvPr id="9219" name="ZoneTexte 1"/>
          <p:cNvSpPr txBox="1">
            <a:spLocks noChangeArrowheads="1"/>
          </p:cNvSpPr>
          <p:nvPr/>
        </p:nvSpPr>
        <p:spPr bwMode="auto">
          <a:xfrm>
            <a:off x="682625" y="1773238"/>
            <a:ext cx="2730500" cy="1322387"/>
          </a:xfrm>
          <a:prstGeom prst="rect">
            <a:avLst/>
          </a:prstGeom>
          <a:noFill/>
          <a:ln w="38100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>
                <a:solidFill>
                  <a:srgbClr val="CC0099"/>
                </a:solidFill>
              </a:rPr>
              <a:t>Classe inversée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rgbClr val="CC0099"/>
                </a:solidFill>
              </a:rPr>
              <a:t>(travail en amont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rgbClr val="CC0099"/>
                </a:solidFill>
              </a:rPr>
              <a:t>interactions en aval)</a:t>
            </a:r>
          </a:p>
        </p:txBody>
      </p:sp>
      <p:sp>
        <p:nvSpPr>
          <p:cNvPr id="9220" name="ZoneTexte 7"/>
          <p:cNvSpPr txBox="1">
            <a:spLocks noChangeArrowheads="1"/>
          </p:cNvSpPr>
          <p:nvPr/>
        </p:nvSpPr>
        <p:spPr bwMode="auto">
          <a:xfrm>
            <a:off x="80963" y="3698875"/>
            <a:ext cx="3627437" cy="95408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dirty="0">
                <a:solidFill>
                  <a:srgbClr val="008000"/>
                </a:solidFill>
              </a:rPr>
              <a:t>Travail en équipe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400" dirty="0">
                <a:solidFill>
                  <a:srgbClr val="008000"/>
                </a:solidFill>
              </a:rPr>
              <a:t>(apprentissage par les pairs)</a:t>
            </a:r>
          </a:p>
        </p:txBody>
      </p:sp>
      <p:sp>
        <p:nvSpPr>
          <p:cNvPr id="9221" name="ZoneTexte 8"/>
          <p:cNvSpPr txBox="1">
            <a:spLocks noChangeArrowheads="1"/>
          </p:cNvSpPr>
          <p:nvPr/>
        </p:nvSpPr>
        <p:spPr bwMode="auto">
          <a:xfrm>
            <a:off x="4840288" y="1578263"/>
            <a:ext cx="4267514" cy="14465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dirty="0">
                <a:solidFill>
                  <a:srgbClr val="333399"/>
                </a:solidFill>
              </a:rPr>
              <a:t>Résolution de </a:t>
            </a:r>
            <a:r>
              <a:rPr lang="fr-FR" altLang="fr-FR" dirty="0" smtClean="0">
                <a:solidFill>
                  <a:srgbClr val="333399"/>
                </a:solidFill>
              </a:rPr>
              <a:t>problèmes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dirty="0" smtClean="0">
                <a:solidFill>
                  <a:srgbClr val="333399"/>
                </a:solidFill>
              </a:rPr>
              <a:t>Réalisation d’un projet</a:t>
            </a:r>
            <a:endParaRPr lang="fr-FR" altLang="fr-FR" dirty="0">
              <a:solidFill>
                <a:srgbClr val="333399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400" dirty="0" smtClean="0">
                <a:solidFill>
                  <a:srgbClr val="333399"/>
                </a:solidFill>
              </a:rPr>
              <a:t>(≈ ≠ APP</a:t>
            </a:r>
            <a:r>
              <a:rPr lang="fr-FR" altLang="fr-FR" sz="2400" dirty="0">
                <a:solidFill>
                  <a:srgbClr val="333399"/>
                </a:solidFill>
              </a:rPr>
              <a:t>)</a:t>
            </a:r>
          </a:p>
        </p:txBody>
      </p:sp>
      <p:sp>
        <p:nvSpPr>
          <p:cNvPr id="9222" name="ZoneTexte 9"/>
          <p:cNvSpPr txBox="1">
            <a:spLocks noChangeArrowheads="1"/>
          </p:cNvSpPr>
          <p:nvPr/>
        </p:nvSpPr>
        <p:spPr bwMode="auto">
          <a:xfrm>
            <a:off x="4960938" y="3686175"/>
            <a:ext cx="4148137" cy="95408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>
                <a:solidFill>
                  <a:srgbClr val="FF0000"/>
                </a:solidFill>
              </a:rPr>
              <a:t>Activités numériques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rgbClr val="FF0000"/>
                </a:solidFill>
              </a:rPr>
              <a:t>(toutes méthodes pédagogiques)</a:t>
            </a:r>
          </a:p>
        </p:txBody>
      </p:sp>
      <p:cxnSp>
        <p:nvCxnSpPr>
          <p:cNvPr id="9223" name="Connecteur droit avec flèche 3"/>
          <p:cNvCxnSpPr>
            <a:cxnSpLocks noChangeShapeType="1"/>
          </p:cNvCxnSpPr>
          <p:nvPr/>
        </p:nvCxnSpPr>
        <p:spPr bwMode="auto">
          <a:xfrm>
            <a:off x="3708400" y="2684463"/>
            <a:ext cx="86360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4" name="Connecteur droit avec flèche 12"/>
          <p:cNvCxnSpPr>
            <a:cxnSpLocks noChangeShapeType="1"/>
          </p:cNvCxnSpPr>
          <p:nvPr/>
        </p:nvCxnSpPr>
        <p:spPr bwMode="auto">
          <a:xfrm>
            <a:off x="3924300" y="4064000"/>
            <a:ext cx="86360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5" name="Connecteur droit avec flèche 13"/>
          <p:cNvCxnSpPr>
            <a:cxnSpLocks noChangeShapeType="1"/>
          </p:cNvCxnSpPr>
          <p:nvPr/>
        </p:nvCxnSpPr>
        <p:spPr bwMode="auto">
          <a:xfrm flipH="1">
            <a:off x="2043113" y="3198813"/>
            <a:ext cx="7937" cy="36036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6" name="Connecteur droit avec flèche 15"/>
          <p:cNvCxnSpPr>
            <a:cxnSpLocks noChangeShapeType="1"/>
          </p:cNvCxnSpPr>
          <p:nvPr/>
        </p:nvCxnSpPr>
        <p:spPr bwMode="auto">
          <a:xfrm flipH="1">
            <a:off x="6867525" y="3198813"/>
            <a:ext cx="7938" cy="36036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7" name="Connecteur droit avec flèche 16"/>
          <p:cNvCxnSpPr>
            <a:cxnSpLocks noChangeShapeType="1"/>
          </p:cNvCxnSpPr>
          <p:nvPr/>
        </p:nvCxnSpPr>
        <p:spPr bwMode="auto">
          <a:xfrm>
            <a:off x="3563938" y="3198813"/>
            <a:ext cx="1276350" cy="487362"/>
          </a:xfrm>
          <a:prstGeom prst="straightConnector1">
            <a:avLst/>
          </a:prstGeom>
          <a:noFill/>
          <a:ln w="76200" algn="ctr">
            <a:solidFill>
              <a:srgbClr val="FFC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8" name="Connecteur droit avec flèche 18"/>
          <p:cNvCxnSpPr>
            <a:cxnSpLocks noChangeShapeType="1"/>
          </p:cNvCxnSpPr>
          <p:nvPr/>
        </p:nvCxnSpPr>
        <p:spPr bwMode="auto">
          <a:xfrm flipH="1">
            <a:off x="3843338" y="3187700"/>
            <a:ext cx="873125" cy="52387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ZoneTexte 1"/>
          <p:cNvSpPr txBox="1"/>
          <p:nvPr/>
        </p:nvSpPr>
        <p:spPr>
          <a:xfrm>
            <a:off x="5796136" y="4869160"/>
            <a:ext cx="2417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(activités ≠ outils)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67544" y="4869160"/>
            <a:ext cx="3228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(force &gt;&gt; inconvénients)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Connecteur droit 3"/>
          <p:cNvCxnSpPr/>
          <p:nvPr/>
        </p:nvCxnSpPr>
        <p:spPr>
          <a:xfrm flipH="1">
            <a:off x="3355745" y="5026233"/>
            <a:ext cx="114759" cy="22998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65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8741"/>
            <a:ext cx="9144000" cy="6242728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411412" y="0"/>
            <a:ext cx="5184923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600" dirty="0" smtClean="0">
                <a:solidFill>
                  <a:srgbClr val="000099"/>
                </a:solidFill>
              </a:rPr>
              <a:t>Pyramide de Bloom (1956)</a:t>
            </a:r>
            <a:endParaRPr lang="fr-FR" altLang="fr-FR" sz="3600" dirty="0">
              <a:solidFill>
                <a:srgbClr val="000099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508104" y="5946062"/>
            <a:ext cx="9505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Définir</a:t>
            </a:r>
          </a:p>
          <a:p>
            <a:r>
              <a:rPr lang="fr-FR" sz="1600" dirty="0" smtClean="0"/>
              <a:t>Identifier</a:t>
            </a:r>
          </a:p>
          <a:p>
            <a:r>
              <a:rPr lang="fr-FR" sz="1600" dirty="0" smtClean="0"/>
              <a:t>Nommer</a:t>
            </a:r>
            <a:endParaRPr lang="fr-FR" sz="1600" dirty="0"/>
          </a:p>
        </p:txBody>
      </p:sp>
      <p:sp>
        <p:nvSpPr>
          <p:cNvPr id="6" name="ZoneTexte 5"/>
          <p:cNvSpPr txBox="1"/>
          <p:nvPr/>
        </p:nvSpPr>
        <p:spPr>
          <a:xfrm>
            <a:off x="2555776" y="5982379"/>
            <a:ext cx="29817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Mémoriser</a:t>
            </a:r>
          </a:p>
          <a:p>
            <a:r>
              <a:rPr lang="fr-FR" sz="1600" dirty="0" smtClean="0"/>
              <a:t>Rappeler</a:t>
            </a:r>
            <a:br>
              <a:rPr lang="fr-FR" sz="1600" dirty="0" smtClean="0"/>
            </a:br>
            <a:r>
              <a:rPr lang="fr-FR" sz="1600" dirty="0" smtClean="0"/>
              <a:t>Enumérer     Apprendre par cœur</a:t>
            </a:r>
            <a:endParaRPr lang="fr-FR" sz="1600" dirty="0"/>
          </a:p>
        </p:txBody>
      </p:sp>
      <p:sp>
        <p:nvSpPr>
          <p:cNvPr id="7" name="ZoneTexte 6"/>
          <p:cNvSpPr txBox="1"/>
          <p:nvPr/>
        </p:nvSpPr>
        <p:spPr>
          <a:xfrm>
            <a:off x="5322703" y="5157192"/>
            <a:ext cx="11027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Décrire</a:t>
            </a:r>
          </a:p>
          <a:p>
            <a:r>
              <a:rPr lang="fr-FR" sz="1600" dirty="0" smtClean="0"/>
              <a:t>Interpréter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771800" y="5157192"/>
            <a:ext cx="963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Expliquer</a:t>
            </a:r>
          </a:p>
          <a:p>
            <a:r>
              <a:rPr lang="fr-FR" sz="1600" dirty="0" smtClean="0"/>
              <a:t>Dire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097233" y="4366845"/>
            <a:ext cx="1104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Utiliser</a:t>
            </a:r>
          </a:p>
          <a:p>
            <a:r>
              <a:rPr lang="fr-FR" sz="1600" dirty="0" smtClean="0"/>
              <a:t>Démontrer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987824" y="4366845"/>
            <a:ext cx="9718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Calculer</a:t>
            </a:r>
          </a:p>
          <a:p>
            <a:r>
              <a:rPr lang="fr-FR" sz="1600" dirty="0" smtClean="0"/>
              <a:t>Résoudre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702972" y="3356992"/>
            <a:ext cx="17495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Déduire, Organiser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273844" y="3882534"/>
            <a:ext cx="25943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Mettre en relation/Synthèse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851920" y="2924944"/>
            <a:ext cx="13572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Juger, Justifier</a:t>
            </a:r>
          </a:p>
        </p:txBody>
      </p:sp>
      <p:grpSp>
        <p:nvGrpSpPr>
          <p:cNvPr id="26" name="Groupe 25"/>
          <p:cNvGrpSpPr/>
          <p:nvPr/>
        </p:nvGrpSpPr>
        <p:grpSpPr>
          <a:xfrm>
            <a:off x="6448788" y="3645024"/>
            <a:ext cx="216024" cy="1835333"/>
            <a:chOff x="6448788" y="3645024"/>
            <a:chExt cx="216024" cy="1835333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6660232" y="3645024"/>
              <a:ext cx="0" cy="1835333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/>
            <p:nvPr/>
          </p:nvCxnSpPr>
          <p:spPr>
            <a:xfrm>
              <a:off x="6448788" y="5480357"/>
              <a:ext cx="216024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ZoneTexte 19"/>
          <p:cNvSpPr txBox="1"/>
          <p:nvPr/>
        </p:nvSpPr>
        <p:spPr>
          <a:xfrm>
            <a:off x="6653309" y="4008693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L1</a:t>
            </a:r>
            <a:endParaRPr lang="fr-FR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7842780" y="646331"/>
            <a:ext cx="12038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Adapté de </a:t>
            </a:r>
            <a:br>
              <a:rPr lang="fr-FR" i="1" dirty="0" smtClean="0"/>
            </a:br>
            <a:r>
              <a:rPr lang="fr-FR" i="1" dirty="0" smtClean="0"/>
              <a:t>M. Lebrun</a:t>
            </a:r>
          </a:p>
          <a:p>
            <a:r>
              <a:rPr lang="fr-FR" i="1" dirty="0" smtClean="0"/>
              <a:t>2015</a:t>
            </a:r>
            <a:endParaRPr lang="fr-FR" i="1" dirty="0"/>
          </a:p>
        </p:txBody>
      </p:sp>
      <p:cxnSp>
        <p:nvCxnSpPr>
          <p:cNvPr id="24" name="Connecteur droit avec flèche 23"/>
          <p:cNvCxnSpPr/>
          <p:nvPr/>
        </p:nvCxnSpPr>
        <p:spPr>
          <a:xfrm flipV="1">
            <a:off x="107504" y="646331"/>
            <a:ext cx="0" cy="6167045"/>
          </a:xfrm>
          <a:prstGeom prst="straightConnector1">
            <a:avLst/>
          </a:prstGeom>
          <a:ln w="57150">
            <a:solidFill>
              <a:srgbClr val="CC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0" y="201316"/>
            <a:ext cx="2105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Niveau cognitif</a:t>
            </a:r>
            <a:endParaRPr lang="fr-FR" sz="2400" dirty="0">
              <a:solidFill>
                <a:srgbClr val="CC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10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267744" y="0"/>
            <a:ext cx="4392488" cy="5847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dirty="0" smtClean="0">
                <a:solidFill>
                  <a:srgbClr val="000099"/>
                </a:solidFill>
              </a:rPr>
              <a:t>Scénario d’apprentissage</a:t>
            </a:r>
            <a:endParaRPr lang="fr-FR" altLang="fr-FR" dirty="0">
              <a:solidFill>
                <a:srgbClr val="000099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107504" y="1412776"/>
            <a:ext cx="90010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e 2"/>
          <p:cNvGrpSpPr/>
          <p:nvPr/>
        </p:nvGrpSpPr>
        <p:grpSpPr>
          <a:xfrm>
            <a:off x="107504" y="1844824"/>
            <a:ext cx="1872208" cy="612370"/>
            <a:chOff x="251520" y="1844824"/>
            <a:chExt cx="1872208" cy="612370"/>
          </a:xfrm>
        </p:grpSpPr>
        <p:sp>
          <p:nvSpPr>
            <p:cNvPr id="6" name="Rectangle 5"/>
            <p:cNvSpPr/>
            <p:nvPr/>
          </p:nvSpPr>
          <p:spPr>
            <a:xfrm>
              <a:off x="251520" y="1844824"/>
              <a:ext cx="1728192" cy="612370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accent6"/>
                </a:solidFill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344011" y="1882262"/>
              <a:ext cx="1779717" cy="206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Séquence 1</a:t>
              </a:r>
            </a:p>
            <a:p>
              <a:endParaRPr lang="fr-FR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2267744" y="1844824"/>
            <a:ext cx="1800200" cy="612370"/>
            <a:chOff x="2771800" y="1844824"/>
            <a:chExt cx="1800200" cy="612370"/>
          </a:xfrm>
        </p:grpSpPr>
        <p:sp>
          <p:nvSpPr>
            <p:cNvPr id="7" name="Rectangle 6"/>
            <p:cNvSpPr/>
            <p:nvPr/>
          </p:nvSpPr>
          <p:spPr>
            <a:xfrm>
              <a:off x="2771800" y="1844824"/>
              <a:ext cx="1656184" cy="612370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2792283" y="1879681"/>
              <a:ext cx="1779717" cy="206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Séquence 2</a:t>
              </a:r>
            </a:p>
            <a:p>
              <a:endParaRPr lang="fr-FR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5004048" y="1844824"/>
            <a:ext cx="1779717" cy="612370"/>
            <a:chOff x="5096539" y="1844824"/>
            <a:chExt cx="1779717" cy="612370"/>
          </a:xfrm>
        </p:grpSpPr>
        <p:sp>
          <p:nvSpPr>
            <p:cNvPr id="8" name="Rectangle 7"/>
            <p:cNvSpPr/>
            <p:nvPr/>
          </p:nvSpPr>
          <p:spPr>
            <a:xfrm>
              <a:off x="5096539" y="1844824"/>
              <a:ext cx="1584176" cy="612370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096539" y="1880694"/>
              <a:ext cx="1779717" cy="206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Séquence 3</a:t>
              </a:r>
            </a:p>
            <a:p>
              <a:endParaRPr lang="fr-FR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6948264" y="1844824"/>
            <a:ext cx="1779717" cy="612370"/>
            <a:chOff x="7308304" y="1844824"/>
            <a:chExt cx="1779717" cy="612370"/>
          </a:xfrm>
        </p:grpSpPr>
        <p:sp>
          <p:nvSpPr>
            <p:cNvPr id="9" name="Rectangle 8"/>
            <p:cNvSpPr/>
            <p:nvPr/>
          </p:nvSpPr>
          <p:spPr>
            <a:xfrm>
              <a:off x="7308304" y="1844824"/>
              <a:ext cx="1584176" cy="612370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7308304" y="1880846"/>
              <a:ext cx="1779717" cy="184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Séquence 4</a:t>
              </a:r>
            </a:p>
            <a:p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7" name="Connecteur droit 16"/>
          <p:cNvCxnSpPr/>
          <p:nvPr/>
        </p:nvCxnSpPr>
        <p:spPr>
          <a:xfrm>
            <a:off x="38380" y="4113378"/>
            <a:ext cx="8998116" cy="0"/>
          </a:xfrm>
          <a:prstGeom prst="line">
            <a:avLst/>
          </a:prstGeom>
          <a:ln w="57150">
            <a:solidFill>
              <a:srgbClr val="CC00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38380" y="3429000"/>
            <a:ext cx="8998116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954440" y="4150821"/>
            <a:ext cx="7683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Travaux pratiques et projet expérimental</a:t>
            </a: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351761" y="2633153"/>
            <a:ext cx="3180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Évaluations sommatives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279096" y="817548"/>
            <a:ext cx="8012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Enseignements théoriques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temps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Groupe 21"/>
          <p:cNvGrpSpPr/>
          <p:nvPr/>
        </p:nvGrpSpPr>
        <p:grpSpPr>
          <a:xfrm>
            <a:off x="78976" y="5013176"/>
            <a:ext cx="1224136" cy="766147"/>
            <a:chOff x="107504" y="4365104"/>
            <a:chExt cx="1224136" cy="766147"/>
          </a:xfrm>
        </p:grpSpPr>
        <p:sp>
          <p:nvSpPr>
            <p:cNvPr id="35" name="Rectangle 34"/>
            <p:cNvSpPr/>
            <p:nvPr/>
          </p:nvSpPr>
          <p:spPr>
            <a:xfrm>
              <a:off x="107504" y="4365104"/>
              <a:ext cx="1224136" cy="766147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127987" y="4505052"/>
              <a:ext cx="12036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TP Intro</a:t>
              </a:r>
            </a:p>
          </p:txBody>
        </p:sp>
      </p:grpSp>
      <p:grpSp>
        <p:nvGrpSpPr>
          <p:cNvPr id="39" name="Groupe 38"/>
          <p:cNvGrpSpPr/>
          <p:nvPr/>
        </p:nvGrpSpPr>
        <p:grpSpPr>
          <a:xfrm>
            <a:off x="3851920" y="5013176"/>
            <a:ext cx="1440160" cy="766147"/>
            <a:chOff x="107504" y="4365104"/>
            <a:chExt cx="1355825" cy="766147"/>
          </a:xfrm>
        </p:grpSpPr>
        <p:sp>
          <p:nvSpPr>
            <p:cNvPr id="40" name="Rectangle 39"/>
            <p:cNvSpPr/>
            <p:nvPr/>
          </p:nvSpPr>
          <p:spPr>
            <a:xfrm>
              <a:off x="107504" y="4365104"/>
              <a:ext cx="1224136" cy="766147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127987" y="4505052"/>
              <a:ext cx="13353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TP guidé</a:t>
              </a:r>
            </a:p>
          </p:txBody>
        </p:sp>
      </p:grpSp>
      <p:grpSp>
        <p:nvGrpSpPr>
          <p:cNvPr id="42" name="Groupe 41"/>
          <p:cNvGrpSpPr/>
          <p:nvPr/>
        </p:nvGrpSpPr>
        <p:grpSpPr>
          <a:xfrm>
            <a:off x="1691680" y="5903213"/>
            <a:ext cx="2184200" cy="766147"/>
            <a:chOff x="107504" y="4365104"/>
            <a:chExt cx="1511051" cy="766147"/>
          </a:xfrm>
        </p:grpSpPr>
        <p:sp>
          <p:nvSpPr>
            <p:cNvPr id="43" name="Rectangle 42"/>
            <p:cNvSpPr/>
            <p:nvPr/>
          </p:nvSpPr>
          <p:spPr>
            <a:xfrm>
              <a:off x="107504" y="4365104"/>
              <a:ext cx="1224136" cy="766147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127987" y="4505052"/>
              <a:ext cx="14905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Séance aller</a:t>
              </a:r>
            </a:p>
          </p:txBody>
        </p:sp>
      </p:grpSp>
      <p:grpSp>
        <p:nvGrpSpPr>
          <p:cNvPr id="45" name="Groupe 44"/>
          <p:cNvGrpSpPr/>
          <p:nvPr/>
        </p:nvGrpSpPr>
        <p:grpSpPr>
          <a:xfrm>
            <a:off x="5412136" y="5903213"/>
            <a:ext cx="2328216" cy="766147"/>
            <a:chOff x="107504" y="4365104"/>
            <a:chExt cx="1511051" cy="766147"/>
          </a:xfrm>
        </p:grpSpPr>
        <p:sp>
          <p:nvSpPr>
            <p:cNvPr id="46" name="Rectangle 45"/>
            <p:cNvSpPr/>
            <p:nvPr/>
          </p:nvSpPr>
          <p:spPr>
            <a:xfrm>
              <a:off x="107504" y="4365104"/>
              <a:ext cx="1224136" cy="766147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127987" y="4505052"/>
              <a:ext cx="14905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Séance retour</a:t>
              </a:r>
            </a:p>
          </p:txBody>
        </p:sp>
      </p:grpSp>
      <p:grpSp>
        <p:nvGrpSpPr>
          <p:cNvPr id="48" name="Groupe 47"/>
          <p:cNvGrpSpPr/>
          <p:nvPr/>
        </p:nvGrpSpPr>
        <p:grpSpPr>
          <a:xfrm>
            <a:off x="7586308" y="5007424"/>
            <a:ext cx="1522196" cy="766147"/>
            <a:chOff x="107504" y="4365104"/>
            <a:chExt cx="1224136" cy="766147"/>
          </a:xfrm>
        </p:grpSpPr>
        <p:sp>
          <p:nvSpPr>
            <p:cNvPr id="49" name="Rectangle 48"/>
            <p:cNvSpPr/>
            <p:nvPr/>
          </p:nvSpPr>
          <p:spPr>
            <a:xfrm>
              <a:off x="107504" y="4365104"/>
              <a:ext cx="1224136" cy="766147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127987" y="4505052"/>
              <a:ext cx="11820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TPs</a:t>
              </a:r>
              <a:r>
                <a: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Projet</a:t>
              </a:r>
            </a:p>
          </p:txBody>
        </p:sp>
      </p:grpSp>
      <p:sp>
        <p:nvSpPr>
          <p:cNvPr id="51" name="Rectangle 50"/>
          <p:cNvSpPr/>
          <p:nvPr/>
        </p:nvSpPr>
        <p:spPr>
          <a:xfrm>
            <a:off x="593070" y="2940754"/>
            <a:ext cx="2650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Évaluation continue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18" name="Arc 17"/>
          <p:cNvSpPr/>
          <p:nvPr/>
        </p:nvSpPr>
        <p:spPr>
          <a:xfrm rot="10800000">
            <a:off x="4515849" y="1037887"/>
            <a:ext cx="1656184" cy="1878638"/>
          </a:xfrm>
          <a:prstGeom prst="arc">
            <a:avLst>
              <a:gd name="adj1" fmla="val 16200000"/>
              <a:gd name="adj2" fmla="val 19953119"/>
            </a:avLst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Arc 51"/>
          <p:cNvSpPr/>
          <p:nvPr/>
        </p:nvSpPr>
        <p:spPr>
          <a:xfrm rot="6302458">
            <a:off x="7262133" y="1167931"/>
            <a:ext cx="2076260" cy="1563280"/>
          </a:xfrm>
          <a:prstGeom prst="arc">
            <a:avLst>
              <a:gd name="adj1" fmla="val 17282786"/>
              <a:gd name="adj2" fmla="val 19953119"/>
            </a:avLst>
          </a:prstGeom>
          <a:ln w="571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75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763688" y="0"/>
            <a:ext cx="5544615" cy="5847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dirty="0">
                <a:solidFill>
                  <a:srgbClr val="000099"/>
                </a:solidFill>
              </a:rPr>
              <a:t>Séquence </a:t>
            </a:r>
            <a:r>
              <a:rPr lang="fr-FR" altLang="fr-FR" dirty="0" smtClean="0">
                <a:solidFill>
                  <a:srgbClr val="000099"/>
                </a:solidFill>
              </a:rPr>
              <a:t>d’apprentissage idéale</a:t>
            </a:r>
            <a:endParaRPr lang="fr-FR" altLang="fr-FR" dirty="0">
              <a:solidFill>
                <a:srgbClr val="000099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107504" y="1412776"/>
            <a:ext cx="90010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23528" y="1844824"/>
            <a:ext cx="1728192" cy="245863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44011" y="1995136"/>
            <a:ext cx="17797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Séance 1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Comprendre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solidFill>
                  <a:srgbClr val="008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Exercices   </a:t>
            </a:r>
          </a:p>
          <a:p>
            <a:r>
              <a:rPr lang="fr-FR" sz="2400" dirty="0">
                <a:solidFill>
                  <a:srgbClr val="008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8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simples</a:t>
            </a:r>
            <a:endParaRPr lang="fr-FR" sz="2400" dirty="0">
              <a:solidFill>
                <a:srgbClr val="008A3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1844824"/>
            <a:ext cx="1656184" cy="245863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792283" y="1984772"/>
            <a:ext cx="17797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Séance 2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Appliquer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solidFill>
                  <a:srgbClr val="008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Exos durs  - Pb simples</a:t>
            </a:r>
            <a:endParaRPr lang="fr-FR" sz="2400" dirty="0">
              <a:solidFill>
                <a:srgbClr val="008A3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96539" y="1844824"/>
            <a:ext cx="1584176" cy="245863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096539" y="1988840"/>
            <a:ext cx="17797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Séance 3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Analyser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solidFill>
                  <a:srgbClr val="008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Problèmes de synthèse</a:t>
            </a:r>
            <a:endParaRPr lang="fr-FR" sz="2400" dirty="0">
              <a:solidFill>
                <a:srgbClr val="008A3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08304" y="1844824"/>
            <a:ext cx="1584176" cy="24482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7308304" y="1988840"/>
            <a:ext cx="177971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Séance 4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Créer –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Évaluer</a:t>
            </a:r>
          </a:p>
          <a:p>
            <a:endParaRPr lang="fr-FR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solidFill>
                  <a:srgbClr val="008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Avec et par les pairs</a:t>
            </a:r>
            <a:endParaRPr lang="fr-FR" sz="2400" dirty="0">
              <a:solidFill>
                <a:srgbClr val="008A3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0" y="5085184"/>
            <a:ext cx="9144000" cy="0"/>
          </a:xfrm>
          <a:prstGeom prst="line">
            <a:avLst/>
          </a:prstGeom>
          <a:ln w="5715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V="1">
            <a:off x="179512" y="4149080"/>
            <a:ext cx="0" cy="936104"/>
          </a:xfrm>
          <a:prstGeom prst="straightConnector1">
            <a:avLst/>
          </a:prstGeom>
          <a:ln w="57150">
            <a:solidFill>
              <a:srgbClr val="CC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V="1">
            <a:off x="2411760" y="4149080"/>
            <a:ext cx="0" cy="936104"/>
          </a:xfrm>
          <a:prstGeom prst="straightConnector1">
            <a:avLst/>
          </a:prstGeom>
          <a:ln w="57150">
            <a:solidFill>
              <a:srgbClr val="CC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V="1">
            <a:off x="4788024" y="4149080"/>
            <a:ext cx="0" cy="936104"/>
          </a:xfrm>
          <a:prstGeom prst="straightConnector1">
            <a:avLst/>
          </a:prstGeom>
          <a:ln w="57150">
            <a:solidFill>
              <a:srgbClr val="CC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V="1">
            <a:off x="7020272" y="4149080"/>
            <a:ext cx="0" cy="936104"/>
          </a:xfrm>
          <a:prstGeom prst="straightConnector1">
            <a:avLst/>
          </a:prstGeom>
          <a:ln w="57150">
            <a:solidFill>
              <a:srgbClr val="CC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9036496" y="4149080"/>
            <a:ext cx="0" cy="936104"/>
          </a:xfrm>
          <a:prstGeom prst="straightConnector1">
            <a:avLst/>
          </a:prstGeom>
          <a:ln w="57150">
            <a:solidFill>
              <a:srgbClr val="CC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36587" y="5229200"/>
            <a:ext cx="19431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Définir –</a:t>
            </a:r>
            <a:b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Mémoriser</a:t>
            </a:r>
          </a:p>
          <a:p>
            <a:endParaRPr lang="fr-FR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simple</a:t>
            </a:r>
            <a:endParaRPr lang="fr-F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907704" y="6129602"/>
            <a:ext cx="1368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exercices</a:t>
            </a:r>
            <a:endParaRPr lang="fr-F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2766407" y="5100966"/>
            <a:ext cx="33231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Travail en amont</a:t>
            </a: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668138" y="5962602"/>
            <a:ext cx="25506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Activités numériques</a:t>
            </a:r>
          </a:p>
          <a:p>
            <a:r>
              <a:rPr lang="fr-F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Évaluations formatives</a:t>
            </a:r>
            <a:endParaRPr lang="fr-FR" sz="2000" dirty="0">
              <a:solidFill>
                <a:srgbClr val="FF0000"/>
              </a:solidFill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 flipH="1">
            <a:off x="5986397" y="6360434"/>
            <a:ext cx="52981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1907704" y="908720"/>
            <a:ext cx="7386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Enseignements théoriques                                                            temps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590" y="5241308"/>
            <a:ext cx="1728192" cy="137288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1928187" y="6139922"/>
            <a:ext cx="1275661" cy="47617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2" name="Groupe 21"/>
          <p:cNvGrpSpPr/>
          <p:nvPr/>
        </p:nvGrpSpPr>
        <p:grpSpPr>
          <a:xfrm>
            <a:off x="4283968" y="6139922"/>
            <a:ext cx="1512168" cy="501560"/>
            <a:chOff x="4283968" y="6139922"/>
            <a:chExt cx="1512168" cy="501560"/>
          </a:xfrm>
        </p:grpSpPr>
        <p:sp>
          <p:nvSpPr>
            <p:cNvPr id="32" name="ZoneTexte 31"/>
            <p:cNvSpPr txBox="1"/>
            <p:nvPr/>
          </p:nvSpPr>
          <p:spPr>
            <a:xfrm>
              <a:off x="4283968" y="6139922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problèmes</a:t>
              </a:r>
              <a:endPara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283968" y="6165304"/>
              <a:ext cx="1440160" cy="476178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cxnSp>
        <p:nvCxnSpPr>
          <p:cNvPr id="35" name="Connecteur droit avec flèche 34"/>
          <p:cNvCxnSpPr/>
          <p:nvPr/>
        </p:nvCxnSpPr>
        <p:spPr>
          <a:xfrm flipV="1">
            <a:off x="4788024" y="4941168"/>
            <a:ext cx="0" cy="1224136"/>
          </a:xfrm>
          <a:prstGeom prst="straightConnector1">
            <a:avLst/>
          </a:prstGeom>
          <a:ln w="12700">
            <a:solidFill>
              <a:srgbClr val="CC00CC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V="1">
            <a:off x="2411760" y="4941168"/>
            <a:ext cx="0" cy="1224136"/>
          </a:xfrm>
          <a:prstGeom prst="straightConnector1">
            <a:avLst/>
          </a:prstGeom>
          <a:ln w="12700">
            <a:solidFill>
              <a:srgbClr val="CC00CC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179512" y="5085184"/>
            <a:ext cx="0" cy="156124"/>
          </a:xfrm>
          <a:prstGeom prst="straightConnector1">
            <a:avLst/>
          </a:prstGeom>
          <a:ln w="12700">
            <a:solidFill>
              <a:srgbClr val="CC00CC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V="1">
            <a:off x="9036496" y="5013176"/>
            <a:ext cx="0" cy="734121"/>
          </a:xfrm>
          <a:prstGeom prst="straightConnector1">
            <a:avLst/>
          </a:prstGeom>
          <a:ln w="12700">
            <a:solidFill>
              <a:srgbClr val="CC00CC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>
            <a:off x="1763688" y="5747297"/>
            <a:ext cx="7272808" cy="1"/>
          </a:xfrm>
          <a:prstGeom prst="straightConnector1">
            <a:avLst/>
          </a:prstGeom>
          <a:ln w="12700">
            <a:solidFill>
              <a:srgbClr val="CC00CC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e 41"/>
          <p:cNvGrpSpPr/>
          <p:nvPr/>
        </p:nvGrpSpPr>
        <p:grpSpPr>
          <a:xfrm>
            <a:off x="6516216" y="5170513"/>
            <a:ext cx="1584176" cy="488239"/>
            <a:chOff x="4283968" y="6153243"/>
            <a:chExt cx="1584176" cy="488239"/>
          </a:xfrm>
        </p:grpSpPr>
        <p:sp>
          <p:nvSpPr>
            <p:cNvPr id="43" name="ZoneTexte 42"/>
            <p:cNvSpPr txBox="1"/>
            <p:nvPr/>
          </p:nvSpPr>
          <p:spPr>
            <a:xfrm>
              <a:off x="4355976" y="6153243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créations</a:t>
              </a:r>
              <a:endParaRPr lang="fr-FR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283968" y="6165304"/>
              <a:ext cx="1440160" cy="476178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41411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oneTexte 4"/>
          <p:cNvSpPr txBox="1">
            <a:spLocks noChangeArrowheads="1"/>
          </p:cNvSpPr>
          <p:nvPr/>
        </p:nvSpPr>
        <p:spPr bwMode="auto">
          <a:xfrm>
            <a:off x="323850" y="1844675"/>
            <a:ext cx="8582025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6000" dirty="0">
                <a:solidFill>
                  <a:srgbClr val="FF0000"/>
                </a:solidFill>
              </a:rPr>
              <a:t>Pourquoi utiliser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fr-FR" altLang="fr-FR" sz="2800" dirty="0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6000" dirty="0">
                <a:solidFill>
                  <a:srgbClr val="FF0000"/>
                </a:solidFill>
              </a:rPr>
              <a:t>des </a:t>
            </a:r>
            <a:r>
              <a:rPr lang="fr-FR" altLang="fr-FR" sz="6000" dirty="0" smtClean="0">
                <a:solidFill>
                  <a:srgbClr val="FF0000"/>
                </a:solidFill>
              </a:rPr>
              <a:t>activités </a:t>
            </a:r>
            <a:r>
              <a:rPr lang="fr-FR" altLang="fr-FR" sz="6000" dirty="0">
                <a:solidFill>
                  <a:srgbClr val="FF0000"/>
                </a:solidFill>
              </a:rPr>
              <a:t>numériques ?</a:t>
            </a:r>
          </a:p>
        </p:txBody>
      </p:sp>
    </p:spTree>
    <p:extLst>
      <p:ext uri="{BB962C8B-B14F-4D97-AF65-F5344CB8AC3E}">
        <p14:creationId xmlns:p14="http://schemas.microsoft.com/office/powerpoint/2010/main" val="119315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12080</TotalTime>
  <Words>1298</Words>
  <Application>Microsoft Office PowerPoint</Application>
  <PresentationFormat>Affichage à l'écran (4:3)</PresentationFormat>
  <Paragraphs>432</Paragraphs>
  <Slides>36</Slides>
  <Notes>1</Notes>
  <HiddenSlides>1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43" baseType="lpstr">
      <vt:lpstr>SimHei</vt:lpstr>
      <vt:lpstr>Arial</vt:lpstr>
      <vt:lpstr>Calibri</vt:lpstr>
      <vt:lpstr>Symbol</vt:lpstr>
      <vt:lpstr>Times New Roman</vt:lpstr>
      <vt:lpstr>Wingdings</vt:lpstr>
      <vt:lpstr>Thème Office</vt:lpstr>
      <vt:lpstr>Activités numériques  au service de la pédagogie  retour d'expérience Moodle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JM</dc:creator>
  <cp:lastModifiedBy>jean marc</cp:lastModifiedBy>
  <cp:revision>295</cp:revision>
  <cp:lastPrinted>2019-07-04T13:37:51Z</cp:lastPrinted>
  <dcterms:created xsi:type="dcterms:W3CDTF">2013-07-09T14:35:03Z</dcterms:created>
  <dcterms:modified xsi:type="dcterms:W3CDTF">2020-02-17T10:15:28Z</dcterms:modified>
</cp:coreProperties>
</file>