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9"/>
  </p:notesMasterIdLst>
  <p:handoutMasterIdLst>
    <p:handoutMasterId r:id="rId110"/>
  </p:handoutMasterIdLst>
  <p:sldIdLst>
    <p:sldId id="462" r:id="rId2"/>
    <p:sldId id="463" r:id="rId3"/>
    <p:sldId id="377" r:id="rId4"/>
    <p:sldId id="464" r:id="rId5"/>
    <p:sldId id="436" r:id="rId6"/>
    <p:sldId id="544" r:id="rId7"/>
    <p:sldId id="545" r:id="rId8"/>
    <p:sldId id="546" r:id="rId9"/>
    <p:sldId id="460" r:id="rId10"/>
    <p:sldId id="466" r:id="rId11"/>
    <p:sldId id="468" r:id="rId12"/>
    <p:sldId id="467" r:id="rId13"/>
    <p:sldId id="547" r:id="rId14"/>
    <p:sldId id="567" r:id="rId15"/>
    <p:sldId id="417" r:id="rId16"/>
    <p:sldId id="418" r:id="rId17"/>
    <p:sldId id="465" r:id="rId18"/>
    <p:sldId id="419" r:id="rId19"/>
    <p:sldId id="420" r:id="rId20"/>
    <p:sldId id="469" r:id="rId21"/>
    <p:sldId id="461" r:id="rId22"/>
    <p:sldId id="379" r:id="rId23"/>
    <p:sldId id="549" r:id="rId24"/>
    <p:sldId id="484" r:id="rId25"/>
    <p:sldId id="483" r:id="rId26"/>
    <p:sldId id="482" r:id="rId27"/>
    <p:sldId id="380" r:id="rId28"/>
    <p:sldId id="381" r:id="rId29"/>
    <p:sldId id="382" r:id="rId30"/>
    <p:sldId id="383" r:id="rId31"/>
    <p:sldId id="384" r:id="rId32"/>
    <p:sldId id="385" r:id="rId33"/>
    <p:sldId id="386" r:id="rId34"/>
    <p:sldId id="471" r:id="rId35"/>
    <p:sldId id="387" r:id="rId36"/>
    <p:sldId id="388" r:id="rId37"/>
    <p:sldId id="389" r:id="rId38"/>
    <p:sldId id="390" r:id="rId39"/>
    <p:sldId id="391" r:id="rId40"/>
    <p:sldId id="566" r:id="rId41"/>
    <p:sldId id="392" r:id="rId42"/>
    <p:sldId id="393" r:id="rId43"/>
    <p:sldId id="394" r:id="rId44"/>
    <p:sldId id="557" r:id="rId45"/>
    <p:sldId id="550" r:id="rId46"/>
    <p:sldId id="476" r:id="rId47"/>
    <p:sldId id="556" r:id="rId48"/>
    <p:sldId id="551" r:id="rId49"/>
    <p:sldId id="559" r:id="rId50"/>
    <p:sldId id="558" r:id="rId51"/>
    <p:sldId id="560" r:id="rId52"/>
    <p:sldId id="426" r:id="rId53"/>
    <p:sldId id="474" r:id="rId54"/>
    <p:sldId id="412" r:id="rId55"/>
    <p:sldId id="565" r:id="rId56"/>
    <p:sldId id="568" r:id="rId57"/>
    <p:sldId id="572" r:id="rId58"/>
    <p:sldId id="569" r:id="rId59"/>
    <p:sldId id="570" r:id="rId60"/>
    <p:sldId id="553" r:id="rId61"/>
    <p:sldId id="555" r:id="rId62"/>
    <p:sldId id="554" r:id="rId63"/>
    <p:sldId id="510" r:id="rId64"/>
    <p:sldId id="502" r:id="rId65"/>
    <p:sldId id="478" r:id="rId66"/>
    <p:sldId id="479" r:id="rId67"/>
    <p:sldId id="492" r:id="rId68"/>
    <p:sldId id="501" r:id="rId69"/>
    <p:sldId id="507" r:id="rId70"/>
    <p:sldId id="535" r:id="rId71"/>
    <p:sldId id="536" r:id="rId72"/>
    <p:sldId id="521" r:id="rId73"/>
    <p:sldId id="520" r:id="rId74"/>
    <p:sldId id="506" r:id="rId75"/>
    <p:sldId id="518" r:id="rId76"/>
    <p:sldId id="505" r:id="rId77"/>
    <p:sldId id="532" r:id="rId78"/>
    <p:sldId id="533" r:id="rId79"/>
    <p:sldId id="515" r:id="rId80"/>
    <p:sldId id="512" r:id="rId81"/>
    <p:sldId id="528" r:id="rId82"/>
    <p:sldId id="486" r:id="rId83"/>
    <p:sldId id="487" r:id="rId84"/>
    <p:sldId id="489" r:id="rId85"/>
    <p:sldId id="490" r:id="rId86"/>
    <p:sldId id="491" r:id="rId87"/>
    <p:sldId id="488" r:id="rId88"/>
    <p:sldId id="504" r:id="rId89"/>
    <p:sldId id="499" r:id="rId90"/>
    <p:sldId id="542" r:id="rId91"/>
    <p:sldId id="543" r:id="rId92"/>
    <p:sldId id="540" r:id="rId93"/>
    <p:sldId id="541" r:id="rId94"/>
    <p:sldId id="500" r:id="rId95"/>
    <p:sldId id="508" r:id="rId96"/>
    <p:sldId id="531" r:id="rId97"/>
    <p:sldId id="534" r:id="rId98"/>
    <p:sldId id="509" r:id="rId99"/>
    <p:sldId id="480" r:id="rId100"/>
    <p:sldId id="427" r:id="rId101"/>
    <p:sldId id="526" r:id="rId102"/>
    <p:sldId id="527" r:id="rId103"/>
    <p:sldId id="548" r:id="rId104"/>
    <p:sldId id="561" r:id="rId105"/>
    <p:sldId id="564" r:id="rId106"/>
    <p:sldId id="562" r:id="rId107"/>
    <p:sldId id="563" r:id="rId108"/>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2A11DF"/>
    <a:srgbClr val="66FF33"/>
    <a:srgbClr val="FFFF00"/>
    <a:srgbClr val="008000"/>
    <a:srgbClr val="FF9999"/>
    <a:srgbClr val="33CC33"/>
    <a:srgbClr val="FF0000"/>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6663" autoAdjust="0"/>
  </p:normalViewPr>
  <p:slideViewPr>
    <p:cSldViewPr>
      <p:cViewPr>
        <p:scale>
          <a:sx n="90" d="100"/>
          <a:sy n="90" d="100"/>
        </p:scale>
        <p:origin x="-1234" y="-211"/>
      </p:cViewPr>
      <p:guideLst>
        <p:guide orient="horz" pos="768"/>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3130"/>
    </p:cViewPr>
  </p:sorterViewPr>
  <p:notesViewPr>
    <p:cSldViewPr>
      <p:cViewPr varScale="1">
        <p:scale>
          <a:sx n="54" d="100"/>
          <a:sy n="54" d="100"/>
        </p:scale>
        <p:origin x="-1836" y="-96"/>
      </p:cViewPr>
      <p:guideLst>
        <p:guide orient="horz" pos="3224"/>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slide" Target="slides/slide64.xml"/><Relationship Id="rId1" Type="http://schemas.openxmlformats.org/officeDocument/2006/relationships/slide" Target="slides/slide63.xml"/><Relationship Id="rId6" Type="http://schemas.openxmlformats.org/officeDocument/2006/relationships/slide" Target="slides/slide98.xml"/><Relationship Id="rId5" Type="http://schemas.openxmlformats.org/officeDocument/2006/relationships/slide" Target="slides/slide76.xml"/><Relationship Id="rId4"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image" Target="../media/image150.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image" Target="../media/image166.wmf"/><Relationship Id="rId7" Type="http://schemas.openxmlformats.org/officeDocument/2006/relationships/image" Target="../media/image170.wmf"/><Relationship Id="rId12" Type="http://schemas.openxmlformats.org/officeDocument/2006/relationships/image" Target="../media/image175.wmf"/><Relationship Id="rId2" Type="http://schemas.openxmlformats.org/officeDocument/2006/relationships/image" Target="../media/image165.wmf"/><Relationship Id="rId1" Type="http://schemas.openxmlformats.org/officeDocument/2006/relationships/image" Target="../media/image164.wmf"/><Relationship Id="rId6" Type="http://schemas.openxmlformats.org/officeDocument/2006/relationships/image" Target="../media/image169.wmf"/><Relationship Id="rId11" Type="http://schemas.openxmlformats.org/officeDocument/2006/relationships/image" Target="../media/image174.wmf"/><Relationship Id="rId5" Type="http://schemas.openxmlformats.org/officeDocument/2006/relationships/image" Target="../media/image168.wmf"/><Relationship Id="rId10" Type="http://schemas.openxmlformats.org/officeDocument/2006/relationships/image" Target="../media/image173.wmf"/><Relationship Id="rId4" Type="http://schemas.openxmlformats.org/officeDocument/2006/relationships/image" Target="../media/image167.wmf"/><Relationship Id="rId9" Type="http://schemas.openxmlformats.org/officeDocument/2006/relationships/image" Target="../media/image1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92254" cy="504030"/>
          </a:xfrm>
          <a:prstGeom prst="rect">
            <a:avLst/>
          </a:prstGeom>
          <a:noFill/>
          <a:ln w="9525">
            <a:noFill/>
            <a:miter lim="800000"/>
            <a:headEnd/>
            <a:tailEnd/>
          </a:ln>
          <a:effectLst/>
        </p:spPr>
        <p:txBody>
          <a:bodyPr vert="horz" wrap="square" lIns="97347" tIns="48674" rIns="97347" bIns="48674" numCol="1" anchor="t" anchorCtr="0" compatLnSpc="1">
            <a:prstTxWarp prst="textNoShape">
              <a:avLst/>
            </a:prstTxWarp>
          </a:bodyPr>
          <a:lstStyle>
            <a:lvl1pPr>
              <a:defRPr sz="1300"/>
            </a:lvl1pPr>
          </a:lstStyle>
          <a:p>
            <a:endParaRPr lang="fr-FR"/>
          </a:p>
        </p:txBody>
      </p:sp>
      <p:sp>
        <p:nvSpPr>
          <p:cNvPr id="153603" name="Rectangle 3"/>
          <p:cNvSpPr>
            <a:spLocks noGrp="1" noChangeArrowheads="1"/>
          </p:cNvSpPr>
          <p:nvPr>
            <p:ph type="dt" sz="quarter" idx="1"/>
          </p:nvPr>
        </p:nvSpPr>
        <p:spPr bwMode="auto">
          <a:xfrm>
            <a:off x="4019930" y="0"/>
            <a:ext cx="3092254" cy="504030"/>
          </a:xfrm>
          <a:prstGeom prst="rect">
            <a:avLst/>
          </a:prstGeom>
          <a:noFill/>
          <a:ln w="9525">
            <a:noFill/>
            <a:miter lim="800000"/>
            <a:headEnd/>
            <a:tailEnd/>
          </a:ln>
          <a:effectLst/>
        </p:spPr>
        <p:txBody>
          <a:bodyPr vert="horz" wrap="square" lIns="97347" tIns="48674" rIns="97347" bIns="48674" numCol="1" anchor="t" anchorCtr="0" compatLnSpc="1">
            <a:prstTxWarp prst="textNoShape">
              <a:avLst/>
            </a:prstTxWarp>
          </a:bodyPr>
          <a:lstStyle>
            <a:lvl1pPr algn="r">
              <a:defRPr sz="1300"/>
            </a:lvl1pPr>
          </a:lstStyle>
          <a:p>
            <a:endParaRPr lang="fr-FR"/>
          </a:p>
        </p:txBody>
      </p:sp>
      <p:sp>
        <p:nvSpPr>
          <p:cNvPr id="153604" name="Rectangle 4"/>
          <p:cNvSpPr>
            <a:spLocks noGrp="1" noChangeArrowheads="1"/>
          </p:cNvSpPr>
          <p:nvPr>
            <p:ph type="ftr" sz="quarter" idx="2"/>
          </p:nvPr>
        </p:nvSpPr>
        <p:spPr bwMode="auto">
          <a:xfrm>
            <a:off x="0" y="9744584"/>
            <a:ext cx="3092254" cy="504030"/>
          </a:xfrm>
          <a:prstGeom prst="rect">
            <a:avLst/>
          </a:prstGeom>
          <a:noFill/>
          <a:ln w="9525">
            <a:noFill/>
            <a:miter lim="800000"/>
            <a:headEnd/>
            <a:tailEnd/>
          </a:ln>
          <a:effectLst/>
        </p:spPr>
        <p:txBody>
          <a:bodyPr vert="horz" wrap="square" lIns="97347" tIns="48674" rIns="97347" bIns="48674" numCol="1" anchor="b" anchorCtr="0" compatLnSpc="1">
            <a:prstTxWarp prst="textNoShape">
              <a:avLst/>
            </a:prstTxWarp>
          </a:bodyPr>
          <a:lstStyle>
            <a:lvl1pPr>
              <a:defRPr sz="1300"/>
            </a:lvl1pPr>
          </a:lstStyle>
          <a:p>
            <a:endParaRPr lang="fr-FR"/>
          </a:p>
        </p:txBody>
      </p:sp>
      <p:sp>
        <p:nvSpPr>
          <p:cNvPr id="153605" name="Rectangle 5"/>
          <p:cNvSpPr>
            <a:spLocks noGrp="1" noChangeArrowheads="1"/>
          </p:cNvSpPr>
          <p:nvPr>
            <p:ph type="sldNum" sz="quarter" idx="3"/>
          </p:nvPr>
        </p:nvSpPr>
        <p:spPr bwMode="auto">
          <a:xfrm>
            <a:off x="4019930" y="9744584"/>
            <a:ext cx="3092254" cy="504030"/>
          </a:xfrm>
          <a:prstGeom prst="rect">
            <a:avLst/>
          </a:prstGeom>
          <a:noFill/>
          <a:ln w="9525">
            <a:noFill/>
            <a:miter lim="800000"/>
            <a:headEnd/>
            <a:tailEnd/>
          </a:ln>
          <a:effectLst/>
        </p:spPr>
        <p:txBody>
          <a:bodyPr vert="horz" wrap="square" lIns="97347" tIns="48674" rIns="97347" bIns="48674" numCol="1" anchor="b" anchorCtr="0" compatLnSpc="1">
            <a:prstTxWarp prst="textNoShape">
              <a:avLst/>
            </a:prstTxWarp>
          </a:bodyPr>
          <a:lstStyle>
            <a:lvl1pPr algn="r">
              <a:defRPr sz="1300"/>
            </a:lvl1pPr>
          </a:lstStyle>
          <a:p>
            <a:fld id="{A18926E1-8AC8-4B3B-A7A6-C562BEBC48C3}" type="slidenum">
              <a:rPr lang="fr-F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149" cy="511031"/>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defTabSz="990371">
              <a:defRPr sz="1300"/>
            </a:lvl1pPr>
          </a:lstStyle>
          <a:p>
            <a:endParaRPr lang="fr-FR"/>
          </a:p>
        </p:txBody>
      </p:sp>
      <p:sp>
        <p:nvSpPr>
          <p:cNvPr id="3075" name="Rectangle 3"/>
          <p:cNvSpPr>
            <a:spLocks noGrp="1" noChangeArrowheads="1"/>
          </p:cNvSpPr>
          <p:nvPr>
            <p:ph type="dt" idx="1"/>
          </p:nvPr>
        </p:nvSpPr>
        <p:spPr bwMode="auto">
          <a:xfrm>
            <a:off x="4023152" y="0"/>
            <a:ext cx="3076149" cy="511031"/>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algn="r" defTabSz="990371">
              <a:defRPr sz="1300"/>
            </a:lvl1pPr>
          </a:lstStyle>
          <a:p>
            <a:endParaRPr lang="fr-FR"/>
          </a:p>
        </p:txBody>
      </p:sp>
      <p:sp>
        <p:nvSpPr>
          <p:cNvPr id="3076"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47003" y="4861792"/>
            <a:ext cx="5205294" cy="4604526"/>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3078" name="Rectangle 6"/>
          <p:cNvSpPr>
            <a:spLocks noGrp="1" noChangeArrowheads="1"/>
          </p:cNvSpPr>
          <p:nvPr>
            <p:ph type="ftr" sz="quarter" idx="4"/>
          </p:nvPr>
        </p:nvSpPr>
        <p:spPr bwMode="auto">
          <a:xfrm>
            <a:off x="0" y="9723582"/>
            <a:ext cx="3076149" cy="511031"/>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defTabSz="990371">
              <a:defRPr sz="1300"/>
            </a:lvl1pPr>
          </a:lstStyle>
          <a:p>
            <a:endParaRPr lang="fr-FR"/>
          </a:p>
        </p:txBody>
      </p:sp>
      <p:sp>
        <p:nvSpPr>
          <p:cNvPr id="3079" name="Rectangle 7"/>
          <p:cNvSpPr>
            <a:spLocks noGrp="1" noChangeArrowheads="1"/>
          </p:cNvSpPr>
          <p:nvPr>
            <p:ph type="sldNum" sz="quarter" idx="5"/>
          </p:nvPr>
        </p:nvSpPr>
        <p:spPr bwMode="auto">
          <a:xfrm>
            <a:off x="4023152" y="9723582"/>
            <a:ext cx="3076149" cy="511031"/>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algn="r" defTabSz="990371">
              <a:defRPr sz="1300"/>
            </a:lvl1pPr>
          </a:lstStyle>
          <a:p>
            <a:fld id="{CC836B60-15B1-4A82-BEDC-41C0D2428204}"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C836B60-15B1-4A82-BEDC-41C0D2428204}" type="slidenum">
              <a:rPr lang="fr-FR" smtClean="0"/>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48174-A257-4FC3-A71A-BDA0FDB46410}" type="slidenum">
              <a:rPr lang="en-US"/>
              <a:pPr/>
              <a:t>66</a:t>
            </a:fld>
            <a:endParaRPr lang="en-US"/>
          </a:p>
        </p:txBody>
      </p:sp>
      <p:sp>
        <p:nvSpPr>
          <p:cNvPr id="202754" name="Rectangle 2"/>
          <p:cNvSpPr>
            <a:spLocks noGrp="1" noRot="1" noChangeAspect="1" noChangeArrowheads="1" noTextEdit="1"/>
          </p:cNvSpPr>
          <p:nvPr>
            <p:ph type="sldImg"/>
          </p:nvPr>
        </p:nvSpPr>
        <p:spPr>
          <a:xfrm>
            <a:off x="1006475" y="779463"/>
            <a:ext cx="5086350" cy="3816350"/>
          </a:xfrm>
          <a:ln/>
        </p:spPr>
      </p:sp>
      <p:sp>
        <p:nvSpPr>
          <p:cNvPr id="202755" name="Rectangle 3"/>
          <p:cNvSpPr>
            <a:spLocks noGrp="1" noChangeArrowheads="1"/>
          </p:cNvSpPr>
          <p:nvPr>
            <p:ph type="body" idx="1"/>
          </p:nvPr>
        </p:nvSpPr>
        <p:spPr/>
        <p:txBody>
          <a:bodyPr/>
          <a:lstStyle/>
          <a:p>
            <a:r>
              <a:rPr lang="en-US"/>
              <a:t>The poster draws together all of the ideas in this presentation.</a:t>
            </a:r>
          </a:p>
          <a:p>
            <a:endParaRPr lang="en-US"/>
          </a:p>
          <a:p>
            <a:r>
              <a:rPr lang="en-US"/>
              <a:t>We’re in the center, surrounded by all sorts of everyday objects (glasses, balloon, plants, etc.).</a:t>
            </a:r>
          </a:p>
          <a:p>
            <a:endParaRPr lang="en-US"/>
          </a:p>
          <a:p>
            <a:r>
              <a:rPr lang="en-US"/>
              <a:t>These objects demonstrate our connection to the elements of which they are composed.</a:t>
            </a:r>
          </a:p>
          <a:p>
            <a:endParaRPr lang="en-US"/>
          </a:p>
          <a:p>
            <a:r>
              <a:rPr lang="en-US"/>
              <a:t>The background is the periodic table, which represents all of the elements.</a:t>
            </a:r>
          </a:p>
          <a:p>
            <a:endParaRPr lang="en-US"/>
          </a:p>
          <a:p>
            <a:r>
              <a:rPr lang="en-US"/>
              <a:t>And the sphere around the center connects the elements (and the objects) to the cosmic processes which created them!</a:t>
            </a:r>
          </a:p>
          <a:p>
            <a:endParaRPr lang="en-US"/>
          </a:p>
          <a:p>
            <a:r>
              <a:rPr lang="en-US"/>
              <a:t>So we are all made of stars (or at least of space)!</a:t>
            </a:r>
          </a:p>
          <a:p>
            <a:endParaRPr lang="en-US"/>
          </a:p>
          <a:p>
            <a:r>
              <a:rPr lang="en-US"/>
              <a:t>Note that the back of the poster has some of the basic information from this presentation for a quick guide to the poster.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C836B60-15B1-4A82-BEDC-41C0D2428204}" type="slidenum">
              <a:rPr lang="fr-FR" smtClean="0"/>
              <a:pPr/>
              <a:t>79</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59523F-E90A-4370-AED7-5468151AAD92}" type="slidenum">
              <a:rPr lang="en-US"/>
              <a:pPr/>
              <a:t>99</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a:t>This is a graph of elemental composition.  </a:t>
            </a:r>
          </a:p>
          <a:p>
            <a:r>
              <a:rPr lang="en-US" dirty="0"/>
              <a:t>The vertical scale is logarithmic, with H arbitrarily set to 10^12 so that the elements with the lowest abundance still have a value of 10^0, or 1.  </a:t>
            </a:r>
          </a:p>
          <a:p>
            <a:r>
              <a:rPr lang="en-US" dirty="0"/>
              <a:t>So this scale reflects powers of ten -- Hydrogen is at 10^12, Helium is around 10^11, and so on.  </a:t>
            </a:r>
          </a:p>
          <a:p>
            <a:r>
              <a:rPr lang="en-US" dirty="0"/>
              <a:t>This is color-coded in a simple manner, and does not reflect the complexities of the 2005 revision.</a:t>
            </a:r>
          </a:p>
          <a:p>
            <a:endParaRPr lang="en-US" dirty="0"/>
          </a:p>
          <a:p>
            <a:r>
              <a:rPr lang="en-US" dirty="0"/>
              <a:t>You can see the big peaks for Hydrogen and Helium, both produced in the Big Bang.  There’s a dip for Lithium, Beryllium, and Boron because they’re not really produced through fusion, but by cosmic ray interactions.  From there, there’s a relatively steady decrease in abundance, moving through the elements made in small stars to the ones only made in large stars, then supernovae… </a:t>
            </a:r>
          </a:p>
          <a:p>
            <a:r>
              <a:rPr lang="en-US" dirty="0"/>
              <a:t>[Lead is striped to show creation by radioactive decay.]</a:t>
            </a:r>
          </a:p>
          <a:p>
            <a:r>
              <a:rPr lang="en-US" dirty="0"/>
              <a:t>[Click for the text!]</a:t>
            </a:r>
          </a:p>
          <a:p>
            <a:r>
              <a:rPr lang="en-US" dirty="0"/>
              <a:t>This is really just the solar system!  It’s hard to get a picture like this for the whole universe -- composition varies in different areas of the universe.  Our solar system makes a nice model.</a:t>
            </a:r>
          </a:p>
          <a:p>
            <a:r>
              <a:rPr lang="en-US" dirty="0"/>
              <a:t>[Re - the Cosmic Rays have enhanced abundances for Li, Be, B, and  Sc, Ti, V, Cr, </a:t>
            </a:r>
            <a:r>
              <a:rPr lang="en-US" dirty="0" err="1"/>
              <a:t>Mn</a:t>
            </a:r>
            <a:r>
              <a:rPr lang="en-US" dirty="0"/>
              <a:t>.  Also, the solar system has a deficit of Li, Be, and B beyond the abundance in the universe.]</a:t>
            </a:r>
            <a:endParaRPr lang="en-US" sz="1000"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C1B76-6238-4917-BAF5-9503E43ACBAD}" type="slidenum">
              <a:rPr lang="en-US"/>
              <a:pPr/>
              <a:t>103</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t>This is a summary of the major production mechanisms for each of the elements.  Note that it is the background for the poster.</a:t>
            </a:r>
          </a:p>
          <a:p>
            <a:r>
              <a:rPr lang="en-US"/>
              <a:t>Many elements are generated from more than one process, and where there are two nearly equal contributors (each contributing at least 30% of the abundance), we gave the element two colors.</a:t>
            </a:r>
          </a:p>
          <a:p>
            <a:endParaRPr lang="en-US"/>
          </a:p>
          <a:p>
            <a:r>
              <a:rPr lang="en-US"/>
              <a:t>This table presents a slightly more complicated story than the narrative for the talk.  Small stars contribute to some of the heavier elements through the process of neutron capture in Asymptotic Branch Giants, a stage in the life cycle of “small” stars with masses 2-8 times that of the sun. In the core of this Giant, free neutrons may be captured by heavy elements (e.g. Iron) existing in the core.  After enough neutron captures, the core becomes unstable, with the neutron decaying into a proton and electron, producing a heavier element (e.g. Fe -&gt; Co).  Conditions in these Giants are right to produce elements from niobium to bismuth.</a:t>
            </a:r>
          </a:p>
          <a:p>
            <a:endParaRPr lang="en-US"/>
          </a:p>
          <a:p>
            <a:r>
              <a:rPr lang="en-US"/>
              <a:t>7Li is also made in AB Giants.  (6Li is made via Cosmic Ray interactions)</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92A40-BB11-4F21-AF1C-84149E725841}" type="slidenum">
              <a:rPr lang="fr-FR"/>
              <a:pPr/>
              <a:t>6</a:t>
            </a:fld>
            <a:endParaRPr lang="fr-FR"/>
          </a:p>
        </p:txBody>
      </p:sp>
      <p:sp>
        <p:nvSpPr>
          <p:cNvPr id="356354" name="Rectangle 2"/>
          <p:cNvSpPr>
            <a:spLocks noGrp="1" noRot="1" noChangeAspect="1" noChangeArrowheads="1" noTextEdit="1"/>
          </p:cNvSpPr>
          <p:nvPr>
            <p:ph type="sldImg"/>
          </p:nvPr>
        </p:nvSpPr>
        <p:spPr>
          <a:xfrm>
            <a:off x="1003300" y="781050"/>
            <a:ext cx="5080000" cy="3811588"/>
          </a:xfrm>
          <a:ln/>
        </p:spPr>
      </p:sp>
      <p:sp>
        <p:nvSpPr>
          <p:cNvPr id="356355" name="Rectangle 3"/>
          <p:cNvSpPr>
            <a:spLocks noGrp="1" noChangeArrowheads="1"/>
          </p:cNvSpPr>
          <p:nvPr>
            <p:ph type="body" idx="1"/>
          </p:nvPr>
        </p:nvSpPr>
        <p:spPr/>
        <p:txBody>
          <a:bodyPr/>
          <a:lstStyle/>
          <a:p>
            <a:r>
              <a:rPr lang="fr-FR"/>
              <a:t>Le osservazioni sono importanti ma non bisogna mai credere perche` possono essere ingannevoli</a:t>
            </a:r>
          </a:p>
          <a:p>
            <a:r>
              <a:rPr lang="fr-FR"/>
              <a:t>(esempio della terra che sembra piatta se guardo la linea dell’orizzonte, oppure</a:t>
            </a:r>
          </a:p>
          <a:p>
            <a:r>
              <a:rPr lang="fr-FR"/>
              <a:t>Velocita` di caduta di un corpo proporzionale a peso)</a:t>
            </a:r>
          </a:p>
          <a:p>
            <a:endParaRPr lang="fr-FR"/>
          </a:p>
          <a:p>
            <a:r>
              <a:rPr lang="fr-FR"/>
              <a:t>Il faut verifier la fiabilite des observations a l’aide des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227FD-EA2F-4850-8DCA-B15A85418561}" type="slidenum">
              <a:rPr lang="fr-FR"/>
              <a:pPr/>
              <a:t>7</a:t>
            </a:fld>
            <a:endParaRPr lang="fr-FR"/>
          </a:p>
        </p:txBody>
      </p:sp>
      <p:sp>
        <p:nvSpPr>
          <p:cNvPr id="368642" name="Rectangle 2"/>
          <p:cNvSpPr>
            <a:spLocks noGrp="1" noRot="1" noChangeAspect="1" noChangeArrowheads="1" noTextEdit="1"/>
          </p:cNvSpPr>
          <p:nvPr>
            <p:ph type="sldImg"/>
          </p:nvPr>
        </p:nvSpPr>
        <p:spPr>
          <a:xfrm>
            <a:off x="1003300" y="781050"/>
            <a:ext cx="5080000" cy="3811588"/>
          </a:xfrm>
          <a:ln/>
        </p:spPr>
      </p:sp>
      <p:sp>
        <p:nvSpPr>
          <p:cNvPr id="368643" name="Rectangle 3"/>
          <p:cNvSpPr>
            <a:spLocks noGrp="1" noChangeArrowheads="1"/>
          </p:cNvSpPr>
          <p:nvPr>
            <p:ph type="body" idx="1"/>
          </p:nvPr>
        </p:nvSpPr>
        <p:spPr/>
        <p:txBody>
          <a:bodyPr/>
          <a:lstStyle/>
          <a:p>
            <a:r>
              <a:rPr lang="fr-FR"/>
              <a:t>Punto 3) Ipotesi che l’attrito dell’aria o la spinta di archimede  possa essere trascurato quando uno fa un conto. Facciamo l’ipotesi che un auto di cui voglio studiare il moto sia un punto materiale</a:t>
            </a:r>
          </a:p>
          <a:p>
            <a:r>
              <a:rPr lang="fr-FR"/>
              <a:t>           ipotesi </a:t>
            </a:r>
          </a:p>
          <a:p>
            <a:r>
              <a:rPr lang="fr-FR"/>
              <a:t>       Facciamo l’ipotesi che la vache soit spherique.</a:t>
            </a:r>
          </a:p>
          <a:p>
            <a:endParaRPr lang="fr-FR"/>
          </a:p>
          <a:p>
            <a:r>
              <a:rPr lang="fr-FR"/>
              <a:t>Un ipotesi e` spesso chiamata « teoria speculativa ». Una teoria stabilita e` invece un ipotesi confermata dai fatti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20744-12F6-436B-8EFE-8D114C0B04C6}" type="slidenum">
              <a:rPr lang="fr-FR"/>
              <a:pPr/>
              <a:t>8</a:t>
            </a:fld>
            <a:endParaRPr lang="fr-FR"/>
          </a:p>
        </p:txBody>
      </p:sp>
      <p:sp>
        <p:nvSpPr>
          <p:cNvPr id="370690" name="Rectangle 2"/>
          <p:cNvSpPr>
            <a:spLocks noGrp="1" noRot="1" noChangeAspect="1" noChangeArrowheads="1" noTextEdit="1"/>
          </p:cNvSpPr>
          <p:nvPr>
            <p:ph type="sldImg"/>
          </p:nvPr>
        </p:nvSpPr>
        <p:spPr>
          <a:xfrm>
            <a:off x="1003300" y="781050"/>
            <a:ext cx="5080000" cy="3811588"/>
          </a:xfrm>
          <a:ln/>
        </p:spPr>
      </p:sp>
      <p:sp>
        <p:nvSpPr>
          <p:cNvPr id="370691" name="Rectangle 3"/>
          <p:cNvSpPr>
            <a:spLocks noGrp="1" noChangeArrowheads="1"/>
          </p:cNvSpPr>
          <p:nvPr>
            <p:ph type="body" idx="1"/>
          </p:nvPr>
        </p:nvSpPr>
        <p:spPr/>
        <p:txBody>
          <a:bodyPr/>
          <a:lstStyle/>
          <a:p>
            <a:r>
              <a:rPr lang="fr-FR"/>
              <a:t>Legge di s propto t^2 di Galileo, legge di gravitazione, Legge di Hook, Legge di Boyles</a:t>
            </a:r>
          </a:p>
          <a:p>
            <a:r>
              <a:rPr lang="fr-FR"/>
              <a:t>Spiegate rispettivamente da teoria della meccanica (F=ma) di Newton, relativita generale, teoria dell’elettromagnetismo, teoria della statistica quantistica </a:t>
            </a:r>
          </a:p>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C836B60-15B1-4A82-BEDC-41C0D2428204}" type="slidenum">
              <a:rPr lang="fr-FR" smtClean="0"/>
              <a:pPr/>
              <a:t>15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24EFE-11C4-4CF8-AB6F-C69978403D80}" type="slidenum">
              <a:rPr lang="fr-FR"/>
              <a:pPr/>
              <a:t>38</a:t>
            </a:fld>
            <a:endParaRPr lang="fr-FR"/>
          </a:p>
        </p:txBody>
      </p:sp>
      <p:sp>
        <p:nvSpPr>
          <p:cNvPr id="295938" name="Rectangle 2"/>
          <p:cNvSpPr>
            <a:spLocks noGrp="1" noRot="1" noChangeAspect="1" noChangeArrowheads="1" noTextEdit="1"/>
          </p:cNvSpPr>
          <p:nvPr>
            <p:ph type="sldImg"/>
          </p:nvPr>
        </p:nvSpPr>
        <p:spPr>
          <a:xfrm>
            <a:off x="989013" y="768350"/>
            <a:ext cx="5118100" cy="3838575"/>
          </a:xfrm>
          <a:ln/>
        </p:spPr>
      </p:sp>
      <p:sp>
        <p:nvSpPr>
          <p:cNvPr id="295939" name="Rectangle 3"/>
          <p:cNvSpPr>
            <a:spLocks noGrp="1" noChangeArrowheads="1"/>
          </p:cNvSpPr>
          <p:nvPr>
            <p:ph type="body" idx="1"/>
          </p:nvPr>
        </p:nvSpPr>
        <p:spPr/>
        <p:txBody>
          <a:bodyPr lIns="99039" tIns="49519" rIns="99039" bIns="49519"/>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4D5916-375D-454D-A621-C5C7A894ED1F}" type="slidenum">
              <a:rPr lang="fr-FR"/>
              <a:pPr/>
              <a:t>41</a:t>
            </a:fld>
            <a:endParaRPr lang="fr-FR"/>
          </a:p>
        </p:txBody>
      </p:sp>
      <p:sp>
        <p:nvSpPr>
          <p:cNvPr id="299010" name="Rectangle 2"/>
          <p:cNvSpPr>
            <a:spLocks noGrp="1" noRot="1" noChangeAspect="1" noChangeArrowheads="1" noTextEdit="1"/>
          </p:cNvSpPr>
          <p:nvPr>
            <p:ph type="sldImg"/>
          </p:nvPr>
        </p:nvSpPr>
        <p:spPr>
          <a:xfrm>
            <a:off x="989013" y="768350"/>
            <a:ext cx="5118100" cy="3838575"/>
          </a:xfrm>
          <a:ln/>
        </p:spPr>
      </p:sp>
      <p:sp>
        <p:nvSpPr>
          <p:cNvPr id="299011" name="Rectangle 3"/>
          <p:cNvSpPr>
            <a:spLocks noGrp="1" noChangeArrowheads="1"/>
          </p:cNvSpPr>
          <p:nvPr>
            <p:ph type="body" idx="1"/>
          </p:nvPr>
        </p:nvSpPr>
        <p:spPr/>
        <p:txBody>
          <a:bodyPr lIns="99039" tIns="49519" rIns="99039" bIns="49519"/>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A8FAFB-BB4D-4BA9-A217-DD8A65873D78}" type="slidenum">
              <a:rPr lang="fr-FR"/>
              <a:pPr/>
              <a:t>42</a:t>
            </a:fld>
            <a:endParaRPr lang="fr-FR"/>
          </a:p>
        </p:txBody>
      </p:sp>
      <p:sp>
        <p:nvSpPr>
          <p:cNvPr id="301058" name="Rectangle 2"/>
          <p:cNvSpPr>
            <a:spLocks noGrp="1" noRot="1" noChangeAspect="1" noChangeArrowheads="1" noTextEdit="1"/>
          </p:cNvSpPr>
          <p:nvPr>
            <p:ph type="sldImg"/>
          </p:nvPr>
        </p:nvSpPr>
        <p:spPr>
          <a:xfrm>
            <a:off x="989013" y="768350"/>
            <a:ext cx="5118100" cy="3838575"/>
          </a:xfrm>
          <a:ln/>
        </p:spPr>
      </p:sp>
      <p:sp>
        <p:nvSpPr>
          <p:cNvPr id="301059" name="Rectangle 3"/>
          <p:cNvSpPr>
            <a:spLocks noGrp="1" noChangeArrowheads="1"/>
          </p:cNvSpPr>
          <p:nvPr>
            <p:ph type="body" idx="1"/>
          </p:nvPr>
        </p:nvSpPr>
        <p:spPr/>
        <p:txBody>
          <a:bodyPr lIns="99039" tIns="49519" rIns="99039" bIns="49519"/>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a:lnSpc>
                <a:spcPct val="90000"/>
              </a:lnSpc>
            </a:pPr>
            <a:r>
              <a:rPr lang="en-US" dirty="0" smtClean="0"/>
              <a:t>Source: http://www.sciencenet.org.uk/database/Biology/9608/b00600d.html</a:t>
            </a:r>
          </a:p>
          <a:p>
            <a:pPr>
              <a:lnSpc>
                <a:spcPct val="90000"/>
              </a:lnSpc>
            </a:pPr>
            <a:r>
              <a:rPr lang="en-US" u="sng" dirty="0" smtClean="0"/>
              <a:t>Element	Symbol	%	Notes</a:t>
            </a:r>
          </a:p>
          <a:p>
            <a:pPr>
              <a:lnSpc>
                <a:spcPct val="90000"/>
              </a:lnSpc>
            </a:pPr>
            <a:r>
              <a:rPr lang="en-US" dirty="0" smtClean="0"/>
              <a:t>Oxygen	O	65.0	Water; organic compounds	</a:t>
            </a:r>
          </a:p>
          <a:p>
            <a:pPr>
              <a:lnSpc>
                <a:spcPct val="90000"/>
              </a:lnSpc>
            </a:pPr>
            <a:r>
              <a:rPr lang="en-US" dirty="0" smtClean="0"/>
              <a:t>Carbon	C	18.5	Organic compounds</a:t>
            </a:r>
          </a:p>
          <a:p>
            <a:pPr>
              <a:lnSpc>
                <a:spcPct val="90000"/>
              </a:lnSpc>
            </a:pPr>
            <a:r>
              <a:rPr lang="en-US" dirty="0" smtClean="0"/>
              <a:t>Hydrogen	H	9.5	Water; organic compounds</a:t>
            </a:r>
          </a:p>
          <a:p>
            <a:pPr>
              <a:lnSpc>
                <a:spcPct val="90000"/>
              </a:lnSpc>
            </a:pPr>
            <a:r>
              <a:rPr lang="en-US" dirty="0" smtClean="0"/>
              <a:t>Nitrogen	N	3.2	Part of all protein molecules</a:t>
            </a:r>
          </a:p>
          <a:p>
            <a:pPr>
              <a:lnSpc>
                <a:spcPct val="90000"/>
              </a:lnSpc>
            </a:pPr>
            <a:r>
              <a:rPr lang="en-US" dirty="0" smtClean="0"/>
              <a:t>Calcium	Ca	1.5	Bones/teeth; clotting; hormones</a:t>
            </a:r>
          </a:p>
          <a:p>
            <a:pPr>
              <a:lnSpc>
                <a:spcPct val="90000"/>
              </a:lnSpc>
            </a:pPr>
            <a:r>
              <a:rPr lang="en-US" dirty="0" smtClean="0"/>
              <a:t>Phosphorous	P	1.0	Nucleic acids/ATP;  bones/ teeth</a:t>
            </a:r>
          </a:p>
          <a:p>
            <a:pPr>
              <a:lnSpc>
                <a:spcPct val="90000"/>
              </a:lnSpc>
            </a:pPr>
            <a:r>
              <a:rPr lang="en-US" dirty="0" smtClean="0"/>
              <a:t>Sulfur	S	0.3	Component of many proteins</a:t>
            </a:r>
          </a:p>
          <a:p>
            <a:pPr>
              <a:lnSpc>
                <a:spcPct val="90000"/>
              </a:lnSpc>
            </a:pPr>
            <a:r>
              <a:rPr lang="en-US" dirty="0" smtClean="0"/>
              <a:t>Chlorine	</a:t>
            </a:r>
            <a:r>
              <a:rPr lang="en-US" dirty="0" err="1" smtClean="0"/>
              <a:t>Cl</a:t>
            </a:r>
            <a:r>
              <a:rPr lang="en-US" dirty="0" smtClean="0"/>
              <a:t>	0.2	Water movement between cells</a:t>
            </a:r>
          </a:p>
          <a:p>
            <a:pPr>
              <a:lnSpc>
                <a:spcPct val="90000"/>
              </a:lnSpc>
            </a:pPr>
            <a:r>
              <a:rPr lang="en-US" dirty="0" smtClean="0"/>
              <a:t>Sodium	Na	0.2	Water balance; extracellular fluid</a:t>
            </a:r>
          </a:p>
          <a:p>
            <a:pPr>
              <a:lnSpc>
                <a:spcPct val="90000"/>
              </a:lnSpc>
            </a:pPr>
            <a:r>
              <a:rPr lang="en-US" dirty="0" smtClean="0"/>
              <a:t>Magnesium	Mg	0.1	Muscle contraction and nerves</a:t>
            </a:r>
          </a:p>
          <a:p>
            <a:pPr>
              <a:lnSpc>
                <a:spcPct val="90000"/>
              </a:lnSpc>
            </a:pPr>
            <a:r>
              <a:rPr lang="en-US" dirty="0" smtClean="0"/>
              <a:t>Iodine	I	&lt;0.1	Production of thyroid hormone </a:t>
            </a:r>
          </a:p>
          <a:p>
            <a:pPr>
              <a:lnSpc>
                <a:spcPct val="90000"/>
              </a:lnSpc>
            </a:pPr>
            <a:r>
              <a:rPr lang="en-US" dirty="0" smtClean="0"/>
              <a:t>Iron	Fe	&lt;0.1	Basic component of hemoglobin</a:t>
            </a:r>
          </a:p>
          <a:p>
            <a:pPr>
              <a:lnSpc>
                <a:spcPct val="90000"/>
              </a:lnSpc>
            </a:pPr>
            <a:endParaRPr lang="en-US" dirty="0" smtClean="0"/>
          </a:p>
          <a:p>
            <a:pPr>
              <a:lnSpc>
                <a:spcPct val="90000"/>
              </a:lnSpc>
            </a:pPr>
            <a:r>
              <a:rPr lang="en-US" dirty="0" smtClean="0"/>
              <a:t>Elements that make up less than 0.1% of the body are “trace elements”, like:</a:t>
            </a:r>
          </a:p>
          <a:p>
            <a:pPr>
              <a:lnSpc>
                <a:spcPct val="90000"/>
              </a:lnSpc>
            </a:pPr>
            <a:r>
              <a:rPr lang="en-US" dirty="0" smtClean="0"/>
              <a:t>Some trace elements are: </a:t>
            </a:r>
          </a:p>
          <a:p>
            <a:pPr>
              <a:lnSpc>
                <a:spcPct val="90000"/>
              </a:lnSpc>
            </a:pPr>
            <a:r>
              <a:rPr lang="en-US" dirty="0" smtClean="0"/>
              <a:t>cobalt	copper	fluorine</a:t>
            </a:r>
          </a:p>
          <a:p>
            <a:pPr>
              <a:lnSpc>
                <a:spcPct val="90000"/>
              </a:lnSpc>
            </a:pPr>
            <a:r>
              <a:rPr lang="en-US" dirty="0" smtClean="0"/>
              <a:t>manganese	silicon	zinc	Nickel</a:t>
            </a:r>
          </a:p>
          <a:p>
            <a:endParaRPr lang="fr-FR" dirty="0"/>
          </a:p>
        </p:txBody>
      </p:sp>
      <p:sp>
        <p:nvSpPr>
          <p:cNvPr id="4" name="Espace réservé du numéro de diapositive 3"/>
          <p:cNvSpPr>
            <a:spLocks noGrp="1"/>
          </p:cNvSpPr>
          <p:nvPr>
            <p:ph type="sldNum" sz="quarter" idx="10"/>
          </p:nvPr>
        </p:nvSpPr>
        <p:spPr/>
        <p:txBody>
          <a:bodyPr/>
          <a:lstStyle/>
          <a:p>
            <a:fld id="{CC836B60-15B1-4A82-BEDC-41C0D2428204}" type="slidenum">
              <a:rPr lang="fr-FR" smtClean="0"/>
              <a:pPr/>
              <a:t>65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A81E9A7-653F-402B-A762-8EE8164E87EE}"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FB60D75-F9F9-4495-B119-56C3CE05958F}"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0DC92D12-6354-4502-9F37-4CF9EBC49310}"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3EAAA580-30D1-4603-BDC4-6D8696699F0E}"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C2779C57-E289-4649-BC6B-C3EE425928C1}"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041EE58E-D48A-43E8-BCC6-7794E361121F}"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D7A5C88F-D03C-4891-9257-CE446BA1B55E}"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74F01A29-77C6-44BB-8E15-6E7E3B783D40}"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E69D4842-66B5-44E7-B0A1-9D4E92ADE513}"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6E3E104D-1591-4B50-B432-2CE989E7B670}"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A9B59C3C-016C-4CAE-808D-6A30C9F0AC6B}"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F03494-C510-4043-9B8E-23E112B4A4D0}"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4.bin"/><Relationship Id="rId3" Type="http://schemas.openxmlformats.org/officeDocument/2006/relationships/image" Target="../media/image176.wmf"/><Relationship Id="rId7" Type="http://schemas.openxmlformats.org/officeDocument/2006/relationships/oleObject" Target="../embeddings/oleObject18.bin"/><Relationship Id="rId12"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7.bin"/><Relationship Id="rId11" Type="http://schemas.openxmlformats.org/officeDocument/2006/relationships/oleObject" Target="../embeddings/oleObject22.bin"/><Relationship Id="rId5" Type="http://schemas.openxmlformats.org/officeDocument/2006/relationships/oleObject" Target="../embeddings/oleObject16.bin"/><Relationship Id="rId15" Type="http://schemas.openxmlformats.org/officeDocument/2006/relationships/oleObject" Target="../embeddings/oleObject26.bin"/><Relationship Id="rId10" Type="http://schemas.openxmlformats.org/officeDocument/2006/relationships/oleObject" Target="../embeddings/oleObject21.bin"/><Relationship Id="rId4" Type="http://schemas.openxmlformats.org/officeDocument/2006/relationships/oleObject" Target="../embeddings/oleObject15.bin"/><Relationship Id="rId9" Type="http://schemas.openxmlformats.org/officeDocument/2006/relationships/oleObject" Target="../embeddings/oleObject20.bin"/><Relationship Id="rId14" Type="http://schemas.openxmlformats.org/officeDocument/2006/relationships/oleObject" Target="../embeddings/oleObject25.bin"/></Relationships>
</file>

<file path=ppt/slides/_rels/slide10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oleObject" Target="../embeddings/oleObject27.bin"/></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10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hyperlink" Target="http://antwrp.gsfc.nasa.gov/apod/image/0510/ringam2_hst_big.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ideo" Target="file:///C:\Documents%20and%20Settings\JM\Mes%20documents\Boulot\vulgarisation\galaxies\SPRINGEL-collisiongalaxy.mpe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ideo" Target="file:///C:\Documents%20and%20Settings\JM\Mes%20documents\Boulot\vulgarisation\trou-noir\AGNaccre640.mpeg" TargetMode="Externa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94.jpe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100.wmf"/></Relationships>
</file>

<file path=ppt/slides/_rels/slide49.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video" Target="file:///C:\Documents%20and%20Settings\JM\Mes%20documents\Boulot\vulgarisation\cosmologie-structures\COLOMBI-LSS.m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video" Target="file:///C:\Documents%20and%20Settings\JM\Mes%20documents\Boulot\vulgarisation\Horizon_va_web_final.wm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video" Target="file:///C:\Documents%20and%20Settings\JM\Mes%20documents\Boulot\vulgarisation\cosmologie-structures\COLOMBI-LSS.mp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hyperlink" Target="http://fr.wikipedia.org/wiki/Fichier:Bacterial_morphology_diagram.sv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6.png"/></Relationships>
</file>

<file path=ppt/slides/_rels/slide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hyperlink" Target="http://fr.wikipedia.org/wiki/Exoplan%C3%A8te" TargetMode="External"/><Relationship Id="rId4" Type="http://schemas.openxmlformats.org/officeDocument/2006/relationships/oleObject" Target="../embeddings/oleObject9.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8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hyperlink" Target="http://fr.wikipedia.org/wiki/Fichier:Average_prokaryote_cell-_fr.svg" TargetMode="External"/><Relationship Id="rId7" Type="http://schemas.openxmlformats.org/officeDocument/2006/relationships/hyperlink" Target="http://fr.wikipedia.org/wiki/Fichier:Flagellum_base_diagram-fr.svg" TargetMode="External"/><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hyperlink" Target="http://fr.wikipedia.org/wiki/Fichier:Bacterial_morphology_diagram.svg" TargetMode="External"/><Relationship Id="rId10" Type="http://schemas.openxmlformats.org/officeDocument/2006/relationships/image" Target="../media/image157.png"/><Relationship Id="rId4" Type="http://schemas.openxmlformats.org/officeDocument/2006/relationships/image" Target="../media/image154.png"/><Relationship Id="rId9" Type="http://schemas.openxmlformats.org/officeDocument/2006/relationships/image" Target="../media/image156.png"/></Relationships>
</file>

<file path=ppt/slides/_rels/slide9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9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0" y="5661248"/>
            <a:ext cx="9144000" cy="1196752"/>
          </a:xfrm>
          <a:noFill/>
        </p:spPr>
        <p:txBody>
          <a:bodyPr/>
          <a:lstStyle/>
          <a:p>
            <a:pPr eaLnBrk="1" hangingPunct="1"/>
            <a:r>
              <a:rPr lang="en-US" dirty="0" smtClean="0">
                <a:solidFill>
                  <a:srgbClr val="333399"/>
                </a:solidFill>
              </a:rPr>
              <a:t>     Jean-Marc </a:t>
            </a:r>
            <a:r>
              <a:rPr lang="en-US" dirty="0" err="1" smtClean="0">
                <a:solidFill>
                  <a:srgbClr val="333399"/>
                </a:solidFill>
              </a:rPr>
              <a:t>Virey</a:t>
            </a:r>
            <a:r>
              <a:rPr lang="en-US" dirty="0" smtClean="0">
                <a:solidFill>
                  <a:srgbClr val="333399"/>
                </a:solidFill>
              </a:rPr>
              <a:t> </a:t>
            </a:r>
            <a:r>
              <a:rPr lang="en-US" sz="2000" dirty="0" smtClean="0">
                <a:solidFill>
                  <a:srgbClr val="333399"/>
                </a:solidFill>
              </a:rPr>
              <a:t>                                                                                  Centre de Physique </a:t>
            </a:r>
            <a:r>
              <a:rPr lang="en-US" sz="2000" dirty="0" err="1" smtClean="0">
                <a:solidFill>
                  <a:srgbClr val="333399"/>
                </a:solidFill>
              </a:rPr>
              <a:t>Théorique</a:t>
            </a:r>
            <a:r>
              <a:rPr lang="en-US" sz="2000" dirty="0" smtClean="0">
                <a:solidFill>
                  <a:srgbClr val="333399"/>
                </a:solidFill>
              </a:rPr>
              <a:t>  &amp; </a:t>
            </a:r>
            <a:r>
              <a:rPr lang="en-US" sz="2000" dirty="0" err="1" smtClean="0">
                <a:solidFill>
                  <a:srgbClr val="333399"/>
                </a:solidFill>
              </a:rPr>
              <a:t>Université</a:t>
            </a:r>
            <a:r>
              <a:rPr lang="en-US" sz="2000" dirty="0" smtClean="0">
                <a:solidFill>
                  <a:srgbClr val="333399"/>
                </a:solidFill>
              </a:rPr>
              <a:t> </a:t>
            </a:r>
            <a:r>
              <a:rPr lang="en-US" sz="2000" dirty="0" err="1" smtClean="0">
                <a:solidFill>
                  <a:srgbClr val="333399"/>
                </a:solidFill>
              </a:rPr>
              <a:t>d’Aix</a:t>
            </a:r>
            <a:r>
              <a:rPr lang="en-US" sz="2000" dirty="0" smtClean="0">
                <a:solidFill>
                  <a:srgbClr val="333399"/>
                </a:solidFill>
              </a:rPr>
              <a:t> Marseille</a:t>
            </a:r>
            <a:endParaRPr lang="en-US" dirty="0" smtClean="0">
              <a:solidFill>
                <a:srgbClr val="333399"/>
              </a:solidFill>
            </a:endParaRPr>
          </a:p>
        </p:txBody>
      </p:sp>
      <p:sp>
        <p:nvSpPr>
          <p:cNvPr id="3075" name="Text Box 4"/>
          <p:cNvSpPr txBox="1">
            <a:spLocks noChangeArrowheads="1"/>
          </p:cNvSpPr>
          <p:nvPr/>
        </p:nvSpPr>
        <p:spPr bwMode="auto">
          <a:xfrm>
            <a:off x="0" y="0"/>
            <a:ext cx="9067800" cy="3629025"/>
          </a:xfrm>
          <a:prstGeom prst="rect">
            <a:avLst/>
          </a:prstGeom>
          <a:noFill/>
          <a:ln w="9525">
            <a:noFill/>
            <a:miter lim="800000"/>
            <a:headEnd/>
            <a:tailEnd/>
          </a:ln>
        </p:spPr>
        <p:txBody>
          <a:bodyPr>
            <a:spAutoFit/>
          </a:bodyPr>
          <a:lstStyle/>
          <a:p>
            <a:pPr algn="ctr">
              <a:spcBef>
                <a:spcPct val="20000"/>
              </a:spcBef>
              <a:buClr>
                <a:schemeClr val="hlink"/>
              </a:buClr>
              <a:buSzPct val="80000"/>
              <a:buFont typeface="Wingdings" pitchFamily="2" charset="2"/>
              <a:buNone/>
            </a:pPr>
            <a:r>
              <a:rPr lang="fr-FR" sz="4000" dirty="0">
                <a:solidFill>
                  <a:srgbClr val="FF0000"/>
                </a:solidFill>
                <a:latin typeface="Tahoma" pitchFamily="34" charset="0"/>
              </a:rPr>
              <a:t>Un Voyage</a:t>
            </a:r>
          </a:p>
          <a:p>
            <a:pPr algn="ctr">
              <a:spcBef>
                <a:spcPct val="20000"/>
              </a:spcBef>
              <a:buClr>
                <a:schemeClr val="hlink"/>
              </a:buClr>
              <a:buSzPct val="80000"/>
              <a:buFont typeface="Wingdings" pitchFamily="2" charset="2"/>
              <a:buNone/>
            </a:pPr>
            <a:r>
              <a:rPr lang="fr-FR" sz="4000" dirty="0">
                <a:solidFill>
                  <a:srgbClr val="FF0000"/>
                </a:solidFill>
                <a:latin typeface="Tahoma" pitchFamily="34" charset="0"/>
              </a:rPr>
              <a:t>du</a:t>
            </a:r>
          </a:p>
          <a:p>
            <a:pPr algn="ctr">
              <a:spcBef>
                <a:spcPct val="20000"/>
              </a:spcBef>
              <a:buClr>
                <a:schemeClr val="hlink"/>
              </a:buClr>
              <a:buSzPct val="80000"/>
              <a:buFont typeface="Wingdings" pitchFamily="2" charset="2"/>
              <a:buNone/>
            </a:pPr>
            <a:r>
              <a:rPr lang="fr-FR" sz="4000" dirty="0">
                <a:solidFill>
                  <a:srgbClr val="FF0000"/>
                </a:solidFill>
                <a:latin typeface="Tahoma" pitchFamily="34" charset="0"/>
              </a:rPr>
              <a:t>Cosmos</a:t>
            </a:r>
          </a:p>
          <a:p>
            <a:pPr algn="ctr">
              <a:spcBef>
                <a:spcPct val="20000"/>
              </a:spcBef>
              <a:buClr>
                <a:schemeClr val="hlink"/>
              </a:buClr>
              <a:buSzPct val="80000"/>
              <a:buFont typeface="Wingdings" pitchFamily="2" charset="2"/>
              <a:buNone/>
            </a:pPr>
            <a:r>
              <a:rPr lang="fr-FR" sz="4000" dirty="0">
                <a:solidFill>
                  <a:srgbClr val="FF0000"/>
                </a:solidFill>
                <a:latin typeface="Tahoma" pitchFamily="34" charset="0"/>
              </a:rPr>
              <a:t>aux </a:t>
            </a:r>
          </a:p>
          <a:p>
            <a:pPr algn="ctr">
              <a:spcBef>
                <a:spcPct val="20000"/>
              </a:spcBef>
              <a:buClr>
                <a:schemeClr val="hlink"/>
              </a:buClr>
              <a:buSzPct val="80000"/>
              <a:buFont typeface="Wingdings" pitchFamily="2" charset="2"/>
              <a:buNone/>
            </a:pPr>
            <a:r>
              <a:rPr lang="fr-FR" sz="4000" dirty="0">
                <a:solidFill>
                  <a:srgbClr val="FF0000"/>
                </a:solidFill>
                <a:latin typeface="Tahoma" pitchFamily="34" charset="0"/>
              </a:rPr>
              <a:t>Particules</a:t>
            </a:r>
          </a:p>
        </p:txBody>
      </p:sp>
      <p:pic>
        <p:nvPicPr>
          <p:cNvPr id="3076" name="Picture 7" descr="slide0002_image006"/>
          <p:cNvPicPr>
            <a:picLocks noChangeAspect="1" noChangeArrowheads="1"/>
          </p:cNvPicPr>
          <p:nvPr/>
        </p:nvPicPr>
        <p:blipFill>
          <a:blip r:embed="rId2" cstate="print"/>
          <a:srcRect/>
          <a:stretch>
            <a:fillRect/>
          </a:stretch>
        </p:blipFill>
        <p:spPr bwMode="auto">
          <a:xfrm>
            <a:off x="5791200" y="0"/>
            <a:ext cx="3352800" cy="2574925"/>
          </a:xfrm>
          <a:prstGeom prst="rect">
            <a:avLst/>
          </a:prstGeom>
          <a:noFill/>
          <a:ln w="9525">
            <a:noFill/>
            <a:miter lim="800000"/>
            <a:headEnd/>
            <a:tailEnd/>
          </a:ln>
        </p:spPr>
      </p:pic>
      <p:pic>
        <p:nvPicPr>
          <p:cNvPr id="3077" name="Picture 111"/>
          <p:cNvPicPr>
            <a:picLocks noChangeAspect="1" noChangeArrowheads="1"/>
          </p:cNvPicPr>
          <p:nvPr/>
        </p:nvPicPr>
        <p:blipFill>
          <a:blip r:embed="rId3" cstate="print"/>
          <a:srcRect/>
          <a:stretch>
            <a:fillRect/>
          </a:stretch>
        </p:blipFill>
        <p:spPr bwMode="auto">
          <a:xfrm>
            <a:off x="0" y="0"/>
            <a:ext cx="3276600" cy="1638300"/>
          </a:xfrm>
          <a:prstGeom prst="rect">
            <a:avLst/>
          </a:prstGeom>
          <a:noFill/>
          <a:ln w="9525">
            <a:noFill/>
            <a:miter lim="800000"/>
            <a:headEnd/>
            <a:tailEnd/>
          </a:ln>
        </p:spPr>
      </p:pic>
      <p:pic>
        <p:nvPicPr>
          <p:cNvPr id="3078" name="Picture 120" descr="starbust_in_colliding_gals_clipped"/>
          <p:cNvPicPr>
            <a:picLocks noChangeAspect="1" noChangeArrowheads="1"/>
          </p:cNvPicPr>
          <p:nvPr/>
        </p:nvPicPr>
        <p:blipFill>
          <a:blip r:embed="rId4" cstate="print"/>
          <a:srcRect t="1956" b="16568"/>
          <a:stretch>
            <a:fillRect/>
          </a:stretch>
        </p:blipFill>
        <p:spPr bwMode="auto">
          <a:xfrm>
            <a:off x="0" y="1671200"/>
            <a:ext cx="3419872" cy="2215000"/>
          </a:xfrm>
          <a:prstGeom prst="rect">
            <a:avLst/>
          </a:prstGeom>
          <a:noFill/>
          <a:ln w="9525">
            <a:noFill/>
            <a:miter lim="800000"/>
            <a:headEnd/>
            <a:tailEnd/>
          </a:ln>
        </p:spPr>
      </p:pic>
      <p:pic>
        <p:nvPicPr>
          <p:cNvPr id="3079" name="Picture 121" descr="C:\Documents and Settings\virey\Mes documents\boulot\vulgarisation\photo-astro\lssdeep.jpg"/>
          <p:cNvPicPr>
            <a:picLocks noChangeAspect="1" noChangeArrowheads="1"/>
          </p:cNvPicPr>
          <p:nvPr/>
        </p:nvPicPr>
        <p:blipFill>
          <a:blip r:embed="rId5" cstate="print"/>
          <a:srcRect/>
          <a:stretch>
            <a:fillRect/>
          </a:stretch>
        </p:blipFill>
        <p:spPr bwMode="auto">
          <a:xfrm>
            <a:off x="5715000" y="2514600"/>
            <a:ext cx="3429000" cy="1751013"/>
          </a:xfrm>
          <a:prstGeom prst="rect">
            <a:avLst/>
          </a:prstGeom>
          <a:noFill/>
          <a:ln w="9525">
            <a:noFill/>
            <a:miter lim="800000"/>
            <a:headEnd/>
            <a:tailEnd/>
          </a:ln>
        </p:spPr>
      </p:pic>
      <p:pic>
        <p:nvPicPr>
          <p:cNvPr id="3080" name="Picture 122"/>
          <p:cNvPicPr>
            <a:picLocks noChangeAspect="1" noChangeArrowheads="1"/>
          </p:cNvPicPr>
          <p:nvPr/>
        </p:nvPicPr>
        <p:blipFill>
          <a:blip r:embed="rId6" cstate="print"/>
          <a:srcRect/>
          <a:stretch>
            <a:fillRect/>
          </a:stretch>
        </p:blipFill>
        <p:spPr bwMode="auto">
          <a:xfrm>
            <a:off x="76200" y="3886200"/>
            <a:ext cx="3048000" cy="2133600"/>
          </a:xfrm>
          <a:prstGeom prst="rect">
            <a:avLst/>
          </a:prstGeom>
          <a:noFill/>
          <a:ln w="9525">
            <a:noFill/>
            <a:miter lim="800000"/>
            <a:headEnd/>
            <a:tailEnd/>
          </a:ln>
        </p:spPr>
      </p:pic>
      <p:grpSp>
        <p:nvGrpSpPr>
          <p:cNvPr id="2" name="Group 140"/>
          <p:cNvGrpSpPr>
            <a:grpSpLocks/>
          </p:cNvGrpSpPr>
          <p:nvPr/>
        </p:nvGrpSpPr>
        <p:grpSpPr bwMode="auto">
          <a:xfrm>
            <a:off x="3276600" y="3733800"/>
            <a:ext cx="2487613" cy="1905000"/>
            <a:chOff x="2112" y="2352"/>
            <a:chExt cx="1567" cy="1200"/>
          </a:xfrm>
        </p:grpSpPr>
        <p:pic>
          <p:nvPicPr>
            <p:cNvPr id="3083" name="Picture 126" descr="lhc_mountain"/>
            <p:cNvPicPr>
              <a:picLocks noChangeAspect="1" noChangeArrowheads="1"/>
            </p:cNvPicPr>
            <p:nvPr/>
          </p:nvPicPr>
          <p:blipFill>
            <a:blip r:embed="rId7" cstate="print"/>
            <a:srcRect/>
            <a:stretch>
              <a:fillRect/>
            </a:stretch>
          </p:blipFill>
          <p:spPr bwMode="auto">
            <a:xfrm>
              <a:off x="2112" y="2352"/>
              <a:ext cx="1567" cy="1200"/>
            </a:xfrm>
            <a:prstGeom prst="rect">
              <a:avLst/>
            </a:prstGeom>
            <a:noFill/>
            <a:ln w="9525">
              <a:noFill/>
              <a:miter lim="800000"/>
              <a:headEnd/>
              <a:tailEnd/>
            </a:ln>
          </p:spPr>
        </p:pic>
        <p:sp>
          <p:nvSpPr>
            <p:cNvPr id="3084" name="Text Box 131"/>
            <p:cNvSpPr txBox="1">
              <a:spLocks noChangeArrowheads="1"/>
            </p:cNvSpPr>
            <p:nvPr/>
          </p:nvSpPr>
          <p:spPr bwMode="auto">
            <a:xfrm>
              <a:off x="3168" y="2687"/>
              <a:ext cx="369" cy="173"/>
            </a:xfrm>
            <a:prstGeom prst="rect">
              <a:avLst/>
            </a:prstGeom>
            <a:noFill/>
            <a:ln w="9525">
              <a:noFill/>
              <a:miter lim="800000"/>
              <a:headEnd/>
              <a:tailEnd/>
            </a:ln>
          </p:spPr>
          <p:txBody>
            <a:bodyPr wrap="none">
              <a:spAutoFit/>
            </a:bodyPr>
            <a:lstStyle/>
            <a:p>
              <a:r>
                <a:rPr lang="en-US" sz="1200" b="1">
                  <a:solidFill>
                    <a:schemeClr val="hlink"/>
                  </a:solidFill>
                </a:rPr>
                <a:t>27 km</a:t>
              </a:r>
              <a:endParaRPr lang="fr-FR" sz="1200" b="1">
                <a:solidFill>
                  <a:schemeClr val="hlink"/>
                </a:solidFill>
              </a:endParaRPr>
            </a:p>
          </p:txBody>
        </p:sp>
        <p:sp>
          <p:nvSpPr>
            <p:cNvPr id="3085" name="Line 129"/>
            <p:cNvSpPr>
              <a:spLocks noChangeShapeType="1"/>
            </p:cNvSpPr>
            <p:nvPr/>
          </p:nvSpPr>
          <p:spPr bwMode="auto">
            <a:xfrm>
              <a:off x="2592" y="3392"/>
              <a:ext cx="295" cy="0"/>
            </a:xfrm>
            <a:prstGeom prst="line">
              <a:avLst/>
            </a:prstGeom>
            <a:noFill/>
            <a:ln w="28575">
              <a:solidFill>
                <a:schemeClr val="hlink"/>
              </a:solidFill>
              <a:round/>
              <a:headEnd/>
              <a:tailEnd type="triangle" w="med" len="med"/>
            </a:ln>
          </p:spPr>
          <p:txBody>
            <a:bodyPr/>
            <a:lstStyle/>
            <a:p>
              <a:endParaRPr lang="fr-FR"/>
            </a:p>
          </p:txBody>
        </p:sp>
        <p:sp>
          <p:nvSpPr>
            <p:cNvPr id="3086" name="Line 130"/>
            <p:cNvSpPr>
              <a:spLocks noChangeShapeType="1"/>
            </p:cNvSpPr>
            <p:nvPr/>
          </p:nvSpPr>
          <p:spPr bwMode="auto">
            <a:xfrm flipH="1">
              <a:off x="2933" y="3392"/>
              <a:ext cx="295" cy="0"/>
            </a:xfrm>
            <a:prstGeom prst="line">
              <a:avLst/>
            </a:prstGeom>
            <a:noFill/>
            <a:ln w="28575">
              <a:solidFill>
                <a:schemeClr val="hlink"/>
              </a:solidFill>
              <a:round/>
              <a:headEnd/>
              <a:tailEnd type="triangle" w="med" len="med"/>
            </a:ln>
          </p:spPr>
          <p:txBody>
            <a:bodyPr/>
            <a:lstStyle/>
            <a:p>
              <a:endParaRPr lang="fr-FR"/>
            </a:p>
          </p:txBody>
        </p:sp>
        <p:sp>
          <p:nvSpPr>
            <p:cNvPr id="3087" name="Text Box 132"/>
            <p:cNvSpPr txBox="1">
              <a:spLocks noChangeArrowheads="1"/>
            </p:cNvSpPr>
            <p:nvPr/>
          </p:nvSpPr>
          <p:spPr bwMode="auto">
            <a:xfrm>
              <a:off x="2615" y="3120"/>
              <a:ext cx="196" cy="250"/>
            </a:xfrm>
            <a:prstGeom prst="rect">
              <a:avLst/>
            </a:prstGeom>
            <a:noFill/>
            <a:ln w="9525">
              <a:noFill/>
              <a:miter lim="800000"/>
              <a:headEnd/>
              <a:tailEnd/>
            </a:ln>
          </p:spPr>
          <p:txBody>
            <a:bodyPr wrap="none">
              <a:spAutoFit/>
            </a:bodyPr>
            <a:lstStyle/>
            <a:p>
              <a:r>
                <a:rPr lang="en-US" sz="2000">
                  <a:solidFill>
                    <a:schemeClr val="hlink"/>
                  </a:solidFill>
                </a:rPr>
                <a:t>p</a:t>
              </a:r>
              <a:endParaRPr lang="fr-FR" sz="2000">
                <a:solidFill>
                  <a:schemeClr val="hlink"/>
                </a:solidFill>
              </a:endParaRPr>
            </a:p>
          </p:txBody>
        </p:sp>
        <p:sp>
          <p:nvSpPr>
            <p:cNvPr id="3088" name="Text Box 133"/>
            <p:cNvSpPr txBox="1">
              <a:spLocks noChangeArrowheads="1"/>
            </p:cNvSpPr>
            <p:nvPr/>
          </p:nvSpPr>
          <p:spPr bwMode="auto">
            <a:xfrm>
              <a:off x="3009" y="3120"/>
              <a:ext cx="196" cy="250"/>
            </a:xfrm>
            <a:prstGeom prst="rect">
              <a:avLst/>
            </a:prstGeom>
            <a:noFill/>
            <a:ln w="9525">
              <a:noFill/>
              <a:miter lim="800000"/>
              <a:headEnd/>
              <a:tailEnd/>
            </a:ln>
          </p:spPr>
          <p:txBody>
            <a:bodyPr wrap="none">
              <a:spAutoFit/>
            </a:bodyPr>
            <a:lstStyle/>
            <a:p>
              <a:r>
                <a:rPr lang="en-US" sz="2000">
                  <a:solidFill>
                    <a:schemeClr val="hlink"/>
                  </a:solidFill>
                </a:rPr>
                <a:t>p</a:t>
              </a:r>
              <a:endParaRPr lang="fr-FR" sz="2000">
                <a:solidFill>
                  <a:schemeClr val="hlink"/>
                </a:solidFill>
              </a:endParaRPr>
            </a:p>
          </p:txBody>
        </p:sp>
      </p:grpSp>
      <p:pic>
        <p:nvPicPr>
          <p:cNvPr id="3082" name="Picture 142" descr="xmm_artist"/>
          <p:cNvPicPr>
            <a:picLocks noChangeAspect="1" noChangeArrowheads="1"/>
          </p:cNvPicPr>
          <p:nvPr/>
        </p:nvPicPr>
        <p:blipFill>
          <a:blip r:embed="rId8" cstate="print"/>
          <a:srcRect/>
          <a:stretch>
            <a:fillRect/>
          </a:stretch>
        </p:blipFill>
        <p:spPr bwMode="auto">
          <a:xfrm>
            <a:off x="6477000" y="4191000"/>
            <a:ext cx="2667000" cy="197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209800" y="101600"/>
            <a:ext cx="4541628" cy="523220"/>
          </a:xfrm>
          <a:prstGeom prst="rect">
            <a:avLst/>
          </a:prstGeom>
          <a:solidFill>
            <a:srgbClr val="FFFF00"/>
          </a:solidFill>
          <a:ln w="9525">
            <a:noFill/>
            <a:miter lim="800000"/>
            <a:headEnd/>
            <a:tailEnd/>
          </a:ln>
          <a:effectLst/>
        </p:spPr>
        <p:txBody>
          <a:bodyPr wrap="none">
            <a:spAutoFit/>
          </a:bodyPr>
          <a:lstStyle/>
          <a:p>
            <a:r>
              <a:rPr lang="fr-FR" sz="2800" dirty="0" smtClean="0">
                <a:solidFill>
                  <a:srgbClr val="333399"/>
                </a:solidFill>
                <a:latin typeface="Arial" charset="0"/>
              </a:rPr>
              <a:t>Le Monde est fait d’Atomes</a:t>
            </a:r>
            <a:endParaRPr lang="fr-FR" sz="2800" dirty="0">
              <a:solidFill>
                <a:srgbClr val="333399"/>
              </a:solidFill>
              <a:latin typeface="Arial" charset="0"/>
            </a:endParaRPr>
          </a:p>
        </p:txBody>
      </p:sp>
      <p:pic>
        <p:nvPicPr>
          <p:cNvPr id="407555" name="Picture 3" descr="C:\Documents and Settings\JM\Mes documents\Téléchargements\atomes_b-etain_v-plomb_r-silicium.jpg"/>
          <p:cNvPicPr>
            <a:picLocks noChangeAspect="1" noChangeArrowheads="1"/>
          </p:cNvPicPr>
          <p:nvPr/>
        </p:nvPicPr>
        <p:blipFill>
          <a:blip r:embed="rId2" cstate="print"/>
          <a:srcRect/>
          <a:stretch>
            <a:fillRect/>
          </a:stretch>
        </p:blipFill>
        <p:spPr bwMode="auto">
          <a:xfrm>
            <a:off x="3887416" y="836712"/>
            <a:ext cx="5256584" cy="5256584"/>
          </a:xfrm>
          <a:prstGeom prst="rect">
            <a:avLst/>
          </a:prstGeom>
          <a:noFill/>
        </p:spPr>
      </p:pic>
      <p:pic>
        <p:nvPicPr>
          <p:cNvPr id="407556" name="Picture 4" descr="C:\Documents and Settings\JM\Mes documents\Téléchargements\atomes-azote-bore.jpg"/>
          <p:cNvPicPr>
            <a:picLocks noChangeAspect="1" noChangeArrowheads="1"/>
          </p:cNvPicPr>
          <p:nvPr/>
        </p:nvPicPr>
        <p:blipFill>
          <a:blip r:embed="rId3" cstate="print"/>
          <a:srcRect/>
          <a:stretch>
            <a:fillRect/>
          </a:stretch>
        </p:blipFill>
        <p:spPr bwMode="auto">
          <a:xfrm>
            <a:off x="0" y="836712"/>
            <a:ext cx="3491880" cy="5310845"/>
          </a:xfrm>
          <a:prstGeom prst="rect">
            <a:avLst/>
          </a:prstGeom>
          <a:noFill/>
        </p:spPr>
      </p:pic>
      <p:sp>
        <p:nvSpPr>
          <p:cNvPr id="6" name="ZoneTexte 5"/>
          <p:cNvSpPr txBox="1"/>
          <p:nvPr/>
        </p:nvSpPr>
        <p:spPr>
          <a:xfrm>
            <a:off x="3851920" y="6027003"/>
            <a:ext cx="4688143" cy="707886"/>
          </a:xfrm>
          <a:prstGeom prst="rect">
            <a:avLst/>
          </a:prstGeom>
          <a:noFill/>
        </p:spPr>
        <p:txBody>
          <a:bodyPr wrap="none" rtlCol="0">
            <a:spAutoFit/>
          </a:bodyPr>
          <a:lstStyle/>
          <a:p>
            <a:r>
              <a:rPr lang="fr-FR" sz="2000" dirty="0" smtClean="0"/>
              <a:t>Microscope à force atomique (AFM)</a:t>
            </a:r>
          </a:p>
          <a:p>
            <a:r>
              <a:rPr lang="fr-FR" sz="2000" dirty="0" smtClean="0"/>
              <a:t>Bleu : Etain, Vert : Plomb, Rouge : Silicium</a:t>
            </a:r>
            <a:endParaRPr lang="fr-FR" sz="2000" dirty="0"/>
          </a:p>
        </p:txBody>
      </p:sp>
      <p:sp>
        <p:nvSpPr>
          <p:cNvPr id="7" name="ZoneTexte 6"/>
          <p:cNvSpPr txBox="1"/>
          <p:nvPr/>
        </p:nvSpPr>
        <p:spPr>
          <a:xfrm>
            <a:off x="0" y="6150114"/>
            <a:ext cx="3426194" cy="707886"/>
          </a:xfrm>
          <a:prstGeom prst="rect">
            <a:avLst/>
          </a:prstGeom>
          <a:noFill/>
        </p:spPr>
        <p:txBody>
          <a:bodyPr wrap="none" rtlCol="0">
            <a:spAutoFit/>
          </a:bodyPr>
          <a:lstStyle/>
          <a:p>
            <a:r>
              <a:rPr lang="fr-FR" sz="2000" dirty="0" smtClean="0"/>
              <a:t>Microscope à électrons</a:t>
            </a:r>
          </a:p>
          <a:p>
            <a:r>
              <a:rPr lang="fr-FR" sz="2000" dirty="0" smtClean="0"/>
              <a:t>sombre :  Bore, brillant : Azote </a:t>
            </a:r>
            <a:endParaRPr lang="fr-FR" sz="20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81" name="Text Box 9"/>
          <p:cNvSpPr txBox="1">
            <a:spLocks noChangeArrowheads="1"/>
          </p:cNvSpPr>
          <p:nvPr/>
        </p:nvSpPr>
        <p:spPr bwMode="auto">
          <a:xfrm>
            <a:off x="-22225" y="0"/>
            <a:ext cx="9166225" cy="1917700"/>
          </a:xfrm>
          <a:prstGeom prst="rect">
            <a:avLst/>
          </a:prstGeom>
          <a:noFill/>
          <a:ln w="9525">
            <a:noFill/>
            <a:miter lim="800000"/>
            <a:headEnd/>
            <a:tailEnd/>
          </a:ln>
          <a:effectLst/>
        </p:spPr>
        <p:txBody>
          <a:bodyPr wrap="none">
            <a:spAutoFit/>
          </a:bodyPr>
          <a:lstStyle/>
          <a:p>
            <a:r>
              <a:rPr lang="fr-FR"/>
              <a:t> constante d’Einstein                                              constante de Boltzmann</a:t>
            </a:r>
          </a:p>
          <a:p>
            <a:endParaRPr lang="fr-FR"/>
          </a:p>
          <a:p>
            <a:endParaRPr lang="fr-FR"/>
          </a:p>
          <a:p>
            <a:endParaRPr lang="fr-FR"/>
          </a:p>
          <a:p>
            <a:r>
              <a:rPr lang="fr-FR"/>
              <a:t>constante de Planck                                                 constante de Newton</a:t>
            </a:r>
          </a:p>
        </p:txBody>
      </p:sp>
      <p:pic>
        <p:nvPicPr>
          <p:cNvPr id="335874" name="Picture 2"/>
          <p:cNvPicPr>
            <a:picLocks noChangeAspect="1" noChangeArrowheads="1"/>
          </p:cNvPicPr>
          <p:nvPr/>
        </p:nvPicPr>
        <p:blipFill>
          <a:blip r:embed="rId3" cstate="print"/>
          <a:srcRect/>
          <a:stretch>
            <a:fillRect/>
          </a:stretch>
        </p:blipFill>
        <p:spPr bwMode="auto">
          <a:xfrm>
            <a:off x="0" y="3124200"/>
            <a:ext cx="9144000" cy="2597150"/>
          </a:xfrm>
          <a:prstGeom prst="rect">
            <a:avLst/>
          </a:prstGeom>
          <a:noFill/>
          <a:ln w="9525">
            <a:noFill/>
            <a:miter lim="800000"/>
            <a:headEnd/>
            <a:tailEnd/>
          </a:ln>
          <a:effectLst/>
        </p:spPr>
      </p:pic>
      <p:graphicFrame>
        <p:nvGraphicFramePr>
          <p:cNvPr id="406528" name="Object 0"/>
          <p:cNvGraphicFramePr>
            <a:graphicFrameLocks noChangeAspect="1"/>
          </p:cNvGraphicFramePr>
          <p:nvPr/>
        </p:nvGraphicFramePr>
        <p:xfrm>
          <a:off x="3200400" y="457200"/>
          <a:ext cx="2576513" cy="884238"/>
        </p:xfrm>
        <a:graphic>
          <a:graphicData uri="http://schemas.openxmlformats.org/presentationml/2006/ole">
            <p:oleObj spid="_x0000_s406528" name="Équation" r:id="rId4" imgW="1143000" imgH="393480" progId="Equation.3">
              <p:embed/>
            </p:oleObj>
          </a:graphicData>
        </a:graphic>
      </p:graphicFrame>
      <p:graphicFrame>
        <p:nvGraphicFramePr>
          <p:cNvPr id="406529" name="Object 1"/>
          <p:cNvGraphicFramePr>
            <a:graphicFrameLocks noChangeAspect="1"/>
          </p:cNvGraphicFramePr>
          <p:nvPr/>
        </p:nvGraphicFramePr>
        <p:xfrm>
          <a:off x="152400" y="1905000"/>
          <a:ext cx="2743200" cy="568325"/>
        </p:xfrm>
        <a:graphic>
          <a:graphicData uri="http://schemas.openxmlformats.org/presentationml/2006/ole">
            <p:oleObj spid="_x0000_s406529" name="Équation" r:id="rId5" imgW="1104840" imgH="228600" progId="Equation.3">
              <p:embed/>
            </p:oleObj>
          </a:graphicData>
        </a:graphic>
      </p:graphicFrame>
      <p:graphicFrame>
        <p:nvGraphicFramePr>
          <p:cNvPr id="406530" name="Object 2"/>
          <p:cNvGraphicFramePr>
            <a:graphicFrameLocks noChangeAspect="1"/>
          </p:cNvGraphicFramePr>
          <p:nvPr/>
        </p:nvGraphicFramePr>
        <p:xfrm>
          <a:off x="6400800" y="533400"/>
          <a:ext cx="2514600" cy="457200"/>
        </p:xfrm>
        <a:graphic>
          <a:graphicData uri="http://schemas.openxmlformats.org/presentationml/2006/ole">
            <p:oleObj spid="_x0000_s406530" name="Équation" r:id="rId6" imgW="1257120" imgH="228600" progId="Equation.3">
              <p:embed/>
            </p:oleObj>
          </a:graphicData>
        </a:graphic>
      </p:graphicFrame>
      <p:graphicFrame>
        <p:nvGraphicFramePr>
          <p:cNvPr id="406531" name="Object 3"/>
          <p:cNvGraphicFramePr>
            <a:graphicFrameLocks noChangeAspect="1"/>
          </p:cNvGraphicFramePr>
          <p:nvPr/>
        </p:nvGraphicFramePr>
        <p:xfrm>
          <a:off x="76200" y="457200"/>
          <a:ext cx="2743200" cy="549275"/>
        </p:xfrm>
        <a:graphic>
          <a:graphicData uri="http://schemas.openxmlformats.org/presentationml/2006/ole">
            <p:oleObj spid="_x0000_s406531" name="Équation" r:id="rId7" imgW="1143000" imgH="228600" progId="Equation.3">
              <p:embed/>
            </p:oleObj>
          </a:graphicData>
        </a:graphic>
      </p:graphicFrame>
      <p:graphicFrame>
        <p:nvGraphicFramePr>
          <p:cNvPr id="406532" name="Object 4"/>
          <p:cNvGraphicFramePr>
            <a:graphicFrameLocks noChangeAspect="1"/>
          </p:cNvGraphicFramePr>
          <p:nvPr/>
        </p:nvGraphicFramePr>
        <p:xfrm>
          <a:off x="5867400" y="1981200"/>
          <a:ext cx="3128963" cy="473075"/>
        </p:xfrm>
        <a:graphic>
          <a:graphicData uri="http://schemas.openxmlformats.org/presentationml/2006/ole">
            <p:oleObj spid="_x0000_s406532" name="Équation" r:id="rId8" imgW="1511280" imgH="228600" progId="Equation.3">
              <p:embed/>
            </p:oleObj>
          </a:graphicData>
        </a:graphic>
      </p:graphicFrame>
      <p:graphicFrame>
        <p:nvGraphicFramePr>
          <p:cNvPr id="406533" name="Object 5"/>
          <p:cNvGraphicFramePr>
            <a:graphicFrameLocks noChangeAspect="1"/>
          </p:cNvGraphicFramePr>
          <p:nvPr/>
        </p:nvGraphicFramePr>
        <p:xfrm>
          <a:off x="3810000" y="1600200"/>
          <a:ext cx="1374775" cy="396875"/>
        </p:xfrm>
        <a:graphic>
          <a:graphicData uri="http://schemas.openxmlformats.org/presentationml/2006/ole">
            <p:oleObj spid="_x0000_s406533" name="Équation" r:id="rId9" imgW="609480" imgH="177480" progId="Equation.3">
              <p:embed/>
            </p:oleObj>
          </a:graphicData>
        </a:graphic>
      </p:graphicFrame>
      <p:graphicFrame>
        <p:nvGraphicFramePr>
          <p:cNvPr id="406534" name="Object 6"/>
          <p:cNvGraphicFramePr>
            <a:graphicFrameLocks noChangeAspect="1"/>
          </p:cNvGraphicFramePr>
          <p:nvPr/>
        </p:nvGraphicFramePr>
        <p:xfrm>
          <a:off x="3810000" y="2133600"/>
          <a:ext cx="1400175" cy="454025"/>
        </p:xfrm>
        <a:graphic>
          <a:graphicData uri="http://schemas.openxmlformats.org/presentationml/2006/ole">
            <p:oleObj spid="_x0000_s406534" name="Équation" r:id="rId10" imgW="622080" imgH="203040" progId="Equation.3">
              <p:embed/>
            </p:oleObj>
          </a:graphicData>
        </a:graphic>
      </p:graphicFrame>
      <p:grpSp>
        <p:nvGrpSpPr>
          <p:cNvPr id="335889" name="Group 17"/>
          <p:cNvGrpSpPr>
            <a:grpSpLocks/>
          </p:cNvGrpSpPr>
          <p:nvPr/>
        </p:nvGrpSpPr>
        <p:grpSpPr bwMode="auto">
          <a:xfrm>
            <a:off x="0" y="6019800"/>
            <a:ext cx="8575675" cy="719138"/>
            <a:chOff x="0" y="3600"/>
            <a:chExt cx="5402" cy="453"/>
          </a:xfrm>
        </p:grpSpPr>
        <p:graphicFrame>
          <p:nvGraphicFramePr>
            <p:cNvPr id="406535" name="Object 7"/>
            <p:cNvGraphicFramePr>
              <a:graphicFrameLocks noChangeAspect="1"/>
            </p:cNvGraphicFramePr>
            <p:nvPr/>
          </p:nvGraphicFramePr>
          <p:xfrm>
            <a:off x="0" y="3600"/>
            <a:ext cx="795" cy="453"/>
          </p:xfrm>
          <a:graphic>
            <a:graphicData uri="http://schemas.openxmlformats.org/presentationml/2006/ole">
              <p:oleObj spid="_x0000_s406535" name="Équation" r:id="rId11" imgW="888840" imgH="507960" progId="Equation.3">
                <p:embed/>
              </p:oleObj>
            </a:graphicData>
          </a:graphic>
        </p:graphicFrame>
        <p:graphicFrame>
          <p:nvGraphicFramePr>
            <p:cNvPr id="406536" name="Object 8"/>
            <p:cNvGraphicFramePr>
              <a:graphicFrameLocks noChangeAspect="1"/>
            </p:cNvGraphicFramePr>
            <p:nvPr/>
          </p:nvGraphicFramePr>
          <p:xfrm>
            <a:off x="1248" y="3600"/>
            <a:ext cx="809" cy="419"/>
          </p:xfrm>
          <a:graphic>
            <a:graphicData uri="http://schemas.openxmlformats.org/presentationml/2006/ole">
              <p:oleObj spid="_x0000_s406536" name="Équation" r:id="rId12" imgW="927000" imgH="482400" progId="Equation.3">
                <p:embed/>
              </p:oleObj>
            </a:graphicData>
          </a:graphic>
        </p:graphicFrame>
        <p:graphicFrame>
          <p:nvGraphicFramePr>
            <p:cNvPr id="406537" name="Object 9"/>
            <p:cNvGraphicFramePr>
              <a:graphicFrameLocks noChangeAspect="1"/>
            </p:cNvGraphicFramePr>
            <p:nvPr/>
          </p:nvGraphicFramePr>
          <p:xfrm>
            <a:off x="2496" y="3600"/>
            <a:ext cx="752" cy="398"/>
          </p:xfrm>
          <a:graphic>
            <a:graphicData uri="http://schemas.openxmlformats.org/presentationml/2006/ole">
              <p:oleObj spid="_x0000_s406537" name="Équation" r:id="rId13" imgW="863280" imgH="457200" progId="Equation.3">
                <p:embed/>
              </p:oleObj>
            </a:graphicData>
          </a:graphic>
        </p:graphicFrame>
        <p:graphicFrame>
          <p:nvGraphicFramePr>
            <p:cNvPr id="406538" name="Object 10"/>
            <p:cNvGraphicFramePr>
              <a:graphicFrameLocks noChangeAspect="1"/>
            </p:cNvGraphicFramePr>
            <p:nvPr/>
          </p:nvGraphicFramePr>
          <p:xfrm>
            <a:off x="3648" y="3600"/>
            <a:ext cx="664" cy="399"/>
          </p:xfrm>
          <a:graphic>
            <a:graphicData uri="http://schemas.openxmlformats.org/presentationml/2006/ole">
              <p:oleObj spid="_x0000_s406538" name="Équation" r:id="rId14" imgW="761760" imgH="457200" progId="Equation.3">
                <p:embed/>
              </p:oleObj>
            </a:graphicData>
          </a:graphic>
        </p:graphicFrame>
        <p:graphicFrame>
          <p:nvGraphicFramePr>
            <p:cNvPr id="406539" name="Object 11"/>
            <p:cNvGraphicFramePr>
              <a:graphicFrameLocks noChangeAspect="1"/>
            </p:cNvGraphicFramePr>
            <p:nvPr/>
          </p:nvGraphicFramePr>
          <p:xfrm>
            <a:off x="4704" y="3600"/>
            <a:ext cx="698" cy="399"/>
          </p:xfrm>
          <a:graphic>
            <a:graphicData uri="http://schemas.openxmlformats.org/presentationml/2006/ole">
              <p:oleObj spid="_x0000_s406539" name="Équation" r:id="rId15" imgW="799920" imgH="4572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5889"/>
                                        </p:tgtEl>
                                        <p:attrNameLst>
                                          <p:attrName>style.visibility</p:attrName>
                                        </p:attrNameLst>
                                      </p:cBhvr>
                                      <p:to>
                                        <p:strVal val="visible"/>
                                      </p:to>
                                    </p:set>
                                    <p:anim calcmode="lin" valueType="num">
                                      <p:cBhvr additive="base">
                                        <p:cTn id="7" dur="500" fill="hold"/>
                                        <p:tgtEl>
                                          <p:spTgt spid="335889"/>
                                        </p:tgtEl>
                                        <p:attrNameLst>
                                          <p:attrName>ppt_x</p:attrName>
                                        </p:attrNameLst>
                                      </p:cBhvr>
                                      <p:tavLst>
                                        <p:tav tm="0">
                                          <p:val>
                                            <p:strVal val="0-#ppt_w/2"/>
                                          </p:val>
                                        </p:tav>
                                        <p:tav tm="100000">
                                          <p:val>
                                            <p:strVal val="#ppt_x"/>
                                          </p:val>
                                        </p:tav>
                                      </p:tavLst>
                                    </p:anim>
                                    <p:anim calcmode="lin" valueType="num">
                                      <p:cBhvr additive="base">
                                        <p:cTn id="8" dur="500" fill="hold"/>
                                        <p:tgtEl>
                                          <p:spTgt spid="335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Utilisateurs\Florence\CD-CONFERENCES\CDConf-P-Thomas-2001-vie\016.gif"/>
          <p:cNvPicPr>
            <a:picLocks noChangeAspect="1" noChangeArrowheads="1"/>
          </p:cNvPicPr>
          <p:nvPr/>
        </p:nvPicPr>
        <p:blipFill>
          <a:blip r:embed="rId2" cstate="print"/>
          <a:srcRect/>
          <a:stretch>
            <a:fillRect/>
          </a:stretch>
        </p:blipFill>
        <p:spPr bwMode="auto">
          <a:xfrm>
            <a:off x="0" y="0"/>
            <a:ext cx="8901113" cy="614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Utilisateurs\Florence\CD-CONFERENCES\CDConf-P-Thomas-2001-vie\019.gif"/>
          <p:cNvPicPr>
            <a:picLocks noChangeAspect="1" noChangeArrowheads="1"/>
          </p:cNvPicPr>
          <p:nvPr/>
        </p:nvPicPr>
        <p:blipFill>
          <a:blip r:embed="rId2" cstate="print"/>
          <a:srcRect/>
          <a:stretch>
            <a:fillRect/>
          </a:stretch>
        </p:blipFill>
        <p:spPr bwMode="auto">
          <a:xfrm>
            <a:off x="0" y="381000"/>
            <a:ext cx="9086850" cy="5507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FR" dirty="0"/>
              <a:t> </a:t>
            </a:r>
            <a:r>
              <a:rPr lang="fr-FR" dirty="0" smtClean="0"/>
              <a:t>                   </a:t>
            </a:r>
          </a:p>
          <a:p>
            <a:pPr marL="0" marR="0" indent="0" algn="l" defTabSz="914400" rtl="0" eaLnBrk="0" fontAlgn="base" latinLnBrk="0" hangingPunct="0">
              <a:lnSpc>
                <a:spcPct val="100000"/>
              </a:lnSpc>
              <a:spcBef>
                <a:spcPct val="0"/>
              </a:spcBef>
              <a:spcAft>
                <a:spcPct val="0"/>
              </a:spcAft>
              <a:buClrTx/>
              <a:buSzTx/>
              <a:buFontTx/>
              <a:buNone/>
              <a:tabLst/>
            </a:pPr>
            <a:r>
              <a:rPr kumimoji="0" lang="fr-FR" sz="2400" b="0" i="0" u="none" strike="noStrike" cap="none" normalizeH="0" dirty="0">
                <a:ln>
                  <a:noFill/>
                </a:ln>
                <a:solidFill>
                  <a:schemeClr val="bg1"/>
                </a:solidFill>
                <a:effectLst/>
                <a:latin typeface="Times New Roman" charset="0"/>
              </a:rPr>
              <a:t> </a:t>
            </a:r>
            <a:r>
              <a:rPr kumimoji="0" lang="fr-FR" sz="2400" b="0" i="0" u="none" strike="noStrike" cap="none" normalizeH="0" dirty="0" smtClean="0">
                <a:ln>
                  <a:noFill/>
                </a:ln>
                <a:solidFill>
                  <a:schemeClr val="bg1"/>
                </a:solidFill>
                <a:effectLst/>
                <a:latin typeface="Times New Roman" charset="0"/>
              </a:rPr>
              <a:t>                   </a:t>
            </a:r>
            <a:r>
              <a:rPr kumimoji="0" lang="fr-FR" sz="2400" b="0" i="0" u="none" strike="noStrike" cap="none" normalizeH="0" baseline="0" dirty="0" smtClean="0">
                <a:ln>
                  <a:noFill/>
                </a:ln>
                <a:solidFill>
                  <a:schemeClr val="bg1"/>
                </a:solidFill>
                <a:effectLst/>
                <a:latin typeface="Times New Roman" charset="0"/>
              </a:rPr>
              <a:t>Tableau périodique des éléments chimiques </a:t>
            </a:r>
            <a:endParaRPr kumimoji="0" lang="fr-FR" sz="2400" b="0" i="0" u="none" strike="noStrike" cap="none" normalizeH="0" baseline="0" dirty="0" smtClean="0">
              <a:ln>
                <a:noFill/>
              </a:ln>
              <a:solidFill>
                <a:schemeClr val="tx1"/>
              </a:solidFill>
              <a:effectLst/>
              <a:latin typeface="Times New Roman" charset="0"/>
            </a:endParaRPr>
          </a:p>
        </p:txBody>
      </p:sp>
      <p:sp>
        <p:nvSpPr>
          <p:cNvPr id="206850" name="Rectangle 2"/>
          <p:cNvSpPr>
            <a:spLocks noGrp="1" noChangeArrowheads="1"/>
          </p:cNvSpPr>
          <p:nvPr>
            <p:ph type="title"/>
          </p:nvPr>
        </p:nvSpPr>
        <p:spPr/>
        <p:txBody>
          <a:bodyPr/>
          <a:lstStyle/>
          <a:p>
            <a:r>
              <a:rPr lang="en-US" dirty="0"/>
              <a:t>Cosmic Elements</a:t>
            </a:r>
          </a:p>
        </p:txBody>
      </p:sp>
      <p:sp>
        <p:nvSpPr>
          <p:cNvPr id="206852" name="Text Box 4"/>
          <p:cNvSpPr txBox="1">
            <a:spLocks noChangeArrowheads="1"/>
          </p:cNvSpPr>
          <p:nvPr/>
        </p:nvSpPr>
        <p:spPr bwMode="auto">
          <a:xfrm>
            <a:off x="1209675" y="5675313"/>
            <a:ext cx="7168950" cy="1200329"/>
          </a:xfrm>
          <a:prstGeom prst="rect">
            <a:avLst/>
          </a:prstGeom>
          <a:noFill/>
          <a:ln w="9525">
            <a:noFill/>
            <a:miter lim="800000"/>
            <a:headEnd/>
            <a:tailEnd/>
          </a:ln>
          <a:effectLst/>
        </p:spPr>
        <p:txBody>
          <a:bodyPr wrap="none">
            <a:spAutoFit/>
          </a:bodyPr>
          <a:lstStyle/>
          <a:p>
            <a:r>
              <a:rPr lang="en-US" dirty="0" smtClean="0">
                <a:solidFill>
                  <a:srgbClr val="FFFFFF"/>
                </a:solidFill>
              </a:rPr>
              <a:t>Blanc</a:t>
            </a:r>
            <a:r>
              <a:rPr lang="en-US" b="0" dirty="0" smtClean="0">
                <a:solidFill>
                  <a:srgbClr val="FFFFFF"/>
                </a:solidFill>
              </a:rPr>
              <a:t> </a:t>
            </a:r>
            <a:r>
              <a:rPr lang="en-US" dirty="0" smtClean="0">
                <a:solidFill>
                  <a:srgbClr val="FFFFFF"/>
                </a:solidFill>
              </a:rPr>
              <a:t>-</a:t>
            </a:r>
            <a:r>
              <a:rPr lang="en-US" b="0" dirty="0" smtClean="0">
                <a:solidFill>
                  <a:srgbClr val="FFFFFF"/>
                </a:solidFill>
              </a:rPr>
              <a:t> </a:t>
            </a:r>
            <a:r>
              <a:rPr lang="en-US" b="0" dirty="0">
                <a:solidFill>
                  <a:srgbClr val="FFFFFF"/>
                </a:solidFill>
              </a:rPr>
              <a:t>Big Bang</a:t>
            </a:r>
            <a:r>
              <a:rPr lang="en-US" b="0" dirty="0"/>
              <a:t>  		</a:t>
            </a:r>
            <a:r>
              <a:rPr lang="en-US" dirty="0" smtClean="0">
                <a:solidFill>
                  <a:srgbClr val="FF6FCF"/>
                </a:solidFill>
              </a:rPr>
              <a:t>Rose</a:t>
            </a:r>
            <a:r>
              <a:rPr lang="en-US" b="0" dirty="0" smtClean="0">
                <a:solidFill>
                  <a:srgbClr val="FF6FCF"/>
                </a:solidFill>
              </a:rPr>
              <a:t> - </a:t>
            </a:r>
            <a:r>
              <a:rPr lang="en-US" dirty="0" err="1" smtClean="0">
                <a:solidFill>
                  <a:srgbClr val="FF6FCF"/>
                </a:solidFill>
              </a:rPr>
              <a:t>Rayons</a:t>
            </a:r>
            <a:r>
              <a:rPr lang="en-US" dirty="0" smtClean="0">
                <a:solidFill>
                  <a:srgbClr val="FF6FCF"/>
                </a:solidFill>
              </a:rPr>
              <a:t> </a:t>
            </a:r>
            <a:r>
              <a:rPr lang="en-US" dirty="0" err="1" smtClean="0">
                <a:solidFill>
                  <a:srgbClr val="FF6FCF"/>
                </a:solidFill>
              </a:rPr>
              <a:t>Cosmiques</a:t>
            </a:r>
            <a:endParaRPr lang="en-US" b="0" dirty="0"/>
          </a:p>
          <a:p>
            <a:r>
              <a:rPr lang="en-US" dirty="0" err="1" smtClean="0">
                <a:solidFill>
                  <a:srgbClr val="FFFF00"/>
                </a:solidFill>
              </a:rPr>
              <a:t>Jaune</a:t>
            </a:r>
            <a:r>
              <a:rPr lang="en-US" b="0" dirty="0" smtClean="0">
                <a:solidFill>
                  <a:srgbClr val="FFFF00"/>
                </a:solidFill>
              </a:rPr>
              <a:t> - </a:t>
            </a:r>
            <a:r>
              <a:rPr lang="en-US" dirty="0" smtClean="0">
                <a:solidFill>
                  <a:srgbClr val="FFFF00"/>
                </a:solidFill>
              </a:rPr>
              <a:t>Petites </a:t>
            </a:r>
            <a:r>
              <a:rPr lang="en-US" dirty="0" err="1" smtClean="0">
                <a:solidFill>
                  <a:srgbClr val="FFFF00"/>
                </a:solidFill>
              </a:rPr>
              <a:t>Etoiles</a:t>
            </a:r>
            <a:r>
              <a:rPr lang="en-US" b="0" dirty="0" smtClean="0"/>
              <a:t>  </a:t>
            </a:r>
            <a:r>
              <a:rPr lang="en-US" b="0" dirty="0"/>
              <a:t>	</a:t>
            </a:r>
            <a:r>
              <a:rPr lang="en-US" dirty="0" err="1" smtClean="0">
                <a:solidFill>
                  <a:srgbClr val="00FF00"/>
                </a:solidFill>
              </a:rPr>
              <a:t>Vert</a:t>
            </a:r>
            <a:r>
              <a:rPr lang="en-US" b="0" dirty="0" smtClean="0">
                <a:solidFill>
                  <a:srgbClr val="00FF00"/>
                </a:solidFill>
              </a:rPr>
              <a:t> - </a:t>
            </a:r>
            <a:r>
              <a:rPr lang="en-US" dirty="0" smtClean="0">
                <a:solidFill>
                  <a:srgbClr val="00FF00"/>
                </a:solidFill>
              </a:rPr>
              <a:t>Grosses </a:t>
            </a:r>
            <a:r>
              <a:rPr lang="en-US" dirty="0" err="1" smtClean="0">
                <a:solidFill>
                  <a:srgbClr val="00FF00"/>
                </a:solidFill>
              </a:rPr>
              <a:t>Etoiles</a:t>
            </a:r>
            <a:endParaRPr lang="en-US" b="0" dirty="0"/>
          </a:p>
          <a:p>
            <a:r>
              <a:rPr lang="en-US" b="0" dirty="0"/>
              <a:t>		</a:t>
            </a:r>
            <a:r>
              <a:rPr lang="en-US" b="0" dirty="0" smtClean="0">
                <a:solidFill>
                  <a:srgbClr val="66CCFF"/>
                </a:solidFill>
              </a:rPr>
              <a:t>Bleu - Supernovae</a:t>
            </a:r>
            <a:endParaRPr lang="en-US" b="0" dirty="0"/>
          </a:p>
        </p:txBody>
      </p:sp>
      <p:pic>
        <p:nvPicPr>
          <p:cNvPr id="206853" name="Picture 5" descr="periodic3.5.gif                                                00014DC9Docs1                          B9ED6827:"/>
          <p:cNvPicPr>
            <a:picLocks noChangeAspect="1" noChangeArrowheads="1"/>
          </p:cNvPicPr>
          <p:nvPr/>
        </p:nvPicPr>
        <p:blipFill>
          <a:blip r:embed="rId3" cstate="print"/>
          <a:srcRect/>
          <a:stretch>
            <a:fillRect/>
          </a:stretch>
        </p:blipFill>
        <p:spPr bwMode="auto">
          <a:xfrm>
            <a:off x="482600" y="1350963"/>
            <a:ext cx="8108950" cy="4281487"/>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nice_sn"/>
          <p:cNvPicPr>
            <a:picLocks noChangeAspect="1" noChangeArrowheads="1"/>
          </p:cNvPicPr>
          <p:nvPr/>
        </p:nvPicPr>
        <p:blipFill>
          <a:blip r:embed="rId3" cstate="print">
            <a:lum bright="18000"/>
          </a:blip>
          <a:srcRect/>
          <a:stretch>
            <a:fillRect/>
          </a:stretch>
        </p:blipFill>
        <p:spPr bwMode="auto">
          <a:xfrm>
            <a:off x="533400" y="1447800"/>
            <a:ext cx="4876800" cy="4543425"/>
          </a:xfrm>
          <a:prstGeom prst="rect">
            <a:avLst/>
          </a:prstGeom>
          <a:noFill/>
          <a:ln w="9525">
            <a:noFill/>
            <a:miter lim="800000"/>
            <a:headEnd/>
            <a:tailEnd/>
          </a:ln>
        </p:spPr>
      </p:pic>
      <p:graphicFrame>
        <p:nvGraphicFramePr>
          <p:cNvPr id="2050" name="Object 3"/>
          <p:cNvGraphicFramePr>
            <a:graphicFrameLocks noChangeAspect="1"/>
          </p:cNvGraphicFramePr>
          <p:nvPr/>
        </p:nvGraphicFramePr>
        <p:xfrm>
          <a:off x="4343400" y="2133600"/>
          <a:ext cx="5275263" cy="4114800"/>
        </p:xfrm>
        <a:graphic>
          <a:graphicData uri="http://schemas.openxmlformats.org/presentationml/2006/ole">
            <p:oleObj spid="_x0000_s609282" name="Image Photo Editor" r:id="rId4" imgW="2381582" imgH="1857143" progId="">
              <p:embed/>
            </p:oleObj>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8144" name="Object 0"/>
          <p:cNvGraphicFramePr>
            <a:graphicFrameLocks noChangeAspect="1"/>
          </p:cNvGraphicFramePr>
          <p:nvPr/>
        </p:nvGraphicFramePr>
        <p:xfrm>
          <a:off x="1295400" y="152400"/>
          <a:ext cx="6388100" cy="6553200"/>
        </p:xfrm>
        <a:graphic>
          <a:graphicData uri="http://schemas.openxmlformats.org/presentationml/2006/ole">
            <p:oleObj spid="_x0000_s611330" name="Image Photo Editor" r:id="rId3" imgW="23038095" imgH="23638095" progId="">
              <p:embed/>
            </p:oleObj>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676400" y="163513"/>
          <a:ext cx="4486275" cy="6694487"/>
        </p:xfrm>
        <a:graphic>
          <a:graphicData uri="http://schemas.openxmlformats.org/presentationml/2006/ole">
            <p:oleObj spid="_x0000_s610306" name="Photo Editor Photo" r:id="rId3" imgW="4486901" imgH="6695238" progId="">
              <p:embed/>
            </p:oleObj>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ornoir"/>
          <p:cNvPicPr>
            <a:picLocks noChangeAspect="1" noChangeArrowheads="1"/>
          </p:cNvPicPr>
          <p:nvPr/>
        </p:nvPicPr>
        <p:blipFill>
          <a:blip r:embed="rId2" cstate="print"/>
          <a:srcRect/>
          <a:stretch>
            <a:fillRect/>
          </a:stretch>
        </p:blipFill>
        <p:spPr bwMode="auto">
          <a:xfrm>
            <a:off x="533400" y="228600"/>
            <a:ext cx="6132513" cy="63246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C:\Documents and Settings\JM\Mes documents\Téléchargements\atomes-pointetungstene.png"/>
          <p:cNvPicPr>
            <a:picLocks noChangeAspect="1" noChangeArrowheads="1"/>
          </p:cNvPicPr>
          <p:nvPr/>
        </p:nvPicPr>
        <p:blipFill>
          <a:blip r:embed="rId2" cstate="print"/>
          <a:srcRect/>
          <a:stretch>
            <a:fillRect/>
          </a:stretch>
        </p:blipFill>
        <p:spPr bwMode="auto">
          <a:xfrm>
            <a:off x="0" y="23786"/>
            <a:ext cx="6912768" cy="6834214"/>
          </a:xfrm>
          <a:prstGeom prst="rect">
            <a:avLst/>
          </a:prstGeom>
          <a:noFill/>
        </p:spPr>
      </p:pic>
      <p:sp>
        <p:nvSpPr>
          <p:cNvPr id="3" name="ZoneTexte 2"/>
          <p:cNvSpPr txBox="1"/>
          <p:nvPr/>
        </p:nvSpPr>
        <p:spPr>
          <a:xfrm>
            <a:off x="6876256" y="1052736"/>
            <a:ext cx="2267744" cy="4462760"/>
          </a:xfrm>
          <a:prstGeom prst="rect">
            <a:avLst/>
          </a:prstGeom>
          <a:noFill/>
        </p:spPr>
        <p:txBody>
          <a:bodyPr wrap="square" rtlCol="0">
            <a:spAutoFit/>
          </a:bodyPr>
          <a:lstStyle/>
          <a:p>
            <a:r>
              <a:rPr lang="fr-FR" dirty="0" smtClean="0"/>
              <a:t>Microscope à</a:t>
            </a:r>
          </a:p>
          <a:p>
            <a:r>
              <a:rPr lang="fr-FR" dirty="0" smtClean="0"/>
              <a:t>Ions </a:t>
            </a:r>
            <a:r>
              <a:rPr lang="fr-FR" sz="2000" dirty="0" smtClean="0"/>
              <a:t>(effet tunnel)</a:t>
            </a:r>
            <a:endParaRPr lang="fr-FR" dirty="0" smtClean="0"/>
          </a:p>
          <a:p>
            <a:endParaRPr lang="fr-FR" dirty="0" smtClean="0"/>
          </a:p>
          <a:p>
            <a:r>
              <a:rPr lang="fr-FR" dirty="0" smtClean="0"/>
              <a:t>Pointe de Tungstène</a:t>
            </a:r>
          </a:p>
          <a:p>
            <a:endParaRPr lang="fr-FR" dirty="0"/>
          </a:p>
          <a:p>
            <a:endParaRPr lang="fr-FR" dirty="0" smtClean="0"/>
          </a:p>
          <a:p>
            <a:r>
              <a:rPr lang="fr-FR" dirty="0" smtClean="0"/>
              <a:t>Effet «liquide»:</a:t>
            </a:r>
          </a:p>
          <a:p>
            <a:r>
              <a:rPr lang="fr-FR" dirty="0" smtClean="0"/>
              <a:t>mouvement    des atomes</a:t>
            </a:r>
          </a:p>
          <a:p>
            <a:endParaRPr lang="fr-FR" dirty="0"/>
          </a:p>
          <a:p>
            <a:r>
              <a:rPr lang="fr-FR" sz="2000" dirty="0" smtClean="0"/>
              <a:t>(fausses couleurs)</a:t>
            </a:r>
            <a:endParaRPr lang="fr-FR"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Mes documents\Téléchargements\atomes-fer.jpg"/>
          <p:cNvPicPr>
            <a:picLocks noChangeAspect="1" noChangeArrowheads="1"/>
          </p:cNvPicPr>
          <p:nvPr/>
        </p:nvPicPr>
        <p:blipFill>
          <a:blip r:embed="rId2" cstate="print"/>
          <a:srcRect/>
          <a:stretch>
            <a:fillRect/>
          </a:stretch>
        </p:blipFill>
        <p:spPr bwMode="auto">
          <a:xfrm>
            <a:off x="0" y="0"/>
            <a:ext cx="9115339" cy="645333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Grp="1" noChangeAspect="1" noChangeArrowheads="1"/>
          </p:cNvPicPr>
          <p:nvPr>
            <p:ph type="body" idx="1"/>
          </p:nvPr>
        </p:nvPicPr>
        <p:blipFill>
          <a:blip r:embed="rId2" cstate="print"/>
          <a:srcRect/>
          <a:stretch>
            <a:fillRect/>
          </a:stretch>
        </p:blipFill>
        <p:spPr>
          <a:xfrm>
            <a:off x="0" y="0"/>
            <a:ext cx="9144000" cy="6858000"/>
          </a:xfrm>
          <a:ln/>
        </p:spPr>
      </p:pic>
      <p:grpSp>
        <p:nvGrpSpPr>
          <p:cNvPr id="2" name="Group 3"/>
          <p:cNvGrpSpPr>
            <a:grpSpLocks/>
          </p:cNvGrpSpPr>
          <p:nvPr/>
        </p:nvGrpSpPr>
        <p:grpSpPr bwMode="auto">
          <a:xfrm>
            <a:off x="539750" y="-26988"/>
            <a:ext cx="8361363" cy="1606551"/>
            <a:chOff x="244" y="569"/>
            <a:chExt cx="5198" cy="1012"/>
          </a:xfrm>
        </p:grpSpPr>
        <p:sp>
          <p:nvSpPr>
            <p:cNvPr id="367620" name="Oval 4"/>
            <p:cNvSpPr>
              <a:spLocks noChangeArrowheads="1"/>
            </p:cNvSpPr>
            <p:nvPr/>
          </p:nvSpPr>
          <p:spPr bwMode="auto">
            <a:xfrm rot="-252178">
              <a:off x="244" y="847"/>
              <a:ext cx="5198" cy="734"/>
            </a:xfrm>
            <a:prstGeom prst="ellipse">
              <a:avLst/>
            </a:prstGeom>
            <a:noFill/>
            <a:ln w="38100">
              <a:solidFill>
                <a:schemeClr val="tx1"/>
              </a:solidFill>
              <a:round/>
              <a:headEnd/>
              <a:tailEnd/>
            </a:ln>
            <a:effectLst/>
          </p:spPr>
          <p:txBody>
            <a:bodyPr wrap="none" anchor="ctr"/>
            <a:lstStyle/>
            <a:p>
              <a:endParaRPr lang="fr-FR"/>
            </a:p>
          </p:txBody>
        </p:sp>
        <p:sp>
          <p:nvSpPr>
            <p:cNvPr id="367621" name="Text Box 5"/>
            <p:cNvSpPr txBox="1">
              <a:spLocks noChangeArrowheads="1"/>
            </p:cNvSpPr>
            <p:nvPr/>
          </p:nvSpPr>
          <p:spPr bwMode="auto">
            <a:xfrm rot="536925">
              <a:off x="4477" y="569"/>
              <a:ext cx="907" cy="750"/>
            </a:xfrm>
            <a:prstGeom prst="rect">
              <a:avLst/>
            </a:prstGeom>
            <a:noFill/>
            <a:ln w="9525">
              <a:noFill/>
              <a:miter lim="800000"/>
              <a:headEnd/>
              <a:tailEnd/>
            </a:ln>
            <a:effectLst/>
          </p:spPr>
          <p:txBody>
            <a:bodyPr>
              <a:spAutoFit/>
            </a:bodyPr>
            <a:lstStyle/>
            <a:p>
              <a:r>
                <a:rPr lang="de-DE" sz="3600" b="1"/>
                <a:t>Big Bang</a:t>
              </a:r>
            </a:p>
          </p:txBody>
        </p:sp>
      </p:grpSp>
      <p:grpSp>
        <p:nvGrpSpPr>
          <p:cNvPr id="3" name="Group 6"/>
          <p:cNvGrpSpPr>
            <a:grpSpLocks/>
          </p:cNvGrpSpPr>
          <p:nvPr/>
        </p:nvGrpSpPr>
        <p:grpSpPr bwMode="auto">
          <a:xfrm>
            <a:off x="166688" y="1584325"/>
            <a:ext cx="8977312" cy="2017713"/>
            <a:chOff x="82" y="1248"/>
            <a:chExt cx="5246" cy="1271"/>
          </a:xfrm>
        </p:grpSpPr>
        <p:sp>
          <p:nvSpPr>
            <p:cNvPr id="367623" name="Oval 7"/>
            <p:cNvSpPr>
              <a:spLocks noChangeArrowheads="1"/>
            </p:cNvSpPr>
            <p:nvPr/>
          </p:nvSpPr>
          <p:spPr bwMode="auto">
            <a:xfrm rot="8527">
              <a:off x="240" y="1248"/>
              <a:ext cx="5088" cy="672"/>
            </a:xfrm>
            <a:prstGeom prst="ellipse">
              <a:avLst/>
            </a:prstGeom>
            <a:noFill/>
            <a:ln w="38100">
              <a:solidFill>
                <a:srgbClr val="FF9900"/>
              </a:solidFill>
              <a:round/>
              <a:headEnd/>
              <a:tailEnd/>
            </a:ln>
            <a:effectLst/>
          </p:spPr>
          <p:txBody>
            <a:bodyPr wrap="none" anchor="ctr"/>
            <a:lstStyle/>
            <a:p>
              <a:endParaRPr lang="fr-FR"/>
            </a:p>
          </p:txBody>
        </p:sp>
        <p:sp>
          <p:nvSpPr>
            <p:cNvPr id="367624" name="Text Box 8"/>
            <p:cNvSpPr txBox="1">
              <a:spLocks noChangeArrowheads="1"/>
            </p:cNvSpPr>
            <p:nvPr/>
          </p:nvSpPr>
          <p:spPr bwMode="auto">
            <a:xfrm rot="4316352">
              <a:off x="-315" y="1818"/>
              <a:ext cx="1098" cy="303"/>
            </a:xfrm>
            <a:prstGeom prst="rect">
              <a:avLst/>
            </a:prstGeom>
            <a:noFill/>
            <a:ln w="9525">
              <a:noFill/>
              <a:miter lim="800000"/>
              <a:headEnd/>
              <a:tailEnd/>
            </a:ln>
            <a:effectLst/>
          </p:spPr>
          <p:txBody>
            <a:bodyPr wrap="none">
              <a:spAutoFit/>
            </a:bodyPr>
            <a:lstStyle/>
            <a:p>
              <a:r>
                <a:rPr lang="de-DE" sz="2800" b="1"/>
                <a:t>ETOILES</a:t>
              </a:r>
            </a:p>
          </p:txBody>
        </p:sp>
      </p:grpSp>
      <p:grpSp>
        <p:nvGrpSpPr>
          <p:cNvPr id="4" name="Group 9"/>
          <p:cNvGrpSpPr>
            <a:grpSpLocks/>
          </p:cNvGrpSpPr>
          <p:nvPr/>
        </p:nvGrpSpPr>
        <p:grpSpPr bwMode="auto">
          <a:xfrm>
            <a:off x="323850" y="2895600"/>
            <a:ext cx="8382000" cy="3986213"/>
            <a:chOff x="192" y="1680"/>
            <a:chExt cx="5280" cy="2511"/>
          </a:xfrm>
        </p:grpSpPr>
        <p:sp>
          <p:nvSpPr>
            <p:cNvPr id="367626" name="Oval 10"/>
            <p:cNvSpPr>
              <a:spLocks noChangeArrowheads="1"/>
            </p:cNvSpPr>
            <p:nvPr/>
          </p:nvSpPr>
          <p:spPr bwMode="auto">
            <a:xfrm>
              <a:off x="192" y="1680"/>
              <a:ext cx="5280" cy="2304"/>
            </a:xfrm>
            <a:prstGeom prst="ellipse">
              <a:avLst/>
            </a:prstGeom>
            <a:noFill/>
            <a:ln w="38100">
              <a:solidFill>
                <a:srgbClr val="FF0000"/>
              </a:solidFill>
              <a:round/>
              <a:headEnd/>
              <a:tailEnd/>
            </a:ln>
            <a:effectLst/>
          </p:spPr>
          <p:txBody>
            <a:bodyPr wrap="none" anchor="ctr"/>
            <a:lstStyle/>
            <a:p>
              <a:endParaRPr lang="fr-FR"/>
            </a:p>
          </p:txBody>
        </p:sp>
        <p:sp>
          <p:nvSpPr>
            <p:cNvPr id="367627" name="Text Box 11"/>
            <p:cNvSpPr txBox="1">
              <a:spLocks noChangeArrowheads="1"/>
            </p:cNvSpPr>
            <p:nvPr/>
          </p:nvSpPr>
          <p:spPr bwMode="auto">
            <a:xfrm>
              <a:off x="4032" y="3826"/>
              <a:ext cx="1410" cy="365"/>
            </a:xfrm>
            <a:prstGeom prst="rect">
              <a:avLst/>
            </a:prstGeom>
            <a:noFill/>
            <a:ln w="9525">
              <a:noFill/>
              <a:miter lim="800000"/>
              <a:headEnd/>
              <a:tailEnd/>
            </a:ln>
            <a:effectLst/>
          </p:spPr>
          <p:txBody>
            <a:bodyPr wrap="none">
              <a:spAutoFit/>
            </a:bodyPr>
            <a:lstStyle/>
            <a:p>
              <a:r>
                <a:rPr lang="en-GB" sz="3200" b="1"/>
                <a:t>Supernovae</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descr="http://www.cap-concours.fr/docs/csan/images/t_p202qi01.png"/>
          <p:cNvPicPr>
            <a:picLocks noChangeAspect="1" noChangeArrowheads="1"/>
          </p:cNvPicPr>
          <p:nvPr/>
        </p:nvPicPr>
        <p:blipFill>
          <a:blip r:embed="rId2" cstate="print"/>
          <a:srcRect/>
          <a:stretch>
            <a:fillRect/>
          </a:stretch>
        </p:blipFill>
        <p:spPr bwMode="auto">
          <a:xfrm>
            <a:off x="0" y="980728"/>
            <a:ext cx="9144000" cy="5877272"/>
          </a:xfrm>
          <a:prstGeom prst="rect">
            <a:avLst/>
          </a:prstGeom>
          <a:noFill/>
        </p:spPr>
      </p:pic>
      <p:sp>
        <p:nvSpPr>
          <p:cNvPr id="4" name="ZoneTexte 3"/>
          <p:cNvSpPr txBox="1"/>
          <p:nvPr/>
        </p:nvSpPr>
        <p:spPr>
          <a:xfrm>
            <a:off x="1907704" y="116632"/>
            <a:ext cx="5304657" cy="584775"/>
          </a:xfrm>
          <a:prstGeom prst="rect">
            <a:avLst/>
          </a:prstGeom>
          <a:noFill/>
        </p:spPr>
        <p:txBody>
          <a:bodyPr wrap="none" rtlCol="0">
            <a:spAutoFit/>
          </a:bodyPr>
          <a:lstStyle/>
          <a:p>
            <a:r>
              <a:rPr lang="fr-FR" sz="3200" dirty="0" smtClean="0">
                <a:solidFill>
                  <a:srgbClr val="CC0099"/>
                </a:solidFill>
              </a:rPr>
              <a:t>Le Fer a le noyau le plus stable</a:t>
            </a:r>
            <a:endParaRPr lang="fr-FR" sz="3200" dirty="0">
              <a:solidFill>
                <a:srgbClr val="CC0099"/>
              </a:solidFill>
            </a:endParaRPr>
          </a:p>
        </p:txBody>
      </p:sp>
      <p:sp>
        <p:nvSpPr>
          <p:cNvPr id="5" name="ZoneTexte 4"/>
          <p:cNvSpPr txBox="1"/>
          <p:nvPr/>
        </p:nvSpPr>
        <p:spPr>
          <a:xfrm>
            <a:off x="5436096" y="4293096"/>
            <a:ext cx="1350050" cy="461665"/>
          </a:xfrm>
          <a:prstGeom prst="rect">
            <a:avLst/>
          </a:prstGeom>
          <a:noFill/>
        </p:spPr>
        <p:txBody>
          <a:bodyPr wrap="none" rtlCol="0">
            <a:spAutoFit/>
          </a:bodyPr>
          <a:lstStyle/>
          <a:p>
            <a:r>
              <a:rPr lang="fr-FR" dirty="0" smtClean="0">
                <a:solidFill>
                  <a:srgbClr val="FF0000"/>
                </a:solidFill>
              </a:rPr>
              <a:t>FISSION</a:t>
            </a:r>
            <a:endParaRPr lang="fr-FR" dirty="0">
              <a:solidFill>
                <a:srgbClr val="FF0000"/>
              </a:solidFill>
            </a:endParaRPr>
          </a:p>
        </p:txBody>
      </p:sp>
      <p:sp>
        <p:nvSpPr>
          <p:cNvPr id="6" name="ZoneTexte 5"/>
          <p:cNvSpPr txBox="1"/>
          <p:nvPr/>
        </p:nvSpPr>
        <p:spPr>
          <a:xfrm>
            <a:off x="1403648" y="2564904"/>
            <a:ext cx="1298753" cy="461665"/>
          </a:xfrm>
          <a:prstGeom prst="rect">
            <a:avLst/>
          </a:prstGeom>
          <a:noFill/>
        </p:spPr>
        <p:txBody>
          <a:bodyPr wrap="none" rtlCol="0">
            <a:spAutoFit/>
          </a:bodyPr>
          <a:lstStyle/>
          <a:p>
            <a:r>
              <a:rPr lang="fr-FR" dirty="0" smtClean="0">
                <a:solidFill>
                  <a:srgbClr val="FF0000"/>
                </a:solidFill>
              </a:rPr>
              <a:t>FUSION</a:t>
            </a:r>
            <a:endParaRPr lang="fr-FR" dirty="0">
              <a:solidFill>
                <a:srgbClr val="FF0000"/>
              </a:solidFill>
            </a:endParaRPr>
          </a:p>
        </p:txBody>
      </p:sp>
      <p:cxnSp>
        <p:nvCxnSpPr>
          <p:cNvPr id="8" name="Connecteur droit avec flèche 7"/>
          <p:cNvCxnSpPr/>
          <p:nvPr/>
        </p:nvCxnSpPr>
        <p:spPr bwMode="auto">
          <a:xfrm>
            <a:off x="1331640" y="2708920"/>
            <a:ext cx="936104" cy="31683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Connecteur droit avec flèche 8"/>
          <p:cNvCxnSpPr/>
          <p:nvPr/>
        </p:nvCxnSpPr>
        <p:spPr bwMode="auto">
          <a:xfrm flipH="1">
            <a:off x="2420144" y="4797152"/>
            <a:ext cx="4816152" cy="8724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3" name="ZoneTexte 12"/>
          <p:cNvSpPr txBox="1"/>
          <p:nvPr/>
        </p:nvSpPr>
        <p:spPr>
          <a:xfrm>
            <a:off x="0" y="6165304"/>
            <a:ext cx="659155" cy="369332"/>
          </a:xfrm>
          <a:prstGeom prst="rect">
            <a:avLst/>
          </a:prstGeom>
          <a:noFill/>
        </p:spPr>
        <p:txBody>
          <a:bodyPr wrap="none" rtlCol="0">
            <a:spAutoFit/>
          </a:bodyPr>
          <a:lstStyle/>
          <a:p>
            <a:r>
              <a:rPr lang="fr-FR" sz="1800" dirty="0" smtClean="0"/>
              <a:t>MeV</a:t>
            </a:r>
            <a:endParaRPr lang="fr-FR"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2519362" y="0"/>
            <a:ext cx="4068861" cy="404664"/>
          </a:xfrm>
          <a:prstGeom prst="rect">
            <a:avLst/>
          </a:prstGeom>
          <a:solidFill>
            <a:srgbClr val="FFFF00"/>
          </a:solidFill>
          <a:ln w="9525">
            <a:solidFill>
              <a:schemeClr val="hlink"/>
            </a:solidFill>
            <a:miter lim="800000"/>
            <a:headEnd/>
            <a:tailEnd/>
          </a:ln>
          <a:effectLst/>
        </p:spPr>
        <p:txBody>
          <a:bodyPr wrap="square">
            <a:spAutoFit/>
          </a:bodyPr>
          <a:lstStyle/>
          <a:p>
            <a:r>
              <a:rPr lang="fr-FR" sz="2000" b="1" dirty="0"/>
              <a:t>Les outils: Les sources de </a:t>
            </a:r>
            <a:r>
              <a:rPr lang="fr-FR" sz="2000" b="1" dirty="0" smtClean="0"/>
              <a:t>particules</a:t>
            </a:r>
            <a:endParaRPr lang="fr-FR" sz="2000" b="1" dirty="0"/>
          </a:p>
        </p:txBody>
      </p:sp>
      <p:grpSp>
        <p:nvGrpSpPr>
          <p:cNvPr id="325635" name="Group 3"/>
          <p:cNvGrpSpPr>
            <a:grpSpLocks/>
          </p:cNvGrpSpPr>
          <p:nvPr/>
        </p:nvGrpSpPr>
        <p:grpSpPr bwMode="auto">
          <a:xfrm>
            <a:off x="158750" y="509588"/>
            <a:ext cx="1179513" cy="2132012"/>
            <a:chOff x="100" y="321"/>
            <a:chExt cx="743" cy="1343"/>
          </a:xfrm>
        </p:grpSpPr>
        <p:sp>
          <p:nvSpPr>
            <p:cNvPr id="325636" name="Text Box 4"/>
            <p:cNvSpPr txBox="1">
              <a:spLocks noChangeArrowheads="1"/>
            </p:cNvSpPr>
            <p:nvPr/>
          </p:nvSpPr>
          <p:spPr bwMode="auto">
            <a:xfrm>
              <a:off x="100" y="321"/>
              <a:ext cx="743" cy="256"/>
            </a:xfrm>
            <a:prstGeom prst="rect">
              <a:avLst/>
            </a:prstGeom>
            <a:solidFill>
              <a:srgbClr val="FFFF00"/>
            </a:solidFill>
            <a:ln w="9525">
              <a:solidFill>
                <a:schemeClr val="hlink"/>
              </a:solidFill>
              <a:miter lim="800000"/>
              <a:headEnd/>
              <a:tailEnd/>
            </a:ln>
            <a:effectLst/>
          </p:spPr>
          <p:txBody>
            <a:bodyPr wrap="none">
              <a:spAutoFit/>
            </a:bodyPr>
            <a:lstStyle/>
            <a:p>
              <a:r>
                <a:rPr lang="en-US" sz="2000"/>
                <a:t>L’univers</a:t>
              </a:r>
              <a:endParaRPr lang="fr-FR" sz="2000"/>
            </a:p>
          </p:txBody>
        </p:sp>
        <p:sp>
          <p:nvSpPr>
            <p:cNvPr id="325637" name="Text Box 5"/>
            <p:cNvSpPr txBox="1">
              <a:spLocks noChangeArrowheads="1"/>
            </p:cNvSpPr>
            <p:nvPr/>
          </p:nvSpPr>
          <p:spPr bwMode="auto">
            <a:xfrm>
              <a:off x="136" y="640"/>
              <a:ext cx="699" cy="1024"/>
            </a:xfrm>
            <a:prstGeom prst="rect">
              <a:avLst/>
            </a:prstGeom>
            <a:solidFill>
              <a:srgbClr val="FFFF00"/>
            </a:solidFill>
            <a:ln w="9525">
              <a:solidFill>
                <a:schemeClr val="hlink"/>
              </a:solidFill>
              <a:miter lim="800000"/>
              <a:headEnd/>
              <a:tailEnd/>
            </a:ln>
            <a:effectLst/>
          </p:spPr>
          <p:txBody>
            <a:bodyPr wrap="none">
              <a:spAutoFit/>
            </a:bodyPr>
            <a:lstStyle/>
            <a:p>
              <a:r>
                <a:rPr lang="en-US" sz="2000"/>
                <a:t>Proton </a:t>
              </a:r>
            </a:p>
            <a:p>
              <a:r>
                <a:rPr lang="en-US" sz="2000"/>
                <a:t>(noyaux)</a:t>
              </a:r>
            </a:p>
            <a:p>
              <a:r>
                <a:rPr lang="en-US" sz="2000"/>
                <a:t>Photon</a:t>
              </a:r>
            </a:p>
            <a:p>
              <a:r>
                <a:rPr lang="en-US" sz="2000"/>
                <a:t>Neutrino</a:t>
              </a:r>
            </a:p>
            <a:p>
              <a:r>
                <a:rPr lang="en-US" sz="2000"/>
                <a:t>(muon)</a:t>
              </a:r>
              <a:endParaRPr lang="fr-FR" sz="2000"/>
            </a:p>
          </p:txBody>
        </p:sp>
      </p:grpSp>
      <p:grpSp>
        <p:nvGrpSpPr>
          <p:cNvPr id="325638" name="Group 6"/>
          <p:cNvGrpSpPr>
            <a:grpSpLocks/>
          </p:cNvGrpSpPr>
          <p:nvPr/>
        </p:nvGrpSpPr>
        <p:grpSpPr bwMode="auto">
          <a:xfrm>
            <a:off x="65088" y="4149725"/>
            <a:ext cx="3894137" cy="2708275"/>
            <a:chOff x="0" y="2687"/>
            <a:chExt cx="2453" cy="1706"/>
          </a:xfrm>
        </p:grpSpPr>
        <p:grpSp>
          <p:nvGrpSpPr>
            <p:cNvPr id="325639" name="Group 7"/>
            <p:cNvGrpSpPr>
              <a:grpSpLocks/>
            </p:cNvGrpSpPr>
            <p:nvPr/>
          </p:nvGrpSpPr>
          <p:grpSpPr bwMode="auto">
            <a:xfrm>
              <a:off x="0" y="2687"/>
              <a:ext cx="2453" cy="1633"/>
              <a:chOff x="0" y="2614"/>
              <a:chExt cx="2453" cy="1633"/>
            </a:xfrm>
          </p:grpSpPr>
          <p:pic>
            <p:nvPicPr>
              <p:cNvPr id="325640" name="Picture 8" descr="657416313960_0055"/>
              <p:cNvPicPr>
                <a:picLocks noChangeAspect="1" noChangeArrowheads="1"/>
              </p:cNvPicPr>
              <p:nvPr/>
            </p:nvPicPr>
            <p:blipFill>
              <a:blip r:embed="rId4" cstate="print"/>
              <a:srcRect/>
              <a:stretch>
                <a:fillRect/>
              </a:stretch>
            </p:blipFill>
            <p:spPr bwMode="auto">
              <a:xfrm>
                <a:off x="295" y="2770"/>
                <a:ext cx="1860" cy="1477"/>
              </a:xfrm>
              <a:prstGeom prst="rect">
                <a:avLst/>
              </a:prstGeom>
              <a:noFill/>
            </p:spPr>
          </p:pic>
          <p:sp>
            <p:nvSpPr>
              <p:cNvPr id="325641" name="Text Box 9"/>
              <p:cNvSpPr txBox="1">
                <a:spLocks noChangeArrowheads="1"/>
              </p:cNvSpPr>
              <p:nvPr/>
            </p:nvSpPr>
            <p:spPr bwMode="auto">
              <a:xfrm>
                <a:off x="0" y="2614"/>
                <a:ext cx="2453" cy="256"/>
              </a:xfrm>
              <a:prstGeom prst="rect">
                <a:avLst/>
              </a:prstGeom>
              <a:solidFill>
                <a:srgbClr val="FFFF00"/>
              </a:solidFill>
              <a:ln w="9525">
                <a:solidFill>
                  <a:schemeClr val="hlink"/>
                </a:solidFill>
                <a:miter lim="800000"/>
                <a:headEnd/>
                <a:tailEnd/>
              </a:ln>
              <a:effectLst/>
            </p:spPr>
            <p:txBody>
              <a:bodyPr wrap="none">
                <a:spAutoFit/>
              </a:bodyPr>
              <a:lstStyle/>
              <a:p>
                <a:r>
                  <a:rPr lang="fr-FR" sz="2000"/>
                  <a:t>…mais aussi les centrales nucléaires</a:t>
                </a:r>
              </a:p>
            </p:txBody>
          </p:sp>
        </p:grpSp>
        <p:sp>
          <p:nvSpPr>
            <p:cNvPr id="325642" name="Text Box 10"/>
            <p:cNvSpPr txBox="1">
              <a:spLocks noChangeArrowheads="1"/>
            </p:cNvSpPr>
            <p:nvPr/>
          </p:nvSpPr>
          <p:spPr bwMode="auto">
            <a:xfrm>
              <a:off x="758" y="4137"/>
              <a:ext cx="1258" cy="256"/>
            </a:xfrm>
            <a:prstGeom prst="rect">
              <a:avLst/>
            </a:prstGeom>
            <a:solidFill>
              <a:srgbClr val="FFFF00"/>
            </a:solidFill>
            <a:ln w="9525">
              <a:solidFill>
                <a:schemeClr val="hlink"/>
              </a:solidFill>
              <a:miter lim="800000"/>
              <a:headEnd/>
              <a:tailEnd/>
            </a:ln>
            <a:effectLst/>
          </p:spPr>
          <p:txBody>
            <a:bodyPr wrap="none">
              <a:spAutoFit/>
            </a:bodyPr>
            <a:lstStyle/>
            <a:p>
              <a:r>
                <a:rPr lang="en-US" sz="2000"/>
                <a:t>Neutrino, neutron</a:t>
              </a:r>
              <a:endParaRPr lang="fr-FR" sz="2000"/>
            </a:p>
          </p:txBody>
        </p:sp>
      </p:grpSp>
      <p:grpSp>
        <p:nvGrpSpPr>
          <p:cNvPr id="325643" name="Group 11"/>
          <p:cNvGrpSpPr>
            <a:grpSpLocks/>
          </p:cNvGrpSpPr>
          <p:nvPr/>
        </p:nvGrpSpPr>
        <p:grpSpPr bwMode="auto">
          <a:xfrm>
            <a:off x="4716463" y="863600"/>
            <a:ext cx="4427537" cy="5994400"/>
            <a:chOff x="2971" y="346"/>
            <a:chExt cx="2789" cy="3776"/>
          </a:xfrm>
        </p:grpSpPr>
        <p:grpSp>
          <p:nvGrpSpPr>
            <p:cNvPr id="325644" name="Group 12"/>
            <p:cNvGrpSpPr>
              <a:grpSpLocks/>
            </p:cNvGrpSpPr>
            <p:nvPr/>
          </p:nvGrpSpPr>
          <p:grpSpPr bwMode="auto">
            <a:xfrm>
              <a:off x="2971" y="346"/>
              <a:ext cx="2789" cy="3327"/>
              <a:chOff x="2971" y="935"/>
              <a:chExt cx="2789" cy="3327"/>
            </a:xfrm>
          </p:grpSpPr>
          <p:grpSp>
            <p:nvGrpSpPr>
              <p:cNvPr id="325645" name="Group 13"/>
              <p:cNvGrpSpPr>
                <a:grpSpLocks/>
              </p:cNvGrpSpPr>
              <p:nvPr/>
            </p:nvGrpSpPr>
            <p:grpSpPr bwMode="auto">
              <a:xfrm>
                <a:off x="2971" y="1185"/>
                <a:ext cx="2789" cy="3077"/>
                <a:chOff x="2971" y="1185"/>
                <a:chExt cx="2789" cy="3077"/>
              </a:xfrm>
            </p:grpSpPr>
            <p:pic>
              <p:nvPicPr>
                <p:cNvPr id="325646" name="Picture 14" descr="lhc_mountain"/>
                <p:cNvPicPr>
                  <a:picLocks noChangeAspect="1" noChangeArrowheads="1"/>
                </p:cNvPicPr>
                <p:nvPr/>
              </p:nvPicPr>
              <p:blipFill>
                <a:blip r:embed="rId5" cstate="print"/>
                <a:srcRect/>
                <a:stretch>
                  <a:fillRect/>
                </a:stretch>
              </p:blipFill>
              <p:spPr bwMode="auto">
                <a:xfrm>
                  <a:off x="2993" y="1185"/>
                  <a:ext cx="2767" cy="2496"/>
                </a:xfrm>
                <a:prstGeom prst="rect">
                  <a:avLst/>
                </a:prstGeom>
                <a:noFill/>
              </p:spPr>
            </p:pic>
            <p:pic>
              <p:nvPicPr>
                <p:cNvPr id="325647" name="Picture 15" descr="dipole"/>
                <p:cNvPicPr>
                  <a:picLocks noChangeAspect="1" noChangeArrowheads="1"/>
                </p:cNvPicPr>
                <p:nvPr/>
              </p:nvPicPr>
              <p:blipFill>
                <a:blip r:embed="rId6" cstate="print"/>
                <a:srcRect/>
                <a:stretch>
                  <a:fillRect/>
                </a:stretch>
              </p:blipFill>
              <p:spPr bwMode="auto">
                <a:xfrm>
                  <a:off x="2971" y="3671"/>
                  <a:ext cx="2789" cy="591"/>
                </a:xfrm>
                <a:prstGeom prst="rect">
                  <a:avLst/>
                </a:prstGeom>
                <a:noFill/>
              </p:spPr>
            </p:pic>
          </p:grpSp>
          <p:sp>
            <p:nvSpPr>
              <p:cNvPr id="325648" name="Text Box 16"/>
              <p:cNvSpPr txBox="1">
                <a:spLocks noChangeArrowheads="1"/>
              </p:cNvSpPr>
              <p:nvPr/>
            </p:nvSpPr>
            <p:spPr bwMode="auto">
              <a:xfrm>
                <a:off x="3525" y="1183"/>
                <a:ext cx="1980" cy="250"/>
              </a:xfrm>
              <a:prstGeom prst="rect">
                <a:avLst/>
              </a:prstGeom>
              <a:noFill/>
              <a:ln w="9525">
                <a:noFill/>
                <a:miter lim="800000"/>
                <a:headEnd/>
                <a:tailEnd/>
              </a:ln>
              <a:effectLst/>
            </p:spPr>
            <p:txBody>
              <a:bodyPr wrap="none">
                <a:spAutoFit/>
              </a:bodyPr>
              <a:lstStyle/>
              <a:p>
                <a:r>
                  <a:rPr lang="en-US" sz="2000"/>
                  <a:t>Le LHC au CERN (Geneve) </a:t>
                </a:r>
                <a:endParaRPr lang="fr-FR" sz="2000"/>
              </a:p>
            </p:txBody>
          </p:sp>
          <p:sp>
            <p:nvSpPr>
              <p:cNvPr id="325649" name="Line 17"/>
              <p:cNvSpPr>
                <a:spLocks noChangeShapeType="1"/>
              </p:cNvSpPr>
              <p:nvPr/>
            </p:nvSpPr>
            <p:spPr bwMode="auto">
              <a:xfrm>
                <a:off x="4059" y="3407"/>
                <a:ext cx="295" cy="0"/>
              </a:xfrm>
              <a:prstGeom prst="line">
                <a:avLst/>
              </a:prstGeom>
              <a:noFill/>
              <a:ln w="28575">
                <a:solidFill>
                  <a:schemeClr val="hlink"/>
                </a:solidFill>
                <a:round/>
                <a:headEnd/>
                <a:tailEnd type="triangle" w="med" len="med"/>
              </a:ln>
              <a:effectLst/>
            </p:spPr>
            <p:txBody>
              <a:bodyPr/>
              <a:lstStyle/>
              <a:p>
                <a:endParaRPr lang="fr-FR"/>
              </a:p>
            </p:txBody>
          </p:sp>
          <p:sp>
            <p:nvSpPr>
              <p:cNvPr id="325650" name="Line 18"/>
              <p:cNvSpPr>
                <a:spLocks noChangeShapeType="1"/>
              </p:cNvSpPr>
              <p:nvPr/>
            </p:nvSpPr>
            <p:spPr bwMode="auto">
              <a:xfrm flipH="1">
                <a:off x="4400" y="3407"/>
                <a:ext cx="295" cy="0"/>
              </a:xfrm>
              <a:prstGeom prst="line">
                <a:avLst/>
              </a:prstGeom>
              <a:noFill/>
              <a:ln w="28575">
                <a:solidFill>
                  <a:schemeClr val="hlink"/>
                </a:solidFill>
                <a:round/>
                <a:headEnd/>
                <a:tailEnd type="triangle" w="med" len="med"/>
              </a:ln>
              <a:effectLst/>
            </p:spPr>
            <p:txBody>
              <a:bodyPr/>
              <a:lstStyle/>
              <a:p>
                <a:endParaRPr lang="fr-FR"/>
              </a:p>
            </p:txBody>
          </p:sp>
          <p:sp>
            <p:nvSpPr>
              <p:cNvPr id="325651" name="Text Box 19"/>
              <p:cNvSpPr txBox="1">
                <a:spLocks noChangeArrowheads="1"/>
              </p:cNvSpPr>
              <p:nvPr/>
            </p:nvSpPr>
            <p:spPr bwMode="auto">
              <a:xfrm>
                <a:off x="5264" y="2273"/>
                <a:ext cx="496" cy="231"/>
              </a:xfrm>
              <a:prstGeom prst="rect">
                <a:avLst/>
              </a:prstGeom>
              <a:noFill/>
              <a:ln w="9525">
                <a:noFill/>
                <a:miter lim="800000"/>
                <a:headEnd/>
                <a:tailEnd/>
              </a:ln>
              <a:effectLst/>
            </p:spPr>
            <p:txBody>
              <a:bodyPr wrap="none">
                <a:spAutoFit/>
              </a:bodyPr>
              <a:lstStyle/>
              <a:p>
                <a:r>
                  <a:rPr lang="en-US" sz="1800" b="1">
                    <a:solidFill>
                      <a:schemeClr val="hlink"/>
                    </a:solidFill>
                  </a:rPr>
                  <a:t>27 km</a:t>
                </a:r>
                <a:endParaRPr lang="fr-FR" sz="1800" b="1">
                  <a:solidFill>
                    <a:schemeClr val="hlink"/>
                  </a:solidFill>
                </a:endParaRPr>
              </a:p>
            </p:txBody>
          </p:sp>
          <p:sp>
            <p:nvSpPr>
              <p:cNvPr id="325652" name="Text Box 20"/>
              <p:cNvSpPr txBox="1">
                <a:spLocks noChangeArrowheads="1"/>
              </p:cNvSpPr>
              <p:nvPr/>
            </p:nvSpPr>
            <p:spPr bwMode="auto">
              <a:xfrm>
                <a:off x="4082" y="3135"/>
                <a:ext cx="196" cy="250"/>
              </a:xfrm>
              <a:prstGeom prst="rect">
                <a:avLst/>
              </a:prstGeom>
              <a:noFill/>
              <a:ln w="9525">
                <a:noFill/>
                <a:miter lim="800000"/>
                <a:headEnd/>
                <a:tailEnd/>
              </a:ln>
              <a:effectLst/>
            </p:spPr>
            <p:txBody>
              <a:bodyPr wrap="none">
                <a:spAutoFit/>
              </a:bodyPr>
              <a:lstStyle/>
              <a:p>
                <a:r>
                  <a:rPr lang="en-US" sz="2000">
                    <a:solidFill>
                      <a:schemeClr val="hlink"/>
                    </a:solidFill>
                  </a:rPr>
                  <a:t>p</a:t>
                </a:r>
                <a:endParaRPr lang="fr-FR" sz="2000">
                  <a:solidFill>
                    <a:schemeClr val="hlink"/>
                  </a:solidFill>
                </a:endParaRPr>
              </a:p>
            </p:txBody>
          </p:sp>
          <p:sp>
            <p:nvSpPr>
              <p:cNvPr id="325653" name="Text Box 21"/>
              <p:cNvSpPr txBox="1">
                <a:spLocks noChangeArrowheads="1"/>
              </p:cNvSpPr>
              <p:nvPr/>
            </p:nvSpPr>
            <p:spPr bwMode="auto">
              <a:xfrm>
                <a:off x="4476" y="3135"/>
                <a:ext cx="196" cy="250"/>
              </a:xfrm>
              <a:prstGeom prst="rect">
                <a:avLst/>
              </a:prstGeom>
              <a:noFill/>
              <a:ln w="9525">
                <a:noFill/>
                <a:miter lim="800000"/>
                <a:headEnd/>
                <a:tailEnd/>
              </a:ln>
              <a:effectLst/>
            </p:spPr>
            <p:txBody>
              <a:bodyPr wrap="none">
                <a:spAutoFit/>
              </a:bodyPr>
              <a:lstStyle/>
              <a:p>
                <a:r>
                  <a:rPr lang="en-US" sz="2000">
                    <a:solidFill>
                      <a:schemeClr val="hlink"/>
                    </a:solidFill>
                  </a:rPr>
                  <a:t>p</a:t>
                </a:r>
                <a:endParaRPr lang="fr-FR" sz="2000">
                  <a:solidFill>
                    <a:schemeClr val="hlink"/>
                  </a:solidFill>
                </a:endParaRPr>
              </a:p>
            </p:txBody>
          </p:sp>
          <p:sp>
            <p:nvSpPr>
              <p:cNvPr id="325654" name="Text Box 22"/>
              <p:cNvSpPr txBox="1">
                <a:spLocks noChangeArrowheads="1"/>
              </p:cNvSpPr>
              <p:nvPr/>
            </p:nvSpPr>
            <p:spPr bwMode="auto">
              <a:xfrm>
                <a:off x="3787" y="935"/>
                <a:ext cx="1226" cy="256"/>
              </a:xfrm>
              <a:prstGeom prst="rect">
                <a:avLst/>
              </a:prstGeom>
              <a:solidFill>
                <a:srgbClr val="FFFF00"/>
              </a:solidFill>
              <a:ln w="9525">
                <a:solidFill>
                  <a:schemeClr val="hlink"/>
                </a:solidFill>
                <a:miter lim="800000"/>
                <a:headEnd/>
                <a:tailEnd/>
              </a:ln>
              <a:effectLst/>
            </p:spPr>
            <p:txBody>
              <a:bodyPr wrap="none">
                <a:spAutoFit/>
              </a:bodyPr>
              <a:lstStyle/>
              <a:p>
                <a:r>
                  <a:rPr lang="en-US" sz="2000"/>
                  <a:t>Les </a:t>
                </a:r>
                <a:r>
                  <a:rPr lang="fr-FR" sz="2000"/>
                  <a:t>accélérateurs</a:t>
                </a:r>
              </a:p>
            </p:txBody>
          </p:sp>
          <p:sp>
            <p:nvSpPr>
              <p:cNvPr id="325655" name="Text Box 23"/>
              <p:cNvSpPr txBox="1">
                <a:spLocks noChangeArrowheads="1"/>
              </p:cNvSpPr>
              <p:nvPr/>
            </p:nvSpPr>
            <p:spPr bwMode="auto">
              <a:xfrm>
                <a:off x="4105" y="3533"/>
                <a:ext cx="566" cy="237"/>
              </a:xfrm>
              <a:prstGeom prst="rect">
                <a:avLst/>
              </a:prstGeom>
              <a:solidFill>
                <a:srgbClr val="FFFF00"/>
              </a:solidFill>
              <a:ln w="9525">
                <a:solidFill>
                  <a:schemeClr val="hlink"/>
                </a:solidFill>
                <a:miter lim="800000"/>
                <a:headEnd/>
                <a:tailEnd/>
              </a:ln>
              <a:effectLst/>
            </p:spPr>
            <p:txBody>
              <a:bodyPr wrap="none">
                <a:spAutoFit/>
              </a:bodyPr>
              <a:lstStyle/>
              <a:p>
                <a:r>
                  <a:rPr lang="en-US" sz="1800" b="1"/>
                  <a:t>14 TeV</a:t>
                </a:r>
                <a:endParaRPr lang="fr-FR" sz="1800" b="1"/>
              </a:p>
            </p:txBody>
          </p:sp>
        </p:grpSp>
        <p:sp>
          <p:nvSpPr>
            <p:cNvPr id="325656" name="Text Box 24"/>
            <p:cNvSpPr txBox="1">
              <a:spLocks noChangeArrowheads="1"/>
            </p:cNvSpPr>
            <p:nvPr/>
          </p:nvSpPr>
          <p:spPr bwMode="auto">
            <a:xfrm>
              <a:off x="3266" y="3680"/>
              <a:ext cx="2295" cy="442"/>
            </a:xfrm>
            <a:prstGeom prst="rect">
              <a:avLst/>
            </a:prstGeom>
            <a:solidFill>
              <a:srgbClr val="FFFF00"/>
            </a:solidFill>
            <a:ln w="9525">
              <a:noFill/>
              <a:miter lim="800000"/>
              <a:headEnd/>
              <a:tailEnd/>
            </a:ln>
            <a:effectLst/>
          </p:spPr>
          <p:txBody>
            <a:bodyPr wrap="none">
              <a:spAutoFit/>
            </a:bodyPr>
            <a:lstStyle/>
            <a:p>
              <a:r>
                <a:rPr lang="en-US" sz="2000"/>
                <a:t>Proton, electron, muon, neutrino</a:t>
              </a:r>
            </a:p>
            <a:p>
              <a:r>
                <a:rPr lang="en-US" sz="2000"/>
                <a:t>… mais aussi neutron, pion, Kaon</a:t>
              </a:r>
              <a:endParaRPr lang="fr-FR" sz="2000"/>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lhcb_thumbnail"/>
          <p:cNvPicPr>
            <a:picLocks noChangeAspect="1" noChangeArrowheads="1"/>
          </p:cNvPicPr>
          <p:nvPr/>
        </p:nvPicPr>
        <p:blipFill>
          <a:blip r:embed="rId2" cstate="print"/>
          <a:srcRect/>
          <a:stretch>
            <a:fillRect/>
          </a:stretch>
        </p:blipFill>
        <p:spPr bwMode="auto">
          <a:xfrm>
            <a:off x="2700338" y="4864100"/>
            <a:ext cx="2851150" cy="1993900"/>
          </a:xfrm>
          <a:prstGeom prst="rect">
            <a:avLst/>
          </a:prstGeom>
          <a:noFill/>
        </p:spPr>
      </p:pic>
      <p:sp>
        <p:nvSpPr>
          <p:cNvPr id="326659" name="Text Box 3"/>
          <p:cNvSpPr txBox="1">
            <a:spLocks noChangeArrowheads="1"/>
          </p:cNvSpPr>
          <p:nvPr/>
        </p:nvSpPr>
        <p:spPr bwMode="auto">
          <a:xfrm>
            <a:off x="481013" y="2697163"/>
            <a:ext cx="1479550" cy="915987"/>
          </a:xfrm>
          <a:prstGeom prst="rect">
            <a:avLst/>
          </a:prstGeom>
          <a:noFill/>
          <a:ln w="9525">
            <a:noFill/>
            <a:miter lim="800000"/>
            <a:headEnd/>
            <a:tailEnd/>
          </a:ln>
          <a:effectLst/>
        </p:spPr>
        <p:txBody>
          <a:bodyPr wrap="none">
            <a:spAutoFit/>
          </a:bodyPr>
          <a:lstStyle/>
          <a:p>
            <a:pPr algn="ctr"/>
            <a:r>
              <a:rPr lang="fr-FR" sz="1800" b="1"/>
              <a:t>Auprès des</a:t>
            </a:r>
          </a:p>
          <a:p>
            <a:pPr algn="ctr"/>
            <a:r>
              <a:rPr lang="fr-FR" sz="1800" b="1"/>
              <a:t>accélérateurs</a:t>
            </a:r>
          </a:p>
          <a:p>
            <a:pPr algn="ctr"/>
            <a:r>
              <a:rPr lang="en-US" sz="1800" b="1"/>
              <a:t>en plaine</a:t>
            </a:r>
            <a:endParaRPr lang="fr-FR" sz="1800" b="1"/>
          </a:p>
        </p:txBody>
      </p:sp>
      <p:grpSp>
        <p:nvGrpSpPr>
          <p:cNvPr id="326660" name="Group 4"/>
          <p:cNvGrpSpPr>
            <a:grpSpLocks/>
          </p:cNvGrpSpPr>
          <p:nvPr/>
        </p:nvGrpSpPr>
        <p:grpSpPr bwMode="auto">
          <a:xfrm>
            <a:off x="2195513" y="2097088"/>
            <a:ext cx="3960812" cy="2771775"/>
            <a:chOff x="1383" y="1321"/>
            <a:chExt cx="2495" cy="1746"/>
          </a:xfrm>
        </p:grpSpPr>
        <p:pic>
          <p:nvPicPr>
            <p:cNvPr id="326661" name="Picture 5" descr="atlas_layout"/>
            <p:cNvPicPr>
              <a:picLocks noChangeAspect="1" noChangeArrowheads="1"/>
            </p:cNvPicPr>
            <p:nvPr/>
          </p:nvPicPr>
          <p:blipFill>
            <a:blip r:embed="rId3" cstate="print"/>
            <a:srcRect/>
            <a:stretch>
              <a:fillRect/>
            </a:stretch>
          </p:blipFill>
          <p:spPr bwMode="auto">
            <a:xfrm>
              <a:off x="1383" y="1321"/>
              <a:ext cx="2495" cy="1746"/>
            </a:xfrm>
            <a:prstGeom prst="rect">
              <a:avLst/>
            </a:prstGeom>
            <a:noFill/>
          </p:spPr>
        </p:pic>
        <p:sp>
          <p:nvSpPr>
            <p:cNvPr id="326662" name="Text Box 6"/>
            <p:cNvSpPr txBox="1">
              <a:spLocks noChangeArrowheads="1"/>
            </p:cNvSpPr>
            <p:nvPr/>
          </p:nvSpPr>
          <p:spPr bwMode="auto">
            <a:xfrm>
              <a:off x="2676" y="1344"/>
              <a:ext cx="1191" cy="256"/>
            </a:xfrm>
            <a:prstGeom prst="rect">
              <a:avLst/>
            </a:prstGeom>
            <a:solidFill>
              <a:srgbClr val="009BE8"/>
            </a:solidFill>
            <a:ln w="9525">
              <a:solidFill>
                <a:schemeClr val="hlink"/>
              </a:solidFill>
              <a:miter lim="800000"/>
              <a:headEnd/>
              <a:tailEnd/>
            </a:ln>
            <a:effectLst/>
          </p:spPr>
          <p:txBody>
            <a:bodyPr wrap="none">
              <a:spAutoFit/>
            </a:bodyPr>
            <a:lstStyle/>
            <a:p>
              <a:r>
                <a:rPr lang="en-US" sz="2000"/>
                <a:t>ATLAS au LHC</a:t>
              </a:r>
              <a:endParaRPr lang="fr-FR" sz="2000"/>
            </a:p>
          </p:txBody>
        </p:sp>
      </p:grpSp>
      <p:grpSp>
        <p:nvGrpSpPr>
          <p:cNvPr id="326663" name="Group 7"/>
          <p:cNvGrpSpPr>
            <a:grpSpLocks/>
          </p:cNvGrpSpPr>
          <p:nvPr/>
        </p:nvGrpSpPr>
        <p:grpSpPr bwMode="auto">
          <a:xfrm>
            <a:off x="0" y="0"/>
            <a:ext cx="2695575" cy="2735263"/>
            <a:chOff x="0" y="0"/>
            <a:chExt cx="1698" cy="1723"/>
          </a:xfrm>
        </p:grpSpPr>
        <p:pic>
          <p:nvPicPr>
            <p:cNvPr id="326664" name="Picture 8" descr="H1-Detektor"/>
            <p:cNvPicPr>
              <a:picLocks noChangeAspect="1" noChangeArrowheads="1"/>
            </p:cNvPicPr>
            <p:nvPr/>
          </p:nvPicPr>
          <p:blipFill>
            <a:blip r:embed="rId4" cstate="print"/>
            <a:srcRect/>
            <a:stretch>
              <a:fillRect/>
            </a:stretch>
          </p:blipFill>
          <p:spPr bwMode="auto">
            <a:xfrm>
              <a:off x="0" y="0"/>
              <a:ext cx="1698" cy="1723"/>
            </a:xfrm>
            <a:prstGeom prst="rect">
              <a:avLst/>
            </a:prstGeom>
            <a:noFill/>
          </p:spPr>
        </p:pic>
        <p:sp>
          <p:nvSpPr>
            <p:cNvPr id="326665" name="Text Box 9"/>
            <p:cNvSpPr txBox="1">
              <a:spLocks noChangeArrowheads="1"/>
            </p:cNvSpPr>
            <p:nvPr/>
          </p:nvSpPr>
          <p:spPr bwMode="auto">
            <a:xfrm>
              <a:off x="0" y="0"/>
              <a:ext cx="1670" cy="237"/>
            </a:xfrm>
            <a:prstGeom prst="rect">
              <a:avLst/>
            </a:prstGeom>
            <a:solidFill>
              <a:srgbClr val="009BE8"/>
            </a:solidFill>
            <a:ln w="9525">
              <a:solidFill>
                <a:schemeClr val="hlink"/>
              </a:solidFill>
              <a:miter lim="800000"/>
              <a:headEnd/>
              <a:tailEnd/>
            </a:ln>
            <a:effectLst/>
          </p:spPr>
          <p:txBody>
            <a:bodyPr wrap="none">
              <a:spAutoFit/>
            </a:bodyPr>
            <a:lstStyle/>
            <a:p>
              <a:r>
                <a:rPr lang="en-US" sz="1800" b="1"/>
                <a:t>H1 a HERA (Hambourg)</a:t>
              </a:r>
              <a:endParaRPr lang="fr-FR" sz="1800" b="1"/>
            </a:p>
          </p:txBody>
        </p:sp>
      </p:grpSp>
      <p:grpSp>
        <p:nvGrpSpPr>
          <p:cNvPr id="326666" name="Group 10"/>
          <p:cNvGrpSpPr>
            <a:grpSpLocks/>
          </p:cNvGrpSpPr>
          <p:nvPr/>
        </p:nvGrpSpPr>
        <p:grpSpPr bwMode="auto">
          <a:xfrm>
            <a:off x="0" y="3608388"/>
            <a:ext cx="2489200" cy="3249612"/>
            <a:chOff x="0" y="2273"/>
            <a:chExt cx="1568" cy="2047"/>
          </a:xfrm>
        </p:grpSpPr>
        <p:pic>
          <p:nvPicPr>
            <p:cNvPr id="326667" name="Picture 11" descr="D0"/>
            <p:cNvPicPr>
              <a:picLocks noChangeAspect="1" noChangeArrowheads="1"/>
            </p:cNvPicPr>
            <p:nvPr/>
          </p:nvPicPr>
          <p:blipFill>
            <a:blip r:embed="rId5" cstate="print"/>
            <a:srcRect/>
            <a:stretch>
              <a:fillRect/>
            </a:stretch>
          </p:blipFill>
          <p:spPr bwMode="auto">
            <a:xfrm>
              <a:off x="0" y="2364"/>
              <a:ext cx="1568" cy="1956"/>
            </a:xfrm>
            <a:prstGeom prst="rect">
              <a:avLst/>
            </a:prstGeom>
            <a:noFill/>
          </p:spPr>
        </p:pic>
        <p:sp>
          <p:nvSpPr>
            <p:cNvPr id="326668" name="Text Box 12"/>
            <p:cNvSpPr txBox="1">
              <a:spLocks noChangeArrowheads="1"/>
            </p:cNvSpPr>
            <p:nvPr/>
          </p:nvSpPr>
          <p:spPr bwMode="auto">
            <a:xfrm>
              <a:off x="0" y="2273"/>
              <a:ext cx="1090" cy="410"/>
            </a:xfrm>
            <a:prstGeom prst="rect">
              <a:avLst/>
            </a:prstGeom>
            <a:solidFill>
              <a:srgbClr val="009BE8"/>
            </a:solidFill>
            <a:ln w="9525">
              <a:solidFill>
                <a:schemeClr val="hlink"/>
              </a:solidFill>
              <a:miter lim="800000"/>
              <a:headEnd/>
              <a:tailEnd/>
            </a:ln>
            <a:effectLst/>
          </p:spPr>
          <p:txBody>
            <a:bodyPr wrap="none">
              <a:spAutoFit/>
            </a:bodyPr>
            <a:lstStyle/>
            <a:p>
              <a:pPr algn="r"/>
              <a:r>
                <a:rPr lang="en-US" sz="1800" b="1"/>
                <a:t>D0 au Tevatron</a:t>
              </a:r>
            </a:p>
            <a:p>
              <a:pPr algn="r"/>
              <a:r>
                <a:rPr lang="en-US" sz="1800" b="1"/>
                <a:t> (Chicago)</a:t>
              </a:r>
              <a:endParaRPr lang="fr-FR" sz="1800" b="1"/>
            </a:p>
          </p:txBody>
        </p:sp>
      </p:grpSp>
      <p:grpSp>
        <p:nvGrpSpPr>
          <p:cNvPr id="326669" name="Group 13"/>
          <p:cNvGrpSpPr>
            <a:grpSpLocks/>
          </p:cNvGrpSpPr>
          <p:nvPr/>
        </p:nvGrpSpPr>
        <p:grpSpPr bwMode="auto">
          <a:xfrm>
            <a:off x="5795963" y="4348163"/>
            <a:ext cx="3348037" cy="2509837"/>
            <a:chOff x="3651" y="2739"/>
            <a:chExt cx="2109" cy="1581"/>
          </a:xfrm>
        </p:grpSpPr>
        <p:pic>
          <p:nvPicPr>
            <p:cNvPr id="326670" name="Picture 14"/>
            <p:cNvPicPr>
              <a:picLocks noChangeAspect="1" noChangeArrowheads="1"/>
            </p:cNvPicPr>
            <p:nvPr/>
          </p:nvPicPr>
          <p:blipFill>
            <a:blip r:embed="rId6" cstate="print">
              <a:lum bright="20000" contrast="20000"/>
            </a:blip>
            <a:srcRect/>
            <a:stretch>
              <a:fillRect/>
            </a:stretch>
          </p:blipFill>
          <p:spPr bwMode="auto">
            <a:xfrm>
              <a:off x="3651" y="2739"/>
              <a:ext cx="2109" cy="1581"/>
            </a:xfrm>
            <a:prstGeom prst="rect">
              <a:avLst/>
            </a:prstGeom>
            <a:noFill/>
          </p:spPr>
        </p:pic>
        <p:sp>
          <p:nvSpPr>
            <p:cNvPr id="326671" name="Text Box 15"/>
            <p:cNvSpPr txBox="1">
              <a:spLocks noChangeArrowheads="1"/>
            </p:cNvSpPr>
            <p:nvPr/>
          </p:nvSpPr>
          <p:spPr bwMode="auto">
            <a:xfrm>
              <a:off x="5150" y="4083"/>
              <a:ext cx="610" cy="237"/>
            </a:xfrm>
            <a:prstGeom prst="rect">
              <a:avLst/>
            </a:prstGeom>
            <a:solidFill>
              <a:srgbClr val="FFFF00"/>
            </a:solidFill>
            <a:ln w="9525">
              <a:solidFill>
                <a:schemeClr val="hlink"/>
              </a:solidFill>
              <a:miter lim="800000"/>
              <a:headEnd/>
              <a:tailEnd/>
            </a:ln>
            <a:effectLst/>
          </p:spPr>
          <p:txBody>
            <a:bodyPr wrap="none">
              <a:spAutoFit/>
            </a:bodyPr>
            <a:lstStyle/>
            <a:p>
              <a:r>
                <a:rPr lang="en-US" sz="1800" b="1"/>
                <a:t>Antares</a:t>
              </a:r>
              <a:endParaRPr lang="fr-FR" sz="1800" b="1"/>
            </a:p>
          </p:txBody>
        </p:sp>
      </p:grpSp>
      <p:grpSp>
        <p:nvGrpSpPr>
          <p:cNvPr id="326672" name="Group 16"/>
          <p:cNvGrpSpPr>
            <a:grpSpLocks/>
          </p:cNvGrpSpPr>
          <p:nvPr/>
        </p:nvGrpSpPr>
        <p:grpSpPr bwMode="auto">
          <a:xfrm>
            <a:off x="6145213" y="1376363"/>
            <a:ext cx="2998787" cy="2859087"/>
            <a:chOff x="3871" y="867"/>
            <a:chExt cx="1889" cy="1801"/>
          </a:xfrm>
        </p:grpSpPr>
        <p:pic>
          <p:nvPicPr>
            <p:cNvPr id="326673" name="Picture 17" descr="vlt_paranal"/>
            <p:cNvPicPr>
              <a:picLocks noChangeAspect="1" noChangeArrowheads="1"/>
            </p:cNvPicPr>
            <p:nvPr/>
          </p:nvPicPr>
          <p:blipFill>
            <a:blip r:embed="rId7" cstate="print"/>
            <a:srcRect/>
            <a:stretch>
              <a:fillRect/>
            </a:stretch>
          </p:blipFill>
          <p:spPr bwMode="auto">
            <a:xfrm>
              <a:off x="3871" y="867"/>
              <a:ext cx="1889" cy="1801"/>
            </a:xfrm>
            <a:prstGeom prst="rect">
              <a:avLst/>
            </a:prstGeom>
            <a:noFill/>
          </p:spPr>
        </p:pic>
        <p:sp>
          <p:nvSpPr>
            <p:cNvPr id="326674" name="Text Box 18"/>
            <p:cNvSpPr txBox="1">
              <a:spLocks noChangeArrowheads="1"/>
            </p:cNvSpPr>
            <p:nvPr/>
          </p:nvSpPr>
          <p:spPr bwMode="auto">
            <a:xfrm>
              <a:off x="5181" y="1047"/>
              <a:ext cx="514" cy="256"/>
            </a:xfrm>
            <a:prstGeom prst="rect">
              <a:avLst/>
            </a:prstGeom>
            <a:solidFill>
              <a:srgbClr val="FFFF00"/>
            </a:solidFill>
            <a:ln w="9525">
              <a:solidFill>
                <a:schemeClr val="hlink"/>
              </a:solidFill>
              <a:miter lim="800000"/>
              <a:headEnd/>
              <a:tailEnd/>
            </a:ln>
            <a:effectLst/>
          </p:spPr>
          <p:txBody>
            <a:bodyPr wrap="none">
              <a:spAutoFit/>
            </a:bodyPr>
            <a:lstStyle/>
            <a:p>
              <a:r>
                <a:rPr lang="en-US" sz="2000"/>
                <a:t>SNLS</a:t>
              </a:r>
              <a:endParaRPr lang="fr-FR" sz="2000"/>
            </a:p>
          </p:txBody>
        </p:sp>
      </p:grpSp>
      <p:grpSp>
        <p:nvGrpSpPr>
          <p:cNvPr id="326675" name="Group 19"/>
          <p:cNvGrpSpPr>
            <a:grpSpLocks/>
          </p:cNvGrpSpPr>
          <p:nvPr/>
        </p:nvGrpSpPr>
        <p:grpSpPr bwMode="auto">
          <a:xfrm>
            <a:off x="3527425" y="0"/>
            <a:ext cx="2916238" cy="2155825"/>
            <a:chOff x="2222" y="0"/>
            <a:chExt cx="1837" cy="1358"/>
          </a:xfrm>
        </p:grpSpPr>
        <p:pic>
          <p:nvPicPr>
            <p:cNvPr id="326676" name="Picture 20" descr="xmm_artist"/>
            <p:cNvPicPr>
              <a:picLocks noChangeAspect="1" noChangeArrowheads="1"/>
            </p:cNvPicPr>
            <p:nvPr/>
          </p:nvPicPr>
          <p:blipFill>
            <a:blip r:embed="rId8" cstate="print"/>
            <a:srcRect/>
            <a:stretch>
              <a:fillRect/>
            </a:stretch>
          </p:blipFill>
          <p:spPr bwMode="auto">
            <a:xfrm>
              <a:off x="2222" y="0"/>
              <a:ext cx="1837" cy="1358"/>
            </a:xfrm>
            <a:prstGeom prst="rect">
              <a:avLst/>
            </a:prstGeom>
            <a:noFill/>
          </p:spPr>
        </p:pic>
        <p:sp>
          <p:nvSpPr>
            <p:cNvPr id="326677" name="Text Box 21"/>
            <p:cNvSpPr txBox="1">
              <a:spLocks noChangeArrowheads="1"/>
            </p:cNvSpPr>
            <p:nvPr/>
          </p:nvSpPr>
          <p:spPr bwMode="auto">
            <a:xfrm>
              <a:off x="3140" y="1017"/>
              <a:ext cx="498" cy="237"/>
            </a:xfrm>
            <a:prstGeom prst="rect">
              <a:avLst/>
            </a:prstGeom>
            <a:solidFill>
              <a:srgbClr val="FFFF00"/>
            </a:solidFill>
            <a:ln w="9525">
              <a:solidFill>
                <a:schemeClr val="hlink"/>
              </a:solidFill>
              <a:miter lim="800000"/>
              <a:headEnd/>
              <a:tailEnd/>
            </a:ln>
            <a:effectLst/>
          </p:spPr>
          <p:txBody>
            <a:bodyPr wrap="none">
              <a:spAutoFit/>
            </a:bodyPr>
            <a:lstStyle/>
            <a:p>
              <a:r>
                <a:rPr lang="en-US" sz="1800" b="1"/>
                <a:t>SNAP</a:t>
              </a:r>
              <a:endParaRPr lang="fr-FR" sz="1800" b="1"/>
            </a:p>
          </p:txBody>
        </p:sp>
      </p:grpSp>
      <p:sp>
        <p:nvSpPr>
          <p:cNvPr id="326678" name="Text Box 22"/>
          <p:cNvSpPr txBox="1">
            <a:spLocks noChangeArrowheads="1"/>
          </p:cNvSpPr>
          <p:nvPr/>
        </p:nvSpPr>
        <p:spPr bwMode="auto">
          <a:xfrm>
            <a:off x="6443663" y="441325"/>
            <a:ext cx="1520825" cy="376238"/>
          </a:xfrm>
          <a:prstGeom prst="rect">
            <a:avLst/>
          </a:prstGeom>
          <a:solidFill>
            <a:srgbClr val="009BE8"/>
          </a:solidFill>
          <a:ln w="9525">
            <a:solidFill>
              <a:schemeClr val="hlink"/>
            </a:solidFill>
            <a:miter lim="800000"/>
            <a:headEnd/>
            <a:tailEnd/>
          </a:ln>
          <a:effectLst/>
        </p:spPr>
        <p:txBody>
          <a:bodyPr wrap="none">
            <a:spAutoFit/>
          </a:bodyPr>
          <a:lstStyle/>
          <a:p>
            <a:r>
              <a:rPr lang="en-US" sz="1800" b="1"/>
              <a:t>Dans l’espace</a:t>
            </a:r>
            <a:endParaRPr lang="fr-FR" sz="1800" b="1"/>
          </a:p>
        </p:txBody>
      </p:sp>
      <p:sp>
        <p:nvSpPr>
          <p:cNvPr id="326679" name="Rectangle 23"/>
          <p:cNvSpPr>
            <a:spLocks noChangeArrowheads="1"/>
          </p:cNvSpPr>
          <p:nvPr/>
        </p:nvSpPr>
        <p:spPr bwMode="auto">
          <a:xfrm>
            <a:off x="2519363" y="0"/>
            <a:ext cx="4357687" cy="406400"/>
          </a:xfrm>
          <a:prstGeom prst="rect">
            <a:avLst/>
          </a:prstGeom>
          <a:solidFill>
            <a:srgbClr val="FFFF00"/>
          </a:solidFill>
          <a:ln w="9525">
            <a:solidFill>
              <a:schemeClr val="hlink"/>
            </a:solidFill>
            <a:miter lim="800000"/>
            <a:headEnd/>
            <a:tailEnd/>
          </a:ln>
          <a:effectLst/>
        </p:spPr>
        <p:txBody>
          <a:bodyPr>
            <a:spAutoFit/>
          </a:bodyPr>
          <a:lstStyle/>
          <a:p>
            <a:r>
              <a:rPr lang="fr-FR" sz="2000" b="1"/>
              <a:t>Les outils: Les détecteur de particule</a:t>
            </a:r>
          </a:p>
        </p:txBody>
      </p:sp>
      <p:sp>
        <p:nvSpPr>
          <p:cNvPr id="326680" name="Text Box 24"/>
          <p:cNvSpPr txBox="1">
            <a:spLocks noChangeArrowheads="1"/>
          </p:cNvSpPr>
          <p:nvPr/>
        </p:nvSpPr>
        <p:spPr bwMode="auto">
          <a:xfrm>
            <a:off x="6443663" y="1190625"/>
            <a:ext cx="2790825" cy="376238"/>
          </a:xfrm>
          <a:prstGeom prst="rect">
            <a:avLst/>
          </a:prstGeom>
          <a:solidFill>
            <a:srgbClr val="009BE8"/>
          </a:solidFill>
          <a:ln w="9525">
            <a:solidFill>
              <a:schemeClr val="hlink"/>
            </a:solidFill>
            <a:miter lim="800000"/>
            <a:headEnd/>
            <a:tailEnd/>
          </a:ln>
          <a:effectLst/>
        </p:spPr>
        <p:txBody>
          <a:bodyPr wrap="none">
            <a:spAutoFit/>
          </a:bodyPr>
          <a:lstStyle/>
          <a:p>
            <a:r>
              <a:rPr lang="en-US" sz="1800" b="1"/>
              <a:t>Au sommet des montagnes</a:t>
            </a:r>
            <a:endParaRPr lang="fr-FR" sz="1800" b="1"/>
          </a:p>
        </p:txBody>
      </p:sp>
      <p:sp>
        <p:nvSpPr>
          <p:cNvPr id="326681" name="Text Box 25"/>
          <p:cNvSpPr txBox="1">
            <a:spLocks noChangeArrowheads="1"/>
          </p:cNvSpPr>
          <p:nvPr/>
        </p:nvSpPr>
        <p:spPr bwMode="auto">
          <a:xfrm>
            <a:off x="6162675" y="4024313"/>
            <a:ext cx="2873375" cy="376237"/>
          </a:xfrm>
          <a:prstGeom prst="rect">
            <a:avLst/>
          </a:prstGeom>
          <a:solidFill>
            <a:srgbClr val="009BE8"/>
          </a:solidFill>
          <a:ln w="9525">
            <a:solidFill>
              <a:schemeClr val="hlink"/>
            </a:solidFill>
            <a:miter lim="800000"/>
            <a:headEnd/>
            <a:tailEnd/>
          </a:ln>
          <a:effectLst/>
        </p:spPr>
        <p:txBody>
          <a:bodyPr wrap="none">
            <a:spAutoFit/>
          </a:bodyPr>
          <a:lstStyle/>
          <a:p>
            <a:r>
              <a:rPr lang="en-US" sz="1800" b="1"/>
              <a:t>Au fond de la mer (2400 m)</a:t>
            </a:r>
            <a:endParaRPr lang="fr-FR" sz="1800" b="1"/>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tlas_layout"/>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Documents and Settings\tilquin\Bureau\COURS_PHY_PART\jpeg\slice_017.jpg"/>
          <p:cNvPicPr>
            <a:picLocks noChangeAspect="1" noChangeArrowheads="1"/>
          </p:cNvPicPr>
          <p:nvPr/>
        </p:nvPicPr>
        <p:blipFill>
          <a:blip r:embed="rId2" cstate="print"/>
          <a:srcRect/>
          <a:stretch>
            <a:fillRect/>
          </a:stretch>
        </p:blipFill>
        <p:spPr bwMode="auto">
          <a:xfrm>
            <a:off x="0" y="0"/>
            <a:ext cx="4932363" cy="6781800"/>
          </a:xfrm>
          <a:prstGeom prst="rect">
            <a:avLst/>
          </a:prstGeom>
          <a:noFill/>
        </p:spPr>
      </p:pic>
      <p:sp>
        <p:nvSpPr>
          <p:cNvPr id="327683" name="Line 3"/>
          <p:cNvSpPr>
            <a:spLocks noChangeShapeType="1"/>
          </p:cNvSpPr>
          <p:nvPr/>
        </p:nvSpPr>
        <p:spPr bwMode="auto">
          <a:xfrm>
            <a:off x="4876800" y="0"/>
            <a:ext cx="0" cy="6858000"/>
          </a:xfrm>
          <a:prstGeom prst="line">
            <a:avLst/>
          </a:prstGeom>
          <a:noFill/>
          <a:ln w="38100">
            <a:solidFill>
              <a:schemeClr val="tx1"/>
            </a:solidFill>
            <a:round/>
            <a:headEnd/>
            <a:tailEnd/>
          </a:ln>
          <a:effectLst/>
        </p:spPr>
        <p:txBody>
          <a:bodyPr/>
          <a:lstStyle/>
          <a:p>
            <a:endParaRPr lang="fr-FR"/>
          </a:p>
        </p:txBody>
      </p:sp>
      <p:pic>
        <p:nvPicPr>
          <p:cNvPr id="327684" name="Picture 4" descr="C:\Documents and Settings\virey\Mes documents\boulot\vulgarisation\physique-tech\evt-2jets.jpg"/>
          <p:cNvPicPr>
            <a:picLocks noChangeAspect="1" noChangeArrowheads="1"/>
          </p:cNvPicPr>
          <p:nvPr/>
        </p:nvPicPr>
        <p:blipFill>
          <a:blip r:embed="rId3" cstate="print"/>
          <a:srcRect/>
          <a:stretch>
            <a:fillRect/>
          </a:stretch>
        </p:blipFill>
        <p:spPr bwMode="auto">
          <a:xfrm>
            <a:off x="4648200" y="1143000"/>
            <a:ext cx="4495800" cy="44513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C:\Documents and Settings\virey\Mes documents\vulgarisation\photo-cern\listparticmat.jpeg"/>
          <p:cNvPicPr>
            <a:picLocks noChangeAspect="1" noChangeArrowheads="1"/>
          </p:cNvPicPr>
          <p:nvPr/>
        </p:nvPicPr>
        <p:blipFill>
          <a:blip r:embed="rId3" cstate="print"/>
          <a:srcRect/>
          <a:stretch>
            <a:fillRect/>
          </a:stretch>
        </p:blipFill>
        <p:spPr bwMode="auto">
          <a:xfrm>
            <a:off x="0" y="152400"/>
            <a:ext cx="9144000" cy="6540500"/>
          </a:xfrm>
          <a:prstGeom prst="rect">
            <a:avLst/>
          </a:prstGeom>
          <a:noFill/>
        </p:spPr>
      </p:pic>
      <p:sp>
        <p:nvSpPr>
          <p:cNvPr id="328707" name="Text Box 3"/>
          <p:cNvSpPr txBox="1">
            <a:spLocks noChangeArrowheads="1"/>
          </p:cNvSpPr>
          <p:nvPr/>
        </p:nvSpPr>
        <p:spPr bwMode="auto">
          <a:xfrm>
            <a:off x="8305800" y="4724400"/>
            <a:ext cx="725488" cy="1555750"/>
          </a:xfrm>
          <a:prstGeom prst="rect">
            <a:avLst/>
          </a:prstGeom>
          <a:noFill/>
          <a:ln w="9525">
            <a:noFill/>
            <a:miter lim="800000"/>
            <a:headEnd/>
            <a:tailEnd/>
          </a:ln>
          <a:effectLst/>
        </p:spPr>
        <p:txBody>
          <a:bodyPr wrap="none">
            <a:spAutoFit/>
          </a:bodyPr>
          <a:lstStyle/>
          <a:p>
            <a:r>
              <a:rPr lang="fr-FR" sz="9600">
                <a:solidFill>
                  <a:srgbClr val="FF0000"/>
                </a:solidFill>
              </a:rPr>
              <a:t>?</a:t>
            </a:r>
          </a:p>
        </p:txBody>
      </p:sp>
      <p:graphicFrame>
        <p:nvGraphicFramePr>
          <p:cNvPr id="328708" name="Object 4"/>
          <p:cNvGraphicFramePr>
            <a:graphicFrameLocks noChangeAspect="1"/>
          </p:cNvGraphicFramePr>
          <p:nvPr/>
        </p:nvGraphicFramePr>
        <p:xfrm>
          <a:off x="4514850" y="3321050"/>
          <a:ext cx="112713" cy="214313"/>
        </p:xfrm>
        <a:graphic>
          <a:graphicData uri="http://schemas.openxmlformats.org/presentationml/2006/ole">
            <p:oleObj spid="_x0000_s328708" name="Équation" r:id="rId4" imgW="114120" imgH="215640" progId="Equation.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57200" y="304800"/>
            <a:ext cx="5775325" cy="457200"/>
          </a:xfrm>
          <a:prstGeom prst="rect">
            <a:avLst/>
          </a:prstGeom>
          <a:noFill/>
          <a:ln w="9525">
            <a:noFill/>
            <a:miter lim="800000"/>
            <a:headEnd/>
            <a:tailEnd/>
          </a:ln>
        </p:spPr>
        <p:txBody>
          <a:bodyPr wrap="none">
            <a:spAutoFit/>
          </a:bodyPr>
          <a:lstStyle/>
          <a:p>
            <a:r>
              <a:rPr lang="fr-FR" i="1" dirty="0">
                <a:solidFill>
                  <a:srgbClr val="CC0099"/>
                </a:solidFill>
              </a:rPr>
              <a:t>Un bref Aperçu de Physique Fondamentale ...</a:t>
            </a:r>
          </a:p>
        </p:txBody>
      </p:sp>
      <p:sp>
        <p:nvSpPr>
          <p:cNvPr id="4099" name="Text Box 3"/>
          <p:cNvSpPr txBox="1">
            <a:spLocks noChangeArrowheads="1"/>
          </p:cNvSpPr>
          <p:nvPr/>
        </p:nvSpPr>
        <p:spPr bwMode="auto">
          <a:xfrm>
            <a:off x="0" y="1447800"/>
            <a:ext cx="9144000" cy="4647426"/>
          </a:xfrm>
          <a:prstGeom prst="rect">
            <a:avLst/>
          </a:prstGeom>
          <a:noFill/>
          <a:ln w="9525">
            <a:noFill/>
            <a:miter lim="800000"/>
            <a:headEnd/>
            <a:tailEnd/>
          </a:ln>
        </p:spPr>
        <p:txBody>
          <a:bodyPr>
            <a:spAutoFit/>
          </a:bodyPr>
          <a:lstStyle/>
          <a:p>
            <a:pPr>
              <a:buClr>
                <a:srgbClr val="FF0000"/>
              </a:buClr>
              <a:buFont typeface="Wingdings" pitchFamily="2" charset="2"/>
              <a:buChar char="è"/>
            </a:pPr>
            <a:r>
              <a:rPr lang="fr-FR" sz="3200" dirty="0"/>
              <a:t> Les 3 </a:t>
            </a:r>
            <a:r>
              <a:rPr lang="fr-FR" sz="3200" dirty="0" smtClean="0"/>
              <a:t>« infinis » et les 4 Forces Fondamentales</a:t>
            </a:r>
            <a:endParaRPr lang="fr-FR" sz="3200" dirty="0"/>
          </a:p>
          <a:p>
            <a:pPr>
              <a:buClr>
                <a:srgbClr val="FF0000"/>
              </a:buClr>
              <a:buFont typeface="Wingdings" pitchFamily="2" charset="2"/>
              <a:buChar char="è"/>
            </a:pPr>
            <a:endParaRPr lang="fr-FR" sz="3200" dirty="0" smtClean="0"/>
          </a:p>
          <a:p>
            <a:pPr>
              <a:buClr>
                <a:srgbClr val="FF0000"/>
              </a:buClr>
              <a:buFont typeface="Wingdings" pitchFamily="2" charset="2"/>
              <a:buChar char="è"/>
            </a:pPr>
            <a:r>
              <a:rPr lang="fr-FR" sz="3200" dirty="0" smtClean="0"/>
              <a:t> Principes de la Physique / Démarche Scientifique</a:t>
            </a:r>
          </a:p>
          <a:p>
            <a:pPr>
              <a:buClr>
                <a:srgbClr val="FF0000"/>
              </a:buClr>
              <a:buFont typeface="Wingdings" pitchFamily="2" charset="2"/>
              <a:buChar char="è"/>
            </a:pPr>
            <a:endParaRPr lang="fr-FR" sz="3200" dirty="0"/>
          </a:p>
          <a:p>
            <a:pPr>
              <a:buClr>
                <a:srgbClr val="FF0000"/>
              </a:buClr>
              <a:buFont typeface="Wingdings" pitchFamily="2" charset="2"/>
              <a:buChar char="è"/>
            </a:pPr>
            <a:r>
              <a:rPr lang="fr-FR" sz="3200" dirty="0"/>
              <a:t> </a:t>
            </a:r>
            <a:r>
              <a:rPr lang="fr-FR" sz="3200" dirty="0" smtClean="0"/>
              <a:t>Masse et Matière                 </a:t>
            </a:r>
            <a:r>
              <a:rPr lang="fr-FR" dirty="0" smtClean="0"/>
              <a:t>(</a:t>
            </a:r>
            <a:r>
              <a:rPr lang="fr-FR" sz="2800" dirty="0" smtClean="0">
                <a:sym typeface="SymbolProp BT" pitchFamily="18" charset="2"/>
              </a:rPr>
              <a:t></a:t>
            </a:r>
            <a:r>
              <a:rPr lang="fr-FR" dirty="0" smtClean="0"/>
              <a:t> petit)</a:t>
            </a:r>
            <a:endParaRPr lang="fr-FR" sz="3200" dirty="0"/>
          </a:p>
          <a:p>
            <a:pPr>
              <a:buClr>
                <a:srgbClr val="FF0000"/>
              </a:buClr>
              <a:buFont typeface="Wingdings" pitchFamily="2" charset="2"/>
              <a:buChar char="è"/>
            </a:pPr>
            <a:endParaRPr lang="fr-FR" sz="3200" dirty="0"/>
          </a:p>
          <a:p>
            <a:pPr>
              <a:buClr>
                <a:srgbClr val="FF0000"/>
              </a:buClr>
              <a:buFont typeface="Wingdings" pitchFamily="2" charset="2"/>
              <a:buChar char="è"/>
            </a:pPr>
            <a:r>
              <a:rPr lang="fr-FR" sz="3200" dirty="0"/>
              <a:t> </a:t>
            </a:r>
            <a:r>
              <a:rPr lang="fr-FR" sz="3200" dirty="0" smtClean="0"/>
              <a:t>Astres et Univers                  </a:t>
            </a:r>
            <a:r>
              <a:rPr lang="fr-FR" dirty="0" smtClean="0"/>
              <a:t>(</a:t>
            </a:r>
            <a:r>
              <a:rPr lang="fr-FR" sz="2800" dirty="0" smtClean="0">
                <a:sym typeface="SymbolProp BT" pitchFamily="18" charset="2"/>
              </a:rPr>
              <a:t></a:t>
            </a:r>
            <a:r>
              <a:rPr lang="fr-FR" dirty="0" smtClean="0"/>
              <a:t> grand)</a:t>
            </a:r>
            <a:endParaRPr lang="fr-FR" sz="3200" dirty="0" smtClean="0"/>
          </a:p>
          <a:p>
            <a:pPr>
              <a:buClr>
                <a:srgbClr val="FF0000"/>
              </a:buClr>
              <a:buFont typeface="Wingdings" pitchFamily="2" charset="2"/>
              <a:buChar char="è"/>
            </a:pPr>
            <a:endParaRPr lang="fr-FR" sz="3200" dirty="0"/>
          </a:p>
          <a:p>
            <a:pPr>
              <a:buClr>
                <a:srgbClr val="FF0000"/>
              </a:buClr>
              <a:buFont typeface="Wingdings" pitchFamily="2" charset="2"/>
              <a:buChar char="è"/>
            </a:pPr>
            <a:r>
              <a:rPr lang="fr-FR" sz="3200" dirty="0" smtClean="0"/>
              <a:t> (Vie et Vie extra-terrestre       </a:t>
            </a:r>
            <a:r>
              <a:rPr lang="fr-FR" dirty="0" smtClean="0"/>
              <a:t>(</a:t>
            </a:r>
            <a:r>
              <a:rPr lang="fr-FR" sz="2800" dirty="0" smtClean="0">
                <a:sym typeface="SymbolProp BT" pitchFamily="18" charset="2"/>
              </a:rPr>
              <a:t></a:t>
            </a:r>
            <a:r>
              <a:rPr lang="fr-FR" dirty="0" smtClean="0"/>
              <a:t> complexe)    </a:t>
            </a:r>
            <a:r>
              <a:rPr lang="fr-FR" sz="3200"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209800" y="101600"/>
            <a:ext cx="3684022" cy="523220"/>
          </a:xfrm>
          <a:prstGeom prst="rect">
            <a:avLst/>
          </a:prstGeom>
          <a:solidFill>
            <a:srgbClr val="FFFF00"/>
          </a:solidFill>
          <a:ln w="9525">
            <a:noFill/>
            <a:miter lim="800000"/>
            <a:headEnd/>
            <a:tailEnd/>
          </a:ln>
          <a:effectLst/>
        </p:spPr>
        <p:txBody>
          <a:bodyPr wrap="none">
            <a:spAutoFit/>
          </a:bodyPr>
          <a:lstStyle/>
          <a:p>
            <a:r>
              <a:rPr lang="fr-FR" sz="2800" dirty="0" smtClean="0">
                <a:solidFill>
                  <a:srgbClr val="333399"/>
                </a:solidFill>
                <a:latin typeface="Arial" charset="0"/>
              </a:rPr>
              <a:t>Origine de la masse ?</a:t>
            </a:r>
            <a:endParaRPr lang="fr-FR" sz="2800" dirty="0">
              <a:solidFill>
                <a:srgbClr val="333399"/>
              </a:solidFill>
              <a:latin typeface="Arial" charset="0"/>
            </a:endParaRPr>
          </a:p>
        </p:txBody>
      </p:sp>
      <p:sp>
        <p:nvSpPr>
          <p:cNvPr id="3" name="ZoneTexte 2"/>
          <p:cNvSpPr txBox="1"/>
          <p:nvPr/>
        </p:nvSpPr>
        <p:spPr>
          <a:xfrm>
            <a:off x="0" y="1340768"/>
            <a:ext cx="9144000" cy="5262979"/>
          </a:xfrm>
          <a:prstGeom prst="rect">
            <a:avLst/>
          </a:prstGeom>
          <a:noFill/>
        </p:spPr>
        <p:txBody>
          <a:bodyPr wrap="square" rtlCol="0">
            <a:spAutoFit/>
          </a:bodyPr>
          <a:lstStyle/>
          <a:p>
            <a:r>
              <a:rPr lang="fr-FR" dirty="0" smtClean="0"/>
              <a:t>Masse Matière = Masse des Atomes     (énergie chimique)</a:t>
            </a:r>
          </a:p>
          <a:p>
            <a:endParaRPr lang="fr-FR" dirty="0" smtClean="0"/>
          </a:p>
          <a:p>
            <a:r>
              <a:rPr lang="fr-FR" dirty="0" smtClean="0"/>
              <a:t>Masse de l’Atome = Masse du Noyau  (transition plasma-matière)</a:t>
            </a:r>
          </a:p>
          <a:p>
            <a:endParaRPr lang="fr-FR" dirty="0"/>
          </a:p>
          <a:p>
            <a:r>
              <a:rPr lang="fr-FR" dirty="0" smtClean="0"/>
              <a:t>Masse du Noyau = Masse des Nucléons (énergie nucléaire)</a:t>
            </a:r>
          </a:p>
          <a:p>
            <a:endParaRPr lang="fr-FR" dirty="0"/>
          </a:p>
          <a:p>
            <a:r>
              <a:rPr lang="fr-FR" dirty="0" smtClean="0">
                <a:solidFill>
                  <a:srgbClr val="FF0000"/>
                </a:solidFill>
              </a:rPr>
              <a:t>Masse du Nucléon (proton/neutron) = Interaction entre les quarks !!</a:t>
            </a:r>
          </a:p>
          <a:p>
            <a:endParaRPr lang="fr-FR" dirty="0"/>
          </a:p>
          <a:p>
            <a:r>
              <a:rPr lang="fr-FR" dirty="0" smtClean="0"/>
              <a:t>Masse des quarks, leptons, bosons = ???? A priori, « pure interaction »</a:t>
            </a:r>
          </a:p>
          <a:p>
            <a:endParaRPr lang="fr-FR" dirty="0"/>
          </a:p>
          <a:p>
            <a:endParaRPr lang="fr-FR" dirty="0" smtClean="0"/>
          </a:p>
          <a:p>
            <a:r>
              <a:rPr lang="fr-FR" dirty="0" smtClean="0"/>
              <a:t>                                                      </a:t>
            </a:r>
            <a:r>
              <a:rPr lang="fr-FR" dirty="0" err="1" smtClean="0"/>
              <a:t>Higgs</a:t>
            </a:r>
            <a:r>
              <a:rPr lang="fr-FR" dirty="0" smtClean="0"/>
              <a:t> (+</a:t>
            </a:r>
            <a:r>
              <a:rPr lang="fr-FR" dirty="0" err="1" smtClean="0"/>
              <a:t>Supersymétrie</a:t>
            </a:r>
            <a:r>
              <a:rPr lang="fr-FR" dirty="0" smtClean="0"/>
              <a:t>/</a:t>
            </a:r>
            <a:r>
              <a:rPr lang="fr-FR" dirty="0" err="1" smtClean="0"/>
              <a:t>Supercordes</a:t>
            </a:r>
            <a:r>
              <a:rPr lang="fr-FR" dirty="0" smtClean="0"/>
              <a:t>)</a:t>
            </a:r>
          </a:p>
          <a:p>
            <a:r>
              <a:rPr lang="fr-FR" dirty="0" smtClean="0"/>
              <a:t>2 modèles s’affrontent :</a:t>
            </a:r>
          </a:p>
          <a:p>
            <a:r>
              <a:rPr lang="fr-FR" dirty="0"/>
              <a:t> </a:t>
            </a:r>
            <a:r>
              <a:rPr lang="fr-FR" dirty="0" smtClean="0"/>
              <a:t>                                                     Sous-structure</a:t>
            </a:r>
            <a:endParaRPr lang="fr-FR" dirty="0"/>
          </a:p>
        </p:txBody>
      </p:sp>
      <p:grpSp>
        <p:nvGrpSpPr>
          <p:cNvPr id="12" name="Groupe 11"/>
          <p:cNvGrpSpPr/>
          <p:nvPr/>
        </p:nvGrpSpPr>
        <p:grpSpPr>
          <a:xfrm>
            <a:off x="3059832" y="5589240"/>
            <a:ext cx="1008112" cy="720080"/>
            <a:chOff x="2843808" y="5589240"/>
            <a:chExt cx="1008112" cy="720080"/>
          </a:xfrm>
        </p:grpSpPr>
        <p:cxnSp>
          <p:nvCxnSpPr>
            <p:cNvPr id="5" name="Connecteur droit avec flèche 4"/>
            <p:cNvCxnSpPr/>
            <p:nvPr/>
          </p:nvCxnSpPr>
          <p:spPr bwMode="auto">
            <a:xfrm flipV="1">
              <a:off x="2843808" y="5589240"/>
              <a:ext cx="936104" cy="43204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6" name="Connecteur droit avec flèche 5"/>
            <p:cNvCxnSpPr/>
            <p:nvPr/>
          </p:nvCxnSpPr>
          <p:spPr bwMode="auto">
            <a:xfrm>
              <a:off x="2843808" y="6021288"/>
              <a:ext cx="1008112" cy="28803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graphicFrame>
        <p:nvGraphicFramePr>
          <p:cNvPr id="409602" name="Object 2"/>
          <p:cNvGraphicFramePr>
            <a:graphicFrameLocks noChangeAspect="1"/>
          </p:cNvGraphicFramePr>
          <p:nvPr/>
        </p:nvGraphicFramePr>
        <p:xfrm>
          <a:off x="7577064" y="1412776"/>
          <a:ext cx="1566936" cy="370980"/>
        </p:xfrm>
        <a:graphic>
          <a:graphicData uri="http://schemas.openxmlformats.org/presentationml/2006/ole">
            <p:oleObj spid="_x0000_s409602" name="Équation" r:id="rId3" imgW="850680" imgH="203040" progId="Equation.3">
              <p:embed/>
            </p:oleObj>
          </a:graphicData>
        </a:graphic>
      </p:graphicFrame>
      <p:graphicFrame>
        <p:nvGraphicFramePr>
          <p:cNvPr id="409603" name="Object 3"/>
          <p:cNvGraphicFramePr>
            <a:graphicFrameLocks noChangeAspect="1"/>
          </p:cNvGraphicFramePr>
          <p:nvPr/>
        </p:nvGraphicFramePr>
        <p:xfrm>
          <a:off x="7600950" y="2924944"/>
          <a:ext cx="1543050" cy="371475"/>
        </p:xfrm>
        <a:graphic>
          <a:graphicData uri="http://schemas.openxmlformats.org/presentationml/2006/ole">
            <p:oleObj spid="_x0000_s409603" name="Équation" r:id="rId4" imgW="838080" imgH="203040" progId="Equation.3">
              <p:embed/>
            </p:oleObj>
          </a:graphicData>
        </a:graphic>
      </p:graphicFrame>
      <p:graphicFrame>
        <p:nvGraphicFramePr>
          <p:cNvPr id="409604" name="Object 4"/>
          <p:cNvGraphicFramePr>
            <a:graphicFrameLocks noChangeAspect="1"/>
          </p:cNvGraphicFramePr>
          <p:nvPr/>
        </p:nvGraphicFramePr>
        <p:xfrm>
          <a:off x="7927975" y="3933056"/>
          <a:ext cx="1216025" cy="325438"/>
        </p:xfrm>
        <a:graphic>
          <a:graphicData uri="http://schemas.openxmlformats.org/presentationml/2006/ole">
            <p:oleObj spid="_x0000_s409604" name="Équation" r:id="rId5" imgW="660240" imgH="17748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304800" y="2209800"/>
            <a:ext cx="8143875" cy="823913"/>
          </a:xfrm>
          <a:prstGeom prst="rect">
            <a:avLst/>
          </a:prstGeom>
          <a:noFill/>
          <a:ln w="9525">
            <a:noFill/>
            <a:miter lim="800000"/>
            <a:headEnd/>
            <a:tailEnd/>
          </a:ln>
          <a:effectLst/>
        </p:spPr>
        <p:txBody>
          <a:bodyPr wrap="none">
            <a:spAutoFit/>
          </a:bodyPr>
          <a:lstStyle/>
          <a:p>
            <a:r>
              <a:rPr lang="fr-FR" sz="4800"/>
              <a:t>En route pour l’infiniment grand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6934200" y="0"/>
            <a:ext cx="2209800" cy="6858000"/>
          </a:xfrm>
          <a:prstGeom prst="rect">
            <a:avLst/>
          </a:prstGeom>
          <a:solidFill>
            <a:schemeClr val="tx2"/>
          </a:solidFill>
          <a:ln w="9525">
            <a:solidFill>
              <a:schemeClr val="tx1"/>
            </a:solidFill>
            <a:miter lim="800000"/>
            <a:headEnd/>
            <a:tailEnd/>
          </a:ln>
          <a:effectLst/>
        </p:spPr>
        <p:txBody>
          <a:bodyPr wrap="none" anchor="ctr"/>
          <a:lstStyle/>
          <a:p>
            <a:endParaRPr lang="fr-FR"/>
          </a:p>
        </p:txBody>
      </p:sp>
      <p:pic>
        <p:nvPicPr>
          <p:cNvPr id="283651" name="Picture 3" descr="C:\Documents and Settings\virey\Mes documents\boulot\vulgarisation\physique-tech\atom.bmp"/>
          <p:cNvPicPr>
            <a:picLocks noChangeAspect="1" noChangeArrowheads="1"/>
          </p:cNvPicPr>
          <p:nvPr/>
        </p:nvPicPr>
        <p:blipFill>
          <a:blip r:embed="rId2" cstate="print"/>
          <a:srcRect/>
          <a:stretch>
            <a:fillRect/>
          </a:stretch>
        </p:blipFill>
        <p:spPr bwMode="auto">
          <a:xfrm>
            <a:off x="0" y="0"/>
            <a:ext cx="6934200" cy="6911975"/>
          </a:xfrm>
          <a:prstGeom prst="rect">
            <a:avLst/>
          </a:prstGeom>
          <a:noFill/>
        </p:spPr>
      </p:pic>
      <p:pic>
        <p:nvPicPr>
          <p:cNvPr id="283652" name="Picture 4" descr="earth_1_apollo17"/>
          <p:cNvPicPr>
            <a:picLocks noChangeAspect="1" noChangeArrowheads="1"/>
          </p:cNvPicPr>
          <p:nvPr/>
        </p:nvPicPr>
        <p:blipFill>
          <a:blip r:embed="rId3" cstate="print"/>
          <a:srcRect/>
          <a:stretch>
            <a:fillRect/>
          </a:stretch>
        </p:blipFill>
        <p:spPr bwMode="auto">
          <a:xfrm>
            <a:off x="0" y="0"/>
            <a:ext cx="6934200" cy="6875463"/>
          </a:xfrm>
          <a:prstGeom prst="rect">
            <a:avLst/>
          </a:prstGeom>
          <a:noFill/>
        </p:spPr>
      </p:pic>
      <p:pic>
        <p:nvPicPr>
          <p:cNvPr id="283653" name="Picture 5"/>
          <p:cNvPicPr>
            <a:picLocks noChangeAspect="1" noChangeArrowheads="1"/>
          </p:cNvPicPr>
          <p:nvPr/>
        </p:nvPicPr>
        <p:blipFill>
          <a:blip r:embed="rId4" cstate="print"/>
          <a:srcRect/>
          <a:stretch>
            <a:fillRect/>
          </a:stretch>
        </p:blipFill>
        <p:spPr bwMode="auto">
          <a:xfrm>
            <a:off x="6865938" y="0"/>
            <a:ext cx="2278062"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83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83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8BD_earth-moon-4-full"/>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9144000" cy="6869113"/>
            <a:chOff x="0" y="0"/>
            <a:chExt cx="5760" cy="4327"/>
          </a:xfrm>
        </p:grpSpPr>
        <p:pic>
          <p:nvPicPr>
            <p:cNvPr id="3" name="Picture 8"/>
            <p:cNvPicPr>
              <a:picLocks noChangeAspect="1" noChangeArrowheads="1"/>
            </p:cNvPicPr>
            <p:nvPr/>
          </p:nvPicPr>
          <p:blipFill>
            <a:blip r:embed="rId2" cstate="print"/>
            <a:srcRect/>
            <a:stretch>
              <a:fillRect/>
            </a:stretch>
          </p:blipFill>
          <p:spPr bwMode="auto">
            <a:xfrm>
              <a:off x="4464" y="0"/>
              <a:ext cx="1296" cy="1107"/>
            </a:xfrm>
            <a:prstGeom prst="rect">
              <a:avLst/>
            </a:prstGeom>
            <a:noFill/>
            <a:ln w="9525">
              <a:noFill/>
              <a:miter lim="800000"/>
              <a:headEnd/>
              <a:tailEnd/>
            </a:ln>
            <a:effectLst/>
          </p:spPr>
        </p:pic>
        <p:pic>
          <p:nvPicPr>
            <p:cNvPr id="4" name="Picture 9" descr="C:\Documents and Settings\virey\Mes documents\boulot\vulgarisation\syst-solaire\sun.jpg"/>
            <p:cNvPicPr>
              <a:picLocks noChangeAspect="1" noChangeArrowheads="1"/>
            </p:cNvPicPr>
            <p:nvPr/>
          </p:nvPicPr>
          <p:blipFill>
            <a:blip r:embed="rId3" cstate="print"/>
            <a:srcRect/>
            <a:stretch>
              <a:fillRect/>
            </a:stretch>
          </p:blipFill>
          <p:spPr bwMode="auto">
            <a:xfrm>
              <a:off x="0" y="0"/>
              <a:ext cx="4464" cy="4327"/>
            </a:xfrm>
            <a:prstGeom prst="rect">
              <a:avLst/>
            </a:prstGeom>
            <a:noFill/>
          </p:spPr>
        </p:pic>
        <p:pic>
          <p:nvPicPr>
            <p:cNvPr id="5" name="Picture 10" descr="C:\Documents and Settings\virey\Mes documents\boulot\vulgarisation\syst-solaire\sun-radio.gif"/>
            <p:cNvPicPr>
              <a:picLocks noChangeAspect="1" noChangeArrowheads="1"/>
            </p:cNvPicPr>
            <p:nvPr/>
          </p:nvPicPr>
          <p:blipFill>
            <a:blip r:embed="rId4" cstate="print"/>
            <a:srcRect/>
            <a:stretch>
              <a:fillRect/>
            </a:stretch>
          </p:blipFill>
          <p:spPr bwMode="auto">
            <a:xfrm>
              <a:off x="4464" y="1920"/>
              <a:ext cx="1296" cy="1296"/>
            </a:xfrm>
            <a:prstGeom prst="rect">
              <a:avLst/>
            </a:prstGeom>
            <a:noFill/>
          </p:spPr>
        </p:pic>
        <p:pic>
          <p:nvPicPr>
            <p:cNvPr id="6" name="Picture 11" descr="C:\Documents and Settings\virey\Mes documents\boulot\vulgarisation\syst-solaire\soleil-Filament.gif"/>
            <p:cNvPicPr>
              <a:picLocks noChangeAspect="1" noChangeArrowheads="1"/>
            </p:cNvPicPr>
            <p:nvPr/>
          </p:nvPicPr>
          <p:blipFill>
            <a:blip r:embed="rId5" cstate="print"/>
            <a:srcRect/>
            <a:stretch>
              <a:fillRect/>
            </a:stretch>
          </p:blipFill>
          <p:spPr bwMode="auto">
            <a:xfrm>
              <a:off x="4176" y="3188"/>
              <a:ext cx="1584" cy="1132"/>
            </a:xfrm>
            <a:prstGeom prst="rect">
              <a:avLst/>
            </a:prstGeom>
            <a:noFill/>
          </p:spPr>
        </p:pic>
        <p:pic>
          <p:nvPicPr>
            <p:cNvPr id="7" name="Picture 12" descr="C:\Documents and Settings\virey\Mes documents\boulot\vulgarisation\syst-solaire\soleil-corona_dipole.jpg"/>
            <p:cNvPicPr>
              <a:picLocks noChangeAspect="1" noChangeArrowheads="1"/>
            </p:cNvPicPr>
            <p:nvPr/>
          </p:nvPicPr>
          <p:blipFill>
            <a:blip r:embed="rId6" cstate="print"/>
            <a:srcRect l="3572" t="3564"/>
            <a:stretch>
              <a:fillRect/>
            </a:stretch>
          </p:blipFill>
          <p:spPr bwMode="auto">
            <a:xfrm>
              <a:off x="4464" y="1005"/>
              <a:ext cx="1296" cy="947"/>
            </a:xfrm>
            <a:prstGeom prst="rect">
              <a:avLst/>
            </a:prstGeom>
            <a:noFill/>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0" y="0"/>
            <a:ext cx="9144000" cy="6858000"/>
            <a:chOff x="0" y="0"/>
            <a:chExt cx="5760" cy="4320"/>
          </a:xfrm>
        </p:grpSpPr>
        <p:grpSp>
          <p:nvGrpSpPr>
            <p:cNvPr id="3" name="Group 14"/>
            <p:cNvGrpSpPr>
              <a:grpSpLocks/>
            </p:cNvGrpSpPr>
            <p:nvPr/>
          </p:nvGrpSpPr>
          <p:grpSpPr bwMode="auto">
            <a:xfrm>
              <a:off x="0" y="0"/>
              <a:ext cx="5760" cy="4320"/>
              <a:chOff x="0" y="0"/>
              <a:chExt cx="5760" cy="4320"/>
            </a:xfrm>
          </p:grpSpPr>
          <p:grpSp>
            <p:nvGrpSpPr>
              <p:cNvPr id="5" name="Group 15"/>
              <p:cNvGrpSpPr>
                <a:grpSpLocks/>
              </p:cNvGrpSpPr>
              <p:nvPr/>
            </p:nvGrpSpPr>
            <p:grpSpPr bwMode="auto">
              <a:xfrm>
                <a:off x="0" y="0"/>
                <a:ext cx="5760" cy="4320"/>
                <a:chOff x="0" y="0"/>
                <a:chExt cx="5760" cy="4320"/>
              </a:xfrm>
            </p:grpSpPr>
            <p:pic>
              <p:nvPicPr>
                <p:cNvPr id="7" name="Picture 16" descr="SSC"/>
                <p:cNvPicPr>
                  <a:picLocks noChangeAspect="1" noChangeArrowheads="1"/>
                </p:cNvPicPr>
                <p:nvPr/>
              </p:nvPicPr>
              <p:blipFill>
                <a:blip r:embed="rId2" cstate="print"/>
                <a:srcRect/>
                <a:stretch>
                  <a:fillRect/>
                </a:stretch>
              </p:blipFill>
              <p:spPr bwMode="auto">
                <a:xfrm>
                  <a:off x="0" y="1849"/>
                  <a:ext cx="5760" cy="2471"/>
                </a:xfrm>
                <a:prstGeom prst="rect">
                  <a:avLst/>
                </a:prstGeom>
                <a:noFill/>
                <a:ln w="9525">
                  <a:noFill/>
                  <a:miter lim="800000"/>
                  <a:headEnd/>
                  <a:tailEnd/>
                </a:ln>
              </p:spPr>
            </p:pic>
            <p:pic>
              <p:nvPicPr>
                <p:cNvPr id="8" name="Picture 17" descr="C:\Documents and Settings\virey\Mes documents\boulot\vulgarisation\syst-solaire\comet-west.gif"/>
                <p:cNvPicPr>
                  <a:picLocks noChangeAspect="1" noChangeArrowheads="1"/>
                </p:cNvPicPr>
                <p:nvPr/>
              </p:nvPicPr>
              <p:blipFill>
                <a:blip r:embed="rId3" cstate="print"/>
                <a:srcRect/>
                <a:stretch>
                  <a:fillRect/>
                </a:stretch>
              </p:blipFill>
              <p:spPr bwMode="auto">
                <a:xfrm>
                  <a:off x="0" y="0"/>
                  <a:ext cx="1401" cy="1872"/>
                </a:xfrm>
                <a:prstGeom prst="rect">
                  <a:avLst/>
                </a:prstGeom>
                <a:noFill/>
              </p:spPr>
            </p:pic>
            <p:pic>
              <p:nvPicPr>
                <p:cNvPr id="9" name="Picture 18" descr="C:\Documents and Settings\virey\Mes documents\boulot\vulgarisation\syst-solaire\asteroid-triple.bmp"/>
                <p:cNvPicPr>
                  <a:picLocks noChangeAspect="1" noChangeArrowheads="1"/>
                </p:cNvPicPr>
                <p:nvPr/>
              </p:nvPicPr>
              <p:blipFill>
                <a:blip r:embed="rId4" cstate="print"/>
                <a:srcRect/>
                <a:stretch>
                  <a:fillRect/>
                </a:stretch>
              </p:blipFill>
              <p:spPr bwMode="auto">
                <a:xfrm>
                  <a:off x="1392" y="0"/>
                  <a:ext cx="2496" cy="1874"/>
                </a:xfrm>
                <a:prstGeom prst="rect">
                  <a:avLst/>
                </a:prstGeom>
                <a:noFill/>
              </p:spPr>
            </p:pic>
          </p:grpSp>
          <p:pic>
            <p:nvPicPr>
              <p:cNvPr id="6" name="Picture 19" descr="C:\Documents and Settings\virey\Mes documents\boulot\vulgarisation\syst-solaire\2006-0911asteroid_thumbnail.jpg"/>
              <p:cNvPicPr>
                <a:picLocks noChangeAspect="1" noChangeArrowheads="1"/>
              </p:cNvPicPr>
              <p:nvPr/>
            </p:nvPicPr>
            <p:blipFill>
              <a:blip r:embed="rId5" cstate="print"/>
              <a:srcRect/>
              <a:stretch>
                <a:fillRect/>
              </a:stretch>
            </p:blipFill>
            <p:spPr bwMode="auto">
              <a:xfrm>
                <a:off x="3888" y="144"/>
                <a:ext cx="1872" cy="1745"/>
              </a:xfrm>
              <a:prstGeom prst="rect">
                <a:avLst/>
              </a:prstGeom>
              <a:noFill/>
            </p:spPr>
          </p:pic>
        </p:grpSp>
        <p:sp>
          <p:nvSpPr>
            <p:cNvPr id="4" name="Rectangle 20"/>
            <p:cNvSpPr>
              <a:spLocks noChangeArrowheads="1"/>
            </p:cNvSpPr>
            <p:nvPr/>
          </p:nvSpPr>
          <p:spPr bwMode="auto">
            <a:xfrm>
              <a:off x="3888" y="0"/>
              <a:ext cx="1872" cy="144"/>
            </a:xfrm>
            <a:prstGeom prst="rect">
              <a:avLst/>
            </a:prstGeom>
            <a:solidFill>
              <a:schemeClr val="tx2"/>
            </a:solidFill>
            <a:ln w="9525">
              <a:solidFill>
                <a:schemeClr val="tx1"/>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0" y="0"/>
            <a:ext cx="9144000" cy="6858000"/>
            <a:chOff x="0" y="0"/>
            <a:chExt cx="5760" cy="4320"/>
          </a:xfrm>
        </p:grpSpPr>
        <p:pic>
          <p:nvPicPr>
            <p:cNvPr id="3" name="Picture 22" descr="starbirth_orion1"/>
            <p:cNvPicPr>
              <a:picLocks noChangeAspect="1" noChangeArrowheads="1"/>
            </p:cNvPicPr>
            <p:nvPr/>
          </p:nvPicPr>
          <p:blipFill>
            <a:blip r:embed="rId2" cstate="print"/>
            <a:srcRect/>
            <a:stretch>
              <a:fillRect/>
            </a:stretch>
          </p:blipFill>
          <p:spPr bwMode="auto">
            <a:xfrm>
              <a:off x="0" y="2784"/>
              <a:ext cx="1536" cy="1536"/>
            </a:xfrm>
            <a:prstGeom prst="rect">
              <a:avLst/>
            </a:prstGeom>
            <a:noFill/>
          </p:spPr>
        </p:pic>
        <p:pic>
          <p:nvPicPr>
            <p:cNvPr id="4" name="Picture 23" descr="starbirth_orion2"/>
            <p:cNvPicPr>
              <a:picLocks noChangeAspect="1" noChangeArrowheads="1"/>
            </p:cNvPicPr>
            <p:nvPr/>
          </p:nvPicPr>
          <p:blipFill>
            <a:blip r:embed="rId3" cstate="print"/>
            <a:srcRect/>
            <a:stretch>
              <a:fillRect/>
            </a:stretch>
          </p:blipFill>
          <p:spPr bwMode="auto">
            <a:xfrm>
              <a:off x="0" y="1248"/>
              <a:ext cx="1536" cy="1536"/>
            </a:xfrm>
            <a:prstGeom prst="rect">
              <a:avLst/>
            </a:prstGeom>
            <a:noFill/>
          </p:spPr>
        </p:pic>
        <p:pic>
          <p:nvPicPr>
            <p:cNvPr id="5" name="Picture 24" descr="orion"/>
            <p:cNvPicPr>
              <a:picLocks noChangeAspect="1" noChangeArrowheads="1"/>
            </p:cNvPicPr>
            <p:nvPr/>
          </p:nvPicPr>
          <p:blipFill>
            <a:blip r:embed="rId4" cstate="print"/>
            <a:srcRect/>
            <a:stretch>
              <a:fillRect/>
            </a:stretch>
          </p:blipFill>
          <p:spPr bwMode="auto">
            <a:xfrm rot="5400000">
              <a:off x="128" y="-128"/>
              <a:ext cx="1280" cy="1536"/>
            </a:xfrm>
            <a:prstGeom prst="rect">
              <a:avLst/>
            </a:prstGeom>
            <a:noFill/>
          </p:spPr>
        </p:pic>
        <p:pic>
          <p:nvPicPr>
            <p:cNvPr id="6" name="Picture 25" descr="planetaryneb_gallery"/>
            <p:cNvPicPr>
              <a:picLocks noChangeAspect="1" noChangeArrowheads="1"/>
            </p:cNvPicPr>
            <p:nvPr/>
          </p:nvPicPr>
          <p:blipFill>
            <a:blip r:embed="rId5" cstate="print"/>
            <a:srcRect/>
            <a:stretch>
              <a:fillRect/>
            </a:stretch>
          </p:blipFill>
          <p:spPr bwMode="auto">
            <a:xfrm>
              <a:off x="1488" y="1576"/>
              <a:ext cx="4272" cy="2744"/>
            </a:xfrm>
            <a:prstGeom prst="rect">
              <a:avLst/>
            </a:prstGeom>
            <a:noFill/>
          </p:spPr>
        </p:pic>
        <p:pic>
          <p:nvPicPr>
            <p:cNvPr id="7" name="Picture 26" descr="C:\Documents and Settings\virey\Mes documents\boulot\vulgarisation\etoiles-sn-neb\pleiades_big.gif"/>
            <p:cNvPicPr>
              <a:picLocks noChangeAspect="1" noChangeArrowheads="1"/>
            </p:cNvPicPr>
            <p:nvPr/>
          </p:nvPicPr>
          <p:blipFill>
            <a:blip r:embed="rId6" cstate="print"/>
            <a:srcRect/>
            <a:stretch>
              <a:fillRect/>
            </a:stretch>
          </p:blipFill>
          <p:spPr bwMode="auto">
            <a:xfrm>
              <a:off x="1536" y="0"/>
              <a:ext cx="2304" cy="1583"/>
            </a:xfrm>
            <a:prstGeom prst="rect">
              <a:avLst/>
            </a:prstGeom>
            <a:noFill/>
          </p:spPr>
        </p:pic>
        <p:pic>
          <p:nvPicPr>
            <p:cNvPr id="8" name="Picture 27" descr="C:\Documents and Settings\virey\Mes documents\boulot\vulgarisation\etoiles-sn-neb\redgiant.gif"/>
            <p:cNvPicPr>
              <a:picLocks noChangeAspect="1" noChangeArrowheads="1"/>
            </p:cNvPicPr>
            <p:nvPr/>
          </p:nvPicPr>
          <p:blipFill>
            <a:blip r:embed="rId7" cstate="print"/>
            <a:srcRect/>
            <a:stretch>
              <a:fillRect/>
            </a:stretch>
          </p:blipFill>
          <p:spPr bwMode="auto">
            <a:xfrm>
              <a:off x="3840" y="0"/>
              <a:ext cx="1353" cy="1584"/>
            </a:xfrm>
            <a:prstGeom prst="rect">
              <a:avLst/>
            </a:prstGeom>
            <a:noFill/>
          </p:spPr>
        </p:pic>
        <p:sp>
          <p:nvSpPr>
            <p:cNvPr id="9" name="Rectangle 28"/>
            <p:cNvSpPr>
              <a:spLocks noChangeArrowheads="1"/>
            </p:cNvSpPr>
            <p:nvPr/>
          </p:nvSpPr>
          <p:spPr bwMode="auto">
            <a:xfrm>
              <a:off x="5184" y="0"/>
              <a:ext cx="576" cy="1584"/>
            </a:xfrm>
            <a:prstGeom prst="rect">
              <a:avLst/>
            </a:prstGeom>
            <a:solidFill>
              <a:schemeClr val="tx2"/>
            </a:solidFill>
            <a:ln w="9525">
              <a:solidFill>
                <a:schemeClr val="tx1"/>
              </a:solidFill>
              <a:miter lim="800000"/>
              <a:headEnd/>
              <a:tailEnd/>
            </a:ln>
            <a:effectLst/>
          </p:spPr>
          <p:txBody>
            <a:bodyPr wrap="none" anchor="ctr"/>
            <a:lstStyle/>
            <a:p>
              <a:endParaRPr lang="fr-F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0" y="0"/>
            <a:ext cx="9220200" cy="6858000"/>
          </a:xfrm>
          <a:prstGeom prst="rect">
            <a:avLst/>
          </a:prstGeom>
          <a:solidFill>
            <a:schemeClr val="tx2"/>
          </a:solidFill>
          <a:ln w="9525">
            <a:solidFill>
              <a:schemeClr val="tx1"/>
            </a:solidFill>
            <a:miter lim="800000"/>
            <a:headEnd/>
            <a:tailEnd/>
          </a:ln>
          <a:effectLst/>
        </p:spPr>
        <p:txBody>
          <a:bodyPr wrap="none" anchor="ctr"/>
          <a:lstStyle/>
          <a:p>
            <a:endParaRPr lang="fr-FR"/>
          </a:p>
        </p:txBody>
      </p:sp>
      <p:pic>
        <p:nvPicPr>
          <p:cNvPr id="284675" name="Picture 3" descr="alex4"/>
          <p:cNvPicPr>
            <a:picLocks noChangeAspect="1" noChangeArrowheads="1"/>
          </p:cNvPicPr>
          <p:nvPr/>
        </p:nvPicPr>
        <p:blipFill>
          <a:blip r:embed="rId2" cstate="print"/>
          <a:srcRect t="43291" r="1138" b="980"/>
          <a:stretch>
            <a:fillRect/>
          </a:stretch>
        </p:blipFill>
        <p:spPr bwMode="auto">
          <a:xfrm>
            <a:off x="0" y="-76200"/>
            <a:ext cx="4343400" cy="2889250"/>
          </a:xfrm>
          <a:prstGeom prst="rect">
            <a:avLst/>
          </a:prstGeom>
          <a:noFill/>
        </p:spPr>
      </p:pic>
      <p:pic>
        <p:nvPicPr>
          <p:cNvPr id="284676" name="Picture 4" descr="superPre"/>
          <p:cNvPicPr>
            <a:picLocks noChangeAspect="1" noChangeArrowheads="1"/>
          </p:cNvPicPr>
          <p:nvPr/>
        </p:nvPicPr>
        <p:blipFill>
          <a:blip r:embed="rId3" cstate="print"/>
          <a:srcRect r="7018" b="7031"/>
          <a:stretch>
            <a:fillRect/>
          </a:stretch>
        </p:blipFill>
        <p:spPr bwMode="auto">
          <a:xfrm>
            <a:off x="0" y="2911475"/>
            <a:ext cx="4038600" cy="3946525"/>
          </a:xfrm>
          <a:prstGeom prst="rect">
            <a:avLst/>
          </a:prstGeom>
          <a:noFill/>
        </p:spPr>
      </p:pic>
      <p:pic>
        <p:nvPicPr>
          <p:cNvPr id="284678" name="Picture 6" descr="C:\Documents and Settings\virey\Mes documents\boulot\vulgarisation\etoiles-sn-neb\nebul3.jpg"/>
          <p:cNvPicPr>
            <a:picLocks noChangeAspect="1" noChangeArrowheads="1"/>
          </p:cNvPicPr>
          <p:nvPr/>
        </p:nvPicPr>
        <p:blipFill>
          <a:blip r:embed="rId4" cstate="print"/>
          <a:srcRect/>
          <a:stretch>
            <a:fillRect/>
          </a:stretch>
        </p:blipFill>
        <p:spPr bwMode="auto">
          <a:xfrm>
            <a:off x="251520" y="2852936"/>
            <a:ext cx="3441700" cy="4114800"/>
          </a:xfrm>
          <a:prstGeom prst="rect">
            <a:avLst/>
          </a:prstGeom>
          <a:noFill/>
        </p:spPr>
      </p:pic>
      <p:pic>
        <p:nvPicPr>
          <p:cNvPr id="284679" name="Picture 7" descr="C:\Documents and Settings\virey\Mes documents\boulot\vulgarisation\etoiles-sn-neb\sn94d_hiz.jpg"/>
          <p:cNvPicPr>
            <a:picLocks noChangeAspect="1" noChangeArrowheads="1"/>
          </p:cNvPicPr>
          <p:nvPr/>
        </p:nvPicPr>
        <p:blipFill>
          <a:blip r:embed="rId5" cstate="print"/>
          <a:srcRect/>
          <a:stretch>
            <a:fillRect/>
          </a:stretch>
        </p:blipFill>
        <p:spPr bwMode="auto">
          <a:xfrm>
            <a:off x="4267200" y="0"/>
            <a:ext cx="2743200" cy="2165350"/>
          </a:xfrm>
          <a:prstGeom prst="rect">
            <a:avLst/>
          </a:prstGeom>
          <a:noFill/>
        </p:spPr>
      </p:pic>
      <p:grpSp>
        <p:nvGrpSpPr>
          <p:cNvPr id="284680" name="Group 8"/>
          <p:cNvGrpSpPr>
            <a:grpSpLocks/>
          </p:cNvGrpSpPr>
          <p:nvPr/>
        </p:nvGrpSpPr>
        <p:grpSpPr bwMode="auto">
          <a:xfrm>
            <a:off x="3962400" y="0"/>
            <a:ext cx="5257800" cy="6858000"/>
            <a:chOff x="2496" y="0"/>
            <a:chExt cx="3312" cy="4320"/>
          </a:xfrm>
        </p:grpSpPr>
        <p:pic>
          <p:nvPicPr>
            <p:cNvPr id="284681" name="Picture 9" descr="C:\Documents and Settings\virey\Mes documents\boulot\vulgarisation\etoiles-sn-neb\pulsar-ChandraX.jpg"/>
            <p:cNvPicPr>
              <a:picLocks noChangeAspect="1" noChangeArrowheads="1"/>
            </p:cNvPicPr>
            <p:nvPr/>
          </p:nvPicPr>
          <p:blipFill>
            <a:blip r:embed="rId6" cstate="print"/>
            <a:srcRect/>
            <a:stretch>
              <a:fillRect/>
            </a:stretch>
          </p:blipFill>
          <p:spPr bwMode="auto">
            <a:xfrm>
              <a:off x="4128" y="0"/>
              <a:ext cx="1632" cy="1632"/>
            </a:xfrm>
            <a:prstGeom prst="rect">
              <a:avLst/>
            </a:prstGeom>
            <a:noFill/>
          </p:spPr>
        </p:pic>
        <p:pic>
          <p:nvPicPr>
            <p:cNvPr id="284682" name="Picture 10" descr="C:\Documents and Settings\virey\Mes documents\boulot\vulgarisation\etoiles-sn-neb\pulsar-diag0.jpg"/>
            <p:cNvPicPr>
              <a:picLocks noChangeAspect="1" noChangeArrowheads="1"/>
            </p:cNvPicPr>
            <p:nvPr/>
          </p:nvPicPr>
          <p:blipFill>
            <a:blip r:embed="rId7" cstate="print"/>
            <a:srcRect/>
            <a:stretch>
              <a:fillRect/>
            </a:stretch>
          </p:blipFill>
          <p:spPr bwMode="auto">
            <a:xfrm>
              <a:off x="2496" y="1574"/>
              <a:ext cx="3312" cy="274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284678"/>
                                        </p:tgtEl>
                                        <p:attrNameLst>
                                          <p:attrName>style.visibility</p:attrName>
                                        </p:attrNameLst>
                                      </p:cBhvr>
                                      <p:to>
                                        <p:strVal val="visible"/>
                                      </p:to>
                                    </p:set>
                                    <p:anim calcmode="lin" valueType="num">
                                      <p:cBhvr>
                                        <p:cTn id="7" dur="500" fill="hold"/>
                                        <p:tgtEl>
                                          <p:spTgt spid="284678"/>
                                        </p:tgtEl>
                                        <p:attrNameLst>
                                          <p:attrName>ppt_w</p:attrName>
                                        </p:attrNameLst>
                                      </p:cBhvr>
                                      <p:tavLst>
                                        <p:tav tm="0">
                                          <p:val>
                                            <p:fltVal val="0"/>
                                          </p:val>
                                        </p:tav>
                                        <p:tav tm="100000">
                                          <p:val>
                                            <p:strVal val="#ppt_w"/>
                                          </p:val>
                                        </p:tav>
                                      </p:tavLst>
                                    </p:anim>
                                    <p:anim calcmode="lin" valueType="num">
                                      <p:cBhvr>
                                        <p:cTn id="8" dur="500" fill="hold"/>
                                        <p:tgtEl>
                                          <p:spTgt spid="284678"/>
                                        </p:tgtEl>
                                        <p:attrNameLst>
                                          <p:attrName>ppt_h</p:attrName>
                                        </p:attrNameLst>
                                      </p:cBhvr>
                                      <p:tavLst>
                                        <p:tav tm="0">
                                          <p:val>
                                            <p:fltVal val="0"/>
                                          </p:val>
                                        </p:tav>
                                        <p:tav tm="100000">
                                          <p:val>
                                            <p:strVal val="#ppt_h"/>
                                          </p:val>
                                        </p:tav>
                                      </p:tavLst>
                                    </p:anim>
                                    <p:anim calcmode="lin" valueType="num">
                                      <p:cBhvr>
                                        <p:cTn id="9" dur="500" fill="hold"/>
                                        <p:tgtEl>
                                          <p:spTgt spid="284678"/>
                                        </p:tgtEl>
                                        <p:attrNameLst>
                                          <p:attrName>ppt_x</p:attrName>
                                        </p:attrNameLst>
                                      </p:cBhvr>
                                      <p:tavLst>
                                        <p:tav tm="0">
                                          <p:val>
                                            <p:fltVal val="0.5"/>
                                          </p:val>
                                        </p:tav>
                                        <p:tav tm="100000">
                                          <p:val>
                                            <p:strVal val="#ppt_x"/>
                                          </p:val>
                                        </p:tav>
                                      </p:tavLst>
                                    </p:anim>
                                    <p:anim calcmode="lin" valueType="num">
                                      <p:cBhvr>
                                        <p:cTn id="10" dur="500" fill="hold"/>
                                        <p:tgtEl>
                                          <p:spTgt spid="28467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84680"/>
                                        </p:tgtEl>
                                        <p:attrNameLst>
                                          <p:attrName>style.visibility</p:attrName>
                                        </p:attrNameLst>
                                      </p:cBhvr>
                                      <p:to>
                                        <p:strVal val="visible"/>
                                      </p:to>
                                    </p:set>
                                    <p:anim calcmode="lin" valueType="num">
                                      <p:cBhvr additive="base">
                                        <p:cTn id="15" dur="500" fill="hold"/>
                                        <p:tgtEl>
                                          <p:spTgt spid="284680"/>
                                        </p:tgtEl>
                                        <p:attrNameLst>
                                          <p:attrName>ppt_x</p:attrName>
                                        </p:attrNameLst>
                                      </p:cBhvr>
                                      <p:tavLst>
                                        <p:tav tm="0">
                                          <p:val>
                                            <p:strVal val="1+#ppt_w/2"/>
                                          </p:val>
                                        </p:tav>
                                        <p:tav tm="100000">
                                          <p:val>
                                            <p:strVal val="#ppt_x"/>
                                          </p:val>
                                        </p:tav>
                                      </p:tavLst>
                                    </p:anim>
                                    <p:anim calcmode="lin" valueType="num">
                                      <p:cBhvr additive="base">
                                        <p:cTn id="16" dur="500" fill="hold"/>
                                        <p:tgtEl>
                                          <p:spTgt spid="284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C:\Documents and Settings\virey\Mes documents\boulot\vulgarisation\trou-noir\cygnusX-1_visual.jpg"/>
          <p:cNvPicPr>
            <a:picLocks noChangeAspect="1" noChangeArrowheads="1"/>
          </p:cNvPicPr>
          <p:nvPr/>
        </p:nvPicPr>
        <p:blipFill>
          <a:blip r:embed="rId2" cstate="print"/>
          <a:srcRect/>
          <a:stretch>
            <a:fillRect/>
          </a:stretch>
        </p:blipFill>
        <p:spPr bwMode="auto">
          <a:xfrm>
            <a:off x="0" y="0"/>
            <a:ext cx="3276600" cy="3276600"/>
          </a:xfrm>
          <a:prstGeom prst="rect">
            <a:avLst/>
          </a:prstGeom>
          <a:noFill/>
        </p:spPr>
      </p:pic>
      <p:pic>
        <p:nvPicPr>
          <p:cNvPr id="285699" name="Picture 3" descr="C:\Documents and Settings\virey\Mes documents\boulot\vulgarisation\trou-noir\cygnusX-1_xray.jpg"/>
          <p:cNvPicPr>
            <a:picLocks noChangeAspect="1" noChangeArrowheads="1"/>
          </p:cNvPicPr>
          <p:nvPr/>
        </p:nvPicPr>
        <p:blipFill>
          <a:blip r:embed="rId3" cstate="print"/>
          <a:srcRect/>
          <a:stretch>
            <a:fillRect/>
          </a:stretch>
        </p:blipFill>
        <p:spPr bwMode="auto">
          <a:xfrm>
            <a:off x="6477000" y="0"/>
            <a:ext cx="2667000" cy="2667000"/>
          </a:xfrm>
          <a:prstGeom prst="rect">
            <a:avLst/>
          </a:prstGeom>
          <a:noFill/>
        </p:spPr>
      </p:pic>
      <p:pic>
        <p:nvPicPr>
          <p:cNvPr id="285700" name="Picture 4" descr="C:\Documents and Settings\virey\Mes documents\boulot\vulgarisation\trou-noir\cygnusX-1_radio.jpg"/>
          <p:cNvPicPr>
            <a:picLocks noChangeAspect="1" noChangeArrowheads="1"/>
          </p:cNvPicPr>
          <p:nvPr/>
        </p:nvPicPr>
        <p:blipFill>
          <a:blip r:embed="rId4" cstate="print"/>
          <a:srcRect/>
          <a:stretch>
            <a:fillRect/>
          </a:stretch>
        </p:blipFill>
        <p:spPr bwMode="auto">
          <a:xfrm>
            <a:off x="3276600" y="0"/>
            <a:ext cx="3276600" cy="3276600"/>
          </a:xfrm>
          <a:prstGeom prst="rect">
            <a:avLst/>
          </a:prstGeom>
          <a:noFill/>
        </p:spPr>
      </p:pic>
      <p:pic>
        <p:nvPicPr>
          <p:cNvPr id="285701" name="Picture 5" descr="C:\Documents and Settings\virey\Mes documents\boulot\vulgarisation\trou-noir\stellar-BH-art.jpg"/>
          <p:cNvPicPr>
            <a:picLocks noChangeAspect="1" noChangeArrowheads="1"/>
          </p:cNvPicPr>
          <p:nvPr/>
        </p:nvPicPr>
        <p:blipFill>
          <a:blip r:embed="rId5" cstate="print"/>
          <a:srcRect/>
          <a:stretch>
            <a:fillRect/>
          </a:stretch>
        </p:blipFill>
        <p:spPr bwMode="auto">
          <a:xfrm>
            <a:off x="0" y="3243263"/>
            <a:ext cx="6019800" cy="3614737"/>
          </a:xfrm>
          <a:prstGeom prst="rect">
            <a:avLst/>
          </a:prstGeom>
          <a:noFill/>
        </p:spPr>
      </p:pic>
      <p:pic>
        <p:nvPicPr>
          <p:cNvPr id="285702" name="Picture 6" descr="C:\Documents and Settings\virey\Mes documents\boulot\vulgarisation\trou-noir\BH-magnetic.jpg"/>
          <p:cNvPicPr>
            <a:picLocks noChangeAspect="1" noChangeArrowheads="1"/>
          </p:cNvPicPr>
          <p:nvPr/>
        </p:nvPicPr>
        <p:blipFill>
          <a:blip r:embed="rId6" cstate="print"/>
          <a:srcRect/>
          <a:stretch>
            <a:fillRect/>
          </a:stretch>
        </p:blipFill>
        <p:spPr bwMode="auto">
          <a:xfrm>
            <a:off x="6019800" y="1920875"/>
            <a:ext cx="3124200" cy="2497138"/>
          </a:xfrm>
          <a:prstGeom prst="rect">
            <a:avLst/>
          </a:prstGeom>
          <a:noFill/>
        </p:spPr>
      </p:pic>
      <p:pic>
        <p:nvPicPr>
          <p:cNvPr id="285703" name="Picture 7" descr="C:\Documents and Settings\virey\Mes documents\boulot\vulgarisation\terre\dinosaures-art.jpg"/>
          <p:cNvPicPr>
            <a:picLocks noChangeAspect="1" noChangeArrowheads="1"/>
          </p:cNvPicPr>
          <p:nvPr/>
        </p:nvPicPr>
        <p:blipFill>
          <a:blip r:embed="rId7" cstate="print"/>
          <a:srcRect/>
          <a:stretch>
            <a:fillRect/>
          </a:stretch>
        </p:blipFill>
        <p:spPr bwMode="auto">
          <a:xfrm>
            <a:off x="6019800" y="4311650"/>
            <a:ext cx="3124200" cy="25463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0" y="1690688"/>
            <a:ext cx="9144000" cy="5167312"/>
          </a:xfrm>
          <a:prstGeom prst="rect">
            <a:avLst/>
          </a:prstGeom>
          <a:noFill/>
        </p:spPr>
      </p:pic>
      <p:sp>
        <p:nvSpPr>
          <p:cNvPr id="286723" name="Text Box 3"/>
          <p:cNvSpPr txBox="1">
            <a:spLocks noChangeArrowheads="1"/>
          </p:cNvSpPr>
          <p:nvPr/>
        </p:nvSpPr>
        <p:spPr bwMode="auto">
          <a:xfrm>
            <a:off x="457200" y="381000"/>
            <a:ext cx="8686800" cy="641350"/>
          </a:xfrm>
          <a:prstGeom prst="rect">
            <a:avLst/>
          </a:prstGeom>
          <a:noFill/>
          <a:ln w="9525">
            <a:noFill/>
            <a:miter lim="800000"/>
            <a:headEnd/>
            <a:tailEnd/>
          </a:ln>
          <a:effectLst/>
        </p:spPr>
        <p:txBody>
          <a:bodyPr>
            <a:spAutoFit/>
          </a:bodyPr>
          <a:lstStyle/>
          <a:p>
            <a:pPr>
              <a:spcBef>
                <a:spcPct val="50000"/>
              </a:spcBef>
            </a:pPr>
            <a:r>
              <a:rPr lang="fr-FR" sz="3600" b="1" i="1"/>
              <a:t>Rentrons dans l’Univers des Galaxies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C:\Documents and Settings\virey\Mes documents\boulot\vulgarisation\physique-tech\atom.bmp"/>
          <p:cNvPicPr>
            <a:picLocks noChangeAspect="1" noChangeArrowheads="1"/>
          </p:cNvPicPr>
          <p:nvPr/>
        </p:nvPicPr>
        <p:blipFill>
          <a:blip r:embed="rId2" cstate="print"/>
          <a:srcRect/>
          <a:stretch>
            <a:fillRect/>
          </a:stretch>
        </p:blipFill>
        <p:spPr bwMode="auto">
          <a:xfrm>
            <a:off x="0" y="990600"/>
            <a:ext cx="5080000" cy="5064125"/>
          </a:xfrm>
          <a:prstGeom prst="rect">
            <a:avLst/>
          </a:prstGeom>
          <a:noFill/>
        </p:spPr>
      </p:pic>
      <p:sp>
        <p:nvSpPr>
          <p:cNvPr id="281603" name="Text Box 3"/>
          <p:cNvSpPr txBox="1">
            <a:spLocks noChangeArrowheads="1"/>
          </p:cNvSpPr>
          <p:nvPr/>
        </p:nvSpPr>
        <p:spPr bwMode="auto">
          <a:xfrm>
            <a:off x="611560" y="116632"/>
            <a:ext cx="8327344" cy="523220"/>
          </a:xfrm>
          <a:prstGeom prst="rect">
            <a:avLst/>
          </a:prstGeom>
          <a:noFill/>
          <a:ln w="9525">
            <a:noFill/>
            <a:miter lim="800000"/>
            <a:headEnd/>
            <a:tailEnd/>
          </a:ln>
          <a:effectLst/>
        </p:spPr>
        <p:txBody>
          <a:bodyPr wrap="none">
            <a:spAutoFit/>
          </a:bodyPr>
          <a:lstStyle/>
          <a:p>
            <a:r>
              <a:rPr lang="fr-FR" sz="2800" i="1" dirty="0" smtClean="0">
                <a:solidFill>
                  <a:srgbClr val="CC0099"/>
                </a:solidFill>
              </a:rPr>
              <a:t>La Brique «élémentaire» de la Physique </a:t>
            </a:r>
            <a:r>
              <a:rPr lang="fr-FR" sz="2800" i="1" dirty="0">
                <a:solidFill>
                  <a:srgbClr val="CC0099"/>
                </a:solidFill>
              </a:rPr>
              <a:t>:    L ’Atome   !</a:t>
            </a:r>
          </a:p>
        </p:txBody>
      </p:sp>
      <p:sp>
        <p:nvSpPr>
          <p:cNvPr id="281604" name="Text Box 4"/>
          <p:cNvSpPr txBox="1">
            <a:spLocks noChangeArrowheads="1"/>
          </p:cNvSpPr>
          <p:nvPr/>
        </p:nvSpPr>
        <p:spPr bwMode="auto">
          <a:xfrm>
            <a:off x="5292080" y="1772816"/>
            <a:ext cx="3851920" cy="3416320"/>
          </a:xfrm>
          <a:prstGeom prst="rect">
            <a:avLst/>
          </a:prstGeom>
          <a:noFill/>
          <a:ln w="9525">
            <a:noFill/>
            <a:miter lim="800000"/>
            <a:headEnd/>
            <a:tailEnd/>
          </a:ln>
          <a:effectLst/>
        </p:spPr>
        <p:txBody>
          <a:bodyPr wrap="square">
            <a:spAutoFit/>
          </a:bodyPr>
          <a:lstStyle/>
          <a:p>
            <a:r>
              <a:rPr lang="fr-FR" dirty="0" smtClean="0"/>
              <a:t>-500 -440 </a:t>
            </a:r>
            <a:r>
              <a:rPr lang="fr-FR" dirty="0"/>
              <a:t>: </a:t>
            </a:r>
            <a:r>
              <a:rPr lang="fr-FR" dirty="0" smtClean="0"/>
              <a:t>Ecole Grecque :</a:t>
            </a:r>
          </a:p>
          <a:p>
            <a:r>
              <a:rPr lang="fr-FR" dirty="0" smtClean="0"/>
              <a:t>Anaxagore/Démocrite</a:t>
            </a:r>
          </a:p>
          <a:p>
            <a:r>
              <a:rPr lang="fr-FR" dirty="0" smtClean="0"/>
              <a:t>(« qui ne peut être divisé »)</a:t>
            </a:r>
            <a:endParaRPr lang="fr-FR" dirty="0"/>
          </a:p>
          <a:p>
            <a:endParaRPr lang="fr-FR" dirty="0"/>
          </a:p>
          <a:p>
            <a:r>
              <a:rPr lang="fr-FR" dirty="0"/>
              <a:t>Ecole Russe (1700)</a:t>
            </a:r>
          </a:p>
          <a:p>
            <a:endParaRPr lang="fr-FR" dirty="0"/>
          </a:p>
          <a:p>
            <a:r>
              <a:rPr lang="fr-FR" dirty="0" smtClean="0"/>
              <a:t>Europe : 1760-1870 </a:t>
            </a:r>
            <a:r>
              <a:rPr lang="fr-FR" dirty="0"/>
              <a:t>: </a:t>
            </a:r>
            <a:r>
              <a:rPr lang="fr-FR" dirty="0" smtClean="0"/>
              <a:t>Lavoisier, Cavendish, Dalton, Avogadro, Mendeleïev …</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2"/>
          <p:cNvSpPr txBox="1">
            <a:spLocks noChangeArrowheads="1"/>
          </p:cNvSpPr>
          <p:nvPr/>
        </p:nvSpPr>
        <p:spPr bwMode="auto">
          <a:xfrm>
            <a:off x="0" y="0"/>
            <a:ext cx="9144000" cy="1066800"/>
          </a:xfrm>
          <a:prstGeom prst="rect">
            <a:avLst/>
          </a:prstGeom>
          <a:solidFill>
            <a:schemeClr val="tx2"/>
          </a:solidFill>
          <a:ln w="9525">
            <a:noFill/>
            <a:miter lim="800000"/>
            <a:headEnd/>
            <a:tailEnd/>
          </a:ln>
          <a:effectLst/>
        </p:spPr>
        <p:txBody>
          <a:bodyPr>
            <a:spAutoFit/>
          </a:bodyPr>
          <a:lstStyle/>
          <a:p>
            <a:pPr algn="ctr"/>
            <a:r>
              <a:rPr lang="fr-FR" sz="3200" b="1" i="1">
                <a:solidFill>
                  <a:srgbClr val="FFFFCC"/>
                </a:solidFill>
              </a:rPr>
              <a:t>La Voie Lactée    </a:t>
            </a:r>
            <a:r>
              <a:rPr lang="fr-FR" sz="2800" b="1" i="1">
                <a:solidFill>
                  <a:srgbClr val="FFFFCC"/>
                </a:solidFill>
              </a:rPr>
              <a:t>(100 000 AL)</a:t>
            </a:r>
          </a:p>
          <a:p>
            <a:pPr algn="ctr"/>
            <a:endParaRPr lang="fr-FR" sz="3200" b="1" i="1">
              <a:solidFill>
                <a:srgbClr val="FFFFCC"/>
              </a:solidFill>
            </a:endParaRPr>
          </a:p>
        </p:txBody>
      </p:sp>
      <p:pic>
        <p:nvPicPr>
          <p:cNvPr id="287747" name="Picture 3"/>
          <p:cNvPicPr>
            <a:picLocks noChangeAspect="1" noChangeArrowheads="1"/>
          </p:cNvPicPr>
          <p:nvPr/>
        </p:nvPicPr>
        <p:blipFill>
          <a:blip r:embed="rId2" cstate="print"/>
          <a:srcRect/>
          <a:stretch>
            <a:fillRect/>
          </a:stretch>
        </p:blipFill>
        <p:spPr bwMode="auto">
          <a:xfrm>
            <a:off x="0" y="744538"/>
            <a:ext cx="9144000" cy="6113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C:\Documents and Settings\virey\Mes documents\boulot\vulgarisation\galaxies\comparaison-galaxies.gif"/>
          <p:cNvPicPr>
            <a:picLocks noChangeAspect="1" noChangeArrowheads="1"/>
          </p:cNvPicPr>
          <p:nvPr/>
        </p:nvPicPr>
        <p:blipFill>
          <a:blip r:embed="rId2" cstate="print"/>
          <a:srcRect/>
          <a:stretch>
            <a:fillRect/>
          </a:stretch>
        </p:blipFill>
        <p:spPr bwMode="auto">
          <a:xfrm>
            <a:off x="0" y="1655763"/>
            <a:ext cx="6019800" cy="5202237"/>
          </a:xfrm>
          <a:prstGeom prst="rect">
            <a:avLst/>
          </a:prstGeom>
          <a:noFill/>
        </p:spPr>
      </p:pic>
      <p:pic>
        <p:nvPicPr>
          <p:cNvPr id="288771" name="Picture 3"/>
          <p:cNvPicPr>
            <a:picLocks noChangeAspect="1" noChangeArrowheads="1"/>
          </p:cNvPicPr>
          <p:nvPr/>
        </p:nvPicPr>
        <p:blipFill>
          <a:blip r:embed="rId3" cstate="print"/>
          <a:srcRect/>
          <a:stretch>
            <a:fillRect/>
          </a:stretch>
        </p:blipFill>
        <p:spPr bwMode="auto">
          <a:xfrm>
            <a:off x="4724400" y="0"/>
            <a:ext cx="4419600" cy="3962400"/>
          </a:xfrm>
          <a:prstGeom prst="rect">
            <a:avLst/>
          </a:prstGeom>
          <a:noFill/>
        </p:spPr>
      </p:pic>
      <p:sp>
        <p:nvSpPr>
          <p:cNvPr id="288772" name="Text Box 4"/>
          <p:cNvSpPr txBox="1">
            <a:spLocks noChangeArrowheads="1"/>
          </p:cNvSpPr>
          <p:nvPr/>
        </p:nvSpPr>
        <p:spPr bwMode="auto">
          <a:xfrm>
            <a:off x="5105400" y="228600"/>
            <a:ext cx="3425825" cy="519113"/>
          </a:xfrm>
          <a:prstGeom prst="rect">
            <a:avLst/>
          </a:prstGeom>
          <a:noFill/>
          <a:ln w="9525">
            <a:noFill/>
            <a:miter lim="800000"/>
            <a:headEnd/>
            <a:tailEnd/>
          </a:ln>
          <a:effectLst/>
        </p:spPr>
        <p:txBody>
          <a:bodyPr wrap="none">
            <a:spAutoFit/>
          </a:bodyPr>
          <a:lstStyle/>
          <a:p>
            <a:r>
              <a:rPr lang="fr-FR" sz="2800">
                <a:solidFill>
                  <a:schemeClr val="bg1"/>
                </a:solidFill>
                <a:effectLst>
                  <a:outerShdw blurRad="38100" dist="38100" dir="2700000" algn="tl">
                    <a:srgbClr val="000000"/>
                  </a:outerShdw>
                </a:effectLst>
                <a:latin typeface="Times" charset="0"/>
              </a:rPr>
              <a:t>2 millions de </a:t>
            </a:r>
            <a:r>
              <a:rPr lang="fr-FR" sz="2800" baseline="30000">
                <a:solidFill>
                  <a:schemeClr val="bg1"/>
                </a:solidFill>
                <a:effectLst>
                  <a:outerShdw blurRad="38100" dist="38100" dir="2700000" algn="tl">
                    <a:srgbClr val="000000"/>
                  </a:outerShdw>
                </a:effectLst>
                <a:latin typeface="Times" charset="0"/>
              </a:rPr>
              <a:t> </a:t>
            </a:r>
            <a:r>
              <a:rPr lang="fr-FR" sz="2800">
                <a:solidFill>
                  <a:schemeClr val="bg1"/>
                </a:solidFill>
                <a:effectLst>
                  <a:outerShdw blurRad="38100" dist="38100" dir="2700000" algn="tl">
                    <a:srgbClr val="000000"/>
                  </a:outerShdw>
                </a:effectLst>
                <a:latin typeface="Times" charset="0"/>
              </a:rPr>
              <a:t>galaxies</a:t>
            </a:r>
            <a:r>
              <a:rPr lang="fr-FR">
                <a:solidFill>
                  <a:schemeClr val="bg1"/>
                </a:solidFill>
                <a:latin typeface="Times" charset="0"/>
              </a:rPr>
              <a:t> </a:t>
            </a:r>
          </a:p>
        </p:txBody>
      </p:sp>
      <p:pic>
        <p:nvPicPr>
          <p:cNvPr id="288773" name="Picture 5"/>
          <p:cNvPicPr>
            <a:picLocks noChangeAspect="1" noChangeArrowheads="1"/>
          </p:cNvPicPr>
          <p:nvPr/>
        </p:nvPicPr>
        <p:blipFill>
          <a:blip r:embed="rId4" cstate="print">
            <a:lum bright="-4000" contrast="42000"/>
          </a:blip>
          <a:srcRect/>
          <a:stretch>
            <a:fillRect/>
          </a:stretch>
        </p:blipFill>
        <p:spPr bwMode="auto">
          <a:xfrm>
            <a:off x="7359650" y="1244600"/>
            <a:ext cx="1443038" cy="1333500"/>
          </a:xfrm>
          <a:prstGeom prst="rect">
            <a:avLst/>
          </a:prstGeom>
          <a:noFill/>
        </p:spPr>
      </p:pic>
      <p:sp>
        <p:nvSpPr>
          <p:cNvPr id="288774" name="Rectangle 6"/>
          <p:cNvSpPr>
            <a:spLocks noChangeArrowheads="1"/>
          </p:cNvSpPr>
          <p:nvPr/>
        </p:nvSpPr>
        <p:spPr bwMode="auto">
          <a:xfrm>
            <a:off x="6070600" y="1911350"/>
            <a:ext cx="147638" cy="133350"/>
          </a:xfrm>
          <a:prstGeom prst="rect">
            <a:avLst/>
          </a:prstGeom>
          <a:noFill/>
          <a:ln w="28575">
            <a:solidFill>
              <a:srgbClr val="FFCC00"/>
            </a:solidFill>
            <a:miter lim="800000"/>
            <a:headEnd/>
            <a:tailEnd/>
          </a:ln>
        </p:spPr>
        <p:txBody>
          <a:bodyPr wrap="none" anchor="ctr"/>
          <a:lstStyle/>
          <a:p>
            <a:endParaRPr lang="fr-F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ChangeArrowheads="1"/>
          </p:cNvSpPr>
          <p:nvPr/>
        </p:nvSpPr>
        <p:spPr bwMode="auto">
          <a:xfrm>
            <a:off x="0" y="0"/>
            <a:ext cx="1905000" cy="6858000"/>
          </a:xfrm>
          <a:prstGeom prst="rect">
            <a:avLst/>
          </a:prstGeom>
          <a:solidFill>
            <a:schemeClr val="tx2"/>
          </a:solidFill>
          <a:ln w="9525">
            <a:solidFill>
              <a:schemeClr val="tx1"/>
            </a:solidFill>
            <a:miter lim="800000"/>
            <a:headEnd/>
            <a:tailEnd/>
          </a:ln>
          <a:effectLst/>
        </p:spPr>
        <p:txBody>
          <a:bodyPr wrap="none" anchor="ctr"/>
          <a:lstStyle/>
          <a:p>
            <a:endParaRPr lang="fr-FR"/>
          </a:p>
        </p:txBody>
      </p:sp>
      <p:grpSp>
        <p:nvGrpSpPr>
          <p:cNvPr id="289795" name="Group 3"/>
          <p:cNvGrpSpPr>
            <a:grpSpLocks/>
          </p:cNvGrpSpPr>
          <p:nvPr/>
        </p:nvGrpSpPr>
        <p:grpSpPr bwMode="auto">
          <a:xfrm>
            <a:off x="1828800" y="0"/>
            <a:ext cx="7315200" cy="6865938"/>
            <a:chOff x="624" y="1083"/>
            <a:chExt cx="4277" cy="3518"/>
          </a:xfrm>
        </p:grpSpPr>
        <p:pic>
          <p:nvPicPr>
            <p:cNvPr id="289796" name="Picture 4"/>
            <p:cNvPicPr>
              <a:picLocks noChangeAspect="1" noChangeArrowheads="1"/>
            </p:cNvPicPr>
            <p:nvPr/>
          </p:nvPicPr>
          <p:blipFill>
            <a:blip r:embed="rId2" cstate="print"/>
            <a:srcRect/>
            <a:stretch>
              <a:fillRect/>
            </a:stretch>
          </p:blipFill>
          <p:spPr bwMode="auto">
            <a:xfrm>
              <a:off x="624" y="1083"/>
              <a:ext cx="4277" cy="3499"/>
            </a:xfrm>
            <a:prstGeom prst="rect">
              <a:avLst/>
            </a:prstGeom>
            <a:noFill/>
          </p:spPr>
        </p:pic>
        <p:sp>
          <p:nvSpPr>
            <p:cNvPr id="289797" name="Text Box 5"/>
            <p:cNvSpPr txBox="1">
              <a:spLocks noChangeArrowheads="1"/>
            </p:cNvSpPr>
            <p:nvPr/>
          </p:nvSpPr>
          <p:spPr bwMode="auto">
            <a:xfrm>
              <a:off x="1221" y="3011"/>
              <a:ext cx="663" cy="209"/>
            </a:xfrm>
            <a:prstGeom prst="rect">
              <a:avLst/>
            </a:prstGeom>
            <a:noFill/>
            <a:ln w="36000">
              <a:noFill/>
              <a:miter lim="800000"/>
              <a:headEnd/>
              <a:tailEnd/>
            </a:ln>
          </p:spPr>
          <p:txBody>
            <a:bodyPr wrap="none" lIns="0" tIns="0" rIns="0" bIns="0">
              <a:spAutoFit/>
            </a:bodyPr>
            <a:lstStyle/>
            <a:p>
              <a:pPr defTabSz="828675">
                <a:lnSpc>
                  <a:spcPct val="117000"/>
                </a:lnSpc>
                <a:buClr>
                  <a:srgbClr val="000000"/>
                </a:buClr>
                <a:buSzPct val="45000"/>
                <a:buFont typeface="StarSymbol" charset="0"/>
                <a:buNone/>
                <a:tabLst>
                  <a:tab pos="657225" algn="l"/>
                </a:tabLst>
              </a:pPr>
              <a:r>
                <a:rPr lang="en-GB" sz="2200">
                  <a:solidFill>
                    <a:srgbClr val="FFFFCC"/>
                  </a:solidFill>
                  <a:latin typeface="Kidprint" pitchFamily="16" charset="0"/>
                </a:rPr>
                <a:t>Elliptique</a:t>
              </a:r>
            </a:p>
          </p:txBody>
        </p:sp>
        <p:sp>
          <p:nvSpPr>
            <p:cNvPr id="289798" name="Text Box 6"/>
            <p:cNvSpPr txBox="1">
              <a:spLocks noChangeArrowheads="1"/>
            </p:cNvSpPr>
            <p:nvPr/>
          </p:nvSpPr>
          <p:spPr bwMode="auto">
            <a:xfrm>
              <a:off x="2502" y="2165"/>
              <a:ext cx="1038" cy="201"/>
            </a:xfrm>
            <a:prstGeom prst="rect">
              <a:avLst/>
            </a:prstGeom>
            <a:noFill/>
            <a:ln w="36000">
              <a:noFill/>
              <a:miter lim="800000"/>
              <a:headEnd/>
              <a:tailEnd/>
            </a:ln>
          </p:spPr>
          <p:txBody>
            <a:bodyPr wrap="none" lIns="0" tIns="0" rIns="0" bIns="0">
              <a:spAutoFit/>
            </a:bodyPr>
            <a:lstStyle/>
            <a:p>
              <a:pPr defTabSz="828675">
                <a:lnSpc>
                  <a:spcPct val="117000"/>
                </a:lnSpc>
                <a:buClr>
                  <a:srgbClr val="000000"/>
                </a:buClr>
                <a:buSzPct val="45000"/>
                <a:buFont typeface="StarSymbol" charset="0"/>
                <a:buNone/>
                <a:tabLst>
                  <a:tab pos="657225" algn="l"/>
                  <a:tab pos="1312863" algn="l"/>
                  <a:tab pos="1970088" algn="l"/>
                </a:tabLst>
              </a:pPr>
              <a:r>
                <a:rPr lang="en-GB" sz="2200">
                  <a:solidFill>
                    <a:srgbClr val="FFFFCC"/>
                  </a:solidFill>
                  <a:latin typeface="Kidprint" pitchFamily="16" charset="0"/>
                </a:rPr>
                <a:t>Spirales barrées</a:t>
              </a:r>
            </a:p>
          </p:txBody>
        </p:sp>
        <p:sp>
          <p:nvSpPr>
            <p:cNvPr id="289799" name="Text Box 7"/>
            <p:cNvSpPr txBox="1">
              <a:spLocks noChangeArrowheads="1"/>
            </p:cNvSpPr>
            <p:nvPr/>
          </p:nvSpPr>
          <p:spPr bwMode="auto">
            <a:xfrm>
              <a:off x="1484" y="4392"/>
              <a:ext cx="872" cy="209"/>
            </a:xfrm>
            <a:prstGeom prst="rect">
              <a:avLst/>
            </a:prstGeom>
            <a:noFill/>
            <a:ln w="36000">
              <a:noFill/>
              <a:miter lim="800000"/>
              <a:headEnd/>
              <a:tailEnd/>
            </a:ln>
          </p:spPr>
          <p:txBody>
            <a:bodyPr wrap="none" lIns="0" tIns="0" rIns="0" bIns="0">
              <a:spAutoFit/>
            </a:bodyPr>
            <a:lstStyle/>
            <a:p>
              <a:pPr defTabSz="828675">
                <a:lnSpc>
                  <a:spcPct val="117000"/>
                </a:lnSpc>
                <a:buClr>
                  <a:srgbClr val="000000"/>
                </a:buClr>
                <a:buSzPct val="45000"/>
                <a:buFont typeface="StarSymbol" charset="0"/>
                <a:buNone/>
                <a:tabLst>
                  <a:tab pos="657225" algn="l"/>
                  <a:tab pos="1312863" algn="l"/>
                </a:tabLst>
              </a:pPr>
              <a:r>
                <a:rPr lang="en-GB" sz="2200">
                  <a:solidFill>
                    <a:srgbClr val="FFFFCC"/>
                  </a:solidFill>
                  <a:latin typeface="Kidprint" pitchFamily="16" charset="0"/>
                </a:rPr>
                <a:t>Vue de face</a:t>
              </a:r>
            </a:p>
          </p:txBody>
        </p:sp>
        <p:sp>
          <p:nvSpPr>
            <p:cNvPr id="289800" name="Text Box 8"/>
            <p:cNvSpPr txBox="1">
              <a:spLocks noChangeArrowheads="1"/>
            </p:cNvSpPr>
            <p:nvPr/>
          </p:nvSpPr>
          <p:spPr bwMode="auto">
            <a:xfrm>
              <a:off x="2444" y="3757"/>
              <a:ext cx="872" cy="209"/>
            </a:xfrm>
            <a:prstGeom prst="rect">
              <a:avLst/>
            </a:prstGeom>
            <a:noFill/>
            <a:ln w="36000">
              <a:noFill/>
              <a:miter lim="800000"/>
              <a:headEnd/>
              <a:tailEnd/>
            </a:ln>
          </p:spPr>
          <p:txBody>
            <a:bodyPr wrap="none" lIns="0" tIns="0" rIns="0" bIns="0">
              <a:spAutoFit/>
            </a:bodyPr>
            <a:lstStyle/>
            <a:p>
              <a:pPr defTabSz="828675">
                <a:lnSpc>
                  <a:spcPct val="117000"/>
                </a:lnSpc>
                <a:buClr>
                  <a:srgbClr val="000000"/>
                </a:buClr>
                <a:buSzPct val="45000"/>
                <a:buFont typeface="StarSymbol" charset="0"/>
                <a:buNone/>
                <a:tabLst>
                  <a:tab pos="657225" algn="l"/>
                  <a:tab pos="1312863" algn="l"/>
                </a:tabLst>
              </a:pPr>
              <a:r>
                <a:rPr lang="fr-FR" sz="2200">
                  <a:solidFill>
                    <a:srgbClr val="FFFFCC"/>
                  </a:solidFill>
                  <a:latin typeface="Kidprint" pitchFamily="16" charset="0"/>
                </a:rPr>
                <a:t>Vue de coté</a:t>
              </a:r>
              <a:endParaRPr lang="en-GB" sz="2200">
                <a:solidFill>
                  <a:srgbClr val="FFFFCC"/>
                </a:solidFill>
                <a:latin typeface="Kidprint" pitchFamily="16" charset="0"/>
              </a:endParaRPr>
            </a:p>
          </p:txBody>
        </p:sp>
        <p:sp>
          <p:nvSpPr>
            <p:cNvPr id="289801" name="Text Box 9"/>
            <p:cNvSpPr txBox="1">
              <a:spLocks noChangeArrowheads="1"/>
            </p:cNvSpPr>
            <p:nvPr/>
          </p:nvSpPr>
          <p:spPr bwMode="auto">
            <a:xfrm>
              <a:off x="833" y="2254"/>
              <a:ext cx="408" cy="209"/>
            </a:xfrm>
            <a:prstGeom prst="rect">
              <a:avLst/>
            </a:prstGeom>
            <a:noFill/>
            <a:ln w="36000">
              <a:noFill/>
              <a:miter lim="800000"/>
              <a:headEnd/>
              <a:tailEnd/>
            </a:ln>
          </p:spPr>
          <p:txBody>
            <a:bodyPr wrap="none" lIns="0" tIns="0" rIns="0" bIns="0">
              <a:spAutoFit/>
            </a:bodyPr>
            <a:lstStyle/>
            <a:p>
              <a:pPr defTabSz="828675">
                <a:lnSpc>
                  <a:spcPct val="117000"/>
                </a:lnSpc>
                <a:buClr>
                  <a:srgbClr val="000000"/>
                </a:buClr>
                <a:buSzPct val="45000"/>
                <a:buFont typeface="StarSymbol" charset="0"/>
                <a:buNone/>
                <a:tabLst>
                  <a:tab pos="657225" algn="l"/>
                </a:tabLst>
              </a:pPr>
              <a:r>
                <a:rPr lang="en-GB" sz="2200">
                  <a:solidFill>
                    <a:srgbClr val="FFFFCC"/>
                  </a:solidFill>
                  <a:latin typeface="Kidprint" pitchFamily="16" charset="0"/>
                </a:rPr>
                <a:t>Étoile</a:t>
              </a:r>
            </a:p>
          </p:txBody>
        </p:sp>
      </p:grpSp>
      <p:sp>
        <p:nvSpPr>
          <p:cNvPr id="289802" name="Text Box 10"/>
          <p:cNvSpPr txBox="1">
            <a:spLocks noChangeArrowheads="1"/>
          </p:cNvSpPr>
          <p:nvPr/>
        </p:nvSpPr>
        <p:spPr bwMode="auto">
          <a:xfrm>
            <a:off x="457200" y="0"/>
            <a:ext cx="396875" cy="6924675"/>
          </a:xfrm>
          <a:prstGeom prst="rect">
            <a:avLst/>
          </a:prstGeom>
          <a:solidFill>
            <a:schemeClr val="tx2"/>
          </a:solidFill>
          <a:ln w="9525">
            <a:noFill/>
            <a:miter lim="800000"/>
            <a:headEnd/>
            <a:tailEnd/>
          </a:ln>
          <a:effectLst/>
        </p:spPr>
        <p:txBody>
          <a:bodyPr>
            <a:spAutoFit/>
          </a:bodyPr>
          <a:lstStyle/>
          <a:p>
            <a:r>
              <a:rPr lang="fr-FR" sz="2800">
                <a:solidFill>
                  <a:srgbClr val="FFFFCC"/>
                </a:solidFill>
              </a:rPr>
              <a:t>UNE </a:t>
            </a:r>
          </a:p>
          <a:p>
            <a:endParaRPr lang="fr-FR" sz="2800">
              <a:solidFill>
                <a:srgbClr val="FFFFCC"/>
              </a:solidFill>
            </a:endParaRPr>
          </a:p>
          <a:p>
            <a:r>
              <a:rPr lang="fr-FR" sz="2800">
                <a:solidFill>
                  <a:srgbClr val="FFFFCC"/>
                </a:solidFill>
              </a:rPr>
              <a:t>VU</a:t>
            </a:r>
          </a:p>
          <a:p>
            <a:r>
              <a:rPr lang="fr-FR" sz="2800">
                <a:solidFill>
                  <a:srgbClr val="FFFFCC"/>
                </a:solidFill>
              </a:rPr>
              <a:t>E</a:t>
            </a:r>
          </a:p>
          <a:p>
            <a:endParaRPr lang="fr-FR" sz="2800">
              <a:solidFill>
                <a:srgbClr val="FFFFCC"/>
              </a:solidFill>
            </a:endParaRPr>
          </a:p>
          <a:p>
            <a:r>
              <a:rPr lang="fr-FR" sz="2800">
                <a:solidFill>
                  <a:srgbClr val="FFFFCC"/>
                </a:solidFill>
              </a:rPr>
              <a:t>PROFONDE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C:\Documents and Settings\virey\Mes documents\boulot\vulgarisation\galaxies\antennae_coll.jpg"/>
          <p:cNvPicPr>
            <a:picLocks noChangeAspect="1" noChangeArrowheads="1"/>
          </p:cNvPicPr>
          <p:nvPr/>
        </p:nvPicPr>
        <p:blipFill>
          <a:blip r:embed="rId2" cstate="print"/>
          <a:srcRect/>
          <a:stretch>
            <a:fillRect/>
          </a:stretch>
        </p:blipFill>
        <p:spPr bwMode="auto">
          <a:xfrm>
            <a:off x="1371600" y="4017963"/>
            <a:ext cx="4191000" cy="2840037"/>
          </a:xfrm>
          <a:prstGeom prst="rect">
            <a:avLst/>
          </a:prstGeom>
          <a:noFill/>
        </p:spPr>
      </p:pic>
      <p:pic>
        <p:nvPicPr>
          <p:cNvPr id="290819" name="Picture 3" descr="C:\Documents and Settings\virey\Mes documents\boulot\vulgarisation\galaxies\galcoll1.jpg"/>
          <p:cNvPicPr>
            <a:picLocks noChangeAspect="1" noChangeArrowheads="1"/>
          </p:cNvPicPr>
          <p:nvPr/>
        </p:nvPicPr>
        <p:blipFill>
          <a:blip r:embed="rId3" cstate="print"/>
          <a:srcRect/>
          <a:stretch>
            <a:fillRect/>
          </a:stretch>
        </p:blipFill>
        <p:spPr bwMode="auto">
          <a:xfrm>
            <a:off x="0" y="0"/>
            <a:ext cx="9144000" cy="4673600"/>
          </a:xfrm>
          <a:prstGeom prst="rect">
            <a:avLst/>
          </a:prstGeom>
          <a:noFill/>
        </p:spPr>
      </p:pic>
      <p:pic>
        <p:nvPicPr>
          <p:cNvPr id="290820" name="Picture 4" descr="See Explanation.  Clicking on the picture will download&#10; the highest resolution version available.">
            <a:hlinkClick r:id="rId4"/>
          </p:cNvPr>
          <p:cNvPicPr>
            <a:picLocks noChangeAspect="1" noChangeArrowheads="1"/>
          </p:cNvPicPr>
          <p:nvPr/>
        </p:nvPicPr>
        <p:blipFill>
          <a:blip r:embed="rId5" cstate="print"/>
          <a:srcRect/>
          <a:stretch>
            <a:fillRect/>
          </a:stretch>
        </p:blipFill>
        <p:spPr bwMode="auto">
          <a:xfrm>
            <a:off x="5562600" y="4171950"/>
            <a:ext cx="3617913" cy="2713038"/>
          </a:xfrm>
          <a:prstGeom prst="rect">
            <a:avLst/>
          </a:prstGeom>
          <a:noFill/>
        </p:spPr>
      </p:pic>
      <p:pic>
        <p:nvPicPr>
          <p:cNvPr id="290821" name="Picture 5" descr="C:\Documents and Settings\virey\Mes documents\boulot\vulgarisation\galaxies\elliptic.gif"/>
          <p:cNvPicPr>
            <a:picLocks noChangeAspect="1" noChangeArrowheads="1"/>
          </p:cNvPicPr>
          <p:nvPr/>
        </p:nvPicPr>
        <p:blipFill>
          <a:blip r:embed="rId6" cstate="print"/>
          <a:srcRect/>
          <a:stretch>
            <a:fillRect/>
          </a:stretch>
        </p:blipFill>
        <p:spPr bwMode="auto">
          <a:xfrm>
            <a:off x="0" y="4343400"/>
            <a:ext cx="2514600" cy="25146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pic>
        <p:nvPicPr>
          <p:cNvPr id="2" name="SPRINGEL-collisiongalaxy.mpeg">
            <a:hlinkClick r:id="" action="ppaction://media"/>
          </p:cNvPr>
          <p:cNvPicPr>
            <a:picLocks noRot="1" noChangeAspect="1"/>
          </p:cNvPicPr>
          <p:nvPr>
            <a:videoFile r:link="rId1"/>
          </p:nvPr>
        </p:nvPicPr>
        <p:blipFill>
          <a:blip r:embed="rId3" cstate="print"/>
          <a:stretch>
            <a:fillRect/>
          </a:stretch>
        </p:blipFill>
        <p:spPr>
          <a:xfrm>
            <a:off x="1043608" y="0"/>
            <a:ext cx="6876256" cy="68762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C:\Documents and Settings\virey\Mes documents\boulot\vulgarisation\galaxies\andromede-m31.gif"/>
          <p:cNvPicPr>
            <a:picLocks noChangeAspect="1" noChangeArrowheads="1"/>
          </p:cNvPicPr>
          <p:nvPr/>
        </p:nvPicPr>
        <p:blipFill>
          <a:blip r:embed="rId2" cstate="print"/>
          <a:srcRect/>
          <a:stretch>
            <a:fillRect/>
          </a:stretch>
        </p:blipFill>
        <p:spPr bwMode="auto">
          <a:xfrm>
            <a:off x="0" y="0"/>
            <a:ext cx="4267200" cy="3427413"/>
          </a:xfrm>
          <a:prstGeom prst="rect">
            <a:avLst/>
          </a:prstGeom>
          <a:noFill/>
        </p:spPr>
      </p:pic>
      <p:pic>
        <p:nvPicPr>
          <p:cNvPr id="291843" name="Picture 3" descr="C:\Documents and Settings\virey\Mes documents\boulot\vulgarisation\galaxies\Cartwheel_coll.jpg"/>
          <p:cNvPicPr>
            <a:picLocks noChangeAspect="1" noChangeArrowheads="1"/>
          </p:cNvPicPr>
          <p:nvPr/>
        </p:nvPicPr>
        <p:blipFill>
          <a:blip r:embed="rId3" cstate="print"/>
          <a:srcRect/>
          <a:stretch>
            <a:fillRect/>
          </a:stretch>
        </p:blipFill>
        <p:spPr bwMode="auto">
          <a:xfrm>
            <a:off x="4267200" y="0"/>
            <a:ext cx="4114800" cy="3490913"/>
          </a:xfrm>
          <a:prstGeom prst="rect">
            <a:avLst/>
          </a:prstGeom>
          <a:noFill/>
        </p:spPr>
      </p:pic>
      <p:pic>
        <p:nvPicPr>
          <p:cNvPr id="291844" name="Picture 4" descr="C:\Documents and Settings\virey\Mes documents\boulot\vulgarisation\galaxies\coll-milkyway.gif"/>
          <p:cNvPicPr>
            <a:picLocks noChangeAspect="1" noChangeArrowheads="1"/>
          </p:cNvPicPr>
          <p:nvPr/>
        </p:nvPicPr>
        <p:blipFill>
          <a:blip r:embed="rId4" cstate="print"/>
          <a:srcRect/>
          <a:stretch>
            <a:fillRect/>
          </a:stretch>
        </p:blipFill>
        <p:spPr bwMode="auto">
          <a:xfrm>
            <a:off x="5257800" y="3505200"/>
            <a:ext cx="3352800" cy="3352800"/>
          </a:xfrm>
          <a:prstGeom prst="rect">
            <a:avLst/>
          </a:prstGeom>
          <a:noFill/>
        </p:spPr>
      </p:pic>
      <p:sp>
        <p:nvSpPr>
          <p:cNvPr id="291845" name="Text Box 5"/>
          <p:cNvSpPr txBox="1">
            <a:spLocks noChangeArrowheads="1"/>
          </p:cNvSpPr>
          <p:nvPr/>
        </p:nvSpPr>
        <p:spPr bwMode="auto">
          <a:xfrm>
            <a:off x="8305800" y="457200"/>
            <a:ext cx="914400" cy="2647950"/>
          </a:xfrm>
          <a:prstGeom prst="rect">
            <a:avLst/>
          </a:prstGeom>
          <a:noFill/>
          <a:ln w="9525">
            <a:noFill/>
            <a:miter lim="800000"/>
            <a:headEnd/>
            <a:tailEnd/>
          </a:ln>
          <a:effectLst/>
        </p:spPr>
        <p:txBody>
          <a:bodyPr>
            <a:spAutoFit/>
          </a:bodyPr>
          <a:lstStyle/>
          <a:p>
            <a:pPr>
              <a:spcBef>
                <a:spcPct val="50000"/>
              </a:spcBef>
            </a:pPr>
            <a:r>
              <a:rPr lang="fr-FR"/>
              <a:t>~6% ont des traces de colli-sions</a:t>
            </a:r>
          </a:p>
        </p:txBody>
      </p:sp>
      <p:sp>
        <p:nvSpPr>
          <p:cNvPr id="291847" name="Text Box 7"/>
          <p:cNvSpPr txBox="1">
            <a:spLocks noChangeArrowheads="1"/>
          </p:cNvSpPr>
          <p:nvPr/>
        </p:nvSpPr>
        <p:spPr bwMode="auto">
          <a:xfrm>
            <a:off x="8077200" y="6477000"/>
            <a:ext cx="928688" cy="274638"/>
          </a:xfrm>
          <a:prstGeom prst="rect">
            <a:avLst/>
          </a:prstGeom>
          <a:noFill/>
          <a:ln w="9525">
            <a:noFill/>
            <a:miter lim="800000"/>
            <a:headEnd/>
            <a:tailEnd/>
          </a:ln>
          <a:effectLst/>
        </p:spPr>
        <p:txBody>
          <a:bodyPr wrap="none">
            <a:spAutoFit/>
          </a:bodyPr>
          <a:lstStyle/>
          <a:p>
            <a:r>
              <a:rPr lang="fr-FR" sz="1200"/>
              <a:t>Voie Lactée</a:t>
            </a:r>
          </a:p>
        </p:txBody>
      </p:sp>
      <p:sp>
        <p:nvSpPr>
          <p:cNvPr id="291848" name="Line 8"/>
          <p:cNvSpPr>
            <a:spLocks noChangeShapeType="1"/>
          </p:cNvSpPr>
          <p:nvPr/>
        </p:nvSpPr>
        <p:spPr bwMode="auto">
          <a:xfrm flipH="1" flipV="1">
            <a:off x="7620000" y="6477000"/>
            <a:ext cx="533400" cy="152400"/>
          </a:xfrm>
          <a:prstGeom prst="line">
            <a:avLst/>
          </a:prstGeom>
          <a:noFill/>
          <a:ln w="9525">
            <a:solidFill>
              <a:schemeClr val="tx1"/>
            </a:solidFill>
            <a:round/>
            <a:headEnd/>
            <a:tailEnd type="triangle" w="med" len="med"/>
          </a:ln>
          <a:effectLst/>
        </p:spPr>
        <p:txBody>
          <a:bodyPr wrap="none" anchor="ctr"/>
          <a:lstStyle/>
          <a:p>
            <a:endParaRPr lang="fr-FR"/>
          </a:p>
        </p:txBody>
      </p:sp>
      <p:pic>
        <p:nvPicPr>
          <p:cNvPr id="12" name="Image 11" descr="m31_spitzer_small.jpeg"/>
          <p:cNvPicPr>
            <a:picLocks noChangeAspect="1"/>
          </p:cNvPicPr>
          <p:nvPr/>
        </p:nvPicPr>
        <p:blipFill>
          <a:blip r:embed="rId5" cstate="print"/>
          <a:stretch>
            <a:fillRect/>
          </a:stretch>
        </p:blipFill>
        <p:spPr>
          <a:xfrm>
            <a:off x="0" y="3482201"/>
            <a:ext cx="4788024" cy="3375799"/>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C:\Documents and Settings\virey\Mes documents\boulot\vulgarisation\trou-noir\CenAcomposite.jpg"/>
          <p:cNvPicPr>
            <a:picLocks noChangeAspect="1" noChangeArrowheads="1"/>
          </p:cNvPicPr>
          <p:nvPr/>
        </p:nvPicPr>
        <p:blipFill>
          <a:blip r:embed="rId3" cstate="print"/>
          <a:srcRect/>
          <a:stretch>
            <a:fillRect/>
          </a:stretch>
        </p:blipFill>
        <p:spPr bwMode="auto">
          <a:xfrm>
            <a:off x="0" y="0"/>
            <a:ext cx="5638800" cy="4511675"/>
          </a:xfrm>
          <a:prstGeom prst="rect">
            <a:avLst/>
          </a:prstGeom>
          <a:noFill/>
        </p:spPr>
      </p:pic>
      <p:pic>
        <p:nvPicPr>
          <p:cNvPr id="292867" name="Picture 3" descr="C:\Documents and Settings\virey\Mes documents\boulot\vulgarisation\trou-noir\agn-quasar-art.jpg"/>
          <p:cNvPicPr>
            <a:picLocks noChangeAspect="1" noChangeArrowheads="1"/>
          </p:cNvPicPr>
          <p:nvPr/>
        </p:nvPicPr>
        <p:blipFill>
          <a:blip r:embed="rId4" cstate="print"/>
          <a:srcRect/>
          <a:stretch>
            <a:fillRect/>
          </a:stretch>
        </p:blipFill>
        <p:spPr bwMode="auto">
          <a:xfrm>
            <a:off x="5595938" y="0"/>
            <a:ext cx="3548062" cy="5029200"/>
          </a:xfrm>
          <a:prstGeom prst="rect">
            <a:avLst/>
          </a:prstGeom>
          <a:noFill/>
        </p:spPr>
      </p:pic>
      <p:pic>
        <p:nvPicPr>
          <p:cNvPr id="292868" name="Picture 4" descr="C:\Documents and Settings\virey\Mes documents\boulot\vulgarisation\trou-noir\AGN-bhtorus.jpg"/>
          <p:cNvPicPr>
            <a:picLocks noChangeAspect="1" noChangeArrowheads="1"/>
          </p:cNvPicPr>
          <p:nvPr/>
        </p:nvPicPr>
        <p:blipFill>
          <a:blip r:embed="rId5" cstate="print"/>
          <a:srcRect/>
          <a:stretch>
            <a:fillRect/>
          </a:stretch>
        </p:blipFill>
        <p:spPr bwMode="auto">
          <a:xfrm>
            <a:off x="5867400" y="4400550"/>
            <a:ext cx="3276600" cy="2457450"/>
          </a:xfrm>
          <a:prstGeom prst="rect">
            <a:avLst/>
          </a:prstGeom>
          <a:noFill/>
        </p:spPr>
      </p:pic>
      <p:pic>
        <p:nvPicPr>
          <p:cNvPr id="292870" name="Picture 6" descr="C:\Documents and Settings\virey\Mes documents\boulot\vulgarisation\trou-noir\AGN-diag.gif"/>
          <p:cNvPicPr>
            <a:picLocks noChangeAspect="1" noChangeArrowheads="1"/>
          </p:cNvPicPr>
          <p:nvPr/>
        </p:nvPicPr>
        <p:blipFill>
          <a:blip r:embed="rId6" cstate="print"/>
          <a:srcRect/>
          <a:stretch>
            <a:fillRect/>
          </a:stretch>
        </p:blipFill>
        <p:spPr bwMode="auto">
          <a:xfrm>
            <a:off x="0" y="4343400"/>
            <a:ext cx="1976438" cy="2514600"/>
          </a:xfrm>
          <a:prstGeom prst="rect">
            <a:avLst/>
          </a:prstGeom>
          <a:noFill/>
        </p:spPr>
      </p:pic>
      <p:pic>
        <p:nvPicPr>
          <p:cNvPr id="8" name="AGNaccre640.mpeg">
            <a:hlinkClick r:id="" action="ppaction://media"/>
          </p:cNvPr>
          <p:cNvPicPr>
            <a:picLocks noRot="1" noChangeAspect="1"/>
          </p:cNvPicPr>
          <p:nvPr>
            <a:videoFile r:link="rId1"/>
          </p:nvPr>
        </p:nvPicPr>
        <p:blipFill>
          <a:blip r:embed="rId7" cstate="print"/>
          <a:stretch>
            <a:fillRect/>
          </a:stretch>
        </p:blipFill>
        <p:spPr>
          <a:xfrm>
            <a:off x="1979712" y="3941676"/>
            <a:ext cx="3888432" cy="2916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5256213"/>
            <a:ext cx="9144000" cy="1600200"/>
          </a:xfrm>
          <a:prstGeom prst="rect">
            <a:avLst/>
          </a:prstGeom>
          <a:solidFill>
            <a:schemeClr val="tx2"/>
          </a:solidFill>
          <a:ln w="9525">
            <a:solidFill>
              <a:schemeClr val="tx1"/>
            </a:solidFill>
            <a:miter lim="800000"/>
            <a:headEnd/>
            <a:tailEnd/>
          </a:ln>
          <a:effectLst/>
        </p:spPr>
        <p:txBody>
          <a:bodyPr wrap="none" anchor="ctr"/>
          <a:lstStyle/>
          <a:p>
            <a:endParaRPr lang="fr-FR"/>
          </a:p>
        </p:txBody>
      </p:sp>
      <p:sp>
        <p:nvSpPr>
          <p:cNvPr id="293891" name="Rectangle 3"/>
          <p:cNvSpPr>
            <a:spLocks noChangeArrowheads="1"/>
          </p:cNvSpPr>
          <p:nvPr/>
        </p:nvSpPr>
        <p:spPr bwMode="auto">
          <a:xfrm>
            <a:off x="0" y="0"/>
            <a:ext cx="9144000" cy="1600200"/>
          </a:xfrm>
          <a:prstGeom prst="rect">
            <a:avLst/>
          </a:prstGeom>
          <a:solidFill>
            <a:schemeClr val="tx2"/>
          </a:solidFill>
          <a:ln w="9525">
            <a:solidFill>
              <a:schemeClr val="tx1"/>
            </a:solidFill>
            <a:miter lim="800000"/>
            <a:headEnd/>
            <a:tailEnd/>
          </a:ln>
          <a:effectLst/>
        </p:spPr>
        <p:txBody>
          <a:bodyPr wrap="none" anchor="ctr"/>
          <a:lstStyle/>
          <a:p>
            <a:endParaRPr lang="fr-FR"/>
          </a:p>
        </p:txBody>
      </p:sp>
      <p:pic>
        <p:nvPicPr>
          <p:cNvPr id="293892" name="Picture 4" descr="C:\Documents and Settings\virey\Mes documents\boulot\vulgarisation\galaxies\lssdeep.jpg"/>
          <p:cNvPicPr>
            <a:picLocks noChangeAspect="1" noChangeArrowheads="1"/>
          </p:cNvPicPr>
          <p:nvPr/>
        </p:nvPicPr>
        <p:blipFill>
          <a:blip r:embed="rId2" cstate="print"/>
          <a:srcRect/>
          <a:stretch>
            <a:fillRect/>
          </a:stretch>
        </p:blipFill>
        <p:spPr bwMode="auto">
          <a:xfrm>
            <a:off x="0" y="838200"/>
            <a:ext cx="9144000" cy="466883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0" y="0"/>
            <a:ext cx="9144000" cy="838200"/>
          </a:xfrm>
          <a:solidFill>
            <a:schemeClr val="tx2"/>
          </a:solidFill>
        </p:spPr>
        <p:txBody>
          <a:bodyPr/>
          <a:lstStyle/>
          <a:p>
            <a:r>
              <a:rPr lang="fr-FR">
                <a:solidFill>
                  <a:srgbClr val="FFFF00"/>
                </a:solidFill>
                <a:effectLst>
                  <a:outerShdw blurRad="38100" dist="38100" dir="2700000" algn="tl">
                    <a:srgbClr val="FFFFFF"/>
                  </a:outerShdw>
                </a:effectLst>
              </a:rPr>
              <a:t>Le Groupe Local (5 millions AL)</a:t>
            </a:r>
            <a:endParaRPr lang="fr-FR"/>
          </a:p>
        </p:txBody>
      </p:sp>
      <p:pic>
        <p:nvPicPr>
          <p:cNvPr id="294915" name="Picture 3"/>
          <p:cNvPicPr>
            <a:picLocks noChangeAspect="1" noChangeArrowheads="1"/>
          </p:cNvPicPr>
          <p:nvPr/>
        </p:nvPicPr>
        <p:blipFill>
          <a:blip r:embed="rId3" cstate="print"/>
          <a:srcRect/>
          <a:stretch>
            <a:fillRect/>
          </a:stretch>
        </p:blipFill>
        <p:spPr bwMode="auto">
          <a:xfrm>
            <a:off x="0" y="742950"/>
            <a:ext cx="9144000" cy="611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62" name="Picture 2" descr="C:\Documents and Settings\stas\My Documents\My Pictures\lss.jpg"/>
          <p:cNvPicPr>
            <a:picLocks noChangeAspect="1" noChangeArrowheads="1"/>
          </p:cNvPicPr>
          <p:nvPr/>
        </p:nvPicPr>
        <p:blipFill>
          <a:blip r:embed="rId2" cstate="print"/>
          <a:srcRect/>
          <a:stretch>
            <a:fillRect/>
          </a:stretch>
        </p:blipFill>
        <p:spPr bwMode="auto">
          <a:xfrm>
            <a:off x="-533400" y="-152400"/>
            <a:ext cx="11582400" cy="7110413"/>
          </a:xfrm>
          <a:prstGeom prst="rect">
            <a:avLst/>
          </a:prstGeom>
          <a:noFill/>
        </p:spPr>
      </p:pic>
      <p:pic>
        <p:nvPicPr>
          <p:cNvPr id="296963" name="Picture 3" descr="C:\Documents and Settings\Roya\Mes documents\2df.gif"/>
          <p:cNvPicPr>
            <a:picLocks noChangeAspect="1" noChangeArrowheads="1"/>
          </p:cNvPicPr>
          <p:nvPr/>
        </p:nvPicPr>
        <p:blipFill>
          <a:blip r:embed="rId3" cstate="print"/>
          <a:srcRect/>
          <a:stretch>
            <a:fillRect/>
          </a:stretch>
        </p:blipFill>
        <p:spPr bwMode="auto">
          <a:xfrm>
            <a:off x="-228600" y="0"/>
            <a:ext cx="2438400" cy="23463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26" descr="C:\Documents and Settings\virey\Mes documents\boulot\vulgarisation\physique-tech\atom.bmp"/>
          <p:cNvPicPr>
            <a:picLocks noChangeAspect="1" noChangeArrowheads="1"/>
          </p:cNvPicPr>
          <p:nvPr/>
        </p:nvPicPr>
        <p:blipFill>
          <a:blip r:embed="rId3" cstate="print"/>
          <a:srcRect/>
          <a:stretch>
            <a:fillRect/>
          </a:stretch>
        </p:blipFill>
        <p:spPr bwMode="auto">
          <a:xfrm>
            <a:off x="3505200" y="2286000"/>
            <a:ext cx="1905000" cy="1898650"/>
          </a:xfrm>
          <a:prstGeom prst="rect">
            <a:avLst/>
          </a:prstGeom>
          <a:noFill/>
          <a:ln w="9525">
            <a:noFill/>
            <a:miter lim="800000"/>
            <a:headEnd/>
            <a:tailEnd/>
          </a:ln>
        </p:spPr>
      </p:pic>
      <p:sp>
        <p:nvSpPr>
          <p:cNvPr id="87043" name="Text Box 1027"/>
          <p:cNvSpPr txBox="1">
            <a:spLocks noChangeArrowheads="1"/>
          </p:cNvSpPr>
          <p:nvPr/>
        </p:nvSpPr>
        <p:spPr bwMode="auto">
          <a:xfrm>
            <a:off x="0" y="0"/>
            <a:ext cx="1500188" cy="579438"/>
          </a:xfrm>
          <a:prstGeom prst="rect">
            <a:avLst/>
          </a:prstGeom>
          <a:solidFill>
            <a:srgbClr val="FFFF00"/>
          </a:solidFill>
          <a:ln w="9525">
            <a:noFill/>
            <a:miter lim="800000"/>
            <a:headEnd/>
            <a:tailEnd/>
          </a:ln>
        </p:spPr>
        <p:txBody>
          <a:bodyPr wrap="none">
            <a:spAutoFit/>
          </a:bodyPr>
          <a:lstStyle/>
          <a:p>
            <a:r>
              <a:rPr lang="fr-FR" sz="3200">
                <a:solidFill>
                  <a:schemeClr val="accent2"/>
                </a:solidFill>
                <a:sym typeface="SymbolProp BT" pitchFamily="18" charset="2"/>
              </a:rPr>
              <a:t></a:t>
            </a:r>
            <a:r>
              <a:rPr lang="fr-FR" sz="2800">
                <a:solidFill>
                  <a:schemeClr val="accent2"/>
                </a:solidFill>
              </a:rPr>
              <a:t> Grand</a:t>
            </a:r>
          </a:p>
        </p:txBody>
      </p:sp>
      <p:sp>
        <p:nvSpPr>
          <p:cNvPr id="87044" name="Text Box 1028"/>
          <p:cNvSpPr txBox="1">
            <a:spLocks noChangeArrowheads="1"/>
          </p:cNvSpPr>
          <p:nvPr/>
        </p:nvSpPr>
        <p:spPr bwMode="auto">
          <a:xfrm>
            <a:off x="7073900" y="0"/>
            <a:ext cx="2070100" cy="579438"/>
          </a:xfrm>
          <a:prstGeom prst="rect">
            <a:avLst/>
          </a:prstGeom>
          <a:solidFill>
            <a:srgbClr val="FFFF00"/>
          </a:solidFill>
          <a:ln w="9525">
            <a:noFill/>
            <a:miter lim="800000"/>
            <a:headEnd/>
            <a:tailEnd/>
          </a:ln>
        </p:spPr>
        <p:txBody>
          <a:bodyPr wrap="none">
            <a:spAutoFit/>
          </a:bodyPr>
          <a:lstStyle/>
          <a:p>
            <a:r>
              <a:rPr lang="fr-FR" sz="3200">
                <a:solidFill>
                  <a:schemeClr val="accent2"/>
                </a:solidFill>
                <a:sym typeface="SymbolProp BT" pitchFamily="18" charset="2"/>
              </a:rPr>
              <a:t></a:t>
            </a:r>
            <a:r>
              <a:rPr lang="fr-FR" sz="2800">
                <a:solidFill>
                  <a:schemeClr val="accent2"/>
                </a:solidFill>
              </a:rPr>
              <a:t> Complexe</a:t>
            </a:r>
          </a:p>
        </p:txBody>
      </p:sp>
      <p:sp>
        <p:nvSpPr>
          <p:cNvPr id="87045" name="Text Box 1029"/>
          <p:cNvSpPr txBox="1">
            <a:spLocks noChangeArrowheads="1"/>
          </p:cNvSpPr>
          <p:nvPr/>
        </p:nvSpPr>
        <p:spPr bwMode="auto">
          <a:xfrm>
            <a:off x="3810000" y="6278563"/>
            <a:ext cx="1262063" cy="579437"/>
          </a:xfrm>
          <a:prstGeom prst="rect">
            <a:avLst/>
          </a:prstGeom>
          <a:solidFill>
            <a:srgbClr val="FFFF00"/>
          </a:solidFill>
          <a:ln w="9525">
            <a:noFill/>
            <a:miter lim="800000"/>
            <a:headEnd/>
            <a:tailEnd/>
          </a:ln>
        </p:spPr>
        <p:txBody>
          <a:bodyPr wrap="none">
            <a:spAutoFit/>
          </a:bodyPr>
          <a:lstStyle/>
          <a:p>
            <a:r>
              <a:rPr lang="fr-FR" sz="3200" dirty="0">
                <a:solidFill>
                  <a:schemeClr val="accent2"/>
                </a:solidFill>
                <a:sym typeface="SymbolProp BT" pitchFamily="18" charset="2"/>
              </a:rPr>
              <a:t></a:t>
            </a:r>
            <a:r>
              <a:rPr lang="fr-FR" sz="2800" dirty="0">
                <a:solidFill>
                  <a:schemeClr val="accent2"/>
                </a:solidFill>
              </a:rPr>
              <a:t> Petit</a:t>
            </a:r>
          </a:p>
        </p:txBody>
      </p:sp>
      <p:grpSp>
        <p:nvGrpSpPr>
          <p:cNvPr id="2" name="Group 1030"/>
          <p:cNvGrpSpPr>
            <a:grpSpLocks/>
          </p:cNvGrpSpPr>
          <p:nvPr/>
        </p:nvGrpSpPr>
        <p:grpSpPr bwMode="auto">
          <a:xfrm>
            <a:off x="4495800" y="4191000"/>
            <a:ext cx="3032125" cy="2057400"/>
            <a:chOff x="2832" y="2640"/>
            <a:chExt cx="1910" cy="1296"/>
          </a:xfrm>
        </p:grpSpPr>
        <p:sp>
          <p:nvSpPr>
            <p:cNvPr id="6167" name="Line 1031"/>
            <p:cNvSpPr>
              <a:spLocks noChangeShapeType="1"/>
            </p:cNvSpPr>
            <p:nvPr/>
          </p:nvSpPr>
          <p:spPr bwMode="auto">
            <a:xfrm flipH="1">
              <a:off x="2832" y="2640"/>
              <a:ext cx="0" cy="1296"/>
            </a:xfrm>
            <a:prstGeom prst="line">
              <a:avLst/>
            </a:prstGeom>
            <a:noFill/>
            <a:ln w="76200">
              <a:solidFill>
                <a:srgbClr val="FF0000"/>
              </a:solidFill>
              <a:round/>
              <a:headEnd/>
              <a:tailEnd type="triangle" w="med" len="med"/>
            </a:ln>
          </p:spPr>
          <p:txBody>
            <a:bodyPr wrap="none" anchor="ctr"/>
            <a:lstStyle/>
            <a:p>
              <a:endParaRPr lang="fr-FR"/>
            </a:p>
          </p:txBody>
        </p:sp>
        <p:sp>
          <p:nvSpPr>
            <p:cNvPr id="6168" name="Text Box 1032"/>
            <p:cNvSpPr txBox="1">
              <a:spLocks noChangeArrowheads="1"/>
            </p:cNvSpPr>
            <p:nvPr/>
          </p:nvSpPr>
          <p:spPr bwMode="auto">
            <a:xfrm>
              <a:off x="2928" y="2736"/>
              <a:ext cx="1814" cy="978"/>
            </a:xfrm>
            <a:prstGeom prst="rect">
              <a:avLst/>
            </a:prstGeom>
            <a:noFill/>
            <a:ln w="9525">
              <a:noFill/>
              <a:miter lim="800000"/>
              <a:headEnd/>
              <a:tailEnd/>
            </a:ln>
          </p:spPr>
          <p:txBody>
            <a:bodyPr wrap="none">
              <a:spAutoFit/>
            </a:bodyPr>
            <a:lstStyle/>
            <a:p>
              <a:r>
                <a:rPr lang="fr-FR" dirty="0">
                  <a:solidFill>
                    <a:srgbClr val="FF0000"/>
                  </a:solidFill>
                </a:rPr>
                <a:t>Interaction Nucléaires</a:t>
              </a:r>
            </a:p>
            <a:p>
              <a:r>
                <a:rPr lang="fr-FR" dirty="0">
                  <a:solidFill>
                    <a:srgbClr val="FF0000"/>
                  </a:solidFill>
                </a:rPr>
                <a:t>(Fortes et faibles)</a:t>
              </a:r>
            </a:p>
            <a:p>
              <a:r>
                <a:rPr lang="fr-FR" dirty="0">
                  <a:solidFill>
                    <a:srgbClr val="FF0000"/>
                  </a:solidFill>
                </a:rPr>
                <a:t>+ </a:t>
              </a:r>
            </a:p>
            <a:p>
              <a:r>
                <a:rPr lang="fr-FR" dirty="0">
                  <a:solidFill>
                    <a:srgbClr val="FF0000"/>
                  </a:solidFill>
                </a:rPr>
                <a:t>Electromagnétisme</a:t>
              </a:r>
            </a:p>
          </p:txBody>
        </p:sp>
      </p:grpSp>
      <p:grpSp>
        <p:nvGrpSpPr>
          <p:cNvPr id="3" name="Group 1033"/>
          <p:cNvGrpSpPr>
            <a:grpSpLocks/>
          </p:cNvGrpSpPr>
          <p:nvPr/>
        </p:nvGrpSpPr>
        <p:grpSpPr bwMode="auto">
          <a:xfrm>
            <a:off x="1371600" y="609600"/>
            <a:ext cx="2133600" cy="1676400"/>
            <a:chOff x="864" y="384"/>
            <a:chExt cx="1344" cy="1056"/>
          </a:xfrm>
        </p:grpSpPr>
        <p:sp>
          <p:nvSpPr>
            <p:cNvPr id="6165" name="Line 1034"/>
            <p:cNvSpPr>
              <a:spLocks noChangeShapeType="1"/>
            </p:cNvSpPr>
            <p:nvPr/>
          </p:nvSpPr>
          <p:spPr bwMode="auto">
            <a:xfrm flipH="1" flipV="1">
              <a:off x="960" y="384"/>
              <a:ext cx="1248" cy="1056"/>
            </a:xfrm>
            <a:prstGeom prst="line">
              <a:avLst/>
            </a:prstGeom>
            <a:noFill/>
            <a:ln w="76200">
              <a:solidFill>
                <a:srgbClr val="FF0000"/>
              </a:solidFill>
              <a:round/>
              <a:headEnd/>
              <a:tailEnd type="triangle" w="med" len="med"/>
            </a:ln>
          </p:spPr>
          <p:txBody>
            <a:bodyPr wrap="none" anchor="ctr"/>
            <a:lstStyle/>
            <a:p>
              <a:endParaRPr lang="fr-FR"/>
            </a:p>
          </p:txBody>
        </p:sp>
        <p:sp>
          <p:nvSpPr>
            <p:cNvPr id="6166" name="Text Box 1035"/>
            <p:cNvSpPr txBox="1">
              <a:spLocks noChangeArrowheads="1"/>
            </p:cNvSpPr>
            <p:nvPr/>
          </p:nvSpPr>
          <p:spPr bwMode="auto">
            <a:xfrm rot="2537811">
              <a:off x="864" y="960"/>
              <a:ext cx="989" cy="288"/>
            </a:xfrm>
            <a:prstGeom prst="rect">
              <a:avLst/>
            </a:prstGeom>
            <a:noFill/>
            <a:ln w="9525">
              <a:noFill/>
              <a:miter lim="800000"/>
              <a:headEnd/>
              <a:tailEnd/>
            </a:ln>
          </p:spPr>
          <p:txBody>
            <a:bodyPr wrap="none">
              <a:spAutoFit/>
            </a:bodyPr>
            <a:lstStyle/>
            <a:p>
              <a:r>
                <a:rPr lang="fr-FR">
                  <a:solidFill>
                    <a:srgbClr val="FF0000"/>
                  </a:solidFill>
                </a:rPr>
                <a:t>Gravitation</a:t>
              </a:r>
            </a:p>
          </p:txBody>
        </p:sp>
      </p:grpSp>
      <p:grpSp>
        <p:nvGrpSpPr>
          <p:cNvPr id="4" name="Group 1036"/>
          <p:cNvGrpSpPr>
            <a:grpSpLocks/>
          </p:cNvGrpSpPr>
          <p:nvPr/>
        </p:nvGrpSpPr>
        <p:grpSpPr bwMode="auto">
          <a:xfrm>
            <a:off x="5334000" y="-76200"/>
            <a:ext cx="1676400" cy="2532063"/>
            <a:chOff x="3360" y="-48"/>
            <a:chExt cx="1056" cy="1595"/>
          </a:xfrm>
        </p:grpSpPr>
        <p:sp>
          <p:nvSpPr>
            <p:cNvPr id="6163" name="Line 1037"/>
            <p:cNvSpPr>
              <a:spLocks noChangeShapeType="1"/>
            </p:cNvSpPr>
            <p:nvPr/>
          </p:nvSpPr>
          <p:spPr bwMode="auto">
            <a:xfrm flipV="1">
              <a:off x="3408" y="384"/>
              <a:ext cx="1008" cy="1056"/>
            </a:xfrm>
            <a:prstGeom prst="line">
              <a:avLst/>
            </a:prstGeom>
            <a:noFill/>
            <a:ln w="76200">
              <a:solidFill>
                <a:srgbClr val="FF0000"/>
              </a:solidFill>
              <a:round/>
              <a:headEnd/>
              <a:tailEnd type="triangle" w="med" len="med"/>
            </a:ln>
          </p:spPr>
          <p:txBody>
            <a:bodyPr wrap="none" anchor="ctr"/>
            <a:lstStyle/>
            <a:p>
              <a:endParaRPr lang="fr-FR"/>
            </a:p>
          </p:txBody>
        </p:sp>
        <p:sp>
          <p:nvSpPr>
            <p:cNvPr id="6164" name="Text Box 1038"/>
            <p:cNvSpPr txBox="1">
              <a:spLocks noChangeArrowheads="1"/>
            </p:cNvSpPr>
            <p:nvPr/>
          </p:nvSpPr>
          <p:spPr bwMode="auto">
            <a:xfrm rot="-2767138">
              <a:off x="2821" y="491"/>
              <a:ext cx="1595" cy="518"/>
            </a:xfrm>
            <a:prstGeom prst="rect">
              <a:avLst/>
            </a:prstGeom>
            <a:noFill/>
            <a:ln w="9525">
              <a:noFill/>
              <a:miter lim="800000"/>
              <a:headEnd/>
              <a:tailEnd/>
            </a:ln>
          </p:spPr>
          <p:txBody>
            <a:bodyPr wrap="none">
              <a:spAutoFit/>
            </a:bodyPr>
            <a:lstStyle/>
            <a:p>
              <a:r>
                <a:rPr lang="fr-FR">
                  <a:solidFill>
                    <a:srgbClr val="FF0000"/>
                  </a:solidFill>
                </a:rPr>
                <a:t>Electromagnétisme</a:t>
              </a:r>
            </a:p>
            <a:p>
              <a:r>
                <a:rPr lang="fr-FR">
                  <a:solidFill>
                    <a:srgbClr val="FF0000"/>
                  </a:solidFill>
                </a:rPr>
                <a:t> </a:t>
              </a:r>
              <a:r>
                <a:rPr lang="fr-FR" sz="1800">
                  <a:solidFill>
                    <a:srgbClr val="FF0000"/>
                  </a:solidFill>
                </a:rPr>
                <a:t>+ autres interactions</a:t>
              </a:r>
              <a:endParaRPr lang="fr-FR">
                <a:solidFill>
                  <a:srgbClr val="FF0000"/>
                </a:solidFill>
              </a:endParaRPr>
            </a:p>
          </p:txBody>
        </p:sp>
      </p:grpSp>
      <p:grpSp>
        <p:nvGrpSpPr>
          <p:cNvPr id="5" name="Group 1048"/>
          <p:cNvGrpSpPr>
            <a:grpSpLocks/>
          </p:cNvGrpSpPr>
          <p:nvPr/>
        </p:nvGrpSpPr>
        <p:grpSpPr bwMode="auto">
          <a:xfrm>
            <a:off x="1600200" y="381000"/>
            <a:ext cx="7543800" cy="3759200"/>
            <a:chOff x="1008" y="240"/>
            <a:chExt cx="4752" cy="2368"/>
          </a:xfrm>
        </p:grpSpPr>
        <p:sp>
          <p:nvSpPr>
            <p:cNvPr id="6159" name="Text Box 1039"/>
            <p:cNvSpPr txBox="1">
              <a:spLocks noChangeArrowheads="1"/>
            </p:cNvSpPr>
            <p:nvPr/>
          </p:nvSpPr>
          <p:spPr bwMode="auto">
            <a:xfrm>
              <a:off x="3600" y="1584"/>
              <a:ext cx="1538" cy="1024"/>
            </a:xfrm>
            <a:prstGeom prst="rect">
              <a:avLst/>
            </a:prstGeom>
            <a:noFill/>
            <a:ln w="9525">
              <a:solidFill>
                <a:schemeClr val="tx1"/>
              </a:solidFill>
              <a:miter lim="800000"/>
              <a:headEnd/>
              <a:tailEnd/>
            </a:ln>
          </p:spPr>
          <p:txBody>
            <a:bodyPr wrap="none">
              <a:spAutoFit/>
            </a:bodyPr>
            <a:lstStyle/>
            <a:p>
              <a:r>
                <a:rPr lang="fr-FR" sz="2000" dirty="0"/>
                <a:t>Relativité restreinte</a:t>
              </a:r>
            </a:p>
            <a:p>
              <a:r>
                <a:rPr lang="fr-FR" sz="2000" dirty="0"/>
                <a:t>(Einstein 1905)</a:t>
              </a:r>
            </a:p>
            <a:p>
              <a:r>
                <a:rPr lang="fr-FR" sz="2000" dirty="0"/>
                <a:t>                +</a:t>
              </a:r>
            </a:p>
            <a:p>
              <a:r>
                <a:rPr lang="fr-FR" sz="2000" dirty="0"/>
                <a:t>Mécanique Quantique</a:t>
              </a:r>
            </a:p>
            <a:p>
              <a:r>
                <a:rPr lang="fr-FR" sz="2000" dirty="0"/>
                <a:t>(Heisenberg 1927)</a:t>
              </a:r>
            </a:p>
          </p:txBody>
        </p:sp>
        <p:sp>
          <p:nvSpPr>
            <p:cNvPr id="6160" name="Text Box 1040"/>
            <p:cNvSpPr txBox="1">
              <a:spLocks noChangeArrowheads="1"/>
            </p:cNvSpPr>
            <p:nvPr/>
          </p:nvSpPr>
          <p:spPr bwMode="auto">
            <a:xfrm>
              <a:off x="1344" y="240"/>
              <a:ext cx="1359" cy="448"/>
            </a:xfrm>
            <a:prstGeom prst="rect">
              <a:avLst/>
            </a:prstGeom>
            <a:noFill/>
            <a:ln w="9525">
              <a:solidFill>
                <a:schemeClr val="tx1"/>
              </a:solidFill>
              <a:miter lim="800000"/>
              <a:headEnd/>
              <a:tailEnd/>
            </a:ln>
          </p:spPr>
          <p:txBody>
            <a:bodyPr wrap="none">
              <a:spAutoFit/>
            </a:bodyPr>
            <a:lstStyle/>
            <a:p>
              <a:r>
                <a:rPr lang="fr-FR" sz="2000"/>
                <a:t>Relativité Générale</a:t>
              </a:r>
            </a:p>
            <a:p>
              <a:r>
                <a:rPr lang="fr-FR" sz="2000"/>
                <a:t>(Einstein 1917)</a:t>
              </a:r>
            </a:p>
          </p:txBody>
        </p:sp>
        <p:sp>
          <p:nvSpPr>
            <p:cNvPr id="6161" name="Text Box 1041"/>
            <p:cNvSpPr txBox="1">
              <a:spLocks noChangeArrowheads="1"/>
            </p:cNvSpPr>
            <p:nvPr/>
          </p:nvSpPr>
          <p:spPr bwMode="auto">
            <a:xfrm>
              <a:off x="4214" y="650"/>
              <a:ext cx="1546" cy="448"/>
            </a:xfrm>
            <a:prstGeom prst="rect">
              <a:avLst/>
            </a:prstGeom>
            <a:noFill/>
            <a:ln w="9525">
              <a:solidFill>
                <a:schemeClr val="tx1"/>
              </a:solidFill>
              <a:miter lim="800000"/>
              <a:headEnd/>
              <a:tailEnd/>
            </a:ln>
          </p:spPr>
          <p:txBody>
            <a:bodyPr>
              <a:spAutoFit/>
            </a:bodyPr>
            <a:lstStyle/>
            <a:p>
              <a:r>
                <a:rPr lang="fr-FR" sz="2000" i="1"/>
                <a:t>Et toutes les autres sciences ...</a:t>
              </a:r>
            </a:p>
          </p:txBody>
        </p:sp>
        <p:sp>
          <p:nvSpPr>
            <p:cNvPr id="6162" name="Text Box 1042"/>
            <p:cNvSpPr txBox="1">
              <a:spLocks noChangeArrowheads="1"/>
            </p:cNvSpPr>
            <p:nvPr/>
          </p:nvSpPr>
          <p:spPr bwMode="auto">
            <a:xfrm>
              <a:off x="1008" y="2112"/>
              <a:ext cx="1162" cy="218"/>
            </a:xfrm>
            <a:prstGeom prst="rect">
              <a:avLst/>
            </a:prstGeom>
            <a:noFill/>
            <a:ln w="9525">
              <a:solidFill>
                <a:schemeClr val="tx1"/>
              </a:solidFill>
              <a:miter lim="800000"/>
              <a:headEnd/>
              <a:tailEnd/>
            </a:ln>
          </p:spPr>
          <p:txBody>
            <a:bodyPr wrap="none">
              <a:spAutoFit/>
            </a:bodyPr>
            <a:lstStyle/>
            <a:p>
              <a:r>
                <a:rPr lang="fr-FR" sz="1600"/>
                <a:t>Gravité Quantique ?</a:t>
              </a:r>
            </a:p>
          </p:txBody>
        </p:sp>
      </p:grpSp>
      <p:grpSp>
        <p:nvGrpSpPr>
          <p:cNvPr id="6" name="Group 1043"/>
          <p:cNvGrpSpPr>
            <a:grpSpLocks/>
          </p:cNvGrpSpPr>
          <p:nvPr/>
        </p:nvGrpSpPr>
        <p:grpSpPr bwMode="auto">
          <a:xfrm>
            <a:off x="76200" y="609600"/>
            <a:ext cx="3733800" cy="5638800"/>
            <a:chOff x="48" y="384"/>
            <a:chExt cx="2352" cy="3552"/>
          </a:xfrm>
        </p:grpSpPr>
        <p:sp>
          <p:nvSpPr>
            <p:cNvPr id="6156" name="Text Box 1044"/>
            <p:cNvSpPr txBox="1">
              <a:spLocks noChangeArrowheads="1"/>
            </p:cNvSpPr>
            <p:nvPr/>
          </p:nvSpPr>
          <p:spPr bwMode="auto">
            <a:xfrm>
              <a:off x="912" y="2352"/>
              <a:ext cx="1197" cy="327"/>
            </a:xfrm>
            <a:prstGeom prst="rect">
              <a:avLst/>
            </a:prstGeom>
            <a:solidFill>
              <a:srgbClr val="00CC00"/>
            </a:solidFill>
            <a:ln w="9525">
              <a:noFill/>
              <a:miter lim="800000"/>
              <a:headEnd/>
              <a:tailEnd/>
            </a:ln>
          </p:spPr>
          <p:txBody>
            <a:bodyPr wrap="none">
              <a:spAutoFit/>
            </a:bodyPr>
            <a:lstStyle/>
            <a:p>
              <a:r>
                <a:rPr lang="fr-FR" sz="2800">
                  <a:solidFill>
                    <a:srgbClr val="990099"/>
                  </a:solidFill>
                </a:rPr>
                <a:t>Cosmologie</a:t>
              </a:r>
            </a:p>
          </p:txBody>
        </p:sp>
        <p:sp>
          <p:nvSpPr>
            <p:cNvPr id="6157" name="Line 1045"/>
            <p:cNvSpPr>
              <a:spLocks noChangeShapeType="1"/>
            </p:cNvSpPr>
            <p:nvPr/>
          </p:nvSpPr>
          <p:spPr bwMode="auto">
            <a:xfrm flipH="1" flipV="1">
              <a:off x="2112" y="2688"/>
              <a:ext cx="288" cy="1248"/>
            </a:xfrm>
            <a:prstGeom prst="line">
              <a:avLst/>
            </a:prstGeom>
            <a:noFill/>
            <a:ln w="28575">
              <a:solidFill>
                <a:srgbClr val="339933"/>
              </a:solidFill>
              <a:round/>
              <a:headEnd/>
              <a:tailEnd type="triangle" w="med" len="med"/>
            </a:ln>
          </p:spPr>
          <p:txBody>
            <a:bodyPr wrap="none" anchor="ctr"/>
            <a:lstStyle/>
            <a:p>
              <a:endParaRPr lang="fr-FR"/>
            </a:p>
          </p:txBody>
        </p:sp>
        <p:sp>
          <p:nvSpPr>
            <p:cNvPr id="6158" name="Line 1046"/>
            <p:cNvSpPr>
              <a:spLocks noChangeShapeType="1"/>
            </p:cNvSpPr>
            <p:nvPr/>
          </p:nvSpPr>
          <p:spPr bwMode="auto">
            <a:xfrm>
              <a:off x="48" y="384"/>
              <a:ext cx="864" cy="1968"/>
            </a:xfrm>
            <a:prstGeom prst="line">
              <a:avLst/>
            </a:prstGeom>
            <a:noFill/>
            <a:ln w="28575">
              <a:solidFill>
                <a:srgbClr val="339933"/>
              </a:solidFill>
              <a:round/>
              <a:headEnd/>
              <a:tailEnd type="triangle" w="med" len="med"/>
            </a:ln>
          </p:spPr>
          <p:txBody>
            <a:bodyPr wrap="none" anchor="ctr"/>
            <a:lstStyle/>
            <a:p>
              <a:endParaRPr lang="fr-FR"/>
            </a:p>
          </p:txBody>
        </p:sp>
      </p:grpSp>
      <p:sp>
        <p:nvSpPr>
          <p:cNvPr id="24" name="ZoneTexte 23"/>
          <p:cNvSpPr txBox="1"/>
          <p:nvPr/>
        </p:nvSpPr>
        <p:spPr>
          <a:xfrm>
            <a:off x="0" y="5229200"/>
            <a:ext cx="3326552" cy="830997"/>
          </a:xfrm>
          <a:prstGeom prst="rect">
            <a:avLst/>
          </a:prstGeom>
          <a:noFill/>
        </p:spPr>
        <p:txBody>
          <a:bodyPr wrap="none" rtlCol="0">
            <a:spAutoFit/>
          </a:bodyPr>
          <a:lstStyle/>
          <a:p>
            <a:r>
              <a:rPr lang="fr-FR" dirty="0" smtClean="0">
                <a:solidFill>
                  <a:srgbClr val="CC0099"/>
                </a:solidFill>
              </a:rPr>
              <a:t>4 Forces Fondamentales</a:t>
            </a:r>
          </a:p>
          <a:p>
            <a:r>
              <a:rPr lang="fr-FR" dirty="0" smtClean="0">
                <a:solidFill>
                  <a:srgbClr val="CC0099"/>
                </a:solidFill>
              </a:rPr>
              <a:t>Particules de base : e</a:t>
            </a:r>
            <a:r>
              <a:rPr lang="fr-FR" baseline="30000" dirty="0" smtClean="0">
                <a:solidFill>
                  <a:srgbClr val="CC0099"/>
                </a:solidFill>
              </a:rPr>
              <a:t>-</a:t>
            </a:r>
            <a:r>
              <a:rPr lang="fr-FR" dirty="0" smtClean="0">
                <a:solidFill>
                  <a:srgbClr val="CC0099"/>
                </a:solidFill>
              </a:rPr>
              <a:t>,</a:t>
            </a:r>
            <a:r>
              <a:rPr lang="fr-FR" dirty="0" err="1" smtClean="0">
                <a:solidFill>
                  <a:srgbClr val="CC0099"/>
                </a:solidFill>
              </a:rPr>
              <a:t>p,n</a:t>
            </a:r>
            <a:endParaRPr lang="fr-FR"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 calcmode="lin" valueType="num">
                                      <p:cBhvr additive="base">
                                        <p:cTn id="7" dur="500" fill="hold"/>
                                        <p:tgtEl>
                                          <p:spTgt spid="87043"/>
                                        </p:tgtEl>
                                        <p:attrNameLst>
                                          <p:attrName>ppt_x</p:attrName>
                                        </p:attrNameLst>
                                      </p:cBhvr>
                                      <p:tavLst>
                                        <p:tav tm="0">
                                          <p:val>
                                            <p:strVal val="0-#ppt_w/2"/>
                                          </p:val>
                                        </p:tav>
                                        <p:tav tm="100000">
                                          <p:val>
                                            <p:strVal val="#ppt_x"/>
                                          </p:val>
                                        </p:tav>
                                      </p:tavLst>
                                    </p:anim>
                                    <p:anim calcmode="lin" valueType="num">
                                      <p:cBhvr additive="base">
                                        <p:cTn id="8" dur="500" fill="hold"/>
                                        <p:tgtEl>
                                          <p:spTgt spid="870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additive="base">
                                        <p:cTn id="19" dur="500" fill="hold"/>
                                        <p:tgtEl>
                                          <p:spTgt spid="87045"/>
                                        </p:tgtEl>
                                        <p:attrNameLst>
                                          <p:attrName>ppt_x</p:attrName>
                                        </p:attrNameLst>
                                      </p:cBhvr>
                                      <p:tavLst>
                                        <p:tav tm="0">
                                          <p:val>
                                            <p:strVal val="0-#ppt_w/2"/>
                                          </p:val>
                                        </p:tav>
                                        <p:tav tm="100000">
                                          <p:val>
                                            <p:strVal val="#ppt_x"/>
                                          </p:val>
                                        </p:tav>
                                      </p:tavLst>
                                    </p:anim>
                                    <p:anim calcmode="lin" valueType="num">
                                      <p:cBhvr additive="base">
                                        <p:cTn id="20" dur="500" fill="hold"/>
                                        <p:tgtEl>
                                          <p:spTgt spid="870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7044"/>
                                        </p:tgtEl>
                                        <p:attrNameLst>
                                          <p:attrName>style.visibility</p:attrName>
                                        </p:attrNameLst>
                                      </p:cBhvr>
                                      <p:to>
                                        <p:strVal val="visible"/>
                                      </p:to>
                                    </p:set>
                                    <p:anim calcmode="lin" valueType="num">
                                      <p:cBhvr additive="base">
                                        <p:cTn id="31" dur="500" fill="hold"/>
                                        <p:tgtEl>
                                          <p:spTgt spid="87044"/>
                                        </p:tgtEl>
                                        <p:attrNameLst>
                                          <p:attrName>ppt_x</p:attrName>
                                        </p:attrNameLst>
                                      </p:cBhvr>
                                      <p:tavLst>
                                        <p:tav tm="0">
                                          <p:val>
                                            <p:strVal val="0-#ppt_w/2"/>
                                          </p:val>
                                        </p:tav>
                                        <p:tav tm="100000">
                                          <p:val>
                                            <p:strVal val="#ppt_x"/>
                                          </p:val>
                                        </p:tav>
                                      </p:tavLst>
                                    </p:anim>
                                    <p:anim calcmode="lin" valueType="num">
                                      <p:cBhvr additive="base">
                                        <p:cTn id="32"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animBg="1" autoUpdateAnimBg="0"/>
      <p:bldP spid="87044" grpId="0" animBg="1" autoUpdateAnimBg="0"/>
      <p:bldP spid="8704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0"/>
            <a:ext cx="9144000" cy="838200"/>
          </a:xfrm>
          <a:solidFill>
            <a:schemeClr val="tx2"/>
          </a:solidFill>
        </p:spPr>
        <p:txBody>
          <a:bodyPr/>
          <a:lstStyle/>
          <a:p>
            <a:pPr algn="l"/>
            <a:r>
              <a:rPr lang="fr-FR" sz="4000">
                <a:solidFill>
                  <a:srgbClr val="FFFF00"/>
                </a:solidFill>
                <a:effectLst>
                  <a:outerShdw blurRad="38100" dist="38100" dir="2700000" algn="tl">
                    <a:srgbClr val="FFFFFF"/>
                  </a:outerShdw>
                </a:effectLst>
              </a:rPr>
              <a:t>           Filaments cosmiques (1 milliard AL)</a:t>
            </a:r>
            <a:endParaRPr lang="fr-FR" sz="4000"/>
          </a:p>
        </p:txBody>
      </p:sp>
      <p:pic>
        <p:nvPicPr>
          <p:cNvPr id="297987" name="Picture 3"/>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Text Box 2"/>
          <p:cNvSpPr txBox="1">
            <a:spLocks noChangeArrowheads="1"/>
          </p:cNvSpPr>
          <p:nvPr/>
        </p:nvSpPr>
        <p:spPr bwMode="auto">
          <a:xfrm>
            <a:off x="7053263" y="5959475"/>
            <a:ext cx="1638300" cy="865188"/>
          </a:xfrm>
          <a:prstGeom prst="rect">
            <a:avLst/>
          </a:prstGeom>
          <a:noFill/>
          <a:ln w="9525">
            <a:noFill/>
            <a:miter lim="800000"/>
            <a:headEnd/>
            <a:tailEnd/>
          </a:ln>
          <a:effectLst/>
        </p:spPr>
        <p:txBody>
          <a:bodyPr wrap="none">
            <a:spAutoFit/>
          </a:bodyPr>
          <a:lstStyle/>
          <a:p>
            <a:pPr>
              <a:spcBef>
                <a:spcPct val="20000"/>
              </a:spcBef>
            </a:pPr>
            <a:r>
              <a:rPr lang="fr-FR" sz="2800" b="1">
                <a:solidFill>
                  <a:schemeClr val="bg1"/>
                </a:solidFill>
              </a:rPr>
              <a:t>4300 deg</a:t>
            </a:r>
            <a:r>
              <a:rPr lang="fr-FR" sz="2800" b="1" baseline="30000">
                <a:solidFill>
                  <a:schemeClr val="bg1"/>
                </a:solidFill>
              </a:rPr>
              <a:t>2</a:t>
            </a:r>
          </a:p>
          <a:p>
            <a:pPr>
              <a:spcBef>
                <a:spcPct val="20000"/>
              </a:spcBef>
            </a:pPr>
            <a:r>
              <a:rPr lang="fr-FR" sz="2800" b="1" baseline="30000">
                <a:solidFill>
                  <a:schemeClr val="bg1"/>
                </a:solidFill>
              </a:rPr>
              <a:t>B=22</a:t>
            </a:r>
          </a:p>
        </p:txBody>
      </p:sp>
      <p:pic>
        <p:nvPicPr>
          <p:cNvPr id="300035" name="Picture 3" descr="2masscolor2"/>
          <p:cNvPicPr>
            <a:picLocks noChangeAspect="1" noChangeArrowheads="1"/>
          </p:cNvPicPr>
          <p:nvPr/>
        </p:nvPicPr>
        <p:blipFill>
          <a:blip r:embed="rId3" cstate="print"/>
          <a:srcRect/>
          <a:stretch>
            <a:fillRect/>
          </a:stretch>
        </p:blipFill>
        <p:spPr bwMode="auto">
          <a:xfrm>
            <a:off x="0" y="1447800"/>
            <a:ext cx="9144000" cy="5257800"/>
          </a:xfrm>
          <a:prstGeom prst="rect">
            <a:avLst/>
          </a:prstGeom>
          <a:noFill/>
        </p:spPr>
      </p:pic>
      <p:sp>
        <p:nvSpPr>
          <p:cNvPr id="300036" name="Text Box 4"/>
          <p:cNvSpPr txBox="1">
            <a:spLocks noChangeArrowheads="1"/>
          </p:cNvSpPr>
          <p:nvPr/>
        </p:nvSpPr>
        <p:spPr bwMode="auto">
          <a:xfrm>
            <a:off x="0" y="6400800"/>
            <a:ext cx="4960938" cy="457200"/>
          </a:xfrm>
          <a:prstGeom prst="rect">
            <a:avLst/>
          </a:prstGeom>
          <a:noFill/>
          <a:ln w="9525">
            <a:noFill/>
            <a:miter lim="800000"/>
            <a:headEnd/>
            <a:tailEnd/>
          </a:ln>
          <a:effectLst/>
        </p:spPr>
        <p:txBody>
          <a:bodyPr wrap="none">
            <a:spAutoFit/>
          </a:bodyPr>
          <a:lstStyle/>
          <a:p>
            <a:pPr marL="342900" indent="-342900" algn="ctr">
              <a:spcBef>
                <a:spcPct val="20000"/>
              </a:spcBef>
            </a:pPr>
            <a:r>
              <a:rPr lang="fr-FR" b="1"/>
              <a:t>Relevé dans l’infra-rouge 2MASS</a:t>
            </a:r>
          </a:p>
        </p:txBody>
      </p:sp>
      <p:sp>
        <p:nvSpPr>
          <p:cNvPr id="300037" name="Rectangle 5"/>
          <p:cNvSpPr>
            <a:spLocks noGrp="1" noChangeArrowheads="1"/>
          </p:cNvSpPr>
          <p:nvPr>
            <p:ph type="title"/>
          </p:nvPr>
        </p:nvSpPr>
        <p:spPr>
          <a:xfrm>
            <a:off x="0" y="0"/>
            <a:ext cx="9144000" cy="1600200"/>
          </a:xfrm>
        </p:spPr>
        <p:txBody>
          <a:bodyPr/>
          <a:lstStyle/>
          <a:p>
            <a:r>
              <a:rPr lang="fr-FR" sz="3600"/>
              <a:t>Distribution des galaxies </a:t>
            </a:r>
            <a:br>
              <a:rPr lang="fr-FR" sz="3600"/>
            </a:br>
            <a:r>
              <a:rPr lang="fr-FR" sz="3600"/>
              <a:t>et structuration de l’Univers:</a:t>
            </a:r>
            <a:br>
              <a:rPr lang="fr-FR" sz="3600"/>
            </a:br>
            <a:r>
              <a:rPr lang="fr-FR" sz="3200">
                <a:solidFill>
                  <a:schemeClr val="accent2"/>
                </a:solidFill>
              </a:rPr>
              <a:t>Notre Galaxie et la Toile Cosmique</a:t>
            </a:r>
            <a:endParaRPr lang="fr-FR" sz="2800">
              <a:solidFill>
                <a:schemeClr val="hlink"/>
              </a:solidFill>
            </a:endParaRPr>
          </a:p>
        </p:txBody>
      </p:sp>
      <p:sp>
        <p:nvSpPr>
          <p:cNvPr id="300038" name="Line 6"/>
          <p:cNvSpPr>
            <a:spLocks noChangeShapeType="1"/>
          </p:cNvSpPr>
          <p:nvPr/>
        </p:nvSpPr>
        <p:spPr bwMode="auto">
          <a:xfrm>
            <a:off x="2667000" y="1600200"/>
            <a:ext cx="1905000" cy="2438400"/>
          </a:xfrm>
          <a:prstGeom prst="line">
            <a:avLst/>
          </a:prstGeom>
          <a:noFill/>
          <a:ln w="57150">
            <a:solidFill>
              <a:srgbClr val="FFCC00"/>
            </a:solidFill>
            <a:round/>
            <a:headEnd/>
            <a:tailEnd type="triangle" w="med" len="med"/>
          </a:ln>
        </p:spPr>
        <p:txBody>
          <a:bodyPr wrap="none" anchor="ctr"/>
          <a:lstStyle/>
          <a:p>
            <a:endParaRPr lang="fr-FR"/>
          </a:p>
        </p:txBody>
      </p:sp>
      <p:sp>
        <p:nvSpPr>
          <p:cNvPr id="300039" name="Line 7"/>
          <p:cNvSpPr>
            <a:spLocks noChangeShapeType="1"/>
          </p:cNvSpPr>
          <p:nvPr/>
        </p:nvSpPr>
        <p:spPr bwMode="auto">
          <a:xfrm flipH="1">
            <a:off x="5867400" y="1600200"/>
            <a:ext cx="457200" cy="990600"/>
          </a:xfrm>
          <a:prstGeom prst="line">
            <a:avLst/>
          </a:prstGeom>
          <a:noFill/>
          <a:ln w="57150">
            <a:solidFill>
              <a:srgbClr val="FFCC00"/>
            </a:solidFill>
            <a:round/>
            <a:headEnd/>
            <a:tailEnd type="triangle" w="med" len="med"/>
          </a:ln>
        </p:spPr>
        <p:txBody>
          <a:bodyPr wrap="none" anchor="ctr"/>
          <a:lstStyle/>
          <a:p>
            <a:endParaRPr lang="fr-F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0" y="1268760"/>
            <a:ext cx="9144000" cy="1015663"/>
          </a:xfrm>
          <a:prstGeom prst="rect">
            <a:avLst/>
          </a:prstGeom>
          <a:noFill/>
          <a:ln w="9525">
            <a:noFill/>
            <a:miter lim="800000"/>
            <a:headEnd/>
            <a:tailEnd/>
          </a:ln>
          <a:effectLst/>
        </p:spPr>
        <p:txBody>
          <a:bodyPr wrap="square">
            <a:spAutoFit/>
          </a:bodyPr>
          <a:lstStyle/>
          <a:p>
            <a:r>
              <a:rPr lang="fr-FR" sz="3600" dirty="0">
                <a:solidFill>
                  <a:srgbClr val="990099"/>
                </a:solidFill>
              </a:rPr>
              <a:t>Toutes ces structures sont dynamiques </a:t>
            </a:r>
            <a:r>
              <a:rPr lang="fr-FR" sz="3600" dirty="0" smtClean="0">
                <a:solidFill>
                  <a:srgbClr val="990099"/>
                </a:solidFill>
              </a:rPr>
              <a:t>!</a:t>
            </a:r>
          </a:p>
          <a:p>
            <a:r>
              <a:rPr lang="fr-FR" dirty="0" smtClean="0"/>
              <a:t> (</a:t>
            </a:r>
            <a:r>
              <a:rPr lang="fr-FR" dirty="0"/>
              <a:t>Naissance -</a:t>
            </a:r>
            <a:r>
              <a:rPr lang="fr-FR" dirty="0" smtClean="0"/>
              <a:t> Vie - </a:t>
            </a:r>
            <a:r>
              <a:rPr lang="fr-FR" dirty="0"/>
              <a:t>Mort/Transformation</a:t>
            </a:r>
            <a:r>
              <a:rPr lang="fr-FR" dirty="0" smtClean="0"/>
              <a:t>)</a:t>
            </a:r>
            <a:endParaRPr lang="fr-FR" dirty="0"/>
          </a:p>
        </p:txBody>
      </p:sp>
      <p:sp>
        <p:nvSpPr>
          <p:cNvPr id="6" name="Rectangle 5"/>
          <p:cNvSpPr/>
          <p:nvPr/>
        </p:nvSpPr>
        <p:spPr>
          <a:xfrm>
            <a:off x="0" y="3159546"/>
            <a:ext cx="9144000" cy="3077766"/>
          </a:xfrm>
          <a:prstGeom prst="rect">
            <a:avLst/>
          </a:prstGeom>
        </p:spPr>
        <p:txBody>
          <a:bodyPr wrap="square">
            <a:spAutoFit/>
          </a:bodyPr>
          <a:lstStyle/>
          <a:p>
            <a:r>
              <a:rPr lang="fr-FR" dirty="0" smtClean="0"/>
              <a:t>Selon les échelles de temps/distances/énergies on mélange plus ou moins la physique microscopique avec la théorie de la gravitation pour rendre compte des observations.</a:t>
            </a:r>
          </a:p>
          <a:p>
            <a:endParaRPr lang="fr-FR" dirty="0" smtClean="0"/>
          </a:p>
          <a:p>
            <a:endParaRPr lang="fr-FR" sz="1400" dirty="0" smtClean="0"/>
          </a:p>
          <a:p>
            <a:r>
              <a:rPr lang="fr-FR" dirty="0" smtClean="0"/>
              <a:t>La Relativité Générale permet de décrire l’Univers dans sa globalité :</a:t>
            </a:r>
          </a:p>
          <a:p>
            <a:endParaRPr lang="fr-FR" sz="1600" dirty="0" smtClean="0"/>
          </a:p>
          <a:p>
            <a:endParaRPr lang="fr-FR" sz="1600" dirty="0" smtClean="0"/>
          </a:p>
          <a:p>
            <a:r>
              <a:rPr lang="fr-FR" dirty="0" smtClean="0"/>
              <a:t>  </a:t>
            </a:r>
            <a:r>
              <a:rPr lang="fr-FR" sz="2800" dirty="0" smtClean="0">
                <a:solidFill>
                  <a:srgbClr val="FF0000"/>
                </a:solidFill>
              </a:rPr>
              <a:t>Modèle du </a:t>
            </a:r>
            <a:r>
              <a:rPr lang="fr-FR" sz="2800" dirty="0" err="1" smtClean="0">
                <a:solidFill>
                  <a:srgbClr val="FF0000"/>
                </a:solidFill>
              </a:rPr>
              <a:t>Big-Bang</a:t>
            </a:r>
            <a:r>
              <a:rPr lang="fr-FR" sz="2800" dirty="0" smtClean="0">
                <a:solidFill>
                  <a:srgbClr val="FF0000"/>
                </a:solidFill>
              </a:rPr>
              <a:t> chaud et de la croissance des structures</a:t>
            </a:r>
            <a:endParaRPr lang="fr-FR" dirty="0"/>
          </a:p>
        </p:txBody>
      </p:sp>
      <p:sp>
        <p:nvSpPr>
          <p:cNvPr id="7" name="ZoneTexte 6"/>
          <p:cNvSpPr txBox="1"/>
          <p:nvPr/>
        </p:nvSpPr>
        <p:spPr>
          <a:xfrm>
            <a:off x="2123728" y="44624"/>
            <a:ext cx="3631122" cy="769441"/>
          </a:xfrm>
          <a:prstGeom prst="rect">
            <a:avLst/>
          </a:prstGeom>
          <a:noFill/>
        </p:spPr>
        <p:txBody>
          <a:bodyPr wrap="none" rtlCol="0">
            <a:spAutoFit/>
          </a:bodyPr>
          <a:lstStyle/>
          <a:p>
            <a:r>
              <a:rPr lang="fr-FR" sz="4400" dirty="0" smtClean="0"/>
              <a:t>Le BIG BANG</a:t>
            </a:r>
            <a:endParaRPr lang="fr-FR" sz="4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Hubble"/>
          <p:cNvPicPr>
            <a:picLocks noChangeAspect="1" noChangeArrowheads="1"/>
          </p:cNvPicPr>
          <p:nvPr/>
        </p:nvPicPr>
        <p:blipFill>
          <a:blip r:embed="rId3" cstate="print"/>
          <a:srcRect/>
          <a:stretch>
            <a:fillRect/>
          </a:stretch>
        </p:blipFill>
        <p:spPr bwMode="auto">
          <a:xfrm>
            <a:off x="0" y="838200"/>
            <a:ext cx="7308850" cy="6019800"/>
          </a:xfrm>
          <a:prstGeom prst="rect">
            <a:avLst/>
          </a:prstGeom>
          <a:noFill/>
        </p:spPr>
      </p:pic>
      <p:sp>
        <p:nvSpPr>
          <p:cNvPr id="365571" name="Text Box 3"/>
          <p:cNvSpPr txBox="1">
            <a:spLocks noChangeArrowheads="1"/>
          </p:cNvSpPr>
          <p:nvPr/>
        </p:nvSpPr>
        <p:spPr bwMode="auto">
          <a:xfrm>
            <a:off x="0" y="80963"/>
            <a:ext cx="5105400" cy="1187450"/>
          </a:xfrm>
          <a:prstGeom prst="rect">
            <a:avLst/>
          </a:prstGeom>
          <a:solidFill>
            <a:srgbClr val="FFFF00"/>
          </a:solidFill>
          <a:ln w="9525">
            <a:noFill/>
            <a:miter lim="800000"/>
            <a:headEnd/>
            <a:tailEnd/>
          </a:ln>
          <a:effectLst/>
        </p:spPr>
        <p:txBody>
          <a:bodyPr>
            <a:spAutoFit/>
          </a:bodyPr>
          <a:lstStyle/>
          <a:p>
            <a:r>
              <a:rPr lang="fr-FR" b="1">
                <a:solidFill>
                  <a:srgbClr val="FF3300"/>
                </a:solidFill>
              </a:rPr>
              <a:t>  </a:t>
            </a:r>
            <a:r>
              <a:rPr lang="fr-FR" b="1">
                <a:solidFill>
                  <a:srgbClr val="3333FF"/>
                </a:solidFill>
                <a:effectLst>
                  <a:outerShdw blurRad="38100" dist="38100" dir="2700000" algn="tl">
                    <a:srgbClr val="000000"/>
                  </a:outerShdw>
                </a:effectLst>
                <a:latin typeface="Arial" charset="0"/>
              </a:rPr>
              <a:t> OBSERVATION DE  LA FUITE </a:t>
            </a:r>
          </a:p>
          <a:p>
            <a:r>
              <a:rPr lang="fr-FR" b="1">
                <a:solidFill>
                  <a:srgbClr val="3333FF"/>
                </a:solidFill>
                <a:effectLst>
                  <a:outerShdw blurRad="38100" dist="38100" dir="2700000" algn="tl">
                    <a:srgbClr val="000000"/>
                  </a:outerShdw>
                </a:effectLst>
                <a:latin typeface="Arial" charset="0"/>
              </a:rPr>
              <a:t>                    DES GALAXIES :  </a:t>
            </a:r>
          </a:p>
          <a:p>
            <a:r>
              <a:rPr lang="fr-FR" b="1">
                <a:solidFill>
                  <a:srgbClr val="3333FF"/>
                </a:solidFill>
                <a:effectLst>
                  <a:outerShdw blurRad="38100" dist="38100" dir="2700000" algn="tl">
                    <a:srgbClr val="000000"/>
                  </a:outerShdw>
                </a:effectLst>
                <a:latin typeface="Arial" charset="0"/>
              </a:rPr>
              <a:t>                </a:t>
            </a:r>
            <a:r>
              <a:rPr lang="fr-FR" b="1">
                <a:solidFill>
                  <a:srgbClr val="00CC00"/>
                </a:solidFill>
                <a:effectLst>
                  <a:outerShdw blurRad="38100" dist="38100" dir="2700000" algn="tl">
                    <a:srgbClr val="000000"/>
                  </a:outerShdw>
                </a:effectLst>
                <a:latin typeface="Arial" charset="0"/>
              </a:rPr>
              <a:t>LA LOI DE HUBBLE</a:t>
            </a:r>
            <a:endParaRPr lang="fr-FR" sz="2800" b="1">
              <a:solidFill>
                <a:srgbClr val="3333FF"/>
              </a:solidFill>
              <a:effectLst>
                <a:outerShdw blurRad="38100" dist="38100" dir="2700000" algn="tl">
                  <a:srgbClr val="000000"/>
                </a:outerShdw>
              </a:effectLst>
              <a:latin typeface="Arial" charset="0"/>
            </a:endParaRPr>
          </a:p>
        </p:txBody>
      </p:sp>
      <p:pic>
        <p:nvPicPr>
          <p:cNvPr id="365572" name="Picture 4"/>
          <p:cNvPicPr>
            <a:picLocks noChangeAspect="1" noChangeArrowheads="1"/>
          </p:cNvPicPr>
          <p:nvPr/>
        </p:nvPicPr>
        <p:blipFill>
          <a:blip r:embed="rId4" cstate="print"/>
          <a:srcRect/>
          <a:stretch>
            <a:fillRect/>
          </a:stretch>
        </p:blipFill>
        <p:spPr bwMode="auto">
          <a:xfrm>
            <a:off x="4918075" y="4365625"/>
            <a:ext cx="4191000" cy="2592388"/>
          </a:xfrm>
          <a:prstGeom prst="rect">
            <a:avLst/>
          </a:prstGeom>
          <a:noFill/>
        </p:spPr>
      </p:pic>
      <p:sp>
        <p:nvSpPr>
          <p:cNvPr id="365573" name="Rectangle 5"/>
          <p:cNvSpPr>
            <a:spLocks noChangeArrowheads="1"/>
          </p:cNvSpPr>
          <p:nvPr/>
        </p:nvSpPr>
        <p:spPr bwMode="auto">
          <a:xfrm>
            <a:off x="7820025" y="3140075"/>
            <a:ext cx="184150" cy="457200"/>
          </a:xfrm>
          <a:prstGeom prst="rect">
            <a:avLst/>
          </a:prstGeom>
          <a:noFill/>
          <a:ln w="9525">
            <a:noFill/>
            <a:miter lim="800000"/>
            <a:headEnd/>
            <a:tailEnd/>
          </a:ln>
          <a:effectLst/>
        </p:spPr>
        <p:txBody>
          <a:bodyPr wrap="none">
            <a:spAutoFit/>
          </a:bodyPr>
          <a:lstStyle/>
          <a:p>
            <a:endParaRPr lang="fr-FR"/>
          </a:p>
        </p:txBody>
      </p:sp>
      <p:sp>
        <p:nvSpPr>
          <p:cNvPr id="365574" name="Text Box 6"/>
          <p:cNvSpPr txBox="1">
            <a:spLocks noChangeArrowheads="1"/>
          </p:cNvSpPr>
          <p:nvPr/>
        </p:nvSpPr>
        <p:spPr bwMode="auto">
          <a:xfrm>
            <a:off x="5105400" y="228600"/>
            <a:ext cx="4038600" cy="1190625"/>
          </a:xfrm>
          <a:prstGeom prst="rect">
            <a:avLst/>
          </a:prstGeom>
          <a:solidFill>
            <a:schemeClr val="bg1"/>
          </a:solidFill>
          <a:ln w="9525">
            <a:noFill/>
            <a:miter lim="800000"/>
            <a:headEnd/>
            <a:tailEnd/>
          </a:ln>
          <a:effectLst/>
        </p:spPr>
        <p:txBody>
          <a:bodyPr>
            <a:spAutoFit/>
          </a:bodyPr>
          <a:lstStyle/>
          <a:p>
            <a:pPr>
              <a:spcBef>
                <a:spcPct val="50000"/>
              </a:spcBef>
            </a:pPr>
            <a:r>
              <a:rPr lang="fr-FR" sz="3600">
                <a:solidFill>
                  <a:srgbClr val="FF0000"/>
                </a:solidFill>
              </a:rPr>
              <a:t>EXPANSION DE L’UNIVERS !</a:t>
            </a:r>
          </a:p>
        </p:txBody>
      </p:sp>
      <p:pic>
        <p:nvPicPr>
          <p:cNvPr id="365575" name="Picture 7"/>
          <p:cNvPicPr>
            <a:picLocks noChangeAspect="1" noChangeArrowheads="1"/>
          </p:cNvPicPr>
          <p:nvPr/>
        </p:nvPicPr>
        <p:blipFill>
          <a:blip r:embed="rId5" cstate="print"/>
          <a:srcRect/>
          <a:stretch>
            <a:fillRect/>
          </a:stretch>
        </p:blipFill>
        <p:spPr bwMode="auto">
          <a:xfrm>
            <a:off x="1447800" y="4254500"/>
            <a:ext cx="3429000" cy="2603500"/>
          </a:xfrm>
          <a:prstGeom prst="rect">
            <a:avLst/>
          </a:prstGeom>
          <a:noFill/>
        </p:spPr>
      </p:pic>
      <p:graphicFrame>
        <p:nvGraphicFramePr>
          <p:cNvPr id="503808" name="Object 1024"/>
          <p:cNvGraphicFramePr>
            <a:graphicFrameLocks noChangeAspect="1"/>
          </p:cNvGraphicFramePr>
          <p:nvPr/>
        </p:nvGraphicFramePr>
        <p:xfrm>
          <a:off x="7543800" y="2955925"/>
          <a:ext cx="1371600" cy="549275"/>
        </p:xfrm>
        <a:graphic>
          <a:graphicData uri="http://schemas.openxmlformats.org/presentationml/2006/ole">
            <p:oleObj spid="_x0000_s607234" name="Équation" r:id="rId6" imgW="571320" imgH="228600" progId="Equation.3">
              <p:embed/>
            </p:oleObj>
          </a:graphicData>
        </a:graphic>
      </p:graphicFrame>
      <p:sp>
        <p:nvSpPr>
          <p:cNvPr id="365577" name="Text Box 9"/>
          <p:cNvSpPr txBox="1">
            <a:spLocks noChangeArrowheads="1"/>
          </p:cNvSpPr>
          <p:nvPr/>
        </p:nvSpPr>
        <p:spPr bwMode="auto">
          <a:xfrm>
            <a:off x="5105400" y="4114800"/>
            <a:ext cx="1295400" cy="304800"/>
          </a:xfrm>
          <a:prstGeom prst="rect">
            <a:avLst/>
          </a:prstGeom>
          <a:solidFill>
            <a:schemeClr val="bg1"/>
          </a:solidFill>
          <a:ln w="9525">
            <a:noFill/>
            <a:miter lim="800000"/>
            <a:headEnd/>
            <a:tailEnd/>
          </a:ln>
          <a:effectLst/>
        </p:spPr>
        <p:txBody>
          <a:bodyPr>
            <a:spAutoFit/>
          </a:bodyPr>
          <a:lstStyle/>
          <a:p>
            <a:r>
              <a:rPr lang="fr-FR" sz="1400"/>
              <a:t>Log Distance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elements"/>
          <p:cNvPicPr>
            <a:picLocks noChangeAspect="1" noChangeArrowheads="1"/>
          </p:cNvPicPr>
          <p:nvPr/>
        </p:nvPicPr>
        <p:blipFill>
          <a:blip r:embed="rId3" cstate="print">
            <a:lum bright="-48000" contrast="84000"/>
          </a:blip>
          <a:srcRect/>
          <a:stretch>
            <a:fillRect/>
          </a:stretch>
        </p:blipFill>
        <p:spPr bwMode="auto">
          <a:xfrm>
            <a:off x="4016375" y="0"/>
            <a:ext cx="5127625" cy="5715000"/>
          </a:xfrm>
          <a:prstGeom prst="rect">
            <a:avLst/>
          </a:prstGeom>
          <a:noFill/>
        </p:spPr>
      </p:pic>
      <p:sp>
        <p:nvSpPr>
          <p:cNvPr id="366595" name="Rectangle 3"/>
          <p:cNvSpPr>
            <a:spLocks noGrp="1" noChangeArrowheads="1"/>
          </p:cNvSpPr>
          <p:nvPr>
            <p:ph type="title"/>
          </p:nvPr>
        </p:nvSpPr>
        <p:spPr>
          <a:xfrm>
            <a:off x="0" y="0"/>
            <a:ext cx="4419600" cy="990600"/>
          </a:xfrm>
          <a:solidFill>
            <a:srgbClr val="FFFF00"/>
          </a:solidFill>
        </p:spPr>
        <p:txBody>
          <a:bodyPr/>
          <a:lstStyle/>
          <a:p>
            <a:pPr algn="l"/>
            <a:r>
              <a:rPr lang="fr-CH" sz="2800">
                <a:solidFill>
                  <a:schemeClr val="accent2"/>
                </a:solidFill>
              </a:rPr>
              <a:t>Nucléosynthèse Primordiale</a:t>
            </a:r>
          </a:p>
        </p:txBody>
      </p:sp>
      <p:sp>
        <p:nvSpPr>
          <p:cNvPr id="366596" name="Rectangle 4"/>
          <p:cNvSpPr>
            <a:spLocks noGrp="1" noChangeArrowheads="1"/>
          </p:cNvSpPr>
          <p:nvPr>
            <p:ph type="body" idx="1"/>
          </p:nvPr>
        </p:nvSpPr>
        <p:spPr>
          <a:xfrm>
            <a:off x="0" y="1066800"/>
            <a:ext cx="8077200" cy="5257800"/>
          </a:xfrm>
        </p:spPr>
        <p:txBody>
          <a:bodyPr/>
          <a:lstStyle/>
          <a:p>
            <a:pPr>
              <a:lnSpc>
                <a:spcPct val="80000"/>
              </a:lnSpc>
              <a:buFontTx/>
              <a:buNone/>
            </a:pPr>
            <a:r>
              <a:rPr lang="fr-CH" sz="2800"/>
              <a:t>Cadre : expansion + </a:t>
            </a:r>
          </a:p>
          <a:p>
            <a:pPr>
              <a:lnSpc>
                <a:spcPct val="80000"/>
              </a:lnSpc>
              <a:buFontTx/>
              <a:buNone/>
            </a:pPr>
            <a:r>
              <a:rPr lang="fr-CH" sz="2800"/>
              <a:t>physique  nucléaire</a:t>
            </a:r>
          </a:p>
          <a:p>
            <a:pPr>
              <a:lnSpc>
                <a:spcPct val="80000"/>
              </a:lnSpc>
              <a:buFontTx/>
              <a:buNone/>
            </a:pPr>
            <a:endParaRPr lang="fr-CH" sz="2800"/>
          </a:p>
          <a:p>
            <a:pPr>
              <a:lnSpc>
                <a:spcPct val="80000"/>
              </a:lnSpc>
              <a:buFontTx/>
              <a:buNone/>
            </a:pPr>
            <a:r>
              <a:rPr lang="fr-CH" sz="2800"/>
              <a:t>Prédictions :</a:t>
            </a:r>
          </a:p>
          <a:p>
            <a:pPr>
              <a:lnSpc>
                <a:spcPct val="80000"/>
              </a:lnSpc>
              <a:buFontTx/>
              <a:buNone/>
            </a:pPr>
            <a:endParaRPr lang="fr-CH" sz="2800"/>
          </a:p>
          <a:p>
            <a:pPr>
              <a:lnSpc>
                <a:spcPct val="80000"/>
              </a:lnSpc>
              <a:buClr>
                <a:srgbClr val="FF0000"/>
              </a:buClr>
              <a:buFont typeface="Wingdings" pitchFamily="2" charset="2"/>
              <a:buChar char="è"/>
            </a:pPr>
            <a:r>
              <a:rPr lang="fr-CH" sz="2800"/>
              <a:t> Abondance élts légers :</a:t>
            </a:r>
          </a:p>
          <a:p>
            <a:pPr>
              <a:lnSpc>
                <a:spcPct val="80000"/>
              </a:lnSpc>
              <a:buClr>
                <a:srgbClr val="FF0000"/>
              </a:buClr>
              <a:buFont typeface="Wingdings" pitchFamily="2" charset="2"/>
              <a:buNone/>
            </a:pPr>
            <a:r>
              <a:rPr lang="fr-CH" sz="2800"/>
              <a:t>  </a:t>
            </a:r>
            <a:r>
              <a:rPr lang="fr-CH" sz="2400"/>
              <a:t>H(80%), </a:t>
            </a:r>
            <a:r>
              <a:rPr lang="fr-CH" sz="2400" baseline="30000"/>
              <a:t>4</a:t>
            </a:r>
            <a:r>
              <a:rPr lang="fr-CH" sz="2400"/>
              <a:t>He(20%), D(10</a:t>
            </a:r>
            <a:r>
              <a:rPr lang="fr-CH" sz="2400" baseline="30000"/>
              <a:t>-4</a:t>
            </a:r>
            <a:r>
              <a:rPr lang="fr-CH" sz="2400"/>
              <a:t>),</a:t>
            </a:r>
          </a:p>
          <a:p>
            <a:pPr>
              <a:lnSpc>
                <a:spcPct val="80000"/>
              </a:lnSpc>
              <a:buClr>
                <a:srgbClr val="FF0000"/>
              </a:buClr>
              <a:buFont typeface="Wingdings" pitchFamily="2" charset="2"/>
              <a:buNone/>
            </a:pPr>
            <a:r>
              <a:rPr lang="fr-CH" sz="2400"/>
              <a:t> </a:t>
            </a:r>
            <a:r>
              <a:rPr lang="fr-CH" sz="2400" baseline="30000"/>
              <a:t>3</a:t>
            </a:r>
            <a:r>
              <a:rPr lang="fr-CH" sz="2400"/>
              <a:t>He(10</a:t>
            </a:r>
            <a:r>
              <a:rPr lang="fr-CH" sz="2400" baseline="30000"/>
              <a:t>-5</a:t>
            </a:r>
            <a:r>
              <a:rPr lang="fr-CH" sz="2400"/>
              <a:t>), </a:t>
            </a:r>
            <a:r>
              <a:rPr lang="fr-CH" sz="2400" baseline="30000"/>
              <a:t>7</a:t>
            </a:r>
            <a:r>
              <a:rPr lang="fr-CH" sz="2400"/>
              <a:t>Li(10</a:t>
            </a:r>
            <a:r>
              <a:rPr lang="fr-CH" sz="2400" baseline="30000"/>
              <a:t>-9</a:t>
            </a:r>
            <a:r>
              <a:rPr lang="fr-CH" sz="2400"/>
              <a:t>)</a:t>
            </a:r>
            <a:endParaRPr lang="fr-CH" sz="2800"/>
          </a:p>
          <a:p>
            <a:pPr>
              <a:lnSpc>
                <a:spcPct val="80000"/>
              </a:lnSpc>
              <a:buClr>
                <a:srgbClr val="FF0000"/>
              </a:buClr>
              <a:buFont typeface="Wingdings" pitchFamily="2" charset="2"/>
              <a:buChar char="è"/>
            </a:pPr>
            <a:endParaRPr lang="fr-CH" sz="1800"/>
          </a:p>
          <a:p>
            <a:pPr>
              <a:lnSpc>
                <a:spcPct val="80000"/>
              </a:lnSpc>
              <a:buClr>
                <a:srgbClr val="FF0000"/>
              </a:buClr>
              <a:buFont typeface="Wingdings" pitchFamily="2" charset="2"/>
              <a:buChar char="è"/>
            </a:pPr>
            <a:r>
              <a:rPr lang="fr-CH" sz="2800"/>
              <a:t> rapport photon/baryon :</a:t>
            </a:r>
          </a:p>
          <a:p>
            <a:pPr>
              <a:lnSpc>
                <a:spcPct val="80000"/>
              </a:lnSpc>
              <a:buClr>
                <a:srgbClr val="FF0000"/>
              </a:buClr>
              <a:buFont typeface="Wingdings" pitchFamily="2" charset="2"/>
              <a:buChar char="è"/>
            </a:pPr>
            <a:endParaRPr lang="fr-CH" sz="2000"/>
          </a:p>
          <a:p>
            <a:pPr>
              <a:lnSpc>
                <a:spcPct val="80000"/>
              </a:lnSpc>
              <a:buClr>
                <a:srgbClr val="FF0000"/>
              </a:buClr>
              <a:buFont typeface="Wingdings" pitchFamily="2" charset="2"/>
              <a:buChar char="è"/>
            </a:pPr>
            <a:endParaRPr lang="fr-CH" sz="2000"/>
          </a:p>
          <a:p>
            <a:pPr>
              <a:lnSpc>
                <a:spcPct val="80000"/>
              </a:lnSpc>
              <a:buClr>
                <a:srgbClr val="FF0000"/>
              </a:buClr>
              <a:buFont typeface="Wingdings" pitchFamily="2" charset="2"/>
              <a:buChar char="è"/>
            </a:pPr>
            <a:r>
              <a:rPr lang="fr-CH" sz="2800"/>
              <a:t> peu de baryons :</a:t>
            </a:r>
          </a:p>
        </p:txBody>
      </p:sp>
      <p:graphicFrame>
        <p:nvGraphicFramePr>
          <p:cNvPr id="504832" name="Object 0"/>
          <p:cNvGraphicFramePr>
            <a:graphicFrameLocks noChangeAspect="1"/>
          </p:cNvGraphicFramePr>
          <p:nvPr/>
        </p:nvGraphicFramePr>
        <p:xfrm>
          <a:off x="990600" y="5181600"/>
          <a:ext cx="1752600" cy="504825"/>
        </p:xfrm>
        <a:graphic>
          <a:graphicData uri="http://schemas.openxmlformats.org/presentationml/2006/ole">
            <p:oleObj spid="_x0000_s533506" name="Équation" r:id="rId4" imgW="876240" imgH="253800" progId="Equation.3">
              <p:embed/>
            </p:oleObj>
          </a:graphicData>
        </a:graphic>
      </p:graphicFrame>
      <p:graphicFrame>
        <p:nvGraphicFramePr>
          <p:cNvPr id="504833" name="Object 1"/>
          <p:cNvGraphicFramePr>
            <a:graphicFrameLocks noChangeAspect="1"/>
          </p:cNvGraphicFramePr>
          <p:nvPr/>
        </p:nvGraphicFramePr>
        <p:xfrm>
          <a:off x="1079500" y="6272213"/>
          <a:ext cx="1574800" cy="457200"/>
        </p:xfrm>
        <a:graphic>
          <a:graphicData uri="http://schemas.openxmlformats.org/presentationml/2006/ole">
            <p:oleObj spid="_x0000_s533507" name="Équation" r:id="rId5" imgW="787320" imgH="228600" progId="Equation.3">
              <p:embed/>
            </p:oleObj>
          </a:graphicData>
        </a:graphic>
      </p:graphicFrame>
      <p:graphicFrame>
        <p:nvGraphicFramePr>
          <p:cNvPr id="504834" name="Object 2"/>
          <p:cNvGraphicFramePr>
            <a:graphicFrameLocks noChangeAspect="1"/>
          </p:cNvGraphicFramePr>
          <p:nvPr/>
        </p:nvGraphicFramePr>
        <p:xfrm>
          <a:off x="3390900" y="6248400"/>
          <a:ext cx="1651000" cy="457200"/>
        </p:xfrm>
        <a:graphic>
          <a:graphicData uri="http://schemas.openxmlformats.org/presentationml/2006/ole">
            <p:oleObj spid="_x0000_s533508" name="Équation" r:id="rId6" imgW="825480" imgH="228600" progId="Equation.3">
              <p:embed/>
            </p:oleObj>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533400" y="1143000"/>
            <a:ext cx="7848600" cy="5438775"/>
          </a:xfrm>
          <a:prstGeom prst="rect">
            <a:avLst/>
          </a:prstGeom>
          <a:noFill/>
          <a:ln w="9525">
            <a:noFill/>
            <a:miter lim="800000"/>
            <a:headEnd/>
            <a:tailEnd/>
          </a:ln>
        </p:spPr>
      </p:pic>
      <p:sp>
        <p:nvSpPr>
          <p:cNvPr id="26627" name="WordArt 3"/>
          <p:cNvSpPr>
            <a:spLocks noChangeArrowheads="1" noChangeShapeType="1" noTextEdit="1"/>
          </p:cNvSpPr>
          <p:nvPr/>
        </p:nvSpPr>
        <p:spPr bwMode="auto">
          <a:xfrm>
            <a:off x="315913" y="184150"/>
            <a:ext cx="8001000" cy="723900"/>
          </a:xfrm>
          <a:prstGeom prst="rect">
            <a:avLst/>
          </a:prstGeom>
        </p:spPr>
        <p:txBody>
          <a:bodyPr wrap="none" fromWordArt="1">
            <a:prstTxWarp prst="textPlain">
              <a:avLst>
                <a:gd name="adj" fmla="val 50000"/>
              </a:avLst>
            </a:prstTxWarp>
          </a:bodyPr>
          <a:lstStyle/>
          <a:p>
            <a:pPr algn="ctr"/>
            <a:r>
              <a:rPr lang="fr-FR" sz="1400" kern="10" dirty="0">
                <a:ln w="9525">
                  <a:solidFill>
                    <a:srgbClr val="000000"/>
                  </a:solidFill>
                  <a:round/>
                  <a:headEnd/>
                  <a:tailEnd/>
                </a:ln>
                <a:latin typeface="Arial Black"/>
              </a:rPr>
              <a:t>  </a:t>
            </a:r>
            <a:r>
              <a:rPr lang="fr-FR" sz="1400" kern="10" dirty="0" smtClean="0">
                <a:ln w="9525">
                  <a:solidFill>
                    <a:srgbClr val="000000"/>
                  </a:solidFill>
                  <a:round/>
                  <a:headEnd/>
                  <a:tailEnd/>
                </a:ln>
                <a:latin typeface="Arial Black"/>
              </a:rPr>
              <a:t>  </a:t>
            </a:r>
            <a:r>
              <a:rPr lang="fr-FR" sz="1400" kern="10" dirty="0">
                <a:ln w="9525">
                  <a:solidFill>
                    <a:srgbClr val="000000"/>
                  </a:solidFill>
                  <a:round/>
                  <a:headEnd/>
                  <a:tailEnd/>
                </a:ln>
                <a:latin typeface="Arial Black"/>
              </a:rPr>
              <a:t>OBSERVATION DU  RAYONNEMENT </a:t>
            </a:r>
          </a:p>
          <a:p>
            <a:pPr algn="ctr"/>
            <a:r>
              <a:rPr lang="fr-FR" sz="1400" kern="10" dirty="0">
                <a:ln w="9525">
                  <a:solidFill>
                    <a:srgbClr val="000000"/>
                  </a:solidFill>
                  <a:round/>
                  <a:headEnd/>
                  <a:tailEnd/>
                </a:ln>
                <a:latin typeface="Arial Black"/>
              </a:rPr>
              <a:t> A T = 3 K  FOSSILE DES PHASES </a:t>
            </a:r>
          </a:p>
          <a:p>
            <a:pPr algn="ctr"/>
            <a:r>
              <a:rPr lang="fr-FR" sz="1400" kern="10" dirty="0">
                <a:ln w="9525">
                  <a:solidFill>
                    <a:srgbClr val="000000"/>
                  </a:solidFill>
                  <a:round/>
                  <a:headEnd/>
                  <a:tailEnd/>
                </a:ln>
                <a:latin typeface="Arial Black"/>
              </a:rPr>
              <a:t>TRES CHAUDES DE L'UNIVERS</a:t>
            </a:r>
          </a:p>
        </p:txBody>
      </p:sp>
      <p:pic>
        <p:nvPicPr>
          <p:cNvPr id="4" name="Picture 111"/>
          <p:cNvPicPr>
            <a:picLocks noChangeAspect="1" noChangeArrowheads="1"/>
          </p:cNvPicPr>
          <p:nvPr/>
        </p:nvPicPr>
        <p:blipFill>
          <a:blip r:embed="rId3" cstate="print"/>
          <a:srcRect/>
          <a:stretch>
            <a:fillRect/>
          </a:stretch>
        </p:blipFill>
        <p:spPr bwMode="auto">
          <a:xfrm>
            <a:off x="3851920" y="4941168"/>
            <a:ext cx="3276600" cy="163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395536" y="0"/>
            <a:ext cx="8107797" cy="769441"/>
          </a:xfrm>
          <a:prstGeom prst="rect">
            <a:avLst/>
          </a:prstGeom>
          <a:noFill/>
          <a:ln w="9525">
            <a:noFill/>
            <a:miter lim="800000"/>
            <a:headEnd/>
            <a:tailEnd/>
          </a:ln>
          <a:effectLst/>
        </p:spPr>
        <p:txBody>
          <a:bodyPr wrap="none">
            <a:spAutoFit/>
          </a:bodyPr>
          <a:lstStyle/>
          <a:p>
            <a:pPr algn="ctr"/>
            <a:r>
              <a:rPr lang="fr-FR" sz="4400" dirty="0" smtClean="0"/>
              <a:t>L’univers primordial est homogène</a:t>
            </a:r>
            <a:endParaRPr lang="fr-FR" sz="4400" dirty="0"/>
          </a:p>
        </p:txBody>
      </p:sp>
      <p:sp>
        <p:nvSpPr>
          <p:cNvPr id="5" name="Text Box 4"/>
          <p:cNvSpPr txBox="1">
            <a:spLocks noChangeArrowheads="1"/>
          </p:cNvSpPr>
          <p:nvPr/>
        </p:nvSpPr>
        <p:spPr bwMode="auto">
          <a:xfrm>
            <a:off x="0" y="1988840"/>
            <a:ext cx="1011882" cy="396864"/>
          </a:xfrm>
          <a:prstGeom prst="rect">
            <a:avLst/>
          </a:prstGeom>
          <a:noFill/>
          <a:ln w="9525">
            <a:noFill/>
            <a:miter lim="800000"/>
            <a:headEnd/>
            <a:tailEnd/>
          </a:ln>
          <a:effectLst/>
        </p:spPr>
        <p:txBody>
          <a:bodyPr wrap="none">
            <a:spAutoFit/>
          </a:bodyPr>
          <a:lstStyle/>
          <a:p>
            <a:r>
              <a:rPr lang="fr-CH" sz="2000" b="1" dirty="0"/>
              <a:t>T=2.7K</a:t>
            </a:r>
          </a:p>
        </p:txBody>
      </p:sp>
      <p:sp>
        <p:nvSpPr>
          <p:cNvPr id="7" name="Text Box 6"/>
          <p:cNvSpPr txBox="1">
            <a:spLocks noChangeArrowheads="1"/>
          </p:cNvSpPr>
          <p:nvPr/>
        </p:nvSpPr>
        <p:spPr bwMode="auto">
          <a:xfrm>
            <a:off x="0" y="5085184"/>
            <a:ext cx="1201346" cy="366523"/>
          </a:xfrm>
          <a:prstGeom prst="rect">
            <a:avLst/>
          </a:prstGeom>
          <a:noFill/>
          <a:ln w="9525">
            <a:noFill/>
            <a:miter lim="800000"/>
            <a:headEnd/>
            <a:tailEnd/>
          </a:ln>
          <a:effectLst/>
        </p:spPr>
        <p:txBody>
          <a:bodyPr wrap="none">
            <a:spAutoFit/>
          </a:bodyPr>
          <a:lstStyle/>
          <a:p>
            <a:r>
              <a:rPr lang="fr-CH" sz="1800" b="1" dirty="0">
                <a:latin typeface="Symbol" pitchFamily="18" charset="2"/>
                <a:sym typeface="Symbol" pitchFamily="18" charset="2"/>
              </a:rPr>
              <a:t></a:t>
            </a:r>
            <a:r>
              <a:rPr lang="fr-CH" sz="1800" b="1" dirty="0"/>
              <a:t>T=20</a:t>
            </a:r>
            <a:r>
              <a:rPr lang="fr-CH" sz="1800" b="1" dirty="0">
                <a:latin typeface="Symbol" pitchFamily="18" charset="2"/>
                <a:sym typeface="Symbol" pitchFamily="18" charset="2"/>
              </a:rPr>
              <a:t></a:t>
            </a:r>
            <a:r>
              <a:rPr lang="fr-CH" sz="1800" b="1" dirty="0"/>
              <a:t> K</a:t>
            </a:r>
          </a:p>
        </p:txBody>
      </p:sp>
      <p:pic>
        <p:nvPicPr>
          <p:cNvPr id="9" name="Picture 5"/>
          <p:cNvPicPr>
            <a:picLocks noChangeAspect="1" noChangeArrowheads="1"/>
          </p:cNvPicPr>
          <p:nvPr/>
        </p:nvPicPr>
        <p:blipFill>
          <a:blip r:embed="rId2" cstate="print"/>
          <a:srcRect/>
          <a:stretch>
            <a:fillRect/>
          </a:stretch>
        </p:blipFill>
        <p:spPr bwMode="auto">
          <a:xfrm>
            <a:off x="1301080" y="3717032"/>
            <a:ext cx="5791200" cy="2949575"/>
          </a:xfrm>
          <a:prstGeom prst="rect">
            <a:avLst/>
          </a:prstGeom>
          <a:noFill/>
          <a:ln w="9525">
            <a:noFill/>
            <a:miter lim="800000"/>
            <a:headEnd/>
            <a:tailEnd/>
          </a:ln>
          <a:effectLst/>
        </p:spPr>
      </p:pic>
      <p:grpSp>
        <p:nvGrpSpPr>
          <p:cNvPr id="11" name="Groupe 10"/>
          <p:cNvGrpSpPr/>
          <p:nvPr/>
        </p:nvGrpSpPr>
        <p:grpSpPr>
          <a:xfrm>
            <a:off x="1259632" y="764704"/>
            <a:ext cx="5904656" cy="2880320"/>
            <a:chOff x="1619672" y="764704"/>
            <a:chExt cx="5904656" cy="2880320"/>
          </a:xfrm>
        </p:grpSpPr>
        <p:sp>
          <p:nvSpPr>
            <p:cNvPr id="10" name="Rectangle 9"/>
            <p:cNvSpPr/>
            <p:nvPr/>
          </p:nvSpPr>
          <p:spPr bwMode="auto">
            <a:xfrm>
              <a:off x="1619672" y="764704"/>
              <a:ext cx="5904656" cy="2880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sp>
          <p:nvSpPr>
            <p:cNvPr id="8" name="Ellipse 7"/>
            <p:cNvSpPr/>
            <p:nvPr/>
          </p:nvSpPr>
          <p:spPr bwMode="auto">
            <a:xfrm>
              <a:off x="1691680" y="980728"/>
              <a:ext cx="5760640" cy="2448272"/>
            </a:xfrm>
            <a:prstGeom prst="ellipse">
              <a:avLst/>
            </a:prstGeom>
            <a:solidFill>
              <a:srgbClr val="66FF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grpSp>
      <p:sp>
        <p:nvSpPr>
          <p:cNvPr id="12" name="ZoneTexte 11"/>
          <p:cNvSpPr txBox="1"/>
          <p:nvPr/>
        </p:nvSpPr>
        <p:spPr>
          <a:xfrm>
            <a:off x="7236296" y="1268760"/>
            <a:ext cx="1907705" cy="5262979"/>
          </a:xfrm>
          <a:prstGeom prst="rect">
            <a:avLst/>
          </a:prstGeom>
          <a:noFill/>
        </p:spPr>
        <p:txBody>
          <a:bodyPr wrap="square" rtlCol="0">
            <a:spAutoFit/>
          </a:bodyPr>
          <a:lstStyle/>
          <a:p>
            <a:r>
              <a:rPr lang="fr-FR" dirty="0" smtClean="0"/>
              <a:t>Copernic,</a:t>
            </a:r>
          </a:p>
          <a:p>
            <a:r>
              <a:rPr lang="fr-FR" dirty="0" smtClean="0"/>
              <a:t>Principe cosmologique</a:t>
            </a:r>
          </a:p>
          <a:p>
            <a:endParaRPr lang="fr-FR" dirty="0" smtClean="0"/>
          </a:p>
          <a:p>
            <a:r>
              <a:rPr lang="fr-FR" dirty="0" smtClean="0"/>
              <a:t>sont vérifiés</a:t>
            </a:r>
          </a:p>
          <a:p>
            <a:endParaRPr lang="fr-FR" dirty="0" smtClean="0"/>
          </a:p>
          <a:p>
            <a:endParaRPr lang="fr-FR" dirty="0" smtClean="0"/>
          </a:p>
          <a:p>
            <a:r>
              <a:rPr lang="fr-FR" dirty="0" err="1" smtClean="0"/>
              <a:t>Inhomogéné-ités</a:t>
            </a:r>
            <a:r>
              <a:rPr lang="fr-FR" dirty="0" smtClean="0"/>
              <a:t>, graines des structures visibles à partir d’une résolution de 1/100 000</a:t>
            </a:r>
            <a:endParaRPr lang="fr-FR" dirty="0"/>
          </a:p>
        </p:txBody>
      </p:sp>
      <p:sp>
        <p:nvSpPr>
          <p:cNvPr id="13" name="ZoneTexte 12"/>
          <p:cNvSpPr txBox="1"/>
          <p:nvPr/>
        </p:nvSpPr>
        <p:spPr>
          <a:xfrm>
            <a:off x="0" y="3429000"/>
            <a:ext cx="2084225" cy="461665"/>
          </a:xfrm>
          <a:prstGeom prst="rect">
            <a:avLst/>
          </a:prstGeom>
          <a:noFill/>
        </p:spPr>
        <p:txBody>
          <a:bodyPr wrap="none" rtlCol="0">
            <a:spAutoFit/>
          </a:bodyPr>
          <a:lstStyle/>
          <a:p>
            <a:r>
              <a:rPr lang="fr-FR" dirty="0" smtClean="0">
                <a:solidFill>
                  <a:srgbClr val="FF0000"/>
                </a:solidFill>
              </a:rPr>
              <a:t>t = 380 000 ans</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4" name="Picture 14" descr="C:\Documents and Settings\Roya\Mes documents\2df.gif"/>
          <p:cNvPicPr>
            <a:picLocks noChangeAspect="1" noChangeArrowheads="1"/>
          </p:cNvPicPr>
          <p:nvPr/>
        </p:nvPicPr>
        <p:blipFill>
          <a:blip r:embed="rId2" cstate="print"/>
          <a:srcRect/>
          <a:stretch>
            <a:fillRect/>
          </a:stretch>
        </p:blipFill>
        <p:spPr bwMode="auto">
          <a:xfrm>
            <a:off x="5638800" y="3484563"/>
            <a:ext cx="3505200" cy="3373437"/>
          </a:xfrm>
          <a:prstGeom prst="rect">
            <a:avLst/>
          </a:prstGeom>
          <a:noFill/>
        </p:spPr>
      </p:pic>
      <p:sp>
        <p:nvSpPr>
          <p:cNvPr id="399373" name="AutoShape 13"/>
          <p:cNvSpPr>
            <a:spLocks noChangeArrowheads="1"/>
          </p:cNvSpPr>
          <p:nvPr/>
        </p:nvSpPr>
        <p:spPr bwMode="auto">
          <a:xfrm flipV="1">
            <a:off x="4191000" y="3429000"/>
            <a:ext cx="1143000" cy="2057400"/>
          </a:xfrm>
          <a:custGeom>
            <a:avLst/>
            <a:gdLst>
              <a:gd name="G0" fmla="+- 12427 0 0"/>
              <a:gd name="G1" fmla="+- 4050 0 0"/>
              <a:gd name="G2" fmla="+- 12158 0 4050"/>
              <a:gd name="G3" fmla="+- G2 0 4050"/>
              <a:gd name="G4" fmla="*/ G3 32768 32059"/>
              <a:gd name="G5" fmla="*/ G4 1 2"/>
              <a:gd name="G6" fmla="+- 21600 0 12427"/>
              <a:gd name="G7" fmla="*/ G6 4050 6079"/>
              <a:gd name="G8" fmla="+- G7 12427 0"/>
              <a:gd name="T0" fmla="*/ 12427 w 21600"/>
              <a:gd name="T1" fmla="*/ 0 h 21600"/>
              <a:gd name="T2" fmla="*/ 12427 w 21600"/>
              <a:gd name="T3" fmla="*/ 12158 h 21600"/>
              <a:gd name="T4" fmla="*/ 207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4050"/>
                </a:lnTo>
                <a:cubicBezTo>
                  <a:pt x="5564" y="4050"/>
                  <a:pt x="0" y="7680"/>
                  <a:pt x="0" y="12158"/>
                </a:cubicBezTo>
                <a:lnTo>
                  <a:pt x="0" y="21600"/>
                </a:lnTo>
                <a:lnTo>
                  <a:pt x="4148" y="21600"/>
                </a:lnTo>
                <a:lnTo>
                  <a:pt x="4148" y="12158"/>
                </a:lnTo>
                <a:cubicBezTo>
                  <a:pt x="4148" y="9921"/>
                  <a:pt x="7855" y="8108"/>
                  <a:pt x="12427" y="8108"/>
                </a:cubicBezTo>
                <a:lnTo>
                  <a:pt x="12427" y="12158"/>
                </a:lnTo>
                <a:close/>
              </a:path>
            </a:pathLst>
          </a:custGeom>
          <a:solidFill>
            <a:srgbClr val="FF9999"/>
          </a:solidFill>
          <a:ln w="9525">
            <a:solidFill>
              <a:schemeClr val="tx1"/>
            </a:solidFill>
            <a:miter lim="800000"/>
            <a:headEnd/>
            <a:tailEnd/>
          </a:ln>
          <a:effectLst/>
        </p:spPr>
        <p:txBody>
          <a:bodyPr wrap="none" anchor="ctr"/>
          <a:lstStyle/>
          <a:p>
            <a:endParaRPr lang="fr-FR"/>
          </a:p>
        </p:txBody>
      </p:sp>
      <p:sp>
        <p:nvSpPr>
          <p:cNvPr id="399363" name="Text Box 3"/>
          <p:cNvSpPr txBox="1">
            <a:spLocks noChangeArrowheads="1"/>
          </p:cNvSpPr>
          <p:nvPr/>
        </p:nvSpPr>
        <p:spPr bwMode="auto">
          <a:xfrm>
            <a:off x="0" y="0"/>
            <a:ext cx="7105650" cy="579438"/>
          </a:xfrm>
          <a:prstGeom prst="rect">
            <a:avLst/>
          </a:prstGeom>
          <a:solidFill>
            <a:srgbClr val="FFFF00"/>
          </a:solidFill>
          <a:ln w="9525">
            <a:noFill/>
            <a:miter lim="800000"/>
            <a:headEnd/>
            <a:tailEnd/>
          </a:ln>
          <a:effectLst/>
        </p:spPr>
        <p:txBody>
          <a:bodyPr wrap="none">
            <a:spAutoFit/>
          </a:bodyPr>
          <a:lstStyle/>
          <a:p>
            <a:r>
              <a:rPr lang="fr-FR" sz="3200">
                <a:solidFill>
                  <a:srgbClr val="000099"/>
                </a:solidFill>
              </a:rPr>
              <a:t>La formation des structures : Observations</a:t>
            </a:r>
          </a:p>
        </p:txBody>
      </p:sp>
      <p:sp>
        <p:nvSpPr>
          <p:cNvPr id="399368" name="Text Box 8"/>
          <p:cNvSpPr txBox="1">
            <a:spLocks noChangeArrowheads="1"/>
          </p:cNvSpPr>
          <p:nvPr/>
        </p:nvSpPr>
        <p:spPr bwMode="auto">
          <a:xfrm>
            <a:off x="4876800" y="3657600"/>
            <a:ext cx="1143000" cy="822325"/>
          </a:xfrm>
          <a:prstGeom prst="rect">
            <a:avLst/>
          </a:prstGeom>
          <a:noFill/>
          <a:ln w="9525">
            <a:noFill/>
            <a:miter lim="800000"/>
            <a:headEnd/>
            <a:tailEnd/>
          </a:ln>
          <a:effectLst/>
        </p:spPr>
        <p:txBody>
          <a:bodyPr>
            <a:spAutoFit/>
          </a:bodyPr>
          <a:lstStyle/>
          <a:p>
            <a:r>
              <a:rPr lang="fr-FR"/>
              <a:t>Grande échelle</a:t>
            </a:r>
          </a:p>
        </p:txBody>
      </p:sp>
      <p:sp>
        <p:nvSpPr>
          <p:cNvPr id="399369" name="Text Box 9"/>
          <p:cNvSpPr txBox="1">
            <a:spLocks noChangeArrowheads="1"/>
          </p:cNvSpPr>
          <p:nvPr/>
        </p:nvSpPr>
        <p:spPr bwMode="auto">
          <a:xfrm>
            <a:off x="76200" y="3124200"/>
            <a:ext cx="2117725" cy="457200"/>
          </a:xfrm>
          <a:prstGeom prst="rect">
            <a:avLst/>
          </a:prstGeom>
          <a:noFill/>
          <a:ln w="9525">
            <a:noFill/>
            <a:miter lim="800000"/>
            <a:headEnd/>
            <a:tailEnd/>
          </a:ln>
          <a:effectLst/>
        </p:spPr>
        <p:txBody>
          <a:bodyPr wrap="none">
            <a:spAutoFit/>
          </a:bodyPr>
          <a:lstStyle/>
          <a:p>
            <a:r>
              <a:rPr lang="fr-FR"/>
              <a:t>«Petite» échelle</a:t>
            </a:r>
          </a:p>
        </p:txBody>
      </p:sp>
      <p:pic>
        <p:nvPicPr>
          <p:cNvPr id="399370" name="Picture 10"/>
          <p:cNvPicPr>
            <a:picLocks noChangeAspect="1" noChangeArrowheads="1"/>
          </p:cNvPicPr>
          <p:nvPr/>
        </p:nvPicPr>
        <p:blipFill>
          <a:blip r:embed="rId3" cstate="print"/>
          <a:srcRect/>
          <a:stretch>
            <a:fillRect/>
          </a:stretch>
        </p:blipFill>
        <p:spPr bwMode="auto">
          <a:xfrm>
            <a:off x="0" y="3532188"/>
            <a:ext cx="3657600" cy="3325812"/>
          </a:xfrm>
          <a:prstGeom prst="rect">
            <a:avLst/>
          </a:prstGeom>
          <a:noFill/>
          <a:ln w="9525">
            <a:noFill/>
            <a:miter lim="800000"/>
            <a:headEnd/>
            <a:tailEnd/>
          </a:ln>
          <a:effectLst/>
        </p:spPr>
      </p:pic>
      <p:sp>
        <p:nvSpPr>
          <p:cNvPr id="399364" name="Text Box 4"/>
          <p:cNvSpPr txBox="1">
            <a:spLocks noChangeArrowheads="1"/>
          </p:cNvSpPr>
          <p:nvPr/>
        </p:nvSpPr>
        <p:spPr bwMode="auto">
          <a:xfrm>
            <a:off x="3733800" y="6400800"/>
            <a:ext cx="2541588" cy="457200"/>
          </a:xfrm>
          <a:prstGeom prst="rect">
            <a:avLst/>
          </a:prstGeom>
          <a:noFill/>
          <a:ln w="9525">
            <a:noFill/>
            <a:miter lim="800000"/>
            <a:headEnd/>
            <a:tailEnd/>
          </a:ln>
          <a:effectLst/>
        </p:spPr>
        <p:txBody>
          <a:bodyPr wrap="none">
            <a:spAutoFit/>
          </a:bodyPr>
          <a:lstStyle/>
          <a:p>
            <a:r>
              <a:rPr lang="fr-FR"/>
              <a:t>Situations actuelles</a:t>
            </a:r>
          </a:p>
        </p:txBody>
      </p:sp>
      <p:sp>
        <p:nvSpPr>
          <p:cNvPr id="399372" name="AutoShape 12"/>
          <p:cNvSpPr>
            <a:spLocks noChangeArrowheads="1"/>
          </p:cNvSpPr>
          <p:nvPr/>
        </p:nvSpPr>
        <p:spPr bwMode="auto">
          <a:xfrm rot="5365114" flipV="1">
            <a:off x="1779588" y="2035175"/>
            <a:ext cx="1600200" cy="134302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9999"/>
          </a:solidFill>
          <a:ln w="9525">
            <a:solidFill>
              <a:schemeClr val="tx1"/>
            </a:solidFill>
            <a:miter lim="800000"/>
            <a:headEnd/>
            <a:tailEnd/>
          </a:ln>
          <a:effectLst/>
        </p:spPr>
        <p:txBody>
          <a:bodyPr wrap="none" anchor="ctr"/>
          <a:lstStyle/>
          <a:p>
            <a:endParaRPr lang="fr-FR"/>
          </a:p>
        </p:txBody>
      </p:sp>
      <p:pic>
        <p:nvPicPr>
          <p:cNvPr id="399365" name="Picture 5"/>
          <p:cNvPicPr>
            <a:picLocks noChangeAspect="1" noChangeArrowheads="1"/>
          </p:cNvPicPr>
          <p:nvPr/>
        </p:nvPicPr>
        <p:blipFill>
          <a:blip r:embed="rId4" cstate="print"/>
          <a:srcRect/>
          <a:stretch>
            <a:fillRect/>
          </a:stretch>
        </p:blipFill>
        <p:spPr bwMode="auto">
          <a:xfrm>
            <a:off x="3352800" y="533400"/>
            <a:ext cx="5791200" cy="2949575"/>
          </a:xfrm>
          <a:prstGeom prst="rect">
            <a:avLst/>
          </a:prstGeom>
          <a:noFill/>
          <a:ln w="9525">
            <a:noFill/>
            <a:miter lim="800000"/>
            <a:headEnd/>
            <a:tailEnd/>
          </a:ln>
          <a:effectLst/>
        </p:spPr>
      </p:pic>
      <p:sp>
        <p:nvSpPr>
          <p:cNvPr id="399362" name="Text Box 2"/>
          <p:cNvSpPr txBox="1">
            <a:spLocks noChangeArrowheads="1"/>
          </p:cNvSpPr>
          <p:nvPr/>
        </p:nvSpPr>
        <p:spPr bwMode="auto">
          <a:xfrm>
            <a:off x="1447800" y="762000"/>
            <a:ext cx="2559050" cy="457200"/>
          </a:xfrm>
          <a:prstGeom prst="rect">
            <a:avLst/>
          </a:prstGeom>
          <a:noFill/>
          <a:ln w="9525">
            <a:noFill/>
            <a:miter lim="800000"/>
            <a:headEnd/>
            <a:tailEnd/>
          </a:ln>
          <a:effectLst/>
        </p:spPr>
        <p:txBody>
          <a:bodyPr wrap="none">
            <a:spAutoFit/>
          </a:bodyPr>
          <a:lstStyle/>
          <a:p>
            <a:r>
              <a:rPr lang="fr-FR"/>
              <a:t>Conditions initiales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p:cNvPicPr>
            <a:picLocks noChangeAspect="1" noChangeArrowheads="1"/>
          </p:cNvPicPr>
          <p:nvPr/>
        </p:nvPicPr>
        <p:blipFill>
          <a:blip r:embed="rId2" cstate="print"/>
          <a:srcRect/>
          <a:stretch>
            <a:fillRect/>
          </a:stretch>
        </p:blipFill>
        <p:spPr bwMode="auto">
          <a:xfrm>
            <a:off x="381000" y="574675"/>
            <a:ext cx="8458200" cy="6283325"/>
          </a:xfrm>
          <a:prstGeom prst="rect">
            <a:avLst/>
          </a:prstGeom>
          <a:noFill/>
          <a:ln w="9525">
            <a:noFill/>
            <a:miter lim="800000"/>
            <a:headEnd/>
            <a:tailEnd/>
          </a:ln>
          <a:effectLst/>
        </p:spPr>
      </p:pic>
      <p:sp>
        <p:nvSpPr>
          <p:cNvPr id="408579" name="Text Box 3"/>
          <p:cNvSpPr txBox="1">
            <a:spLocks noChangeArrowheads="1"/>
          </p:cNvSpPr>
          <p:nvPr/>
        </p:nvSpPr>
        <p:spPr bwMode="auto">
          <a:xfrm>
            <a:off x="288925" y="-34925"/>
            <a:ext cx="6950075" cy="457200"/>
          </a:xfrm>
          <a:prstGeom prst="rect">
            <a:avLst/>
          </a:prstGeom>
          <a:noFill/>
          <a:ln w="9525">
            <a:noFill/>
            <a:miter lim="800000"/>
            <a:headEnd/>
            <a:tailEnd/>
          </a:ln>
          <a:effectLst/>
        </p:spPr>
        <p:txBody>
          <a:bodyPr wrap="none">
            <a:spAutoFit/>
          </a:bodyPr>
          <a:lstStyle/>
          <a:p>
            <a:r>
              <a:rPr lang="fr-FR"/>
              <a:t>Evolution temporelle : très sensible à l’expansion + RG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2259" name="Rectangle 1027"/>
          <p:cNvSpPr>
            <a:spLocks noChangeArrowheads="1"/>
          </p:cNvSpPr>
          <p:nvPr/>
        </p:nvSpPr>
        <p:spPr bwMode="auto">
          <a:xfrm>
            <a:off x="0" y="-125818"/>
            <a:ext cx="9144000" cy="7109639"/>
          </a:xfrm>
          <a:prstGeom prst="rect">
            <a:avLst/>
          </a:prstGeom>
          <a:noFill/>
          <a:ln w="9525">
            <a:noFill/>
            <a:miter lim="800000"/>
            <a:headEnd/>
            <a:tailEnd/>
          </a:ln>
          <a:effectLst/>
        </p:spPr>
        <p:txBody>
          <a:bodyPr anchor="ctr">
            <a:spAutoFit/>
          </a:bodyPr>
          <a:lstStyle/>
          <a:p>
            <a:r>
              <a:rPr lang="fr-FR" sz="2000" dirty="0">
                <a:solidFill>
                  <a:srgbClr val="FF0000"/>
                </a:solidFill>
                <a:latin typeface="Arial" charset="0"/>
              </a:rPr>
              <a:t>But de la physique</a:t>
            </a:r>
            <a:r>
              <a:rPr lang="fr-FR" dirty="0">
                <a:solidFill>
                  <a:srgbClr val="FF0000"/>
                </a:solidFill>
                <a:latin typeface="Arial" charset="0"/>
              </a:rPr>
              <a:t> :</a:t>
            </a:r>
            <a:r>
              <a:rPr lang="fr-FR" dirty="0">
                <a:latin typeface="Arial" charset="0"/>
              </a:rPr>
              <a:t> </a:t>
            </a:r>
          </a:p>
          <a:p>
            <a:r>
              <a:rPr lang="fr-FR" dirty="0">
                <a:latin typeface="Arial" charset="0"/>
              </a:rPr>
              <a:t>   </a:t>
            </a:r>
            <a:r>
              <a:rPr lang="fr-FR" sz="2000" dirty="0">
                <a:latin typeface="Tahoma" pitchFamily="34" charset="0"/>
              </a:rPr>
              <a:t>- </a:t>
            </a:r>
            <a:r>
              <a:rPr lang="fr-FR" sz="2000" dirty="0" smtClean="0">
                <a:latin typeface="Tahoma" pitchFamily="34" charset="0"/>
              </a:rPr>
              <a:t>Décrire/Modéliser/Expliquer les phénomènes naturels</a:t>
            </a:r>
          </a:p>
          <a:p>
            <a:endParaRPr lang="fr-FR" sz="2000" dirty="0">
              <a:latin typeface="Tahoma" pitchFamily="34" charset="0"/>
            </a:endParaRPr>
          </a:p>
          <a:p>
            <a:endParaRPr lang="fr-FR" sz="2000" dirty="0" smtClean="0">
              <a:latin typeface="Tahoma" pitchFamily="34" charset="0"/>
            </a:endParaRPr>
          </a:p>
          <a:p>
            <a:endParaRPr lang="fr-FR" sz="2000" dirty="0">
              <a:latin typeface="Tahoma" pitchFamily="34" charset="0"/>
            </a:endParaRPr>
          </a:p>
          <a:p>
            <a:r>
              <a:rPr lang="fr-FR" sz="2000" dirty="0">
                <a:latin typeface="Tahoma" pitchFamily="34" charset="0"/>
              </a:rPr>
              <a:t>   - Expliquer la multiplicité des phénomènes sur la base d’un</a:t>
            </a:r>
          </a:p>
          <a:p>
            <a:r>
              <a:rPr lang="fr-FR" sz="2000" dirty="0">
                <a:latin typeface="Tahoma" pitchFamily="34" charset="0"/>
              </a:rPr>
              <a:t>      </a:t>
            </a:r>
            <a:r>
              <a:rPr lang="fr-FR" sz="2000" u="sng" dirty="0">
                <a:latin typeface="Tahoma" pitchFamily="34" charset="0"/>
              </a:rPr>
              <a:t>nombre limité</a:t>
            </a:r>
            <a:r>
              <a:rPr lang="fr-FR" sz="2000" dirty="0">
                <a:latin typeface="Tahoma" pitchFamily="34" charset="0"/>
              </a:rPr>
              <a:t> </a:t>
            </a:r>
            <a:r>
              <a:rPr lang="fr-FR" sz="2000" u="sng" dirty="0">
                <a:latin typeface="Tahoma" pitchFamily="34" charset="0"/>
              </a:rPr>
              <a:t>d'hypothèses simples</a:t>
            </a:r>
            <a:r>
              <a:rPr lang="fr-FR" sz="2000" dirty="0">
                <a:latin typeface="Tahoma" pitchFamily="34" charset="0"/>
              </a:rPr>
              <a:t>  (simplification de la complexité</a:t>
            </a:r>
            <a:r>
              <a:rPr lang="fr-FR" sz="2000" u="sng" dirty="0">
                <a:latin typeface="Tahoma" pitchFamily="34" charset="0"/>
              </a:rPr>
              <a:t>)</a:t>
            </a:r>
          </a:p>
          <a:p>
            <a:endParaRPr lang="fr-FR" sz="1200" u="sng" dirty="0">
              <a:latin typeface="Tahoma" pitchFamily="34" charset="0"/>
            </a:endParaRPr>
          </a:p>
          <a:p>
            <a:r>
              <a:rPr lang="fr-FR" sz="2000" dirty="0">
                <a:solidFill>
                  <a:srgbClr val="FF0000"/>
                </a:solidFill>
                <a:latin typeface="Arial" charset="0"/>
              </a:rPr>
              <a:t>Démarche scientifique</a:t>
            </a:r>
            <a:r>
              <a:rPr lang="fr-FR" dirty="0">
                <a:solidFill>
                  <a:srgbClr val="FF0000"/>
                </a:solidFill>
                <a:latin typeface="Arial" charset="0"/>
              </a:rPr>
              <a:t> :</a:t>
            </a:r>
          </a:p>
          <a:p>
            <a:endParaRPr lang="fr-FR" dirty="0">
              <a:solidFill>
                <a:srgbClr val="FF0000"/>
              </a:solidFill>
              <a:latin typeface="Arial" charset="0"/>
            </a:endParaRPr>
          </a:p>
          <a:p>
            <a:endParaRPr lang="fr-FR" dirty="0">
              <a:solidFill>
                <a:srgbClr val="FF0000"/>
              </a:solidFill>
              <a:latin typeface="Arial" charset="0"/>
            </a:endParaRPr>
          </a:p>
          <a:p>
            <a:endParaRPr lang="fr-FR" dirty="0">
              <a:solidFill>
                <a:srgbClr val="FF0000"/>
              </a:solidFill>
              <a:latin typeface="Arial" charset="0"/>
            </a:endParaRPr>
          </a:p>
          <a:p>
            <a:r>
              <a:rPr lang="fr-FR" dirty="0">
                <a:solidFill>
                  <a:srgbClr val="FF0000"/>
                </a:solidFill>
                <a:latin typeface="Arial" charset="0"/>
              </a:rPr>
              <a:t>Instruments :</a:t>
            </a:r>
          </a:p>
          <a:p>
            <a:pPr>
              <a:buClr>
                <a:srgbClr val="CC0099"/>
              </a:buClr>
              <a:buFont typeface="Wingdings" pitchFamily="2" charset="2"/>
              <a:buChar char="è"/>
            </a:pPr>
            <a:r>
              <a:rPr lang="fr-FR" dirty="0">
                <a:solidFill>
                  <a:srgbClr val="FF0000"/>
                </a:solidFill>
                <a:latin typeface="Arial" charset="0"/>
              </a:rPr>
              <a:t> </a:t>
            </a:r>
            <a:r>
              <a:rPr lang="fr-FR" dirty="0">
                <a:latin typeface="Arial" charset="0"/>
              </a:rPr>
              <a:t>Observations</a:t>
            </a:r>
          </a:p>
          <a:p>
            <a:pPr>
              <a:buClr>
                <a:srgbClr val="CC0099"/>
              </a:buClr>
              <a:buFont typeface="Wingdings" pitchFamily="2" charset="2"/>
              <a:buChar char="è"/>
            </a:pPr>
            <a:r>
              <a:rPr lang="fr-FR" dirty="0">
                <a:latin typeface="Arial" charset="0"/>
              </a:rPr>
              <a:t> Expériences</a:t>
            </a:r>
          </a:p>
          <a:p>
            <a:pPr>
              <a:buClr>
                <a:srgbClr val="CC0099"/>
              </a:buClr>
              <a:buFont typeface="Wingdings" pitchFamily="2" charset="2"/>
              <a:buChar char="è"/>
            </a:pPr>
            <a:r>
              <a:rPr lang="fr-FR" dirty="0">
                <a:latin typeface="Arial" charset="0"/>
              </a:rPr>
              <a:t> Hypothèses et Approximations</a:t>
            </a:r>
          </a:p>
          <a:p>
            <a:pPr>
              <a:buClr>
                <a:srgbClr val="CC0099"/>
              </a:buClr>
              <a:buFont typeface="Wingdings" pitchFamily="2" charset="2"/>
              <a:buChar char="è"/>
            </a:pPr>
            <a:r>
              <a:rPr lang="fr-FR" dirty="0">
                <a:latin typeface="Arial" charset="0"/>
              </a:rPr>
              <a:t> Lois et Modélisation</a:t>
            </a:r>
          </a:p>
          <a:p>
            <a:pPr>
              <a:buClr>
                <a:srgbClr val="CC0099"/>
              </a:buClr>
              <a:buFont typeface="Wingdings" pitchFamily="2" charset="2"/>
              <a:buChar char="è"/>
            </a:pPr>
            <a:r>
              <a:rPr lang="fr-FR" dirty="0">
                <a:latin typeface="Arial" charset="0"/>
              </a:rPr>
              <a:t> </a:t>
            </a:r>
            <a:r>
              <a:rPr lang="fr-FR" dirty="0" smtClean="0">
                <a:latin typeface="Arial" charset="0"/>
              </a:rPr>
              <a:t>Théories (&amp; Principes)</a:t>
            </a:r>
            <a:endParaRPr lang="fr-FR" dirty="0">
              <a:latin typeface="Arial" charset="0"/>
            </a:endParaRPr>
          </a:p>
          <a:p>
            <a:pPr>
              <a:buClr>
                <a:srgbClr val="CC0099"/>
              </a:buClr>
              <a:buFont typeface="Wingdings" pitchFamily="2" charset="2"/>
              <a:buChar char="è"/>
            </a:pPr>
            <a:r>
              <a:rPr lang="fr-FR" dirty="0">
                <a:latin typeface="Arial" charset="0"/>
              </a:rPr>
              <a:t> Prédictions</a:t>
            </a:r>
          </a:p>
          <a:p>
            <a:pPr>
              <a:buClr>
                <a:srgbClr val="CC0099"/>
              </a:buClr>
              <a:buFont typeface="Wingdings" pitchFamily="2" charset="2"/>
              <a:buChar char="è"/>
            </a:pPr>
            <a:r>
              <a:rPr lang="fr-FR" dirty="0">
                <a:latin typeface="Arial" charset="0"/>
              </a:rPr>
              <a:t> Esprit critique : Limites/Doutes/Remise en question</a:t>
            </a:r>
          </a:p>
        </p:txBody>
      </p:sp>
      <p:sp>
        <p:nvSpPr>
          <p:cNvPr id="352260" name="Rectangle 1028"/>
          <p:cNvSpPr>
            <a:spLocks noChangeArrowheads="1"/>
          </p:cNvSpPr>
          <p:nvPr/>
        </p:nvSpPr>
        <p:spPr bwMode="auto">
          <a:xfrm>
            <a:off x="152400" y="2895600"/>
            <a:ext cx="8012113" cy="1214438"/>
          </a:xfrm>
          <a:prstGeom prst="rect">
            <a:avLst/>
          </a:prstGeom>
          <a:noFill/>
          <a:ln w="9525">
            <a:noFill/>
            <a:miter lim="800000"/>
            <a:headEnd/>
            <a:tailEnd/>
          </a:ln>
          <a:effectLst/>
        </p:spPr>
        <p:txBody>
          <a:bodyPr wrap="none">
            <a:spAutoFit/>
          </a:bodyPr>
          <a:lstStyle/>
          <a:p>
            <a:pPr>
              <a:lnSpc>
                <a:spcPct val="80000"/>
              </a:lnSpc>
            </a:pPr>
            <a:r>
              <a:rPr lang="fr-FR" sz="3200" b="1" i="1">
                <a:solidFill>
                  <a:srgbClr val="00CC00"/>
                </a:solidFill>
                <a:effectLst>
                  <a:outerShdw blurRad="38100" dist="38100" dir="2700000" algn="tl">
                    <a:srgbClr val="000000"/>
                  </a:outerShdw>
                </a:effectLst>
              </a:rPr>
              <a:t>EXPERIENCES                            THEORIES </a:t>
            </a:r>
            <a:endParaRPr lang="fr-FR" sz="2800"/>
          </a:p>
          <a:p>
            <a:pPr>
              <a:lnSpc>
                <a:spcPct val="80000"/>
              </a:lnSpc>
            </a:pPr>
            <a:endParaRPr lang="fr-FR" sz="2800"/>
          </a:p>
          <a:p>
            <a:pPr>
              <a:lnSpc>
                <a:spcPct val="80000"/>
              </a:lnSpc>
            </a:pPr>
            <a:r>
              <a:rPr lang="fr-FR" sz="2800"/>
              <a:t>                                  </a:t>
            </a:r>
            <a:r>
              <a:rPr lang="fr-FR" sz="3200" b="1" i="1">
                <a:solidFill>
                  <a:srgbClr val="00CC00"/>
                </a:solidFill>
                <a:effectLst>
                  <a:outerShdw blurRad="38100" dist="38100" dir="2700000" algn="tl">
                    <a:srgbClr val="000000"/>
                  </a:outerShdw>
                </a:effectLst>
              </a:rPr>
              <a:t>MODELISATION</a:t>
            </a:r>
          </a:p>
        </p:txBody>
      </p:sp>
      <p:sp>
        <p:nvSpPr>
          <p:cNvPr id="352261" name="AutoShape 1029"/>
          <p:cNvSpPr>
            <a:spLocks noChangeArrowheads="1"/>
          </p:cNvSpPr>
          <p:nvPr/>
        </p:nvSpPr>
        <p:spPr bwMode="auto">
          <a:xfrm flipV="1">
            <a:off x="3276600" y="2895600"/>
            <a:ext cx="2362200" cy="671513"/>
          </a:xfrm>
          <a:custGeom>
            <a:avLst/>
            <a:gdLst>
              <a:gd name="G0" fmla="+- 6924 0 0"/>
              <a:gd name="G1" fmla="+- 8640 0 0"/>
              <a:gd name="G2" fmla="+- 6171 0 0"/>
              <a:gd name="G3" fmla="+- 21600 0 6924"/>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895 h 21600"/>
              <a:gd name="T4" fmla="*/ 10800 w 21600"/>
              <a:gd name="T5" fmla="*/ 19074 h 21600"/>
              <a:gd name="T6" fmla="*/ 21600 w 21600"/>
              <a:gd name="T7" fmla="*/ 15895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924" y="6171"/>
                </a:lnTo>
                <a:lnTo>
                  <a:pt x="8640" y="6171"/>
                </a:lnTo>
                <a:lnTo>
                  <a:pt x="8640" y="12716"/>
                </a:lnTo>
                <a:lnTo>
                  <a:pt x="4193" y="12716"/>
                </a:lnTo>
                <a:lnTo>
                  <a:pt x="4193" y="10191"/>
                </a:lnTo>
                <a:lnTo>
                  <a:pt x="0" y="15895"/>
                </a:lnTo>
                <a:lnTo>
                  <a:pt x="4193" y="21600"/>
                </a:lnTo>
                <a:lnTo>
                  <a:pt x="4193" y="19074"/>
                </a:lnTo>
                <a:lnTo>
                  <a:pt x="17407" y="19074"/>
                </a:lnTo>
                <a:lnTo>
                  <a:pt x="17407" y="21600"/>
                </a:lnTo>
                <a:lnTo>
                  <a:pt x="21600" y="15895"/>
                </a:lnTo>
                <a:lnTo>
                  <a:pt x="17407" y="10191"/>
                </a:lnTo>
                <a:lnTo>
                  <a:pt x="17407" y="12716"/>
                </a:lnTo>
                <a:lnTo>
                  <a:pt x="12960" y="12716"/>
                </a:lnTo>
                <a:lnTo>
                  <a:pt x="12960" y="6171"/>
                </a:lnTo>
                <a:lnTo>
                  <a:pt x="14676" y="6171"/>
                </a:lnTo>
                <a:close/>
              </a:path>
            </a:pathLst>
          </a:custGeom>
          <a:solidFill>
            <a:srgbClr val="CC0099"/>
          </a:solidFill>
          <a:ln w="9525">
            <a:solidFill>
              <a:schemeClr val="tx1"/>
            </a:solidFill>
            <a:miter lim="800000"/>
            <a:headEnd/>
            <a:tailEnd/>
          </a:ln>
          <a:effectLst/>
        </p:spPr>
        <p:txBody>
          <a:bodyPr rot="10800000" wrap="none" anchor="ctr"/>
          <a:lstStyle/>
          <a:p>
            <a:pPr algn="ctr"/>
            <a:endParaRPr lang="fr-FR">
              <a:solidFill>
                <a:srgbClr val="CC0099"/>
              </a:solidFill>
            </a:endParaRPr>
          </a:p>
        </p:txBody>
      </p:sp>
      <p:sp>
        <p:nvSpPr>
          <p:cNvPr id="352264" name="AutoShape 1032"/>
          <p:cNvSpPr>
            <a:spLocks noChangeArrowheads="1"/>
          </p:cNvSpPr>
          <p:nvPr/>
        </p:nvSpPr>
        <p:spPr bwMode="auto">
          <a:xfrm rot="10638401">
            <a:off x="7543800" y="3659188"/>
            <a:ext cx="1285875" cy="3198812"/>
          </a:xfrm>
          <a:prstGeom prst="curvedRightArrow">
            <a:avLst>
              <a:gd name="adj1" fmla="val 36094"/>
              <a:gd name="adj2" fmla="val 115906"/>
              <a:gd name="adj3" fmla="val 46968"/>
            </a:avLst>
          </a:prstGeom>
          <a:solidFill>
            <a:srgbClr val="CC0099"/>
          </a:solidFill>
          <a:ln w="9525">
            <a:solidFill>
              <a:schemeClr val="tx1"/>
            </a:solidFill>
            <a:miter lim="800000"/>
            <a:headEnd/>
            <a:tailEnd/>
          </a:ln>
          <a:effectLst/>
        </p:spPr>
        <p:txBody>
          <a:bodyPr rot="10800000" wrap="none" anchor="ctr"/>
          <a:lstStyle/>
          <a:p>
            <a:pPr algn="ctr"/>
            <a:endParaRPr lang="fr-FR">
              <a:solidFill>
                <a:srgbClr val="CC0099"/>
              </a:solidFill>
            </a:endParaRPr>
          </a:p>
        </p:txBody>
      </p:sp>
      <p:sp>
        <p:nvSpPr>
          <p:cNvPr id="8" name="Rectangle 1033"/>
          <p:cNvSpPr>
            <a:spLocks noChangeArrowheads="1"/>
          </p:cNvSpPr>
          <p:nvPr/>
        </p:nvSpPr>
        <p:spPr bwMode="auto">
          <a:xfrm>
            <a:off x="898702" y="762214"/>
            <a:ext cx="7327647" cy="646331"/>
          </a:xfrm>
          <a:prstGeom prst="rect">
            <a:avLst/>
          </a:prstGeom>
          <a:solidFill>
            <a:schemeClr val="bg1"/>
          </a:solidFill>
          <a:ln w="9525">
            <a:noFill/>
            <a:miter lim="800000"/>
            <a:headEnd/>
            <a:tailEnd/>
          </a:ln>
          <a:effectLst/>
        </p:spPr>
        <p:txBody>
          <a:bodyPr wrap="none" anchor="ctr">
            <a:spAutoFit/>
          </a:bodyPr>
          <a:lstStyle/>
          <a:p>
            <a:pPr algn="ctr"/>
            <a:r>
              <a:rPr lang="fr-FR" sz="1800" dirty="0">
                <a:latin typeface="Arial" charset="0"/>
              </a:rPr>
              <a:t>« La chose la </a:t>
            </a:r>
            <a:r>
              <a:rPr lang="fr-FR" sz="1800" b="1" dirty="0">
                <a:latin typeface="Arial" charset="0"/>
              </a:rPr>
              <a:t>plus incompréhensible</a:t>
            </a:r>
            <a:r>
              <a:rPr lang="fr-FR" sz="1800" dirty="0">
                <a:latin typeface="Arial" charset="0"/>
              </a:rPr>
              <a:t> du monde </a:t>
            </a:r>
            <a:r>
              <a:rPr lang="fr-FR" sz="1800" b="1" dirty="0">
                <a:latin typeface="Arial" charset="0"/>
              </a:rPr>
              <a:t>est</a:t>
            </a:r>
            <a:r>
              <a:rPr lang="fr-FR" sz="1800" dirty="0">
                <a:latin typeface="Arial" charset="0"/>
              </a:rPr>
              <a:t> que le monde</a:t>
            </a:r>
          </a:p>
          <a:p>
            <a:pPr algn="ctr"/>
            <a:r>
              <a:rPr lang="fr-FR" sz="1800" b="1" dirty="0" smtClean="0">
                <a:latin typeface="Arial" charset="0"/>
              </a:rPr>
              <a:t>soit </a:t>
            </a:r>
            <a:r>
              <a:rPr lang="fr-FR" sz="1800" b="1" dirty="0">
                <a:latin typeface="Arial" charset="0"/>
              </a:rPr>
              <a:t>compréhensible »                                               </a:t>
            </a:r>
            <a:r>
              <a:rPr lang="fr-FR" sz="1800" b="1" i="1" dirty="0">
                <a:latin typeface="Arial" charset="0"/>
              </a:rPr>
              <a:t>Albert Einstein</a:t>
            </a:r>
            <a:r>
              <a:rPr lang="fr-FR" sz="1800" dirty="0">
                <a:latin typeface="Arial" charset="0"/>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2" cstate="print"/>
          <a:srcRect/>
          <a:stretch>
            <a:fillRect/>
          </a:stretch>
        </p:blipFill>
        <p:spPr bwMode="auto">
          <a:xfrm>
            <a:off x="2747963" y="0"/>
            <a:ext cx="6396037" cy="6858000"/>
          </a:xfrm>
          <a:prstGeom prst="rect">
            <a:avLst/>
          </a:prstGeom>
          <a:noFill/>
          <a:ln w="9525">
            <a:noFill/>
            <a:miter lim="800000"/>
            <a:headEnd/>
            <a:tailEnd/>
          </a:ln>
          <a:effectLst/>
        </p:spPr>
      </p:pic>
      <p:sp>
        <p:nvSpPr>
          <p:cNvPr id="406531" name="Text Box 3"/>
          <p:cNvSpPr txBox="1">
            <a:spLocks noChangeArrowheads="1"/>
          </p:cNvSpPr>
          <p:nvPr/>
        </p:nvSpPr>
        <p:spPr bwMode="auto">
          <a:xfrm>
            <a:off x="60325" y="1184274"/>
            <a:ext cx="2567459" cy="3785652"/>
          </a:xfrm>
          <a:prstGeom prst="rect">
            <a:avLst/>
          </a:prstGeom>
          <a:noFill/>
          <a:ln w="9525">
            <a:noFill/>
            <a:miter lim="800000"/>
            <a:headEnd/>
            <a:tailEnd/>
          </a:ln>
          <a:effectLst/>
        </p:spPr>
        <p:txBody>
          <a:bodyPr wrap="square">
            <a:spAutoFit/>
          </a:bodyPr>
          <a:lstStyle/>
          <a:p>
            <a:r>
              <a:rPr lang="fr-FR" dirty="0" smtClean="0"/>
              <a:t>Et sensible </a:t>
            </a:r>
            <a:r>
              <a:rPr lang="fr-FR" dirty="0"/>
              <a:t>a de très nombreux paramètres </a:t>
            </a:r>
            <a:r>
              <a:rPr lang="fr-FR" dirty="0" smtClean="0"/>
              <a:t>cosmologiques</a:t>
            </a:r>
          </a:p>
          <a:p>
            <a:endParaRPr lang="fr-FR" dirty="0" smtClean="0"/>
          </a:p>
          <a:p>
            <a:r>
              <a:rPr lang="fr-FR" dirty="0" smtClean="0"/>
              <a:t>Ex : abondance et type de Matière Noire et/ou d’Energie Noire</a:t>
            </a:r>
          </a:p>
          <a:p>
            <a:endParaRPr lang="fr-F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1026" descr="hierarchicalgalfor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46467" name="Rectangle 1027"/>
          <p:cNvSpPr>
            <a:spLocks noGrp="1" noChangeArrowheads="1"/>
          </p:cNvSpPr>
          <p:nvPr>
            <p:ph type="title"/>
          </p:nvPr>
        </p:nvSpPr>
        <p:spPr>
          <a:xfrm>
            <a:off x="0" y="0"/>
            <a:ext cx="9144000" cy="838200"/>
          </a:xfrm>
          <a:solidFill>
            <a:srgbClr val="333399"/>
          </a:solidFill>
          <a:ln/>
        </p:spPr>
        <p:txBody>
          <a:bodyPr/>
          <a:lstStyle/>
          <a:p>
            <a:r>
              <a:rPr lang="fr-FR" sz="4000">
                <a:solidFill>
                  <a:srgbClr val="FFFF00"/>
                </a:solidFill>
                <a:effectLst>
                  <a:outerShdw blurRad="38100" dist="38100" dir="2700000" algn="tl">
                    <a:srgbClr val="000000"/>
                  </a:outerShdw>
                </a:effectLst>
              </a:rPr>
              <a:t>Formation hiérarchique des structures</a:t>
            </a:r>
            <a:endParaRPr lang="fr-FR"/>
          </a:p>
        </p:txBody>
      </p:sp>
      <p:sp>
        <p:nvSpPr>
          <p:cNvPr id="446468" name="Text Box 1028"/>
          <p:cNvSpPr txBox="1">
            <a:spLocks noChangeArrowheads="1"/>
          </p:cNvSpPr>
          <p:nvPr/>
        </p:nvSpPr>
        <p:spPr bwMode="auto">
          <a:xfrm>
            <a:off x="6324600" y="4953000"/>
            <a:ext cx="2819400" cy="1552575"/>
          </a:xfrm>
          <a:prstGeom prst="rect">
            <a:avLst/>
          </a:prstGeom>
          <a:solidFill>
            <a:srgbClr val="333399"/>
          </a:solidFill>
          <a:ln w="9525">
            <a:noFill/>
            <a:miter lim="800000"/>
            <a:headEnd/>
            <a:tailEnd/>
          </a:ln>
        </p:spPr>
        <p:txBody>
          <a:bodyPr>
            <a:spAutoFit/>
          </a:bodyPr>
          <a:lstStyle/>
          <a:p>
            <a:pPr algn="ctr">
              <a:spcBef>
                <a:spcPct val="50000"/>
              </a:spcBef>
            </a:pPr>
            <a:r>
              <a:rPr lang="fr-FR">
                <a:solidFill>
                  <a:srgbClr val="FFFF66"/>
                </a:solidFill>
              </a:rPr>
              <a:t>Fusion de galaxies-disques, produit des galaxies elliptiques</a:t>
            </a:r>
            <a:endParaRPr lang="fr-F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Documents and Settings\virey\Mes documents\vulgarisation\photo-cern\bigbang1.jpeg"/>
          <p:cNvPicPr>
            <a:picLocks noChangeAspect="1" noChangeArrowheads="1"/>
          </p:cNvPicPr>
          <p:nvPr/>
        </p:nvPicPr>
        <p:blipFill>
          <a:blip r:embed="rId2" cstate="print"/>
          <a:srcRect/>
          <a:stretch>
            <a:fillRect/>
          </a:stretch>
        </p:blipFill>
        <p:spPr bwMode="auto">
          <a:xfrm>
            <a:off x="0" y="0"/>
            <a:ext cx="4810125" cy="6858000"/>
          </a:xfrm>
          <a:prstGeom prst="rect">
            <a:avLst/>
          </a:prstGeom>
          <a:noFill/>
        </p:spPr>
      </p:pic>
      <p:grpSp>
        <p:nvGrpSpPr>
          <p:cNvPr id="334851" name="Group 3"/>
          <p:cNvGrpSpPr>
            <a:grpSpLocks/>
          </p:cNvGrpSpPr>
          <p:nvPr/>
        </p:nvGrpSpPr>
        <p:grpSpPr bwMode="auto">
          <a:xfrm>
            <a:off x="2590800" y="2667000"/>
            <a:ext cx="6629400" cy="685800"/>
            <a:chOff x="1632" y="1680"/>
            <a:chExt cx="4176" cy="432"/>
          </a:xfrm>
        </p:grpSpPr>
        <p:sp>
          <p:nvSpPr>
            <p:cNvPr id="334852" name="Oval 4"/>
            <p:cNvSpPr>
              <a:spLocks noChangeArrowheads="1"/>
            </p:cNvSpPr>
            <p:nvPr/>
          </p:nvSpPr>
          <p:spPr bwMode="auto">
            <a:xfrm>
              <a:off x="4272" y="1680"/>
              <a:ext cx="1536" cy="432"/>
            </a:xfrm>
            <a:prstGeom prst="ellipse">
              <a:avLst/>
            </a:prstGeom>
            <a:noFill/>
            <a:ln w="28575">
              <a:solidFill>
                <a:srgbClr val="FF0000"/>
              </a:solidFill>
              <a:round/>
              <a:headEnd/>
              <a:tailEnd/>
            </a:ln>
            <a:effectLst/>
          </p:spPr>
          <p:txBody>
            <a:bodyPr wrap="none" anchor="ctr"/>
            <a:lstStyle/>
            <a:p>
              <a:endParaRPr lang="fr-FR"/>
            </a:p>
          </p:txBody>
        </p:sp>
        <p:sp>
          <p:nvSpPr>
            <p:cNvPr id="334853" name="Text Box 5"/>
            <p:cNvSpPr txBox="1">
              <a:spLocks noChangeArrowheads="1"/>
            </p:cNvSpPr>
            <p:nvPr/>
          </p:nvSpPr>
          <p:spPr bwMode="auto">
            <a:xfrm>
              <a:off x="4464" y="1728"/>
              <a:ext cx="1245" cy="288"/>
            </a:xfrm>
            <a:prstGeom prst="rect">
              <a:avLst/>
            </a:prstGeom>
            <a:noFill/>
            <a:ln w="9525">
              <a:noFill/>
              <a:miter lim="800000"/>
              <a:headEnd/>
              <a:tailEnd/>
            </a:ln>
            <a:effectLst/>
          </p:spPr>
          <p:txBody>
            <a:bodyPr wrap="none">
              <a:spAutoFit/>
            </a:bodyPr>
            <a:lstStyle/>
            <a:p>
              <a:r>
                <a:rPr lang="fr-CH">
                  <a:solidFill>
                    <a:srgbClr val="FF0000"/>
                  </a:solidFill>
                </a:rPr>
                <a:t>recombinaison</a:t>
              </a:r>
            </a:p>
          </p:txBody>
        </p:sp>
        <p:sp>
          <p:nvSpPr>
            <p:cNvPr id="334854" name="Line 6"/>
            <p:cNvSpPr>
              <a:spLocks noChangeShapeType="1"/>
            </p:cNvSpPr>
            <p:nvPr/>
          </p:nvSpPr>
          <p:spPr bwMode="auto">
            <a:xfrm flipH="1" flipV="1">
              <a:off x="1632" y="1920"/>
              <a:ext cx="2640" cy="0"/>
            </a:xfrm>
            <a:prstGeom prst="line">
              <a:avLst/>
            </a:prstGeom>
            <a:noFill/>
            <a:ln w="38100">
              <a:solidFill>
                <a:srgbClr val="00FF00"/>
              </a:solidFill>
              <a:round/>
              <a:headEnd/>
              <a:tailEnd type="triangle" w="med" len="med"/>
            </a:ln>
            <a:effectLst/>
          </p:spPr>
          <p:txBody>
            <a:bodyPr/>
            <a:lstStyle/>
            <a:p>
              <a:endParaRPr lang="fr-FR"/>
            </a:p>
          </p:txBody>
        </p:sp>
      </p:grpSp>
      <p:sp>
        <p:nvSpPr>
          <p:cNvPr id="334855" name="Oval 7"/>
          <p:cNvSpPr>
            <a:spLocks noChangeArrowheads="1"/>
          </p:cNvSpPr>
          <p:nvPr/>
        </p:nvSpPr>
        <p:spPr bwMode="auto">
          <a:xfrm>
            <a:off x="4724400" y="3505200"/>
            <a:ext cx="2438400" cy="685800"/>
          </a:xfrm>
          <a:prstGeom prst="ellipse">
            <a:avLst/>
          </a:prstGeom>
          <a:noFill/>
          <a:ln w="28575">
            <a:solidFill>
              <a:srgbClr val="FF0000"/>
            </a:solidFill>
            <a:round/>
            <a:headEnd/>
            <a:tailEnd/>
          </a:ln>
          <a:effectLst/>
        </p:spPr>
        <p:txBody>
          <a:bodyPr wrap="none" anchor="ctr"/>
          <a:lstStyle/>
          <a:p>
            <a:endParaRPr lang="fr-FR"/>
          </a:p>
        </p:txBody>
      </p:sp>
      <p:sp>
        <p:nvSpPr>
          <p:cNvPr id="334856" name="Text Box 8"/>
          <p:cNvSpPr txBox="1">
            <a:spLocks noChangeArrowheads="1"/>
          </p:cNvSpPr>
          <p:nvPr/>
        </p:nvSpPr>
        <p:spPr bwMode="auto">
          <a:xfrm>
            <a:off x="4953000" y="3581400"/>
            <a:ext cx="2044700" cy="457200"/>
          </a:xfrm>
          <a:prstGeom prst="rect">
            <a:avLst/>
          </a:prstGeom>
          <a:noFill/>
          <a:ln w="9525">
            <a:noFill/>
            <a:miter lim="800000"/>
            <a:headEnd/>
            <a:tailEnd/>
          </a:ln>
          <a:effectLst/>
        </p:spPr>
        <p:txBody>
          <a:bodyPr wrap="none">
            <a:spAutoFit/>
          </a:bodyPr>
          <a:lstStyle/>
          <a:p>
            <a:r>
              <a:rPr lang="fr-CH">
                <a:solidFill>
                  <a:srgbClr val="FF0000"/>
                </a:solidFill>
              </a:rPr>
              <a:t>nucléosynthèse</a:t>
            </a:r>
          </a:p>
        </p:txBody>
      </p:sp>
      <p:grpSp>
        <p:nvGrpSpPr>
          <p:cNvPr id="334857" name="Group 9"/>
          <p:cNvGrpSpPr>
            <a:grpSpLocks/>
          </p:cNvGrpSpPr>
          <p:nvPr/>
        </p:nvGrpSpPr>
        <p:grpSpPr bwMode="auto">
          <a:xfrm>
            <a:off x="4929188" y="-204788"/>
            <a:ext cx="685800" cy="3200401"/>
            <a:chOff x="3105" y="-129"/>
            <a:chExt cx="432" cy="2016"/>
          </a:xfrm>
        </p:grpSpPr>
        <p:sp>
          <p:nvSpPr>
            <p:cNvPr id="334858" name="Oval 10"/>
            <p:cNvSpPr>
              <a:spLocks noChangeArrowheads="1"/>
            </p:cNvSpPr>
            <p:nvPr/>
          </p:nvSpPr>
          <p:spPr bwMode="auto">
            <a:xfrm rot="-5400000">
              <a:off x="2313" y="663"/>
              <a:ext cx="2016" cy="432"/>
            </a:xfrm>
            <a:prstGeom prst="ellipse">
              <a:avLst/>
            </a:prstGeom>
            <a:noFill/>
            <a:ln w="28575">
              <a:solidFill>
                <a:srgbClr val="FF0000"/>
              </a:solidFill>
              <a:round/>
              <a:headEnd/>
              <a:tailEnd/>
            </a:ln>
            <a:effectLst/>
          </p:spPr>
          <p:txBody>
            <a:bodyPr vert="eaVert" wrap="none" anchor="ctr"/>
            <a:lstStyle/>
            <a:p>
              <a:pPr algn="ctr"/>
              <a:endParaRPr lang="fr-FR">
                <a:solidFill>
                  <a:srgbClr val="FF0000"/>
                </a:solidFill>
              </a:endParaRPr>
            </a:p>
          </p:txBody>
        </p:sp>
        <p:sp>
          <p:nvSpPr>
            <p:cNvPr id="334859" name="Text Box 11"/>
            <p:cNvSpPr txBox="1">
              <a:spLocks noChangeArrowheads="1"/>
            </p:cNvSpPr>
            <p:nvPr/>
          </p:nvSpPr>
          <p:spPr bwMode="auto">
            <a:xfrm rot="-5400000">
              <a:off x="2457" y="711"/>
              <a:ext cx="1709" cy="288"/>
            </a:xfrm>
            <a:prstGeom prst="rect">
              <a:avLst/>
            </a:prstGeom>
            <a:noFill/>
            <a:ln w="9525">
              <a:noFill/>
              <a:miter lim="800000"/>
              <a:headEnd/>
              <a:tailEnd/>
            </a:ln>
            <a:effectLst/>
          </p:spPr>
          <p:txBody>
            <a:bodyPr wrap="none">
              <a:spAutoFit/>
            </a:bodyPr>
            <a:lstStyle/>
            <a:p>
              <a:r>
                <a:rPr lang="fr-CH">
                  <a:solidFill>
                    <a:srgbClr val="FF0000"/>
                  </a:solidFill>
                </a:rPr>
                <a:t>Formation structures</a:t>
              </a:r>
            </a:p>
          </p:txBody>
        </p:sp>
      </p:grpSp>
      <p:sp>
        <p:nvSpPr>
          <p:cNvPr id="334860" name="Text Box 12"/>
          <p:cNvSpPr txBox="1">
            <a:spLocks noChangeArrowheads="1"/>
          </p:cNvSpPr>
          <p:nvPr/>
        </p:nvSpPr>
        <p:spPr bwMode="auto">
          <a:xfrm>
            <a:off x="4800600" y="6461125"/>
            <a:ext cx="3886200" cy="396875"/>
          </a:xfrm>
          <a:prstGeom prst="rect">
            <a:avLst/>
          </a:prstGeom>
          <a:noFill/>
          <a:ln w="9525">
            <a:noFill/>
            <a:miter lim="800000"/>
            <a:headEnd/>
            <a:tailEnd/>
          </a:ln>
          <a:effectLst/>
        </p:spPr>
        <p:txBody>
          <a:bodyPr>
            <a:spAutoFit/>
          </a:bodyPr>
          <a:lstStyle/>
          <a:p>
            <a:r>
              <a:rPr lang="fr-CH" sz="2000" b="1"/>
              <a:t>Gravité quantique ?</a:t>
            </a:r>
          </a:p>
        </p:txBody>
      </p:sp>
      <p:grpSp>
        <p:nvGrpSpPr>
          <p:cNvPr id="334861" name="Group 13"/>
          <p:cNvGrpSpPr>
            <a:grpSpLocks/>
          </p:cNvGrpSpPr>
          <p:nvPr/>
        </p:nvGrpSpPr>
        <p:grpSpPr bwMode="auto">
          <a:xfrm>
            <a:off x="4953000" y="5181600"/>
            <a:ext cx="1981200" cy="533400"/>
            <a:chOff x="3120" y="3264"/>
            <a:chExt cx="1248" cy="336"/>
          </a:xfrm>
        </p:grpSpPr>
        <p:sp>
          <p:nvSpPr>
            <p:cNvPr id="334862" name="Text Box 14"/>
            <p:cNvSpPr txBox="1">
              <a:spLocks noChangeArrowheads="1"/>
            </p:cNvSpPr>
            <p:nvPr/>
          </p:nvSpPr>
          <p:spPr bwMode="auto">
            <a:xfrm>
              <a:off x="3302" y="3290"/>
              <a:ext cx="898" cy="288"/>
            </a:xfrm>
            <a:prstGeom prst="rect">
              <a:avLst/>
            </a:prstGeom>
            <a:noFill/>
            <a:ln w="9525">
              <a:noFill/>
              <a:miter lim="800000"/>
              <a:headEnd/>
              <a:tailEnd/>
            </a:ln>
            <a:effectLst/>
          </p:spPr>
          <p:txBody>
            <a:bodyPr wrap="none">
              <a:spAutoFit/>
            </a:bodyPr>
            <a:lstStyle/>
            <a:p>
              <a:r>
                <a:rPr lang="fr-FR">
                  <a:solidFill>
                    <a:srgbClr val="CC3399"/>
                  </a:solidFill>
                </a:rPr>
                <a:t>inflation ?</a:t>
              </a:r>
            </a:p>
          </p:txBody>
        </p:sp>
        <p:sp>
          <p:nvSpPr>
            <p:cNvPr id="334863" name="Oval 15"/>
            <p:cNvSpPr>
              <a:spLocks noChangeArrowheads="1"/>
            </p:cNvSpPr>
            <p:nvPr/>
          </p:nvSpPr>
          <p:spPr bwMode="auto">
            <a:xfrm>
              <a:off x="3120" y="3264"/>
              <a:ext cx="1248" cy="336"/>
            </a:xfrm>
            <a:prstGeom prst="ellipse">
              <a:avLst/>
            </a:prstGeom>
            <a:noFill/>
            <a:ln w="38100">
              <a:solidFill>
                <a:srgbClr val="CC3399"/>
              </a:solidFill>
              <a:round/>
              <a:headEnd/>
              <a:tailEnd/>
            </a:ln>
            <a:effectLst/>
          </p:spPr>
          <p:txBody>
            <a:bodyPr wrap="none" anchor="ctr"/>
            <a:lstStyle/>
            <a:p>
              <a:endParaRPr lang="fr-FR"/>
            </a:p>
          </p:txBody>
        </p:sp>
      </p:grpSp>
      <p:sp>
        <p:nvSpPr>
          <p:cNvPr id="334864" name="AutoShape 16"/>
          <p:cNvSpPr>
            <a:spLocks noChangeArrowheads="1"/>
          </p:cNvSpPr>
          <p:nvPr/>
        </p:nvSpPr>
        <p:spPr bwMode="auto">
          <a:xfrm>
            <a:off x="4800600" y="3124200"/>
            <a:ext cx="257175" cy="528638"/>
          </a:xfrm>
          <a:prstGeom prst="upDownArrow">
            <a:avLst>
              <a:gd name="adj1" fmla="val 50000"/>
              <a:gd name="adj2" fmla="val 41111"/>
            </a:avLst>
          </a:prstGeom>
          <a:solidFill>
            <a:schemeClr val="accent2"/>
          </a:solidFill>
          <a:ln w="9525">
            <a:solidFill>
              <a:schemeClr val="tx1"/>
            </a:solidFill>
            <a:miter lim="800000"/>
            <a:headEnd/>
            <a:tailEnd/>
          </a:ln>
          <a:effectLst/>
        </p:spPr>
        <p:txBody>
          <a:bodyPr wrap="none" anchor="ctr"/>
          <a:lstStyle/>
          <a:p>
            <a:endParaRPr lang="fr-FR"/>
          </a:p>
        </p:txBody>
      </p:sp>
      <p:sp>
        <p:nvSpPr>
          <p:cNvPr id="334865" name="Text Box 17"/>
          <p:cNvSpPr txBox="1">
            <a:spLocks noChangeArrowheads="1"/>
          </p:cNvSpPr>
          <p:nvPr/>
        </p:nvSpPr>
        <p:spPr bwMode="auto">
          <a:xfrm>
            <a:off x="5029200" y="3200400"/>
            <a:ext cx="666750" cy="366713"/>
          </a:xfrm>
          <a:prstGeom prst="rect">
            <a:avLst/>
          </a:prstGeom>
          <a:noFill/>
          <a:ln w="9525">
            <a:noFill/>
            <a:miter lim="800000"/>
            <a:headEnd/>
            <a:tailEnd/>
          </a:ln>
          <a:effectLst/>
        </p:spPr>
        <p:txBody>
          <a:bodyPr wrap="none">
            <a:spAutoFit/>
          </a:bodyPr>
          <a:lstStyle/>
          <a:p>
            <a:r>
              <a:rPr lang="fr-FR" sz="1800">
                <a:solidFill>
                  <a:schemeClr val="accent2"/>
                </a:solidFill>
              </a:rPr>
              <a:t>BAO</a:t>
            </a:r>
          </a:p>
        </p:txBody>
      </p:sp>
      <p:sp>
        <p:nvSpPr>
          <p:cNvPr id="334866" name="Rectangle 18"/>
          <p:cNvSpPr>
            <a:spLocks noChangeArrowheads="1"/>
          </p:cNvSpPr>
          <p:nvPr/>
        </p:nvSpPr>
        <p:spPr bwMode="auto">
          <a:xfrm>
            <a:off x="6996113" y="5181600"/>
            <a:ext cx="2147887" cy="731838"/>
          </a:xfrm>
          <a:prstGeom prst="rect">
            <a:avLst/>
          </a:prstGeom>
          <a:noFill/>
          <a:ln w="9525">
            <a:noFill/>
            <a:miter lim="800000"/>
            <a:headEnd/>
            <a:tailEnd/>
          </a:ln>
          <a:effectLst/>
        </p:spPr>
        <p:txBody>
          <a:bodyPr wrap="none">
            <a:spAutoFit/>
          </a:bodyPr>
          <a:lstStyle/>
          <a:p>
            <a:r>
              <a:rPr lang="fr-FR" sz="1200" b="1"/>
              <a:t>Brisure des symétries</a:t>
            </a:r>
          </a:p>
          <a:p>
            <a:pPr>
              <a:buFontTx/>
              <a:buChar char="•"/>
            </a:pPr>
            <a:r>
              <a:rPr lang="fr-FR" sz="1000" b="1"/>
              <a:t> Les interactions se distinguent</a:t>
            </a:r>
          </a:p>
          <a:p>
            <a:pPr>
              <a:buFontTx/>
              <a:buChar char="•"/>
            </a:pPr>
            <a:r>
              <a:rPr lang="fr-FR" sz="1000" b="1"/>
              <a:t> L’antimatière disparaît</a:t>
            </a:r>
          </a:p>
          <a:p>
            <a:pPr>
              <a:buFontTx/>
              <a:buChar char="•"/>
            </a:pPr>
            <a:r>
              <a:rPr lang="fr-FR" sz="1000" b="1"/>
              <a:t> Les particules deviennent massives</a:t>
            </a:r>
          </a:p>
        </p:txBody>
      </p:sp>
      <p:sp>
        <p:nvSpPr>
          <p:cNvPr id="334867" name="Rectangle 19"/>
          <p:cNvSpPr>
            <a:spLocks noChangeArrowheads="1"/>
          </p:cNvSpPr>
          <p:nvPr/>
        </p:nvSpPr>
        <p:spPr bwMode="auto">
          <a:xfrm>
            <a:off x="6862763" y="4572000"/>
            <a:ext cx="2281237" cy="427038"/>
          </a:xfrm>
          <a:prstGeom prst="rect">
            <a:avLst/>
          </a:prstGeom>
          <a:noFill/>
          <a:ln w="9525">
            <a:noFill/>
            <a:miter lim="800000"/>
            <a:headEnd/>
            <a:tailEnd/>
          </a:ln>
          <a:effectLst/>
        </p:spPr>
        <p:txBody>
          <a:bodyPr wrap="none">
            <a:spAutoFit/>
          </a:bodyPr>
          <a:lstStyle/>
          <a:p>
            <a:r>
              <a:rPr lang="fr-FR" sz="1200" b="1"/>
              <a:t>Baryogénese</a:t>
            </a:r>
          </a:p>
          <a:p>
            <a:pPr>
              <a:buFontTx/>
              <a:buChar char="•"/>
            </a:pPr>
            <a:r>
              <a:rPr lang="fr-FR" sz="1000" b="1"/>
              <a:t> Les protons et les neutrons sont crées</a:t>
            </a:r>
          </a:p>
        </p:txBody>
      </p:sp>
      <p:sp>
        <p:nvSpPr>
          <p:cNvPr id="21" name="ZoneTexte 20"/>
          <p:cNvSpPr txBox="1"/>
          <p:nvPr/>
        </p:nvSpPr>
        <p:spPr>
          <a:xfrm>
            <a:off x="5652120" y="260648"/>
            <a:ext cx="3600400" cy="2308324"/>
          </a:xfrm>
          <a:prstGeom prst="rect">
            <a:avLst/>
          </a:prstGeom>
          <a:noFill/>
          <a:ln w="38100">
            <a:solidFill>
              <a:srgbClr val="00B0F0"/>
            </a:solidFill>
          </a:ln>
        </p:spPr>
        <p:txBody>
          <a:bodyPr wrap="square" rtlCol="0">
            <a:spAutoFit/>
          </a:bodyPr>
          <a:lstStyle/>
          <a:p>
            <a:r>
              <a:rPr lang="fr-FR" dirty="0" smtClean="0"/>
              <a:t>Le modèle du </a:t>
            </a:r>
            <a:r>
              <a:rPr lang="fr-FR" dirty="0" err="1" smtClean="0"/>
              <a:t>Big-Bang</a:t>
            </a:r>
            <a:r>
              <a:rPr lang="fr-FR" dirty="0" smtClean="0"/>
              <a:t> repose sur :</a:t>
            </a:r>
          </a:p>
          <a:p>
            <a:pPr>
              <a:buFontTx/>
              <a:buChar char="-"/>
            </a:pPr>
            <a:r>
              <a:rPr lang="fr-FR" dirty="0" smtClean="0"/>
              <a:t>l’expansion</a:t>
            </a:r>
          </a:p>
          <a:p>
            <a:pPr>
              <a:buFontTx/>
              <a:buChar char="-"/>
            </a:pPr>
            <a:r>
              <a:rPr lang="fr-FR" dirty="0" smtClean="0"/>
              <a:t>La nucléosynthèse</a:t>
            </a:r>
          </a:p>
          <a:p>
            <a:pPr>
              <a:buFontTx/>
              <a:buChar char="-"/>
            </a:pPr>
            <a:r>
              <a:rPr lang="fr-FR" dirty="0" smtClean="0"/>
              <a:t>Le bruit de fond cosmique</a:t>
            </a:r>
          </a:p>
          <a:p>
            <a:pPr>
              <a:buFontTx/>
              <a:buChar char="-"/>
            </a:pPr>
            <a:r>
              <a:rPr lang="fr-FR" dirty="0" smtClean="0"/>
              <a:t>Les oscillations de baryons</a:t>
            </a: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LOMBI-LSS.mpg">
            <a:hlinkClick r:id="" action="ppaction://media"/>
          </p:cNvPr>
          <p:cNvPicPr>
            <a:picLocks noRot="1" noChangeAspect="1"/>
          </p:cNvPicPr>
          <p:nvPr>
            <a:videoFile r:link="rId1"/>
          </p:nvPr>
        </p:nvPicPr>
        <p:blipFill>
          <a:blip r:embed="rId3" cstate="print"/>
          <a:stretch>
            <a:fillRect/>
          </a:stretch>
        </p:blipFill>
        <p:spPr>
          <a:xfrm>
            <a:off x="360" y="0"/>
            <a:ext cx="9143640" cy="6859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0514" name="Picture 2" descr="C:\Documents and Settings\sauladmin\My Documents\Working Directory\pie_chartuniverse.jpg"/>
          <p:cNvPicPr>
            <a:picLocks noChangeAspect="1" noChangeArrowheads="1"/>
          </p:cNvPicPr>
          <p:nvPr/>
        </p:nvPicPr>
        <p:blipFill>
          <a:blip r:embed="rId2" cstate="print"/>
          <a:srcRect/>
          <a:stretch>
            <a:fillRect/>
          </a:stretch>
        </p:blipFill>
        <p:spPr bwMode="auto">
          <a:xfrm>
            <a:off x="0" y="763588"/>
            <a:ext cx="9144000" cy="6094412"/>
          </a:xfrm>
          <a:prstGeom prst="rect">
            <a:avLst/>
          </a:prstGeom>
          <a:noFill/>
        </p:spPr>
      </p:pic>
      <p:sp>
        <p:nvSpPr>
          <p:cNvPr id="320515" name="Text Box 3"/>
          <p:cNvSpPr txBox="1">
            <a:spLocks noChangeArrowheads="1"/>
          </p:cNvSpPr>
          <p:nvPr/>
        </p:nvSpPr>
        <p:spPr bwMode="auto">
          <a:xfrm>
            <a:off x="1843088" y="4519613"/>
            <a:ext cx="2089150" cy="733425"/>
          </a:xfrm>
          <a:prstGeom prst="rect">
            <a:avLst/>
          </a:prstGeom>
          <a:noFill/>
          <a:ln w="19050">
            <a:noFill/>
            <a:miter lim="800000"/>
            <a:headEnd type="none" w="sm" len="sm"/>
            <a:tailEnd type="none" w="sm" len="sm"/>
          </a:ln>
          <a:effectLst/>
        </p:spPr>
        <p:txBody>
          <a:bodyPr>
            <a:spAutoFit/>
          </a:bodyPr>
          <a:lstStyle/>
          <a:p>
            <a:pPr>
              <a:lnSpc>
                <a:spcPct val="25000"/>
              </a:lnSpc>
              <a:spcBef>
                <a:spcPct val="50000"/>
              </a:spcBef>
            </a:pPr>
            <a:r>
              <a:rPr lang="en-US" b="1" i="1">
                <a:latin typeface="Arial" charset="0"/>
              </a:rPr>
              <a:t>Dark</a:t>
            </a:r>
          </a:p>
          <a:p>
            <a:pPr>
              <a:lnSpc>
                <a:spcPct val="25000"/>
              </a:lnSpc>
              <a:spcBef>
                <a:spcPct val="50000"/>
              </a:spcBef>
            </a:pPr>
            <a:r>
              <a:rPr lang="en-US" b="1" i="1">
                <a:latin typeface="Arial" charset="0"/>
              </a:rPr>
              <a:t>Energy:</a:t>
            </a:r>
          </a:p>
          <a:p>
            <a:pPr>
              <a:lnSpc>
                <a:spcPct val="25000"/>
              </a:lnSpc>
              <a:spcBef>
                <a:spcPct val="50000"/>
              </a:spcBef>
            </a:pPr>
            <a:r>
              <a:rPr lang="en-US" b="1" i="1">
                <a:latin typeface="Arial" charset="0"/>
              </a:rPr>
              <a:t>65%</a:t>
            </a:r>
          </a:p>
        </p:txBody>
      </p:sp>
      <p:pic>
        <p:nvPicPr>
          <p:cNvPr id="320516" name="Picture 4" descr="D:\CHAISSON\BG314\IMAGES\bg14fg13.jpg"/>
          <p:cNvPicPr>
            <a:picLocks noChangeAspect="1" noChangeArrowheads="1"/>
          </p:cNvPicPr>
          <p:nvPr/>
        </p:nvPicPr>
        <p:blipFill>
          <a:blip r:embed="rId3" cstate="print"/>
          <a:srcRect l="27850" t="33350" r="26089" b="39430"/>
          <a:stretch>
            <a:fillRect/>
          </a:stretch>
        </p:blipFill>
        <p:spPr bwMode="auto">
          <a:xfrm>
            <a:off x="5715000" y="3049588"/>
            <a:ext cx="914400" cy="714375"/>
          </a:xfrm>
          <a:prstGeom prst="rect">
            <a:avLst/>
          </a:prstGeom>
          <a:noFill/>
          <a:ln w="9525">
            <a:solidFill>
              <a:schemeClr val="bg1"/>
            </a:solidFill>
            <a:miter lim="800000"/>
            <a:headEnd/>
            <a:tailEnd/>
          </a:ln>
        </p:spPr>
      </p:pic>
      <p:pic>
        <p:nvPicPr>
          <p:cNvPr id="320517" name="Picture 5" descr="C:\Documents and Settings\Tyler_Nordgren\My Documents\My Pictures\astro images\stellar evolution\crab_vlt.jpg"/>
          <p:cNvPicPr>
            <a:picLocks noChangeAspect="1" noChangeArrowheads="1"/>
          </p:cNvPicPr>
          <p:nvPr/>
        </p:nvPicPr>
        <p:blipFill>
          <a:blip r:embed="rId4" cstate="print"/>
          <a:srcRect l="16885" t="27748" r="23903" b="6595"/>
          <a:stretch>
            <a:fillRect/>
          </a:stretch>
        </p:blipFill>
        <p:spPr bwMode="auto">
          <a:xfrm>
            <a:off x="5715000" y="3963988"/>
            <a:ext cx="914400" cy="758825"/>
          </a:xfrm>
          <a:prstGeom prst="rect">
            <a:avLst/>
          </a:prstGeom>
          <a:noFill/>
        </p:spPr>
      </p:pic>
      <p:sp>
        <p:nvSpPr>
          <p:cNvPr id="320518" name="Rectangle 6"/>
          <p:cNvSpPr>
            <a:spLocks noChangeArrowheads="1"/>
          </p:cNvSpPr>
          <p:nvPr/>
        </p:nvSpPr>
        <p:spPr bwMode="auto">
          <a:xfrm>
            <a:off x="685800" y="0"/>
            <a:ext cx="7772400" cy="762000"/>
          </a:xfrm>
          <a:prstGeom prst="rect">
            <a:avLst/>
          </a:prstGeom>
          <a:noFill/>
          <a:ln w="9525">
            <a:noFill/>
            <a:miter lim="800000"/>
            <a:headEnd/>
            <a:tailEnd/>
          </a:ln>
          <a:effectLst/>
        </p:spPr>
        <p:txBody>
          <a:bodyPr lIns="92075" tIns="46038" rIns="92075" bIns="46038" anchor="b"/>
          <a:lstStyle/>
          <a:p>
            <a:pPr algn="ctr"/>
            <a:r>
              <a:rPr lang="en-US" sz="4400" i="1">
                <a:solidFill>
                  <a:schemeClr val="tx2"/>
                </a:solidFill>
                <a:latin typeface="Times" charset="0"/>
              </a:rPr>
              <a:t>Energy budget of Universe</a:t>
            </a:r>
          </a:p>
        </p:txBody>
      </p:sp>
      <p:sp>
        <p:nvSpPr>
          <p:cNvPr id="320519" name="Text Box 7"/>
          <p:cNvSpPr txBox="1">
            <a:spLocks noChangeArrowheads="1"/>
          </p:cNvSpPr>
          <p:nvPr/>
        </p:nvSpPr>
        <p:spPr bwMode="auto">
          <a:xfrm>
            <a:off x="0" y="3276600"/>
            <a:ext cx="2362200" cy="1044575"/>
          </a:xfrm>
          <a:prstGeom prst="rect">
            <a:avLst/>
          </a:prstGeom>
          <a:solidFill>
            <a:srgbClr val="66FFFF"/>
          </a:solidFill>
          <a:ln w="38100">
            <a:solidFill>
              <a:srgbClr val="FF0000"/>
            </a:solidFill>
            <a:miter lim="800000"/>
            <a:headEnd/>
            <a:tailEnd/>
          </a:ln>
          <a:effectLst/>
        </p:spPr>
        <p:txBody>
          <a:bodyPr>
            <a:spAutoFit/>
          </a:bodyPr>
          <a:lstStyle/>
          <a:p>
            <a:r>
              <a:rPr lang="fr-FR" sz="2000">
                <a:solidFill>
                  <a:srgbClr val="FF3300"/>
                </a:solidFill>
              </a:rPr>
              <a:t>L’ENERGIE NOIRE DOMINE LA DYNAMIQUE !</a:t>
            </a:r>
          </a:p>
        </p:txBody>
      </p:sp>
      <p:sp>
        <p:nvSpPr>
          <p:cNvPr id="320520" name="Text Box 8"/>
          <p:cNvSpPr txBox="1">
            <a:spLocks noChangeArrowheads="1"/>
          </p:cNvSpPr>
          <p:nvPr/>
        </p:nvSpPr>
        <p:spPr bwMode="auto">
          <a:xfrm>
            <a:off x="3505200" y="4038600"/>
            <a:ext cx="1295400" cy="860425"/>
          </a:xfrm>
          <a:prstGeom prst="rect">
            <a:avLst/>
          </a:prstGeom>
          <a:solidFill>
            <a:srgbClr val="66FFFF"/>
          </a:solidFill>
          <a:ln w="38100">
            <a:solidFill>
              <a:srgbClr val="FF0000"/>
            </a:solidFill>
            <a:miter lim="800000"/>
            <a:headEnd/>
            <a:tailEnd/>
          </a:ln>
          <a:effectLst/>
        </p:spPr>
        <p:txBody>
          <a:bodyPr>
            <a:spAutoFit/>
          </a:bodyPr>
          <a:lstStyle/>
          <a:p>
            <a:r>
              <a:rPr lang="fr-FR" sz="1200">
                <a:solidFill>
                  <a:srgbClr val="FF3300"/>
                </a:solidFill>
              </a:rPr>
              <a:t>LA MATIERE NOIRE DOMINE LA MATIERE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uture_universe.jpg"/>
          <p:cNvPicPr>
            <a:picLocks noChangeAspect="1"/>
          </p:cNvPicPr>
          <p:nvPr/>
        </p:nvPicPr>
        <p:blipFill>
          <a:blip r:embed="rId2" cstate="print"/>
          <a:stretch>
            <a:fillRect/>
          </a:stretch>
        </p:blipFill>
        <p:spPr>
          <a:xfrm>
            <a:off x="0" y="0"/>
            <a:ext cx="9180512"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19672" y="0"/>
            <a:ext cx="5583580" cy="646331"/>
          </a:xfrm>
          <a:prstGeom prst="rect">
            <a:avLst/>
          </a:prstGeom>
          <a:solidFill>
            <a:srgbClr val="FFFF00"/>
          </a:solidFill>
        </p:spPr>
        <p:txBody>
          <a:bodyPr wrap="none" rtlCol="0">
            <a:spAutoFit/>
          </a:bodyPr>
          <a:lstStyle/>
          <a:p>
            <a:r>
              <a:rPr lang="fr-FR" sz="3600" dirty="0" smtClean="0">
                <a:solidFill>
                  <a:srgbClr val="2A11DF"/>
                </a:solidFill>
              </a:rPr>
              <a:t>Matière Noire : Observations</a:t>
            </a:r>
            <a:endParaRPr lang="fr-FR" sz="3600" dirty="0">
              <a:solidFill>
                <a:srgbClr val="2A11DF"/>
              </a:solidFill>
            </a:endParaRPr>
          </a:p>
        </p:txBody>
      </p:sp>
      <p:sp>
        <p:nvSpPr>
          <p:cNvPr id="4" name="ZoneTexte 3"/>
          <p:cNvSpPr txBox="1"/>
          <p:nvPr/>
        </p:nvSpPr>
        <p:spPr>
          <a:xfrm>
            <a:off x="251520" y="1268760"/>
            <a:ext cx="3897221" cy="4154984"/>
          </a:xfrm>
          <a:prstGeom prst="rect">
            <a:avLst/>
          </a:prstGeom>
          <a:noFill/>
        </p:spPr>
        <p:txBody>
          <a:bodyPr wrap="none" rtlCol="0">
            <a:spAutoFit/>
          </a:bodyPr>
          <a:lstStyle/>
          <a:p>
            <a:pPr>
              <a:buClr>
                <a:srgbClr val="FF0000"/>
              </a:buClr>
              <a:buFont typeface="Wingdings" pitchFamily="2" charset="2"/>
              <a:buChar char="ð"/>
            </a:pPr>
            <a:r>
              <a:rPr lang="fr-FR" dirty="0" smtClean="0"/>
              <a:t> Galaxies :</a:t>
            </a:r>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Amas de Galaxies :</a:t>
            </a:r>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Structure à grande échelle :</a:t>
            </a:r>
            <a:endParaRPr lang="fr-FR" dirty="0"/>
          </a:p>
        </p:txBody>
      </p:sp>
      <p:sp>
        <p:nvSpPr>
          <p:cNvPr id="5" name="ZoneTexte 4"/>
          <p:cNvSpPr txBox="1"/>
          <p:nvPr/>
        </p:nvSpPr>
        <p:spPr>
          <a:xfrm>
            <a:off x="3995936" y="1340768"/>
            <a:ext cx="5279009" cy="4893647"/>
          </a:xfrm>
          <a:prstGeom prst="rect">
            <a:avLst/>
          </a:prstGeom>
          <a:noFill/>
        </p:spPr>
        <p:txBody>
          <a:bodyPr wrap="none" rtlCol="0">
            <a:spAutoFit/>
          </a:bodyPr>
          <a:lstStyle/>
          <a:p>
            <a:pPr>
              <a:buClr>
                <a:srgbClr val="008000"/>
              </a:buClr>
              <a:buFont typeface="Wingdings" pitchFamily="2" charset="2"/>
              <a:buChar char="Ø"/>
            </a:pPr>
            <a:r>
              <a:rPr lang="fr-FR" dirty="0" smtClean="0"/>
              <a:t> rotation des étoiles </a:t>
            </a:r>
            <a:r>
              <a:rPr lang="fr-FR" sz="2000" dirty="0" smtClean="0"/>
              <a:t>(Rubin 1970)</a:t>
            </a:r>
            <a:endParaRPr lang="fr-FR" dirty="0" smtClean="0"/>
          </a:p>
          <a:p>
            <a:pPr>
              <a:buClr>
                <a:srgbClr val="008000"/>
              </a:buClr>
              <a:buFont typeface="Wingdings" pitchFamily="2" charset="2"/>
              <a:buChar char="Ø"/>
            </a:pPr>
            <a:endParaRPr lang="fr-FR" dirty="0" smtClean="0"/>
          </a:p>
          <a:p>
            <a:pPr>
              <a:buClr>
                <a:srgbClr val="008000"/>
              </a:buClr>
              <a:buFont typeface="Wingdings" pitchFamily="2" charset="2"/>
              <a:buChar char="Ø"/>
            </a:pPr>
            <a:r>
              <a:rPr lang="fr-FR" dirty="0" smtClean="0"/>
              <a:t> </a:t>
            </a:r>
            <a:r>
              <a:rPr lang="fr-FR" i="1" dirty="0" smtClean="0"/>
              <a:t>forme des galaxies spirales (débat)</a:t>
            </a:r>
          </a:p>
          <a:p>
            <a:pPr>
              <a:buClr>
                <a:srgbClr val="008000"/>
              </a:buClr>
            </a:pPr>
            <a:r>
              <a:rPr lang="fr-FR" i="1" dirty="0" smtClean="0"/>
              <a:t>             </a:t>
            </a:r>
            <a:r>
              <a:rPr lang="fr-FR" sz="2000" i="1" dirty="0" smtClean="0"/>
              <a:t>(Peebles – </a:t>
            </a:r>
            <a:r>
              <a:rPr lang="fr-FR" sz="2000" i="1" dirty="0" err="1" smtClean="0"/>
              <a:t>Ostriker</a:t>
            </a:r>
            <a:r>
              <a:rPr lang="fr-FR" sz="2000" i="1" dirty="0" smtClean="0"/>
              <a:t> 1970)</a:t>
            </a:r>
            <a:endParaRPr lang="fr-FR" i="1" dirty="0" smtClean="0"/>
          </a:p>
          <a:p>
            <a:pPr>
              <a:buClr>
                <a:srgbClr val="008000"/>
              </a:buClr>
            </a:pPr>
            <a:endParaRPr lang="fr-FR" dirty="0" smtClean="0"/>
          </a:p>
          <a:p>
            <a:pPr>
              <a:buClr>
                <a:srgbClr val="008000"/>
              </a:buClr>
              <a:buFont typeface="Wingdings" pitchFamily="2" charset="2"/>
              <a:buChar char="Ø"/>
            </a:pPr>
            <a:r>
              <a:rPr lang="fr-FR" dirty="0" smtClean="0"/>
              <a:t>  dynamique des galaxies </a:t>
            </a:r>
            <a:r>
              <a:rPr lang="fr-FR" sz="2000" dirty="0" smtClean="0"/>
              <a:t>(Zwicky 1931</a:t>
            </a:r>
            <a:r>
              <a:rPr lang="fr-FR" sz="2000" dirty="0" smtClean="0"/>
              <a:t>)</a:t>
            </a:r>
            <a:endParaRPr lang="fr-FR" dirty="0" smtClean="0"/>
          </a:p>
          <a:p>
            <a:pPr>
              <a:buClr>
                <a:srgbClr val="008000"/>
              </a:buClr>
              <a:buFont typeface="Wingdings" pitchFamily="2" charset="2"/>
              <a:buChar char="Ø"/>
            </a:pPr>
            <a:endParaRPr lang="fr-FR" dirty="0" smtClean="0"/>
          </a:p>
          <a:p>
            <a:pPr>
              <a:buClr>
                <a:srgbClr val="008000"/>
              </a:buClr>
              <a:buFont typeface="Wingdings" pitchFamily="2" charset="2"/>
              <a:buChar char="Ø"/>
            </a:pPr>
            <a:r>
              <a:rPr lang="fr-FR" dirty="0" smtClean="0"/>
              <a:t> effet de lentille gravitationnelle</a:t>
            </a:r>
            <a:endParaRPr lang="fr-FR" dirty="0" smtClean="0"/>
          </a:p>
          <a:p>
            <a:pPr>
              <a:buClr>
                <a:srgbClr val="008000"/>
              </a:buClr>
              <a:buFont typeface="Wingdings" pitchFamily="2" charset="2"/>
              <a:buChar char="Ø"/>
            </a:pPr>
            <a:endParaRPr lang="fr-FR" dirty="0" smtClean="0"/>
          </a:p>
          <a:p>
            <a:pPr>
              <a:buClr>
                <a:srgbClr val="008000"/>
              </a:buClr>
              <a:buFont typeface="Wingdings" pitchFamily="2" charset="2"/>
              <a:buChar char="Ø"/>
            </a:pPr>
            <a:endParaRPr lang="fr-FR" dirty="0" smtClean="0"/>
          </a:p>
          <a:p>
            <a:pPr>
              <a:buClr>
                <a:srgbClr val="008000"/>
              </a:buClr>
              <a:buFont typeface="Wingdings" pitchFamily="2" charset="2"/>
              <a:buChar char="Ø"/>
            </a:pPr>
            <a:r>
              <a:rPr lang="fr-FR" dirty="0" smtClean="0"/>
              <a:t> formation des structures </a:t>
            </a:r>
            <a:r>
              <a:rPr lang="fr-FR" sz="2000" dirty="0" smtClean="0"/>
              <a:t>(Peebles 1980)</a:t>
            </a:r>
            <a:endParaRPr lang="fr-FR" dirty="0" smtClean="0"/>
          </a:p>
          <a:p>
            <a:pPr>
              <a:buClr>
                <a:srgbClr val="008000"/>
              </a:buClr>
              <a:buFont typeface="Wingdings" pitchFamily="2" charset="2"/>
              <a:buChar char="Ø"/>
            </a:pPr>
            <a:endParaRPr lang="fr-FR" dirty="0" smtClean="0"/>
          </a:p>
          <a:p>
            <a:pPr>
              <a:buClr>
                <a:srgbClr val="008000"/>
              </a:buClr>
              <a:buFont typeface="Wingdings" pitchFamily="2" charset="2"/>
              <a:buChar char="Ø"/>
            </a:pPr>
            <a:r>
              <a:rPr lang="fr-FR" dirty="0" smtClean="0"/>
              <a:t> sondes cosmiques (CMB, BAO, </a:t>
            </a:r>
            <a:r>
              <a:rPr lang="fr-FR" dirty="0" err="1" smtClean="0"/>
              <a:t>SNIa</a:t>
            </a:r>
            <a:r>
              <a:rPr lang="fr-FR" dirty="0" smtClean="0"/>
              <a:t>)</a:t>
            </a:r>
            <a:endParaRPr lang="fr-FR" dirty="0"/>
          </a:p>
        </p:txBody>
      </p:sp>
      <p:pic>
        <p:nvPicPr>
          <p:cNvPr id="665602" name="Picture 2" descr="http://upload.wikimedia.org/wikipedia/commons/thumb/2/27/GalacticRotation_%28french%29.png/355px-GalacticRotation_%28french%29.png"/>
          <p:cNvPicPr>
            <a:picLocks noChangeAspect="1" noChangeArrowheads="1"/>
          </p:cNvPicPr>
          <p:nvPr/>
        </p:nvPicPr>
        <p:blipFill>
          <a:blip r:embed="rId2" cstate="print"/>
          <a:srcRect/>
          <a:stretch>
            <a:fillRect/>
          </a:stretch>
        </p:blipFill>
        <p:spPr bwMode="auto">
          <a:xfrm>
            <a:off x="1475656" y="1700808"/>
            <a:ext cx="1869207" cy="1321608"/>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619672" y="0"/>
            <a:ext cx="5840060" cy="646331"/>
          </a:xfrm>
          <a:prstGeom prst="rect">
            <a:avLst/>
          </a:prstGeom>
          <a:solidFill>
            <a:srgbClr val="FFFF00"/>
          </a:solidFill>
        </p:spPr>
        <p:txBody>
          <a:bodyPr wrap="none" rtlCol="0">
            <a:spAutoFit/>
          </a:bodyPr>
          <a:lstStyle/>
          <a:p>
            <a:r>
              <a:rPr lang="fr-FR" sz="3600" dirty="0" smtClean="0">
                <a:solidFill>
                  <a:srgbClr val="2A11DF"/>
                </a:solidFill>
              </a:rPr>
              <a:t>Matière Noire : Interprétations</a:t>
            </a:r>
            <a:endParaRPr lang="fr-FR" sz="3600" dirty="0">
              <a:solidFill>
                <a:srgbClr val="2A11DF"/>
              </a:solidFill>
            </a:endParaRPr>
          </a:p>
        </p:txBody>
      </p:sp>
      <p:sp>
        <p:nvSpPr>
          <p:cNvPr id="4" name="ZoneTexte 3"/>
          <p:cNvSpPr txBox="1"/>
          <p:nvPr/>
        </p:nvSpPr>
        <p:spPr>
          <a:xfrm>
            <a:off x="251520" y="1052736"/>
            <a:ext cx="8892480" cy="5632311"/>
          </a:xfrm>
          <a:prstGeom prst="rect">
            <a:avLst/>
          </a:prstGeom>
          <a:noFill/>
        </p:spPr>
        <p:txBody>
          <a:bodyPr wrap="square" rtlCol="0">
            <a:spAutoFit/>
          </a:bodyPr>
          <a:lstStyle/>
          <a:p>
            <a:pPr>
              <a:buClr>
                <a:srgbClr val="FF0000"/>
              </a:buClr>
              <a:buFont typeface="Wingdings" pitchFamily="2" charset="2"/>
              <a:buChar char="ð"/>
            </a:pPr>
            <a:r>
              <a:rPr lang="fr-FR" dirty="0" smtClean="0"/>
              <a:t> Matière ordinaire :  MACHO (Massive Compact Halo </a:t>
            </a:r>
            <a:r>
              <a:rPr lang="fr-FR" dirty="0" err="1" smtClean="0"/>
              <a:t>Objects</a:t>
            </a:r>
            <a:r>
              <a:rPr lang="fr-FR" dirty="0" smtClean="0"/>
              <a:t>)</a:t>
            </a:r>
          </a:p>
          <a:p>
            <a:pPr>
              <a:buClr>
                <a:srgbClr val="FF0000"/>
              </a:buClr>
              <a:buFont typeface="Wingdings" pitchFamily="2" charset="2"/>
              <a:buChar char="ð"/>
            </a:pPr>
            <a:endParaRPr lang="fr-FR" dirty="0" smtClean="0"/>
          </a:p>
          <a:p>
            <a:pPr>
              <a:buClr>
                <a:srgbClr val="FF0000"/>
              </a:buClr>
            </a:pPr>
            <a:r>
              <a:rPr lang="fr-FR" dirty="0" smtClean="0"/>
              <a:t>           Défavorisé : pas assez d’objets détectés</a:t>
            </a:r>
          </a:p>
          <a:p>
            <a:pPr>
              <a:buClr>
                <a:srgbClr val="FF0000"/>
              </a:buClr>
            </a:pPr>
            <a:endParaRPr lang="fr-FR" dirty="0" smtClean="0"/>
          </a:p>
          <a:p>
            <a:pPr>
              <a:buClr>
                <a:srgbClr val="FF0000"/>
              </a:buClr>
            </a:pPr>
            <a:endParaRPr lang="fr-FR" dirty="0" smtClean="0"/>
          </a:p>
          <a:p>
            <a:pPr>
              <a:buClr>
                <a:srgbClr val="FF0000"/>
              </a:buClr>
              <a:buFont typeface="Wingdings" pitchFamily="2" charset="2"/>
              <a:buChar char="ð"/>
            </a:pPr>
            <a:r>
              <a:rPr lang="fr-FR" dirty="0" smtClean="0"/>
              <a:t> Nouvelle forme de Matière : </a:t>
            </a:r>
            <a:r>
              <a:rPr lang="fr-FR" dirty="0" err="1" smtClean="0"/>
              <a:t>WIMPs</a:t>
            </a:r>
            <a:r>
              <a:rPr lang="fr-FR" dirty="0" smtClean="0"/>
              <a:t> </a:t>
            </a:r>
          </a:p>
          <a:p>
            <a:pPr>
              <a:buClr>
                <a:srgbClr val="FF0000"/>
              </a:buClr>
            </a:pPr>
            <a:r>
              <a:rPr lang="fr-FR" dirty="0" smtClean="0"/>
              <a:t>                                                  (</a:t>
            </a:r>
            <a:r>
              <a:rPr lang="fr-FR" dirty="0" err="1" smtClean="0"/>
              <a:t>Weakly</a:t>
            </a:r>
            <a:r>
              <a:rPr lang="fr-FR" dirty="0" smtClean="0"/>
              <a:t> Interactive Massive </a:t>
            </a:r>
            <a:r>
              <a:rPr lang="fr-FR" dirty="0" err="1" smtClean="0"/>
              <a:t>Particles</a:t>
            </a:r>
            <a:r>
              <a:rPr lang="fr-FR" dirty="0" smtClean="0"/>
              <a:t>)</a:t>
            </a:r>
          </a:p>
          <a:p>
            <a:pPr>
              <a:buClr>
                <a:srgbClr val="FF0000"/>
              </a:buClr>
            </a:pPr>
            <a:endParaRPr lang="fr-FR" dirty="0" smtClean="0"/>
          </a:p>
          <a:p>
            <a:pPr>
              <a:buClr>
                <a:srgbClr val="FF0000"/>
              </a:buClr>
            </a:pPr>
            <a:r>
              <a:rPr lang="fr-FR" dirty="0" smtClean="0"/>
              <a:t>            Toujours aucune détection</a:t>
            </a:r>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Nouvelle théorie : ex. MOND (</a:t>
            </a:r>
            <a:r>
              <a:rPr lang="fr-FR" dirty="0" err="1" smtClean="0"/>
              <a:t>MOdified</a:t>
            </a:r>
            <a:r>
              <a:rPr lang="fr-FR" dirty="0" smtClean="0"/>
              <a:t> </a:t>
            </a:r>
            <a:r>
              <a:rPr lang="fr-FR" dirty="0" err="1" smtClean="0"/>
              <a:t>Newtonian</a:t>
            </a:r>
            <a:r>
              <a:rPr lang="fr-FR" dirty="0" smtClean="0"/>
              <a:t> Dynamics)</a:t>
            </a:r>
          </a:p>
          <a:p>
            <a:pPr>
              <a:buClr>
                <a:srgbClr val="FF0000"/>
              </a:buClr>
              <a:buFont typeface="Wingdings" pitchFamily="2" charset="2"/>
              <a:buChar char="ð"/>
            </a:pPr>
            <a:endParaRPr lang="fr-FR" dirty="0" smtClean="0"/>
          </a:p>
          <a:p>
            <a:pPr>
              <a:buClr>
                <a:srgbClr val="FF0000"/>
              </a:buClr>
            </a:pPr>
            <a:r>
              <a:rPr lang="fr-FR" dirty="0" smtClean="0"/>
              <a:t>  existence d’une accélération limite : a</a:t>
            </a:r>
            <a:r>
              <a:rPr lang="fr-FR" baseline="-25000" dirty="0" smtClean="0"/>
              <a:t>0</a:t>
            </a:r>
            <a:r>
              <a:rPr lang="fr-FR" dirty="0" smtClean="0"/>
              <a:t>= 1,2 10</a:t>
            </a:r>
            <a:r>
              <a:rPr lang="fr-FR" baseline="30000" dirty="0" smtClean="0"/>
              <a:t>-10</a:t>
            </a:r>
            <a:r>
              <a:rPr lang="fr-FR" dirty="0" smtClean="0"/>
              <a:t> m/s</a:t>
            </a:r>
            <a:r>
              <a:rPr lang="fr-FR" baseline="30000" dirty="0" smtClean="0"/>
              <a:t>2</a:t>
            </a:r>
          </a:p>
          <a:p>
            <a:pPr>
              <a:buClr>
                <a:srgbClr val="FF0000"/>
              </a:buClr>
            </a:pPr>
            <a:r>
              <a:rPr lang="fr-FR" dirty="0" smtClean="0"/>
              <a:t>  fonctionne à l’échelle des galaxies</a:t>
            </a: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0"/>
            <a:ext cx="5780429" cy="646331"/>
          </a:xfrm>
          <a:prstGeom prst="rect">
            <a:avLst/>
          </a:prstGeom>
          <a:solidFill>
            <a:srgbClr val="FFFF00"/>
          </a:solidFill>
        </p:spPr>
        <p:txBody>
          <a:bodyPr wrap="none" rtlCol="0">
            <a:spAutoFit/>
          </a:bodyPr>
          <a:lstStyle/>
          <a:p>
            <a:r>
              <a:rPr lang="fr-FR" sz="3600" dirty="0" smtClean="0">
                <a:solidFill>
                  <a:srgbClr val="2A11DF"/>
                </a:solidFill>
              </a:rPr>
              <a:t>Energi</a:t>
            </a:r>
            <a:r>
              <a:rPr lang="fr-FR" sz="3600" dirty="0" smtClean="0">
                <a:solidFill>
                  <a:srgbClr val="2A11DF"/>
                </a:solidFill>
              </a:rPr>
              <a:t>e </a:t>
            </a:r>
            <a:r>
              <a:rPr lang="fr-FR" sz="3600" dirty="0" smtClean="0">
                <a:solidFill>
                  <a:srgbClr val="2A11DF"/>
                </a:solidFill>
              </a:rPr>
              <a:t>Noire : </a:t>
            </a:r>
            <a:r>
              <a:rPr lang="fr-FR" sz="3600" dirty="0" smtClean="0">
                <a:solidFill>
                  <a:srgbClr val="2A11DF"/>
                </a:solidFill>
              </a:rPr>
              <a:t>Observ</a:t>
            </a:r>
            <a:r>
              <a:rPr lang="fr-FR" sz="3600" dirty="0" smtClean="0">
                <a:solidFill>
                  <a:srgbClr val="2A11DF"/>
                </a:solidFill>
              </a:rPr>
              <a:t>ations</a:t>
            </a:r>
            <a:endParaRPr lang="fr-FR" sz="3600" dirty="0">
              <a:solidFill>
                <a:srgbClr val="2A11DF"/>
              </a:solidFill>
            </a:endParaRPr>
          </a:p>
        </p:txBody>
      </p:sp>
      <p:sp>
        <p:nvSpPr>
          <p:cNvPr id="3" name="ZoneTexte 2"/>
          <p:cNvSpPr txBox="1"/>
          <p:nvPr/>
        </p:nvSpPr>
        <p:spPr>
          <a:xfrm>
            <a:off x="179512" y="1628800"/>
            <a:ext cx="8741304" cy="4401205"/>
          </a:xfrm>
          <a:prstGeom prst="rect">
            <a:avLst/>
          </a:prstGeom>
          <a:noFill/>
        </p:spPr>
        <p:txBody>
          <a:bodyPr wrap="none" rtlCol="0">
            <a:spAutoFit/>
          </a:bodyPr>
          <a:lstStyle/>
          <a:p>
            <a:r>
              <a:rPr lang="fr-FR" dirty="0" smtClean="0"/>
              <a:t>2 phénomènes s’opposent :  Expansion vs Gravitation</a:t>
            </a:r>
          </a:p>
          <a:p>
            <a:endParaRPr lang="fr-FR" dirty="0" smtClean="0"/>
          </a:p>
          <a:p>
            <a:r>
              <a:rPr lang="fr-FR" dirty="0" smtClean="0"/>
              <a:t>Conclusion : l’expansion doit décélérer</a:t>
            </a:r>
          </a:p>
          <a:p>
            <a:endParaRPr lang="fr-FR" dirty="0" smtClean="0"/>
          </a:p>
          <a:p>
            <a:r>
              <a:rPr lang="fr-FR" dirty="0" smtClean="0"/>
              <a:t>Observations des SNIa1998 : l’expansion accélère  (prix Nobel 2011)</a:t>
            </a:r>
          </a:p>
          <a:p>
            <a:endParaRPr lang="fr-FR" dirty="0" smtClean="0"/>
          </a:p>
          <a:p>
            <a:r>
              <a:rPr lang="fr-FR" dirty="0" smtClean="0"/>
              <a:t>Conclusion : </a:t>
            </a:r>
          </a:p>
          <a:p>
            <a:endParaRPr lang="fr-FR" dirty="0" smtClean="0"/>
          </a:p>
          <a:p>
            <a:r>
              <a:rPr lang="fr-FR" dirty="0" smtClean="0">
                <a:solidFill>
                  <a:srgbClr val="FF0000"/>
                </a:solidFill>
              </a:rPr>
              <a:t>La dynamique de la matière est dominée par une force répulsive </a:t>
            </a:r>
            <a:r>
              <a:rPr lang="fr-FR" dirty="0" smtClean="0"/>
              <a:t>:</a:t>
            </a:r>
          </a:p>
          <a:p>
            <a:endParaRPr lang="fr-FR" dirty="0" smtClean="0"/>
          </a:p>
          <a:p>
            <a:r>
              <a:rPr lang="fr-FR" dirty="0" smtClean="0"/>
              <a:t>                              </a:t>
            </a:r>
            <a:r>
              <a:rPr lang="fr-FR" sz="4000" dirty="0" smtClean="0">
                <a:solidFill>
                  <a:srgbClr val="CC0099"/>
                </a:solidFill>
              </a:rPr>
              <a:t>L’énergie noire !</a:t>
            </a:r>
            <a:endParaRPr lang="fr-FR" dirty="0">
              <a:solidFill>
                <a:srgbClr val="CC0099"/>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0"/>
            <a:ext cx="6036909" cy="646331"/>
          </a:xfrm>
          <a:prstGeom prst="rect">
            <a:avLst/>
          </a:prstGeom>
          <a:solidFill>
            <a:srgbClr val="FFFF00"/>
          </a:solidFill>
        </p:spPr>
        <p:txBody>
          <a:bodyPr wrap="none" rtlCol="0">
            <a:spAutoFit/>
          </a:bodyPr>
          <a:lstStyle/>
          <a:p>
            <a:r>
              <a:rPr lang="fr-FR" sz="3600" dirty="0" smtClean="0">
                <a:solidFill>
                  <a:srgbClr val="2A11DF"/>
                </a:solidFill>
              </a:rPr>
              <a:t>Energi</a:t>
            </a:r>
            <a:r>
              <a:rPr lang="fr-FR" sz="3600" dirty="0" smtClean="0">
                <a:solidFill>
                  <a:srgbClr val="2A11DF"/>
                </a:solidFill>
              </a:rPr>
              <a:t>e </a:t>
            </a:r>
            <a:r>
              <a:rPr lang="fr-FR" sz="3600" dirty="0" smtClean="0">
                <a:solidFill>
                  <a:srgbClr val="2A11DF"/>
                </a:solidFill>
              </a:rPr>
              <a:t>Noire : Interprétations</a:t>
            </a:r>
            <a:endParaRPr lang="fr-FR" sz="3600" dirty="0">
              <a:solidFill>
                <a:srgbClr val="2A11DF"/>
              </a:solidFill>
            </a:endParaRPr>
          </a:p>
        </p:txBody>
      </p:sp>
      <p:sp>
        <p:nvSpPr>
          <p:cNvPr id="3" name="ZoneTexte 2"/>
          <p:cNvSpPr txBox="1"/>
          <p:nvPr/>
        </p:nvSpPr>
        <p:spPr>
          <a:xfrm>
            <a:off x="251520" y="1700808"/>
            <a:ext cx="8610049" cy="4893647"/>
          </a:xfrm>
          <a:prstGeom prst="rect">
            <a:avLst/>
          </a:prstGeom>
          <a:noFill/>
        </p:spPr>
        <p:txBody>
          <a:bodyPr wrap="none" rtlCol="0">
            <a:spAutoFit/>
          </a:bodyPr>
          <a:lstStyle/>
          <a:p>
            <a:pPr>
              <a:buClr>
                <a:srgbClr val="FF0000"/>
              </a:buClr>
              <a:buFont typeface="Wingdings" pitchFamily="2" charset="2"/>
              <a:buChar char="ð"/>
            </a:pPr>
            <a:r>
              <a:rPr lang="fr-FR" dirty="0" smtClean="0"/>
              <a:t>  La constante cosmologique</a:t>
            </a:r>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L’énergie du vide (quantique)</a:t>
            </a:r>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Une nouvelle force : La Quintessence     (F ~ r)</a:t>
            </a:r>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La Gravitation est modifiée à grande échelle</a:t>
            </a:r>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La relativité générale ne fonctionne plus</a:t>
            </a:r>
          </a:p>
          <a:p>
            <a:pPr>
              <a:buClr>
                <a:srgbClr val="FF0000"/>
              </a:buClr>
              <a:buFont typeface="Wingdings" pitchFamily="2" charset="2"/>
              <a:buChar char="ð"/>
            </a:pPr>
            <a:endParaRPr lang="fr-FR" dirty="0" smtClean="0"/>
          </a:p>
          <a:p>
            <a:pPr>
              <a:buClr>
                <a:srgbClr val="FF0000"/>
              </a:buClr>
              <a:buFont typeface="Wingdings" pitchFamily="2" charset="2"/>
              <a:buChar char="ð"/>
            </a:pPr>
            <a:r>
              <a:rPr lang="fr-FR" dirty="0" smtClean="0"/>
              <a:t> Le principe cosmologique/ principe de Copernic n’est pas valable</a:t>
            </a:r>
            <a:endParaRPr lang="fr-FR" dirty="0"/>
          </a:p>
        </p:txBody>
      </p:sp>
      <p:sp>
        <p:nvSpPr>
          <p:cNvPr id="4" name="ZoneTexte 3"/>
          <p:cNvSpPr txBox="1"/>
          <p:nvPr/>
        </p:nvSpPr>
        <p:spPr>
          <a:xfrm>
            <a:off x="179512" y="1268760"/>
            <a:ext cx="8595623" cy="3416320"/>
          </a:xfrm>
          <a:prstGeom prst="rect">
            <a:avLst/>
          </a:prstGeom>
          <a:noFill/>
        </p:spPr>
        <p:txBody>
          <a:bodyPr wrap="none" rtlCol="0">
            <a:spAutoFit/>
          </a:bodyPr>
          <a:lstStyle/>
          <a:p>
            <a:r>
              <a:rPr lang="fr-FR" dirty="0" smtClean="0">
                <a:solidFill>
                  <a:srgbClr val="CC0099"/>
                </a:solidFill>
              </a:rPr>
              <a:t>Il existe une nouvelle composante dans l’Univers :</a:t>
            </a:r>
          </a:p>
          <a:p>
            <a:endParaRPr lang="fr-FR" dirty="0" smtClean="0"/>
          </a:p>
          <a:p>
            <a:endParaRPr lang="fr-FR" dirty="0" smtClean="0"/>
          </a:p>
          <a:p>
            <a:endParaRPr lang="fr-FR" dirty="0" smtClean="0"/>
          </a:p>
          <a:p>
            <a:endParaRPr lang="fr-FR" dirty="0" smtClean="0"/>
          </a:p>
          <a:p>
            <a:endParaRPr lang="fr-FR" dirty="0" smtClean="0"/>
          </a:p>
          <a:p>
            <a:endParaRPr lang="fr-FR" sz="1600" dirty="0" smtClean="0"/>
          </a:p>
          <a:p>
            <a:endParaRPr lang="fr-FR" dirty="0" smtClean="0"/>
          </a:p>
          <a:p>
            <a:r>
              <a:rPr lang="fr-FR" dirty="0" smtClean="0">
                <a:solidFill>
                  <a:srgbClr val="CC0099"/>
                </a:solidFill>
              </a:rPr>
              <a:t>Notre interprétation est fausse / nos équations ne fonctionnent plus :</a:t>
            </a:r>
            <a:endParaRPr lang="fr-FR" dirty="0" smtClean="0">
              <a:solidFill>
                <a:srgbClr val="CC0099"/>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2" name="Text Box 4"/>
          <p:cNvSpPr txBox="1">
            <a:spLocks noChangeArrowheads="1"/>
          </p:cNvSpPr>
          <p:nvPr/>
        </p:nvSpPr>
        <p:spPr bwMode="auto">
          <a:xfrm>
            <a:off x="0" y="836712"/>
            <a:ext cx="9144000" cy="1938992"/>
          </a:xfrm>
          <a:prstGeom prst="rect">
            <a:avLst/>
          </a:prstGeom>
          <a:noFill/>
          <a:ln w="9525">
            <a:noFill/>
            <a:miter lim="800000"/>
            <a:headEnd/>
            <a:tailEnd/>
          </a:ln>
          <a:effectLst/>
        </p:spPr>
        <p:txBody>
          <a:bodyPr wrap="square">
            <a:spAutoFit/>
          </a:bodyPr>
          <a:lstStyle/>
          <a:p>
            <a:r>
              <a:rPr lang="fr-FR" sz="2000" dirty="0" smtClean="0">
                <a:latin typeface="Arial" charset="0"/>
              </a:rPr>
              <a:t>Parfois </a:t>
            </a:r>
            <a:r>
              <a:rPr lang="fr-FR" sz="2000" dirty="0">
                <a:latin typeface="Arial" charset="0"/>
              </a:rPr>
              <a:t>les ph</a:t>
            </a:r>
            <a:r>
              <a:rPr lang="fr-FR" sz="2000" dirty="0">
                <a:latin typeface="Arial" charset="0"/>
                <a:cs typeface="Arial" charset="0"/>
              </a:rPr>
              <a:t>énomènes </a:t>
            </a:r>
            <a:r>
              <a:rPr lang="fr-FR" sz="2000" u="sng" dirty="0">
                <a:latin typeface="Arial" charset="0"/>
                <a:cs typeface="Arial" charset="0"/>
              </a:rPr>
              <a:t>ne sont pas immédiatement évidents ni observables</a:t>
            </a:r>
          </a:p>
          <a:p>
            <a:r>
              <a:rPr lang="fr-FR" sz="2000" dirty="0">
                <a:latin typeface="Arial" charset="0"/>
                <a:cs typeface="Arial" charset="0"/>
              </a:rPr>
              <a:t>o</a:t>
            </a:r>
            <a:r>
              <a:rPr lang="fr-FR" sz="2000" dirty="0" smtClean="0">
                <a:latin typeface="Arial" charset="0"/>
                <a:cs typeface="Arial" charset="0"/>
              </a:rPr>
              <a:t>u parfois </a:t>
            </a:r>
            <a:r>
              <a:rPr lang="fr-FR" sz="2000" dirty="0">
                <a:latin typeface="Arial" charset="0"/>
                <a:cs typeface="Arial" charset="0"/>
              </a:rPr>
              <a:t>les observations sont trompeuses!! Il faut vérifier leur fiabilité à l’aide </a:t>
            </a:r>
          </a:p>
          <a:p>
            <a:r>
              <a:rPr lang="fr-FR" sz="2000" dirty="0">
                <a:latin typeface="Arial" charset="0"/>
                <a:cs typeface="Arial" charset="0"/>
              </a:rPr>
              <a:t>des </a:t>
            </a:r>
            <a:r>
              <a:rPr lang="fr-FR" sz="2000" dirty="0" smtClean="0">
                <a:latin typeface="Arial" charset="0"/>
                <a:cs typeface="Arial" charset="0"/>
              </a:rPr>
              <a:t>expériences (</a:t>
            </a:r>
            <a:r>
              <a:rPr lang="fr-FR" sz="2000" dirty="0" smtClean="0">
                <a:latin typeface="Arial" charset="0"/>
              </a:rPr>
              <a:t>préparée, contrôlée, méthodique, avec des instruments,</a:t>
            </a:r>
          </a:p>
          <a:p>
            <a:r>
              <a:rPr lang="fr-FR" sz="2000" dirty="0" smtClean="0">
                <a:latin typeface="Arial" charset="0"/>
              </a:rPr>
              <a:t>effectuée en faisant varier les conditions pour étudier la variation des effets/résultats)</a:t>
            </a:r>
          </a:p>
          <a:p>
            <a:r>
              <a:rPr lang="fr-FR" sz="2000" dirty="0" smtClean="0">
                <a:latin typeface="Arial" charset="0"/>
              </a:rPr>
              <a:t> </a:t>
            </a:r>
            <a:endParaRPr lang="fr-FR" sz="2000" dirty="0">
              <a:latin typeface="Arial" charset="0"/>
            </a:endParaRPr>
          </a:p>
        </p:txBody>
      </p:sp>
      <p:sp>
        <p:nvSpPr>
          <p:cNvPr id="355333" name="Rectangle 5"/>
          <p:cNvSpPr>
            <a:spLocks noChangeArrowheads="1"/>
          </p:cNvSpPr>
          <p:nvPr/>
        </p:nvSpPr>
        <p:spPr bwMode="auto">
          <a:xfrm>
            <a:off x="1763688" y="116632"/>
            <a:ext cx="4782078" cy="523220"/>
          </a:xfrm>
          <a:prstGeom prst="rect">
            <a:avLst/>
          </a:prstGeom>
          <a:solidFill>
            <a:srgbClr val="FFFF00"/>
          </a:solidFill>
          <a:ln w="9525">
            <a:noFill/>
            <a:miter lim="800000"/>
            <a:headEnd/>
            <a:tailEnd/>
          </a:ln>
          <a:effectLst/>
        </p:spPr>
        <p:txBody>
          <a:bodyPr wrap="none">
            <a:spAutoFit/>
          </a:bodyPr>
          <a:lstStyle/>
          <a:p>
            <a:r>
              <a:rPr lang="fr-FR" sz="2800" dirty="0" smtClean="0">
                <a:solidFill>
                  <a:srgbClr val="333399"/>
                </a:solidFill>
                <a:latin typeface="Arial" charset="0"/>
              </a:rPr>
              <a:t>Observations et </a:t>
            </a:r>
            <a:r>
              <a:rPr lang="fr-FR" sz="2800" dirty="0">
                <a:solidFill>
                  <a:srgbClr val="333399"/>
                </a:solidFill>
                <a:latin typeface="Arial" charset="0"/>
              </a:rPr>
              <a:t>Expériences</a:t>
            </a:r>
          </a:p>
        </p:txBody>
      </p:sp>
      <p:sp>
        <p:nvSpPr>
          <p:cNvPr id="355337" name="Text Box 9"/>
          <p:cNvSpPr txBox="1">
            <a:spLocks noChangeArrowheads="1"/>
          </p:cNvSpPr>
          <p:nvPr/>
        </p:nvSpPr>
        <p:spPr bwMode="auto">
          <a:xfrm>
            <a:off x="0" y="2708920"/>
            <a:ext cx="6732240" cy="1569660"/>
          </a:xfrm>
          <a:prstGeom prst="rect">
            <a:avLst/>
          </a:prstGeom>
          <a:noFill/>
          <a:ln w="9525">
            <a:noFill/>
            <a:miter lim="800000"/>
            <a:headEnd/>
            <a:tailEnd/>
          </a:ln>
          <a:effectLst/>
        </p:spPr>
        <p:txBody>
          <a:bodyPr wrap="square">
            <a:spAutoFit/>
          </a:bodyPr>
          <a:lstStyle/>
          <a:p>
            <a:r>
              <a:rPr lang="fr-FR" dirty="0" smtClean="0">
                <a:solidFill>
                  <a:srgbClr val="FF0000"/>
                </a:solidFill>
                <a:latin typeface="Arial" charset="0"/>
              </a:rPr>
              <a:t>Cette </a:t>
            </a:r>
            <a:r>
              <a:rPr lang="fr-FR" dirty="0">
                <a:solidFill>
                  <a:srgbClr val="FF0000"/>
                </a:solidFill>
                <a:latin typeface="Arial" charset="0"/>
              </a:rPr>
              <a:t>démarche nous parait raisonnable ……….</a:t>
            </a:r>
          </a:p>
          <a:p>
            <a:endParaRPr lang="fr-FR" dirty="0" smtClean="0">
              <a:solidFill>
                <a:srgbClr val="FF0000"/>
              </a:solidFill>
              <a:latin typeface="Arial" charset="0"/>
            </a:endParaRPr>
          </a:p>
          <a:p>
            <a:r>
              <a:rPr lang="fr-FR" dirty="0" smtClean="0">
                <a:solidFill>
                  <a:srgbClr val="FF0000"/>
                </a:solidFill>
                <a:latin typeface="Arial" charset="0"/>
              </a:rPr>
              <a:t>mais </a:t>
            </a:r>
            <a:r>
              <a:rPr lang="fr-FR" dirty="0">
                <a:solidFill>
                  <a:srgbClr val="FF0000"/>
                </a:solidFill>
                <a:latin typeface="Arial" charset="0"/>
              </a:rPr>
              <a:t>avant </a:t>
            </a:r>
            <a:r>
              <a:rPr lang="fr-FR" dirty="0" smtClean="0">
                <a:solidFill>
                  <a:srgbClr val="FF0000"/>
                </a:solidFill>
                <a:latin typeface="Arial" charset="0"/>
              </a:rPr>
              <a:t>Galilée (1564-1642) l’expérience </a:t>
            </a:r>
            <a:r>
              <a:rPr lang="fr-FR" dirty="0">
                <a:solidFill>
                  <a:srgbClr val="FF0000"/>
                </a:solidFill>
                <a:latin typeface="Arial" charset="0"/>
              </a:rPr>
              <a:t>a toujours </a:t>
            </a:r>
            <a:r>
              <a:rPr lang="fr-FR" dirty="0" smtClean="0">
                <a:solidFill>
                  <a:srgbClr val="FF0000"/>
                </a:solidFill>
                <a:latin typeface="Arial" charset="0"/>
              </a:rPr>
              <a:t>été méprisée</a:t>
            </a:r>
          </a:p>
        </p:txBody>
      </p:sp>
      <p:sp>
        <p:nvSpPr>
          <p:cNvPr id="355338" name="Rectangle 10"/>
          <p:cNvSpPr>
            <a:spLocks noChangeArrowheads="1"/>
          </p:cNvSpPr>
          <p:nvPr/>
        </p:nvSpPr>
        <p:spPr bwMode="auto">
          <a:xfrm>
            <a:off x="0" y="4581128"/>
            <a:ext cx="9144000" cy="1477328"/>
          </a:xfrm>
          <a:prstGeom prst="rect">
            <a:avLst/>
          </a:prstGeom>
          <a:noFill/>
          <a:ln w="9525">
            <a:noFill/>
            <a:miter lim="800000"/>
            <a:headEnd/>
            <a:tailEnd/>
          </a:ln>
          <a:effectLst/>
        </p:spPr>
        <p:txBody>
          <a:bodyPr>
            <a:spAutoFit/>
          </a:bodyPr>
          <a:lstStyle/>
          <a:p>
            <a:r>
              <a:rPr lang="fr-FR" sz="1800" dirty="0" smtClean="0">
                <a:solidFill>
                  <a:srgbClr val="CC0099"/>
                </a:solidFill>
                <a:latin typeface="Arial" charset="0"/>
              </a:rPr>
              <a:t>Saint-Augustin (354-430, thèse chrétienne dominante </a:t>
            </a:r>
            <a:r>
              <a:rPr lang="fr-FR" sz="1800" dirty="0">
                <a:solidFill>
                  <a:srgbClr val="CC0099"/>
                </a:solidFill>
                <a:latin typeface="Arial" charset="0"/>
              </a:rPr>
              <a:t>jusqu’à la </a:t>
            </a:r>
            <a:r>
              <a:rPr lang="fr-FR" sz="1800" dirty="0" smtClean="0">
                <a:solidFill>
                  <a:srgbClr val="CC0099"/>
                </a:solidFill>
                <a:latin typeface="Arial" charset="0"/>
              </a:rPr>
              <a:t>renaissance) : </a:t>
            </a:r>
          </a:p>
          <a:p>
            <a:r>
              <a:rPr lang="fr-FR" sz="1800" dirty="0" smtClean="0">
                <a:solidFill>
                  <a:srgbClr val="CC0099"/>
                </a:solidFill>
                <a:latin typeface="Arial" charset="0"/>
              </a:rPr>
              <a:t>«Il y a une autre forme de tentation encore plus dangereuse. C’est la maladie de la curiosité. C’est ce qui nous pousse à essayer de découvrir les secrets de la nature, ces secrets qui dépassent notre entendement, qui ne peuvent nous servir à rien et que l’homme ne devrait pas aspirer à connaitre.»</a:t>
            </a:r>
            <a:endParaRPr lang="fr-FR" sz="1800" dirty="0">
              <a:solidFill>
                <a:srgbClr val="CC0099"/>
              </a:solidFill>
              <a:latin typeface="Arial" charset="0"/>
            </a:endParaRPr>
          </a:p>
        </p:txBody>
      </p:sp>
      <p:pic>
        <p:nvPicPr>
          <p:cNvPr id="8" name="Picture 11" descr="C:\Documents and Settings\virey\Mes documents\boulot\vulgarisation\personalites\galile-portrait.jpeg"/>
          <p:cNvPicPr>
            <a:picLocks noChangeAspect="1" noChangeArrowheads="1"/>
          </p:cNvPicPr>
          <p:nvPr/>
        </p:nvPicPr>
        <p:blipFill>
          <a:blip r:embed="rId3" cstate="print"/>
          <a:srcRect/>
          <a:stretch>
            <a:fillRect/>
          </a:stretch>
        </p:blipFill>
        <p:spPr bwMode="auto">
          <a:xfrm>
            <a:off x="6795343" y="2204864"/>
            <a:ext cx="2348657" cy="2278858"/>
          </a:xfrm>
          <a:prstGeom prst="rect">
            <a:avLst/>
          </a:prstGeom>
          <a:noFill/>
        </p:spPr>
      </p:pic>
      <p:sp>
        <p:nvSpPr>
          <p:cNvPr id="10" name="Rectangle 9"/>
          <p:cNvSpPr/>
          <p:nvPr/>
        </p:nvSpPr>
        <p:spPr>
          <a:xfrm>
            <a:off x="0" y="6027003"/>
            <a:ext cx="8892480" cy="830997"/>
          </a:xfrm>
          <a:prstGeom prst="rect">
            <a:avLst/>
          </a:prstGeom>
        </p:spPr>
        <p:txBody>
          <a:bodyPr wrap="square">
            <a:spAutoFit/>
          </a:bodyPr>
          <a:lstStyle/>
          <a:p>
            <a:r>
              <a:rPr lang="fr-FR" dirty="0" smtClean="0">
                <a:latin typeface="Tahoma" pitchFamily="34" charset="0"/>
              </a:rPr>
              <a:t>La physique n'accepte comme résultat que ce qui est</a:t>
            </a:r>
          </a:p>
          <a:p>
            <a:r>
              <a:rPr lang="fr-FR" dirty="0" smtClean="0">
                <a:latin typeface="Tahoma" pitchFamily="34" charset="0"/>
              </a:rPr>
              <a:t>  mesurable et reproductible par les expériences.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orizon_va_web_final.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LOMBI-LSS.mpg">
            <a:hlinkClick r:id="" action="ppaction://media"/>
          </p:cNvPr>
          <p:cNvPicPr>
            <a:picLocks noRot="1" noChangeAspect="1"/>
          </p:cNvPicPr>
          <p:nvPr>
            <a:videoFile r:link="rId1"/>
          </p:nvPr>
        </p:nvPicPr>
        <p:blipFill>
          <a:blip r:embed="rId3" cstate="print"/>
          <a:stretch>
            <a:fillRect/>
          </a:stretch>
        </p:blipFill>
        <p:spPr>
          <a:xfrm>
            <a:off x="360" y="0"/>
            <a:ext cx="9143640" cy="6859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0" y="2204864"/>
            <a:ext cx="8675773" cy="2123658"/>
          </a:xfrm>
          <a:prstGeom prst="rect">
            <a:avLst/>
          </a:prstGeom>
          <a:noFill/>
          <a:ln w="9525">
            <a:noFill/>
            <a:miter lim="800000"/>
            <a:headEnd/>
            <a:tailEnd/>
          </a:ln>
          <a:effectLst/>
        </p:spPr>
        <p:txBody>
          <a:bodyPr wrap="none">
            <a:spAutoFit/>
          </a:bodyPr>
          <a:lstStyle/>
          <a:p>
            <a:pPr algn="ctr"/>
            <a:r>
              <a:rPr lang="fr-FR" sz="4400" dirty="0" smtClean="0"/>
              <a:t>Une route vers l’infiniment complexe</a:t>
            </a:r>
          </a:p>
          <a:p>
            <a:pPr algn="ctr"/>
            <a:endParaRPr lang="fr-FR" sz="4400" dirty="0" smtClean="0"/>
          </a:p>
          <a:p>
            <a:pPr algn="ctr"/>
            <a:r>
              <a:rPr lang="fr-FR" sz="4400" dirty="0" smtClean="0"/>
              <a:t>La vie existe-t-elle ailleurs ?</a:t>
            </a:r>
            <a:endParaRPr lang="fr-FR" sz="4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ChangeArrowheads="1"/>
          </p:cNvSpPr>
          <p:nvPr/>
        </p:nvSpPr>
        <p:spPr bwMode="auto">
          <a:xfrm>
            <a:off x="242888" y="1539875"/>
            <a:ext cx="8656637" cy="4401205"/>
          </a:xfrm>
          <a:prstGeom prst="rect">
            <a:avLst/>
          </a:prstGeom>
          <a:noFill/>
          <a:ln w="9525">
            <a:noFill/>
            <a:miter lim="800000"/>
            <a:headEnd/>
            <a:tailEnd/>
          </a:ln>
        </p:spPr>
        <p:txBody>
          <a:bodyPr>
            <a:spAutoFit/>
          </a:bodyPr>
          <a:lstStyle/>
          <a:p>
            <a:pPr algn="ctr"/>
            <a:r>
              <a:rPr lang="fr-FR" sz="2800" dirty="0"/>
              <a:t>Nous sommes tous de la poussière </a:t>
            </a:r>
            <a:r>
              <a:rPr lang="fr-FR" sz="2800" dirty="0" smtClean="0"/>
              <a:t>d’étoile (H </a:t>
            </a:r>
            <a:r>
              <a:rPr lang="fr-FR" sz="2800" dirty="0"/>
              <a:t>Reeves),</a:t>
            </a:r>
          </a:p>
          <a:p>
            <a:pPr algn="ctr"/>
            <a:endParaRPr lang="fr-FR" sz="2800" dirty="0" smtClean="0"/>
          </a:p>
          <a:p>
            <a:pPr algn="ctr"/>
            <a:r>
              <a:rPr lang="fr-FR" sz="2800" dirty="0" smtClean="0"/>
              <a:t>1 milliard d’années pour obtenir une étoile</a:t>
            </a:r>
          </a:p>
          <a:p>
            <a:pPr algn="ctr"/>
            <a:endParaRPr lang="fr-FR" sz="2800" dirty="0"/>
          </a:p>
          <a:p>
            <a:pPr algn="ctr"/>
            <a:r>
              <a:rPr lang="fr-FR" sz="2800" dirty="0"/>
              <a:t>12 milliards d’années pour obtenir la première cellule,</a:t>
            </a:r>
          </a:p>
          <a:p>
            <a:pPr algn="ctr"/>
            <a:endParaRPr lang="fr-FR" sz="2800" dirty="0"/>
          </a:p>
          <a:p>
            <a:pPr algn="ctr"/>
            <a:r>
              <a:rPr lang="fr-FR" sz="2800" dirty="0"/>
              <a:t>3 milliards d’année pour obtenir un mammifère,</a:t>
            </a:r>
          </a:p>
          <a:p>
            <a:pPr algn="ctr"/>
            <a:endParaRPr lang="fr-FR" sz="2800" dirty="0"/>
          </a:p>
          <a:p>
            <a:pPr algn="ctr"/>
            <a:r>
              <a:rPr lang="fr-FR" sz="2800" dirty="0"/>
              <a:t>Collectivité harmonieuse de 10</a:t>
            </a:r>
            <a:r>
              <a:rPr lang="fr-FR" sz="2800" baseline="30000" dirty="0"/>
              <a:t>13</a:t>
            </a:r>
            <a:r>
              <a:rPr lang="fr-FR" sz="2800" dirty="0"/>
              <a:t> cellules</a:t>
            </a:r>
          </a:p>
          <a:p>
            <a:pPr algn="ctr"/>
            <a:endParaRPr lang="fr-FR" sz="2800" dirty="0"/>
          </a:p>
        </p:txBody>
      </p:sp>
      <p:sp>
        <p:nvSpPr>
          <p:cNvPr id="26627" name="Rectangle 5"/>
          <p:cNvSpPr>
            <a:spLocks noChangeArrowheads="1"/>
          </p:cNvSpPr>
          <p:nvPr/>
        </p:nvSpPr>
        <p:spPr bwMode="auto">
          <a:xfrm>
            <a:off x="2970213" y="336550"/>
            <a:ext cx="1861407" cy="461665"/>
          </a:xfrm>
          <a:prstGeom prst="rect">
            <a:avLst/>
          </a:prstGeom>
          <a:noFill/>
          <a:ln w="9525">
            <a:noFill/>
            <a:miter lim="800000"/>
            <a:headEnd/>
            <a:tailEnd/>
          </a:ln>
        </p:spPr>
        <p:txBody>
          <a:bodyPr wrap="none">
            <a:spAutoFit/>
          </a:bodyPr>
          <a:lstStyle/>
          <a:p>
            <a:r>
              <a:rPr lang="fr-FR" b="1" dirty="0"/>
              <a:t>En </a:t>
            </a:r>
            <a:r>
              <a:rPr lang="fr-FR" b="1" dirty="0" smtClean="0"/>
              <a:t>Résumé </a:t>
            </a:r>
            <a:r>
              <a:rPr lang="fr-FR" b="1" dirty="0"/>
              <a: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437855" y="195263"/>
            <a:ext cx="8268289" cy="5262979"/>
          </a:xfrm>
          <a:prstGeom prst="rect">
            <a:avLst/>
          </a:prstGeom>
          <a:noFill/>
          <a:ln w="9525">
            <a:noFill/>
            <a:miter lim="800000"/>
            <a:headEnd/>
            <a:tailEnd/>
          </a:ln>
        </p:spPr>
        <p:txBody>
          <a:bodyPr wrap="none">
            <a:spAutoFit/>
          </a:bodyPr>
          <a:lstStyle/>
          <a:p>
            <a:pPr algn="ctr"/>
            <a:r>
              <a:rPr lang="fr-FR" sz="3600" b="1" dirty="0" smtClean="0">
                <a:solidFill>
                  <a:srgbClr val="CC0099"/>
                </a:solidFill>
              </a:rPr>
              <a:t>Quelle(s) </a:t>
            </a:r>
            <a:r>
              <a:rPr lang="fr-FR" sz="3600" b="1" dirty="0">
                <a:solidFill>
                  <a:srgbClr val="CC0099"/>
                </a:solidFill>
              </a:rPr>
              <a:t>définition(s) donner au vivant ?</a:t>
            </a:r>
          </a:p>
          <a:p>
            <a:pPr algn="ctr"/>
            <a:endParaRPr lang="fr-FR" sz="3600" b="1" dirty="0"/>
          </a:p>
          <a:p>
            <a:pPr algn="ctr"/>
            <a:r>
              <a:rPr lang="fr-FR" b="1" dirty="0" smtClean="0"/>
              <a:t>Cycle « Naissance – Evolution – Mort »</a:t>
            </a:r>
          </a:p>
          <a:p>
            <a:pPr algn="ctr"/>
            <a:endParaRPr lang="fr-FR" b="1" dirty="0" smtClean="0"/>
          </a:p>
          <a:p>
            <a:pPr algn="ctr"/>
            <a:endParaRPr lang="fr-FR" b="1" dirty="0" smtClean="0"/>
          </a:p>
          <a:p>
            <a:pPr algn="ctr"/>
            <a:r>
              <a:rPr lang="fr-FR" b="1" dirty="0" smtClean="0"/>
              <a:t>Composition </a:t>
            </a:r>
            <a:r>
              <a:rPr lang="fr-FR" b="1" dirty="0"/>
              <a:t>chimique (CHON)</a:t>
            </a:r>
          </a:p>
          <a:p>
            <a:pPr algn="ctr"/>
            <a:endParaRPr lang="fr-FR" b="1" dirty="0" smtClean="0"/>
          </a:p>
          <a:p>
            <a:pPr algn="ctr"/>
            <a:endParaRPr lang="fr-FR" b="1" dirty="0" smtClean="0"/>
          </a:p>
          <a:p>
            <a:pPr algn="ctr"/>
            <a:r>
              <a:rPr lang="fr-FR" b="1" dirty="0" smtClean="0"/>
              <a:t>Capacité de se reproduire</a:t>
            </a:r>
          </a:p>
          <a:p>
            <a:pPr algn="ctr"/>
            <a:endParaRPr lang="fr-FR" b="1" dirty="0" smtClean="0"/>
          </a:p>
          <a:p>
            <a:pPr algn="ctr"/>
            <a:endParaRPr lang="fr-FR" b="1" dirty="0"/>
          </a:p>
          <a:p>
            <a:pPr algn="ctr"/>
            <a:r>
              <a:rPr lang="fr-FR" b="1" dirty="0" smtClean="0"/>
              <a:t>Autoréplication</a:t>
            </a:r>
            <a:endParaRPr lang="fr-FR" b="1" dirty="0"/>
          </a:p>
          <a:p>
            <a:pPr algn="ctr"/>
            <a:endParaRPr lang="fr-FR"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209800" y="101600"/>
            <a:ext cx="3583032" cy="523220"/>
          </a:xfrm>
          <a:prstGeom prst="rect">
            <a:avLst/>
          </a:prstGeom>
          <a:solidFill>
            <a:srgbClr val="FFFF00"/>
          </a:solidFill>
          <a:ln w="9525">
            <a:noFill/>
            <a:miter lim="800000"/>
            <a:headEnd/>
            <a:tailEnd/>
          </a:ln>
          <a:effectLst/>
        </p:spPr>
        <p:txBody>
          <a:bodyPr wrap="none">
            <a:spAutoFit/>
          </a:bodyPr>
          <a:lstStyle/>
          <a:p>
            <a:r>
              <a:rPr lang="fr-FR" sz="2800" dirty="0" smtClean="0">
                <a:solidFill>
                  <a:srgbClr val="333399"/>
                </a:solidFill>
                <a:latin typeface="Arial" charset="0"/>
              </a:rPr>
              <a:t>Les atomes de la vie </a:t>
            </a:r>
            <a:endParaRPr lang="fr-FR" sz="2800" dirty="0">
              <a:solidFill>
                <a:srgbClr val="333399"/>
              </a:solidFill>
              <a:latin typeface="Arial" charset="0"/>
            </a:endParaRPr>
          </a:p>
        </p:txBody>
      </p:sp>
      <p:sp>
        <p:nvSpPr>
          <p:cNvPr id="3" name="ZoneTexte 2"/>
          <p:cNvSpPr txBox="1"/>
          <p:nvPr/>
        </p:nvSpPr>
        <p:spPr>
          <a:xfrm>
            <a:off x="395536" y="1340768"/>
            <a:ext cx="5461752" cy="461665"/>
          </a:xfrm>
          <a:prstGeom prst="rect">
            <a:avLst/>
          </a:prstGeom>
          <a:noFill/>
        </p:spPr>
        <p:txBody>
          <a:bodyPr wrap="none" rtlCol="0">
            <a:spAutoFit/>
          </a:bodyPr>
          <a:lstStyle/>
          <a:p>
            <a:r>
              <a:rPr lang="fr-FR" dirty="0" smtClean="0">
                <a:solidFill>
                  <a:srgbClr val="CC0099"/>
                </a:solidFill>
              </a:rPr>
              <a:t>Les 10 premiers éléments du corps humain</a:t>
            </a:r>
            <a:endParaRPr lang="fr-FR" dirty="0">
              <a:solidFill>
                <a:srgbClr val="CC0099"/>
              </a:solidFill>
            </a:endParaRPr>
          </a:p>
        </p:txBody>
      </p:sp>
      <p:sp>
        <p:nvSpPr>
          <p:cNvPr id="4" name="ZoneTexte 3"/>
          <p:cNvSpPr txBox="1"/>
          <p:nvPr/>
        </p:nvSpPr>
        <p:spPr>
          <a:xfrm>
            <a:off x="395536" y="2204864"/>
            <a:ext cx="3096344" cy="3785652"/>
          </a:xfrm>
          <a:prstGeom prst="rect">
            <a:avLst/>
          </a:prstGeom>
          <a:noFill/>
        </p:spPr>
        <p:txBody>
          <a:bodyPr wrap="square" rtlCol="0">
            <a:spAutoFit/>
          </a:bodyPr>
          <a:lstStyle/>
          <a:p>
            <a:r>
              <a:rPr lang="fr-FR" dirty="0" smtClean="0"/>
              <a:t>1:  Hydrogène (H)</a:t>
            </a:r>
          </a:p>
          <a:p>
            <a:r>
              <a:rPr lang="fr-FR" dirty="0" smtClean="0"/>
              <a:t>2:  Oxygène (O)</a:t>
            </a:r>
          </a:p>
          <a:p>
            <a:r>
              <a:rPr lang="fr-FR" dirty="0" smtClean="0"/>
              <a:t>3:  Carbone (C)</a:t>
            </a:r>
          </a:p>
          <a:p>
            <a:r>
              <a:rPr lang="fr-FR" dirty="0" smtClean="0"/>
              <a:t>4:  Azote (N)</a:t>
            </a:r>
          </a:p>
          <a:p>
            <a:r>
              <a:rPr lang="fr-FR" dirty="0" smtClean="0"/>
              <a:t>5:  Calcium (Ca)</a:t>
            </a:r>
          </a:p>
          <a:p>
            <a:r>
              <a:rPr lang="fr-FR" dirty="0" smtClean="0"/>
              <a:t>6:  Phosphore (P)</a:t>
            </a:r>
          </a:p>
          <a:p>
            <a:r>
              <a:rPr lang="fr-FR" dirty="0" smtClean="0"/>
              <a:t>7:  Soufre (S)</a:t>
            </a:r>
          </a:p>
          <a:p>
            <a:r>
              <a:rPr lang="fr-FR" dirty="0" smtClean="0"/>
              <a:t>8:  Sodium (Na)</a:t>
            </a:r>
          </a:p>
          <a:p>
            <a:r>
              <a:rPr lang="fr-FR" dirty="0" smtClean="0"/>
              <a:t>9:  Chlore (Cl)</a:t>
            </a:r>
          </a:p>
          <a:p>
            <a:r>
              <a:rPr lang="fr-FR" dirty="0" smtClean="0"/>
              <a:t>10: Magnésium (Mg)</a:t>
            </a:r>
            <a:endParaRPr lang="fr-FR" dirty="0"/>
          </a:p>
        </p:txBody>
      </p:sp>
      <p:sp>
        <p:nvSpPr>
          <p:cNvPr id="5" name="ZoneTexte 4"/>
          <p:cNvSpPr txBox="1"/>
          <p:nvPr/>
        </p:nvSpPr>
        <p:spPr>
          <a:xfrm>
            <a:off x="3707904" y="1844824"/>
            <a:ext cx="1440160" cy="4154984"/>
          </a:xfrm>
          <a:prstGeom prst="rect">
            <a:avLst/>
          </a:prstGeom>
          <a:noFill/>
        </p:spPr>
        <p:txBody>
          <a:bodyPr wrap="square" rtlCol="0">
            <a:spAutoFit/>
          </a:bodyPr>
          <a:lstStyle/>
          <a:p>
            <a:r>
              <a:rPr lang="fr-FR" dirty="0"/>
              <a:t>%</a:t>
            </a:r>
            <a:r>
              <a:rPr lang="fr-FR" dirty="0" smtClean="0"/>
              <a:t> atomes</a:t>
            </a:r>
          </a:p>
          <a:p>
            <a:r>
              <a:rPr lang="fr-FR" dirty="0" smtClean="0"/>
              <a:t>61,56</a:t>
            </a:r>
          </a:p>
          <a:p>
            <a:r>
              <a:rPr lang="fr-FR" dirty="0" smtClean="0"/>
              <a:t>26,33</a:t>
            </a:r>
          </a:p>
          <a:p>
            <a:r>
              <a:rPr lang="fr-FR" dirty="0" smtClean="0"/>
              <a:t>  9,99</a:t>
            </a:r>
          </a:p>
          <a:p>
            <a:r>
              <a:rPr lang="fr-FR" dirty="0"/>
              <a:t> </a:t>
            </a:r>
            <a:r>
              <a:rPr lang="fr-FR" dirty="0" smtClean="0"/>
              <a:t> 1,48</a:t>
            </a:r>
          </a:p>
          <a:p>
            <a:r>
              <a:rPr lang="fr-FR" dirty="0"/>
              <a:t> </a:t>
            </a:r>
            <a:r>
              <a:rPr lang="fr-FR" dirty="0" smtClean="0"/>
              <a:t> 0,24</a:t>
            </a:r>
          </a:p>
          <a:p>
            <a:r>
              <a:rPr lang="fr-FR" dirty="0"/>
              <a:t> </a:t>
            </a:r>
            <a:r>
              <a:rPr lang="fr-FR" dirty="0" smtClean="0"/>
              <a:t> 0,20</a:t>
            </a:r>
          </a:p>
          <a:p>
            <a:r>
              <a:rPr lang="fr-FR" dirty="0"/>
              <a:t> </a:t>
            </a:r>
            <a:r>
              <a:rPr lang="fr-FR" dirty="0" smtClean="0"/>
              <a:t> 0,06</a:t>
            </a:r>
          </a:p>
          <a:p>
            <a:r>
              <a:rPr lang="fr-FR" dirty="0"/>
              <a:t> </a:t>
            </a:r>
            <a:r>
              <a:rPr lang="fr-FR" dirty="0" smtClean="0"/>
              <a:t> 0,06</a:t>
            </a:r>
          </a:p>
          <a:p>
            <a:r>
              <a:rPr lang="fr-FR" dirty="0"/>
              <a:t> </a:t>
            </a:r>
            <a:r>
              <a:rPr lang="fr-FR" dirty="0" smtClean="0"/>
              <a:t> 0,04</a:t>
            </a:r>
          </a:p>
          <a:p>
            <a:r>
              <a:rPr lang="fr-FR" dirty="0"/>
              <a:t> </a:t>
            </a:r>
            <a:r>
              <a:rPr lang="fr-FR" dirty="0" smtClean="0"/>
              <a:t> 0,03</a:t>
            </a:r>
            <a:endParaRPr lang="fr-FR" dirty="0"/>
          </a:p>
        </p:txBody>
      </p:sp>
      <p:sp>
        <p:nvSpPr>
          <p:cNvPr id="6" name="ZoneTexte 5"/>
          <p:cNvSpPr txBox="1"/>
          <p:nvPr/>
        </p:nvSpPr>
        <p:spPr>
          <a:xfrm>
            <a:off x="5280185" y="1844824"/>
            <a:ext cx="3863815" cy="4154984"/>
          </a:xfrm>
          <a:prstGeom prst="rect">
            <a:avLst/>
          </a:prstGeom>
          <a:noFill/>
        </p:spPr>
        <p:txBody>
          <a:bodyPr wrap="none" rtlCol="0">
            <a:spAutoFit/>
          </a:bodyPr>
          <a:lstStyle/>
          <a:p>
            <a:r>
              <a:rPr lang="fr-FR" dirty="0" smtClean="0"/>
              <a:t>% masse</a:t>
            </a:r>
          </a:p>
          <a:p>
            <a:r>
              <a:rPr lang="fr-FR" dirty="0" smtClean="0"/>
              <a:t>  9,5  (eau + Mat. </a:t>
            </a:r>
            <a:r>
              <a:rPr lang="fr-FR" dirty="0" err="1" smtClean="0"/>
              <a:t>Org</a:t>
            </a:r>
            <a:r>
              <a:rPr lang="fr-FR" dirty="0" smtClean="0"/>
              <a:t>.)</a:t>
            </a:r>
          </a:p>
          <a:p>
            <a:r>
              <a:rPr lang="fr-FR" dirty="0" smtClean="0"/>
              <a:t>65,0  (eau + MO)</a:t>
            </a:r>
          </a:p>
          <a:p>
            <a:r>
              <a:rPr lang="fr-FR" dirty="0" smtClean="0"/>
              <a:t>18,5  (MO)</a:t>
            </a:r>
          </a:p>
          <a:p>
            <a:r>
              <a:rPr lang="fr-FR" dirty="0" smtClean="0"/>
              <a:t>  3,2  (protéine)</a:t>
            </a:r>
          </a:p>
          <a:p>
            <a:r>
              <a:rPr lang="fr-FR" dirty="0"/>
              <a:t> </a:t>
            </a:r>
            <a:r>
              <a:rPr lang="fr-FR" dirty="0" smtClean="0"/>
              <a:t> 1,5  (os, dents, </a:t>
            </a:r>
            <a:r>
              <a:rPr lang="fr-FR" dirty="0" err="1" smtClean="0"/>
              <a:t>coagul</a:t>
            </a:r>
            <a:r>
              <a:rPr lang="fr-FR" dirty="0" smtClean="0"/>
              <a:t>.)</a:t>
            </a:r>
          </a:p>
          <a:p>
            <a:r>
              <a:rPr lang="fr-FR" dirty="0"/>
              <a:t> </a:t>
            </a:r>
            <a:r>
              <a:rPr lang="fr-FR" dirty="0" smtClean="0"/>
              <a:t> 1,0  (os/dents, acide </a:t>
            </a:r>
            <a:r>
              <a:rPr lang="fr-FR" dirty="0" err="1" smtClean="0"/>
              <a:t>nucl</a:t>
            </a:r>
            <a:r>
              <a:rPr lang="fr-FR" dirty="0" smtClean="0"/>
              <a:t>.)</a:t>
            </a:r>
          </a:p>
          <a:p>
            <a:r>
              <a:rPr lang="fr-FR" dirty="0"/>
              <a:t> </a:t>
            </a:r>
            <a:r>
              <a:rPr lang="fr-FR" dirty="0" smtClean="0"/>
              <a:t> 0,3  (protéines)</a:t>
            </a:r>
          </a:p>
          <a:p>
            <a:r>
              <a:rPr lang="fr-FR" dirty="0"/>
              <a:t> </a:t>
            </a:r>
            <a:r>
              <a:rPr lang="fr-FR" dirty="0" smtClean="0"/>
              <a:t> 0,2  (contrôle balance eau)</a:t>
            </a:r>
          </a:p>
          <a:p>
            <a:r>
              <a:rPr lang="fr-FR" dirty="0"/>
              <a:t> </a:t>
            </a:r>
            <a:r>
              <a:rPr lang="fr-FR" dirty="0" smtClean="0"/>
              <a:t> 0,2 (</a:t>
            </a:r>
            <a:r>
              <a:rPr lang="fr-FR" dirty="0" err="1" smtClean="0"/>
              <a:t>mvt</a:t>
            </a:r>
            <a:r>
              <a:rPr lang="fr-FR" dirty="0" smtClean="0"/>
              <a:t> eau </a:t>
            </a:r>
            <a:r>
              <a:rPr lang="fr-FR" dirty="0" err="1" smtClean="0"/>
              <a:t>inter-cellulaire</a:t>
            </a:r>
            <a:r>
              <a:rPr lang="fr-FR" dirty="0" smtClean="0"/>
              <a:t>)</a:t>
            </a:r>
          </a:p>
          <a:p>
            <a:r>
              <a:rPr lang="fr-FR" dirty="0"/>
              <a:t> </a:t>
            </a:r>
            <a:r>
              <a:rPr lang="fr-FR" dirty="0" smtClean="0"/>
              <a:t> 0,1 (nerfs, </a:t>
            </a:r>
            <a:r>
              <a:rPr lang="fr-FR" dirty="0" err="1" smtClean="0"/>
              <a:t>contract</a:t>
            </a:r>
            <a:r>
              <a:rPr lang="fr-FR" dirty="0" smtClean="0"/>
              <a:t>. </a:t>
            </a:r>
            <a:r>
              <a:rPr lang="fr-FR" dirty="0" err="1"/>
              <a:t>m</a:t>
            </a:r>
            <a:r>
              <a:rPr lang="fr-FR" dirty="0" err="1" smtClean="0"/>
              <a:t>uscu</a:t>
            </a:r>
            <a:r>
              <a:rPr lang="fr-FR" dirty="0" smtClean="0"/>
              <a:t>.)</a:t>
            </a:r>
            <a:endParaRPr lang="fr-F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304800" y="228600"/>
            <a:ext cx="8507413" cy="609600"/>
          </a:xfrm>
        </p:spPr>
        <p:txBody>
          <a:bodyPr/>
          <a:lstStyle/>
          <a:p>
            <a:r>
              <a:rPr lang="en-US" sz="3200" dirty="0" smtClean="0"/>
              <a:t>Notre </a:t>
            </a:r>
            <a:r>
              <a:rPr lang="en-US" sz="3200" dirty="0" err="1" smtClean="0"/>
              <a:t>connexion</a:t>
            </a:r>
            <a:r>
              <a:rPr lang="en-US" sz="3200" dirty="0" smtClean="0"/>
              <a:t> </a:t>
            </a:r>
            <a:r>
              <a:rPr lang="en-US" sz="3200" dirty="0" err="1" smtClean="0"/>
              <a:t>cosmique</a:t>
            </a:r>
            <a:r>
              <a:rPr lang="en-US" sz="3200" dirty="0" smtClean="0"/>
              <a:t> avec les </a:t>
            </a:r>
            <a:r>
              <a:rPr lang="en-US" sz="3200" dirty="0" err="1" smtClean="0"/>
              <a:t>éléments</a:t>
            </a:r>
            <a:endParaRPr lang="en-US" dirty="0"/>
          </a:p>
        </p:txBody>
      </p:sp>
      <p:sp>
        <p:nvSpPr>
          <p:cNvPr id="201732" name="Text Box 4"/>
          <p:cNvSpPr txBox="1">
            <a:spLocks noChangeArrowheads="1"/>
          </p:cNvSpPr>
          <p:nvPr/>
        </p:nvSpPr>
        <p:spPr bwMode="auto">
          <a:xfrm>
            <a:off x="923925" y="6151563"/>
            <a:ext cx="184150" cy="457200"/>
          </a:xfrm>
          <a:prstGeom prst="rect">
            <a:avLst/>
          </a:prstGeom>
          <a:noFill/>
          <a:ln w="9525">
            <a:noFill/>
            <a:miter lim="800000"/>
            <a:headEnd/>
            <a:tailEnd/>
          </a:ln>
          <a:effectLst/>
        </p:spPr>
        <p:txBody>
          <a:bodyPr wrap="none">
            <a:spAutoFit/>
          </a:bodyPr>
          <a:lstStyle/>
          <a:p>
            <a:endParaRPr lang="fr-FR"/>
          </a:p>
        </p:txBody>
      </p:sp>
      <p:pic>
        <p:nvPicPr>
          <p:cNvPr id="201733" name="Picture 5" descr="poster2005_v18_med.jpg                                         000007CEDocs1                          B9ED6827:"/>
          <p:cNvPicPr>
            <a:picLocks noChangeAspect="1" noChangeArrowheads="1"/>
          </p:cNvPicPr>
          <p:nvPr/>
        </p:nvPicPr>
        <p:blipFill>
          <a:blip r:embed="rId3" cstate="print"/>
          <a:srcRect/>
          <a:stretch>
            <a:fillRect/>
          </a:stretch>
        </p:blipFill>
        <p:spPr bwMode="auto">
          <a:xfrm>
            <a:off x="966788" y="1390650"/>
            <a:ext cx="7034212" cy="4622800"/>
          </a:xfrm>
          <a:prstGeom prst="rect">
            <a:avLst/>
          </a:prstGeo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317"/>
          <p:cNvSpPr txBox="1">
            <a:spLocks noChangeArrowheads="1"/>
          </p:cNvSpPr>
          <p:nvPr/>
        </p:nvSpPr>
        <p:spPr bwMode="auto">
          <a:xfrm>
            <a:off x="971600" y="116633"/>
            <a:ext cx="7272808" cy="648072"/>
          </a:xfrm>
          <a:prstGeom prst="rect">
            <a:avLst/>
          </a:prstGeom>
          <a:noFill/>
          <a:ln w="9525">
            <a:noFill/>
            <a:miter lim="800000"/>
            <a:headEnd/>
            <a:tailEnd/>
          </a:ln>
        </p:spPr>
        <p:txBody>
          <a:bodyPr wrap="square">
            <a:spAutoFit/>
          </a:bodyPr>
          <a:lstStyle/>
          <a:p>
            <a:pPr>
              <a:spcBef>
                <a:spcPct val="50000"/>
              </a:spcBef>
            </a:pPr>
            <a:r>
              <a:rPr lang="fr-FR" sz="3600" dirty="0" smtClean="0">
                <a:solidFill>
                  <a:srgbClr val="CC0099"/>
                </a:solidFill>
              </a:rPr>
              <a:t>A la </a:t>
            </a:r>
            <a:r>
              <a:rPr lang="fr-FR" sz="3600" dirty="0">
                <a:solidFill>
                  <a:srgbClr val="CC0099"/>
                </a:solidFill>
              </a:rPr>
              <a:t>recherche de </a:t>
            </a:r>
            <a:r>
              <a:rPr lang="fr-FR" sz="3600" dirty="0" smtClean="0">
                <a:solidFill>
                  <a:srgbClr val="CC0099"/>
                </a:solidFill>
              </a:rPr>
              <a:t>la vie extra-terrestre</a:t>
            </a:r>
            <a:endParaRPr lang="fr-FR" sz="3600" dirty="0">
              <a:solidFill>
                <a:srgbClr val="CC0099"/>
              </a:solidFill>
            </a:endParaRPr>
          </a:p>
        </p:txBody>
      </p:sp>
      <p:sp>
        <p:nvSpPr>
          <p:cNvPr id="40254" name="Text Box 318"/>
          <p:cNvSpPr txBox="1">
            <a:spLocks noChangeArrowheads="1"/>
          </p:cNvSpPr>
          <p:nvPr/>
        </p:nvSpPr>
        <p:spPr bwMode="auto">
          <a:xfrm>
            <a:off x="395536" y="908720"/>
            <a:ext cx="7993062" cy="461665"/>
          </a:xfrm>
          <a:prstGeom prst="rect">
            <a:avLst/>
          </a:prstGeom>
          <a:noFill/>
          <a:ln w="9525">
            <a:noFill/>
            <a:miter lim="800000"/>
            <a:headEnd/>
            <a:tailEnd/>
          </a:ln>
        </p:spPr>
        <p:txBody>
          <a:bodyPr>
            <a:spAutoFit/>
          </a:bodyPr>
          <a:lstStyle/>
          <a:p>
            <a:pPr>
              <a:spcBef>
                <a:spcPct val="50000"/>
              </a:spcBef>
            </a:pPr>
            <a:r>
              <a:rPr lang="fr-FR" dirty="0"/>
              <a:t>Que veut-on </a:t>
            </a:r>
            <a:r>
              <a:rPr lang="fr-FR" dirty="0" smtClean="0"/>
              <a:t>et que </a:t>
            </a:r>
            <a:r>
              <a:rPr lang="fr-FR" dirty="0"/>
              <a:t>peut-on chercher ?</a:t>
            </a:r>
          </a:p>
        </p:txBody>
      </p:sp>
      <p:sp>
        <p:nvSpPr>
          <p:cNvPr id="15" name="ZoneTexte 14"/>
          <p:cNvSpPr txBox="1"/>
          <p:nvPr/>
        </p:nvSpPr>
        <p:spPr>
          <a:xfrm>
            <a:off x="9576" y="1484784"/>
            <a:ext cx="9134424" cy="3785652"/>
          </a:xfrm>
          <a:prstGeom prst="rect">
            <a:avLst/>
          </a:prstGeom>
          <a:noFill/>
        </p:spPr>
        <p:txBody>
          <a:bodyPr wrap="square" rtlCol="0">
            <a:spAutoFit/>
          </a:bodyPr>
          <a:lstStyle/>
          <a:p>
            <a:pPr>
              <a:buFont typeface="Arial" charset="0"/>
              <a:buChar char="•"/>
            </a:pPr>
            <a:r>
              <a:rPr lang="fr-FR" dirty="0" smtClean="0"/>
              <a:t> Vie intelligente : analyse de signaux radio/optique : programme SETI</a:t>
            </a:r>
          </a:p>
          <a:p>
            <a:endParaRPr lang="fr-FR" sz="1200" dirty="0" smtClean="0"/>
          </a:p>
          <a:p>
            <a:pPr>
              <a:buFont typeface="Arial" charset="0"/>
              <a:buChar char="•"/>
            </a:pPr>
            <a:r>
              <a:rPr lang="fr-FR" dirty="0" smtClean="0"/>
              <a:t> </a:t>
            </a:r>
            <a:r>
              <a:rPr lang="fr-FR" dirty="0" err="1" smtClean="0"/>
              <a:t>Réplicateur</a:t>
            </a:r>
            <a:r>
              <a:rPr lang="fr-FR" dirty="0" smtClean="0"/>
              <a:t> microscopique : ARN ? Aujourd’hui, a priori impossible … (trop complexe et trop fragile pour existence/détection dans l’espace. </a:t>
            </a:r>
          </a:p>
          <a:p>
            <a:pPr>
              <a:buFont typeface="Arial" charset="0"/>
              <a:buChar char="•"/>
            </a:pPr>
            <a:endParaRPr lang="fr-FR" sz="1200" dirty="0" smtClean="0"/>
          </a:p>
          <a:p>
            <a:pPr>
              <a:buFont typeface="Arial" charset="0"/>
              <a:buChar char="•"/>
            </a:pPr>
            <a:r>
              <a:rPr lang="fr-FR" dirty="0" smtClean="0"/>
              <a:t> </a:t>
            </a:r>
            <a:r>
              <a:rPr lang="fr-FR" dirty="0" err="1" smtClean="0"/>
              <a:t>Réplicateur</a:t>
            </a:r>
            <a:r>
              <a:rPr lang="fr-FR" dirty="0" smtClean="0"/>
              <a:t> macroscopique : rayonnement infrarouge, oxygène, ozone, méthane ….. Détection « spectroscopique » …</a:t>
            </a:r>
          </a:p>
          <a:p>
            <a:pPr>
              <a:buFont typeface="Arial" charset="0"/>
              <a:buChar char="•"/>
            </a:pPr>
            <a:endParaRPr lang="fr-FR" sz="1200" dirty="0" smtClean="0"/>
          </a:p>
          <a:p>
            <a:pPr>
              <a:buFont typeface="Arial" charset="0"/>
              <a:buChar char="•"/>
            </a:pPr>
            <a:r>
              <a:rPr lang="fr-FR" dirty="0" smtClean="0"/>
              <a:t> Chimie « </a:t>
            </a:r>
            <a:r>
              <a:rPr lang="fr-FR" dirty="0" err="1" smtClean="0"/>
              <a:t>prébiotique</a:t>
            </a:r>
            <a:r>
              <a:rPr lang="fr-FR" dirty="0" smtClean="0"/>
              <a:t> » : briques élémentaires des cellules (telles qu’on les connait sur Terre …)  : molécules simples      </a:t>
            </a:r>
          </a:p>
          <a:p>
            <a:r>
              <a:rPr lang="fr-FR" sz="1200" dirty="0" smtClean="0"/>
              <a:t>           </a:t>
            </a:r>
          </a:p>
          <a:p>
            <a:r>
              <a:rPr lang="fr-FR" dirty="0" smtClean="0"/>
              <a:t>      Exemples :</a:t>
            </a:r>
          </a:p>
        </p:txBody>
      </p:sp>
      <p:sp>
        <p:nvSpPr>
          <p:cNvPr id="16" name="ZoneTexte 15"/>
          <p:cNvSpPr txBox="1"/>
          <p:nvPr/>
        </p:nvSpPr>
        <p:spPr>
          <a:xfrm>
            <a:off x="0" y="5229200"/>
            <a:ext cx="8913017" cy="1200329"/>
          </a:xfrm>
          <a:prstGeom prst="rect">
            <a:avLst/>
          </a:prstGeom>
          <a:noFill/>
        </p:spPr>
        <p:txBody>
          <a:bodyPr wrap="none" rtlCol="0">
            <a:spAutoFit/>
          </a:bodyPr>
          <a:lstStyle/>
          <a:p>
            <a:pPr>
              <a:buClr>
                <a:srgbClr val="FF0000"/>
              </a:buClr>
              <a:buFont typeface="Wingdings" pitchFamily="2" charset="2"/>
              <a:buChar char="Ø"/>
            </a:pPr>
            <a:r>
              <a:rPr lang="fr-FR" dirty="0" smtClean="0"/>
              <a:t> Nécessité source de chaleur + cadre d’évolution </a:t>
            </a:r>
            <a:r>
              <a:rPr lang="fr-FR" sz="2000" dirty="0" smtClean="0"/>
              <a:t>(système </a:t>
            </a:r>
            <a:r>
              <a:rPr lang="fr-FR" sz="2000" dirty="0" err="1" smtClean="0"/>
              <a:t>exoplanétaire</a:t>
            </a:r>
            <a:r>
              <a:rPr lang="fr-FR" sz="2000" dirty="0" smtClean="0"/>
              <a:t>)</a:t>
            </a:r>
            <a:endParaRPr lang="fr-FR" dirty="0" smtClean="0"/>
          </a:p>
          <a:p>
            <a:pPr>
              <a:buClr>
                <a:srgbClr val="FF0000"/>
              </a:buClr>
              <a:buFont typeface="Wingdings" pitchFamily="2" charset="2"/>
              <a:buChar char="Ø"/>
            </a:pPr>
            <a:r>
              <a:rPr lang="fr-FR" dirty="0" smtClean="0"/>
              <a:t> Présence d’eau liquide </a:t>
            </a:r>
            <a:r>
              <a:rPr lang="fr-FR" sz="2000" dirty="0" smtClean="0"/>
              <a:t>(solvant)</a:t>
            </a:r>
            <a:endParaRPr lang="fr-FR" dirty="0" smtClean="0"/>
          </a:p>
          <a:p>
            <a:pPr>
              <a:buClr>
                <a:srgbClr val="FF0000"/>
              </a:buClr>
              <a:buFont typeface="Wingdings" pitchFamily="2" charset="2"/>
              <a:buChar char="Ø"/>
            </a:pPr>
            <a:r>
              <a:rPr lang="fr-FR" dirty="0" smtClean="0"/>
              <a:t> Présence de molécules simples </a:t>
            </a:r>
            <a:r>
              <a:rPr lang="fr-FR" sz="2000" dirty="0" smtClean="0"/>
              <a:t>(début de la </a:t>
            </a:r>
            <a:r>
              <a:rPr lang="fr-FR" sz="2000" dirty="0" err="1" smtClean="0"/>
              <a:t>compléxité</a:t>
            </a:r>
            <a:r>
              <a:rPr lang="fr-FR" sz="2000" dirty="0" smtClean="0"/>
              <a:t>)</a:t>
            </a:r>
            <a:endParaRPr lang="fr-F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260350" y="2163763"/>
            <a:ext cx="8662988" cy="3140075"/>
          </a:xfrm>
          <a:prstGeom prst="rect">
            <a:avLst/>
          </a:prstGeom>
          <a:noFill/>
          <a:ln w="9525">
            <a:noFill/>
            <a:miter lim="800000"/>
            <a:headEnd/>
            <a:tailEnd/>
          </a:ln>
        </p:spPr>
        <p:txBody>
          <a:bodyPr>
            <a:spAutoFit/>
          </a:bodyPr>
          <a:lstStyle/>
          <a:p>
            <a:pPr algn="ctr"/>
            <a:r>
              <a:rPr lang="fr-FR" sz="4000" dirty="0">
                <a:cs typeface="Times New Roman" charset="0"/>
              </a:rPr>
              <a:t>La cellule représente l'unité </a:t>
            </a:r>
            <a:r>
              <a:rPr lang="fr-FR" sz="4000" b="1" dirty="0">
                <a:cs typeface="Times New Roman" charset="0"/>
              </a:rPr>
              <a:t>fondamentale</a:t>
            </a:r>
            <a:r>
              <a:rPr lang="fr-FR" sz="4000" dirty="0">
                <a:cs typeface="Times New Roman" charset="0"/>
              </a:rPr>
              <a:t> de tout être vivant,</a:t>
            </a:r>
          </a:p>
          <a:p>
            <a:pPr algn="ctr"/>
            <a:r>
              <a:rPr lang="fr-FR" sz="4000" dirty="0">
                <a:cs typeface="Times New Roman" charset="0"/>
              </a:rPr>
              <a:t>c'est la plus petite portion de matière </a:t>
            </a:r>
            <a:r>
              <a:rPr lang="fr-FR" sz="4000" b="1" dirty="0">
                <a:cs typeface="Times New Roman" charset="0"/>
              </a:rPr>
              <a:t>vivante</a:t>
            </a:r>
            <a:r>
              <a:rPr lang="fr-FR" sz="4000" dirty="0">
                <a:cs typeface="Times New Roman" charset="0"/>
              </a:rPr>
              <a:t> qui puisse vivre isolée</a:t>
            </a:r>
          </a:p>
          <a:p>
            <a:pPr algn="ctr"/>
            <a:r>
              <a:rPr lang="fr-FR" sz="4000" dirty="0">
                <a:cs typeface="Times New Roman" charset="0"/>
              </a:rPr>
              <a:t>et se </a:t>
            </a:r>
            <a:r>
              <a:rPr lang="fr-FR" sz="4000" dirty="0" smtClean="0">
                <a:cs typeface="Times New Roman" charset="0"/>
              </a:rPr>
              <a:t>reproduire (Virchow 1858)</a:t>
            </a:r>
            <a:endParaRPr lang="fr-FR" sz="4000" dirty="0"/>
          </a:p>
        </p:txBody>
      </p:sp>
      <p:sp>
        <p:nvSpPr>
          <p:cNvPr id="5123" name="Rectangle 5"/>
          <p:cNvSpPr>
            <a:spLocks noChangeArrowheads="1"/>
          </p:cNvSpPr>
          <p:nvPr/>
        </p:nvSpPr>
        <p:spPr bwMode="auto">
          <a:xfrm>
            <a:off x="381609" y="531813"/>
            <a:ext cx="8379217" cy="646331"/>
          </a:xfrm>
          <a:prstGeom prst="rect">
            <a:avLst/>
          </a:prstGeom>
          <a:noFill/>
          <a:ln w="9525">
            <a:noFill/>
            <a:miter lim="800000"/>
            <a:headEnd/>
            <a:tailEnd/>
          </a:ln>
        </p:spPr>
        <p:txBody>
          <a:bodyPr wrap="none">
            <a:spAutoFit/>
          </a:bodyPr>
          <a:lstStyle/>
          <a:p>
            <a:pPr algn="ctr"/>
            <a:r>
              <a:rPr lang="fr-FR" sz="3600" i="1" dirty="0" smtClean="0">
                <a:solidFill>
                  <a:srgbClr val="CC0099"/>
                </a:solidFill>
              </a:rPr>
              <a:t>La brique élémentaire du vivant : La Cellule</a:t>
            </a:r>
            <a:endParaRPr lang="fr-FR" sz="3600" i="1" dirty="0">
              <a:solidFill>
                <a:srgbClr val="CC0099"/>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931862" y="404664"/>
            <a:ext cx="8212138" cy="2057400"/>
            <a:chOff x="274" y="1117"/>
            <a:chExt cx="5173" cy="1296"/>
          </a:xfrm>
        </p:grpSpPr>
        <p:sp>
          <p:nvSpPr>
            <p:cNvPr id="19462" name="Rectangle 5"/>
            <p:cNvSpPr>
              <a:spLocks noChangeArrowheads="1"/>
            </p:cNvSpPr>
            <p:nvPr/>
          </p:nvSpPr>
          <p:spPr bwMode="auto">
            <a:xfrm>
              <a:off x="274" y="1117"/>
              <a:ext cx="5173" cy="1296"/>
            </a:xfrm>
            <a:prstGeom prst="rect">
              <a:avLst/>
            </a:prstGeom>
            <a:solidFill>
              <a:srgbClr val="000000"/>
            </a:solidFill>
            <a:ln w="9525">
              <a:solidFill>
                <a:schemeClr val="tx1"/>
              </a:solidFill>
              <a:miter lim="800000"/>
              <a:headEnd/>
              <a:tailEnd/>
            </a:ln>
          </p:spPr>
          <p:txBody>
            <a:bodyPr/>
            <a:lstStyle/>
            <a:p>
              <a:endParaRPr lang="fr-FR"/>
            </a:p>
          </p:txBody>
        </p:sp>
        <p:pic>
          <p:nvPicPr>
            <p:cNvPr id="19463" name="Picture 6" descr="Télophase"/>
            <p:cNvPicPr>
              <a:picLocks noChangeAspect="1" noChangeArrowheads="1"/>
            </p:cNvPicPr>
            <p:nvPr/>
          </p:nvPicPr>
          <p:blipFill>
            <a:blip r:embed="rId2" cstate="print"/>
            <a:srcRect/>
            <a:stretch>
              <a:fillRect/>
            </a:stretch>
          </p:blipFill>
          <p:spPr bwMode="auto">
            <a:xfrm>
              <a:off x="3724" y="1154"/>
              <a:ext cx="1684" cy="1222"/>
            </a:xfrm>
            <a:prstGeom prst="rect">
              <a:avLst/>
            </a:prstGeom>
            <a:noFill/>
            <a:ln w="9525">
              <a:solidFill>
                <a:schemeClr val="tx1"/>
              </a:solidFill>
              <a:miter lim="800000"/>
              <a:headEnd/>
              <a:tailEnd/>
            </a:ln>
          </p:spPr>
        </p:pic>
        <p:pic>
          <p:nvPicPr>
            <p:cNvPr id="19464" name="Picture 7" descr="anaphase"/>
            <p:cNvPicPr>
              <a:picLocks noChangeAspect="1" noChangeArrowheads="1"/>
            </p:cNvPicPr>
            <p:nvPr/>
          </p:nvPicPr>
          <p:blipFill>
            <a:blip r:embed="rId3" cstate="print"/>
            <a:srcRect/>
            <a:stretch>
              <a:fillRect/>
            </a:stretch>
          </p:blipFill>
          <p:spPr bwMode="auto">
            <a:xfrm>
              <a:off x="2027" y="1128"/>
              <a:ext cx="1678" cy="1274"/>
            </a:xfrm>
            <a:prstGeom prst="rect">
              <a:avLst/>
            </a:prstGeom>
            <a:noFill/>
            <a:ln w="9525">
              <a:solidFill>
                <a:schemeClr val="tx1"/>
              </a:solidFill>
              <a:miter lim="800000"/>
              <a:headEnd/>
              <a:tailEnd/>
            </a:ln>
          </p:spPr>
        </p:pic>
        <p:pic>
          <p:nvPicPr>
            <p:cNvPr id="19465" name="Picture 8" descr="Prophase"/>
            <p:cNvPicPr>
              <a:picLocks noChangeAspect="1" noChangeArrowheads="1"/>
            </p:cNvPicPr>
            <p:nvPr/>
          </p:nvPicPr>
          <p:blipFill>
            <a:blip r:embed="rId4" cstate="print"/>
            <a:srcRect/>
            <a:stretch>
              <a:fillRect/>
            </a:stretch>
          </p:blipFill>
          <p:spPr bwMode="auto">
            <a:xfrm>
              <a:off x="317" y="1154"/>
              <a:ext cx="1678" cy="1222"/>
            </a:xfrm>
            <a:prstGeom prst="rect">
              <a:avLst/>
            </a:prstGeom>
            <a:noFill/>
            <a:ln w="9525">
              <a:solidFill>
                <a:schemeClr val="tx1"/>
              </a:solidFill>
              <a:miter lim="800000"/>
              <a:headEnd/>
              <a:tailEnd/>
            </a:ln>
          </p:spPr>
        </p:pic>
      </p:grpSp>
      <p:sp>
        <p:nvSpPr>
          <p:cNvPr id="19459" name="Text Box 9"/>
          <p:cNvSpPr txBox="1">
            <a:spLocks noChangeArrowheads="1"/>
          </p:cNvSpPr>
          <p:nvPr/>
        </p:nvSpPr>
        <p:spPr bwMode="auto">
          <a:xfrm>
            <a:off x="0" y="0"/>
            <a:ext cx="7265963" cy="461665"/>
          </a:xfrm>
          <a:prstGeom prst="rect">
            <a:avLst/>
          </a:prstGeom>
          <a:noFill/>
          <a:ln w="9525">
            <a:noFill/>
            <a:miter lim="800000"/>
            <a:headEnd/>
            <a:tailEnd/>
          </a:ln>
        </p:spPr>
        <p:txBody>
          <a:bodyPr wrap="none">
            <a:spAutoFit/>
          </a:bodyPr>
          <a:lstStyle/>
          <a:p>
            <a:r>
              <a:rPr lang="fr-FR" sz="2400" b="1" dirty="0">
                <a:solidFill>
                  <a:schemeClr val="tx1"/>
                </a:solidFill>
              </a:rPr>
              <a:t>La </a:t>
            </a:r>
            <a:r>
              <a:rPr lang="fr-FR" sz="2400" b="1" dirty="0" smtClean="0">
                <a:solidFill>
                  <a:schemeClr val="tx1"/>
                </a:solidFill>
              </a:rPr>
              <a:t>mitose :                             être vivant ~ 10</a:t>
            </a:r>
            <a:r>
              <a:rPr lang="fr-FR" sz="2400" b="1" baseline="30000" dirty="0" smtClean="0">
                <a:solidFill>
                  <a:schemeClr val="tx1"/>
                </a:solidFill>
              </a:rPr>
              <a:t>13</a:t>
            </a:r>
            <a:r>
              <a:rPr lang="fr-FR" sz="2400" b="1" dirty="0" smtClean="0">
                <a:solidFill>
                  <a:schemeClr val="tx1"/>
                </a:solidFill>
              </a:rPr>
              <a:t> cellules</a:t>
            </a:r>
            <a:endParaRPr lang="fr-FR" sz="2400" b="1" dirty="0">
              <a:solidFill>
                <a:schemeClr val="tx1"/>
              </a:solidFill>
            </a:endParaRPr>
          </a:p>
        </p:txBody>
      </p:sp>
      <p:pic>
        <p:nvPicPr>
          <p:cNvPr id="19460" name="Picture 13" descr="lamelle 3T3 HeLa 4'"/>
          <p:cNvPicPr>
            <a:picLocks noChangeAspect="1" noChangeArrowheads="1"/>
          </p:cNvPicPr>
          <p:nvPr/>
        </p:nvPicPr>
        <p:blipFill>
          <a:blip r:embed="rId5" cstate="print">
            <a:lum bright="-12000" contrast="30000"/>
          </a:blip>
          <a:srcRect l="48187" t="43117" r="36176" b="40932"/>
          <a:stretch>
            <a:fillRect/>
          </a:stretch>
        </p:blipFill>
        <p:spPr bwMode="auto">
          <a:xfrm>
            <a:off x="0" y="4791075"/>
            <a:ext cx="2168525" cy="2066925"/>
          </a:xfrm>
          <a:prstGeom prst="rect">
            <a:avLst/>
          </a:prstGeom>
          <a:noFill/>
          <a:ln w="28575" algn="ctr">
            <a:solidFill>
              <a:schemeClr val="tx1"/>
            </a:solidFill>
            <a:miter lim="800000"/>
            <a:headEnd/>
            <a:tailEnd/>
          </a:ln>
        </p:spPr>
      </p:pic>
      <p:pic>
        <p:nvPicPr>
          <p:cNvPr id="19461" name="Picture 14" descr="lamelle 3T3 HeLa 4''"/>
          <p:cNvPicPr>
            <a:picLocks noChangeAspect="1" noChangeArrowheads="1"/>
          </p:cNvPicPr>
          <p:nvPr/>
        </p:nvPicPr>
        <p:blipFill>
          <a:blip r:embed="rId6" cstate="print"/>
          <a:srcRect l="47409" t="43382" r="37271" b="41615"/>
          <a:stretch>
            <a:fillRect/>
          </a:stretch>
        </p:blipFill>
        <p:spPr bwMode="auto">
          <a:xfrm>
            <a:off x="0" y="2708920"/>
            <a:ext cx="2254250" cy="2065337"/>
          </a:xfrm>
          <a:prstGeom prst="rect">
            <a:avLst/>
          </a:prstGeom>
          <a:noFill/>
          <a:ln w="28575">
            <a:solidFill>
              <a:schemeClr val="tx1"/>
            </a:solidFill>
            <a:miter lim="800000"/>
            <a:headEnd/>
            <a:tailEnd/>
          </a:ln>
        </p:spPr>
      </p:pic>
      <p:pic>
        <p:nvPicPr>
          <p:cNvPr id="10" name="Picture 16" descr="fécond"/>
          <p:cNvPicPr>
            <a:picLocks noChangeAspect="1" noChangeArrowheads="1"/>
          </p:cNvPicPr>
          <p:nvPr/>
        </p:nvPicPr>
        <p:blipFill>
          <a:blip r:embed="rId7" cstate="print"/>
          <a:srcRect/>
          <a:stretch>
            <a:fillRect/>
          </a:stretch>
        </p:blipFill>
        <p:spPr bwMode="auto">
          <a:xfrm>
            <a:off x="5487988" y="3232150"/>
            <a:ext cx="3656012" cy="3625850"/>
          </a:xfrm>
          <a:prstGeom prst="rect">
            <a:avLst/>
          </a:prstGeom>
          <a:noFill/>
          <a:ln w="9525">
            <a:noFill/>
            <a:miter lim="800000"/>
            <a:headEnd/>
            <a:tailEnd/>
          </a:ln>
        </p:spPr>
      </p:pic>
      <p:grpSp>
        <p:nvGrpSpPr>
          <p:cNvPr id="13" name="Group 15"/>
          <p:cNvGrpSpPr>
            <a:grpSpLocks/>
          </p:cNvGrpSpPr>
          <p:nvPr/>
        </p:nvGrpSpPr>
        <p:grpSpPr bwMode="auto">
          <a:xfrm>
            <a:off x="2843808" y="3429000"/>
            <a:ext cx="2182812" cy="2982913"/>
            <a:chOff x="712" y="929"/>
            <a:chExt cx="1375" cy="1879"/>
          </a:xfrm>
        </p:grpSpPr>
        <p:pic>
          <p:nvPicPr>
            <p:cNvPr id="14" name="Picture 10" descr="levure"/>
            <p:cNvPicPr>
              <a:picLocks noChangeAspect="1" noChangeArrowheads="1"/>
            </p:cNvPicPr>
            <p:nvPr/>
          </p:nvPicPr>
          <p:blipFill>
            <a:blip r:embed="rId8" cstate="print"/>
            <a:srcRect/>
            <a:stretch>
              <a:fillRect/>
            </a:stretch>
          </p:blipFill>
          <p:spPr bwMode="auto">
            <a:xfrm>
              <a:off x="712" y="929"/>
              <a:ext cx="1375" cy="1879"/>
            </a:xfrm>
            <a:prstGeom prst="rect">
              <a:avLst/>
            </a:prstGeom>
            <a:noFill/>
            <a:ln w="9525">
              <a:noFill/>
              <a:miter lim="800000"/>
              <a:headEnd/>
              <a:tailEnd/>
            </a:ln>
          </p:spPr>
        </p:pic>
        <p:sp>
          <p:nvSpPr>
            <p:cNvPr id="15" name="Line 11"/>
            <p:cNvSpPr>
              <a:spLocks noChangeShapeType="1"/>
            </p:cNvSpPr>
            <p:nvPr/>
          </p:nvSpPr>
          <p:spPr bwMode="auto">
            <a:xfrm>
              <a:off x="761" y="2757"/>
              <a:ext cx="1306" cy="0"/>
            </a:xfrm>
            <a:prstGeom prst="line">
              <a:avLst/>
            </a:prstGeom>
            <a:noFill/>
            <a:ln w="9525">
              <a:solidFill>
                <a:schemeClr val="bg1"/>
              </a:solidFill>
              <a:round/>
              <a:headEnd/>
              <a:tailEnd/>
            </a:ln>
          </p:spPr>
          <p:txBody>
            <a:bodyPr/>
            <a:lstStyle/>
            <a:p>
              <a:endParaRPr lang="fr-FR"/>
            </a:p>
          </p:txBody>
        </p:sp>
        <p:sp>
          <p:nvSpPr>
            <p:cNvPr id="16" name="Line 12"/>
            <p:cNvSpPr>
              <a:spLocks noChangeShapeType="1"/>
            </p:cNvSpPr>
            <p:nvPr/>
          </p:nvSpPr>
          <p:spPr bwMode="auto">
            <a:xfrm>
              <a:off x="761" y="2699"/>
              <a:ext cx="0" cy="58"/>
            </a:xfrm>
            <a:prstGeom prst="line">
              <a:avLst/>
            </a:prstGeom>
            <a:noFill/>
            <a:ln w="9525">
              <a:solidFill>
                <a:schemeClr val="bg1"/>
              </a:solidFill>
              <a:round/>
              <a:headEnd/>
              <a:tailEnd/>
            </a:ln>
          </p:spPr>
          <p:txBody>
            <a:bodyPr/>
            <a:lstStyle/>
            <a:p>
              <a:endParaRPr lang="fr-FR"/>
            </a:p>
          </p:txBody>
        </p:sp>
        <p:sp>
          <p:nvSpPr>
            <p:cNvPr id="17" name="Line 13"/>
            <p:cNvSpPr>
              <a:spLocks noChangeShapeType="1"/>
            </p:cNvSpPr>
            <p:nvPr/>
          </p:nvSpPr>
          <p:spPr bwMode="auto">
            <a:xfrm>
              <a:off x="2067" y="2699"/>
              <a:ext cx="0" cy="58"/>
            </a:xfrm>
            <a:prstGeom prst="line">
              <a:avLst/>
            </a:prstGeom>
            <a:noFill/>
            <a:ln w="9525">
              <a:solidFill>
                <a:schemeClr val="bg1"/>
              </a:solidFill>
              <a:round/>
              <a:headEnd/>
              <a:tailEnd/>
            </a:ln>
          </p:spPr>
          <p:txBody>
            <a:bodyPr/>
            <a:lstStyle/>
            <a:p>
              <a:endParaRPr lang="fr-FR"/>
            </a:p>
          </p:txBody>
        </p:sp>
        <p:sp>
          <p:nvSpPr>
            <p:cNvPr id="18" name="Text Box 14"/>
            <p:cNvSpPr txBox="1">
              <a:spLocks noChangeArrowheads="1"/>
            </p:cNvSpPr>
            <p:nvPr/>
          </p:nvSpPr>
          <p:spPr bwMode="auto">
            <a:xfrm>
              <a:off x="1200" y="2641"/>
              <a:ext cx="264" cy="135"/>
            </a:xfrm>
            <a:prstGeom prst="rect">
              <a:avLst/>
            </a:prstGeom>
            <a:noFill/>
            <a:ln w="9525">
              <a:noFill/>
              <a:miter lim="800000"/>
              <a:headEnd/>
              <a:tailEnd/>
            </a:ln>
          </p:spPr>
          <p:txBody>
            <a:bodyPr wrap="none">
              <a:spAutoFit/>
            </a:bodyPr>
            <a:lstStyle/>
            <a:p>
              <a:r>
                <a:rPr lang="fr-FR" sz="800" b="1">
                  <a:solidFill>
                    <a:schemeClr val="bg1"/>
                  </a:solidFill>
                </a:rPr>
                <a:t>5 µm</a:t>
              </a:r>
            </a:p>
          </p:txBody>
        </p:sp>
      </p:grpSp>
      <p:sp>
        <p:nvSpPr>
          <p:cNvPr id="19" name="ZoneTexte 18"/>
          <p:cNvSpPr txBox="1"/>
          <p:nvPr/>
        </p:nvSpPr>
        <p:spPr>
          <a:xfrm>
            <a:off x="5508104" y="2780928"/>
            <a:ext cx="1688283" cy="461665"/>
          </a:xfrm>
          <a:prstGeom prst="rect">
            <a:avLst/>
          </a:prstGeom>
          <a:noFill/>
        </p:spPr>
        <p:txBody>
          <a:bodyPr wrap="none" rtlCol="0">
            <a:spAutoFit/>
          </a:bodyPr>
          <a:lstStyle/>
          <a:p>
            <a:r>
              <a:rPr lang="fr-FR" b="1" dirty="0" smtClean="0"/>
              <a:t>La méiose :</a:t>
            </a:r>
            <a:endParaRPr lang="fr-FR"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9" name="Text Box 3"/>
          <p:cNvSpPr txBox="1">
            <a:spLocks noChangeArrowheads="1"/>
          </p:cNvSpPr>
          <p:nvPr/>
        </p:nvSpPr>
        <p:spPr bwMode="auto">
          <a:xfrm>
            <a:off x="0" y="1916832"/>
            <a:ext cx="9109075" cy="5324535"/>
          </a:xfrm>
          <a:prstGeom prst="rect">
            <a:avLst/>
          </a:prstGeom>
          <a:noFill/>
          <a:ln w="9525">
            <a:noFill/>
            <a:miter lim="800000"/>
            <a:headEnd/>
            <a:tailEnd/>
          </a:ln>
          <a:effectLst/>
        </p:spPr>
        <p:txBody>
          <a:bodyPr>
            <a:spAutoFit/>
          </a:bodyPr>
          <a:lstStyle/>
          <a:p>
            <a:pPr>
              <a:buFontTx/>
              <a:buChar char="•"/>
            </a:pPr>
            <a:r>
              <a:rPr lang="fr-FR" dirty="0">
                <a:latin typeface="Arial" charset="0"/>
              </a:rPr>
              <a:t> </a:t>
            </a:r>
            <a:r>
              <a:rPr lang="fr-FR" sz="2000" dirty="0">
                <a:latin typeface="Tahoma" pitchFamily="34" charset="0"/>
              </a:rPr>
              <a:t>Invention des physiciens : </a:t>
            </a:r>
            <a:r>
              <a:rPr lang="fr-FR" sz="2000" dirty="0">
                <a:solidFill>
                  <a:srgbClr val="FF0000"/>
                </a:solidFill>
                <a:latin typeface="Tahoma" pitchFamily="34" charset="0"/>
              </a:rPr>
              <a:t>principe</a:t>
            </a:r>
            <a:r>
              <a:rPr lang="fr-FR" sz="2000" dirty="0">
                <a:latin typeface="Tahoma" pitchFamily="34" charset="0"/>
              </a:rPr>
              <a:t> unifiant </a:t>
            </a:r>
            <a:r>
              <a:rPr lang="fr-FR" sz="2000" dirty="0">
                <a:latin typeface="Arial" charset="0"/>
              </a:rPr>
              <a:t>à partir duquel on développe de façon  déductive un raisonnement, une loi ou une théorie </a:t>
            </a:r>
            <a:r>
              <a:rPr lang="fr-FR" sz="2000" dirty="0">
                <a:latin typeface="Tahoma" pitchFamily="34" charset="0"/>
              </a:rPr>
              <a:t> pour expliquer  observations et expériences diverses. </a:t>
            </a:r>
            <a:endParaRPr lang="fr-FR" sz="2000" dirty="0" smtClean="0">
              <a:latin typeface="Tahoma" pitchFamily="34" charset="0"/>
            </a:endParaRPr>
          </a:p>
          <a:p>
            <a:pPr>
              <a:buFontTx/>
              <a:buChar char="•"/>
            </a:pPr>
            <a:endParaRPr lang="fr-FR" sz="1600" dirty="0">
              <a:latin typeface="Tahoma" pitchFamily="34" charset="0"/>
            </a:endParaRPr>
          </a:p>
          <a:p>
            <a:r>
              <a:rPr lang="fr-FR" sz="2000" dirty="0">
                <a:latin typeface="Tahoma" pitchFamily="34" charset="0"/>
              </a:rPr>
              <a:t>   </a:t>
            </a:r>
            <a:r>
              <a:rPr lang="fr-FR" sz="2000" dirty="0" smtClean="0">
                <a:solidFill>
                  <a:srgbClr val="008000"/>
                </a:solidFill>
              </a:rPr>
              <a:t>Les grands principes de la Physique : </a:t>
            </a:r>
          </a:p>
          <a:p>
            <a:r>
              <a:rPr lang="fr-FR" sz="2000" dirty="0" smtClean="0">
                <a:solidFill>
                  <a:srgbClr val="CC0099"/>
                </a:solidFill>
              </a:rPr>
              <a:t>Homogénéité du temps = conservation de l’énergie</a:t>
            </a:r>
          </a:p>
          <a:p>
            <a:r>
              <a:rPr lang="fr-FR" sz="2000" dirty="0" smtClean="0"/>
              <a:t>Homogénéité de l’espace = conservation de l’impulsion</a:t>
            </a:r>
          </a:p>
          <a:p>
            <a:r>
              <a:rPr lang="fr-FR" sz="2000" dirty="0" smtClean="0">
                <a:solidFill>
                  <a:srgbClr val="CC0099"/>
                </a:solidFill>
              </a:rPr>
              <a:t>Isotropie de l’espace = conservation du moment cinétique (spin)</a:t>
            </a:r>
          </a:p>
          <a:p>
            <a:r>
              <a:rPr lang="fr-FR" sz="2000" dirty="0" smtClean="0"/>
              <a:t>Principe de Relativité </a:t>
            </a:r>
            <a:r>
              <a:rPr lang="fr-FR" sz="2000" dirty="0"/>
              <a:t>: c  vitesse limite = notion d ’espace-temps </a:t>
            </a:r>
            <a:endParaRPr lang="fr-FR" sz="2000" dirty="0" smtClean="0"/>
          </a:p>
          <a:p>
            <a:r>
              <a:rPr lang="fr-FR" sz="2000" dirty="0" smtClean="0">
                <a:solidFill>
                  <a:srgbClr val="CC0099"/>
                </a:solidFill>
              </a:rPr>
              <a:t>Principe d’Incertitude d’Heisenberg : pas de précision absolue (sur « l’action »)</a:t>
            </a:r>
          </a:p>
          <a:p>
            <a:r>
              <a:rPr lang="fr-FR" sz="2000" dirty="0" smtClean="0"/>
              <a:t>Principe 2 de la thermodynamique : lors d’une transformation l’entropie croit</a:t>
            </a:r>
          </a:p>
          <a:p>
            <a:r>
              <a:rPr lang="fr-FR" sz="2000" dirty="0" smtClean="0">
                <a:solidFill>
                  <a:srgbClr val="CC0099"/>
                </a:solidFill>
              </a:rPr>
              <a:t>Principe d’Equivalence : gravitation = mouvement accéléré de l’observateur (</a:t>
            </a:r>
            <a:r>
              <a:rPr lang="fr-FR" sz="2000" dirty="0" err="1" smtClean="0">
                <a:solidFill>
                  <a:srgbClr val="CC0099"/>
                </a:solidFill>
              </a:rPr>
              <a:t>m</a:t>
            </a:r>
            <a:r>
              <a:rPr lang="fr-FR" sz="2000" baseline="-25000" dirty="0" err="1" smtClean="0">
                <a:solidFill>
                  <a:srgbClr val="CC0099"/>
                </a:solidFill>
              </a:rPr>
              <a:t>G</a:t>
            </a:r>
            <a:r>
              <a:rPr lang="fr-FR" sz="2000" dirty="0" smtClean="0">
                <a:solidFill>
                  <a:srgbClr val="CC0099"/>
                </a:solidFill>
              </a:rPr>
              <a:t>=</a:t>
            </a:r>
            <a:r>
              <a:rPr lang="fr-FR" sz="2000" dirty="0" err="1" smtClean="0">
                <a:solidFill>
                  <a:srgbClr val="CC0099"/>
                </a:solidFill>
              </a:rPr>
              <a:t>m</a:t>
            </a:r>
            <a:r>
              <a:rPr lang="fr-FR" sz="2000" baseline="-25000" dirty="0" err="1" smtClean="0">
                <a:solidFill>
                  <a:srgbClr val="CC0099"/>
                </a:solidFill>
              </a:rPr>
              <a:t>I</a:t>
            </a:r>
            <a:r>
              <a:rPr lang="fr-FR" sz="2000" dirty="0" smtClean="0">
                <a:solidFill>
                  <a:srgbClr val="CC0099"/>
                </a:solidFill>
              </a:rPr>
              <a:t>)</a:t>
            </a:r>
          </a:p>
          <a:p>
            <a:r>
              <a:rPr lang="fr-FR" sz="2000" dirty="0" smtClean="0"/>
              <a:t>Principe d’Exclusion de Pauli : Les bosons s’empilent, les fermions non !</a:t>
            </a:r>
          </a:p>
          <a:p>
            <a:r>
              <a:rPr lang="fr-FR" sz="2000" dirty="0" smtClean="0">
                <a:solidFill>
                  <a:srgbClr val="CC0099"/>
                </a:solidFill>
              </a:rPr>
              <a:t>Principe cosmologique/Principe de Copernic : pas de point de vue privilégié</a:t>
            </a:r>
          </a:p>
          <a:p>
            <a:r>
              <a:rPr lang="fr-FR" sz="2000" dirty="0" smtClean="0"/>
              <a:t>Les particules n’ont pas de mémoire = loi (de désintégration) exponentielle</a:t>
            </a:r>
          </a:p>
          <a:p>
            <a:r>
              <a:rPr lang="fr-FR" sz="2000" dirty="0" smtClean="0">
                <a:solidFill>
                  <a:srgbClr val="CC0099"/>
                </a:solidFill>
              </a:rPr>
              <a:t>Principe de moindre action : stabilité = état d’énergie la plus faible</a:t>
            </a:r>
          </a:p>
          <a:p>
            <a:endParaRPr lang="fr-FR" sz="2000" dirty="0">
              <a:solidFill>
                <a:srgbClr val="CC0099"/>
              </a:solidFill>
            </a:endParaRPr>
          </a:p>
        </p:txBody>
      </p:sp>
      <p:sp>
        <p:nvSpPr>
          <p:cNvPr id="367620" name="Rectangle 4"/>
          <p:cNvSpPr>
            <a:spLocks noChangeArrowheads="1"/>
          </p:cNvSpPr>
          <p:nvPr/>
        </p:nvSpPr>
        <p:spPr bwMode="auto">
          <a:xfrm>
            <a:off x="927396" y="116632"/>
            <a:ext cx="6740948" cy="523220"/>
          </a:xfrm>
          <a:prstGeom prst="rect">
            <a:avLst/>
          </a:prstGeom>
          <a:solidFill>
            <a:srgbClr val="FFFF00"/>
          </a:solidFill>
          <a:ln w="9525">
            <a:noFill/>
            <a:miter lim="800000"/>
            <a:headEnd/>
            <a:tailEnd/>
          </a:ln>
          <a:effectLst/>
        </p:spPr>
        <p:txBody>
          <a:bodyPr wrap="none">
            <a:spAutoFit/>
          </a:bodyPr>
          <a:lstStyle/>
          <a:p>
            <a:r>
              <a:rPr lang="fr-FR" sz="2800" dirty="0" smtClean="0">
                <a:solidFill>
                  <a:srgbClr val="333399"/>
                </a:solidFill>
                <a:latin typeface="Arial" charset="0"/>
              </a:rPr>
              <a:t>Approximations, Hypothèses et Principes</a:t>
            </a:r>
            <a:endParaRPr lang="fr-FR" sz="2800" dirty="0">
              <a:solidFill>
                <a:srgbClr val="333399"/>
              </a:solidFill>
              <a:latin typeface="Arial" charset="0"/>
            </a:endParaRPr>
          </a:p>
        </p:txBody>
      </p:sp>
      <p:sp>
        <p:nvSpPr>
          <p:cNvPr id="367621" name="Text Box 5"/>
          <p:cNvSpPr txBox="1">
            <a:spLocks noChangeArrowheads="1"/>
          </p:cNvSpPr>
          <p:nvPr/>
        </p:nvSpPr>
        <p:spPr bwMode="auto">
          <a:xfrm>
            <a:off x="0" y="836712"/>
            <a:ext cx="9144000" cy="1066800"/>
          </a:xfrm>
          <a:prstGeom prst="rect">
            <a:avLst/>
          </a:prstGeom>
          <a:noFill/>
          <a:ln w="9525">
            <a:noFill/>
            <a:miter lim="800000"/>
            <a:headEnd/>
            <a:tailEnd/>
          </a:ln>
          <a:effectLst/>
        </p:spPr>
        <p:txBody>
          <a:bodyPr>
            <a:spAutoFit/>
          </a:bodyPr>
          <a:lstStyle/>
          <a:p>
            <a:pPr>
              <a:buFontTx/>
              <a:buChar char="•"/>
            </a:pPr>
            <a:r>
              <a:rPr lang="fr-FR" dirty="0">
                <a:latin typeface="Arial" charset="0"/>
              </a:rPr>
              <a:t> </a:t>
            </a:r>
            <a:r>
              <a:rPr lang="fr-FR" sz="2000" dirty="0">
                <a:solidFill>
                  <a:srgbClr val="FF0000"/>
                </a:solidFill>
                <a:latin typeface="Tahoma" pitchFamily="34" charset="0"/>
              </a:rPr>
              <a:t>Supposition, conjecture</a:t>
            </a:r>
            <a:r>
              <a:rPr lang="fr-FR" sz="2000" dirty="0">
                <a:latin typeface="Tahoma" pitchFamily="34" charset="0"/>
              </a:rPr>
              <a:t> que l'on accepte provisoirement comme vraie, et dont on se sert pour simplifier et mener au but les calculs</a:t>
            </a:r>
          </a:p>
          <a:p>
            <a:r>
              <a:rPr lang="fr-FR" sz="2000" dirty="0">
                <a:latin typeface="Tahoma" pitchFamily="34" charset="0"/>
              </a:rPr>
              <a:t>  </a:t>
            </a:r>
            <a:r>
              <a:rPr lang="fr-FR" sz="2000" dirty="0"/>
              <a:t>Ex : négliger influence de l’air, approximation </a:t>
            </a:r>
            <a:r>
              <a:rPr lang="fr-FR" sz="2000" i="1" dirty="0"/>
              <a:t>corps = points matériels ….</a:t>
            </a:r>
            <a:endParaRPr lang="fr-FR" sz="1600" dirty="0">
              <a:latin typeface="Tahoma" pitchFamily="34" charset="0"/>
            </a:endParaRPr>
          </a:p>
        </p:txBody>
      </p:sp>
      <p:sp>
        <p:nvSpPr>
          <p:cNvPr id="5" name="ZoneTexte 4"/>
          <p:cNvSpPr txBox="1"/>
          <p:nvPr/>
        </p:nvSpPr>
        <p:spPr>
          <a:xfrm>
            <a:off x="5796137" y="2996952"/>
            <a:ext cx="3347864" cy="584775"/>
          </a:xfrm>
          <a:prstGeom prst="rect">
            <a:avLst/>
          </a:prstGeom>
          <a:solidFill>
            <a:schemeClr val="bg1"/>
          </a:solidFill>
        </p:spPr>
        <p:txBody>
          <a:bodyPr wrap="square" rtlCol="0">
            <a:spAutoFit/>
          </a:bodyPr>
          <a:lstStyle/>
          <a:p>
            <a:r>
              <a:rPr lang="fr-FR" sz="1600" dirty="0" smtClean="0"/>
              <a:t>Lavoisier 1775 :« Rien ne se perd, rien ne se crée, tout se transforme »</a:t>
            </a:r>
            <a:endParaRPr lang="fr-FR" sz="1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4" name="Picture 2" descr="C:\Documents and Settings\JM\Mes documents\Boulot\vulgarisation\vie\arbre_hominoides-537x545.jpg"/>
          <p:cNvPicPr>
            <a:picLocks noChangeAspect="1" noChangeArrowheads="1"/>
          </p:cNvPicPr>
          <p:nvPr/>
        </p:nvPicPr>
        <p:blipFill>
          <a:blip r:embed="rId2" cstate="print"/>
          <a:srcRect/>
          <a:stretch>
            <a:fillRect/>
          </a:stretch>
        </p:blipFill>
        <p:spPr bwMode="auto">
          <a:xfrm>
            <a:off x="1619672" y="1"/>
            <a:ext cx="6757332" cy="6858000"/>
          </a:xfrm>
          <a:prstGeom prst="rect">
            <a:avLst/>
          </a:prstGeom>
          <a:noFill/>
        </p:spPr>
      </p:pic>
      <p:sp>
        <p:nvSpPr>
          <p:cNvPr id="3" name="ZoneTexte 2"/>
          <p:cNvSpPr txBox="1"/>
          <p:nvPr/>
        </p:nvSpPr>
        <p:spPr>
          <a:xfrm>
            <a:off x="2501948" y="4797152"/>
            <a:ext cx="1699504" cy="1384995"/>
          </a:xfrm>
          <a:prstGeom prst="rect">
            <a:avLst/>
          </a:prstGeom>
          <a:noFill/>
        </p:spPr>
        <p:txBody>
          <a:bodyPr wrap="none" rtlCol="0">
            <a:spAutoFit/>
          </a:bodyPr>
          <a:lstStyle/>
          <a:p>
            <a:pPr algn="ctr"/>
            <a:r>
              <a:rPr lang="fr-FR" sz="2800" b="1" i="1" dirty="0" smtClean="0">
                <a:solidFill>
                  <a:srgbClr val="FF0000"/>
                </a:solidFill>
              </a:rPr>
              <a:t>Fossiles</a:t>
            </a:r>
          </a:p>
          <a:p>
            <a:pPr algn="ctr"/>
            <a:r>
              <a:rPr lang="fr-FR" sz="2800" b="1" i="1" dirty="0" smtClean="0">
                <a:solidFill>
                  <a:srgbClr val="FF0000"/>
                </a:solidFill>
              </a:rPr>
              <a:t>+</a:t>
            </a:r>
          </a:p>
          <a:p>
            <a:pPr algn="ctr"/>
            <a:r>
              <a:rPr lang="fr-FR" sz="2800" b="1" i="1" dirty="0" smtClean="0">
                <a:solidFill>
                  <a:srgbClr val="FF0000"/>
                </a:solidFill>
              </a:rPr>
              <a:t>Génétique</a:t>
            </a:r>
            <a:endParaRPr lang="fr-FR" sz="2800" b="1" i="1" dirty="0">
              <a:solidFill>
                <a:srgbClr val="FF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C:\Documents and Settings\JM\Mes documents\Boulot\vulgarisation\vie\arbre-animaux.jpg"/>
          <p:cNvPicPr>
            <a:picLocks noChangeAspect="1" noChangeArrowheads="1"/>
          </p:cNvPicPr>
          <p:nvPr/>
        </p:nvPicPr>
        <p:blipFill>
          <a:blip r:embed="rId2" cstate="print"/>
          <a:srcRect/>
          <a:stretch>
            <a:fillRect/>
          </a:stretch>
        </p:blipFill>
        <p:spPr bwMode="auto">
          <a:xfrm>
            <a:off x="0" y="908720"/>
            <a:ext cx="9158727" cy="4889351"/>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3"/>
          <p:cNvSpPr>
            <a:spLocks noGrp="1"/>
          </p:cNvSpPr>
          <p:nvPr>
            <p:ph type="sldNum" sz="quarter" idx="12"/>
          </p:nvPr>
        </p:nvSpPr>
        <p:spPr>
          <a:noFill/>
        </p:spPr>
        <p:txBody>
          <a:bodyPr/>
          <a:lstStyle/>
          <a:p>
            <a:fld id="{5D292BFD-6C62-4E7A-94A9-6D43E706F23B}" type="slidenum">
              <a:rPr lang="fr-FR"/>
              <a:pPr/>
              <a:t>72</a:t>
            </a:fld>
            <a:endParaRPr lang="fr-FR"/>
          </a:p>
        </p:txBody>
      </p:sp>
      <p:pic>
        <p:nvPicPr>
          <p:cNvPr id="52227" name="Picture 2"/>
          <p:cNvPicPr>
            <a:picLocks noChangeAspect="1" noChangeArrowheads="1"/>
          </p:cNvPicPr>
          <p:nvPr/>
        </p:nvPicPr>
        <p:blipFill>
          <a:blip r:embed="rId2" cstate="print"/>
          <a:srcRect/>
          <a:stretch>
            <a:fillRect/>
          </a:stretch>
        </p:blipFill>
        <p:spPr bwMode="auto">
          <a:xfrm>
            <a:off x="0" y="0"/>
            <a:ext cx="5353050" cy="6858000"/>
          </a:xfrm>
          <a:prstGeom prst="rect">
            <a:avLst/>
          </a:prstGeom>
          <a:noFill/>
          <a:ln w="9525">
            <a:noFill/>
            <a:miter lim="800000"/>
            <a:headEnd/>
            <a:tailEnd/>
          </a:ln>
        </p:spPr>
      </p:pic>
      <p:sp>
        <p:nvSpPr>
          <p:cNvPr id="52228" name="Text Box 3"/>
          <p:cNvSpPr txBox="1">
            <a:spLocks noChangeArrowheads="1"/>
          </p:cNvSpPr>
          <p:nvPr/>
        </p:nvSpPr>
        <p:spPr bwMode="auto">
          <a:xfrm>
            <a:off x="5470525" y="428625"/>
            <a:ext cx="3673475" cy="4473575"/>
          </a:xfrm>
          <a:prstGeom prst="rect">
            <a:avLst/>
          </a:prstGeom>
          <a:noFill/>
          <a:ln w="9525">
            <a:noFill/>
            <a:miter lim="800000"/>
            <a:headEnd/>
            <a:tailEnd/>
          </a:ln>
        </p:spPr>
        <p:txBody>
          <a:bodyPr>
            <a:spAutoFit/>
          </a:bodyPr>
          <a:lstStyle/>
          <a:p>
            <a:r>
              <a:rPr lang="fr-FR">
                <a:solidFill>
                  <a:schemeClr val="accent2"/>
                </a:solidFill>
              </a:rPr>
              <a:t>La phylogénie des mammifères.</a:t>
            </a:r>
            <a:endParaRPr lang="fr-FR"/>
          </a:p>
          <a:p>
            <a:endParaRPr lang="fr-FR"/>
          </a:p>
          <a:p>
            <a:r>
              <a:rPr lang="fr-FR"/>
              <a:t>Les ordres (périssodactyles, rongeurs, primates,…) classiquement définis sont confirmés pour la plupart (sauf cétacés).</a:t>
            </a:r>
          </a:p>
          <a:p>
            <a:endParaRPr lang="fr-FR"/>
          </a:p>
          <a:p>
            <a:r>
              <a:rPr lang="fr-FR"/>
              <a:t>Des groupements supra-ordinaux émergent.</a:t>
            </a:r>
          </a:p>
        </p:txBody>
      </p:sp>
      <p:pic>
        <p:nvPicPr>
          <p:cNvPr id="52229" name="Picture 4"/>
          <p:cNvPicPr>
            <a:picLocks noChangeAspect="1" noChangeArrowheads="1"/>
          </p:cNvPicPr>
          <p:nvPr/>
        </p:nvPicPr>
        <p:blipFill>
          <a:blip r:embed="rId3" cstate="print"/>
          <a:srcRect/>
          <a:stretch>
            <a:fillRect/>
          </a:stretch>
        </p:blipFill>
        <p:spPr bwMode="auto">
          <a:xfrm>
            <a:off x="5257800" y="5156200"/>
            <a:ext cx="3886200" cy="170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p:cNvSpPr>
            <a:spLocks noGrp="1"/>
          </p:cNvSpPr>
          <p:nvPr>
            <p:ph type="sldNum" sz="quarter" idx="12"/>
          </p:nvPr>
        </p:nvSpPr>
        <p:spPr>
          <a:noFill/>
        </p:spPr>
        <p:txBody>
          <a:bodyPr/>
          <a:lstStyle/>
          <a:p>
            <a:fld id="{1A8C0111-FCFA-4100-B9B8-9F2D1E532AFC}" type="slidenum">
              <a:rPr lang="fr-FR"/>
              <a:pPr/>
              <a:t>73</a:t>
            </a:fld>
            <a:endParaRPr lang="fr-FR"/>
          </a:p>
        </p:txBody>
      </p:sp>
      <p:pic>
        <p:nvPicPr>
          <p:cNvPr id="51203" name="Picture 2"/>
          <p:cNvPicPr>
            <a:picLocks noChangeAspect="1" noChangeArrowheads="1"/>
          </p:cNvPicPr>
          <p:nvPr/>
        </p:nvPicPr>
        <p:blipFill>
          <a:blip r:embed="rId2" cstate="print"/>
          <a:srcRect/>
          <a:stretch>
            <a:fillRect/>
          </a:stretch>
        </p:blipFill>
        <p:spPr bwMode="auto">
          <a:xfrm>
            <a:off x="0" y="0"/>
            <a:ext cx="4991100" cy="6858000"/>
          </a:xfrm>
          <a:prstGeom prst="rect">
            <a:avLst/>
          </a:prstGeom>
          <a:noFill/>
          <a:ln w="9525">
            <a:noFill/>
            <a:miter lim="800000"/>
            <a:headEnd/>
            <a:tailEnd/>
          </a:ln>
        </p:spPr>
      </p:pic>
      <p:pic>
        <p:nvPicPr>
          <p:cNvPr id="51204" name="Picture 3"/>
          <p:cNvPicPr>
            <a:picLocks noChangeAspect="1" noChangeArrowheads="1"/>
          </p:cNvPicPr>
          <p:nvPr/>
        </p:nvPicPr>
        <p:blipFill>
          <a:blip r:embed="rId3" cstate="print"/>
          <a:srcRect/>
          <a:stretch>
            <a:fillRect/>
          </a:stretch>
        </p:blipFill>
        <p:spPr bwMode="auto">
          <a:xfrm>
            <a:off x="5181600" y="5675313"/>
            <a:ext cx="3962400" cy="1182687"/>
          </a:xfrm>
          <a:prstGeom prst="rect">
            <a:avLst/>
          </a:prstGeom>
          <a:noFill/>
          <a:ln w="9525">
            <a:noFill/>
            <a:miter lim="800000"/>
            <a:headEnd/>
            <a:tailEnd/>
          </a:ln>
        </p:spPr>
      </p:pic>
      <p:sp>
        <p:nvSpPr>
          <p:cNvPr id="51205" name="Text Box 4"/>
          <p:cNvSpPr txBox="1">
            <a:spLocks noChangeArrowheads="1"/>
          </p:cNvSpPr>
          <p:nvPr/>
        </p:nvSpPr>
        <p:spPr bwMode="auto">
          <a:xfrm>
            <a:off x="5089525" y="123825"/>
            <a:ext cx="4054475" cy="5262979"/>
          </a:xfrm>
          <a:prstGeom prst="rect">
            <a:avLst/>
          </a:prstGeom>
          <a:noFill/>
          <a:ln w="9525">
            <a:noFill/>
            <a:miter lim="800000"/>
            <a:headEnd/>
            <a:tailEnd/>
          </a:ln>
        </p:spPr>
        <p:txBody>
          <a:bodyPr>
            <a:spAutoFit/>
          </a:bodyPr>
          <a:lstStyle/>
          <a:p>
            <a:r>
              <a:rPr lang="fr-FR" dirty="0">
                <a:solidFill>
                  <a:schemeClr val="accent2"/>
                </a:solidFill>
              </a:rPr>
              <a:t>La phylogénie des </a:t>
            </a:r>
            <a:r>
              <a:rPr lang="fr-FR" dirty="0" smtClean="0">
                <a:solidFill>
                  <a:schemeClr val="accent2"/>
                </a:solidFill>
              </a:rPr>
              <a:t>métazoaires (animaux)</a:t>
            </a:r>
            <a:endParaRPr lang="fr-FR" dirty="0"/>
          </a:p>
          <a:p>
            <a:endParaRPr lang="fr-FR" dirty="0"/>
          </a:p>
          <a:p>
            <a:pPr>
              <a:buFontTx/>
              <a:buChar char="-"/>
            </a:pPr>
            <a:r>
              <a:rPr lang="fr-FR" dirty="0"/>
              <a:t> </a:t>
            </a:r>
            <a:r>
              <a:rPr lang="fr-FR" dirty="0" err="1"/>
              <a:t>Bilatériens</a:t>
            </a:r>
            <a:r>
              <a:rPr lang="fr-FR" dirty="0"/>
              <a:t> vs. cnidaires, </a:t>
            </a:r>
            <a:r>
              <a:rPr lang="fr-FR" dirty="0" err="1"/>
              <a:t>porifères</a:t>
            </a:r>
            <a:r>
              <a:rPr lang="fr-FR" dirty="0"/>
              <a:t> et cténophores</a:t>
            </a:r>
          </a:p>
          <a:p>
            <a:pPr>
              <a:buFontTx/>
              <a:buChar char="-"/>
            </a:pPr>
            <a:endParaRPr lang="fr-FR" dirty="0"/>
          </a:p>
          <a:p>
            <a:pPr>
              <a:buFontTx/>
              <a:buChar char="-"/>
            </a:pPr>
            <a:r>
              <a:rPr lang="fr-FR" dirty="0"/>
              <a:t> </a:t>
            </a:r>
            <a:r>
              <a:rPr lang="fr-FR" dirty="0" err="1"/>
              <a:t>Protostomes</a:t>
            </a:r>
            <a:r>
              <a:rPr lang="fr-FR" dirty="0"/>
              <a:t> vs. Deutérostomes</a:t>
            </a:r>
          </a:p>
          <a:p>
            <a:pPr>
              <a:buFontTx/>
              <a:buChar char="-"/>
            </a:pPr>
            <a:endParaRPr lang="fr-FR" dirty="0"/>
          </a:p>
          <a:p>
            <a:pPr>
              <a:buFontTx/>
              <a:buChar char="-"/>
            </a:pPr>
            <a:r>
              <a:rPr lang="fr-FR" dirty="0"/>
              <a:t> Abandon du concept </a:t>
            </a:r>
            <a:r>
              <a:rPr lang="fr-FR" dirty="0" err="1"/>
              <a:t>acoelomate</a:t>
            </a:r>
            <a:r>
              <a:rPr lang="fr-FR" dirty="0"/>
              <a:t>, </a:t>
            </a:r>
            <a:r>
              <a:rPr lang="fr-FR" dirty="0" err="1"/>
              <a:t>pseudocoelomate</a:t>
            </a:r>
            <a:r>
              <a:rPr lang="fr-FR" dirty="0"/>
              <a:t>, coelomate pour la phylogénie: division </a:t>
            </a:r>
            <a:r>
              <a:rPr lang="fr-FR" dirty="0" err="1"/>
              <a:t>lophotrochozoa</a:t>
            </a:r>
            <a:r>
              <a:rPr lang="fr-FR" dirty="0"/>
              <a:t> / </a:t>
            </a:r>
            <a:r>
              <a:rPr lang="fr-FR" dirty="0" err="1"/>
              <a:t>ecdysozoa</a:t>
            </a:r>
            <a:endParaRPr lang="fr-FR" dirty="0"/>
          </a:p>
        </p:txBody>
      </p:sp>
      <p:sp>
        <p:nvSpPr>
          <p:cNvPr id="6" name="Flèche droite 5"/>
          <p:cNvSpPr/>
          <p:nvPr/>
        </p:nvSpPr>
        <p:spPr bwMode="auto">
          <a:xfrm flipH="1">
            <a:off x="2195736" y="5229200"/>
            <a:ext cx="2664296" cy="14401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23728" y="0"/>
            <a:ext cx="4371710" cy="461665"/>
          </a:xfrm>
          <a:prstGeom prst="rect">
            <a:avLst/>
          </a:prstGeom>
          <a:solidFill>
            <a:srgbClr val="FFFF00"/>
          </a:solidFill>
          <a:ln w="38100">
            <a:noFill/>
          </a:ln>
        </p:spPr>
        <p:txBody>
          <a:bodyPr wrap="none" rtlCol="0">
            <a:spAutoFit/>
          </a:bodyPr>
          <a:lstStyle/>
          <a:p>
            <a:r>
              <a:rPr lang="fr-FR" dirty="0" smtClean="0">
                <a:solidFill>
                  <a:srgbClr val="2A11DF"/>
                </a:solidFill>
              </a:rPr>
              <a:t>Cellule eucaryote typique actuelle</a:t>
            </a:r>
            <a:endParaRPr lang="fr-FR" dirty="0">
              <a:solidFill>
                <a:srgbClr val="2A11DF"/>
              </a:solidFill>
            </a:endParaRPr>
          </a:p>
        </p:txBody>
      </p:sp>
      <p:pic>
        <p:nvPicPr>
          <p:cNvPr id="505859" name="Picture 3" descr="C:\Documents and Settings\JM\Mes documents\Téléchargements\CellMembraneDrawing_(french).png"/>
          <p:cNvPicPr>
            <a:picLocks noChangeAspect="1" noChangeArrowheads="1"/>
          </p:cNvPicPr>
          <p:nvPr/>
        </p:nvPicPr>
        <p:blipFill>
          <a:blip r:embed="rId2" cstate="print"/>
          <a:srcRect/>
          <a:stretch>
            <a:fillRect/>
          </a:stretch>
        </p:blipFill>
        <p:spPr bwMode="auto">
          <a:xfrm>
            <a:off x="3563888" y="3908967"/>
            <a:ext cx="5580111" cy="2949033"/>
          </a:xfrm>
          <a:prstGeom prst="rect">
            <a:avLst/>
          </a:prstGeom>
          <a:noFill/>
        </p:spPr>
      </p:pic>
      <p:pic>
        <p:nvPicPr>
          <p:cNvPr id="505861" name="Picture 5" descr="Biological cell.svg"/>
          <p:cNvPicPr>
            <a:picLocks noChangeAspect="1" noChangeArrowheads="1"/>
          </p:cNvPicPr>
          <p:nvPr/>
        </p:nvPicPr>
        <p:blipFill>
          <a:blip r:embed="rId3" cstate="print"/>
          <a:srcRect/>
          <a:stretch>
            <a:fillRect/>
          </a:stretch>
        </p:blipFill>
        <p:spPr bwMode="auto">
          <a:xfrm>
            <a:off x="179511" y="620688"/>
            <a:ext cx="6065276" cy="3687688"/>
          </a:xfrm>
          <a:prstGeom prst="rect">
            <a:avLst/>
          </a:prstGeom>
          <a:noFill/>
        </p:spPr>
      </p:pic>
      <p:sp>
        <p:nvSpPr>
          <p:cNvPr id="8" name="ZoneTexte 7"/>
          <p:cNvSpPr txBox="1"/>
          <p:nvPr/>
        </p:nvSpPr>
        <p:spPr>
          <a:xfrm>
            <a:off x="6588224" y="188640"/>
            <a:ext cx="2619050" cy="3693319"/>
          </a:xfrm>
          <a:prstGeom prst="rect">
            <a:avLst/>
          </a:prstGeom>
          <a:noFill/>
        </p:spPr>
        <p:txBody>
          <a:bodyPr wrap="none" rtlCol="0">
            <a:spAutoFit/>
          </a:bodyPr>
          <a:lstStyle/>
          <a:p>
            <a:r>
              <a:rPr lang="fr-FR" sz="1800" dirty="0" smtClean="0"/>
              <a:t>1 : Nucléole</a:t>
            </a:r>
          </a:p>
          <a:p>
            <a:r>
              <a:rPr lang="fr-FR" sz="1800" dirty="0" smtClean="0"/>
              <a:t>2 : Noyau</a:t>
            </a:r>
          </a:p>
          <a:p>
            <a:r>
              <a:rPr lang="fr-FR" sz="1800" dirty="0" smtClean="0"/>
              <a:t>3 : Ribosome</a:t>
            </a:r>
          </a:p>
          <a:p>
            <a:r>
              <a:rPr lang="fr-FR" sz="1800" dirty="0" smtClean="0"/>
              <a:t>4 : Vésicule</a:t>
            </a:r>
          </a:p>
          <a:p>
            <a:r>
              <a:rPr lang="fr-FR" sz="1800" dirty="0" smtClean="0"/>
              <a:t>5 : Réticulum rugueux</a:t>
            </a:r>
          </a:p>
          <a:p>
            <a:r>
              <a:rPr lang="fr-FR" sz="1800" dirty="0" smtClean="0"/>
              <a:t>6 : Appareil de Golgi</a:t>
            </a:r>
          </a:p>
          <a:p>
            <a:r>
              <a:rPr lang="fr-FR" sz="1800" dirty="0" smtClean="0"/>
              <a:t>7 : Microtubule</a:t>
            </a:r>
          </a:p>
          <a:p>
            <a:r>
              <a:rPr lang="fr-FR" sz="1800" dirty="0" smtClean="0"/>
              <a:t>8 : Réticulum lisse</a:t>
            </a:r>
          </a:p>
          <a:p>
            <a:r>
              <a:rPr lang="fr-FR" sz="1800" dirty="0" smtClean="0"/>
              <a:t>9 : Mitochondrie</a:t>
            </a:r>
          </a:p>
          <a:p>
            <a:r>
              <a:rPr lang="fr-FR" sz="1800" dirty="0" smtClean="0"/>
              <a:t>10 : Lysosome</a:t>
            </a:r>
          </a:p>
          <a:p>
            <a:r>
              <a:rPr lang="fr-FR" sz="1800" dirty="0" smtClean="0"/>
              <a:t>11 : Cytoplasme (Cytosol)</a:t>
            </a:r>
          </a:p>
          <a:p>
            <a:r>
              <a:rPr lang="fr-FR" sz="1800" dirty="0" smtClean="0"/>
              <a:t>12 : Peroxysome</a:t>
            </a:r>
          </a:p>
          <a:p>
            <a:r>
              <a:rPr lang="fr-FR" sz="1800" dirty="0" smtClean="0"/>
              <a:t>13 : Centrosome</a:t>
            </a:r>
            <a:endParaRPr lang="fr-FR" sz="1800" dirty="0"/>
          </a:p>
        </p:txBody>
      </p:sp>
      <p:sp>
        <p:nvSpPr>
          <p:cNvPr id="9" name="ZoneTexte 8"/>
          <p:cNvSpPr txBox="1"/>
          <p:nvPr/>
        </p:nvSpPr>
        <p:spPr>
          <a:xfrm>
            <a:off x="179512" y="5661248"/>
            <a:ext cx="2735044" cy="461665"/>
          </a:xfrm>
          <a:prstGeom prst="rect">
            <a:avLst/>
          </a:prstGeom>
          <a:noFill/>
          <a:ln w="38100">
            <a:solidFill>
              <a:schemeClr val="tx1"/>
            </a:solidFill>
          </a:ln>
        </p:spPr>
        <p:txBody>
          <a:bodyPr wrap="none" rtlCol="0">
            <a:spAutoFit/>
          </a:bodyPr>
          <a:lstStyle/>
          <a:p>
            <a:r>
              <a:rPr lang="fr-FR" dirty="0" smtClean="0"/>
              <a:t>Membrane cellulaire</a:t>
            </a:r>
            <a:endParaRPr lang="fr-FR" dirty="0"/>
          </a:p>
        </p:txBody>
      </p:sp>
      <p:sp>
        <p:nvSpPr>
          <p:cNvPr id="10" name="Flèche droite 9"/>
          <p:cNvSpPr/>
          <p:nvPr/>
        </p:nvSpPr>
        <p:spPr bwMode="auto">
          <a:xfrm>
            <a:off x="2987824" y="5661248"/>
            <a:ext cx="720080" cy="484632"/>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5"/>
          <p:cNvSpPr>
            <a:spLocks noGrp="1"/>
          </p:cNvSpPr>
          <p:nvPr>
            <p:ph type="sldNum" sz="quarter" idx="12"/>
          </p:nvPr>
        </p:nvSpPr>
        <p:spPr>
          <a:noFill/>
        </p:spPr>
        <p:txBody>
          <a:bodyPr/>
          <a:lstStyle/>
          <a:p>
            <a:fld id="{4D03A89C-07F6-46DF-9947-A08C5E9022FF}" type="slidenum">
              <a:rPr lang="fr-FR"/>
              <a:pPr/>
              <a:t>75</a:t>
            </a:fld>
            <a:endParaRPr lang="fr-FR"/>
          </a:p>
        </p:txBody>
      </p:sp>
      <p:pic>
        <p:nvPicPr>
          <p:cNvPr id="6147" name="Picture 4"/>
          <p:cNvPicPr>
            <a:picLocks noChangeAspect="1" noChangeArrowheads="1"/>
          </p:cNvPicPr>
          <p:nvPr/>
        </p:nvPicPr>
        <p:blipFill>
          <a:blip r:embed="rId2" cstate="print"/>
          <a:srcRect/>
          <a:stretch>
            <a:fillRect/>
          </a:stretch>
        </p:blipFill>
        <p:spPr bwMode="auto">
          <a:xfrm>
            <a:off x="533400" y="15875"/>
            <a:ext cx="8305800" cy="6842125"/>
          </a:xfrm>
          <a:prstGeom prst="rect">
            <a:avLst/>
          </a:prstGeom>
          <a:noFill/>
          <a:ln w="9525">
            <a:noFill/>
            <a:miter lim="800000"/>
            <a:headEnd/>
            <a:tailEnd/>
          </a:ln>
        </p:spPr>
      </p:pic>
      <p:pic>
        <p:nvPicPr>
          <p:cNvPr id="6148" name="Picture 6"/>
          <p:cNvPicPr>
            <a:picLocks noChangeAspect="1" noChangeArrowheads="1"/>
          </p:cNvPicPr>
          <p:nvPr/>
        </p:nvPicPr>
        <p:blipFill>
          <a:blip r:embed="rId3" cstate="print"/>
          <a:srcRect/>
          <a:stretch>
            <a:fillRect/>
          </a:stretch>
        </p:blipFill>
        <p:spPr bwMode="auto">
          <a:xfrm>
            <a:off x="0" y="5972175"/>
            <a:ext cx="2489200" cy="885825"/>
          </a:xfrm>
          <a:prstGeom prst="rect">
            <a:avLst/>
          </a:prstGeom>
          <a:noFill/>
          <a:ln w="9525">
            <a:noFill/>
            <a:miter lim="800000"/>
            <a:headEnd/>
            <a:tailEnd/>
          </a:ln>
        </p:spPr>
      </p:pic>
      <p:sp>
        <p:nvSpPr>
          <p:cNvPr id="5" name="ZoneTexte 4"/>
          <p:cNvSpPr txBox="1"/>
          <p:nvPr/>
        </p:nvSpPr>
        <p:spPr>
          <a:xfrm>
            <a:off x="4211960" y="2204864"/>
            <a:ext cx="740908" cy="338554"/>
          </a:xfrm>
          <a:prstGeom prst="rect">
            <a:avLst/>
          </a:prstGeom>
          <a:solidFill>
            <a:srgbClr val="FFFF00"/>
          </a:solidFill>
          <a:ln w="38100">
            <a:solidFill>
              <a:srgbClr val="FF0000"/>
            </a:solidFill>
          </a:ln>
        </p:spPr>
        <p:txBody>
          <a:bodyPr wrap="none" rtlCol="0">
            <a:spAutoFit/>
          </a:bodyPr>
          <a:lstStyle/>
          <a:p>
            <a:r>
              <a:rPr lang="fr-FR" sz="1600" dirty="0" smtClean="0">
                <a:solidFill>
                  <a:srgbClr val="FF0000"/>
                </a:solidFill>
              </a:rPr>
              <a:t>LUCA</a:t>
            </a:r>
            <a:endParaRPr lang="fr-FR" sz="1600" dirty="0">
              <a:solidFill>
                <a:srgbClr val="FF0000"/>
              </a:solidFill>
            </a:endParaRPr>
          </a:p>
        </p:txBody>
      </p:sp>
      <p:sp>
        <p:nvSpPr>
          <p:cNvPr id="6" name="ZoneTexte 5"/>
          <p:cNvSpPr txBox="1"/>
          <p:nvPr/>
        </p:nvSpPr>
        <p:spPr>
          <a:xfrm>
            <a:off x="0" y="0"/>
            <a:ext cx="3010761" cy="461665"/>
          </a:xfrm>
          <a:prstGeom prst="rect">
            <a:avLst/>
          </a:prstGeom>
          <a:solidFill>
            <a:srgbClr val="FFFF00"/>
          </a:solidFill>
          <a:ln w="38100">
            <a:solidFill>
              <a:srgbClr val="FF0000"/>
            </a:solidFill>
          </a:ln>
        </p:spPr>
        <p:txBody>
          <a:bodyPr wrap="none" rtlCol="0">
            <a:spAutoFit/>
          </a:bodyPr>
          <a:lstStyle/>
          <a:p>
            <a:r>
              <a:rPr lang="fr-FR" dirty="0" smtClean="0"/>
              <a:t>Unité du monde vivant</a:t>
            </a:r>
            <a:endParaRPr lang="fr-FR" dirty="0"/>
          </a:p>
        </p:txBody>
      </p:sp>
      <p:sp>
        <p:nvSpPr>
          <p:cNvPr id="7" name="ZoneTexte 6"/>
          <p:cNvSpPr txBox="1"/>
          <p:nvPr/>
        </p:nvSpPr>
        <p:spPr>
          <a:xfrm>
            <a:off x="5618419" y="0"/>
            <a:ext cx="3525581" cy="400110"/>
          </a:xfrm>
          <a:prstGeom prst="rect">
            <a:avLst/>
          </a:prstGeom>
          <a:solidFill>
            <a:srgbClr val="FFFF00"/>
          </a:solidFill>
        </p:spPr>
        <p:txBody>
          <a:bodyPr wrap="none" rtlCol="0">
            <a:spAutoFit/>
          </a:bodyPr>
          <a:lstStyle/>
          <a:p>
            <a:r>
              <a:rPr lang="fr-FR" sz="2000" dirty="0" smtClean="0">
                <a:solidFill>
                  <a:srgbClr val="CC0099"/>
                </a:solidFill>
              </a:rPr>
              <a:t>LUCA est thermophile (80°C) ?</a:t>
            </a:r>
            <a:endParaRPr lang="fr-FR" sz="2000" dirty="0">
              <a:solidFill>
                <a:srgbClr val="CC0099"/>
              </a:solidFill>
            </a:endParaRPr>
          </a:p>
        </p:txBody>
      </p:sp>
      <p:sp>
        <p:nvSpPr>
          <p:cNvPr id="8" name="Flèche vers le bas 7"/>
          <p:cNvSpPr/>
          <p:nvPr/>
        </p:nvSpPr>
        <p:spPr bwMode="auto">
          <a:xfrm>
            <a:off x="4427984" y="2564904"/>
            <a:ext cx="268608" cy="40234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sp>
        <p:nvSpPr>
          <p:cNvPr id="9" name="ZoneTexte 8"/>
          <p:cNvSpPr txBox="1"/>
          <p:nvPr/>
        </p:nvSpPr>
        <p:spPr>
          <a:xfrm>
            <a:off x="7668344" y="4653136"/>
            <a:ext cx="1329210" cy="461665"/>
          </a:xfrm>
          <a:prstGeom prst="rect">
            <a:avLst/>
          </a:prstGeom>
          <a:noFill/>
          <a:ln w="38100">
            <a:solidFill>
              <a:srgbClr val="FF0000"/>
            </a:solidFill>
          </a:ln>
        </p:spPr>
        <p:txBody>
          <a:bodyPr wrap="none" rtlCol="0">
            <a:spAutoFit/>
          </a:bodyPr>
          <a:lstStyle/>
          <a:p>
            <a:r>
              <a:rPr lang="fr-FR" dirty="0" smtClean="0">
                <a:solidFill>
                  <a:srgbClr val="FF0000"/>
                </a:solidFill>
              </a:rPr>
              <a:t>Animaux</a:t>
            </a:r>
            <a:endParaRPr lang="fr-FR" dirty="0">
              <a:solidFill>
                <a:srgbClr val="FF0000"/>
              </a:solidFill>
            </a:endParaRPr>
          </a:p>
        </p:txBody>
      </p:sp>
      <p:sp>
        <p:nvSpPr>
          <p:cNvPr id="10" name="ZoneTexte 9"/>
          <p:cNvSpPr txBox="1"/>
          <p:nvPr/>
        </p:nvSpPr>
        <p:spPr>
          <a:xfrm>
            <a:off x="395536" y="4293096"/>
            <a:ext cx="1072730" cy="461665"/>
          </a:xfrm>
          <a:prstGeom prst="rect">
            <a:avLst/>
          </a:prstGeom>
          <a:solidFill>
            <a:schemeClr val="bg1"/>
          </a:solidFill>
          <a:ln w="38100">
            <a:solidFill>
              <a:srgbClr val="FF0000"/>
            </a:solidFill>
          </a:ln>
        </p:spPr>
        <p:txBody>
          <a:bodyPr wrap="none" rtlCol="0">
            <a:spAutoFit/>
          </a:bodyPr>
          <a:lstStyle/>
          <a:p>
            <a:r>
              <a:rPr lang="fr-FR" dirty="0" smtClean="0">
                <a:solidFill>
                  <a:srgbClr val="FF0000"/>
                </a:solidFill>
              </a:rPr>
              <a:t>Plantes</a:t>
            </a:r>
            <a:endParaRPr lang="fr-FR" dirty="0">
              <a:solidFill>
                <a:srgbClr val="FF0000"/>
              </a:solidFill>
            </a:endParaRPr>
          </a:p>
        </p:txBody>
      </p:sp>
      <p:sp>
        <p:nvSpPr>
          <p:cNvPr id="11" name="ZoneTexte 10"/>
          <p:cNvSpPr txBox="1"/>
          <p:nvPr/>
        </p:nvSpPr>
        <p:spPr>
          <a:xfrm>
            <a:off x="7308304" y="3933056"/>
            <a:ext cx="1183337" cy="307777"/>
          </a:xfrm>
          <a:prstGeom prst="rect">
            <a:avLst/>
          </a:prstGeom>
          <a:noFill/>
          <a:ln w="38100">
            <a:solidFill>
              <a:srgbClr val="FF0000"/>
            </a:solidFill>
          </a:ln>
        </p:spPr>
        <p:txBody>
          <a:bodyPr wrap="none" rtlCol="0">
            <a:spAutoFit/>
          </a:bodyPr>
          <a:lstStyle/>
          <a:p>
            <a:r>
              <a:rPr lang="fr-FR" sz="1400" dirty="0" smtClean="0">
                <a:solidFill>
                  <a:srgbClr val="FF0000"/>
                </a:solidFill>
              </a:rPr>
              <a:t>Champignons</a:t>
            </a:r>
            <a:endParaRPr lang="fr-FR" sz="1400" dirty="0">
              <a:solidFill>
                <a:srgbClr val="FF0000"/>
              </a:solidFill>
            </a:endParaRPr>
          </a:p>
        </p:txBody>
      </p:sp>
      <p:sp>
        <p:nvSpPr>
          <p:cNvPr id="12" name="ZoneTexte 11"/>
          <p:cNvSpPr txBox="1"/>
          <p:nvPr/>
        </p:nvSpPr>
        <p:spPr>
          <a:xfrm>
            <a:off x="6732240" y="6396335"/>
            <a:ext cx="1244251" cy="461665"/>
          </a:xfrm>
          <a:prstGeom prst="rect">
            <a:avLst/>
          </a:prstGeom>
          <a:noFill/>
          <a:ln w="38100">
            <a:solidFill>
              <a:srgbClr val="FF0000"/>
            </a:solidFill>
          </a:ln>
        </p:spPr>
        <p:txBody>
          <a:bodyPr wrap="none" rtlCol="0">
            <a:spAutoFit/>
          </a:bodyPr>
          <a:lstStyle/>
          <a:p>
            <a:r>
              <a:rPr lang="fr-FR" dirty="0" smtClean="0">
                <a:solidFill>
                  <a:srgbClr val="FF0000"/>
                </a:solidFill>
              </a:rPr>
              <a:t>Protistes</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31"/>
          <p:cNvSpPr txBox="1">
            <a:spLocks noChangeArrowheads="1"/>
          </p:cNvSpPr>
          <p:nvPr/>
        </p:nvSpPr>
        <p:spPr bwMode="auto">
          <a:xfrm>
            <a:off x="1403648" y="0"/>
            <a:ext cx="6075766" cy="461665"/>
          </a:xfrm>
          <a:prstGeom prst="rect">
            <a:avLst/>
          </a:prstGeom>
          <a:solidFill>
            <a:srgbClr val="FFFF00"/>
          </a:solidFill>
          <a:ln w="9525">
            <a:noFill/>
            <a:miter lim="800000"/>
            <a:headEnd/>
            <a:tailEnd/>
          </a:ln>
        </p:spPr>
        <p:txBody>
          <a:bodyPr wrap="none">
            <a:spAutoFit/>
          </a:bodyPr>
          <a:lstStyle/>
          <a:p>
            <a:pPr algn="ctr"/>
            <a:r>
              <a:rPr lang="fr-FR" b="1" dirty="0">
                <a:solidFill>
                  <a:srgbClr val="2A11DF"/>
                </a:solidFill>
              </a:rPr>
              <a:t>Les premières </a:t>
            </a:r>
            <a:r>
              <a:rPr lang="fr-FR" b="1" dirty="0" smtClean="0">
                <a:solidFill>
                  <a:srgbClr val="2A11DF"/>
                </a:solidFill>
              </a:rPr>
              <a:t>cellules : 3,8 </a:t>
            </a:r>
            <a:r>
              <a:rPr lang="fr-FR" b="1" dirty="0">
                <a:solidFill>
                  <a:srgbClr val="2A11DF"/>
                </a:solidFill>
              </a:rPr>
              <a:t>milliard d’années</a:t>
            </a:r>
          </a:p>
        </p:txBody>
      </p:sp>
      <p:grpSp>
        <p:nvGrpSpPr>
          <p:cNvPr id="20" name="Groupe 19"/>
          <p:cNvGrpSpPr/>
          <p:nvPr/>
        </p:nvGrpSpPr>
        <p:grpSpPr>
          <a:xfrm>
            <a:off x="899592" y="620689"/>
            <a:ext cx="7272808" cy="3168352"/>
            <a:chOff x="1003300" y="1878013"/>
            <a:chExt cx="7467600" cy="4351337"/>
          </a:xfrm>
        </p:grpSpPr>
        <p:grpSp>
          <p:nvGrpSpPr>
            <p:cNvPr id="2" name="Group 29"/>
            <p:cNvGrpSpPr>
              <a:grpSpLocks/>
            </p:cNvGrpSpPr>
            <p:nvPr/>
          </p:nvGrpSpPr>
          <p:grpSpPr bwMode="auto">
            <a:xfrm>
              <a:off x="1003300" y="1878013"/>
              <a:ext cx="2468563" cy="3786187"/>
              <a:chOff x="632" y="683"/>
              <a:chExt cx="1555" cy="2385"/>
            </a:xfrm>
          </p:grpSpPr>
          <p:grpSp>
            <p:nvGrpSpPr>
              <p:cNvPr id="3" name="Group 21"/>
              <p:cNvGrpSpPr>
                <a:grpSpLocks/>
              </p:cNvGrpSpPr>
              <p:nvPr/>
            </p:nvGrpSpPr>
            <p:grpSpPr bwMode="auto">
              <a:xfrm>
                <a:off x="632" y="1724"/>
                <a:ext cx="1500" cy="1344"/>
                <a:chOff x="606" y="1109"/>
                <a:chExt cx="1500" cy="1344"/>
              </a:xfrm>
            </p:grpSpPr>
            <p:sp>
              <p:nvSpPr>
                <p:cNvPr id="13330" name="AutoShape 6"/>
                <p:cNvSpPr>
                  <a:spLocks noChangeArrowheads="1"/>
                </p:cNvSpPr>
                <p:nvPr/>
              </p:nvSpPr>
              <p:spPr bwMode="auto">
                <a:xfrm>
                  <a:off x="606" y="1109"/>
                  <a:ext cx="1500" cy="1344"/>
                </a:xfrm>
                <a:prstGeom prst="roundRect">
                  <a:avLst>
                    <a:gd name="adj" fmla="val 45106"/>
                  </a:avLst>
                </a:prstGeom>
                <a:noFill/>
                <a:ln w="38100" cmpd="dbl">
                  <a:solidFill>
                    <a:schemeClr val="tx1"/>
                  </a:solidFill>
                  <a:round/>
                  <a:headEnd/>
                  <a:tailEnd/>
                </a:ln>
              </p:spPr>
              <p:txBody>
                <a:bodyPr wrap="none" anchor="ctr"/>
                <a:lstStyle/>
                <a:p>
                  <a:endParaRPr lang="fr-FR"/>
                </a:p>
              </p:txBody>
            </p:sp>
            <p:sp>
              <p:nvSpPr>
                <p:cNvPr id="13331" name="Freeform 7"/>
                <p:cNvSpPr>
                  <a:spLocks/>
                </p:cNvSpPr>
                <p:nvPr/>
              </p:nvSpPr>
              <p:spPr bwMode="auto">
                <a:xfrm>
                  <a:off x="1038" y="1490"/>
                  <a:ext cx="617" cy="515"/>
                </a:xfrm>
                <a:custGeom>
                  <a:avLst/>
                  <a:gdLst>
                    <a:gd name="T0" fmla="*/ 101 w 466"/>
                    <a:gd name="T1" fmla="*/ 376 h 501"/>
                    <a:gd name="T2" fmla="*/ 8 w 466"/>
                    <a:gd name="T3" fmla="*/ 70 h 501"/>
                    <a:gd name="T4" fmla="*/ 150 w 466"/>
                    <a:gd name="T5" fmla="*/ 13 h 501"/>
                    <a:gd name="T6" fmla="*/ 449 w 466"/>
                    <a:gd name="T7" fmla="*/ 148 h 501"/>
                    <a:gd name="T8" fmla="*/ 250 w 466"/>
                    <a:gd name="T9" fmla="*/ 461 h 501"/>
                    <a:gd name="T10" fmla="*/ 101 w 466"/>
                    <a:gd name="T11" fmla="*/ 376 h 501"/>
                    <a:gd name="T12" fmla="*/ 0 60000 65536"/>
                    <a:gd name="T13" fmla="*/ 0 60000 65536"/>
                    <a:gd name="T14" fmla="*/ 0 60000 65536"/>
                    <a:gd name="T15" fmla="*/ 0 60000 65536"/>
                    <a:gd name="T16" fmla="*/ 0 60000 65536"/>
                    <a:gd name="T17" fmla="*/ 0 60000 65536"/>
                    <a:gd name="T18" fmla="*/ 0 w 466"/>
                    <a:gd name="T19" fmla="*/ 0 h 501"/>
                    <a:gd name="T20" fmla="*/ 466 w 466"/>
                    <a:gd name="T21" fmla="*/ 501 h 501"/>
                  </a:gdLst>
                  <a:ahLst/>
                  <a:cxnLst>
                    <a:cxn ang="T12">
                      <a:pos x="T0" y="T1"/>
                    </a:cxn>
                    <a:cxn ang="T13">
                      <a:pos x="T2" y="T3"/>
                    </a:cxn>
                    <a:cxn ang="T14">
                      <a:pos x="T4" y="T5"/>
                    </a:cxn>
                    <a:cxn ang="T15">
                      <a:pos x="T6" y="T7"/>
                    </a:cxn>
                    <a:cxn ang="T16">
                      <a:pos x="T8" y="T9"/>
                    </a:cxn>
                    <a:cxn ang="T17">
                      <a:pos x="T10" y="T11"/>
                    </a:cxn>
                  </a:cxnLst>
                  <a:rect l="T18" t="T19" r="T20" b="T21"/>
                  <a:pathLst>
                    <a:path w="466" h="501">
                      <a:moveTo>
                        <a:pt x="101" y="376"/>
                      </a:moveTo>
                      <a:cubicBezTo>
                        <a:pt x="61" y="311"/>
                        <a:pt x="0" y="130"/>
                        <a:pt x="8" y="70"/>
                      </a:cubicBezTo>
                      <a:cubicBezTo>
                        <a:pt x="16" y="10"/>
                        <a:pt x="77" y="0"/>
                        <a:pt x="150" y="13"/>
                      </a:cubicBezTo>
                      <a:cubicBezTo>
                        <a:pt x="223" y="26"/>
                        <a:pt x="432" y="73"/>
                        <a:pt x="449" y="148"/>
                      </a:cubicBezTo>
                      <a:cubicBezTo>
                        <a:pt x="466" y="223"/>
                        <a:pt x="304" y="421"/>
                        <a:pt x="250" y="461"/>
                      </a:cubicBezTo>
                      <a:cubicBezTo>
                        <a:pt x="196" y="501"/>
                        <a:pt x="141" y="441"/>
                        <a:pt x="101" y="376"/>
                      </a:cubicBezTo>
                      <a:close/>
                    </a:path>
                  </a:pathLst>
                </a:custGeom>
                <a:noFill/>
                <a:ln w="19050" cmpd="sng">
                  <a:solidFill>
                    <a:srgbClr val="FF3300"/>
                  </a:solidFill>
                  <a:round/>
                  <a:headEnd/>
                  <a:tailEnd/>
                </a:ln>
              </p:spPr>
              <p:txBody>
                <a:bodyPr/>
                <a:lstStyle/>
                <a:p>
                  <a:endParaRPr lang="fr-FR"/>
                </a:p>
              </p:txBody>
            </p:sp>
          </p:grpSp>
          <p:sp>
            <p:nvSpPr>
              <p:cNvPr id="13329" name="Text Box 11"/>
              <p:cNvSpPr txBox="1">
                <a:spLocks noChangeArrowheads="1"/>
              </p:cNvSpPr>
              <p:nvPr/>
            </p:nvSpPr>
            <p:spPr bwMode="auto">
              <a:xfrm>
                <a:off x="677" y="683"/>
                <a:ext cx="1510" cy="399"/>
              </a:xfrm>
              <a:prstGeom prst="rect">
                <a:avLst/>
              </a:prstGeom>
              <a:noFill/>
              <a:ln w="9525">
                <a:noFill/>
                <a:miter lim="800000"/>
                <a:headEnd/>
                <a:tailEnd/>
              </a:ln>
            </p:spPr>
            <p:txBody>
              <a:bodyPr wrap="none">
                <a:spAutoFit/>
              </a:bodyPr>
              <a:lstStyle/>
              <a:p>
                <a:r>
                  <a:rPr lang="fr-FR" sz="2400" dirty="0" smtClean="0"/>
                  <a:t>Archée / Bactérie</a:t>
                </a:r>
                <a:endParaRPr lang="fr-FR" sz="2400" dirty="0"/>
              </a:p>
            </p:txBody>
          </p:sp>
        </p:grpSp>
        <p:grpSp>
          <p:nvGrpSpPr>
            <p:cNvPr id="4" name="Group 30"/>
            <p:cNvGrpSpPr>
              <a:grpSpLocks/>
            </p:cNvGrpSpPr>
            <p:nvPr/>
          </p:nvGrpSpPr>
          <p:grpSpPr bwMode="auto">
            <a:xfrm>
              <a:off x="5294313" y="1878013"/>
              <a:ext cx="3176587" cy="4351337"/>
              <a:chOff x="3335" y="683"/>
              <a:chExt cx="2001" cy="2741"/>
            </a:xfrm>
          </p:grpSpPr>
          <p:sp>
            <p:nvSpPr>
              <p:cNvPr id="13323" name="Text Box 12"/>
              <p:cNvSpPr txBox="1">
                <a:spLocks noChangeArrowheads="1"/>
              </p:cNvSpPr>
              <p:nvPr/>
            </p:nvSpPr>
            <p:spPr bwMode="auto">
              <a:xfrm>
                <a:off x="3428" y="683"/>
                <a:ext cx="1814" cy="288"/>
              </a:xfrm>
              <a:prstGeom prst="rect">
                <a:avLst/>
              </a:prstGeom>
              <a:noFill/>
              <a:ln w="9525">
                <a:noFill/>
                <a:miter lim="800000"/>
                <a:headEnd/>
                <a:tailEnd/>
              </a:ln>
            </p:spPr>
            <p:txBody>
              <a:bodyPr wrap="none">
                <a:spAutoFit/>
              </a:bodyPr>
              <a:lstStyle/>
              <a:p>
                <a:r>
                  <a:rPr lang="fr-FR" sz="2400"/>
                  <a:t>Eucaryote ancestral</a:t>
                </a:r>
              </a:p>
            </p:txBody>
          </p:sp>
          <p:grpSp>
            <p:nvGrpSpPr>
              <p:cNvPr id="5" name="Group 26"/>
              <p:cNvGrpSpPr>
                <a:grpSpLocks/>
              </p:cNvGrpSpPr>
              <p:nvPr/>
            </p:nvGrpSpPr>
            <p:grpSpPr bwMode="auto">
              <a:xfrm>
                <a:off x="3335" y="1369"/>
                <a:ext cx="2001" cy="2055"/>
                <a:chOff x="3335" y="1369"/>
                <a:chExt cx="2001" cy="2055"/>
              </a:xfrm>
            </p:grpSpPr>
            <p:sp>
              <p:nvSpPr>
                <p:cNvPr id="13325" name="AutoShape 8"/>
                <p:cNvSpPr>
                  <a:spLocks noChangeArrowheads="1"/>
                </p:cNvSpPr>
                <p:nvPr/>
              </p:nvSpPr>
              <p:spPr bwMode="auto">
                <a:xfrm>
                  <a:off x="3335" y="1369"/>
                  <a:ext cx="2001" cy="2055"/>
                </a:xfrm>
                <a:prstGeom prst="roundRect">
                  <a:avLst>
                    <a:gd name="adj" fmla="val 45106"/>
                  </a:avLst>
                </a:prstGeom>
                <a:noFill/>
                <a:ln w="38100" cmpd="dbl">
                  <a:solidFill>
                    <a:schemeClr val="tx1"/>
                  </a:solidFill>
                  <a:round/>
                  <a:headEnd/>
                  <a:tailEnd/>
                </a:ln>
              </p:spPr>
              <p:txBody>
                <a:bodyPr wrap="none" anchor="ctr"/>
                <a:lstStyle/>
                <a:p>
                  <a:endParaRPr lang="fr-FR"/>
                </a:p>
              </p:txBody>
            </p:sp>
            <p:sp>
              <p:nvSpPr>
                <p:cNvPr id="13326" name="Oval 10"/>
                <p:cNvSpPr>
                  <a:spLocks noChangeArrowheads="1"/>
                </p:cNvSpPr>
                <p:nvPr/>
              </p:nvSpPr>
              <p:spPr bwMode="auto">
                <a:xfrm>
                  <a:off x="3647" y="2042"/>
                  <a:ext cx="1253" cy="995"/>
                </a:xfrm>
                <a:prstGeom prst="ellipse">
                  <a:avLst/>
                </a:prstGeom>
                <a:noFill/>
                <a:ln w="38100" cmpd="dbl">
                  <a:solidFill>
                    <a:schemeClr val="tx1"/>
                  </a:solidFill>
                  <a:round/>
                  <a:headEnd/>
                  <a:tailEnd/>
                </a:ln>
              </p:spPr>
              <p:txBody>
                <a:bodyPr wrap="none" anchor="ctr"/>
                <a:lstStyle/>
                <a:p>
                  <a:endParaRPr lang="fr-FR"/>
                </a:p>
              </p:txBody>
            </p:sp>
            <p:sp>
              <p:nvSpPr>
                <p:cNvPr id="13327" name="Freeform 25"/>
                <p:cNvSpPr>
                  <a:spLocks/>
                </p:cNvSpPr>
                <p:nvPr/>
              </p:nvSpPr>
              <p:spPr bwMode="auto">
                <a:xfrm>
                  <a:off x="3704" y="2166"/>
                  <a:ext cx="1080" cy="755"/>
                </a:xfrm>
                <a:custGeom>
                  <a:avLst/>
                  <a:gdLst>
                    <a:gd name="T0" fmla="*/ 163 w 1080"/>
                    <a:gd name="T1" fmla="*/ 536 h 755"/>
                    <a:gd name="T2" fmla="*/ 781 w 1080"/>
                    <a:gd name="T3" fmla="*/ 748 h 755"/>
                    <a:gd name="T4" fmla="*/ 324 w 1080"/>
                    <a:gd name="T5" fmla="*/ 494 h 755"/>
                    <a:gd name="T6" fmla="*/ 252 w 1080"/>
                    <a:gd name="T7" fmla="*/ 646 h 755"/>
                    <a:gd name="T8" fmla="*/ 917 w 1080"/>
                    <a:gd name="T9" fmla="*/ 617 h 755"/>
                    <a:gd name="T10" fmla="*/ 252 w 1080"/>
                    <a:gd name="T11" fmla="*/ 460 h 755"/>
                    <a:gd name="T12" fmla="*/ 624 w 1080"/>
                    <a:gd name="T13" fmla="*/ 591 h 755"/>
                    <a:gd name="T14" fmla="*/ 1040 w 1080"/>
                    <a:gd name="T15" fmla="*/ 337 h 755"/>
                    <a:gd name="T16" fmla="*/ 675 w 1080"/>
                    <a:gd name="T17" fmla="*/ 418 h 755"/>
                    <a:gd name="T18" fmla="*/ 44 w 1080"/>
                    <a:gd name="T19" fmla="*/ 460 h 755"/>
                    <a:gd name="T20" fmla="*/ 756 w 1080"/>
                    <a:gd name="T21" fmla="*/ 358 h 755"/>
                    <a:gd name="T22" fmla="*/ 942 w 1080"/>
                    <a:gd name="T23" fmla="*/ 506 h 755"/>
                    <a:gd name="T24" fmla="*/ 523 w 1080"/>
                    <a:gd name="T25" fmla="*/ 443 h 755"/>
                    <a:gd name="T26" fmla="*/ 150 w 1080"/>
                    <a:gd name="T27" fmla="*/ 303 h 755"/>
                    <a:gd name="T28" fmla="*/ 641 w 1080"/>
                    <a:gd name="T29" fmla="*/ 468 h 755"/>
                    <a:gd name="T30" fmla="*/ 929 w 1080"/>
                    <a:gd name="T31" fmla="*/ 290 h 755"/>
                    <a:gd name="T32" fmla="*/ 421 w 1080"/>
                    <a:gd name="T33" fmla="*/ 384 h 755"/>
                    <a:gd name="T34" fmla="*/ 70 w 1080"/>
                    <a:gd name="T35" fmla="*/ 312 h 755"/>
                    <a:gd name="T36" fmla="*/ 248 w 1080"/>
                    <a:gd name="T37" fmla="*/ 79 h 755"/>
                    <a:gd name="T38" fmla="*/ 548 w 1080"/>
                    <a:gd name="T39" fmla="*/ 354 h 755"/>
                    <a:gd name="T40" fmla="*/ 1056 w 1080"/>
                    <a:gd name="T41" fmla="*/ 583 h 755"/>
                    <a:gd name="T42" fmla="*/ 502 w 1080"/>
                    <a:gd name="T43" fmla="*/ 269 h 755"/>
                    <a:gd name="T44" fmla="*/ 646 w 1080"/>
                    <a:gd name="T45" fmla="*/ 24 h 755"/>
                    <a:gd name="T46" fmla="*/ 866 w 1080"/>
                    <a:gd name="T47" fmla="*/ 125 h 755"/>
                    <a:gd name="T48" fmla="*/ 366 w 1080"/>
                    <a:gd name="T49" fmla="*/ 282 h 755"/>
                    <a:gd name="T50" fmla="*/ 15 w 1080"/>
                    <a:gd name="T51" fmla="*/ 409 h 755"/>
                    <a:gd name="T52" fmla="*/ 277 w 1080"/>
                    <a:gd name="T53" fmla="*/ 490 h 755"/>
                    <a:gd name="T54" fmla="*/ 929 w 1080"/>
                    <a:gd name="T55" fmla="*/ 231 h 755"/>
                    <a:gd name="T56" fmla="*/ 1040 w 1080"/>
                    <a:gd name="T57" fmla="*/ 265 h 755"/>
                    <a:gd name="T58" fmla="*/ 692 w 1080"/>
                    <a:gd name="T59" fmla="*/ 202 h 755"/>
                    <a:gd name="T60" fmla="*/ 341 w 1080"/>
                    <a:gd name="T61" fmla="*/ 146 h 755"/>
                    <a:gd name="T62" fmla="*/ 57 w 1080"/>
                    <a:gd name="T63" fmla="*/ 197 h 755"/>
                    <a:gd name="T64" fmla="*/ 633 w 1080"/>
                    <a:gd name="T65" fmla="*/ 193 h 755"/>
                    <a:gd name="T66" fmla="*/ 828 w 1080"/>
                    <a:gd name="T67" fmla="*/ 24 h 755"/>
                    <a:gd name="T68" fmla="*/ 1027 w 1080"/>
                    <a:gd name="T69" fmla="*/ 206 h 7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0"/>
                    <a:gd name="T106" fmla="*/ 0 h 755"/>
                    <a:gd name="T107" fmla="*/ 1080 w 1080"/>
                    <a:gd name="T108" fmla="*/ 755 h 7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0" h="755">
                      <a:moveTo>
                        <a:pt x="163" y="536"/>
                      </a:moveTo>
                      <a:cubicBezTo>
                        <a:pt x="458" y="645"/>
                        <a:pt x="754" y="755"/>
                        <a:pt x="781" y="748"/>
                      </a:cubicBezTo>
                      <a:cubicBezTo>
                        <a:pt x="808" y="741"/>
                        <a:pt x="412" y="511"/>
                        <a:pt x="324" y="494"/>
                      </a:cubicBezTo>
                      <a:cubicBezTo>
                        <a:pt x="236" y="477"/>
                        <a:pt x="153" y="626"/>
                        <a:pt x="252" y="646"/>
                      </a:cubicBezTo>
                      <a:cubicBezTo>
                        <a:pt x="351" y="666"/>
                        <a:pt x="917" y="648"/>
                        <a:pt x="917" y="617"/>
                      </a:cubicBezTo>
                      <a:cubicBezTo>
                        <a:pt x="917" y="586"/>
                        <a:pt x="301" y="464"/>
                        <a:pt x="252" y="460"/>
                      </a:cubicBezTo>
                      <a:cubicBezTo>
                        <a:pt x="203" y="456"/>
                        <a:pt x="493" y="611"/>
                        <a:pt x="624" y="591"/>
                      </a:cubicBezTo>
                      <a:cubicBezTo>
                        <a:pt x="755" y="571"/>
                        <a:pt x="1032" y="366"/>
                        <a:pt x="1040" y="337"/>
                      </a:cubicBezTo>
                      <a:cubicBezTo>
                        <a:pt x="1048" y="308"/>
                        <a:pt x="841" y="398"/>
                        <a:pt x="675" y="418"/>
                      </a:cubicBezTo>
                      <a:cubicBezTo>
                        <a:pt x="509" y="438"/>
                        <a:pt x="31" y="470"/>
                        <a:pt x="44" y="460"/>
                      </a:cubicBezTo>
                      <a:cubicBezTo>
                        <a:pt x="57" y="450"/>
                        <a:pt x="606" y="350"/>
                        <a:pt x="756" y="358"/>
                      </a:cubicBezTo>
                      <a:cubicBezTo>
                        <a:pt x="906" y="366"/>
                        <a:pt x="981" y="492"/>
                        <a:pt x="942" y="506"/>
                      </a:cubicBezTo>
                      <a:cubicBezTo>
                        <a:pt x="903" y="520"/>
                        <a:pt x="655" y="477"/>
                        <a:pt x="523" y="443"/>
                      </a:cubicBezTo>
                      <a:cubicBezTo>
                        <a:pt x="391" y="409"/>
                        <a:pt x="130" y="299"/>
                        <a:pt x="150" y="303"/>
                      </a:cubicBezTo>
                      <a:cubicBezTo>
                        <a:pt x="170" y="307"/>
                        <a:pt x="511" y="470"/>
                        <a:pt x="641" y="468"/>
                      </a:cubicBezTo>
                      <a:cubicBezTo>
                        <a:pt x="771" y="466"/>
                        <a:pt x="966" y="304"/>
                        <a:pt x="929" y="290"/>
                      </a:cubicBezTo>
                      <a:cubicBezTo>
                        <a:pt x="892" y="276"/>
                        <a:pt x="564" y="380"/>
                        <a:pt x="421" y="384"/>
                      </a:cubicBezTo>
                      <a:cubicBezTo>
                        <a:pt x="278" y="388"/>
                        <a:pt x="99" y="363"/>
                        <a:pt x="70" y="312"/>
                      </a:cubicBezTo>
                      <a:cubicBezTo>
                        <a:pt x="41" y="261"/>
                        <a:pt x="168" y="72"/>
                        <a:pt x="248" y="79"/>
                      </a:cubicBezTo>
                      <a:cubicBezTo>
                        <a:pt x="328" y="86"/>
                        <a:pt x="413" y="270"/>
                        <a:pt x="548" y="354"/>
                      </a:cubicBezTo>
                      <a:cubicBezTo>
                        <a:pt x="683" y="438"/>
                        <a:pt x="1064" y="597"/>
                        <a:pt x="1056" y="583"/>
                      </a:cubicBezTo>
                      <a:cubicBezTo>
                        <a:pt x="1048" y="569"/>
                        <a:pt x="570" y="362"/>
                        <a:pt x="502" y="269"/>
                      </a:cubicBezTo>
                      <a:cubicBezTo>
                        <a:pt x="434" y="176"/>
                        <a:pt x="585" y="48"/>
                        <a:pt x="646" y="24"/>
                      </a:cubicBezTo>
                      <a:cubicBezTo>
                        <a:pt x="707" y="0"/>
                        <a:pt x="913" y="82"/>
                        <a:pt x="866" y="125"/>
                      </a:cubicBezTo>
                      <a:cubicBezTo>
                        <a:pt x="819" y="168"/>
                        <a:pt x="508" y="235"/>
                        <a:pt x="366" y="282"/>
                      </a:cubicBezTo>
                      <a:cubicBezTo>
                        <a:pt x="224" y="329"/>
                        <a:pt x="30" y="374"/>
                        <a:pt x="15" y="409"/>
                      </a:cubicBezTo>
                      <a:cubicBezTo>
                        <a:pt x="0" y="444"/>
                        <a:pt x="125" y="520"/>
                        <a:pt x="277" y="490"/>
                      </a:cubicBezTo>
                      <a:cubicBezTo>
                        <a:pt x="429" y="460"/>
                        <a:pt x="802" y="268"/>
                        <a:pt x="929" y="231"/>
                      </a:cubicBezTo>
                      <a:cubicBezTo>
                        <a:pt x="1056" y="194"/>
                        <a:pt x="1080" y="270"/>
                        <a:pt x="1040" y="265"/>
                      </a:cubicBezTo>
                      <a:cubicBezTo>
                        <a:pt x="1000" y="260"/>
                        <a:pt x="808" y="222"/>
                        <a:pt x="692" y="202"/>
                      </a:cubicBezTo>
                      <a:cubicBezTo>
                        <a:pt x="576" y="182"/>
                        <a:pt x="447" y="147"/>
                        <a:pt x="341" y="146"/>
                      </a:cubicBezTo>
                      <a:cubicBezTo>
                        <a:pt x="235" y="145"/>
                        <a:pt x="8" y="189"/>
                        <a:pt x="57" y="197"/>
                      </a:cubicBezTo>
                      <a:cubicBezTo>
                        <a:pt x="106" y="205"/>
                        <a:pt x="505" y="222"/>
                        <a:pt x="633" y="193"/>
                      </a:cubicBezTo>
                      <a:cubicBezTo>
                        <a:pt x="761" y="164"/>
                        <a:pt x="762" y="22"/>
                        <a:pt x="828" y="24"/>
                      </a:cubicBezTo>
                      <a:cubicBezTo>
                        <a:pt x="894" y="26"/>
                        <a:pt x="960" y="116"/>
                        <a:pt x="1027" y="206"/>
                      </a:cubicBezTo>
                    </a:path>
                  </a:pathLst>
                </a:custGeom>
                <a:noFill/>
                <a:ln w="19050" cmpd="sng">
                  <a:solidFill>
                    <a:srgbClr val="FF3300"/>
                  </a:solidFill>
                  <a:round/>
                  <a:headEnd/>
                  <a:tailEnd/>
                </a:ln>
              </p:spPr>
              <p:txBody>
                <a:bodyPr/>
                <a:lstStyle/>
                <a:p>
                  <a:endParaRPr lang="fr-FR"/>
                </a:p>
              </p:txBody>
            </p:sp>
          </p:grpSp>
        </p:grpSp>
        <p:sp>
          <p:nvSpPr>
            <p:cNvPr id="13317" name="Text Box 32"/>
            <p:cNvSpPr txBox="1">
              <a:spLocks noChangeArrowheads="1"/>
            </p:cNvSpPr>
            <p:nvPr/>
          </p:nvSpPr>
          <p:spPr bwMode="auto">
            <a:xfrm>
              <a:off x="3147462" y="2471376"/>
              <a:ext cx="2471737" cy="396875"/>
            </a:xfrm>
            <a:prstGeom prst="rect">
              <a:avLst/>
            </a:prstGeom>
            <a:noFill/>
            <a:ln w="9525">
              <a:noFill/>
              <a:miter lim="800000"/>
              <a:headEnd/>
              <a:tailEnd/>
            </a:ln>
          </p:spPr>
          <p:txBody>
            <a:bodyPr wrap="none">
              <a:spAutoFit/>
            </a:bodyPr>
            <a:lstStyle/>
            <a:p>
              <a:r>
                <a:rPr lang="fr-FR" sz="2000" dirty="0">
                  <a:solidFill>
                    <a:schemeClr val="tx1"/>
                  </a:solidFill>
                </a:rPr>
                <a:t>Membrane cellulaire</a:t>
              </a:r>
            </a:p>
          </p:txBody>
        </p:sp>
        <p:sp>
          <p:nvSpPr>
            <p:cNvPr id="13318" name="Text Box 33"/>
            <p:cNvSpPr txBox="1">
              <a:spLocks noChangeArrowheads="1"/>
            </p:cNvSpPr>
            <p:nvPr/>
          </p:nvSpPr>
          <p:spPr bwMode="auto">
            <a:xfrm>
              <a:off x="3697288" y="4113213"/>
              <a:ext cx="1495425" cy="701675"/>
            </a:xfrm>
            <a:prstGeom prst="rect">
              <a:avLst/>
            </a:prstGeom>
            <a:noFill/>
            <a:ln w="9525">
              <a:noFill/>
              <a:miter lim="800000"/>
              <a:headEnd/>
              <a:tailEnd/>
            </a:ln>
          </p:spPr>
          <p:txBody>
            <a:bodyPr wrap="none">
              <a:spAutoFit/>
            </a:bodyPr>
            <a:lstStyle/>
            <a:p>
              <a:r>
                <a:rPr lang="fr-FR" sz="2000" b="1">
                  <a:solidFill>
                    <a:srgbClr val="FF0000"/>
                  </a:solidFill>
                </a:rPr>
                <a:t>Patrimoine</a:t>
              </a:r>
            </a:p>
            <a:p>
              <a:r>
                <a:rPr lang="fr-FR" sz="2000" b="1">
                  <a:solidFill>
                    <a:srgbClr val="FF0000"/>
                  </a:solidFill>
                </a:rPr>
                <a:t>génétique</a:t>
              </a:r>
            </a:p>
          </p:txBody>
        </p:sp>
        <p:sp>
          <p:nvSpPr>
            <p:cNvPr id="13319" name="Line 34"/>
            <p:cNvSpPr>
              <a:spLocks noChangeShapeType="1"/>
            </p:cNvSpPr>
            <p:nvPr/>
          </p:nvSpPr>
          <p:spPr bwMode="auto">
            <a:xfrm flipH="1">
              <a:off x="3146425" y="2963863"/>
              <a:ext cx="998538" cy="854075"/>
            </a:xfrm>
            <a:prstGeom prst="line">
              <a:avLst/>
            </a:prstGeom>
            <a:noFill/>
            <a:ln w="28575">
              <a:solidFill>
                <a:schemeClr val="tx1"/>
              </a:solidFill>
              <a:round/>
              <a:headEnd/>
              <a:tailEnd type="triangle" w="med" len="med"/>
            </a:ln>
          </p:spPr>
          <p:txBody>
            <a:bodyPr/>
            <a:lstStyle/>
            <a:p>
              <a:endParaRPr lang="fr-FR"/>
            </a:p>
          </p:txBody>
        </p:sp>
        <p:sp>
          <p:nvSpPr>
            <p:cNvPr id="13320" name="Line 35"/>
            <p:cNvSpPr>
              <a:spLocks noChangeShapeType="1"/>
            </p:cNvSpPr>
            <p:nvPr/>
          </p:nvSpPr>
          <p:spPr bwMode="auto">
            <a:xfrm>
              <a:off x="4413250" y="2965450"/>
              <a:ext cx="998538" cy="854075"/>
            </a:xfrm>
            <a:prstGeom prst="line">
              <a:avLst/>
            </a:prstGeom>
            <a:noFill/>
            <a:ln w="28575">
              <a:solidFill>
                <a:schemeClr val="tx1"/>
              </a:solidFill>
              <a:round/>
              <a:headEnd/>
              <a:tailEnd type="triangle" w="med" len="med"/>
            </a:ln>
          </p:spPr>
          <p:txBody>
            <a:bodyPr/>
            <a:lstStyle/>
            <a:p>
              <a:endParaRPr lang="fr-FR"/>
            </a:p>
          </p:txBody>
        </p:sp>
        <p:sp>
          <p:nvSpPr>
            <p:cNvPr id="13321" name="Line 36"/>
            <p:cNvSpPr>
              <a:spLocks noChangeShapeType="1"/>
            </p:cNvSpPr>
            <p:nvPr/>
          </p:nvSpPr>
          <p:spPr bwMode="auto">
            <a:xfrm flipH="1">
              <a:off x="2620963" y="4495800"/>
              <a:ext cx="1096962" cy="0"/>
            </a:xfrm>
            <a:prstGeom prst="line">
              <a:avLst/>
            </a:prstGeom>
            <a:noFill/>
            <a:ln w="28575">
              <a:solidFill>
                <a:srgbClr val="FF0000"/>
              </a:solidFill>
              <a:round/>
              <a:headEnd/>
              <a:tailEnd type="triangle" w="med" len="med"/>
            </a:ln>
          </p:spPr>
          <p:txBody>
            <a:bodyPr/>
            <a:lstStyle/>
            <a:p>
              <a:endParaRPr lang="fr-FR"/>
            </a:p>
          </p:txBody>
        </p:sp>
        <p:sp>
          <p:nvSpPr>
            <p:cNvPr id="13322" name="Line 37"/>
            <p:cNvSpPr>
              <a:spLocks noChangeShapeType="1"/>
            </p:cNvSpPr>
            <p:nvPr/>
          </p:nvSpPr>
          <p:spPr bwMode="auto">
            <a:xfrm>
              <a:off x="5168900" y="4527550"/>
              <a:ext cx="1096963" cy="0"/>
            </a:xfrm>
            <a:prstGeom prst="line">
              <a:avLst/>
            </a:prstGeom>
            <a:noFill/>
            <a:ln w="28575">
              <a:solidFill>
                <a:srgbClr val="FF0000"/>
              </a:solidFill>
              <a:round/>
              <a:headEnd/>
              <a:tailEnd type="triangle" w="med" len="med"/>
            </a:ln>
          </p:spPr>
          <p:txBody>
            <a:bodyPr/>
            <a:lstStyle/>
            <a:p>
              <a:endParaRPr lang="fr-FR"/>
            </a:p>
          </p:txBody>
        </p:sp>
      </p:grpSp>
      <p:pic>
        <p:nvPicPr>
          <p:cNvPr id="22" name="Picture 7" descr="ADN"/>
          <p:cNvPicPr>
            <a:picLocks noChangeAspect="1" noChangeArrowheads="1"/>
          </p:cNvPicPr>
          <p:nvPr/>
        </p:nvPicPr>
        <p:blipFill>
          <a:blip r:embed="rId2" cstate="print"/>
          <a:srcRect b="51669"/>
          <a:stretch>
            <a:fillRect/>
          </a:stretch>
        </p:blipFill>
        <p:spPr bwMode="auto">
          <a:xfrm>
            <a:off x="0" y="3501007"/>
            <a:ext cx="2411760" cy="3356993"/>
          </a:xfrm>
          <a:prstGeom prst="rect">
            <a:avLst/>
          </a:prstGeom>
          <a:noFill/>
          <a:ln w="9525">
            <a:noFill/>
            <a:miter lim="800000"/>
            <a:headEnd/>
            <a:tailEnd/>
          </a:ln>
        </p:spPr>
      </p:pic>
      <p:pic>
        <p:nvPicPr>
          <p:cNvPr id="23" name="Picture 6" descr="ribozyme"/>
          <p:cNvPicPr>
            <a:picLocks noChangeAspect="1" noChangeArrowheads="1"/>
          </p:cNvPicPr>
          <p:nvPr/>
        </p:nvPicPr>
        <p:blipFill>
          <a:blip r:embed="rId3" cstate="print"/>
          <a:srcRect/>
          <a:stretch>
            <a:fillRect/>
          </a:stretch>
        </p:blipFill>
        <p:spPr>
          <a:xfrm>
            <a:off x="5580112" y="3905330"/>
            <a:ext cx="3563888" cy="2952670"/>
          </a:xfrm>
          <a:prstGeom prst="rect">
            <a:avLst/>
          </a:prstGeom>
          <a:noFill/>
        </p:spPr>
      </p:pic>
      <p:sp>
        <p:nvSpPr>
          <p:cNvPr id="24" name="ZoneTexte 23"/>
          <p:cNvSpPr txBox="1"/>
          <p:nvPr/>
        </p:nvSpPr>
        <p:spPr>
          <a:xfrm>
            <a:off x="8308515" y="3284984"/>
            <a:ext cx="835485" cy="461665"/>
          </a:xfrm>
          <a:prstGeom prst="rect">
            <a:avLst/>
          </a:prstGeom>
          <a:noFill/>
        </p:spPr>
        <p:txBody>
          <a:bodyPr wrap="none" rtlCol="0">
            <a:spAutoFit/>
          </a:bodyPr>
          <a:lstStyle/>
          <a:p>
            <a:r>
              <a:rPr lang="fr-FR" dirty="0" smtClean="0"/>
              <a:t>ARN</a:t>
            </a:r>
            <a:endParaRPr lang="fr-FR" dirty="0"/>
          </a:p>
        </p:txBody>
      </p:sp>
      <p:pic>
        <p:nvPicPr>
          <p:cNvPr id="498692" name="Picture 4" descr="http://upload.wikimedia.org/wikipedia/commons/thumb/6/69/Bacterial_morphology_diagram.svg/400px-Bacterial_morphology_diagram.svg.png">
            <a:hlinkClick r:id="rId4"/>
          </p:cNvPr>
          <p:cNvPicPr>
            <a:picLocks noChangeAspect="1" noChangeArrowheads="1"/>
          </p:cNvPicPr>
          <p:nvPr/>
        </p:nvPicPr>
        <p:blipFill>
          <a:blip r:embed="rId5" cstate="print"/>
          <a:srcRect r="41411" b="20099"/>
          <a:stretch>
            <a:fillRect/>
          </a:stretch>
        </p:blipFill>
        <p:spPr bwMode="auto">
          <a:xfrm>
            <a:off x="2483768" y="3415553"/>
            <a:ext cx="2736304" cy="3442447"/>
          </a:xfrm>
          <a:prstGeom prst="rect">
            <a:avLst/>
          </a:prstGeom>
          <a:noFill/>
        </p:spPr>
      </p:pic>
      <p:sp>
        <p:nvSpPr>
          <p:cNvPr id="33" name="Flèche vers le bas 32"/>
          <p:cNvSpPr/>
          <p:nvPr/>
        </p:nvSpPr>
        <p:spPr bwMode="auto">
          <a:xfrm>
            <a:off x="8604448" y="3645024"/>
            <a:ext cx="268608" cy="402344"/>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New Roman"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79712" y="116632"/>
            <a:ext cx="3425938" cy="461665"/>
          </a:xfrm>
          <a:prstGeom prst="rect">
            <a:avLst/>
          </a:prstGeom>
          <a:solidFill>
            <a:srgbClr val="FFFF00"/>
          </a:solidFill>
        </p:spPr>
        <p:txBody>
          <a:bodyPr wrap="none" rtlCol="0">
            <a:spAutoFit/>
          </a:bodyPr>
          <a:lstStyle/>
          <a:p>
            <a:r>
              <a:rPr lang="fr-FR" dirty="0" smtClean="0">
                <a:solidFill>
                  <a:srgbClr val="2A11DF"/>
                </a:solidFill>
              </a:rPr>
              <a:t>De la cellule aux éléments</a:t>
            </a:r>
            <a:endParaRPr lang="fr-FR" dirty="0">
              <a:solidFill>
                <a:srgbClr val="2A11DF"/>
              </a:solidFill>
            </a:endParaRPr>
          </a:p>
        </p:txBody>
      </p:sp>
      <p:sp>
        <p:nvSpPr>
          <p:cNvPr id="3" name="ZoneTexte 2"/>
          <p:cNvSpPr txBox="1"/>
          <p:nvPr/>
        </p:nvSpPr>
        <p:spPr>
          <a:xfrm>
            <a:off x="0" y="815320"/>
            <a:ext cx="8850500" cy="6042680"/>
          </a:xfrm>
          <a:prstGeom prst="rect">
            <a:avLst/>
          </a:prstGeom>
          <a:noFill/>
        </p:spPr>
        <p:txBody>
          <a:bodyPr wrap="none" rtlCol="0">
            <a:spAutoFit/>
          </a:bodyPr>
          <a:lstStyle/>
          <a:p>
            <a:r>
              <a:rPr lang="fr-FR" sz="2000" dirty="0" smtClean="0"/>
              <a:t>Protéine : macromolécule composée d’une ou plusieurs chaine d’acides aminés</a:t>
            </a:r>
          </a:p>
          <a:p>
            <a:r>
              <a:rPr lang="fr-FR" sz="2000" dirty="0" smtClean="0"/>
              <a:t>(peptide : assemblage de petite taille)</a:t>
            </a:r>
          </a:p>
          <a:p>
            <a:endParaRPr lang="fr-FR" sz="2000" dirty="0" smtClean="0"/>
          </a:p>
          <a:p>
            <a:endParaRPr lang="fr-FR" sz="2000" dirty="0" smtClean="0"/>
          </a:p>
          <a:p>
            <a:endParaRPr lang="fr-FR" sz="2000" dirty="0" smtClean="0"/>
          </a:p>
          <a:p>
            <a:endParaRPr lang="fr-FR" sz="2000" dirty="0" smtClean="0"/>
          </a:p>
          <a:p>
            <a:endParaRPr lang="fr-FR" sz="2000" dirty="0" smtClean="0"/>
          </a:p>
          <a:p>
            <a:endParaRPr lang="fr-FR" sz="2000" dirty="0" smtClean="0"/>
          </a:p>
          <a:p>
            <a:r>
              <a:rPr lang="fr-FR" sz="2000" dirty="0" smtClean="0"/>
              <a:t>Les acides aminés : composés chimiques possédant un groupe carboxyle –COOH et </a:t>
            </a:r>
          </a:p>
          <a:p>
            <a:r>
              <a:rPr lang="fr-FR" sz="2000" dirty="0" smtClean="0"/>
              <a:t>                                 un groupe amine –NH</a:t>
            </a:r>
            <a:r>
              <a:rPr lang="fr-FR" sz="2000" baseline="-25000" dirty="0" smtClean="0"/>
              <a:t>2 </a:t>
            </a:r>
          </a:p>
          <a:p>
            <a:endParaRPr lang="fr-FR" sz="2000" baseline="-25000" dirty="0" smtClean="0"/>
          </a:p>
          <a:p>
            <a:r>
              <a:rPr lang="fr-FR" sz="2000" dirty="0" smtClean="0"/>
              <a:t>Monde vivant : 22, Humain : 9(essentiels/vitamines/extérieur) + 12 (code ADN)</a:t>
            </a:r>
          </a:p>
          <a:p>
            <a:endParaRPr lang="fr-FR" sz="2000" dirty="0" smtClean="0"/>
          </a:p>
          <a:p>
            <a:endParaRPr lang="fr-FR" sz="2000" dirty="0" smtClean="0"/>
          </a:p>
          <a:p>
            <a:endParaRPr lang="fr-FR" sz="2000" baseline="-25000" dirty="0" smtClean="0"/>
          </a:p>
          <a:p>
            <a:endParaRPr lang="fr-FR" sz="2000" baseline="-25000" dirty="0" smtClean="0"/>
          </a:p>
          <a:p>
            <a:endParaRPr lang="fr-FR" sz="2000" baseline="-25000" dirty="0" smtClean="0"/>
          </a:p>
          <a:p>
            <a:endParaRPr lang="fr-FR" sz="2000" baseline="-25000" dirty="0" smtClean="0"/>
          </a:p>
          <a:p>
            <a:endParaRPr lang="fr-FR" sz="2000" baseline="-25000" dirty="0" smtClean="0"/>
          </a:p>
          <a:p>
            <a:endParaRPr lang="fr-FR" sz="2000" baseline="-25000" dirty="0" smtClean="0"/>
          </a:p>
          <a:p>
            <a:endParaRPr lang="fr-FR" sz="2000" baseline="-25000" dirty="0" smtClean="0"/>
          </a:p>
          <a:p>
            <a:r>
              <a:rPr lang="fr-FR" sz="2000" baseline="-25000" dirty="0" smtClean="0"/>
              <a:t>                    </a:t>
            </a:r>
            <a:r>
              <a:rPr lang="fr-FR" sz="2000" dirty="0" smtClean="0"/>
              <a:t>L-alanine                              L-glutamate                                L-arginine</a:t>
            </a:r>
            <a:endParaRPr lang="fr-FR" sz="2000" dirty="0"/>
          </a:p>
        </p:txBody>
      </p:sp>
      <p:pic>
        <p:nvPicPr>
          <p:cNvPr id="527405" name="Picture 45"/>
          <p:cNvPicPr>
            <a:picLocks noChangeAspect="1" noChangeArrowheads="1"/>
          </p:cNvPicPr>
          <p:nvPr/>
        </p:nvPicPr>
        <p:blipFill>
          <a:blip r:embed="rId2" cstate="print"/>
          <a:srcRect/>
          <a:stretch>
            <a:fillRect/>
          </a:stretch>
        </p:blipFill>
        <p:spPr bwMode="auto">
          <a:xfrm>
            <a:off x="611560" y="5157192"/>
            <a:ext cx="1512168" cy="1088761"/>
          </a:xfrm>
          <a:prstGeom prst="rect">
            <a:avLst/>
          </a:prstGeom>
          <a:noFill/>
          <a:ln w="9525">
            <a:noFill/>
            <a:miter lim="800000"/>
            <a:headEnd/>
            <a:tailEnd/>
          </a:ln>
        </p:spPr>
      </p:pic>
      <p:pic>
        <p:nvPicPr>
          <p:cNvPr id="527414" name="Picture 54"/>
          <p:cNvPicPr>
            <a:picLocks noChangeAspect="1" noChangeArrowheads="1"/>
          </p:cNvPicPr>
          <p:nvPr/>
        </p:nvPicPr>
        <p:blipFill>
          <a:blip r:embed="rId3" cstate="print"/>
          <a:srcRect/>
          <a:stretch>
            <a:fillRect/>
          </a:stretch>
        </p:blipFill>
        <p:spPr bwMode="auto">
          <a:xfrm>
            <a:off x="7092280" y="4797152"/>
            <a:ext cx="952500" cy="1609725"/>
          </a:xfrm>
          <a:prstGeom prst="rect">
            <a:avLst/>
          </a:prstGeom>
          <a:noFill/>
          <a:ln w="9525">
            <a:noFill/>
            <a:miter lim="800000"/>
            <a:headEnd/>
            <a:tailEnd/>
          </a:ln>
        </p:spPr>
      </p:pic>
      <p:pic>
        <p:nvPicPr>
          <p:cNvPr id="527416" name="Picture 56" descr="C:\Documents and Settings\JM\Mes documents\Téléchargements\Glutamate_wpmp.png"/>
          <p:cNvPicPr>
            <a:picLocks noChangeAspect="1" noChangeArrowheads="1"/>
          </p:cNvPicPr>
          <p:nvPr/>
        </p:nvPicPr>
        <p:blipFill>
          <a:blip r:embed="rId4" cstate="print"/>
          <a:srcRect/>
          <a:stretch>
            <a:fillRect/>
          </a:stretch>
        </p:blipFill>
        <p:spPr bwMode="auto">
          <a:xfrm>
            <a:off x="3563888" y="4725144"/>
            <a:ext cx="1562100" cy="1549400"/>
          </a:xfrm>
          <a:prstGeom prst="rect">
            <a:avLst/>
          </a:prstGeom>
          <a:solidFill>
            <a:schemeClr val="bg1"/>
          </a:solidFill>
        </p:spPr>
      </p:pic>
      <p:pic>
        <p:nvPicPr>
          <p:cNvPr id="66" name="Picture 7" descr="ADN"/>
          <p:cNvPicPr>
            <a:picLocks noChangeAspect="1" noChangeArrowheads="1"/>
          </p:cNvPicPr>
          <p:nvPr/>
        </p:nvPicPr>
        <p:blipFill>
          <a:blip r:embed="rId5" cstate="print"/>
          <a:srcRect t="19697" b="51669"/>
          <a:stretch>
            <a:fillRect/>
          </a:stretch>
        </p:blipFill>
        <p:spPr bwMode="auto">
          <a:xfrm>
            <a:off x="6372200" y="1196752"/>
            <a:ext cx="2411760" cy="1988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1" descr="Structure d'un brin d'ADN. Les quatre bases nucléiques C, G, A et T sont liées à une chaîne poly(2-désoxy-D-ribose-5-phosphate)."/>
          <p:cNvPicPr>
            <a:picLocks noChangeAspect="1" noChangeArrowheads="1"/>
          </p:cNvPicPr>
          <p:nvPr/>
        </p:nvPicPr>
        <p:blipFill>
          <a:blip r:embed="rId2" cstate="print"/>
          <a:srcRect/>
          <a:stretch>
            <a:fillRect/>
          </a:stretch>
        </p:blipFill>
        <p:spPr bwMode="auto">
          <a:xfrm>
            <a:off x="1115616" y="0"/>
            <a:ext cx="2381250" cy="2847975"/>
          </a:xfrm>
          <a:prstGeom prst="rect">
            <a:avLst/>
          </a:prstGeom>
          <a:noFill/>
        </p:spPr>
      </p:pic>
      <p:pic>
        <p:nvPicPr>
          <p:cNvPr id="528386" name="Picture 2" descr="Structure d'un brin d'ADN. Les quatre bases nucléiques C, G, A et T sont liées à une chaîne poly(2-désoxy-D-ribose-5-phosphate)."/>
          <p:cNvPicPr>
            <a:picLocks noChangeAspect="1" noChangeArrowheads="1"/>
          </p:cNvPicPr>
          <p:nvPr/>
        </p:nvPicPr>
        <p:blipFill>
          <a:blip r:embed="rId3" cstate="print"/>
          <a:srcRect/>
          <a:stretch>
            <a:fillRect/>
          </a:stretch>
        </p:blipFill>
        <p:spPr bwMode="auto">
          <a:xfrm>
            <a:off x="5148064" y="0"/>
            <a:ext cx="2381250" cy="2847975"/>
          </a:xfrm>
          <a:prstGeom prst="rect">
            <a:avLst/>
          </a:prstGeom>
          <a:noFill/>
        </p:spPr>
      </p:pic>
      <p:sp>
        <p:nvSpPr>
          <p:cNvPr id="52838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charset="0"/>
              </a:rPr>
              <a:t/>
            </a:r>
            <a:br>
              <a:rPr kumimoji="0" lang="fr-FR" sz="1800" b="0" i="0" u="none" strike="noStrike" cap="none" normalizeH="0" baseline="0" smtClean="0">
                <a:ln>
                  <a:noFill/>
                </a:ln>
                <a:solidFill>
                  <a:schemeClr val="tx1"/>
                </a:solidFill>
                <a:effectLst/>
                <a:latin typeface="Arial" charset="0"/>
              </a:rPr>
            </a:br>
            <a:endParaRPr kumimoji="0" lang="fr-FR" sz="1800" b="0" i="0" u="none" strike="noStrike" cap="none" normalizeH="0" baseline="0" smtClean="0">
              <a:ln>
                <a:noFill/>
              </a:ln>
              <a:solidFill>
                <a:schemeClr val="tx1"/>
              </a:solidFill>
              <a:effectLst/>
              <a:latin typeface="Arial" charset="0"/>
            </a:endParaRPr>
          </a:p>
        </p:txBody>
      </p:sp>
      <p:sp>
        <p:nvSpPr>
          <p:cNvPr id="6" name="Rectangle 5"/>
          <p:cNvSpPr/>
          <p:nvPr/>
        </p:nvSpPr>
        <p:spPr>
          <a:xfrm>
            <a:off x="0" y="3140968"/>
            <a:ext cx="4572000" cy="1323439"/>
          </a:xfrm>
          <a:prstGeom prst="rect">
            <a:avLst/>
          </a:prstGeom>
        </p:spPr>
        <p:txBody>
          <a:bodyPr>
            <a:spAutoFit/>
          </a:bodyPr>
          <a:lstStyle/>
          <a:p>
            <a:pPr marL="0" marR="0">
              <a:spcBef>
                <a:spcPts val="0"/>
              </a:spcBef>
              <a:spcAft>
                <a:spcPts val="0"/>
              </a:spcAft>
            </a:pPr>
            <a:r>
              <a:rPr lang="fr-FR" sz="2000" dirty="0" smtClean="0"/>
              <a:t>Structure d'un brin d'</a:t>
            </a:r>
            <a:r>
              <a:rPr lang="fr-FR" sz="2000" dirty="0" smtClean="0">
                <a:solidFill>
                  <a:srgbClr val="FF0000"/>
                </a:solidFill>
              </a:rPr>
              <a:t>ADN</a:t>
            </a:r>
            <a:r>
              <a:rPr lang="fr-FR" sz="2000" dirty="0" smtClean="0"/>
              <a:t>. Les quatre bases nucléiques </a:t>
            </a:r>
            <a:r>
              <a:rPr lang="fr-FR" sz="2000" b="1" dirty="0" smtClean="0"/>
              <a:t>C</a:t>
            </a:r>
            <a:r>
              <a:rPr lang="fr-FR" sz="2000" dirty="0" smtClean="0"/>
              <a:t>, </a:t>
            </a:r>
            <a:r>
              <a:rPr lang="fr-FR" sz="2000" b="1" dirty="0" smtClean="0"/>
              <a:t>G</a:t>
            </a:r>
            <a:r>
              <a:rPr lang="fr-FR" sz="2000" dirty="0" smtClean="0"/>
              <a:t>, </a:t>
            </a:r>
            <a:r>
              <a:rPr lang="fr-FR" sz="2000" b="1" dirty="0" smtClean="0"/>
              <a:t>A</a:t>
            </a:r>
            <a:r>
              <a:rPr lang="fr-FR" sz="2000" dirty="0" smtClean="0"/>
              <a:t> et </a:t>
            </a:r>
            <a:r>
              <a:rPr lang="fr-FR" sz="2000" b="1" dirty="0" smtClean="0"/>
              <a:t>T</a:t>
            </a:r>
            <a:r>
              <a:rPr lang="fr-FR" sz="2000" dirty="0" smtClean="0"/>
              <a:t> sont liées à une chaîne poly(2-</a:t>
            </a:r>
            <a:r>
              <a:rPr lang="fr-FR" sz="2000" dirty="0" err="1" smtClean="0"/>
              <a:t>désoxy</a:t>
            </a:r>
            <a:r>
              <a:rPr lang="fr-FR" sz="2000" dirty="0" smtClean="0"/>
              <a:t>-D-ribose-5-phosphate).</a:t>
            </a:r>
            <a:endParaRPr lang="fr-FR" sz="2000" dirty="0"/>
          </a:p>
        </p:txBody>
      </p:sp>
      <p:sp>
        <p:nvSpPr>
          <p:cNvPr id="7" name="Rectangle 6"/>
          <p:cNvSpPr/>
          <p:nvPr/>
        </p:nvSpPr>
        <p:spPr>
          <a:xfrm>
            <a:off x="4572000" y="3212976"/>
            <a:ext cx="4572000" cy="1015663"/>
          </a:xfrm>
          <a:prstGeom prst="rect">
            <a:avLst/>
          </a:prstGeom>
        </p:spPr>
        <p:txBody>
          <a:bodyPr>
            <a:spAutoFit/>
          </a:bodyPr>
          <a:lstStyle/>
          <a:p>
            <a:pPr marL="0" marR="0">
              <a:spcBef>
                <a:spcPts val="0"/>
              </a:spcBef>
              <a:spcAft>
                <a:spcPts val="0"/>
              </a:spcAft>
            </a:pPr>
            <a:r>
              <a:rPr lang="fr-FR" sz="2000" dirty="0" smtClean="0"/>
              <a:t>Structure d'un brin d'</a:t>
            </a:r>
            <a:r>
              <a:rPr lang="fr-FR" sz="2000" dirty="0" smtClean="0">
                <a:solidFill>
                  <a:srgbClr val="FF0000"/>
                </a:solidFill>
              </a:rPr>
              <a:t>ARN</a:t>
            </a:r>
            <a:r>
              <a:rPr lang="fr-FR" sz="2000" dirty="0" smtClean="0"/>
              <a:t>. Les quatre bases nucléiques </a:t>
            </a:r>
            <a:r>
              <a:rPr lang="fr-FR" sz="2000" b="1" dirty="0" smtClean="0"/>
              <a:t>C</a:t>
            </a:r>
            <a:r>
              <a:rPr lang="fr-FR" sz="2000" dirty="0" smtClean="0"/>
              <a:t>, </a:t>
            </a:r>
            <a:r>
              <a:rPr lang="fr-FR" sz="2000" b="1" dirty="0" smtClean="0"/>
              <a:t>G</a:t>
            </a:r>
            <a:r>
              <a:rPr lang="fr-FR" sz="2000" dirty="0" smtClean="0"/>
              <a:t>, </a:t>
            </a:r>
            <a:r>
              <a:rPr lang="fr-FR" sz="2000" b="1" dirty="0" smtClean="0"/>
              <a:t>A</a:t>
            </a:r>
            <a:r>
              <a:rPr lang="fr-FR" sz="2000" dirty="0" smtClean="0"/>
              <a:t> et </a:t>
            </a:r>
            <a:r>
              <a:rPr lang="fr-FR" sz="2000" b="1" dirty="0" smtClean="0"/>
              <a:t>U, </a:t>
            </a:r>
            <a:r>
              <a:rPr lang="fr-FR" sz="2000" dirty="0" smtClean="0"/>
              <a:t>sont liées à une chaîne poly(D-ribose-5-phosphate).</a:t>
            </a:r>
            <a:endParaRPr lang="fr-FR" sz="2000" dirty="0"/>
          </a:p>
        </p:txBody>
      </p:sp>
      <p:sp>
        <p:nvSpPr>
          <p:cNvPr id="8" name="ZoneTexte 7"/>
          <p:cNvSpPr txBox="1"/>
          <p:nvPr/>
        </p:nvSpPr>
        <p:spPr>
          <a:xfrm>
            <a:off x="107504" y="5085184"/>
            <a:ext cx="8311891" cy="1569660"/>
          </a:xfrm>
          <a:prstGeom prst="rect">
            <a:avLst/>
          </a:prstGeom>
          <a:noFill/>
        </p:spPr>
        <p:txBody>
          <a:bodyPr wrap="none" rtlCol="0">
            <a:spAutoFit/>
          </a:bodyPr>
          <a:lstStyle/>
          <a:p>
            <a:r>
              <a:rPr lang="fr-FR" dirty="0" smtClean="0"/>
              <a:t>Il faut 3 nucléotides (bases nucléiques) pour coder un acide aminé</a:t>
            </a:r>
          </a:p>
          <a:p>
            <a:r>
              <a:rPr lang="fr-FR" dirty="0" smtClean="0"/>
              <a:t>Alanine : GCU, GCC, GCA, GCG</a:t>
            </a:r>
          </a:p>
          <a:p>
            <a:r>
              <a:rPr lang="fr-FR" dirty="0" smtClean="0"/>
              <a:t>Arginine : CGU, CGC, CGA, CGG, AGA, AGG</a:t>
            </a:r>
          </a:p>
          <a:p>
            <a:r>
              <a:rPr lang="fr-FR" dirty="0" smtClean="0"/>
              <a:t>Glutamate : GAA, GAG</a:t>
            </a:r>
            <a:endParaRPr lang="fr-FR" dirty="0"/>
          </a:p>
        </p:txBody>
      </p:sp>
      <p:sp>
        <p:nvSpPr>
          <p:cNvPr id="9" name="ZoneTexte 8"/>
          <p:cNvSpPr txBox="1"/>
          <p:nvPr/>
        </p:nvSpPr>
        <p:spPr>
          <a:xfrm>
            <a:off x="251520" y="4509120"/>
            <a:ext cx="7894918" cy="461665"/>
          </a:xfrm>
          <a:prstGeom prst="rect">
            <a:avLst/>
          </a:prstGeom>
          <a:noFill/>
        </p:spPr>
        <p:txBody>
          <a:bodyPr wrap="none" rtlCol="0">
            <a:spAutoFit/>
          </a:bodyPr>
          <a:lstStyle/>
          <a:p>
            <a:r>
              <a:rPr lang="fr-FR" dirty="0" smtClean="0"/>
              <a:t>A: Adénine  G: Guanine  C: Cytosine  T: Thymine   U: Uracile</a:t>
            </a:r>
            <a:endParaRPr lang="fr-F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9752" y="0"/>
            <a:ext cx="3639138" cy="584775"/>
          </a:xfrm>
          <a:prstGeom prst="rect">
            <a:avLst/>
          </a:prstGeom>
          <a:solidFill>
            <a:srgbClr val="FFFF00"/>
          </a:solidFill>
        </p:spPr>
        <p:txBody>
          <a:bodyPr wrap="none" rtlCol="0">
            <a:spAutoFit/>
          </a:bodyPr>
          <a:lstStyle/>
          <a:p>
            <a:r>
              <a:rPr lang="fr-FR" sz="3200" dirty="0" smtClean="0">
                <a:solidFill>
                  <a:srgbClr val="2A11DF"/>
                </a:solidFill>
              </a:rPr>
              <a:t>Synthèse </a:t>
            </a:r>
            <a:r>
              <a:rPr lang="fr-FR" sz="3200" dirty="0" err="1" smtClean="0">
                <a:solidFill>
                  <a:srgbClr val="2A11DF"/>
                </a:solidFill>
              </a:rPr>
              <a:t>prébiotique</a:t>
            </a:r>
            <a:endParaRPr lang="fr-FR" sz="3200" dirty="0">
              <a:solidFill>
                <a:srgbClr val="2A11DF"/>
              </a:solidFill>
            </a:endParaRPr>
          </a:p>
        </p:txBody>
      </p:sp>
      <p:sp>
        <p:nvSpPr>
          <p:cNvPr id="3" name="ZoneTexte 2"/>
          <p:cNvSpPr txBox="1"/>
          <p:nvPr/>
        </p:nvSpPr>
        <p:spPr>
          <a:xfrm>
            <a:off x="0" y="1268760"/>
            <a:ext cx="9144000" cy="4093428"/>
          </a:xfrm>
          <a:prstGeom prst="rect">
            <a:avLst/>
          </a:prstGeom>
          <a:noFill/>
        </p:spPr>
        <p:txBody>
          <a:bodyPr wrap="square" rtlCol="0">
            <a:spAutoFit/>
          </a:bodyPr>
          <a:lstStyle/>
          <a:p>
            <a:r>
              <a:rPr lang="fr-FR" dirty="0" smtClean="0"/>
              <a:t>Enigme : Comment passer des molécules simples à des macromolécules puis au premier </a:t>
            </a:r>
            <a:r>
              <a:rPr lang="fr-FR" dirty="0" err="1" smtClean="0"/>
              <a:t>réplicateur</a:t>
            </a:r>
            <a:r>
              <a:rPr lang="fr-FR" dirty="0" smtClean="0"/>
              <a:t> ????</a:t>
            </a:r>
          </a:p>
          <a:p>
            <a:endParaRPr lang="fr-FR" dirty="0" smtClean="0"/>
          </a:p>
          <a:p>
            <a:r>
              <a:rPr lang="fr-FR" dirty="0" smtClean="0"/>
              <a:t>                                        interne : atmosphère primitive</a:t>
            </a:r>
          </a:p>
          <a:p>
            <a:r>
              <a:rPr lang="fr-FR" dirty="0" smtClean="0"/>
              <a:t>2 origines possibles :</a:t>
            </a:r>
          </a:p>
          <a:p>
            <a:r>
              <a:rPr lang="fr-FR" dirty="0" smtClean="0"/>
              <a:t>                                        externe : bombardement météoritique (1 Ga)</a:t>
            </a:r>
          </a:p>
          <a:p>
            <a:endParaRPr lang="fr-FR" dirty="0" smtClean="0"/>
          </a:p>
          <a:p>
            <a:r>
              <a:rPr lang="fr-FR" dirty="0" smtClean="0"/>
              <a:t>Expérience de Miller (1953) : </a:t>
            </a:r>
            <a:r>
              <a:rPr lang="fr-CA" sz="2000" dirty="0" smtClean="0"/>
              <a:t>CH4+NH3+eau+ décharge électrique (simulation de l’atmosphère primitive) nous donne 10 acides aminés + cyanure d’hydrogène</a:t>
            </a:r>
            <a:endParaRPr lang="fr-CA" dirty="0" smtClean="0"/>
          </a:p>
          <a:p>
            <a:endParaRPr lang="fr-CA" dirty="0" smtClean="0"/>
          </a:p>
          <a:p>
            <a:r>
              <a:rPr lang="fr-CA" dirty="0" smtClean="0"/>
              <a:t>Présence de nombreuse molécules dans l’espace ….</a:t>
            </a:r>
            <a:endParaRPr lang="fr-FR" dirty="0"/>
          </a:p>
        </p:txBody>
      </p:sp>
      <p:cxnSp>
        <p:nvCxnSpPr>
          <p:cNvPr id="5" name="Connecteur droit avec flèche 4"/>
          <p:cNvCxnSpPr/>
          <p:nvPr/>
        </p:nvCxnSpPr>
        <p:spPr bwMode="auto">
          <a:xfrm flipV="1">
            <a:off x="2699792" y="2708920"/>
            <a:ext cx="360040" cy="21602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6" name="Connecteur droit avec flèche 5"/>
          <p:cNvCxnSpPr/>
          <p:nvPr/>
        </p:nvCxnSpPr>
        <p:spPr bwMode="auto">
          <a:xfrm>
            <a:off x="2699792" y="3140968"/>
            <a:ext cx="360040" cy="21602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ChangeArrowheads="1"/>
          </p:cNvSpPr>
          <p:nvPr/>
        </p:nvSpPr>
        <p:spPr bwMode="auto">
          <a:xfrm>
            <a:off x="2209800" y="101600"/>
            <a:ext cx="2738185" cy="523220"/>
          </a:xfrm>
          <a:prstGeom prst="rect">
            <a:avLst/>
          </a:prstGeom>
          <a:solidFill>
            <a:srgbClr val="FFFF00"/>
          </a:solidFill>
          <a:ln w="9525">
            <a:noFill/>
            <a:miter lim="800000"/>
            <a:headEnd/>
            <a:tailEnd/>
          </a:ln>
          <a:effectLst/>
        </p:spPr>
        <p:txBody>
          <a:bodyPr wrap="none">
            <a:spAutoFit/>
          </a:bodyPr>
          <a:lstStyle/>
          <a:p>
            <a:r>
              <a:rPr lang="fr-FR" sz="2800" dirty="0" smtClean="0">
                <a:solidFill>
                  <a:srgbClr val="333399"/>
                </a:solidFill>
                <a:latin typeface="Arial" charset="0"/>
              </a:rPr>
              <a:t>Lois </a:t>
            </a:r>
            <a:r>
              <a:rPr lang="fr-FR" sz="2800" dirty="0">
                <a:solidFill>
                  <a:srgbClr val="333399"/>
                </a:solidFill>
                <a:latin typeface="Arial" charset="0"/>
              </a:rPr>
              <a:t>et </a:t>
            </a:r>
            <a:r>
              <a:rPr lang="fr-FR" sz="2800" dirty="0" smtClean="0">
                <a:solidFill>
                  <a:srgbClr val="333399"/>
                </a:solidFill>
                <a:latin typeface="Arial" charset="0"/>
              </a:rPr>
              <a:t>Théories</a:t>
            </a:r>
            <a:endParaRPr lang="fr-FR" sz="2800" dirty="0">
              <a:solidFill>
                <a:srgbClr val="333399"/>
              </a:solidFill>
              <a:latin typeface="Arial" charset="0"/>
            </a:endParaRPr>
          </a:p>
        </p:txBody>
      </p:sp>
      <p:sp>
        <p:nvSpPr>
          <p:cNvPr id="369670" name="Text Box 6"/>
          <p:cNvSpPr txBox="1">
            <a:spLocks noChangeArrowheads="1"/>
          </p:cNvSpPr>
          <p:nvPr/>
        </p:nvSpPr>
        <p:spPr bwMode="auto">
          <a:xfrm>
            <a:off x="0" y="764704"/>
            <a:ext cx="9144000" cy="720080"/>
          </a:xfrm>
          <a:prstGeom prst="rect">
            <a:avLst/>
          </a:prstGeom>
          <a:noFill/>
          <a:ln w="9525">
            <a:noFill/>
            <a:miter lim="800000"/>
            <a:headEnd/>
            <a:tailEnd/>
          </a:ln>
          <a:effectLst/>
        </p:spPr>
        <p:txBody>
          <a:bodyPr wrap="square">
            <a:spAutoFit/>
          </a:bodyPr>
          <a:lstStyle/>
          <a:p>
            <a:r>
              <a:rPr lang="fr-FR" sz="2000" dirty="0">
                <a:latin typeface="Tahoma" pitchFamily="34" charset="0"/>
              </a:rPr>
              <a:t>- Loi et/ou Modèles </a:t>
            </a:r>
            <a:r>
              <a:rPr lang="fr-FR" sz="2000" u="sng" dirty="0">
                <a:solidFill>
                  <a:srgbClr val="FF0000"/>
                </a:solidFill>
                <a:latin typeface="Tahoma" pitchFamily="34" charset="0"/>
              </a:rPr>
              <a:t>décrivent</a:t>
            </a:r>
            <a:r>
              <a:rPr lang="fr-FR" sz="2000" dirty="0">
                <a:latin typeface="Tahoma" pitchFamily="34" charset="0"/>
              </a:rPr>
              <a:t> la nature</a:t>
            </a:r>
            <a:r>
              <a:rPr lang="fr-FR" sz="2000" dirty="0" smtClean="0">
                <a:latin typeface="Tahoma" pitchFamily="34" charset="0"/>
              </a:rPr>
              <a:t>. </a:t>
            </a:r>
            <a:r>
              <a:rPr lang="fr-FR" sz="1400" dirty="0" smtClean="0">
                <a:latin typeface="Tahoma" pitchFamily="34" charset="0"/>
              </a:rPr>
              <a:t>(relation mathématique entre grandeurs physiques)</a:t>
            </a:r>
            <a:endParaRPr lang="fr-FR" sz="2000" dirty="0">
              <a:latin typeface="Tahoma" pitchFamily="34" charset="0"/>
            </a:endParaRPr>
          </a:p>
          <a:p>
            <a:r>
              <a:rPr lang="fr-FR" sz="2000" dirty="0">
                <a:latin typeface="Tahoma" pitchFamily="34" charset="0"/>
              </a:rPr>
              <a:t>  Afin de décrire  le </a:t>
            </a:r>
            <a:r>
              <a:rPr lang="fr-FR" sz="2000" dirty="0">
                <a:solidFill>
                  <a:srgbClr val="008000"/>
                </a:solidFill>
                <a:latin typeface="Tahoma" pitchFamily="34" charset="0"/>
              </a:rPr>
              <a:t>«comment» </a:t>
            </a:r>
            <a:r>
              <a:rPr lang="fr-FR" sz="2000" dirty="0">
                <a:latin typeface="Tahoma" pitchFamily="34" charset="0"/>
              </a:rPr>
              <a:t>d’un certain phénomène</a:t>
            </a:r>
          </a:p>
        </p:txBody>
      </p:sp>
      <p:sp>
        <p:nvSpPr>
          <p:cNvPr id="369673" name="Text Box 9"/>
          <p:cNvSpPr txBox="1">
            <a:spLocks noChangeArrowheads="1"/>
          </p:cNvSpPr>
          <p:nvPr/>
        </p:nvSpPr>
        <p:spPr bwMode="auto">
          <a:xfrm>
            <a:off x="0" y="1700808"/>
            <a:ext cx="9144000" cy="707886"/>
          </a:xfrm>
          <a:prstGeom prst="rect">
            <a:avLst/>
          </a:prstGeom>
          <a:noFill/>
          <a:ln w="9525">
            <a:noFill/>
            <a:miter lim="800000"/>
            <a:headEnd/>
            <a:tailEnd/>
          </a:ln>
          <a:effectLst/>
        </p:spPr>
        <p:txBody>
          <a:bodyPr wrap="square">
            <a:spAutoFit/>
          </a:bodyPr>
          <a:lstStyle/>
          <a:p>
            <a:r>
              <a:rPr lang="fr-FR" sz="2000" dirty="0">
                <a:solidFill>
                  <a:srgbClr val="FF0000"/>
                </a:solidFill>
                <a:latin typeface="Arial" charset="0"/>
              </a:rPr>
              <a:t>Une loi ne contient pas les informations concernant la relation </a:t>
            </a:r>
            <a:r>
              <a:rPr lang="fr-FR" sz="2000" dirty="0" smtClean="0">
                <a:solidFill>
                  <a:srgbClr val="FF0000"/>
                </a:solidFill>
                <a:latin typeface="Arial" charset="0"/>
              </a:rPr>
              <a:t>de </a:t>
            </a:r>
            <a:r>
              <a:rPr lang="fr-FR" sz="2000" dirty="0">
                <a:solidFill>
                  <a:srgbClr val="FF0000"/>
                </a:solidFill>
                <a:latin typeface="Arial" charset="0"/>
              </a:rPr>
              <a:t>cause à effets d’un phénomène ...</a:t>
            </a:r>
          </a:p>
        </p:txBody>
      </p:sp>
      <p:sp>
        <p:nvSpPr>
          <p:cNvPr id="8" name="Rectangle 6"/>
          <p:cNvSpPr>
            <a:spLocks noChangeArrowheads="1"/>
          </p:cNvSpPr>
          <p:nvPr/>
        </p:nvSpPr>
        <p:spPr bwMode="auto">
          <a:xfrm>
            <a:off x="0" y="2564904"/>
            <a:ext cx="9144000" cy="701675"/>
          </a:xfrm>
          <a:prstGeom prst="rect">
            <a:avLst/>
          </a:prstGeom>
          <a:noFill/>
          <a:ln w="9525">
            <a:noFill/>
            <a:miter lim="800000"/>
            <a:headEnd/>
            <a:tailEnd/>
          </a:ln>
          <a:effectLst/>
        </p:spPr>
        <p:txBody>
          <a:bodyPr>
            <a:spAutoFit/>
          </a:bodyPr>
          <a:lstStyle/>
          <a:p>
            <a:r>
              <a:rPr lang="fr-FR" sz="2000" dirty="0">
                <a:latin typeface="Tahoma" pitchFamily="34" charset="0"/>
              </a:rPr>
              <a:t>- La théorie «</a:t>
            </a:r>
            <a:r>
              <a:rPr lang="fr-FR" sz="2000" u="sng" dirty="0">
                <a:solidFill>
                  <a:srgbClr val="FF0000"/>
                </a:solidFill>
                <a:latin typeface="Tahoma" pitchFamily="34" charset="0"/>
              </a:rPr>
              <a:t>explique</a:t>
            </a:r>
            <a:r>
              <a:rPr lang="fr-FR" sz="2000" dirty="0">
                <a:latin typeface="Tahoma" pitchFamily="34" charset="0"/>
              </a:rPr>
              <a:t>» la Nature </a:t>
            </a:r>
          </a:p>
          <a:p>
            <a:r>
              <a:rPr lang="fr-FR" sz="2000" dirty="0">
                <a:latin typeface="Tahoma" pitchFamily="34" charset="0"/>
              </a:rPr>
              <a:t>  Essaye d’expliquer le </a:t>
            </a:r>
            <a:r>
              <a:rPr lang="fr-FR" sz="2000" dirty="0">
                <a:solidFill>
                  <a:srgbClr val="008000"/>
                </a:solidFill>
                <a:latin typeface="Tahoma" pitchFamily="34" charset="0"/>
              </a:rPr>
              <a:t>«pourquoi» </a:t>
            </a:r>
            <a:r>
              <a:rPr lang="fr-FR" sz="2000" dirty="0">
                <a:latin typeface="Tahoma" pitchFamily="34" charset="0"/>
              </a:rPr>
              <a:t>d’un </a:t>
            </a:r>
            <a:r>
              <a:rPr lang="fr-FR" sz="2000" dirty="0">
                <a:latin typeface="Arial" charset="0"/>
              </a:rPr>
              <a:t>phénomène</a:t>
            </a:r>
            <a:r>
              <a:rPr lang="fr-FR" sz="2000" dirty="0">
                <a:latin typeface="Tahoma" pitchFamily="34" charset="0"/>
              </a:rPr>
              <a:t>, ou d’une ensemble de lois </a:t>
            </a:r>
          </a:p>
        </p:txBody>
      </p:sp>
      <p:sp>
        <p:nvSpPr>
          <p:cNvPr id="9" name="Text Box 11"/>
          <p:cNvSpPr txBox="1">
            <a:spLocks noChangeArrowheads="1"/>
          </p:cNvSpPr>
          <p:nvPr/>
        </p:nvSpPr>
        <p:spPr bwMode="auto">
          <a:xfrm>
            <a:off x="0" y="3356992"/>
            <a:ext cx="9144000" cy="1006475"/>
          </a:xfrm>
          <a:prstGeom prst="rect">
            <a:avLst/>
          </a:prstGeom>
          <a:noFill/>
          <a:ln w="9525">
            <a:noFill/>
            <a:miter lim="800000"/>
            <a:headEnd/>
            <a:tailEnd/>
          </a:ln>
          <a:effectLst/>
        </p:spPr>
        <p:txBody>
          <a:bodyPr>
            <a:spAutoFit/>
          </a:bodyPr>
          <a:lstStyle/>
          <a:p>
            <a:r>
              <a:rPr lang="fr-FR" sz="2000" dirty="0" smtClean="0">
                <a:solidFill>
                  <a:srgbClr val="FF0000"/>
                </a:solidFill>
                <a:latin typeface="Tahoma" pitchFamily="34" charset="0"/>
              </a:rPr>
              <a:t>Une </a:t>
            </a:r>
            <a:r>
              <a:rPr lang="fr-FR" sz="2000" dirty="0">
                <a:solidFill>
                  <a:srgbClr val="FF0000"/>
                </a:solidFill>
                <a:latin typeface="Tahoma" pitchFamily="34" charset="0"/>
              </a:rPr>
              <a:t>théorie doit non seulement nous aider à comprendre l’unité sous-jacente aux différentes lois, mais elle doit aussi </a:t>
            </a:r>
            <a:r>
              <a:rPr lang="fr-FR" sz="2000" u="sng" dirty="0">
                <a:solidFill>
                  <a:srgbClr val="FF0000"/>
                </a:solidFill>
                <a:latin typeface="Tahoma" pitchFamily="34" charset="0"/>
              </a:rPr>
              <a:t>faire des prédictions</a:t>
            </a:r>
            <a:r>
              <a:rPr lang="fr-FR" sz="2000" dirty="0">
                <a:solidFill>
                  <a:srgbClr val="FF0000"/>
                </a:solidFill>
                <a:latin typeface="Tahoma" pitchFamily="34" charset="0"/>
              </a:rPr>
              <a:t> : </a:t>
            </a:r>
            <a:r>
              <a:rPr lang="fr-FR" sz="2000" u="sng" dirty="0">
                <a:solidFill>
                  <a:srgbClr val="FF0000"/>
                </a:solidFill>
                <a:latin typeface="Tahoma" pitchFamily="34" charset="0"/>
              </a:rPr>
              <a:t>prévoir des </a:t>
            </a:r>
          </a:p>
          <a:p>
            <a:r>
              <a:rPr lang="fr-FR" sz="2000" u="sng" dirty="0">
                <a:solidFill>
                  <a:srgbClr val="FF0000"/>
                </a:solidFill>
                <a:latin typeface="Tahoma" pitchFamily="34" charset="0"/>
              </a:rPr>
              <a:t>phénomènes nouveaux</a:t>
            </a:r>
          </a:p>
        </p:txBody>
      </p:sp>
      <p:sp>
        <p:nvSpPr>
          <p:cNvPr id="10" name="Text Box 12"/>
          <p:cNvSpPr txBox="1">
            <a:spLocks noChangeArrowheads="1"/>
          </p:cNvSpPr>
          <p:nvPr/>
        </p:nvSpPr>
        <p:spPr bwMode="auto">
          <a:xfrm>
            <a:off x="0" y="4437112"/>
            <a:ext cx="7453313" cy="701675"/>
          </a:xfrm>
          <a:prstGeom prst="rect">
            <a:avLst/>
          </a:prstGeom>
          <a:noFill/>
          <a:ln w="9525">
            <a:noFill/>
            <a:miter lim="800000"/>
            <a:headEnd/>
            <a:tailEnd/>
          </a:ln>
          <a:effectLst/>
        </p:spPr>
        <p:txBody>
          <a:bodyPr wrap="none">
            <a:spAutoFit/>
          </a:bodyPr>
          <a:lstStyle/>
          <a:p>
            <a:r>
              <a:rPr lang="fr-FR" sz="2000" dirty="0"/>
              <a:t>Ex :  - déviation des rayons lumineux par la matière : relativité générale</a:t>
            </a:r>
          </a:p>
          <a:p>
            <a:r>
              <a:rPr lang="fr-FR" sz="2000" dirty="0"/>
              <a:t>        - existence des «</a:t>
            </a:r>
            <a:r>
              <a:rPr lang="fr-FR" sz="2000" dirty="0" err="1"/>
              <a:t>anti-particules</a:t>
            </a:r>
            <a:r>
              <a:rPr lang="fr-FR" sz="2000" dirty="0"/>
              <a:t>» : théorie quantique des champs</a:t>
            </a:r>
          </a:p>
        </p:txBody>
      </p:sp>
      <p:sp>
        <p:nvSpPr>
          <p:cNvPr id="11" name="Text Box 6"/>
          <p:cNvSpPr txBox="1">
            <a:spLocks noChangeArrowheads="1"/>
          </p:cNvSpPr>
          <p:nvPr/>
        </p:nvSpPr>
        <p:spPr bwMode="auto">
          <a:xfrm>
            <a:off x="0" y="5196007"/>
            <a:ext cx="9144000" cy="1661993"/>
          </a:xfrm>
          <a:prstGeom prst="rect">
            <a:avLst/>
          </a:prstGeom>
          <a:noFill/>
          <a:ln w="9525">
            <a:noFill/>
            <a:miter lim="800000"/>
            <a:headEnd/>
            <a:tailEnd/>
          </a:ln>
          <a:effectLst/>
        </p:spPr>
        <p:txBody>
          <a:bodyPr wrap="square">
            <a:spAutoFit/>
          </a:bodyPr>
          <a:lstStyle/>
          <a:p>
            <a:pPr>
              <a:buFontTx/>
              <a:buChar char="•"/>
            </a:pPr>
            <a:r>
              <a:rPr lang="fr-FR" sz="1800" dirty="0">
                <a:latin typeface="Tahoma" pitchFamily="34" charset="0"/>
              </a:rPr>
              <a:t> </a:t>
            </a:r>
            <a:r>
              <a:rPr lang="fr-FR" sz="1800" dirty="0">
                <a:solidFill>
                  <a:srgbClr val="CC0099"/>
                </a:solidFill>
                <a:latin typeface="Tahoma" pitchFamily="34" charset="0"/>
              </a:rPr>
              <a:t>Une théorie physique </a:t>
            </a:r>
            <a:r>
              <a:rPr lang="fr-FR" sz="1800" u="sng" dirty="0">
                <a:solidFill>
                  <a:srgbClr val="CC0099"/>
                </a:solidFill>
                <a:latin typeface="Tahoma" pitchFamily="34" charset="0"/>
              </a:rPr>
              <a:t>n’est jamais « vraie ».</a:t>
            </a:r>
            <a:r>
              <a:rPr lang="fr-FR" sz="1800" dirty="0">
                <a:solidFill>
                  <a:srgbClr val="CC0099"/>
                </a:solidFill>
                <a:latin typeface="Tahoma" pitchFamily="34" charset="0"/>
              </a:rPr>
              <a:t> </a:t>
            </a:r>
            <a:r>
              <a:rPr lang="fr-FR" sz="1800" dirty="0">
                <a:latin typeface="Tahoma" pitchFamily="34" charset="0"/>
              </a:rPr>
              <a:t>Elle est seulement la plus efficace </a:t>
            </a:r>
          </a:p>
          <a:p>
            <a:r>
              <a:rPr lang="fr-FR" sz="1800" dirty="0">
                <a:latin typeface="Tahoma" pitchFamily="34" charset="0"/>
              </a:rPr>
              <a:t>   a l’instant t. Chaque théorie a une caractère provisoire.</a:t>
            </a:r>
          </a:p>
          <a:p>
            <a:r>
              <a:rPr lang="fr-FR" sz="1800" dirty="0">
                <a:latin typeface="Tahoma" pitchFamily="34" charset="0"/>
              </a:rPr>
              <a:t>   On peut jamais prouver, seulement réfuter (Fisher, Popper)</a:t>
            </a:r>
          </a:p>
          <a:p>
            <a:endParaRPr lang="fr-FR" sz="800" dirty="0">
              <a:latin typeface="Tahoma" pitchFamily="34" charset="0"/>
            </a:endParaRPr>
          </a:p>
          <a:p>
            <a:pPr>
              <a:buFontTx/>
              <a:buChar char="•"/>
            </a:pPr>
            <a:r>
              <a:rPr lang="fr-FR" sz="1800" dirty="0">
                <a:latin typeface="Tahoma" pitchFamily="34" charset="0"/>
              </a:rPr>
              <a:t> </a:t>
            </a:r>
            <a:r>
              <a:rPr lang="fr-FR" sz="1800" dirty="0">
                <a:solidFill>
                  <a:srgbClr val="CC0099"/>
                </a:solidFill>
                <a:latin typeface="Tahoma" pitchFamily="34" charset="0"/>
              </a:rPr>
              <a:t>Un théorie physique </a:t>
            </a:r>
            <a:r>
              <a:rPr lang="fr-FR" sz="1800" u="sng" dirty="0">
                <a:solidFill>
                  <a:srgbClr val="CC0099"/>
                </a:solidFill>
                <a:latin typeface="Tahoma" pitchFamily="34" charset="0"/>
              </a:rPr>
              <a:t>n’est jamais « fausse  »</a:t>
            </a:r>
            <a:r>
              <a:rPr lang="fr-FR" sz="1800" dirty="0">
                <a:solidFill>
                  <a:srgbClr val="CC0099"/>
                </a:solidFill>
                <a:latin typeface="Tahoma" pitchFamily="34" charset="0"/>
              </a:rPr>
              <a:t>.</a:t>
            </a:r>
            <a:r>
              <a:rPr lang="fr-FR" sz="1800" dirty="0">
                <a:latin typeface="Tahoma" pitchFamily="34" charset="0"/>
              </a:rPr>
              <a:t> Elle a seulement un domaine de   </a:t>
            </a:r>
          </a:p>
          <a:p>
            <a:r>
              <a:rPr lang="fr-FR" sz="1800" dirty="0">
                <a:latin typeface="Tahoma" pitchFamily="34" charset="0"/>
              </a:rPr>
              <a:t>   validit</a:t>
            </a:r>
            <a:r>
              <a:rPr lang="fr-FR" sz="1800" dirty="0">
                <a:latin typeface="Tahoma" pitchFamily="34" charset="0"/>
                <a:cs typeface="Arial" charset="0"/>
              </a:rPr>
              <a:t>é limité. Une théorie a un temps de vie limité</a:t>
            </a:r>
            <a:r>
              <a:rPr lang="fr-FR" sz="1800" dirty="0" smtClean="0">
                <a:latin typeface="Tahoma" pitchFamily="34" charset="0"/>
                <a:cs typeface="Arial" charset="0"/>
              </a:rPr>
              <a:t>.</a:t>
            </a:r>
            <a:r>
              <a:rPr lang="fr-FR" sz="1200" dirty="0" smtClean="0">
                <a:latin typeface="Tahoma" pitchFamily="34" charset="0"/>
                <a:cs typeface="Arial" charset="0"/>
              </a:rPr>
              <a:t>    </a:t>
            </a:r>
            <a:endParaRPr lang="fr-FR" sz="1800" dirty="0">
              <a:latin typeface="Tahoma" pitchFamily="34" charset="0"/>
              <a:cs typeface="Arial"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p:txBody>
          <a:bodyPr/>
          <a:lstStyle/>
          <a:p>
            <a:pPr eaLnBrk="1" hangingPunct="1">
              <a:buFontTx/>
              <a:buNone/>
            </a:pPr>
            <a:r>
              <a:rPr lang="fr-CA" smtClean="0"/>
              <a:t> </a:t>
            </a:r>
          </a:p>
        </p:txBody>
      </p:sp>
      <p:pic>
        <p:nvPicPr>
          <p:cNvPr id="6148" name="Picture 5" descr="4"/>
          <p:cNvPicPr>
            <a:picLocks noChangeAspect="1" noChangeArrowheads="1"/>
          </p:cNvPicPr>
          <p:nvPr/>
        </p:nvPicPr>
        <p:blipFill>
          <a:blip r:embed="rId2" cstate="print"/>
          <a:srcRect/>
          <a:stretch>
            <a:fillRect/>
          </a:stretch>
        </p:blipFill>
        <p:spPr bwMode="auto">
          <a:xfrm>
            <a:off x="0" y="713756"/>
            <a:ext cx="9144000" cy="6144244"/>
          </a:xfrm>
          <a:prstGeom prst="rect">
            <a:avLst/>
          </a:prstGeom>
          <a:noFill/>
          <a:ln w="9525">
            <a:noFill/>
            <a:miter lim="800000"/>
            <a:headEnd/>
            <a:tailEnd/>
          </a:ln>
        </p:spPr>
      </p:pic>
      <p:sp>
        <p:nvSpPr>
          <p:cNvPr id="6" name="Rectangle 5"/>
          <p:cNvSpPr/>
          <p:nvPr/>
        </p:nvSpPr>
        <p:spPr>
          <a:xfrm>
            <a:off x="2699792" y="116632"/>
            <a:ext cx="2808312" cy="461665"/>
          </a:xfrm>
          <a:prstGeom prst="rect">
            <a:avLst/>
          </a:prstGeom>
        </p:spPr>
        <p:txBody>
          <a:bodyPr wrap="square">
            <a:spAutoFit/>
          </a:bodyPr>
          <a:lstStyle/>
          <a:p>
            <a:r>
              <a:rPr lang="fr-CA" dirty="0" smtClean="0"/>
              <a:t>Synthèse </a:t>
            </a:r>
            <a:r>
              <a:rPr lang="fr-CA" dirty="0" err="1" smtClean="0"/>
              <a:t>prébiotique</a:t>
            </a:r>
            <a:endParaRPr lang="fr-FR" dirty="0"/>
          </a:p>
        </p:txBody>
      </p:sp>
      <p:sp>
        <p:nvSpPr>
          <p:cNvPr id="7" name="ZoneTexte 6"/>
          <p:cNvSpPr txBox="1"/>
          <p:nvPr/>
        </p:nvSpPr>
        <p:spPr>
          <a:xfrm>
            <a:off x="1475656" y="1988840"/>
            <a:ext cx="813043" cy="400110"/>
          </a:xfrm>
          <a:prstGeom prst="rect">
            <a:avLst/>
          </a:prstGeom>
          <a:noFill/>
        </p:spPr>
        <p:txBody>
          <a:bodyPr wrap="none" rtlCol="0">
            <a:spAutoFit/>
          </a:bodyPr>
          <a:lstStyle/>
          <a:p>
            <a:r>
              <a:rPr lang="fr-FR" sz="2000" dirty="0" smtClean="0"/>
              <a:t>H</a:t>
            </a:r>
            <a:r>
              <a:rPr lang="fr-FR" sz="2000" baseline="-25000" dirty="0" smtClean="0"/>
              <a:t>2</a:t>
            </a:r>
            <a:r>
              <a:rPr lang="fr-FR" sz="2000" dirty="0" smtClean="0"/>
              <a:t>CO</a:t>
            </a:r>
            <a:endParaRPr lang="fr-FR" sz="2000" dirty="0"/>
          </a:p>
        </p:txBody>
      </p:sp>
      <p:sp>
        <p:nvSpPr>
          <p:cNvPr id="8" name="ZoneTexte 7"/>
          <p:cNvSpPr txBox="1"/>
          <p:nvPr/>
        </p:nvSpPr>
        <p:spPr>
          <a:xfrm>
            <a:off x="6156176" y="1988840"/>
            <a:ext cx="671979" cy="369332"/>
          </a:xfrm>
          <a:prstGeom prst="rect">
            <a:avLst/>
          </a:prstGeom>
          <a:noFill/>
        </p:spPr>
        <p:txBody>
          <a:bodyPr wrap="none" rtlCol="0">
            <a:spAutoFit/>
          </a:bodyPr>
          <a:lstStyle/>
          <a:p>
            <a:r>
              <a:rPr lang="fr-FR" sz="1800" dirty="0" smtClean="0"/>
              <a:t>HCN</a:t>
            </a:r>
            <a:endParaRPr lang="fr-FR" sz="18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Utilisateurs\Florence\CD-CONFERENCES\CDConf-P-Thomas-2001-vie\020.gif"/>
          <p:cNvPicPr>
            <a:picLocks noChangeAspect="1" noChangeArrowheads="1"/>
          </p:cNvPicPr>
          <p:nvPr/>
        </p:nvPicPr>
        <p:blipFill>
          <a:blip r:embed="rId2" cstate="print"/>
          <a:srcRect/>
          <a:stretch>
            <a:fillRect/>
          </a:stretch>
        </p:blipFill>
        <p:spPr bwMode="auto">
          <a:xfrm>
            <a:off x="1274763" y="11113"/>
            <a:ext cx="6594475" cy="683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764704"/>
            <a:ext cx="9144000" cy="2246769"/>
          </a:xfrm>
          <a:prstGeom prst="rect">
            <a:avLst/>
          </a:prstGeom>
          <a:noFill/>
          <a:ln w="9525">
            <a:noFill/>
            <a:miter lim="800000"/>
            <a:headEnd/>
            <a:tailEnd/>
          </a:ln>
        </p:spPr>
        <p:txBody>
          <a:bodyPr wrap="square">
            <a:spAutoFit/>
          </a:bodyPr>
          <a:lstStyle/>
          <a:p>
            <a:r>
              <a:rPr lang="fr-FR" dirty="0"/>
              <a:t>Distinction étoile-planète : </a:t>
            </a:r>
            <a:endParaRPr lang="fr-FR" dirty="0" smtClean="0"/>
          </a:p>
          <a:p>
            <a:pPr>
              <a:buFontTx/>
              <a:buChar char="-"/>
            </a:pPr>
            <a:r>
              <a:rPr lang="fr-FR" dirty="0" smtClean="0"/>
              <a:t>Étoile :  </a:t>
            </a:r>
            <a:r>
              <a:rPr lang="fr-FR" sz="2000" dirty="0" smtClean="0"/>
              <a:t>* effondrement d'un nuage de gaz </a:t>
            </a:r>
          </a:p>
          <a:p>
            <a:r>
              <a:rPr lang="fr-FR" sz="2000" dirty="0" smtClean="0"/>
              <a:t>                  * possède une source </a:t>
            </a:r>
            <a:r>
              <a:rPr lang="fr-FR" sz="2000" dirty="0"/>
              <a:t>d’énergie </a:t>
            </a:r>
            <a:r>
              <a:rPr lang="fr-FR" sz="2000" dirty="0" smtClean="0"/>
              <a:t>interne </a:t>
            </a:r>
            <a:r>
              <a:rPr lang="fr-FR" sz="1600" dirty="0" smtClean="0"/>
              <a:t>(masse &gt; 13 masses de Jupiter ~ 0.08 M</a:t>
            </a:r>
            <a:r>
              <a:rPr lang="fr-FR" sz="1600" baseline="-25000" dirty="0" smtClean="0"/>
              <a:t>☼</a:t>
            </a:r>
            <a:r>
              <a:rPr lang="fr-FR" sz="1600" dirty="0" smtClean="0"/>
              <a:t>)</a:t>
            </a:r>
            <a:endParaRPr lang="fr-FR" sz="2000" dirty="0" smtClean="0"/>
          </a:p>
          <a:p>
            <a:endParaRPr lang="fr-FR" sz="800" dirty="0" smtClean="0"/>
          </a:p>
          <a:p>
            <a:pPr>
              <a:buFontTx/>
              <a:buChar char="-"/>
            </a:pPr>
            <a:r>
              <a:rPr lang="fr-FR" dirty="0" smtClean="0"/>
              <a:t>Planète : </a:t>
            </a:r>
            <a:r>
              <a:rPr lang="fr-FR" sz="2000" dirty="0" smtClean="0"/>
              <a:t>* condensation de "poussières" et de glace dans un disque protoplanétaire </a:t>
            </a:r>
          </a:p>
          <a:p>
            <a:r>
              <a:rPr lang="fr-FR" sz="2000" dirty="0"/>
              <a:t> </a:t>
            </a:r>
            <a:r>
              <a:rPr lang="fr-FR" sz="2000" dirty="0" smtClean="0"/>
              <a:t>                     de matériaux divers en orbite autour d'une étoile</a:t>
            </a:r>
          </a:p>
          <a:p>
            <a:r>
              <a:rPr lang="fr-FR" sz="2000" dirty="0"/>
              <a:t> </a:t>
            </a:r>
            <a:r>
              <a:rPr lang="fr-FR" sz="2000" dirty="0" smtClean="0"/>
              <a:t>                  * n’a pas de source d’énergie interne </a:t>
            </a:r>
            <a:r>
              <a:rPr lang="fr-FR" sz="1600" dirty="0" smtClean="0"/>
              <a:t>(masse &lt; </a:t>
            </a:r>
            <a:r>
              <a:rPr lang="fr-FR" sz="1600" dirty="0"/>
              <a:t>13 masses de </a:t>
            </a:r>
            <a:r>
              <a:rPr lang="fr-FR" sz="1600" dirty="0" smtClean="0"/>
              <a:t>Jupiter ~ 0.08 M</a:t>
            </a:r>
            <a:r>
              <a:rPr lang="fr-FR" sz="1600" baseline="-25000" dirty="0" smtClean="0"/>
              <a:t>☼</a:t>
            </a:r>
            <a:r>
              <a:rPr lang="fr-FR" sz="1600" dirty="0" smtClean="0"/>
              <a:t>)</a:t>
            </a:r>
            <a:endParaRPr lang="fr-FR" sz="2000" dirty="0"/>
          </a:p>
        </p:txBody>
      </p:sp>
      <p:sp>
        <p:nvSpPr>
          <p:cNvPr id="21510" name="Rectangle 3"/>
          <p:cNvSpPr>
            <a:spLocks noChangeArrowheads="1"/>
          </p:cNvSpPr>
          <p:nvPr/>
        </p:nvSpPr>
        <p:spPr bwMode="auto">
          <a:xfrm>
            <a:off x="2339752" y="116632"/>
            <a:ext cx="4664482" cy="523220"/>
          </a:xfrm>
          <a:prstGeom prst="rect">
            <a:avLst/>
          </a:prstGeom>
          <a:solidFill>
            <a:srgbClr val="FFFF00"/>
          </a:solidFill>
          <a:ln w="9525">
            <a:noFill/>
            <a:miter lim="800000"/>
            <a:headEnd/>
            <a:tailEnd/>
          </a:ln>
        </p:spPr>
        <p:txBody>
          <a:bodyPr wrap="none">
            <a:spAutoFit/>
          </a:bodyPr>
          <a:lstStyle/>
          <a:p>
            <a:r>
              <a:rPr lang="fr-FR" sz="2800" dirty="0" smtClean="0">
                <a:solidFill>
                  <a:schemeClr val="accent2"/>
                </a:solidFill>
              </a:rPr>
              <a:t>A la recherche des </a:t>
            </a:r>
            <a:r>
              <a:rPr lang="fr-FR" sz="2800" dirty="0" err="1" smtClean="0">
                <a:solidFill>
                  <a:schemeClr val="accent2"/>
                </a:solidFill>
              </a:rPr>
              <a:t>Exoplanètes</a:t>
            </a:r>
            <a:endParaRPr lang="fr-FR" sz="2800" dirty="0">
              <a:solidFill>
                <a:schemeClr val="accent2"/>
              </a:solidFill>
            </a:endParaRPr>
          </a:p>
        </p:txBody>
      </p:sp>
      <p:sp>
        <p:nvSpPr>
          <p:cNvPr id="6151" name="Rectangle 7"/>
          <p:cNvSpPr>
            <a:spLocks noChangeArrowheads="1"/>
          </p:cNvSpPr>
          <p:nvPr/>
        </p:nvSpPr>
        <p:spPr bwMode="auto">
          <a:xfrm>
            <a:off x="179512" y="3284984"/>
            <a:ext cx="7532687" cy="830997"/>
          </a:xfrm>
          <a:prstGeom prst="rect">
            <a:avLst/>
          </a:prstGeom>
          <a:noFill/>
          <a:ln w="9525">
            <a:noFill/>
            <a:miter lim="800000"/>
            <a:headEnd/>
            <a:tailEnd/>
          </a:ln>
        </p:spPr>
        <p:txBody>
          <a:bodyPr>
            <a:spAutoFit/>
          </a:bodyPr>
          <a:lstStyle/>
          <a:p>
            <a:r>
              <a:rPr lang="fr-FR" dirty="0">
                <a:solidFill>
                  <a:srgbClr val="FF0000"/>
                </a:solidFill>
              </a:rPr>
              <a:t>Une </a:t>
            </a:r>
            <a:r>
              <a:rPr lang="fr-FR" dirty="0" err="1">
                <a:solidFill>
                  <a:srgbClr val="FF0000"/>
                </a:solidFill>
              </a:rPr>
              <a:t>exoplanète</a:t>
            </a:r>
            <a:r>
              <a:rPr lang="fr-FR" dirty="0">
                <a:solidFill>
                  <a:srgbClr val="FF0000"/>
                </a:solidFill>
              </a:rPr>
              <a:t> est un corps de masse maximum environ 13 masses de Jupiter en orbite autour d'une étoile</a:t>
            </a:r>
            <a:r>
              <a:rPr lang="fr-FR" dirty="0" smtClean="0">
                <a:solidFill>
                  <a:srgbClr val="FF0000"/>
                </a:solidFill>
              </a:rPr>
              <a:t>. </a:t>
            </a:r>
            <a:endParaRPr lang="fr-FR" dirty="0">
              <a:solidFill>
                <a:srgbClr val="FF0000"/>
              </a:solidFill>
            </a:endParaRPr>
          </a:p>
        </p:txBody>
      </p:sp>
      <p:sp>
        <p:nvSpPr>
          <p:cNvPr id="6152" name="Text Box 8"/>
          <p:cNvSpPr txBox="1">
            <a:spLocks noChangeArrowheads="1"/>
          </p:cNvSpPr>
          <p:nvPr/>
        </p:nvSpPr>
        <p:spPr bwMode="auto">
          <a:xfrm>
            <a:off x="1331640" y="5157192"/>
            <a:ext cx="7416800" cy="915988"/>
          </a:xfrm>
          <a:prstGeom prst="rect">
            <a:avLst/>
          </a:prstGeom>
          <a:noFill/>
          <a:ln w="9525">
            <a:noFill/>
            <a:miter lim="800000"/>
            <a:headEnd/>
            <a:tailEnd/>
          </a:ln>
        </p:spPr>
        <p:txBody>
          <a:bodyPr>
            <a:spAutoFit/>
          </a:bodyPr>
          <a:lstStyle/>
          <a:p>
            <a:r>
              <a:rPr lang="fr-FR" dirty="0"/>
              <a:t>Si  par effondrement d'un nuage de gaz et de poussières le corps n'atteint pas la masse limite de 13 </a:t>
            </a:r>
            <a:r>
              <a:rPr lang="fr-FR" dirty="0" err="1"/>
              <a:t>jupiters</a:t>
            </a:r>
            <a:r>
              <a:rPr lang="fr-FR" dirty="0"/>
              <a:t> on a une planète flottante.</a:t>
            </a:r>
          </a:p>
          <a:p>
            <a:r>
              <a:rPr lang="fr-FR" dirty="0"/>
              <a:t>Elle n’orbite pas autour d’une étoile. </a:t>
            </a:r>
          </a:p>
        </p:txBody>
      </p:sp>
      <p:sp>
        <p:nvSpPr>
          <p:cNvPr id="6153" name="Rectangle 9"/>
          <p:cNvSpPr>
            <a:spLocks noChangeArrowheads="1"/>
          </p:cNvSpPr>
          <p:nvPr/>
        </p:nvSpPr>
        <p:spPr bwMode="auto">
          <a:xfrm>
            <a:off x="0" y="4509120"/>
            <a:ext cx="2590774" cy="461665"/>
          </a:xfrm>
          <a:prstGeom prst="rect">
            <a:avLst/>
          </a:prstGeom>
          <a:noFill/>
          <a:ln w="9525">
            <a:noFill/>
            <a:miter lim="800000"/>
            <a:headEnd/>
            <a:tailEnd/>
          </a:ln>
        </p:spPr>
        <p:txBody>
          <a:bodyPr wrap="none">
            <a:spAutoFit/>
          </a:bodyPr>
          <a:lstStyle/>
          <a:p>
            <a:r>
              <a:rPr lang="fr-FR" dirty="0"/>
              <a:t>Planètes </a:t>
            </a:r>
            <a:r>
              <a:rPr lang="fr-FR" dirty="0" smtClean="0"/>
              <a:t>flottantes :</a:t>
            </a:r>
            <a:endParaRPr lang="fr-F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56"/>
          <p:cNvGraphicFramePr>
            <a:graphicFrameLocks noGrp="1"/>
          </p:cNvGraphicFramePr>
          <p:nvPr/>
        </p:nvGraphicFramePr>
        <p:xfrm>
          <a:off x="467544" y="4149080"/>
          <a:ext cx="8037513" cy="2566991"/>
        </p:xfrm>
        <a:graphic>
          <a:graphicData uri="http://schemas.openxmlformats.org/drawingml/2006/table">
            <a:tbl>
              <a:tblPr/>
              <a:tblGrid>
                <a:gridCol w="1843088"/>
                <a:gridCol w="2892425"/>
                <a:gridCol w="3302000"/>
              </a:tblGrid>
              <a:tr h="366713">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1" u="none" strike="noStrike" cap="none" normalizeH="0" baseline="0" dirty="0" smtClean="0">
                          <a:ln>
                            <a:noFill/>
                          </a:ln>
                          <a:solidFill>
                            <a:srgbClr val="FFFF00"/>
                          </a:solidFill>
                          <a:effectLst/>
                          <a:latin typeface="Arial" charset="0"/>
                          <a:cs typeface="Arial" charset="0"/>
                        </a:rPr>
                        <a:t>Détection</a:t>
                      </a:r>
                      <a:endParaRPr kumimoji="0" lang="fr-FR" sz="1800" b="0" i="0" u="none" strike="noStrike" cap="none" normalizeH="0" baseline="0" dirty="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381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hMerge="1">
                  <a:txBody>
                    <a:bodyPr/>
                    <a:lstStyle/>
                    <a:p>
                      <a:endParaRPr lang="fr-FR"/>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1" u="none" strike="noStrike" cap="none" normalizeH="0" baseline="0" smtClean="0">
                          <a:ln>
                            <a:noFill/>
                          </a:ln>
                          <a:solidFill>
                            <a:srgbClr val="FFFF00"/>
                          </a:solidFill>
                          <a:effectLst/>
                          <a:latin typeface="Arial" charset="0"/>
                          <a:cs typeface="Arial" charset="0"/>
                        </a:rPr>
                        <a:t>Vision directe</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381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r>
              <a:tr h="3667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1" u="none" strike="noStrike" cap="none" normalizeH="0" baseline="0" smtClean="0">
                          <a:ln>
                            <a:noFill/>
                          </a:ln>
                          <a:solidFill>
                            <a:srgbClr val="FFFF00"/>
                          </a:solidFill>
                          <a:effectLst/>
                          <a:latin typeface="Arial" charset="0"/>
                          <a:cs typeface="Arial" charset="0"/>
                        </a:rPr>
                        <a:t>Méthodes</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1" u="none" strike="noStrike" cap="none" normalizeH="0" baseline="0" smtClean="0">
                          <a:ln>
                            <a:noFill/>
                          </a:ln>
                          <a:solidFill>
                            <a:srgbClr val="FFFF00"/>
                          </a:solidFill>
                          <a:effectLst/>
                          <a:latin typeface="Arial" charset="0"/>
                          <a:cs typeface="Arial" charset="0"/>
                        </a:rPr>
                        <a:t>Techniques</a:t>
                      </a:r>
                      <a:endParaRPr kumimoji="0" lang="fr-FR" sz="1800" b="0" i="0" u="none" strike="noStrike" cap="none" normalizeH="0" baseline="0" smtClean="0">
                        <a:ln>
                          <a:noFill/>
                        </a:ln>
                        <a:solidFill>
                          <a:srgbClr val="FFFF00"/>
                        </a:solidFill>
                        <a:effectLst/>
                        <a:latin typeface="Arial" charset="0"/>
                      </a:endParaRPr>
                    </a:p>
                  </a:txBody>
                  <a:tcPr anchor="b" horzOverflow="overflow">
                    <a:lnL w="127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000" b="0" i="0" u="none" strike="noStrike" cap="none" normalizeH="0" baseline="0" smtClean="0">
                          <a:ln>
                            <a:noFill/>
                          </a:ln>
                          <a:solidFill>
                            <a:srgbClr val="FFFF00"/>
                          </a:solidFill>
                          <a:effectLst/>
                          <a:latin typeface="Arial" charset="0"/>
                          <a:cs typeface="Arial" charset="0"/>
                        </a:rPr>
                        <a:t> </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r>
              <a:tr h="366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Dynamiques</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Vitesses radiales</a:t>
                      </a:r>
                      <a:endParaRPr kumimoji="0" lang="fr-FR" sz="1800" b="0" i="0" u="none" strike="noStrike" cap="none" normalizeH="0" baseline="0" smtClean="0">
                        <a:ln>
                          <a:noFill/>
                        </a:ln>
                        <a:solidFill>
                          <a:srgbClr val="FFFF00"/>
                        </a:solidFill>
                        <a:effectLst/>
                        <a:latin typeface="Arial" charset="0"/>
                      </a:endParaRPr>
                    </a:p>
                  </a:txBody>
                  <a:tcPr anchor="b" horzOverflow="overflow">
                    <a:lnL w="127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Flux réfléchi - Flux thermique</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r>
              <a:tr h="366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 </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Astrométrie</a:t>
                      </a:r>
                      <a:endParaRPr kumimoji="0" lang="fr-FR" sz="1800" b="0" i="0" u="none" strike="noStrike" cap="none" normalizeH="0" baseline="0" smtClean="0">
                        <a:ln>
                          <a:noFill/>
                        </a:ln>
                        <a:solidFill>
                          <a:srgbClr val="FFFF00"/>
                        </a:solidFill>
                        <a:effectLst/>
                        <a:latin typeface="Arial" charset="0"/>
                      </a:endParaRPr>
                    </a:p>
                  </a:txBody>
                  <a:tcPr anchor="b" horzOverflow="overflow">
                    <a:lnL w="127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Coronographie</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r>
              <a:tr h="366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Photométriques</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Transits planétaires</a:t>
                      </a:r>
                      <a:endParaRPr kumimoji="0" lang="fr-FR" sz="1800" b="0" i="0" u="none" strike="noStrike" cap="none" normalizeH="0" baseline="0" smtClean="0">
                        <a:ln>
                          <a:noFill/>
                        </a:ln>
                        <a:solidFill>
                          <a:srgbClr val="FFFF00"/>
                        </a:solidFill>
                        <a:effectLst/>
                        <a:latin typeface="Arial" charset="0"/>
                      </a:endParaRPr>
                    </a:p>
                  </a:txBody>
                  <a:tcPr anchor="b" horzOverflow="overflow">
                    <a:lnL w="127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 </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r>
              <a:tr h="366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 </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Lentilles gravitationnelles </a:t>
                      </a:r>
                      <a:endParaRPr kumimoji="0" lang="fr-FR" sz="1800" b="0" i="0" u="none" strike="noStrike" cap="none" normalizeH="0" baseline="0" smtClean="0">
                        <a:ln>
                          <a:noFill/>
                        </a:ln>
                        <a:solidFill>
                          <a:srgbClr val="FFFF00"/>
                        </a:solidFill>
                        <a:effectLst/>
                        <a:latin typeface="Arial" charset="0"/>
                      </a:endParaRPr>
                    </a:p>
                  </a:txBody>
                  <a:tcPr anchor="b" horzOverflow="overflow">
                    <a:lnL w="127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 </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lnTlToBr>
                      <a:noFill/>
                    </a:lnTlToBr>
                    <a:lnBlToTr>
                      <a:noFill/>
                    </a:lnBlToTr>
                    <a:solidFill>
                      <a:schemeClr val="tx1"/>
                    </a:solidFill>
                  </a:tcPr>
                </a:tc>
              </a:tr>
              <a:tr h="3667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 </a:t>
                      </a:r>
                      <a:endParaRPr kumimoji="0" lang="fr-FR" sz="1800" b="0" i="0" u="none" strike="noStrike" cap="none" normalizeH="0" baseline="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381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rgbClr val="FFFF00"/>
                          </a:solidFill>
                          <a:effectLst/>
                          <a:latin typeface="Arial" charset="0"/>
                          <a:cs typeface="Arial" charset="0"/>
                        </a:rPr>
                        <a:t>Détection décamétrique</a:t>
                      </a:r>
                      <a:endParaRPr kumimoji="0" lang="fr-FR" sz="1800" b="0" i="0" u="none" strike="noStrike" cap="none" normalizeH="0" baseline="0" smtClean="0">
                        <a:ln>
                          <a:noFill/>
                        </a:ln>
                        <a:solidFill>
                          <a:srgbClr val="FFFF00"/>
                        </a:solidFill>
                        <a:effectLst/>
                        <a:latin typeface="Arial" charset="0"/>
                      </a:endParaRPr>
                    </a:p>
                  </a:txBody>
                  <a:tcPr anchor="b" horzOverflow="overflow">
                    <a:lnL w="127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38100" cap="flat" cmpd="sng" algn="ctr">
                      <a:solidFill>
                        <a:srgbClr val="FFFFCC"/>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FFFF00"/>
                          </a:solidFill>
                          <a:effectLst/>
                          <a:latin typeface="Arial" charset="0"/>
                          <a:cs typeface="Arial" charset="0"/>
                        </a:rPr>
                        <a:t> </a:t>
                      </a:r>
                      <a:endParaRPr kumimoji="0" lang="fr-FR" sz="1800" b="0" i="0" u="none" strike="noStrike" cap="none" normalizeH="0" baseline="0" dirty="0" smtClean="0">
                        <a:ln>
                          <a:noFill/>
                        </a:ln>
                        <a:solidFill>
                          <a:srgbClr val="FFFF00"/>
                        </a:solidFill>
                        <a:effectLst/>
                        <a:latin typeface="Arial" charset="0"/>
                      </a:endParaRPr>
                    </a:p>
                  </a:txBody>
                  <a:tcPr anchor="b" horzOverflow="overflow">
                    <a:lnL w="38100" cap="flat" cmpd="sng" algn="ctr">
                      <a:solidFill>
                        <a:srgbClr val="FFFFCC"/>
                      </a:solidFill>
                      <a:prstDash val="solid"/>
                      <a:round/>
                      <a:headEnd type="none" w="med" len="med"/>
                      <a:tailEnd type="none" w="med" len="med"/>
                    </a:lnL>
                    <a:lnR w="381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38100" cap="flat" cmpd="sng" algn="ctr">
                      <a:solidFill>
                        <a:srgbClr val="FFFFCC"/>
                      </a:solidFill>
                      <a:prstDash val="solid"/>
                      <a:round/>
                      <a:headEnd type="none" w="med" len="med"/>
                      <a:tailEnd type="none" w="med" len="med"/>
                    </a:lnB>
                    <a:lnTlToBr>
                      <a:noFill/>
                    </a:lnTlToBr>
                    <a:lnBlToTr>
                      <a:noFill/>
                    </a:lnBlToTr>
                    <a:solidFill>
                      <a:schemeClr val="tx1"/>
                    </a:solidFill>
                  </a:tcPr>
                </a:tc>
              </a:tr>
            </a:tbl>
          </a:graphicData>
        </a:graphic>
      </p:graphicFrame>
      <p:pic>
        <p:nvPicPr>
          <p:cNvPr id="5" name="Picture 5" descr="naco"/>
          <p:cNvPicPr>
            <a:picLocks noChangeAspect="1" noChangeArrowheads="1"/>
          </p:cNvPicPr>
          <p:nvPr/>
        </p:nvPicPr>
        <p:blipFill>
          <a:blip r:embed="rId2" cstate="print"/>
          <a:srcRect/>
          <a:stretch>
            <a:fillRect/>
          </a:stretch>
        </p:blipFill>
        <p:spPr bwMode="auto">
          <a:xfrm>
            <a:off x="5076056" y="0"/>
            <a:ext cx="4067944" cy="4125500"/>
          </a:xfrm>
          <a:prstGeom prst="rect">
            <a:avLst/>
          </a:prstGeom>
          <a:noFill/>
          <a:ln w="9525">
            <a:noFill/>
            <a:miter lim="800000"/>
            <a:headEnd/>
            <a:tailEnd/>
          </a:ln>
        </p:spPr>
      </p:pic>
      <p:pic>
        <p:nvPicPr>
          <p:cNvPr id="6" name="Picture 6" descr="gq_lupi"/>
          <p:cNvPicPr>
            <a:picLocks noChangeAspect="1" noChangeArrowheads="1"/>
          </p:cNvPicPr>
          <p:nvPr/>
        </p:nvPicPr>
        <p:blipFill>
          <a:blip r:embed="rId3" cstate="print"/>
          <a:srcRect/>
          <a:stretch>
            <a:fillRect/>
          </a:stretch>
        </p:blipFill>
        <p:spPr bwMode="auto">
          <a:xfrm>
            <a:off x="0" y="0"/>
            <a:ext cx="4932040" cy="4118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xoplanet_Discovery_Methods_Bar"/>
          <p:cNvPicPr>
            <a:picLocks noChangeAspect="1" noChangeArrowheads="1"/>
          </p:cNvPicPr>
          <p:nvPr/>
        </p:nvPicPr>
        <p:blipFill>
          <a:blip r:embed="rId3" cstate="print"/>
          <a:srcRect/>
          <a:stretch>
            <a:fillRect/>
          </a:stretch>
        </p:blipFill>
        <p:spPr bwMode="auto">
          <a:xfrm>
            <a:off x="2627313" y="836613"/>
            <a:ext cx="6516687" cy="4968875"/>
          </a:xfrm>
          <a:prstGeom prst="rect">
            <a:avLst/>
          </a:prstGeom>
          <a:noFill/>
          <a:ln w="9525">
            <a:noFill/>
            <a:miter lim="800000"/>
            <a:headEnd/>
            <a:tailEnd/>
          </a:ln>
        </p:spPr>
      </p:pic>
      <p:sp>
        <p:nvSpPr>
          <p:cNvPr id="9223" name="Text Box 16"/>
          <p:cNvSpPr txBox="1">
            <a:spLocks noChangeArrowheads="1"/>
          </p:cNvSpPr>
          <p:nvPr/>
        </p:nvSpPr>
        <p:spPr bwMode="auto">
          <a:xfrm>
            <a:off x="166688" y="260350"/>
            <a:ext cx="8786812" cy="457200"/>
          </a:xfrm>
          <a:prstGeom prst="rect">
            <a:avLst/>
          </a:prstGeom>
          <a:noFill/>
          <a:ln w="9525">
            <a:noFill/>
            <a:miter lim="800000"/>
            <a:headEnd/>
            <a:tailEnd/>
          </a:ln>
        </p:spPr>
        <p:txBody>
          <a:bodyPr>
            <a:spAutoFit/>
          </a:bodyPr>
          <a:lstStyle/>
          <a:p>
            <a:pPr algn="ctr"/>
            <a:r>
              <a:rPr lang="fr-FR" sz="2400"/>
              <a:t>Évolution du nombre d'exoplanètes découvertes chaque année</a:t>
            </a:r>
          </a:p>
        </p:txBody>
      </p:sp>
      <p:grpSp>
        <p:nvGrpSpPr>
          <p:cNvPr id="11" name="Groupe 10"/>
          <p:cNvGrpSpPr/>
          <p:nvPr/>
        </p:nvGrpSpPr>
        <p:grpSpPr>
          <a:xfrm>
            <a:off x="0" y="908720"/>
            <a:ext cx="3416300" cy="4103688"/>
            <a:chOff x="63500" y="2565400"/>
            <a:chExt cx="3416300" cy="4103688"/>
          </a:xfrm>
        </p:grpSpPr>
        <p:graphicFrame>
          <p:nvGraphicFramePr>
            <p:cNvPr id="37907" name="Object 19"/>
            <p:cNvGraphicFramePr>
              <a:graphicFrameLocks noChangeAspect="1"/>
            </p:cNvGraphicFramePr>
            <p:nvPr/>
          </p:nvGraphicFramePr>
          <p:xfrm>
            <a:off x="95250" y="3257550"/>
            <a:ext cx="468313" cy="3411538"/>
          </p:xfrm>
          <a:graphic>
            <a:graphicData uri="http://schemas.openxmlformats.org/presentationml/2006/ole">
              <p:oleObj spid="_x0000_s411650" name="PHOTO-PAINT" r:id="rId4" imgW="106563" imgH="773997" progId="">
                <p:embed/>
              </p:oleObj>
            </a:graphicData>
          </a:graphic>
        </p:graphicFrame>
        <p:sp>
          <p:nvSpPr>
            <p:cNvPr id="37908" name="Rectangle 20"/>
            <p:cNvSpPr>
              <a:spLocks noChangeArrowheads="1"/>
            </p:cNvSpPr>
            <p:nvPr/>
          </p:nvSpPr>
          <p:spPr bwMode="auto">
            <a:xfrm>
              <a:off x="585788" y="3328988"/>
              <a:ext cx="2894012" cy="3270250"/>
            </a:xfrm>
            <a:prstGeom prst="rect">
              <a:avLst/>
            </a:prstGeom>
            <a:noFill/>
            <a:ln w="9525">
              <a:noFill/>
              <a:miter lim="800000"/>
              <a:headEnd/>
              <a:tailEnd/>
            </a:ln>
          </p:spPr>
          <p:txBody>
            <a:bodyPr>
              <a:spAutoFit/>
            </a:bodyPr>
            <a:lstStyle/>
            <a:p>
              <a:pPr>
                <a:spcAft>
                  <a:spcPct val="100000"/>
                </a:spcAft>
              </a:pPr>
              <a:r>
                <a:rPr lang="fr-FR" sz="1600" dirty="0"/>
                <a:t>Vitesses radiales</a:t>
              </a:r>
            </a:p>
            <a:p>
              <a:pPr>
                <a:spcAft>
                  <a:spcPct val="100000"/>
                </a:spcAft>
              </a:pPr>
              <a:r>
                <a:rPr lang="fr-FR" sz="1600" dirty="0"/>
                <a:t>Transit astronomique</a:t>
              </a:r>
            </a:p>
            <a:p>
              <a:pPr>
                <a:spcAft>
                  <a:spcPct val="100000"/>
                </a:spcAft>
              </a:pPr>
              <a:r>
                <a:rPr lang="fr-FR" sz="1600" i="1" dirty="0"/>
                <a:t>Timing</a:t>
              </a:r>
              <a:endParaRPr lang="fr-FR" sz="1600" dirty="0"/>
            </a:p>
            <a:p>
              <a:pPr>
                <a:spcAft>
                  <a:spcPct val="100000"/>
                </a:spcAft>
              </a:pPr>
              <a:r>
                <a:rPr lang="fr-FR" sz="1600" dirty="0"/>
                <a:t>Astrométrique</a:t>
              </a:r>
            </a:p>
            <a:p>
              <a:pPr>
                <a:spcAft>
                  <a:spcPct val="100000"/>
                </a:spcAft>
              </a:pPr>
              <a:r>
                <a:rPr lang="fr-FR" sz="1600" dirty="0"/>
                <a:t>Imagerie directe</a:t>
              </a:r>
            </a:p>
            <a:p>
              <a:pPr>
                <a:spcAft>
                  <a:spcPct val="100000"/>
                </a:spcAft>
              </a:pPr>
              <a:r>
                <a:rPr lang="fr-FR" sz="1600" dirty="0"/>
                <a:t>Microlentilles gravitationnelles</a:t>
              </a:r>
            </a:p>
            <a:p>
              <a:pPr>
                <a:spcAft>
                  <a:spcPct val="100000"/>
                </a:spcAft>
              </a:pPr>
              <a:r>
                <a:rPr lang="fr-FR" sz="1600" dirty="0"/>
                <a:t>Émission radio du pulsar</a:t>
              </a:r>
            </a:p>
          </p:txBody>
        </p:sp>
        <p:sp>
          <p:nvSpPr>
            <p:cNvPr id="37911" name="Rectangle 23"/>
            <p:cNvSpPr>
              <a:spLocks noChangeArrowheads="1"/>
            </p:cNvSpPr>
            <p:nvPr/>
          </p:nvSpPr>
          <p:spPr bwMode="auto">
            <a:xfrm>
              <a:off x="63500" y="2565400"/>
              <a:ext cx="2381250" cy="366713"/>
            </a:xfrm>
            <a:prstGeom prst="rect">
              <a:avLst/>
            </a:prstGeom>
            <a:noFill/>
            <a:ln w="9525" algn="ctr">
              <a:noFill/>
              <a:miter lim="800000"/>
              <a:headEnd/>
              <a:tailEnd/>
            </a:ln>
          </p:spPr>
          <p:txBody>
            <a:bodyPr wrap="none">
              <a:spAutoFit/>
            </a:bodyPr>
            <a:lstStyle/>
            <a:p>
              <a:r>
                <a:rPr lang="fr-FR" dirty="0"/>
                <a:t>méthode de détection</a:t>
              </a:r>
            </a:p>
          </p:txBody>
        </p:sp>
      </p:grpSp>
      <p:sp>
        <p:nvSpPr>
          <p:cNvPr id="10" name="Rectangle 9"/>
          <p:cNvSpPr/>
          <p:nvPr/>
        </p:nvSpPr>
        <p:spPr>
          <a:xfrm>
            <a:off x="0" y="5589240"/>
            <a:ext cx="8063880" cy="1200329"/>
          </a:xfrm>
          <a:prstGeom prst="rect">
            <a:avLst/>
          </a:prstGeom>
        </p:spPr>
        <p:txBody>
          <a:bodyPr wrap="square">
            <a:spAutoFit/>
          </a:bodyPr>
          <a:lstStyle/>
          <a:p>
            <a:r>
              <a:rPr lang="fr-FR" dirty="0" smtClean="0"/>
              <a:t>Au 9/2/2011 on recense</a:t>
            </a:r>
            <a:r>
              <a:rPr lang="fr-FR" baseline="30000" dirty="0" smtClean="0">
                <a:hlinkClick r:id="rId5"/>
              </a:rPr>
              <a:t>[1]</a:t>
            </a:r>
            <a:r>
              <a:rPr lang="fr-FR" dirty="0" smtClean="0"/>
              <a:t>:</a:t>
            </a:r>
          </a:p>
          <a:p>
            <a:r>
              <a:rPr lang="fr-FR" dirty="0" smtClean="0"/>
              <a:t>528 </a:t>
            </a:r>
            <a:r>
              <a:rPr lang="fr-FR" dirty="0" err="1" smtClean="0"/>
              <a:t>exoplanètes</a:t>
            </a:r>
            <a:r>
              <a:rPr lang="fr-FR" dirty="0" smtClean="0"/>
              <a:t>.</a:t>
            </a:r>
          </a:p>
          <a:p>
            <a:r>
              <a:rPr lang="fr-FR" dirty="0" smtClean="0"/>
              <a:t>425 systèmes planétaires dont 52 multiples.</a:t>
            </a:r>
            <a:endParaRPr lang="fr-F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4"/>
          <p:cNvGraphicFramePr>
            <a:graphicFrameLocks noChangeAspect="1"/>
          </p:cNvGraphicFramePr>
          <p:nvPr/>
        </p:nvGraphicFramePr>
        <p:xfrm>
          <a:off x="454025" y="1339850"/>
          <a:ext cx="8208963" cy="2736850"/>
        </p:xfrm>
        <a:graphic>
          <a:graphicData uri="http://schemas.openxmlformats.org/presentationml/2006/ole">
            <p:oleObj spid="_x0000_s412674" name="PHOTO-PAINT" r:id="rId3" imgW="6476190" imgH="2158730" progId="">
              <p:embed/>
            </p:oleObj>
          </a:graphicData>
        </a:graphic>
      </p:graphicFrame>
      <p:sp>
        <p:nvSpPr>
          <p:cNvPr id="10246" name="Rectangle 5"/>
          <p:cNvSpPr>
            <a:spLocks noChangeArrowheads="1"/>
          </p:cNvSpPr>
          <p:nvPr/>
        </p:nvSpPr>
        <p:spPr bwMode="auto">
          <a:xfrm>
            <a:off x="409575" y="279400"/>
            <a:ext cx="5253038" cy="457200"/>
          </a:xfrm>
          <a:prstGeom prst="rect">
            <a:avLst/>
          </a:prstGeom>
          <a:noFill/>
          <a:ln w="9525">
            <a:noFill/>
            <a:miter lim="800000"/>
            <a:headEnd/>
            <a:tailEnd/>
          </a:ln>
        </p:spPr>
        <p:txBody>
          <a:bodyPr wrap="none">
            <a:spAutoFit/>
          </a:bodyPr>
          <a:lstStyle/>
          <a:p>
            <a:r>
              <a:rPr lang="fr-FR" sz="2400"/>
              <a:t>Images de planètes obtenues au VLT</a:t>
            </a:r>
          </a:p>
        </p:txBody>
      </p:sp>
      <p:sp>
        <p:nvSpPr>
          <p:cNvPr id="10247" name="Rectangle 6"/>
          <p:cNvSpPr>
            <a:spLocks noChangeArrowheads="1"/>
          </p:cNvSpPr>
          <p:nvPr/>
        </p:nvSpPr>
        <p:spPr bwMode="auto">
          <a:xfrm>
            <a:off x="1033463" y="4292600"/>
            <a:ext cx="1593850" cy="641350"/>
          </a:xfrm>
          <a:prstGeom prst="rect">
            <a:avLst/>
          </a:prstGeom>
          <a:noFill/>
          <a:ln w="9525">
            <a:noFill/>
            <a:miter lim="800000"/>
            <a:headEnd/>
            <a:tailEnd/>
          </a:ln>
        </p:spPr>
        <p:txBody>
          <a:bodyPr wrap="none">
            <a:spAutoFit/>
          </a:bodyPr>
          <a:lstStyle/>
          <a:p>
            <a:pPr algn="ctr"/>
            <a:r>
              <a:rPr lang="fr-FR"/>
              <a:t>2M1207b</a:t>
            </a:r>
          </a:p>
          <a:p>
            <a:pPr algn="ctr"/>
            <a:r>
              <a:rPr lang="fr-FR"/>
              <a:t>(5 MJ, 46 UA)</a:t>
            </a:r>
          </a:p>
        </p:txBody>
      </p:sp>
      <p:sp>
        <p:nvSpPr>
          <p:cNvPr id="10248" name="Rectangle 7"/>
          <p:cNvSpPr>
            <a:spLocks noChangeArrowheads="1"/>
          </p:cNvSpPr>
          <p:nvPr/>
        </p:nvSpPr>
        <p:spPr bwMode="auto">
          <a:xfrm>
            <a:off x="3635375" y="4292600"/>
            <a:ext cx="1847850" cy="641350"/>
          </a:xfrm>
          <a:prstGeom prst="rect">
            <a:avLst/>
          </a:prstGeom>
          <a:noFill/>
          <a:ln w="9525">
            <a:noFill/>
            <a:miter lim="800000"/>
            <a:headEnd/>
            <a:tailEnd/>
          </a:ln>
        </p:spPr>
        <p:txBody>
          <a:bodyPr wrap="none">
            <a:spAutoFit/>
          </a:bodyPr>
          <a:lstStyle/>
          <a:p>
            <a:pPr algn="ctr"/>
            <a:r>
              <a:rPr lang="fr-FR"/>
              <a:t>Gl86 b</a:t>
            </a:r>
          </a:p>
          <a:p>
            <a:pPr algn="ctr"/>
            <a:r>
              <a:rPr lang="fr-FR"/>
              <a:t>(17 MJ, 100 UA)</a:t>
            </a:r>
          </a:p>
        </p:txBody>
      </p:sp>
      <p:sp>
        <p:nvSpPr>
          <p:cNvPr id="10249" name="Rectangle 8"/>
          <p:cNvSpPr>
            <a:spLocks noChangeArrowheads="1"/>
          </p:cNvSpPr>
          <p:nvPr/>
        </p:nvSpPr>
        <p:spPr bwMode="auto">
          <a:xfrm>
            <a:off x="6611938" y="4292600"/>
            <a:ext cx="1466850" cy="641350"/>
          </a:xfrm>
          <a:prstGeom prst="rect">
            <a:avLst/>
          </a:prstGeom>
          <a:noFill/>
          <a:ln w="9525">
            <a:noFill/>
            <a:miter lim="800000"/>
            <a:headEnd/>
            <a:tailEnd/>
          </a:ln>
        </p:spPr>
        <p:txBody>
          <a:bodyPr wrap="none">
            <a:spAutoFit/>
          </a:bodyPr>
          <a:lstStyle/>
          <a:p>
            <a:pPr algn="ctr"/>
            <a:r>
              <a:rPr lang="fr-FR"/>
              <a:t>β Pictoris b</a:t>
            </a:r>
          </a:p>
          <a:p>
            <a:pPr algn="ctr"/>
            <a:r>
              <a:rPr lang="fr-FR"/>
              <a:t>(8 MJ, 8 UA)</a:t>
            </a:r>
          </a:p>
        </p:txBody>
      </p:sp>
      <p:sp>
        <p:nvSpPr>
          <p:cNvPr id="10250" name="Text Box 9"/>
          <p:cNvSpPr txBox="1">
            <a:spLocks noChangeArrowheads="1"/>
          </p:cNvSpPr>
          <p:nvPr/>
        </p:nvSpPr>
        <p:spPr bwMode="auto">
          <a:xfrm>
            <a:off x="447675" y="5373688"/>
            <a:ext cx="2419350" cy="366712"/>
          </a:xfrm>
          <a:prstGeom prst="rect">
            <a:avLst/>
          </a:prstGeom>
          <a:noFill/>
          <a:ln w="9525" algn="ctr">
            <a:noFill/>
            <a:miter lim="800000"/>
            <a:headEnd/>
            <a:tailEnd/>
          </a:ln>
        </p:spPr>
        <p:txBody>
          <a:bodyPr wrap="none">
            <a:spAutoFit/>
          </a:bodyPr>
          <a:lstStyle/>
          <a:p>
            <a:r>
              <a:rPr lang="fr-FR"/>
              <a:t>MJ : masse de Jupiter</a:t>
            </a:r>
          </a:p>
        </p:txBody>
      </p:sp>
      <p:sp>
        <p:nvSpPr>
          <p:cNvPr id="10251" name="Text Box 10"/>
          <p:cNvSpPr txBox="1">
            <a:spLocks noChangeArrowheads="1"/>
          </p:cNvSpPr>
          <p:nvPr/>
        </p:nvSpPr>
        <p:spPr bwMode="auto">
          <a:xfrm>
            <a:off x="438150" y="5805488"/>
            <a:ext cx="8356005" cy="461665"/>
          </a:xfrm>
          <a:prstGeom prst="rect">
            <a:avLst/>
          </a:prstGeom>
          <a:noFill/>
          <a:ln w="9525" algn="ctr">
            <a:noFill/>
            <a:miter lim="800000"/>
            <a:headEnd/>
            <a:tailEnd/>
          </a:ln>
        </p:spPr>
        <p:txBody>
          <a:bodyPr wrap="none">
            <a:spAutoFit/>
          </a:bodyPr>
          <a:lstStyle/>
          <a:p>
            <a:r>
              <a:rPr lang="fr-FR" dirty="0"/>
              <a:t>UA : unité astronomique (150 000 </a:t>
            </a:r>
            <a:r>
              <a:rPr lang="fr-FR" dirty="0" err="1"/>
              <a:t>000</a:t>
            </a:r>
            <a:r>
              <a:rPr lang="fr-FR" dirty="0"/>
              <a:t> </a:t>
            </a:r>
            <a:r>
              <a:rPr lang="fr-FR" dirty="0" smtClean="0"/>
              <a:t>km, distance Terre - Soleil)</a:t>
            </a:r>
            <a:endParaRPr lang="fr-FR"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Text Box 2"/>
          <p:cNvSpPr txBox="1">
            <a:spLocks noChangeArrowheads="1"/>
          </p:cNvSpPr>
          <p:nvPr/>
        </p:nvSpPr>
        <p:spPr bwMode="auto">
          <a:xfrm>
            <a:off x="438150" y="279400"/>
            <a:ext cx="3685624" cy="461665"/>
          </a:xfrm>
          <a:prstGeom prst="rect">
            <a:avLst/>
          </a:prstGeom>
          <a:noFill/>
          <a:ln w="9525">
            <a:noFill/>
            <a:miter lim="800000"/>
            <a:headEnd/>
            <a:tailEnd/>
          </a:ln>
        </p:spPr>
        <p:txBody>
          <a:bodyPr wrap="none">
            <a:spAutoFit/>
          </a:bodyPr>
          <a:lstStyle/>
          <a:p>
            <a:r>
              <a:rPr lang="fr-FR" dirty="0" smtClean="0"/>
              <a:t>Distribution</a:t>
            </a:r>
            <a:r>
              <a:rPr lang="fr-FR" sz="2400" dirty="0" smtClean="0"/>
              <a:t> </a:t>
            </a:r>
            <a:r>
              <a:rPr lang="fr-FR" sz="2400" dirty="0"/>
              <a:t>des </a:t>
            </a:r>
            <a:r>
              <a:rPr lang="fr-FR" sz="2400" dirty="0" err="1"/>
              <a:t>exoplanètes</a:t>
            </a:r>
            <a:endParaRPr lang="fr-FR" sz="2400" dirty="0"/>
          </a:p>
        </p:txBody>
      </p:sp>
      <p:sp>
        <p:nvSpPr>
          <p:cNvPr id="61443" name="Text Box 3"/>
          <p:cNvSpPr txBox="1">
            <a:spLocks noChangeArrowheads="1"/>
          </p:cNvSpPr>
          <p:nvPr/>
        </p:nvSpPr>
        <p:spPr bwMode="auto">
          <a:xfrm>
            <a:off x="430213" y="1268413"/>
            <a:ext cx="6302375" cy="366712"/>
          </a:xfrm>
          <a:prstGeom prst="rect">
            <a:avLst/>
          </a:prstGeom>
          <a:noFill/>
          <a:ln w="9525">
            <a:noFill/>
            <a:miter lim="800000"/>
            <a:headEnd/>
            <a:tailEnd/>
          </a:ln>
        </p:spPr>
        <p:txBody>
          <a:bodyPr>
            <a:spAutoFit/>
          </a:bodyPr>
          <a:lstStyle/>
          <a:p>
            <a:r>
              <a:rPr lang="fr-FR" b="1"/>
              <a:t>http://media4.obspm.fr/exoplanetes/base/</a:t>
            </a:r>
          </a:p>
        </p:txBody>
      </p:sp>
      <p:graphicFrame>
        <p:nvGraphicFramePr>
          <p:cNvPr id="11266" name="Object 9"/>
          <p:cNvGraphicFramePr>
            <a:graphicFrameLocks noChangeAspect="1"/>
          </p:cNvGraphicFramePr>
          <p:nvPr/>
        </p:nvGraphicFramePr>
        <p:xfrm>
          <a:off x="755650" y="2203450"/>
          <a:ext cx="8064500" cy="4054475"/>
        </p:xfrm>
        <a:graphic>
          <a:graphicData uri="http://schemas.openxmlformats.org/presentationml/2006/ole">
            <p:oleObj spid="_x0000_s413698" name="PHOTO-PAINT" r:id="rId3" imgW="2295003" imgH="1154139" progId="">
              <p:embed/>
            </p:oleObj>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14300" y="1628800"/>
            <a:ext cx="9029700" cy="3581400"/>
            <a:chOff x="0" y="2819400"/>
            <a:chExt cx="9029700" cy="3581400"/>
          </a:xfrm>
        </p:grpSpPr>
        <p:sp>
          <p:nvSpPr>
            <p:cNvPr id="2" name="Text Box 6"/>
            <p:cNvSpPr txBox="1">
              <a:spLocks noChangeArrowheads="1"/>
            </p:cNvSpPr>
            <p:nvPr/>
          </p:nvSpPr>
          <p:spPr bwMode="auto">
            <a:xfrm>
              <a:off x="5410200" y="5867400"/>
              <a:ext cx="1600200" cy="457200"/>
            </a:xfrm>
            <a:prstGeom prst="rect">
              <a:avLst/>
            </a:prstGeom>
            <a:noFill/>
            <a:ln w="9525">
              <a:noFill/>
              <a:miter lim="800000"/>
              <a:headEnd/>
              <a:tailEnd/>
            </a:ln>
          </p:spPr>
          <p:txBody>
            <a:bodyPr>
              <a:spAutoFit/>
            </a:bodyPr>
            <a:lstStyle/>
            <a:p>
              <a:r>
                <a:rPr lang="en-GB" b="1">
                  <a:latin typeface="Helvetica" charset="0"/>
                </a:rPr>
                <a:t>Jupiter</a:t>
              </a:r>
              <a:endParaRPr lang="en-US" sz="2000"/>
            </a:p>
          </p:txBody>
        </p:sp>
        <p:sp>
          <p:nvSpPr>
            <p:cNvPr id="3" name="Text Box 7"/>
            <p:cNvSpPr txBox="1">
              <a:spLocks noChangeArrowheads="1"/>
            </p:cNvSpPr>
            <p:nvPr/>
          </p:nvSpPr>
          <p:spPr bwMode="auto">
            <a:xfrm>
              <a:off x="1752600" y="5943600"/>
              <a:ext cx="1600200" cy="457200"/>
            </a:xfrm>
            <a:prstGeom prst="rect">
              <a:avLst/>
            </a:prstGeom>
            <a:noFill/>
            <a:ln w="9525">
              <a:noFill/>
              <a:miter lim="800000"/>
              <a:headEnd/>
              <a:tailEnd/>
            </a:ln>
          </p:spPr>
          <p:txBody>
            <a:bodyPr>
              <a:spAutoFit/>
            </a:bodyPr>
            <a:lstStyle/>
            <a:p>
              <a:r>
                <a:rPr lang="en-GB" b="1">
                  <a:latin typeface="Helvetica" charset="0"/>
                </a:rPr>
                <a:t>Terre</a:t>
              </a:r>
              <a:endParaRPr lang="en-US" sz="2000"/>
            </a:p>
          </p:txBody>
        </p:sp>
        <p:pic>
          <p:nvPicPr>
            <p:cNvPr id="4" name="Picture 9" descr="exoplanets"/>
            <p:cNvPicPr>
              <a:picLocks noChangeAspect="1" noChangeArrowheads="1"/>
            </p:cNvPicPr>
            <p:nvPr/>
          </p:nvPicPr>
          <p:blipFill>
            <a:blip r:embed="rId2" cstate="print"/>
            <a:srcRect r="4587"/>
            <a:stretch>
              <a:fillRect/>
            </a:stretch>
          </p:blipFill>
          <p:spPr bwMode="auto">
            <a:xfrm>
              <a:off x="990600" y="2819400"/>
              <a:ext cx="7924800" cy="3163888"/>
            </a:xfrm>
            <a:prstGeom prst="rect">
              <a:avLst/>
            </a:prstGeom>
            <a:noFill/>
            <a:ln w="9525">
              <a:noFill/>
              <a:miter lim="800000"/>
              <a:headEnd/>
              <a:tailEnd/>
            </a:ln>
          </p:spPr>
        </p:pic>
        <p:sp>
          <p:nvSpPr>
            <p:cNvPr id="5" name="Text Box 12"/>
            <p:cNvSpPr txBox="1">
              <a:spLocks noChangeArrowheads="1"/>
            </p:cNvSpPr>
            <p:nvPr/>
          </p:nvSpPr>
          <p:spPr bwMode="auto">
            <a:xfrm>
              <a:off x="6324600" y="3352800"/>
              <a:ext cx="2705100" cy="366713"/>
            </a:xfrm>
            <a:prstGeom prst="rect">
              <a:avLst/>
            </a:prstGeom>
            <a:noFill/>
            <a:ln w="9525">
              <a:noFill/>
              <a:miter lim="800000"/>
              <a:headEnd/>
              <a:tailEnd/>
            </a:ln>
          </p:spPr>
          <p:txBody>
            <a:bodyPr wrap="none">
              <a:spAutoFit/>
            </a:bodyPr>
            <a:lstStyle/>
            <a:p>
              <a:r>
                <a:rPr lang="en-GB" sz="1800" b="1" dirty="0" err="1">
                  <a:solidFill>
                    <a:srgbClr val="FF8000"/>
                  </a:solidFill>
                  <a:latin typeface="Times New Roman" charset="0"/>
                </a:rPr>
                <a:t>Système</a:t>
              </a:r>
              <a:r>
                <a:rPr lang="en-GB" sz="1800" b="1" dirty="0">
                  <a:solidFill>
                    <a:srgbClr val="FF8000"/>
                  </a:solidFill>
                  <a:latin typeface="Times New Roman" charset="0"/>
                </a:rPr>
                <a:t> de U </a:t>
              </a:r>
              <a:r>
                <a:rPr lang="en-GB" sz="1800" b="1" dirty="0" err="1">
                  <a:solidFill>
                    <a:srgbClr val="FF8000"/>
                  </a:solidFill>
                  <a:latin typeface="Times New Roman" charset="0"/>
                </a:rPr>
                <a:t>Andromède</a:t>
              </a:r>
              <a:endParaRPr lang="en-US" sz="2000" dirty="0">
                <a:solidFill>
                  <a:srgbClr val="FF8000"/>
                </a:solidFill>
              </a:endParaRPr>
            </a:p>
          </p:txBody>
        </p:sp>
        <p:sp>
          <p:nvSpPr>
            <p:cNvPr id="6" name="Text Box 13"/>
            <p:cNvSpPr txBox="1">
              <a:spLocks noChangeArrowheads="1"/>
            </p:cNvSpPr>
            <p:nvPr/>
          </p:nvSpPr>
          <p:spPr bwMode="auto">
            <a:xfrm>
              <a:off x="7010400" y="5029200"/>
              <a:ext cx="1689100" cy="366713"/>
            </a:xfrm>
            <a:prstGeom prst="rect">
              <a:avLst/>
            </a:prstGeom>
            <a:noFill/>
            <a:ln w="9525">
              <a:noFill/>
              <a:miter lim="800000"/>
              <a:headEnd/>
              <a:tailEnd/>
            </a:ln>
          </p:spPr>
          <p:txBody>
            <a:bodyPr wrap="none">
              <a:spAutoFit/>
            </a:bodyPr>
            <a:lstStyle/>
            <a:p>
              <a:r>
                <a:rPr lang="en-GB" sz="1800" b="1">
                  <a:solidFill>
                    <a:srgbClr val="FF8000"/>
                  </a:solidFill>
                  <a:latin typeface="Times New Roman" charset="0"/>
                </a:rPr>
                <a:t>Système solaire</a:t>
              </a:r>
              <a:endParaRPr lang="en-US" sz="2000">
                <a:solidFill>
                  <a:srgbClr val="FF8000"/>
                </a:solidFill>
              </a:endParaRPr>
            </a:p>
          </p:txBody>
        </p:sp>
        <p:sp>
          <p:nvSpPr>
            <p:cNvPr id="7" name="Text Box 14"/>
            <p:cNvSpPr txBox="1">
              <a:spLocks noChangeArrowheads="1"/>
            </p:cNvSpPr>
            <p:nvPr/>
          </p:nvSpPr>
          <p:spPr bwMode="auto">
            <a:xfrm>
              <a:off x="0" y="3276600"/>
              <a:ext cx="1066800" cy="457200"/>
            </a:xfrm>
            <a:prstGeom prst="rect">
              <a:avLst/>
            </a:prstGeom>
            <a:noFill/>
            <a:ln w="9525">
              <a:noFill/>
              <a:miter lim="800000"/>
              <a:headEnd/>
              <a:tailEnd/>
            </a:ln>
          </p:spPr>
          <p:txBody>
            <a:bodyPr>
              <a:spAutoFit/>
            </a:bodyPr>
            <a:lstStyle/>
            <a:p>
              <a:r>
                <a:rPr lang="en-GB" b="1" dirty="0" err="1">
                  <a:latin typeface="Helvetica" charset="0"/>
                </a:rPr>
                <a:t>Etoile</a:t>
              </a:r>
              <a:endParaRPr lang="en-US" sz="2000" dirty="0"/>
            </a:p>
          </p:txBody>
        </p:sp>
        <p:sp>
          <p:nvSpPr>
            <p:cNvPr id="8" name="Text Box 15"/>
            <p:cNvSpPr txBox="1">
              <a:spLocks noChangeArrowheads="1"/>
            </p:cNvSpPr>
            <p:nvPr/>
          </p:nvSpPr>
          <p:spPr bwMode="auto">
            <a:xfrm>
              <a:off x="0" y="4876800"/>
              <a:ext cx="1143000" cy="457200"/>
            </a:xfrm>
            <a:prstGeom prst="rect">
              <a:avLst/>
            </a:prstGeom>
            <a:noFill/>
            <a:ln w="9525">
              <a:noFill/>
              <a:miter lim="800000"/>
              <a:headEnd/>
              <a:tailEnd/>
            </a:ln>
          </p:spPr>
          <p:txBody>
            <a:bodyPr>
              <a:spAutoFit/>
            </a:bodyPr>
            <a:lstStyle/>
            <a:p>
              <a:r>
                <a:rPr lang="en-GB" b="1">
                  <a:latin typeface="Helvetica" charset="0"/>
                </a:rPr>
                <a:t>Soleil</a:t>
              </a:r>
              <a:endParaRPr lang="en-US" sz="2000"/>
            </a:p>
          </p:txBody>
        </p:sp>
      </p:grpSp>
      <p:sp>
        <p:nvSpPr>
          <p:cNvPr id="10" name="ZoneTexte 9"/>
          <p:cNvSpPr txBox="1"/>
          <p:nvPr/>
        </p:nvSpPr>
        <p:spPr>
          <a:xfrm>
            <a:off x="1115616" y="332656"/>
            <a:ext cx="6583854" cy="646331"/>
          </a:xfrm>
          <a:prstGeom prst="rect">
            <a:avLst/>
          </a:prstGeom>
          <a:noFill/>
        </p:spPr>
        <p:txBody>
          <a:bodyPr wrap="none" rtlCol="0">
            <a:spAutoFit/>
          </a:bodyPr>
          <a:lstStyle/>
          <a:p>
            <a:r>
              <a:rPr lang="fr-FR" sz="3600" dirty="0" smtClean="0">
                <a:solidFill>
                  <a:srgbClr val="CC0099"/>
                </a:solidFill>
              </a:rPr>
              <a:t>Exemple de système </a:t>
            </a:r>
            <a:r>
              <a:rPr lang="fr-FR" sz="3600" dirty="0" err="1" smtClean="0">
                <a:solidFill>
                  <a:srgbClr val="CC0099"/>
                </a:solidFill>
              </a:rPr>
              <a:t>exoplanétaire</a:t>
            </a:r>
            <a:endParaRPr lang="fr-FR" sz="3600" dirty="0">
              <a:solidFill>
                <a:srgbClr val="CC0099"/>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317"/>
          <p:cNvSpPr txBox="1">
            <a:spLocks noChangeArrowheads="1"/>
          </p:cNvSpPr>
          <p:nvPr/>
        </p:nvSpPr>
        <p:spPr bwMode="auto">
          <a:xfrm>
            <a:off x="1907704" y="188641"/>
            <a:ext cx="6552728" cy="646331"/>
          </a:xfrm>
          <a:prstGeom prst="rect">
            <a:avLst/>
          </a:prstGeom>
          <a:noFill/>
          <a:ln w="9525">
            <a:noFill/>
            <a:miter lim="800000"/>
            <a:headEnd/>
            <a:tailEnd/>
          </a:ln>
        </p:spPr>
        <p:txBody>
          <a:bodyPr wrap="square">
            <a:spAutoFit/>
          </a:bodyPr>
          <a:lstStyle/>
          <a:p>
            <a:pPr>
              <a:spcBef>
                <a:spcPct val="50000"/>
              </a:spcBef>
            </a:pPr>
            <a:r>
              <a:rPr lang="fr-FR" sz="3600" dirty="0" smtClean="0">
                <a:solidFill>
                  <a:srgbClr val="CC0099"/>
                </a:solidFill>
              </a:rPr>
              <a:t>La notion de zone habitable</a:t>
            </a:r>
            <a:endParaRPr lang="fr-FR" sz="3600" dirty="0">
              <a:solidFill>
                <a:srgbClr val="CC0099"/>
              </a:solidFill>
            </a:endParaRPr>
          </a:p>
        </p:txBody>
      </p:sp>
      <p:sp>
        <p:nvSpPr>
          <p:cNvPr id="10" name="ZoneTexte 9"/>
          <p:cNvSpPr txBox="1"/>
          <p:nvPr/>
        </p:nvSpPr>
        <p:spPr>
          <a:xfrm>
            <a:off x="1619672" y="908720"/>
            <a:ext cx="5455404" cy="461665"/>
          </a:xfrm>
          <a:prstGeom prst="rect">
            <a:avLst/>
          </a:prstGeom>
          <a:noFill/>
        </p:spPr>
        <p:txBody>
          <a:bodyPr wrap="none" rtlCol="0">
            <a:spAutoFit/>
          </a:bodyPr>
          <a:lstStyle/>
          <a:p>
            <a:r>
              <a:rPr lang="fr-FR" dirty="0" smtClean="0"/>
              <a:t>Nécessité d’eau liquide =&gt;  T ~ 10 – 60 °C</a:t>
            </a:r>
            <a:endParaRPr lang="fr-FR" dirty="0"/>
          </a:p>
        </p:txBody>
      </p:sp>
      <p:pic>
        <p:nvPicPr>
          <p:cNvPr id="11" name="Picture 8"/>
          <p:cNvPicPr>
            <a:picLocks noChangeAspect="1" noChangeArrowheads="1"/>
          </p:cNvPicPr>
          <p:nvPr/>
        </p:nvPicPr>
        <p:blipFill>
          <a:blip r:embed="rId2" cstate="print"/>
          <a:srcRect/>
          <a:stretch>
            <a:fillRect/>
          </a:stretch>
        </p:blipFill>
        <p:spPr bwMode="auto">
          <a:xfrm>
            <a:off x="251520" y="1371826"/>
            <a:ext cx="8490099" cy="53707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6296025" y="188913"/>
            <a:ext cx="2847975" cy="3705225"/>
          </a:xfrm>
          <a:prstGeom prst="rect">
            <a:avLst/>
          </a:prstGeom>
          <a:noFill/>
          <a:ln w="9525" algn="ctr">
            <a:noFill/>
            <a:miter lim="800000"/>
            <a:headEnd/>
            <a:tailEnd/>
          </a:ln>
        </p:spPr>
      </p:pic>
      <p:sp>
        <p:nvSpPr>
          <p:cNvPr id="11267" name="Text Box 3"/>
          <p:cNvSpPr txBox="1">
            <a:spLocks noChangeArrowheads="1"/>
          </p:cNvSpPr>
          <p:nvPr/>
        </p:nvSpPr>
        <p:spPr bwMode="auto">
          <a:xfrm>
            <a:off x="6588125" y="3856038"/>
            <a:ext cx="2339975" cy="581025"/>
          </a:xfrm>
          <a:prstGeom prst="rect">
            <a:avLst/>
          </a:prstGeom>
          <a:noFill/>
          <a:ln w="9525" algn="ctr">
            <a:noFill/>
            <a:miter lim="800000"/>
            <a:headEnd/>
            <a:tailEnd/>
          </a:ln>
        </p:spPr>
        <p:txBody>
          <a:bodyPr>
            <a:spAutoFit/>
          </a:bodyPr>
          <a:lstStyle/>
          <a:p>
            <a:pPr algn="ctr">
              <a:spcBef>
                <a:spcPct val="50000"/>
              </a:spcBef>
            </a:pPr>
            <a:r>
              <a:rPr lang="fr-FR" sz="1600"/>
              <a:t>Le projet de mission DARWIN de l'ESA. </a:t>
            </a:r>
          </a:p>
        </p:txBody>
      </p:sp>
      <p:sp>
        <p:nvSpPr>
          <p:cNvPr id="11268" name="Text Box 4"/>
          <p:cNvSpPr txBox="1">
            <a:spLocks noChangeArrowheads="1"/>
          </p:cNvSpPr>
          <p:nvPr/>
        </p:nvSpPr>
        <p:spPr bwMode="auto">
          <a:xfrm>
            <a:off x="539750" y="2649538"/>
            <a:ext cx="4824413" cy="641350"/>
          </a:xfrm>
          <a:prstGeom prst="rect">
            <a:avLst/>
          </a:prstGeom>
          <a:noFill/>
          <a:ln w="9525" algn="ctr">
            <a:noFill/>
            <a:miter lim="800000"/>
            <a:headEnd/>
            <a:tailEnd/>
          </a:ln>
        </p:spPr>
        <p:txBody>
          <a:bodyPr>
            <a:spAutoFit/>
          </a:bodyPr>
          <a:lstStyle/>
          <a:p>
            <a:pPr>
              <a:spcBef>
                <a:spcPct val="50000"/>
              </a:spcBef>
            </a:pPr>
            <a:r>
              <a:rPr lang="fr-FR"/>
              <a:t>Recherche, dans l'atmosphère la présence d'ozone (O3). </a:t>
            </a:r>
          </a:p>
        </p:txBody>
      </p:sp>
      <p:sp>
        <p:nvSpPr>
          <p:cNvPr id="11269" name="Text Box 5"/>
          <p:cNvSpPr txBox="1">
            <a:spLocks noChangeArrowheads="1"/>
          </p:cNvSpPr>
          <p:nvPr/>
        </p:nvSpPr>
        <p:spPr bwMode="auto">
          <a:xfrm>
            <a:off x="539750" y="4068763"/>
            <a:ext cx="7704138" cy="1879600"/>
          </a:xfrm>
          <a:prstGeom prst="rect">
            <a:avLst/>
          </a:prstGeom>
          <a:noFill/>
          <a:ln w="9525" algn="ctr">
            <a:noFill/>
            <a:miter lim="800000"/>
            <a:headEnd/>
            <a:tailEnd/>
          </a:ln>
        </p:spPr>
        <p:txBody>
          <a:bodyPr>
            <a:spAutoFit/>
          </a:bodyPr>
          <a:lstStyle/>
          <a:p>
            <a:pPr>
              <a:spcBef>
                <a:spcPct val="50000"/>
              </a:spcBef>
            </a:pPr>
            <a:r>
              <a:rPr lang="fr-FR" i="1" dirty="0"/>
              <a:t>Darwin</a:t>
            </a:r>
            <a:r>
              <a:rPr lang="fr-FR" dirty="0"/>
              <a:t> : flottille de huit véhicules spatiaux</a:t>
            </a:r>
          </a:p>
          <a:p>
            <a:pPr>
              <a:spcBef>
                <a:spcPct val="50000"/>
              </a:spcBef>
            </a:pPr>
            <a:r>
              <a:rPr lang="fr-FR" dirty="0"/>
              <a:t>Six avec des télescopes d'au moins 1,5 m</a:t>
            </a:r>
          </a:p>
          <a:p>
            <a:pPr>
              <a:spcBef>
                <a:spcPct val="50000"/>
              </a:spcBef>
            </a:pPr>
            <a:r>
              <a:rPr lang="fr-FR" dirty="0"/>
              <a:t>Le septième combinera la lumière provenant des six premiers</a:t>
            </a:r>
          </a:p>
          <a:p>
            <a:pPr>
              <a:spcBef>
                <a:spcPct val="50000"/>
              </a:spcBef>
            </a:pPr>
            <a:r>
              <a:rPr lang="fr-FR" dirty="0"/>
              <a:t>Le huitième communiquera avec la Terre et le reste de la flottille. http://www.esa.int/esaSC/120382_index_0_m.html </a:t>
            </a:r>
          </a:p>
        </p:txBody>
      </p:sp>
      <p:sp>
        <p:nvSpPr>
          <p:cNvPr id="49161" name="Rectangle 6"/>
          <p:cNvSpPr>
            <a:spLocks noChangeArrowheads="1"/>
          </p:cNvSpPr>
          <p:nvPr/>
        </p:nvSpPr>
        <p:spPr bwMode="auto">
          <a:xfrm>
            <a:off x="430213" y="269875"/>
            <a:ext cx="3676650" cy="457200"/>
          </a:xfrm>
          <a:prstGeom prst="rect">
            <a:avLst/>
          </a:prstGeom>
          <a:noFill/>
          <a:ln w="9525" algn="ctr">
            <a:noFill/>
            <a:miter lim="800000"/>
            <a:headEnd/>
            <a:tailEnd/>
          </a:ln>
        </p:spPr>
        <p:txBody>
          <a:bodyPr wrap="none">
            <a:spAutoFit/>
          </a:bodyPr>
          <a:lstStyle/>
          <a:p>
            <a:r>
              <a:rPr lang="fr-FR" sz="2400"/>
              <a:t>Mission spatiale DARWIN</a:t>
            </a:r>
          </a:p>
        </p:txBody>
      </p:sp>
      <p:sp>
        <p:nvSpPr>
          <p:cNvPr id="11271" name="Rectangle 7"/>
          <p:cNvSpPr>
            <a:spLocks noChangeArrowheads="1"/>
          </p:cNvSpPr>
          <p:nvPr/>
        </p:nvSpPr>
        <p:spPr bwMode="auto">
          <a:xfrm>
            <a:off x="539750" y="933450"/>
            <a:ext cx="3160713" cy="366713"/>
          </a:xfrm>
          <a:prstGeom prst="rect">
            <a:avLst/>
          </a:prstGeom>
          <a:noFill/>
          <a:ln w="9525" algn="ctr">
            <a:noFill/>
            <a:miter lim="800000"/>
            <a:headEnd/>
            <a:tailEnd/>
          </a:ln>
        </p:spPr>
        <p:txBody>
          <a:bodyPr wrap="none">
            <a:spAutoFit/>
          </a:bodyPr>
          <a:lstStyle/>
          <a:p>
            <a:pPr>
              <a:spcBef>
                <a:spcPct val="50000"/>
              </a:spcBef>
            </a:pPr>
            <a:r>
              <a:rPr lang="fr-FR"/>
              <a:t>Prévue d'être lancée en 2015</a:t>
            </a:r>
          </a:p>
        </p:txBody>
      </p:sp>
      <p:sp>
        <p:nvSpPr>
          <p:cNvPr id="11272" name="Rectangle 8"/>
          <p:cNvSpPr>
            <a:spLocks noChangeArrowheads="1"/>
          </p:cNvSpPr>
          <p:nvPr/>
        </p:nvSpPr>
        <p:spPr bwMode="auto">
          <a:xfrm>
            <a:off x="539750" y="1504950"/>
            <a:ext cx="4933950" cy="366713"/>
          </a:xfrm>
          <a:prstGeom prst="rect">
            <a:avLst/>
          </a:prstGeom>
          <a:noFill/>
          <a:ln w="9525" algn="ctr">
            <a:noFill/>
            <a:miter lim="800000"/>
            <a:headEnd/>
            <a:tailEnd/>
          </a:ln>
        </p:spPr>
        <p:txBody>
          <a:bodyPr wrap="none">
            <a:spAutoFit/>
          </a:bodyPr>
          <a:lstStyle/>
          <a:p>
            <a:pPr>
              <a:spcBef>
                <a:spcPct val="50000"/>
              </a:spcBef>
            </a:pPr>
            <a:r>
              <a:rPr lang="fr-FR"/>
              <a:t>Découvrir des planètes comparables à la Terre</a:t>
            </a:r>
          </a:p>
        </p:txBody>
      </p:sp>
      <p:sp>
        <p:nvSpPr>
          <p:cNvPr id="11273" name="Rectangle 9"/>
          <p:cNvSpPr>
            <a:spLocks noChangeArrowheads="1"/>
          </p:cNvSpPr>
          <p:nvPr/>
        </p:nvSpPr>
        <p:spPr bwMode="auto">
          <a:xfrm>
            <a:off x="539750" y="2076450"/>
            <a:ext cx="3016250" cy="366713"/>
          </a:xfrm>
          <a:prstGeom prst="rect">
            <a:avLst/>
          </a:prstGeom>
          <a:noFill/>
          <a:ln w="9525" algn="ctr">
            <a:noFill/>
            <a:miter lim="800000"/>
            <a:headEnd/>
            <a:tailEnd/>
          </a:ln>
        </p:spPr>
        <p:txBody>
          <a:bodyPr wrap="none">
            <a:spAutoFit/>
          </a:bodyPr>
          <a:lstStyle/>
          <a:p>
            <a:r>
              <a:rPr lang="fr-FR"/>
              <a:t>Analyser leurs atmosphères</a:t>
            </a:r>
          </a:p>
        </p:txBody>
      </p:sp>
      <p:sp>
        <p:nvSpPr>
          <p:cNvPr id="11274" name="Rectangle 10"/>
          <p:cNvSpPr>
            <a:spLocks noChangeArrowheads="1"/>
          </p:cNvSpPr>
          <p:nvPr/>
        </p:nvSpPr>
        <p:spPr bwMode="auto">
          <a:xfrm>
            <a:off x="539750" y="3495675"/>
            <a:ext cx="5784850" cy="366713"/>
          </a:xfrm>
          <a:prstGeom prst="rect">
            <a:avLst/>
          </a:prstGeom>
          <a:noFill/>
          <a:ln w="9525" algn="ctr">
            <a:noFill/>
            <a:miter lim="800000"/>
            <a:headEnd/>
            <a:tailEnd/>
          </a:ln>
        </p:spPr>
        <p:txBody>
          <a:bodyPr wrap="none">
            <a:spAutoFit/>
          </a:bodyPr>
          <a:lstStyle/>
          <a:p>
            <a:r>
              <a:rPr lang="fr-FR"/>
              <a:t>Déceler éventuellement la signature chimique de la vie.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ext Box 2"/>
          <p:cNvSpPr txBox="1">
            <a:spLocks noChangeArrowheads="1"/>
          </p:cNvSpPr>
          <p:nvPr/>
        </p:nvSpPr>
        <p:spPr bwMode="auto">
          <a:xfrm>
            <a:off x="685800" y="1981200"/>
            <a:ext cx="7548563" cy="823913"/>
          </a:xfrm>
          <a:prstGeom prst="rect">
            <a:avLst/>
          </a:prstGeom>
          <a:noFill/>
          <a:ln w="9525">
            <a:noFill/>
            <a:miter lim="800000"/>
            <a:headEnd/>
            <a:tailEnd/>
          </a:ln>
          <a:effectLst/>
        </p:spPr>
        <p:txBody>
          <a:bodyPr wrap="none">
            <a:spAutoFit/>
          </a:bodyPr>
          <a:lstStyle/>
          <a:p>
            <a:r>
              <a:rPr lang="fr-FR" sz="4800"/>
              <a:t>Voyage vers l’infiniment petit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1027"/>
          <p:cNvSpPr>
            <a:spLocks noChangeArrowheads="1"/>
          </p:cNvSpPr>
          <p:nvPr/>
        </p:nvSpPr>
        <p:spPr bwMode="auto">
          <a:xfrm>
            <a:off x="0" y="-125818"/>
            <a:ext cx="9144000" cy="7109639"/>
          </a:xfrm>
          <a:prstGeom prst="rect">
            <a:avLst/>
          </a:prstGeom>
          <a:noFill/>
          <a:ln w="9525">
            <a:noFill/>
            <a:miter lim="800000"/>
            <a:headEnd/>
            <a:tailEnd/>
          </a:ln>
          <a:effectLst/>
        </p:spPr>
        <p:txBody>
          <a:bodyPr anchor="ctr">
            <a:spAutoFit/>
          </a:bodyPr>
          <a:lstStyle/>
          <a:p>
            <a:r>
              <a:rPr lang="fr-FR" sz="2000" dirty="0">
                <a:solidFill>
                  <a:srgbClr val="FF0000"/>
                </a:solidFill>
                <a:latin typeface="Arial" charset="0"/>
              </a:rPr>
              <a:t>But de la physique</a:t>
            </a:r>
            <a:r>
              <a:rPr lang="fr-FR" dirty="0">
                <a:solidFill>
                  <a:srgbClr val="FF0000"/>
                </a:solidFill>
                <a:latin typeface="Arial" charset="0"/>
              </a:rPr>
              <a:t> :</a:t>
            </a:r>
            <a:r>
              <a:rPr lang="fr-FR" dirty="0">
                <a:latin typeface="Arial" charset="0"/>
              </a:rPr>
              <a:t> </a:t>
            </a:r>
          </a:p>
          <a:p>
            <a:r>
              <a:rPr lang="fr-FR" dirty="0">
                <a:latin typeface="Arial" charset="0"/>
              </a:rPr>
              <a:t>   </a:t>
            </a:r>
            <a:r>
              <a:rPr lang="fr-FR" sz="2000" dirty="0">
                <a:latin typeface="Tahoma" pitchFamily="34" charset="0"/>
              </a:rPr>
              <a:t>- </a:t>
            </a:r>
            <a:r>
              <a:rPr lang="fr-FR" sz="2000" dirty="0" smtClean="0">
                <a:latin typeface="Tahoma" pitchFamily="34" charset="0"/>
              </a:rPr>
              <a:t>Décrire/Modéliser/Expliquer les phénomènes naturels</a:t>
            </a:r>
          </a:p>
          <a:p>
            <a:endParaRPr lang="fr-FR" sz="2000" dirty="0">
              <a:latin typeface="Tahoma" pitchFamily="34" charset="0"/>
            </a:endParaRPr>
          </a:p>
          <a:p>
            <a:endParaRPr lang="fr-FR" sz="2000" dirty="0" smtClean="0">
              <a:latin typeface="Tahoma" pitchFamily="34" charset="0"/>
            </a:endParaRPr>
          </a:p>
          <a:p>
            <a:endParaRPr lang="fr-FR" sz="2000" dirty="0">
              <a:latin typeface="Tahoma" pitchFamily="34" charset="0"/>
            </a:endParaRPr>
          </a:p>
          <a:p>
            <a:r>
              <a:rPr lang="fr-FR" sz="2000" dirty="0">
                <a:latin typeface="Tahoma" pitchFamily="34" charset="0"/>
              </a:rPr>
              <a:t>   - Expliquer la multiplicité des phénomènes sur la base d’un</a:t>
            </a:r>
          </a:p>
          <a:p>
            <a:r>
              <a:rPr lang="fr-FR" sz="2000" dirty="0">
                <a:latin typeface="Tahoma" pitchFamily="34" charset="0"/>
              </a:rPr>
              <a:t>      </a:t>
            </a:r>
            <a:r>
              <a:rPr lang="fr-FR" sz="2000" u="sng" dirty="0">
                <a:latin typeface="Tahoma" pitchFamily="34" charset="0"/>
              </a:rPr>
              <a:t>nombre limité</a:t>
            </a:r>
            <a:r>
              <a:rPr lang="fr-FR" sz="2000" dirty="0">
                <a:latin typeface="Tahoma" pitchFamily="34" charset="0"/>
              </a:rPr>
              <a:t> </a:t>
            </a:r>
            <a:r>
              <a:rPr lang="fr-FR" sz="2000" u="sng" dirty="0">
                <a:latin typeface="Tahoma" pitchFamily="34" charset="0"/>
              </a:rPr>
              <a:t>d'hypothèses simples</a:t>
            </a:r>
            <a:r>
              <a:rPr lang="fr-FR" sz="2000" dirty="0">
                <a:latin typeface="Tahoma" pitchFamily="34" charset="0"/>
              </a:rPr>
              <a:t>  (simplification de la complexité</a:t>
            </a:r>
            <a:r>
              <a:rPr lang="fr-FR" sz="2000" u="sng" dirty="0">
                <a:latin typeface="Tahoma" pitchFamily="34" charset="0"/>
              </a:rPr>
              <a:t>)</a:t>
            </a:r>
          </a:p>
          <a:p>
            <a:endParaRPr lang="fr-FR" sz="1200" u="sng" dirty="0">
              <a:latin typeface="Tahoma" pitchFamily="34" charset="0"/>
            </a:endParaRPr>
          </a:p>
          <a:p>
            <a:r>
              <a:rPr lang="fr-FR" sz="2000" dirty="0">
                <a:solidFill>
                  <a:srgbClr val="FF0000"/>
                </a:solidFill>
                <a:latin typeface="Arial" charset="0"/>
              </a:rPr>
              <a:t>Démarche scientifique</a:t>
            </a:r>
            <a:r>
              <a:rPr lang="fr-FR" dirty="0">
                <a:solidFill>
                  <a:srgbClr val="FF0000"/>
                </a:solidFill>
                <a:latin typeface="Arial" charset="0"/>
              </a:rPr>
              <a:t> :</a:t>
            </a:r>
          </a:p>
          <a:p>
            <a:endParaRPr lang="fr-FR" dirty="0">
              <a:solidFill>
                <a:srgbClr val="FF0000"/>
              </a:solidFill>
              <a:latin typeface="Arial" charset="0"/>
            </a:endParaRPr>
          </a:p>
          <a:p>
            <a:endParaRPr lang="fr-FR" dirty="0">
              <a:solidFill>
                <a:srgbClr val="FF0000"/>
              </a:solidFill>
              <a:latin typeface="Arial" charset="0"/>
            </a:endParaRPr>
          </a:p>
          <a:p>
            <a:endParaRPr lang="fr-FR" dirty="0">
              <a:solidFill>
                <a:srgbClr val="FF0000"/>
              </a:solidFill>
              <a:latin typeface="Arial" charset="0"/>
            </a:endParaRPr>
          </a:p>
          <a:p>
            <a:r>
              <a:rPr lang="fr-FR" dirty="0">
                <a:solidFill>
                  <a:srgbClr val="FF0000"/>
                </a:solidFill>
                <a:latin typeface="Arial" charset="0"/>
              </a:rPr>
              <a:t>Instruments :</a:t>
            </a:r>
          </a:p>
          <a:p>
            <a:pPr>
              <a:buClr>
                <a:srgbClr val="CC0099"/>
              </a:buClr>
              <a:buFont typeface="Wingdings" pitchFamily="2" charset="2"/>
              <a:buChar char="è"/>
            </a:pPr>
            <a:r>
              <a:rPr lang="fr-FR" dirty="0">
                <a:solidFill>
                  <a:srgbClr val="FF0000"/>
                </a:solidFill>
                <a:latin typeface="Arial" charset="0"/>
              </a:rPr>
              <a:t> </a:t>
            </a:r>
            <a:r>
              <a:rPr lang="fr-FR" dirty="0">
                <a:latin typeface="Arial" charset="0"/>
              </a:rPr>
              <a:t>Observations</a:t>
            </a:r>
          </a:p>
          <a:p>
            <a:pPr>
              <a:buClr>
                <a:srgbClr val="CC0099"/>
              </a:buClr>
              <a:buFont typeface="Wingdings" pitchFamily="2" charset="2"/>
              <a:buChar char="è"/>
            </a:pPr>
            <a:r>
              <a:rPr lang="fr-FR" dirty="0">
                <a:latin typeface="Arial" charset="0"/>
              </a:rPr>
              <a:t> Expériences</a:t>
            </a:r>
          </a:p>
          <a:p>
            <a:pPr>
              <a:buClr>
                <a:srgbClr val="CC0099"/>
              </a:buClr>
              <a:buFont typeface="Wingdings" pitchFamily="2" charset="2"/>
              <a:buChar char="è"/>
            </a:pPr>
            <a:r>
              <a:rPr lang="fr-FR" dirty="0">
                <a:latin typeface="Arial" charset="0"/>
              </a:rPr>
              <a:t> Hypothèses et Approximations</a:t>
            </a:r>
          </a:p>
          <a:p>
            <a:pPr>
              <a:buClr>
                <a:srgbClr val="CC0099"/>
              </a:buClr>
              <a:buFont typeface="Wingdings" pitchFamily="2" charset="2"/>
              <a:buChar char="è"/>
            </a:pPr>
            <a:r>
              <a:rPr lang="fr-FR" dirty="0">
                <a:latin typeface="Arial" charset="0"/>
              </a:rPr>
              <a:t> Lois et Modélisation</a:t>
            </a:r>
          </a:p>
          <a:p>
            <a:pPr>
              <a:buClr>
                <a:srgbClr val="CC0099"/>
              </a:buClr>
              <a:buFont typeface="Wingdings" pitchFamily="2" charset="2"/>
              <a:buChar char="è"/>
            </a:pPr>
            <a:r>
              <a:rPr lang="fr-FR" dirty="0">
                <a:latin typeface="Arial" charset="0"/>
              </a:rPr>
              <a:t> Théories</a:t>
            </a:r>
          </a:p>
          <a:p>
            <a:pPr>
              <a:buClr>
                <a:srgbClr val="CC0099"/>
              </a:buClr>
              <a:buFont typeface="Wingdings" pitchFamily="2" charset="2"/>
              <a:buChar char="è"/>
            </a:pPr>
            <a:r>
              <a:rPr lang="fr-FR" dirty="0">
                <a:latin typeface="Arial" charset="0"/>
              </a:rPr>
              <a:t> Prédictions</a:t>
            </a:r>
          </a:p>
          <a:p>
            <a:pPr>
              <a:buClr>
                <a:srgbClr val="CC0099"/>
              </a:buClr>
              <a:buFont typeface="Wingdings" pitchFamily="2" charset="2"/>
              <a:buChar char="è"/>
            </a:pPr>
            <a:r>
              <a:rPr lang="fr-FR" dirty="0">
                <a:latin typeface="Arial" charset="0"/>
              </a:rPr>
              <a:t> Esprit critique : Limites/Doutes/Remise en question</a:t>
            </a:r>
          </a:p>
        </p:txBody>
      </p:sp>
      <p:sp>
        <p:nvSpPr>
          <p:cNvPr id="352260" name="Rectangle 1028"/>
          <p:cNvSpPr>
            <a:spLocks noChangeArrowheads="1"/>
          </p:cNvSpPr>
          <p:nvPr/>
        </p:nvSpPr>
        <p:spPr bwMode="auto">
          <a:xfrm>
            <a:off x="152400" y="2895600"/>
            <a:ext cx="8012113" cy="1214438"/>
          </a:xfrm>
          <a:prstGeom prst="rect">
            <a:avLst/>
          </a:prstGeom>
          <a:noFill/>
          <a:ln w="9525">
            <a:noFill/>
            <a:miter lim="800000"/>
            <a:headEnd/>
            <a:tailEnd/>
          </a:ln>
          <a:effectLst/>
        </p:spPr>
        <p:txBody>
          <a:bodyPr wrap="none">
            <a:spAutoFit/>
          </a:bodyPr>
          <a:lstStyle/>
          <a:p>
            <a:pPr>
              <a:lnSpc>
                <a:spcPct val="80000"/>
              </a:lnSpc>
            </a:pPr>
            <a:r>
              <a:rPr lang="fr-FR" sz="3200" b="1" i="1">
                <a:solidFill>
                  <a:srgbClr val="00CC00"/>
                </a:solidFill>
                <a:effectLst>
                  <a:outerShdw blurRad="38100" dist="38100" dir="2700000" algn="tl">
                    <a:srgbClr val="000000"/>
                  </a:outerShdw>
                </a:effectLst>
              </a:rPr>
              <a:t>EXPERIENCES                            THEORIES </a:t>
            </a:r>
            <a:endParaRPr lang="fr-FR" sz="2800"/>
          </a:p>
          <a:p>
            <a:pPr>
              <a:lnSpc>
                <a:spcPct val="80000"/>
              </a:lnSpc>
            </a:pPr>
            <a:endParaRPr lang="fr-FR" sz="2800"/>
          </a:p>
          <a:p>
            <a:pPr>
              <a:lnSpc>
                <a:spcPct val="80000"/>
              </a:lnSpc>
            </a:pPr>
            <a:r>
              <a:rPr lang="fr-FR" sz="2800"/>
              <a:t>                                  </a:t>
            </a:r>
            <a:r>
              <a:rPr lang="fr-FR" sz="3200" b="1" i="1">
                <a:solidFill>
                  <a:srgbClr val="00CC00"/>
                </a:solidFill>
                <a:effectLst>
                  <a:outerShdw blurRad="38100" dist="38100" dir="2700000" algn="tl">
                    <a:srgbClr val="000000"/>
                  </a:outerShdw>
                </a:effectLst>
              </a:rPr>
              <a:t>MODELISATION</a:t>
            </a:r>
          </a:p>
        </p:txBody>
      </p:sp>
      <p:sp>
        <p:nvSpPr>
          <p:cNvPr id="352261" name="AutoShape 1029"/>
          <p:cNvSpPr>
            <a:spLocks noChangeArrowheads="1"/>
          </p:cNvSpPr>
          <p:nvPr/>
        </p:nvSpPr>
        <p:spPr bwMode="auto">
          <a:xfrm flipV="1">
            <a:off x="3276600" y="2895600"/>
            <a:ext cx="2362200" cy="671513"/>
          </a:xfrm>
          <a:custGeom>
            <a:avLst/>
            <a:gdLst>
              <a:gd name="G0" fmla="+- 6924 0 0"/>
              <a:gd name="G1" fmla="+- 8640 0 0"/>
              <a:gd name="G2" fmla="+- 6171 0 0"/>
              <a:gd name="G3" fmla="+- 21600 0 6924"/>
              <a:gd name="G4" fmla="+- 21600 0 8640"/>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895 h 21600"/>
              <a:gd name="T4" fmla="*/ 10800 w 21600"/>
              <a:gd name="T5" fmla="*/ 19074 h 21600"/>
              <a:gd name="T6" fmla="*/ 21600 w 21600"/>
              <a:gd name="T7" fmla="*/ 15895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924" y="6171"/>
                </a:lnTo>
                <a:lnTo>
                  <a:pt x="8640" y="6171"/>
                </a:lnTo>
                <a:lnTo>
                  <a:pt x="8640" y="12716"/>
                </a:lnTo>
                <a:lnTo>
                  <a:pt x="4193" y="12716"/>
                </a:lnTo>
                <a:lnTo>
                  <a:pt x="4193" y="10191"/>
                </a:lnTo>
                <a:lnTo>
                  <a:pt x="0" y="15895"/>
                </a:lnTo>
                <a:lnTo>
                  <a:pt x="4193" y="21600"/>
                </a:lnTo>
                <a:lnTo>
                  <a:pt x="4193" y="19074"/>
                </a:lnTo>
                <a:lnTo>
                  <a:pt x="17407" y="19074"/>
                </a:lnTo>
                <a:lnTo>
                  <a:pt x="17407" y="21600"/>
                </a:lnTo>
                <a:lnTo>
                  <a:pt x="21600" y="15895"/>
                </a:lnTo>
                <a:lnTo>
                  <a:pt x="17407" y="10191"/>
                </a:lnTo>
                <a:lnTo>
                  <a:pt x="17407" y="12716"/>
                </a:lnTo>
                <a:lnTo>
                  <a:pt x="12960" y="12716"/>
                </a:lnTo>
                <a:lnTo>
                  <a:pt x="12960" y="6171"/>
                </a:lnTo>
                <a:lnTo>
                  <a:pt x="14676" y="6171"/>
                </a:lnTo>
                <a:close/>
              </a:path>
            </a:pathLst>
          </a:custGeom>
          <a:solidFill>
            <a:srgbClr val="CC0099"/>
          </a:solidFill>
          <a:ln w="9525">
            <a:solidFill>
              <a:schemeClr val="tx1"/>
            </a:solidFill>
            <a:miter lim="800000"/>
            <a:headEnd/>
            <a:tailEnd/>
          </a:ln>
          <a:effectLst/>
        </p:spPr>
        <p:txBody>
          <a:bodyPr rot="10800000" wrap="none" anchor="ctr"/>
          <a:lstStyle/>
          <a:p>
            <a:pPr algn="ctr"/>
            <a:endParaRPr lang="fr-FR">
              <a:solidFill>
                <a:srgbClr val="CC0099"/>
              </a:solidFill>
            </a:endParaRPr>
          </a:p>
        </p:txBody>
      </p:sp>
      <p:sp>
        <p:nvSpPr>
          <p:cNvPr id="352264" name="AutoShape 1032"/>
          <p:cNvSpPr>
            <a:spLocks noChangeArrowheads="1"/>
          </p:cNvSpPr>
          <p:nvPr/>
        </p:nvSpPr>
        <p:spPr bwMode="auto">
          <a:xfrm rot="10638401">
            <a:off x="7543800" y="3659188"/>
            <a:ext cx="1285875" cy="3198812"/>
          </a:xfrm>
          <a:prstGeom prst="curvedRightArrow">
            <a:avLst>
              <a:gd name="adj1" fmla="val 36094"/>
              <a:gd name="adj2" fmla="val 115906"/>
              <a:gd name="adj3" fmla="val 46968"/>
            </a:avLst>
          </a:prstGeom>
          <a:solidFill>
            <a:srgbClr val="CC0099"/>
          </a:solidFill>
          <a:ln w="9525">
            <a:solidFill>
              <a:schemeClr val="tx1"/>
            </a:solidFill>
            <a:miter lim="800000"/>
            <a:headEnd/>
            <a:tailEnd/>
          </a:ln>
          <a:effectLst/>
        </p:spPr>
        <p:txBody>
          <a:bodyPr rot="10800000" wrap="none" anchor="ctr"/>
          <a:lstStyle/>
          <a:p>
            <a:pPr algn="ctr"/>
            <a:endParaRPr lang="fr-FR">
              <a:solidFill>
                <a:srgbClr val="CC0099"/>
              </a:solidFill>
            </a:endParaRPr>
          </a:p>
        </p:txBody>
      </p:sp>
      <p:sp>
        <p:nvSpPr>
          <p:cNvPr id="8" name="Rectangle 1033"/>
          <p:cNvSpPr>
            <a:spLocks noChangeArrowheads="1"/>
          </p:cNvSpPr>
          <p:nvPr/>
        </p:nvSpPr>
        <p:spPr bwMode="auto">
          <a:xfrm>
            <a:off x="971600" y="764704"/>
            <a:ext cx="7181850" cy="641350"/>
          </a:xfrm>
          <a:prstGeom prst="rect">
            <a:avLst/>
          </a:prstGeom>
          <a:solidFill>
            <a:schemeClr val="bg1"/>
          </a:solidFill>
          <a:ln w="9525">
            <a:noFill/>
            <a:miter lim="800000"/>
            <a:headEnd/>
            <a:tailEnd/>
          </a:ln>
          <a:effectLst/>
        </p:spPr>
        <p:txBody>
          <a:bodyPr wrap="none" anchor="ctr">
            <a:spAutoFit/>
          </a:bodyPr>
          <a:lstStyle/>
          <a:p>
            <a:pPr algn="ctr"/>
            <a:r>
              <a:rPr lang="fr-FR" sz="1800" dirty="0">
                <a:latin typeface="Arial" charset="0"/>
              </a:rPr>
              <a:t>« La chose la </a:t>
            </a:r>
            <a:r>
              <a:rPr lang="fr-FR" sz="1800" b="1" dirty="0">
                <a:latin typeface="Arial" charset="0"/>
              </a:rPr>
              <a:t>plus incompréhensible</a:t>
            </a:r>
            <a:r>
              <a:rPr lang="fr-FR" sz="1800" dirty="0">
                <a:latin typeface="Arial" charset="0"/>
              </a:rPr>
              <a:t> du monde </a:t>
            </a:r>
            <a:r>
              <a:rPr lang="fr-FR" sz="1800" b="1" dirty="0">
                <a:latin typeface="Arial" charset="0"/>
              </a:rPr>
              <a:t>est</a:t>
            </a:r>
            <a:r>
              <a:rPr lang="fr-FR" sz="1800" dirty="0">
                <a:latin typeface="Arial" charset="0"/>
              </a:rPr>
              <a:t> que le monde</a:t>
            </a:r>
          </a:p>
          <a:p>
            <a:pPr algn="ctr"/>
            <a:r>
              <a:rPr lang="fr-FR" sz="1800" b="1" dirty="0">
                <a:latin typeface="Arial" charset="0"/>
              </a:rPr>
              <a:t>est compréhensible »                                               </a:t>
            </a:r>
            <a:r>
              <a:rPr lang="fr-FR" sz="1800" b="1" i="1" dirty="0">
                <a:latin typeface="Arial" charset="0"/>
              </a:rPr>
              <a:t>Albert Einstein</a:t>
            </a:r>
            <a:r>
              <a:rPr lang="fr-FR" sz="1800" dirty="0">
                <a:latin typeface="Arial" charset="0"/>
              </a:rPr>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Object 2"/>
          <p:cNvGraphicFramePr>
            <a:graphicFrameLocks noChangeAspect="1"/>
          </p:cNvGraphicFramePr>
          <p:nvPr/>
        </p:nvGraphicFramePr>
        <p:xfrm>
          <a:off x="533400" y="1676400"/>
          <a:ext cx="2071688" cy="3810000"/>
        </p:xfrm>
        <a:graphic>
          <a:graphicData uri="http://schemas.openxmlformats.org/presentationml/2006/ole">
            <p:oleObj spid="_x0000_s518146" r:id="rId3" imgW="4533840" imgH="3390840" progId="PowerPoint.Slide.8">
              <p:embed/>
            </p:oleObj>
          </a:graphicData>
        </a:graphic>
      </p:graphicFrame>
      <p:graphicFrame>
        <p:nvGraphicFramePr>
          <p:cNvPr id="109571" name="Object 3"/>
          <p:cNvGraphicFramePr>
            <a:graphicFrameLocks noChangeAspect="1"/>
          </p:cNvGraphicFramePr>
          <p:nvPr/>
        </p:nvGraphicFramePr>
        <p:xfrm>
          <a:off x="3733800" y="1600200"/>
          <a:ext cx="2112963" cy="3810000"/>
        </p:xfrm>
        <a:graphic>
          <a:graphicData uri="http://schemas.openxmlformats.org/presentationml/2006/ole">
            <p:oleObj spid="_x0000_s518147" r:id="rId4" imgW="4533840" imgH="3390840" progId="PowerPoint.Slide.8">
              <p:embed/>
            </p:oleObj>
          </a:graphicData>
        </a:graphic>
      </p:graphicFrame>
      <p:graphicFrame>
        <p:nvGraphicFramePr>
          <p:cNvPr id="109572" name="Object 4"/>
          <p:cNvGraphicFramePr>
            <a:graphicFrameLocks noChangeAspect="1"/>
          </p:cNvGraphicFramePr>
          <p:nvPr/>
        </p:nvGraphicFramePr>
        <p:xfrm>
          <a:off x="6781800" y="1752600"/>
          <a:ext cx="2071688" cy="3733800"/>
        </p:xfrm>
        <a:graphic>
          <a:graphicData uri="http://schemas.openxmlformats.org/presentationml/2006/ole">
            <p:oleObj spid="_x0000_s518148" r:id="rId5" imgW="4533840" imgH="3390840" progId="PowerPoint.Slide.8">
              <p:embed/>
            </p:oleObj>
          </a:graphicData>
        </a:graphic>
      </p:graphicFrame>
      <p:sp>
        <p:nvSpPr>
          <p:cNvPr id="4111" name="Line 1044"/>
          <p:cNvSpPr>
            <a:spLocks noChangeShapeType="1"/>
          </p:cNvSpPr>
          <p:nvPr/>
        </p:nvSpPr>
        <p:spPr bwMode="auto">
          <a:xfrm>
            <a:off x="4616450" y="2462213"/>
            <a:ext cx="333375" cy="96838"/>
          </a:xfrm>
          <a:prstGeom prst="line">
            <a:avLst/>
          </a:prstGeom>
          <a:noFill/>
          <a:ln w="9525">
            <a:solidFill>
              <a:schemeClr val="tx1"/>
            </a:solidFill>
            <a:round/>
            <a:headEnd/>
            <a:tailEnd/>
          </a:ln>
        </p:spPr>
        <p:txBody>
          <a:bodyPr wrap="none" anchor="ctr"/>
          <a:lstStyle/>
          <a:p>
            <a:endParaRPr lang="fr-FR"/>
          </a:p>
        </p:txBody>
      </p:sp>
      <p:sp>
        <p:nvSpPr>
          <p:cNvPr id="4112" name="Line 1045"/>
          <p:cNvSpPr>
            <a:spLocks noChangeShapeType="1"/>
          </p:cNvSpPr>
          <p:nvPr/>
        </p:nvSpPr>
        <p:spPr bwMode="auto">
          <a:xfrm flipV="1">
            <a:off x="4616450" y="2559050"/>
            <a:ext cx="333375" cy="192088"/>
          </a:xfrm>
          <a:prstGeom prst="line">
            <a:avLst/>
          </a:prstGeom>
          <a:noFill/>
          <a:ln w="9525">
            <a:solidFill>
              <a:schemeClr val="tx1"/>
            </a:solidFill>
            <a:round/>
            <a:headEnd/>
            <a:tailEnd/>
          </a:ln>
        </p:spPr>
        <p:txBody>
          <a:bodyPr wrap="none" anchor="ctr"/>
          <a:lstStyle/>
          <a:p>
            <a:endParaRPr lang="fr-FR"/>
          </a:p>
        </p:txBody>
      </p:sp>
      <p:grpSp>
        <p:nvGrpSpPr>
          <p:cNvPr id="16" name="Groupe 15"/>
          <p:cNvGrpSpPr/>
          <p:nvPr/>
        </p:nvGrpSpPr>
        <p:grpSpPr>
          <a:xfrm>
            <a:off x="6300192" y="0"/>
            <a:ext cx="2736304" cy="1628800"/>
            <a:chOff x="609600" y="2079625"/>
            <a:chExt cx="4898504" cy="2205038"/>
          </a:xfrm>
        </p:grpSpPr>
        <p:sp>
          <p:nvSpPr>
            <p:cNvPr id="4107" name="Line 1031"/>
            <p:cNvSpPr>
              <a:spLocks noChangeShapeType="1"/>
            </p:cNvSpPr>
            <p:nvPr/>
          </p:nvSpPr>
          <p:spPr bwMode="auto">
            <a:xfrm>
              <a:off x="3698875" y="2079625"/>
              <a:ext cx="0" cy="671513"/>
            </a:xfrm>
            <a:prstGeom prst="line">
              <a:avLst/>
            </a:prstGeom>
            <a:noFill/>
            <a:ln w="38100">
              <a:solidFill>
                <a:schemeClr val="tx1"/>
              </a:solidFill>
              <a:round/>
              <a:headEnd/>
              <a:tailEnd/>
            </a:ln>
          </p:spPr>
          <p:txBody>
            <a:bodyPr wrap="none" anchor="ctr"/>
            <a:lstStyle/>
            <a:p>
              <a:endParaRPr lang="fr-FR"/>
            </a:p>
          </p:txBody>
        </p:sp>
        <p:sp>
          <p:nvSpPr>
            <p:cNvPr id="4108" name="Line 1032"/>
            <p:cNvSpPr>
              <a:spLocks noChangeShapeType="1"/>
            </p:cNvSpPr>
            <p:nvPr/>
          </p:nvSpPr>
          <p:spPr bwMode="auto">
            <a:xfrm>
              <a:off x="3698875" y="2846388"/>
              <a:ext cx="0" cy="671513"/>
            </a:xfrm>
            <a:prstGeom prst="line">
              <a:avLst/>
            </a:prstGeom>
            <a:noFill/>
            <a:ln w="38100">
              <a:solidFill>
                <a:schemeClr val="tx1"/>
              </a:solidFill>
              <a:round/>
              <a:headEnd/>
              <a:tailEnd/>
            </a:ln>
          </p:spPr>
          <p:txBody>
            <a:bodyPr wrap="none" anchor="ctr"/>
            <a:lstStyle/>
            <a:p>
              <a:endParaRPr lang="fr-FR"/>
            </a:p>
          </p:txBody>
        </p:sp>
        <p:sp>
          <p:nvSpPr>
            <p:cNvPr id="4109" name="Line 1033"/>
            <p:cNvSpPr>
              <a:spLocks noChangeShapeType="1"/>
            </p:cNvSpPr>
            <p:nvPr/>
          </p:nvSpPr>
          <p:spPr bwMode="auto">
            <a:xfrm>
              <a:off x="3698875" y="3613150"/>
              <a:ext cx="0" cy="671513"/>
            </a:xfrm>
            <a:prstGeom prst="line">
              <a:avLst/>
            </a:prstGeom>
            <a:noFill/>
            <a:ln w="38100">
              <a:solidFill>
                <a:schemeClr val="tx1"/>
              </a:solidFill>
              <a:round/>
              <a:headEnd/>
              <a:tailEnd/>
            </a:ln>
          </p:spPr>
          <p:txBody>
            <a:bodyPr wrap="none" anchor="ctr"/>
            <a:lstStyle/>
            <a:p>
              <a:endParaRPr lang="fr-FR"/>
            </a:p>
          </p:txBody>
        </p:sp>
        <p:sp>
          <p:nvSpPr>
            <p:cNvPr id="4114" name="Rectangle 1034"/>
            <p:cNvSpPr>
              <a:spLocks noChangeArrowheads="1"/>
            </p:cNvSpPr>
            <p:nvPr/>
          </p:nvSpPr>
          <p:spPr bwMode="auto">
            <a:xfrm>
              <a:off x="609600" y="3133725"/>
              <a:ext cx="917575" cy="96838"/>
            </a:xfrm>
            <a:prstGeom prst="rect">
              <a:avLst/>
            </a:prstGeom>
            <a:solidFill>
              <a:srgbClr val="969696"/>
            </a:solidFill>
            <a:ln w="9525">
              <a:solidFill>
                <a:schemeClr val="tx1"/>
              </a:solidFill>
              <a:miter lim="800000"/>
              <a:headEnd/>
              <a:tailEnd/>
            </a:ln>
          </p:spPr>
          <p:txBody>
            <a:bodyPr wrap="none" anchor="ctr"/>
            <a:lstStyle/>
            <a:p>
              <a:endParaRPr lang="fr-FR"/>
            </a:p>
          </p:txBody>
        </p:sp>
        <p:sp>
          <p:nvSpPr>
            <p:cNvPr id="4115" name="Line 1036"/>
            <p:cNvSpPr>
              <a:spLocks noChangeShapeType="1"/>
            </p:cNvSpPr>
            <p:nvPr/>
          </p:nvSpPr>
          <p:spPr bwMode="auto">
            <a:xfrm flipV="1">
              <a:off x="1527175" y="2492895"/>
              <a:ext cx="3908921" cy="640830"/>
            </a:xfrm>
            <a:prstGeom prst="line">
              <a:avLst/>
            </a:prstGeom>
            <a:noFill/>
            <a:ln w="9525">
              <a:solidFill>
                <a:schemeClr val="tx1"/>
              </a:solidFill>
              <a:round/>
              <a:headEnd/>
              <a:tailEnd/>
            </a:ln>
          </p:spPr>
          <p:txBody>
            <a:bodyPr wrap="none" anchor="ctr"/>
            <a:lstStyle/>
            <a:p>
              <a:endParaRPr lang="fr-FR"/>
            </a:p>
          </p:txBody>
        </p:sp>
        <p:sp>
          <p:nvSpPr>
            <p:cNvPr id="4116" name="Line 1037"/>
            <p:cNvSpPr>
              <a:spLocks noChangeShapeType="1"/>
            </p:cNvSpPr>
            <p:nvPr/>
          </p:nvSpPr>
          <p:spPr bwMode="auto">
            <a:xfrm>
              <a:off x="1527175" y="3230563"/>
              <a:ext cx="3980929" cy="630485"/>
            </a:xfrm>
            <a:prstGeom prst="line">
              <a:avLst/>
            </a:prstGeom>
            <a:noFill/>
            <a:ln w="9525">
              <a:solidFill>
                <a:schemeClr val="tx1"/>
              </a:solidFill>
              <a:round/>
              <a:headEnd/>
              <a:tailEnd/>
            </a:ln>
          </p:spPr>
          <p:txBody>
            <a:bodyPr wrap="none" anchor="ctr"/>
            <a:lstStyle/>
            <a:p>
              <a:endParaRPr lang="fr-FR"/>
            </a:p>
          </p:txBody>
        </p:sp>
        <p:sp>
          <p:nvSpPr>
            <p:cNvPr id="4117" name="Oval 1043"/>
            <p:cNvSpPr>
              <a:spLocks noChangeArrowheads="1"/>
            </p:cNvSpPr>
            <p:nvPr/>
          </p:nvSpPr>
          <p:spPr bwMode="auto">
            <a:xfrm>
              <a:off x="4114800" y="2559050"/>
              <a:ext cx="166688" cy="192088"/>
            </a:xfrm>
            <a:prstGeom prst="ellipse">
              <a:avLst/>
            </a:prstGeom>
            <a:solidFill>
              <a:srgbClr val="808080"/>
            </a:solidFill>
            <a:ln w="9525">
              <a:solidFill>
                <a:schemeClr val="tx1"/>
              </a:solidFill>
              <a:round/>
              <a:headEnd/>
              <a:tailEnd/>
            </a:ln>
          </p:spPr>
          <p:txBody>
            <a:bodyPr wrap="none" anchor="ctr"/>
            <a:lstStyle/>
            <a:p>
              <a:endParaRPr lang="fr-FR"/>
            </a:p>
          </p:txBody>
        </p:sp>
      </p:grpSp>
      <p:sp>
        <p:nvSpPr>
          <p:cNvPr id="109597" name="Text Box 1053"/>
          <p:cNvSpPr txBox="1">
            <a:spLocks noChangeArrowheads="1"/>
          </p:cNvSpPr>
          <p:nvPr/>
        </p:nvSpPr>
        <p:spPr bwMode="auto">
          <a:xfrm>
            <a:off x="0" y="0"/>
            <a:ext cx="6524543" cy="1569660"/>
          </a:xfrm>
          <a:prstGeom prst="rect">
            <a:avLst/>
          </a:prstGeom>
          <a:noFill/>
          <a:ln w="9525">
            <a:noFill/>
            <a:miter lim="800000"/>
            <a:headEnd/>
            <a:tailEnd/>
          </a:ln>
        </p:spPr>
        <p:txBody>
          <a:bodyPr wrap="none">
            <a:spAutoFit/>
          </a:bodyPr>
          <a:lstStyle/>
          <a:p>
            <a:r>
              <a:rPr lang="en-US" sz="4800" dirty="0" smtClean="0"/>
              <a:t>La </a:t>
            </a:r>
            <a:r>
              <a:rPr lang="en-US" sz="4800" dirty="0" err="1" smtClean="0"/>
              <a:t>dualité</a:t>
            </a:r>
            <a:r>
              <a:rPr lang="en-US" sz="4800" dirty="0" smtClean="0"/>
              <a:t> </a:t>
            </a:r>
            <a:r>
              <a:rPr lang="en-US" sz="4800" dirty="0" err="1" smtClean="0"/>
              <a:t>onde-particule</a:t>
            </a:r>
            <a:r>
              <a:rPr lang="en-US" sz="4800" dirty="0" smtClean="0"/>
              <a:t> </a:t>
            </a:r>
            <a:endParaRPr lang="en-US" sz="4800" dirty="0"/>
          </a:p>
          <a:p>
            <a:r>
              <a:rPr lang="en-US" sz="2800" dirty="0"/>
              <a:t>avec</a:t>
            </a:r>
            <a:r>
              <a:rPr lang="en-US" sz="4800" dirty="0"/>
              <a:t> </a:t>
            </a:r>
            <a:r>
              <a:rPr lang="en-US" dirty="0" err="1"/>
              <a:t>électron</a:t>
            </a:r>
            <a:r>
              <a:rPr lang="en-US" dirty="0"/>
              <a:t>/photon/</a:t>
            </a:r>
            <a:r>
              <a:rPr lang="en-US" dirty="0" err="1"/>
              <a:t>atome</a:t>
            </a:r>
            <a:r>
              <a:rPr lang="en-US" dirty="0"/>
              <a:t>/neutron/proton </a:t>
            </a:r>
          </a:p>
        </p:txBody>
      </p:sp>
      <p:sp>
        <p:nvSpPr>
          <p:cNvPr id="109598" name="Text Box 1054"/>
          <p:cNvSpPr txBox="1">
            <a:spLocks noChangeArrowheads="1"/>
          </p:cNvSpPr>
          <p:nvPr/>
        </p:nvSpPr>
        <p:spPr bwMode="auto">
          <a:xfrm>
            <a:off x="609600" y="5486400"/>
            <a:ext cx="8656537" cy="461665"/>
          </a:xfrm>
          <a:prstGeom prst="rect">
            <a:avLst/>
          </a:prstGeom>
          <a:noFill/>
          <a:ln w="9525">
            <a:noFill/>
            <a:miter lim="800000"/>
            <a:headEnd/>
            <a:tailEnd/>
          </a:ln>
        </p:spPr>
        <p:txBody>
          <a:bodyPr wrap="none">
            <a:spAutoFit/>
          </a:bodyPr>
          <a:lstStyle/>
          <a:p>
            <a:r>
              <a:rPr lang="en-US" dirty="0" err="1" smtClean="0"/>
              <a:t>Comportement</a:t>
            </a:r>
            <a:r>
              <a:rPr lang="en-US" dirty="0" smtClean="0"/>
              <a:t>                   </a:t>
            </a:r>
            <a:r>
              <a:rPr lang="en-US" dirty="0" err="1" smtClean="0"/>
              <a:t>d’une</a:t>
            </a:r>
            <a:r>
              <a:rPr lang="en-US" dirty="0" smtClean="0"/>
              <a:t> </a:t>
            </a:r>
            <a:r>
              <a:rPr lang="en-US" dirty="0" err="1" smtClean="0"/>
              <a:t>particule</a:t>
            </a:r>
            <a:r>
              <a:rPr lang="en-US" dirty="0" smtClean="0"/>
              <a:t>    et           </a:t>
            </a:r>
            <a:r>
              <a:rPr lang="en-US" dirty="0" err="1" smtClean="0"/>
              <a:t>d’une</a:t>
            </a:r>
            <a:r>
              <a:rPr lang="en-US" dirty="0" smtClean="0"/>
              <a:t> </a:t>
            </a:r>
            <a:r>
              <a:rPr lang="en-US" dirty="0" err="1" smtClean="0"/>
              <a:t>onde</a:t>
            </a:r>
            <a:r>
              <a:rPr lang="en-US" dirty="0" smtClean="0"/>
              <a:t>  !!!!</a:t>
            </a:r>
            <a:endParaRPr lang="en-US" dirty="0"/>
          </a:p>
        </p:txBody>
      </p:sp>
      <p:cxnSp>
        <p:nvCxnSpPr>
          <p:cNvPr id="18" name="Connecteur droit 17"/>
          <p:cNvCxnSpPr/>
          <p:nvPr/>
        </p:nvCxnSpPr>
        <p:spPr bwMode="auto">
          <a:xfrm>
            <a:off x="9036496" y="0"/>
            <a:ext cx="0" cy="1628800"/>
          </a:xfrm>
          <a:prstGeom prst="line">
            <a:avLst/>
          </a:prstGeom>
          <a:solidFill>
            <a:schemeClr val="accent1"/>
          </a:solidFill>
          <a:ln w="349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97"/>
                                        </p:tgtEl>
                                        <p:attrNameLst>
                                          <p:attrName>style.visibility</p:attrName>
                                        </p:attrNameLst>
                                      </p:cBhvr>
                                      <p:to>
                                        <p:strVal val="visible"/>
                                      </p:to>
                                    </p:set>
                                    <p:anim calcmode="lin" valueType="num">
                                      <p:cBhvr additive="base">
                                        <p:cTn id="7" dur="500" fill="hold"/>
                                        <p:tgtEl>
                                          <p:spTgt spid="109597"/>
                                        </p:tgtEl>
                                        <p:attrNameLst>
                                          <p:attrName>ppt_x</p:attrName>
                                        </p:attrNameLst>
                                      </p:cBhvr>
                                      <p:tavLst>
                                        <p:tav tm="0">
                                          <p:val>
                                            <p:strVal val="0-#ppt_w/2"/>
                                          </p:val>
                                        </p:tav>
                                        <p:tav tm="100000">
                                          <p:val>
                                            <p:strVal val="#ppt_x"/>
                                          </p:val>
                                        </p:tav>
                                      </p:tavLst>
                                    </p:anim>
                                    <p:anim calcmode="lin" valueType="num">
                                      <p:cBhvr additive="base">
                                        <p:cTn id="8" dur="500" fill="hold"/>
                                        <p:tgtEl>
                                          <p:spTgt spid="10959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959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9570"/>
                                        </p:tgtEl>
                                        <p:attrNameLst>
                                          <p:attrName>style.visibility</p:attrName>
                                        </p:attrNameLst>
                                      </p:cBhvr>
                                      <p:to>
                                        <p:strVal val="visible"/>
                                      </p:to>
                                    </p:set>
                                    <p:anim calcmode="lin" valueType="num">
                                      <p:cBhvr additive="base">
                                        <p:cTn id="13" dur="500" fill="hold"/>
                                        <p:tgtEl>
                                          <p:spTgt spid="109570"/>
                                        </p:tgtEl>
                                        <p:attrNameLst>
                                          <p:attrName>ppt_x</p:attrName>
                                        </p:attrNameLst>
                                      </p:cBhvr>
                                      <p:tavLst>
                                        <p:tav tm="0">
                                          <p:val>
                                            <p:strVal val="0-#ppt_w/2"/>
                                          </p:val>
                                        </p:tav>
                                        <p:tav tm="100000">
                                          <p:val>
                                            <p:strVal val="#ppt_x"/>
                                          </p:val>
                                        </p:tav>
                                      </p:tavLst>
                                    </p:anim>
                                    <p:anim calcmode="lin" valueType="num">
                                      <p:cBhvr additive="base">
                                        <p:cTn id="14" dur="500" fill="hold"/>
                                        <p:tgtEl>
                                          <p:spTgt spid="1095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9571"/>
                                        </p:tgtEl>
                                        <p:attrNameLst>
                                          <p:attrName>style.visibility</p:attrName>
                                        </p:attrNameLst>
                                      </p:cBhvr>
                                      <p:to>
                                        <p:strVal val="visible"/>
                                      </p:to>
                                    </p:set>
                                    <p:anim calcmode="lin" valueType="num">
                                      <p:cBhvr additive="base">
                                        <p:cTn id="19" dur="500" fill="hold"/>
                                        <p:tgtEl>
                                          <p:spTgt spid="109571"/>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9572"/>
                                        </p:tgtEl>
                                        <p:attrNameLst>
                                          <p:attrName>style.visibility</p:attrName>
                                        </p:attrNameLst>
                                      </p:cBhvr>
                                      <p:to>
                                        <p:strVal val="visible"/>
                                      </p:to>
                                    </p:set>
                                    <p:anim calcmode="lin" valueType="num">
                                      <p:cBhvr additive="base">
                                        <p:cTn id="25" dur="500" fill="hold"/>
                                        <p:tgtEl>
                                          <p:spTgt spid="109572"/>
                                        </p:tgtEl>
                                        <p:attrNameLst>
                                          <p:attrName>ppt_x</p:attrName>
                                        </p:attrNameLst>
                                      </p:cBhvr>
                                      <p:tavLst>
                                        <p:tav tm="0">
                                          <p:val>
                                            <p:strVal val="0-#ppt_w/2"/>
                                          </p:val>
                                        </p:tav>
                                        <p:tav tm="100000">
                                          <p:val>
                                            <p:strVal val="#ppt_x"/>
                                          </p:val>
                                        </p:tav>
                                      </p:tavLst>
                                    </p:anim>
                                    <p:anim calcmode="lin" valueType="num">
                                      <p:cBhvr additive="base">
                                        <p:cTn id="26" dur="500" fill="hold"/>
                                        <p:tgtEl>
                                          <p:spTgt spid="10957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598"/>
                                        </p:tgtEl>
                                        <p:attrNameLst>
                                          <p:attrName>style.visibility</p:attrName>
                                        </p:attrNameLst>
                                      </p:cBhvr>
                                      <p:to>
                                        <p:strVal val="visible"/>
                                      </p:to>
                                    </p:set>
                                    <p:anim calcmode="lin" valueType="num">
                                      <p:cBhvr additive="base">
                                        <p:cTn id="31" dur="500" fill="hold"/>
                                        <p:tgtEl>
                                          <p:spTgt spid="109598"/>
                                        </p:tgtEl>
                                        <p:attrNameLst>
                                          <p:attrName>ppt_x</p:attrName>
                                        </p:attrNameLst>
                                      </p:cBhvr>
                                      <p:tavLst>
                                        <p:tav tm="0">
                                          <p:val>
                                            <p:strVal val="0-#ppt_w/2"/>
                                          </p:val>
                                        </p:tav>
                                        <p:tav tm="100000">
                                          <p:val>
                                            <p:strVal val="#ppt_x"/>
                                          </p:val>
                                        </p:tav>
                                      </p:tavLst>
                                    </p:anim>
                                    <p:anim calcmode="lin" valueType="num">
                                      <p:cBhvr additive="base">
                                        <p:cTn id="32" dur="500" fill="hold"/>
                                        <p:tgtEl>
                                          <p:spTgt spid="1095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7" grpId="0" autoUpdateAnimBg="0"/>
      <p:bldP spid="109598"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7" name="Picture 7" descr="C:\Documents and Settings\JM\Mes documents\Boulot\vulgarisation\vie\taille-relative-microbios.jpg"/>
          <p:cNvPicPr>
            <a:picLocks noChangeAspect="1" noChangeArrowheads="1"/>
          </p:cNvPicPr>
          <p:nvPr/>
        </p:nvPicPr>
        <p:blipFill>
          <a:blip r:embed="rId2" cstate="print"/>
          <a:srcRect/>
          <a:stretch>
            <a:fillRect/>
          </a:stretch>
        </p:blipFill>
        <p:spPr bwMode="auto">
          <a:xfrm>
            <a:off x="5536387" y="3212976"/>
            <a:ext cx="3607613" cy="3645025"/>
          </a:xfrm>
          <a:prstGeom prst="rect">
            <a:avLst/>
          </a:prstGeom>
          <a:noFill/>
        </p:spPr>
      </p:pic>
      <p:sp>
        <p:nvSpPr>
          <p:cNvPr id="2" name="ZoneTexte 1"/>
          <p:cNvSpPr txBox="1"/>
          <p:nvPr/>
        </p:nvSpPr>
        <p:spPr>
          <a:xfrm>
            <a:off x="4427984" y="0"/>
            <a:ext cx="1327608" cy="461665"/>
          </a:xfrm>
          <a:prstGeom prst="rect">
            <a:avLst/>
          </a:prstGeom>
          <a:solidFill>
            <a:srgbClr val="FFFF00"/>
          </a:solidFill>
        </p:spPr>
        <p:txBody>
          <a:bodyPr wrap="none" rtlCol="0">
            <a:spAutoFit/>
          </a:bodyPr>
          <a:lstStyle/>
          <a:p>
            <a:r>
              <a:rPr lang="fr-FR" dirty="0" smtClean="0">
                <a:solidFill>
                  <a:srgbClr val="2A11DF"/>
                </a:solidFill>
              </a:rPr>
              <a:t>Bactéries</a:t>
            </a:r>
            <a:endParaRPr lang="fr-FR" dirty="0">
              <a:solidFill>
                <a:srgbClr val="2A11DF"/>
              </a:solidFill>
            </a:endParaRPr>
          </a:p>
        </p:txBody>
      </p:sp>
      <p:grpSp>
        <p:nvGrpSpPr>
          <p:cNvPr id="7" name="Groupe 6"/>
          <p:cNvGrpSpPr/>
          <p:nvPr/>
        </p:nvGrpSpPr>
        <p:grpSpPr>
          <a:xfrm>
            <a:off x="6084168" y="332656"/>
            <a:ext cx="3059832" cy="2909937"/>
            <a:chOff x="6084168" y="332656"/>
            <a:chExt cx="3059832" cy="2909937"/>
          </a:xfrm>
        </p:grpSpPr>
        <p:pic>
          <p:nvPicPr>
            <p:cNvPr id="496642" name="Picture 2" descr="http://upload.wikimedia.org/wikipedia/commons/thumb/8/82/Average_prokaryote_cell-_fr.svg/320px-Average_prokaryote_cell-_fr.svg.png">
              <a:hlinkClick r:id="rId3"/>
            </p:cNvPr>
            <p:cNvPicPr>
              <a:picLocks noChangeAspect="1" noChangeArrowheads="1"/>
            </p:cNvPicPr>
            <p:nvPr/>
          </p:nvPicPr>
          <p:blipFill>
            <a:blip r:embed="rId4" cstate="print"/>
            <a:srcRect/>
            <a:stretch>
              <a:fillRect/>
            </a:stretch>
          </p:blipFill>
          <p:spPr bwMode="auto">
            <a:xfrm>
              <a:off x="6096000" y="332656"/>
              <a:ext cx="3048000" cy="2476501"/>
            </a:xfrm>
            <a:prstGeom prst="rect">
              <a:avLst/>
            </a:prstGeom>
            <a:noFill/>
          </p:spPr>
        </p:pic>
        <p:sp>
          <p:nvSpPr>
            <p:cNvPr id="6" name="Rectangle 5"/>
            <p:cNvSpPr/>
            <p:nvPr/>
          </p:nvSpPr>
          <p:spPr>
            <a:xfrm>
              <a:off x="6084168" y="2780928"/>
              <a:ext cx="3059832" cy="461665"/>
            </a:xfrm>
            <a:prstGeom prst="rect">
              <a:avLst/>
            </a:prstGeom>
          </p:spPr>
          <p:txBody>
            <a:bodyPr wrap="square">
              <a:spAutoFit/>
            </a:bodyPr>
            <a:lstStyle/>
            <a:p>
              <a:r>
                <a:rPr lang="fr-FR" sz="1200" dirty="0" smtClean="0"/>
                <a:t>Schéma de la structure cellulaire d’une cellule bactérienne typique.</a:t>
              </a:r>
              <a:endParaRPr lang="fr-FR" sz="1200" dirty="0"/>
            </a:p>
          </p:txBody>
        </p:sp>
      </p:grpSp>
      <p:pic>
        <p:nvPicPr>
          <p:cNvPr id="496645" name="Picture 5" descr="http://upload.wikimedia.org/wikipedia/commons/thumb/6/69/Bacterial_morphology_diagram.svg/400px-Bacterial_morphology_diagram.svg.png">
            <a:hlinkClick r:id="rId5"/>
          </p:cNvPr>
          <p:cNvPicPr>
            <a:picLocks noChangeAspect="1" noChangeArrowheads="1"/>
          </p:cNvPicPr>
          <p:nvPr/>
        </p:nvPicPr>
        <p:blipFill>
          <a:blip r:embed="rId6" cstate="print"/>
          <a:srcRect/>
          <a:stretch>
            <a:fillRect/>
          </a:stretch>
        </p:blipFill>
        <p:spPr bwMode="auto">
          <a:xfrm>
            <a:off x="0" y="0"/>
            <a:ext cx="4211960" cy="3885534"/>
          </a:xfrm>
          <a:prstGeom prst="rect">
            <a:avLst/>
          </a:prstGeom>
          <a:noFill/>
        </p:spPr>
      </p:pic>
      <p:pic>
        <p:nvPicPr>
          <p:cNvPr id="496649" name="Picture 9" descr="http://upload.wikimedia.org/wikipedia/commons/thumb/c/c0/Flagellum_base_diagram-fr.svg/350px-Flagellum_base_diagram-fr.svg.png">
            <a:hlinkClick r:id="rId7"/>
          </p:cNvPr>
          <p:cNvPicPr>
            <a:picLocks noChangeAspect="1" noChangeArrowheads="1"/>
          </p:cNvPicPr>
          <p:nvPr/>
        </p:nvPicPr>
        <p:blipFill>
          <a:blip r:embed="rId8" cstate="print"/>
          <a:srcRect/>
          <a:stretch>
            <a:fillRect/>
          </a:stretch>
        </p:blipFill>
        <p:spPr bwMode="auto">
          <a:xfrm>
            <a:off x="0" y="3886199"/>
            <a:ext cx="3333750" cy="2971801"/>
          </a:xfrm>
          <a:prstGeom prst="rect">
            <a:avLst/>
          </a:prstGeom>
          <a:noFill/>
        </p:spPr>
      </p:pic>
      <p:grpSp>
        <p:nvGrpSpPr>
          <p:cNvPr id="17" name="Groupe 16"/>
          <p:cNvGrpSpPr/>
          <p:nvPr/>
        </p:nvGrpSpPr>
        <p:grpSpPr>
          <a:xfrm>
            <a:off x="4355976" y="548680"/>
            <a:ext cx="1428750" cy="2570802"/>
            <a:chOff x="4355976" y="548680"/>
            <a:chExt cx="1428750" cy="2570802"/>
          </a:xfrm>
        </p:grpSpPr>
        <p:pic>
          <p:nvPicPr>
            <p:cNvPr id="496651" name="Picture 11"/>
            <p:cNvPicPr>
              <a:picLocks noChangeAspect="1" noChangeArrowheads="1"/>
            </p:cNvPicPr>
            <p:nvPr/>
          </p:nvPicPr>
          <p:blipFill>
            <a:blip r:embed="rId9" cstate="print"/>
            <a:srcRect/>
            <a:stretch>
              <a:fillRect/>
            </a:stretch>
          </p:blipFill>
          <p:spPr bwMode="auto">
            <a:xfrm>
              <a:off x="4355976" y="548680"/>
              <a:ext cx="1428750" cy="2238375"/>
            </a:xfrm>
            <a:prstGeom prst="rect">
              <a:avLst/>
            </a:prstGeom>
            <a:noFill/>
            <a:ln w="9525">
              <a:noFill/>
              <a:miter lim="800000"/>
              <a:headEnd/>
              <a:tailEnd/>
            </a:ln>
          </p:spPr>
        </p:pic>
        <p:sp>
          <p:nvSpPr>
            <p:cNvPr id="16" name="ZoneTexte 15"/>
            <p:cNvSpPr txBox="1"/>
            <p:nvPr/>
          </p:nvSpPr>
          <p:spPr>
            <a:xfrm>
              <a:off x="4355976" y="2780928"/>
              <a:ext cx="1372492" cy="338554"/>
            </a:xfrm>
            <a:prstGeom prst="rect">
              <a:avLst/>
            </a:prstGeom>
            <a:noFill/>
          </p:spPr>
          <p:txBody>
            <a:bodyPr wrap="none" rtlCol="0">
              <a:spAutoFit/>
            </a:bodyPr>
            <a:lstStyle/>
            <a:p>
              <a:r>
                <a:rPr lang="fr-FR" sz="1600" dirty="0" smtClean="0"/>
                <a:t>Cyanobactérie</a:t>
              </a:r>
              <a:endParaRPr lang="fr-FR" sz="1600" dirty="0"/>
            </a:p>
          </p:txBody>
        </p:sp>
      </p:grpSp>
      <p:grpSp>
        <p:nvGrpSpPr>
          <p:cNvPr id="20" name="Groupe 19"/>
          <p:cNvGrpSpPr/>
          <p:nvPr/>
        </p:nvGrpSpPr>
        <p:grpSpPr>
          <a:xfrm>
            <a:off x="3059832" y="4797152"/>
            <a:ext cx="2613670" cy="2060848"/>
            <a:chOff x="3059832" y="4797152"/>
            <a:chExt cx="2613670" cy="2060848"/>
          </a:xfrm>
        </p:grpSpPr>
        <p:pic>
          <p:nvPicPr>
            <p:cNvPr id="496652" name="Picture 12"/>
            <p:cNvPicPr>
              <a:picLocks noChangeAspect="1" noChangeArrowheads="1"/>
            </p:cNvPicPr>
            <p:nvPr/>
          </p:nvPicPr>
          <p:blipFill>
            <a:blip r:embed="rId10" cstate="print"/>
            <a:srcRect/>
            <a:stretch>
              <a:fillRect/>
            </a:stretch>
          </p:blipFill>
          <p:spPr bwMode="auto">
            <a:xfrm>
              <a:off x="3059832" y="5118043"/>
              <a:ext cx="2613670" cy="1739957"/>
            </a:xfrm>
            <a:prstGeom prst="rect">
              <a:avLst/>
            </a:prstGeom>
            <a:noFill/>
            <a:ln w="9525">
              <a:noFill/>
              <a:miter lim="800000"/>
              <a:headEnd/>
              <a:tailEnd/>
            </a:ln>
          </p:spPr>
        </p:pic>
        <p:sp>
          <p:nvSpPr>
            <p:cNvPr id="19" name="ZoneTexte 18"/>
            <p:cNvSpPr txBox="1"/>
            <p:nvPr/>
          </p:nvSpPr>
          <p:spPr>
            <a:xfrm>
              <a:off x="3563888" y="4797152"/>
              <a:ext cx="1249060" cy="369332"/>
            </a:xfrm>
            <a:prstGeom prst="rect">
              <a:avLst/>
            </a:prstGeom>
            <a:noFill/>
          </p:spPr>
          <p:txBody>
            <a:bodyPr wrap="none" rtlCol="0">
              <a:spAutoFit/>
            </a:bodyPr>
            <a:lstStyle/>
            <a:p>
              <a:r>
                <a:rPr lang="fr-FR" sz="1800" dirty="0" smtClean="0"/>
                <a:t>tuberculose</a:t>
              </a:r>
              <a:endParaRPr lang="fr-FR" sz="1800" dirty="0"/>
            </a:p>
          </p:txBody>
        </p:sp>
      </p:grpSp>
      <p:sp>
        <p:nvSpPr>
          <p:cNvPr id="21" name="ZoneTexte 20"/>
          <p:cNvSpPr txBox="1"/>
          <p:nvPr/>
        </p:nvSpPr>
        <p:spPr>
          <a:xfrm>
            <a:off x="4139952" y="3501008"/>
            <a:ext cx="1653017" cy="1200329"/>
          </a:xfrm>
          <a:prstGeom prst="rect">
            <a:avLst/>
          </a:prstGeom>
          <a:noFill/>
        </p:spPr>
        <p:txBody>
          <a:bodyPr wrap="none" rtlCol="0">
            <a:spAutoFit/>
          </a:bodyPr>
          <a:lstStyle/>
          <a:p>
            <a:r>
              <a:rPr lang="fr-FR" sz="1800" dirty="0" smtClean="0"/>
              <a:t>10</a:t>
            </a:r>
            <a:r>
              <a:rPr lang="fr-FR" sz="1800" baseline="30000" dirty="0" smtClean="0"/>
              <a:t>10</a:t>
            </a:r>
            <a:r>
              <a:rPr lang="fr-FR" sz="1800" dirty="0" smtClean="0"/>
              <a:t> : bouche</a:t>
            </a:r>
          </a:p>
          <a:p>
            <a:r>
              <a:rPr lang="fr-FR" sz="1800" dirty="0" smtClean="0"/>
              <a:t>10</a:t>
            </a:r>
            <a:r>
              <a:rPr lang="fr-FR" sz="1800" baseline="30000" dirty="0" smtClean="0"/>
              <a:t>12</a:t>
            </a:r>
            <a:r>
              <a:rPr lang="fr-FR" sz="1800" dirty="0" smtClean="0"/>
              <a:t> : peau</a:t>
            </a:r>
          </a:p>
          <a:p>
            <a:r>
              <a:rPr lang="fr-FR" sz="1800" dirty="0" smtClean="0"/>
              <a:t>10</a:t>
            </a:r>
            <a:r>
              <a:rPr lang="fr-FR" sz="1800" baseline="30000" dirty="0" smtClean="0"/>
              <a:t>14</a:t>
            </a:r>
            <a:r>
              <a:rPr lang="fr-FR" sz="1800" dirty="0" smtClean="0"/>
              <a:t> : intestin</a:t>
            </a:r>
          </a:p>
          <a:p>
            <a:r>
              <a:rPr lang="fr-FR" sz="1800" dirty="0" smtClean="0"/>
              <a:t>10</a:t>
            </a:r>
            <a:r>
              <a:rPr lang="fr-FR" sz="1800" baseline="30000" dirty="0" smtClean="0"/>
              <a:t>13</a:t>
            </a:r>
            <a:r>
              <a:rPr lang="fr-FR" sz="1800" dirty="0" smtClean="0"/>
              <a:t> : </a:t>
            </a:r>
            <a:r>
              <a:rPr lang="fr-FR" sz="1800" dirty="0" err="1" smtClean="0"/>
              <a:t>cel</a:t>
            </a:r>
            <a:r>
              <a:rPr lang="fr-FR" sz="1800" dirty="0" smtClean="0"/>
              <a:t>. Hum.</a:t>
            </a:r>
            <a:endParaRPr lang="fr-FR" sz="1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3131840" y="908720"/>
            <a:ext cx="2381250" cy="2608585"/>
            <a:chOff x="3381375" y="2362200"/>
            <a:chExt cx="2381250" cy="2608585"/>
          </a:xfrm>
        </p:grpSpPr>
        <p:pic>
          <p:nvPicPr>
            <p:cNvPr id="526338" name="Picture 2"/>
            <p:cNvPicPr>
              <a:picLocks noChangeAspect="1" noChangeArrowheads="1"/>
            </p:cNvPicPr>
            <p:nvPr/>
          </p:nvPicPr>
          <p:blipFill>
            <a:blip r:embed="rId2" cstate="print"/>
            <a:srcRect/>
            <a:stretch>
              <a:fillRect/>
            </a:stretch>
          </p:blipFill>
          <p:spPr bwMode="auto">
            <a:xfrm>
              <a:off x="3381375" y="2362200"/>
              <a:ext cx="2381250" cy="2133600"/>
            </a:xfrm>
            <a:prstGeom prst="rect">
              <a:avLst/>
            </a:prstGeom>
            <a:noFill/>
            <a:ln w="9525">
              <a:noFill/>
              <a:miter lim="800000"/>
              <a:headEnd/>
              <a:tailEnd/>
            </a:ln>
          </p:spPr>
        </p:pic>
        <p:sp>
          <p:nvSpPr>
            <p:cNvPr id="3" name="ZoneTexte 2"/>
            <p:cNvSpPr txBox="1"/>
            <p:nvPr/>
          </p:nvSpPr>
          <p:spPr>
            <a:xfrm>
              <a:off x="3707904" y="4509120"/>
              <a:ext cx="2010487" cy="461665"/>
            </a:xfrm>
            <a:prstGeom prst="rect">
              <a:avLst/>
            </a:prstGeom>
            <a:noFill/>
          </p:spPr>
          <p:txBody>
            <a:bodyPr wrap="none" rtlCol="0">
              <a:spAutoFit/>
            </a:bodyPr>
            <a:lstStyle/>
            <a:p>
              <a:r>
                <a:rPr lang="fr-FR" dirty="0" err="1" smtClean="0"/>
                <a:t>Halobacterium</a:t>
              </a:r>
              <a:endParaRPr lang="fr-FR" dirty="0"/>
            </a:p>
          </p:txBody>
        </p:sp>
      </p:grpSp>
      <p:sp>
        <p:nvSpPr>
          <p:cNvPr id="5" name="ZoneTexte 4"/>
          <p:cNvSpPr txBox="1"/>
          <p:nvPr/>
        </p:nvSpPr>
        <p:spPr>
          <a:xfrm>
            <a:off x="3779912" y="188640"/>
            <a:ext cx="1192955" cy="461665"/>
          </a:xfrm>
          <a:prstGeom prst="rect">
            <a:avLst/>
          </a:prstGeom>
          <a:solidFill>
            <a:srgbClr val="FFFF00"/>
          </a:solidFill>
        </p:spPr>
        <p:txBody>
          <a:bodyPr wrap="none" rtlCol="0">
            <a:spAutoFit/>
          </a:bodyPr>
          <a:lstStyle/>
          <a:p>
            <a:r>
              <a:rPr lang="fr-FR" dirty="0" smtClean="0">
                <a:solidFill>
                  <a:srgbClr val="2A11DF"/>
                </a:solidFill>
              </a:rPr>
              <a:t>Archées</a:t>
            </a:r>
            <a:endParaRPr lang="fr-FR" dirty="0">
              <a:solidFill>
                <a:srgbClr val="2A11DF"/>
              </a:solidFill>
            </a:endParaRPr>
          </a:p>
        </p:txBody>
      </p:sp>
      <p:sp>
        <p:nvSpPr>
          <p:cNvPr id="6" name="ZoneTexte 5"/>
          <p:cNvSpPr txBox="1"/>
          <p:nvPr/>
        </p:nvSpPr>
        <p:spPr>
          <a:xfrm>
            <a:off x="0" y="3717032"/>
            <a:ext cx="8998810" cy="2677656"/>
          </a:xfrm>
          <a:prstGeom prst="rect">
            <a:avLst/>
          </a:prstGeom>
          <a:noFill/>
        </p:spPr>
        <p:txBody>
          <a:bodyPr wrap="none" rtlCol="0">
            <a:spAutoFit/>
          </a:bodyPr>
          <a:lstStyle/>
          <a:p>
            <a:r>
              <a:rPr lang="fr-FR" dirty="0" smtClean="0"/>
              <a:t>Similaire aux bactéries en taille (unicellulaire) mais différent beaucoup:</a:t>
            </a:r>
          </a:p>
          <a:p>
            <a:pPr>
              <a:buFontTx/>
              <a:buChar char="-"/>
            </a:pPr>
            <a:r>
              <a:rPr lang="fr-FR" dirty="0" smtClean="0"/>
              <a:t> Métabolisme (fonctionnement énergétique)</a:t>
            </a:r>
          </a:p>
          <a:p>
            <a:pPr>
              <a:buFontTx/>
              <a:buChar char="-"/>
            </a:pPr>
            <a:r>
              <a:rPr lang="fr-FR" dirty="0" smtClean="0"/>
              <a:t> Membrane cellulaire</a:t>
            </a:r>
          </a:p>
          <a:p>
            <a:pPr>
              <a:buFontTx/>
              <a:buChar char="-"/>
            </a:pPr>
            <a:r>
              <a:rPr lang="fr-FR" dirty="0" smtClean="0"/>
              <a:t> Reproduction </a:t>
            </a:r>
          </a:p>
          <a:p>
            <a:pPr>
              <a:buFontTx/>
              <a:buChar char="-"/>
            </a:pPr>
            <a:r>
              <a:rPr lang="fr-FR" dirty="0" smtClean="0"/>
              <a:t> Plus proche d’eucaryote que des bactéries …</a:t>
            </a:r>
          </a:p>
          <a:p>
            <a:pPr>
              <a:buFontTx/>
              <a:buChar char="-"/>
            </a:pPr>
            <a:r>
              <a:rPr lang="fr-FR" dirty="0" smtClean="0"/>
              <a:t> 20% de la biomasse</a:t>
            </a:r>
          </a:p>
          <a:p>
            <a:pPr>
              <a:buFontTx/>
              <a:buChar char="-"/>
            </a:pPr>
            <a:r>
              <a:rPr lang="fr-FR" dirty="0" smtClean="0"/>
              <a:t> peuvent vivre en conditions extrêmes</a:t>
            </a:r>
            <a:endParaRPr lang="fr-F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187625" y="0"/>
          <a:ext cx="5256585" cy="6858000"/>
        </p:xfrm>
        <a:graphic>
          <a:graphicData uri="http://schemas.openxmlformats.org/drawingml/2006/table">
            <a:tbl>
              <a:tblPr/>
              <a:tblGrid>
                <a:gridCol w="1051317"/>
                <a:gridCol w="1051317"/>
                <a:gridCol w="1051317"/>
                <a:gridCol w="1051317"/>
                <a:gridCol w="1051317"/>
              </a:tblGrid>
              <a:tr h="578758">
                <a:tc>
                  <a:txBody>
                    <a:bodyPr/>
                    <a:lstStyle/>
                    <a:p>
                      <a:r>
                        <a:rPr lang="fr-FR" sz="600" b="1" dirty="0"/>
                        <a:t>Espèce (animale)</a:t>
                      </a:r>
                      <a:endParaRPr lang="fr-FR" sz="600" dirty="0"/>
                    </a:p>
                  </a:txBody>
                  <a:tcPr marL="28420" marR="28420" marT="14210" marB="14210" anchor="ctr">
                    <a:lnL>
                      <a:noFill/>
                    </a:lnL>
                    <a:lnR>
                      <a:noFill/>
                    </a:lnR>
                    <a:lnT>
                      <a:noFill/>
                    </a:lnT>
                    <a:lnB>
                      <a:noFill/>
                    </a:lnB>
                  </a:tcPr>
                </a:tc>
                <a:tc>
                  <a:txBody>
                    <a:bodyPr/>
                    <a:lstStyle/>
                    <a:p>
                      <a:r>
                        <a:rPr lang="fr-FR" sz="600" b="1" dirty="0"/>
                        <a:t>Nombre de</a:t>
                      </a:r>
                      <a:br>
                        <a:rPr lang="fr-FR" sz="600" b="1" dirty="0"/>
                      </a:br>
                      <a:r>
                        <a:rPr lang="fr-FR" sz="600" b="1" dirty="0"/>
                        <a:t>chromosomes</a:t>
                      </a:r>
                      <a:endParaRPr lang="fr-FR" sz="600" dirty="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b="1"/>
                        <a:t>Espèce (végétale)</a:t>
                      </a:r>
                      <a:endParaRPr lang="fr-FR" sz="600"/>
                    </a:p>
                  </a:txBody>
                  <a:tcPr marL="28420" marR="28420" marT="14210" marB="14210" anchor="ctr">
                    <a:lnL>
                      <a:noFill/>
                    </a:lnL>
                    <a:lnR>
                      <a:noFill/>
                    </a:lnR>
                    <a:lnT>
                      <a:noFill/>
                    </a:lnT>
                    <a:lnB>
                      <a:noFill/>
                    </a:lnB>
                  </a:tcPr>
                </a:tc>
                <a:tc>
                  <a:txBody>
                    <a:bodyPr/>
                    <a:lstStyle/>
                    <a:p>
                      <a:r>
                        <a:rPr lang="fr-FR" sz="600" b="1"/>
                        <a:t>Nombre de</a:t>
                      </a:r>
                      <a:br>
                        <a:rPr lang="fr-FR" sz="600" b="1"/>
                      </a:br>
                      <a:r>
                        <a:rPr lang="fr-FR" sz="600" b="1"/>
                        <a:t>chromosomes</a:t>
                      </a:r>
                      <a:endParaRPr lang="fr-FR" sz="600"/>
                    </a:p>
                  </a:txBody>
                  <a:tcPr marL="28420" marR="28420" marT="14210" marB="14210" anchor="ctr">
                    <a:lnL>
                      <a:noFill/>
                    </a:lnL>
                    <a:lnR>
                      <a:noFill/>
                    </a:lnR>
                    <a:lnT>
                      <a:noFill/>
                    </a:lnT>
                    <a:lnB>
                      <a:noFill/>
                    </a:lnB>
                  </a:tcPr>
                </a:tc>
              </a:tr>
              <a:tr h="310242">
                <a:tc>
                  <a:txBody>
                    <a:bodyPr/>
                    <a:lstStyle/>
                    <a:p>
                      <a:r>
                        <a:rPr lang="fr-FR" sz="600" dirty="0"/>
                        <a:t>Drosophile</a:t>
                      </a:r>
                    </a:p>
                  </a:txBody>
                  <a:tcPr marL="28420" marR="28420" marT="14210" marB="14210" anchor="ctr">
                    <a:lnL>
                      <a:noFill/>
                    </a:lnL>
                    <a:lnR>
                      <a:noFill/>
                    </a:lnR>
                    <a:lnT>
                      <a:noFill/>
                    </a:lnT>
                    <a:lnB>
                      <a:noFill/>
                    </a:lnB>
                  </a:tcPr>
                </a:tc>
                <a:tc>
                  <a:txBody>
                    <a:bodyPr/>
                    <a:lstStyle/>
                    <a:p>
                      <a:r>
                        <a:rPr lang="fr-FR" sz="600" dirty="0"/>
                        <a:t>8</a:t>
                      </a:r>
                    </a:p>
                  </a:txBody>
                  <a:tcPr marL="28420" marR="28420" marT="14210" marB="14210" anchor="ctr">
                    <a:lnL>
                      <a:noFill/>
                    </a:lnL>
                    <a:lnR>
                      <a:noFill/>
                    </a:lnR>
                    <a:lnT>
                      <a:noFill/>
                    </a:lnT>
                    <a:lnB>
                      <a:noFill/>
                    </a:lnB>
                  </a:tcPr>
                </a:tc>
                <a:tc>
                  <a:txBody>
                    <a:bodyPr/>
                    <a:lstStyle/>
                    <a:p>
                      <a:endParaRPr lang="fr-FR" sz="600" dirty="0"/>
                    </a:p>
                  </a:txBody>
                  <a:tcPr marL="28420" marR="28420" marT="14210" marB="14210" anchor="ctr">
                    <a:lnL>
                      <a:noFill/>
                    </a:lnL>
                    <a:lnR>
                      <a:noFill/>
                    </a:lnR>
                    <a:lnT>
                      <a:noFill/>
                    </a:lnT>
                    <a:lnB>
                      <a:noFill/>
                    </a:lnB>
                  </a:tcPr>
                </a:tc>
                <a:tc>
                  <a:txBody>
                    <a:bodyPr/>
                    <a:lstStyle/>
                    <a:p>
                      <a:r>
                        <a:rPr lang="fr-FR" sz="600" dirty="0"/>
                        <a:t>Seigle</a:t>
                      </a:r>
                    </a:p>
                  </a:txBody>
                  <a:tcPr marL="28420" marR="28420" marT="14210" marB="14210" anchor="ctr">
                    <a:lnL>
                      <a:noFill/>
                    </a:lnL>
                    <a:lnR>
                      <a:noFill/>
                    </a:lnR>
                    <a:lnT>
                      <a:noFill/>
                    </a:lnT>
                    <a:lnB>
                      <a:noFill/>
                    </a:lnB>
                  </a:tcPr>
                </a:tc>
                <a:tc>
                  <a:txBody>
                    <a:bodyPr/>
                    <a:lstStyle/>
                    <a:p>
                      <a:r>
                        <a:rPr lang="fr-FR" sz="600" dirty="0"/>
                        <a:t>14</a:t>
                      </a:r>
                    </a:p>
                  </a:txBody>
                  <a:tcPr marL="28420" marR="28420" marT="14210" marB="14210" anchor="ctr">
                    <a:lnL>
                      <a:noFill/>
                    </a:lnL>
                    <a:lnR>
                      <a:noFill/>
                    </a:lnR>
                    <a:lnT>
                      <a:noFill/>
                    </a:lnT>
                    <a:lnB>
                      <a:noFill/>
                    </a:lnB>
                  </a:tcPr>
                </a:tc>
              </a:tr>
              <a:tr h="175986">
                <a:tc>
                  <a:txBody>
                    <a:bodyPr/>
                    <a:lstStyle/>
                    <a:p>
                      <a:r>
                        <a:rPr lang="fr-FR" sz="600" dirty="0"/>
                        <a:t>Cobaye</a:t>
                      </a:r>
                    </a:p>
                  </a:txBody>
                  <a:tcPr marL="28420" marR="28420" marT="14210" marB="14210" anchor="ctr">
                    <a:lnL>
                      <a:noFill/>
                    </a:lnL>
                    <a:lnR>
                      <a:noFill/>
                    </a:lnR>
                    <a:lnT>
                      <a:noFill/>
                    </a:lnT>
                    <a:lnB>
                      <a:noFill/>
                    </a:lnB>
                  </a:tcPr>
                </a:tc>
                <a:tc>
                  <a:txBody>
                    <a:bodyPr/>
                    <a:lstStyle/>
                    <a:p>
                      <a:r>
                        <a:rPr lang="fr-FR" sz="600"/>
                        <a:t>64</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Blé</a:t>
                      </a:r>
                    </a:p>
                  </a:txBody>
                  <a:tcPr marL="28420" marR="28420" marT="14210" marB="14210" anchor="ctr">
                    <a:lnL>
                      <a:noFill/>
                    </a:lnL>
                    <a:lnR>
                      <a:noFill/>
                    </a:lnR>
                    <a:lnT>
                      <a:noFill/>
                    </a:lnT>
                    <a:lnB>
                      <a:noFill/>
                    </a:lnB>
                  </a:tcPr>
                </a:tc>
                <a:tc>
                  <a:txBody>
                    <a:bodyPr/>
                    <a:lstStyle/>
                    <a:p>
                      <a:r>
                        <a:rPr lang="fr-FR" sz="600"/>
                        <a:t>42</a:t>
                      </a:r>
                    </a:p>
                  </a:txBody>
                  <a:tcPr marL="28420" marR="28420" marT="14210" marB="14210" anchor="ctr">
                    <a:lnL>
                      <a:noFill/>
                    </a:lnL>
                    <a:lnR>
                      <a:noFill/>
                    </a:lnR>
                    <a:lnT>
                      <a:noFill/>
                    </a:lnT>
                    <a:lnB>
                      <a:noFill/>
                    </a:lnB>
                  </a:tcPr>
                </a:tc>
              </a:tr>
              <a:tr h="175986">
                <a:tc>
                  <a:txBody>
                    <a:bodyPr/>
                    <a:lstStyle/>
                    <a:p>
                      <a:r>
                        <a:rPr lang="fr-FR" sz="600" dirty="0"/>
                        <a:t>Mouton</a:t>
                      </a:r>
                    </a:p>
                  </a:txBody>
                  <a:tcPr marL="28420" marR="28420" marT="14210" marB="14210" anchor="ctr">
                    <a:lnL>
                      <a:noFill/>
                    </a:lnL>
                    <a:lnR>
                      <a:noFill/>
                    </a:lnR>
                    <a:lnT>
                      <a:noFill/>
                    </a:lnT>
                    <a:lnB>
                      <a:noFill/>
                    </a:lnB>
                  </a:tcPr>
                </a:tc>
                <a:tc>
                  <a:txBody>
                    <a:bodyPr/>
                    <a:lstStyle/>
                    <a:p>
                      <a:r>
                        <a:rPr lang="fr-FR" sz="600"/>
                        <a:t>54</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Fougère</a:t>
                      </a:r>
                    </a:p>
                  </a:txBody>
                  <a:tcPr marL="28420" marR="28420" marT="14210" marB="14210" anchor="ctr">
                    <a:lnL>
                      <a:noFill/>
                    </a:lnL>
                    <a:lnR>
                      <a:noFill/>
                    </a:lnR>
                    <a:lnT>
                      <a:noFill/>
                    </a:lnT>
                    <a:lnB>
                      <a:noFill/>
                    </a:lnB>
                  </a:tcPr>
                </a:tc>
                <a:tc>
                  <a:txBody>
                    <a:bodyPr/>
                    <a:lstStyle/>
                    <a:p>
                      <a:r>
                        <a:rPr lang="fr-FR" sz="600"/>
                        <a:t>1200</a:t>
                      </a:r>
                    </a:p>
                  </a:txBody>
                  <a:tcPr marL="28420" marR="28420" marT="14210" marB="14210" anchor="ctr">
                    <a:lnL>
                      <a:noFill/>
                    </a:lnL>
                    <a:lnR>
                      <a:noFill/>
                    </a:lnR>
                    <a:lnT>
                      <a:noFill/>
                    </a:lnT>
                    <a:lnB>
                      <a:noFill/>
                    </a:lnB>
                  </a:tcPr>
                </a:tc>
              </a:tr>
              <a:tr h="175986">
                <a:tc>
                  <a:txBody>
                    <a:bodyPr/>
                    <a:lstStyle/>
                    <a:p>
                      <a:r>
                        <a:rPr lang="fr-FR" sz="600" dirty="0"/>
                        <a:t>Pigeon</a:t>
                      </a:r>
                    </a:p>
                  </a:txBody>
                  <a:tcPr marL="28420" marR="28420" marT="14210" marB="14210" anchor="ctr">
                    <a:lnL>
                      <a:noFill/>
                    </a:lnL>
                    <a:lnR>
                      <a:noFill/>
                    </a:lnR>
                    <a:lnT>
                      <a:noFill/>
                    </a:lnT>
                    <a:lnB>
                      <a:noFill/>
                    </a:lnB>
                  </a:tcPr>
                </a:tc>
                <a:tc>
                  <a:txBody>
                    <a:bodyPr/>
                    <a:lstStyle/>
                    <a:p>
                      <a:r>
                        <a:rPr lang="fr-FR" sz="600"/>
                        <a:t>16</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Oignon</a:t>
                      </a:r>
                    </a:p>
                  </a:txBody>
                  <a:tcPr marL="28420" marR="28420" marT="14210" marB="14210" anchor="ctr">
                    <a:lnL>
                      <a:noFill/>
                    </a:lnL>
                    <a:lnR>
                      <a:noFill/>
                    </a:lnR>
                    <a:lnT>
                      <a:noFill/>
                    </a:lnT>
                    <a:lnB>
                      <a:noFill/>
                    </a:lnB>
                  </a:tcPr>
                </a:tc>
                <a:tc>
                  <a:txBody>
                    <a:bodyPr/>
                    <a:lstStyle/>
                    <a:p>
                      <a:r>
                        <a:rPr lang="fr-FR" sz="600" dirty="0"/>
                        <a:t>16</a:t>
                      </a:r>
                    </a:p>
                  </a:txBody>
                  <a:tcPr marL="28420" marR="28420" marT="14210" marB="14210" anchor="ctr">
                    <a:lnL>
                      <a:noFill/>
                    </a:lnL>
                    <a:lnR>
                      <a:noFill/>
                    </a:lnR>
                    <a:lnT>
                      <a:noFill/>
                    </a:lnT>
                    <a:lnB>
                      <a:noFill/>
                    </a:lnB>
                  </a:tcPr>
                </a:tc>
              </a:tr>
              <a:tr h="175986">
                <a:tc>
                  <a:txBody>
                    <a:bodyPr/>
                    <a:lstStyle/>
                    <a:p>
                      <a:r>
                        <a:rPr lang="fr-FR" sz="600" dirty="0"/>
                        <a:t>Chien</a:t>
                      </a:r>
                    </a:p>
                  </a:txBody>
                  <a:tcPr marL="28420" marR="28420" marT="14210" marB="14210" anchor="ctr">
                    <a:lnL>
                      <a:noFill/>
                    </a:lnL>
                    <a:lnR>
                      <a:noFill/>
                    </a:lnR>
                    <a:lnT>
                      <a:noFill/>
                    </a:lnT>
                    <a:lnB>
                      <a:noFill/>
                    </a:lnB>
                  </a:tcPr>
                </a:tc>
                <a:tc>
                  <a:txBody>
                    <a:bodyPr/>
                    <a:lstStyle/>
                    <a:p>
                      <a:r>
                        <a:rPr lang="fr-FR" sz="600"/>
                        <a:t>78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Crocus</a:t>
                      </a:r>
                    </a:p>
                  </a:txBody>
                  <a:tcPr marL="28420" marR="28420" marT="14210" marB="14210" anchor="ctr">
                    <a:lnL>
                      <a:noFill/>
                    </a:lnL>
                    <a:lnR>
                      <a:noFill/>
                    </a:lnR>
                    <a:lnT>
                      <a:noFill/>
                    </a:lnT>
                    <a:lnB>
                      <a:noFill/>
                    </a:lnB>
                  </a:tcPr>
                </a:tc>
                <a:tc>
                  <a:txBody>
                    <a:bodyPr/>
                    <a:lstStyle/>
                    <a:p>
                      <a:r>
                        <a:rPr lang="fr-FR" sz="600"/>
                        <a:t>6</a:t>
                      </a:r>
                    </a:p>
                  </a:txBody>
                  <a:tcPr marL="28420" marR="28420" marT="14210" marB="14210" anchor="ctr">
                    <a:lnL>
                      <a:noFill/>
                    </a:lnL>
                    <a:lnR>
                      <a:noFill/>
                    </a:lnR>
                    <a:lnT>
                      <a:noFill/>
                    </a:lnT>
                    <a:lnB>
                      <a:noFill/>
                    </a:lnB>
                  </a:tcPr>
                </a:tc>
              </a:tr>
              <a:tr h="310242">
                <a:tc>
                  <a:txBody>
                    <a:bodyPr/>
                    <a:lstStyle/>
                    <a:p>
                      <a:r>
                        <a:rPr lang="fr-FR" sz="600" dirty="0" smtClean="0"/>
                        <a:t>Escargot</a:t>
                      </a:r>
                      <a:endParaRPr lang="fr-FR" sz="600" dirty="0"/>
                    </a:p>
                  </a:txBody>
                  <a:tcPr marL="28420" marR="28420" marT="14210" marB="14210" anchor="ctr">
                    <a:lnL>
                      <a:noFill/>
                    </a:lnL>
                    <a:lnR>
                      <a:noFill/>
                    </a:lnR>
                    <a:lnT>
                      <a:noFill/>
                    </a:lnT>
                    <a:lnB>
                      <a:noFill/>
                    </a:lnB>
                  </a:tcPr>
                </a:tc>
                <a:tc>
                  <a:txBody>
                    <a:bodyPr/>
                    <a:lstStyle/>
                    <a:p>
                      <a:r>
                        <a:rPr lang="fr-FR" sz="600" dirty="0"/>
                        <a:t>24</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Tabac sauvage</a:t>
                      </a:r>
                    </a:p>
                  </a:txBody>
                  <a:tcPr marL="28420" marR="28420" marT="14210" marB="14210" anchor="ctr">
                    <a:lnL>
                      <a:noFill/>
                    </a:lnL>
                    <a:lnR>
                      <a:noFill/>
                    </a:lnR>
                    <a:lnT>
                      <a:noFill/>
                    </a:lnT>
                    <a:lnB>
                      <a:noFill/>
                    </a:lnB>
                  </a:tcPr>
                </a:tc>
                <a:tc>
                  <a:txBody>
                    <a:bodyPr/>
                    <a:lstStyle/>
                    <a:p>
                      <a:r>
                        <a:rPr lang="fr-FR" sz="600"/>
                        <a:t>24</a:t>
                      </a:r>
                    </a:p>
                  </a:txBody>
                  <a:tcPr marL="28420" marR="28420" marT="14210" marB="14210" anchor="ctr">
                    <a:lnL>
                      <a:noFill/>
                    </a:lnL>
                    <a:lnR>
                      <a:noFill/>
                    </a:lnR>
                    <a:lnT>
                      <a:noFill/>
                    </a:lnT>
                    <a:lnB>
                      <a:noFill/>
                    </a:lnB>
                  </a:tcPr>
                </a:tc>
              </a:tr>
              <a:tr h="310242">
                <a:tc>
                  <a:txBody>
                    <a:bodyPr/>
                    <a:lstStyle/>
                    <a:p>
                      <a:r>
                        <a:rPr lang="fr-FR" sz="600" dirty="0"/>
                        <a:t>Poule</a:t>
                      </a:r>
                    </a:p>
                  </a:txBody>
                  <a:tcPr marL="28420" marR="28420" marT="14210" marB="14210" anchor="ctr">
                    <a:lnL>
                      <a:noFill/>
                    </a:lnL>
                    <a:lnR>
                      <a:noFill/>
                    </a:lnR>
                    <a:lnT>
                      <a:noFill/>
                    </a:lnT>
                    <a:lnB>
                      <a:noFill/>
                    </a:lnB>
                  </a:tcPr>
                </a:tc>
                <a:tc>
                  <a:txBody>
                    <a:bodyPr/>
                    <a:lstStyle/>
                    <a:p>
                      <a:r>
                        <a:rPr lang="fr-FR" sz="600"/>
                        <a:t>78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Tabac cultivé</a:t>
                      </a:r>
                    </a:p>
                  </a:txBody>
                  <a:tcPr marL="28420" marR="28420" marT="14210" marB="14210" anchor="ctr">
                    <a:lnL>
                      <a:noFill/>
                    </a:lnL>
                    <a:lnR>
                      <a:noFill/>
                    </a:lnR>
                    <a:lnT>
                      <a:noFill/>
                    </a:lnT>
                    <a:lnB>
                      <a:noFill/>
                    </a:lnB>
                  </a:tcPr>
                </a:tc>
                <a:tc>
                  <a:txBody>
                    <a:bodyPr/>
                    <a:lstStyle/>
                    <a:p>
                      <a:r>
                        <a:rPr lang="fr-FR" sz="600"/>
                        <a:t>48</a:t>
                      </a:r>
                    </a:p>
                  </a:txBody>
                  <a:tcPr marL="28420" marR="28420" marT="14210" marB="14210" anchor="ctr">
                    <a:lnL>
                      <a:noFill/>
                    </a:lnL>
                    <a:lnR>
                      <a:noFill/>
                    </a:lnR>
                    <a:lnT>
                      <a:noFill/>
                    </a:lnT>
                    <a:lnB>
                      <a:noFill/>
                    </a:lnB>
                  </a:tcPr>
                </a:tc>
              </a:tr>
              <a:tr h="310242">
                <a:tc>
                  <a:txBody>
                    <a:bodyPr/>
                    <a:lstStyle/>
                    <a:p>
                      <a:r>
                        <a:rPr lang="fr-FR" sz="600" dirty="0"/>
                        <a:t>Ver de terre</a:t>
                      </a:r>
                    </a:p>
                  </a:txBody>
                  <a:tcPr marL="28420" marR="28420" marT="14210" marB="14210" anchor="ctr">
                    <a:lnL>
                      <a:noFill/>
                    </a:lnL>
                    <a:lnR>
                      <a:noFill/>
                    </a:lnR>
                    <a:lnT>
                      <a:noFill/>
                    </a:lnT>
                    <a:lnB>
                      <a:noFill/>
                    </a:lnB>
                  </a:tcPr>
                </a:tc>
                <a:tc>
                  <a:txBody>
                    <a:bodyPr/>
                    <a:lstStyle/>
                    <a:p>
                      <a:r>
                        <a:rPr lang="fr-FR" sz="600"/>
                        <a:t>36</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Pomme de terre</a:t>
                      </a:r>
                    </a:p>
                  </a:txBody>
                  <a:tcPr marL="28420" marR="28420" marT="14210" marB="14210" anchor="ctr">
                    <a:lnL>
                      <a:noFill/>
                    </a:lnL>
                    <a:lnR>
                      <a:noFill/>
                    </a:lnR>
                    <a:lnT>
                      <a:noFill/>
                    </a:lnT>
                    <a:lnB>
                      <a:noFill/>
                    </a:lnB>
                  </a:tcPr>
                </a:tc>
                <a:tc>
                  <a:txBody>
                    <a:bodyPr/>
                    <a:lstStyle/>
                    <a:p>
                      <a:r>
                        <a:rPr lang="fr-FR" sz="600"/>
                        <a:t>48</a:t>
                      </a:r>
                    </a:p>
                  </a:txBody>
                  <a:tcPr marL="28420" marR="28420" marT="14210" marB="14210" anchor="ctr">
                    <a:lnL>
                      <a:noFill/>
                    </a:lnL>
                    <a:lnR>
                      <a:noFill/>
                    </a:lnR>
                    <a:lnT>
                      <a:noFill/>
                    </a:lnT>
                    <a:lnB>
                      <a:noFill/>
                    </a:lnB>
                  </a:tcPr>
                </a:tc>
              </a:tr>
              <a:tr h="175986">
                <a:tc>
                  <a:txBody>
                    <a:bodyPr/>
                    <a:lstStyle/>
                    <a:p>
                      <a:r>
                        <a:rPr lang="fr-FR" sz="600" dirty="0"/>
                        <a:t>Carpe</a:t>
                      </a:r>
                    </a:p>
                  </a:txBody>
                  <a:tcPr marL="28420" marR="28420" marT="14210" marB="14210" anchor="ctr">
                    <a:lnL>
                      <a:noFill/>
                    </a:lnL>
                    <a:lnR>
                      <a:noFill/>
                    </a:lnR>
                    <a:lnT>
                      <a:noFill/>
                    </a:lnT>
                    <a:lnB>
                      <a:noFill/>
                    </a:lnB>
                  </a:tcPr>
                </a:tc>
                <a:tc>
                  <a:txBody>
                    <a:bodyPr/>
                    <a:lstStyle/>
                    <a:p>
                      <a:r>
                        <a:rPr lang="fr-FR" sz="600"/>
                        <a:t>104</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Pois</a:t>
                      </a:r>
                    </a:p>
                  </a:txBody>
                  <a:tcPr marL="28420" marR="28420" marT="14210" marB="14210" anchor="ctr">
                    <a:lnL>
                      <a:noFill/>
                    </a:lnL>
                    <a:lnR>
                      <a:noFill/>
                    </a:lnR>
                    <a:lnT>
                      <a:noFill/>
                    </a:lnT>
                    <a:lnB>
                      <a:noFill/>
                    </a:lnB>
                  </a:tcPr>
                </a:tc>
                <a:tc>
                  <a:txBody>
                    <a:bodyPr/>
                    <a:lstStyle/>
                    <a:p>
                      <a:r>
                        <a:rPr lang="fr-FR" sz="600"/>
                        <a:t>14</a:t>
                      </a:r>
                    </a:p>
                  </a:txBody>
                  <a:tcPr marL="28420" marR="28420" marT="14210" marB="14210" anchor="ctr">
                    <a:lnL>
                      <a:noFill/>
                    </a:lnL>
                    <a:lnR>
                      <a:noFill/>
                    </a:lnR>
                    <a:lnT>
                      <a:noFill/>
                    </a:lnT>
                    <a:lnB>
                      <a:noFill/>
                    </a:lnB>
                  </a:tcPr>
                </a:tc>
              </a:tr>
              <a:tr h="175986">
                <a:tc>
                  <a:txBody>
                    <a:bodyPr/>
                    <a:lstStyle/>
                    <a:p>
                      <a:r>
                        <a:rPr lang="fr-FR" sz="600" dirty="0"/>
                        <a:t>Porc</a:t>
                      </a:r>
                    </a:p>
                  </a:txBody>
                  <a:tcPr marL="28420" marR="28420" marT="14210" marB="14210" anchor="ctr">
                    <a:lnL>
                      <a:noFill/>
                    </a:lnL>
                    <a:lnR>
                      <a:noFill/>
                    </a:lnR>
                    <a:lnT>
                      <a:noFill/>
                    </a:lnT>
                    <a:lnB>
                      <a:noFill/>
                    </a:lnB>
                  </a:tcPr>
                </a:tc>
                <a:tc>
                  <a:txBody>
                    <a:bodyPr/>
                    <a:lstStyle/>
                    <a:p>
                      <a:r>
                        <a:rPr lang="fr-FR" sz="600"/>
                        <a:t>38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Tomate</a:t>
                      </a:r>
                    </a:p>
                  </a:txBody>
                  <a:tcPr marL="28420" marR="28420" marT="14210" marB="14210" anchor="ctr">
                    <a:lnL>
                      <a:noFill/>
                    </a:lnL>
                    <a:lnR>
                      <a:noFill/>
                    </a:lnR>
                    <a:lnT>
                      <a:noFill/>
                    </a:lnT>
                    <a:lnB>
                      <a:noFill/>
                    </a:lnB>
                  </a:tcPr>
                </a:tc>
                <a:tc>
                  <a:txBody>
                    <a:bodyPr/>
                    <a:lstStyle/>
                    <a:p>
                      <a:r>
                        <a:rPr lang="fr-FR" sz="600"/>
                        <a:t>36</a:t>
                      </a:r>
                    </a:p>
                  </a:txBody>
                  <a:tcPr marL="28420" marR="28420" marT="14210" marB="14210" anchor="ctr">
                    <a:lnL>
                      <a:noFill/>
                    </a:lnL>
                    <a:lnR>
                      <a:noFill/>
                    </a:lnR>
                    <a:lnT>
                      <a:noFill/>
                    </a:lnT>
                    <a:lnB>
                      <a:noFill/>
                    </a:lnB>
                  </a:tcPr>
                </a:tc>
              </a:tr>
              <a:tr h="310242">
                <a:tc>
                  <a:txBody>
                    <a:bodyPr/>
                    <a:lstStyle/>
                    <a:p>
                      <a:r>
                        <a:rPr lang="fr-FR" sz="600" dirty="0"/>
                        <a:t>Vache</a:t>
                      </a:r>
                    </a:p>
                  </a:txBody>
                  <a:tcPr marL="28420" marR="28420" marT="14210" marB="14210" anchor="ctr">
                    <a:lnL>
                      <a:noFill/>
                    </a:lnL>
                    <a:lnR>
                      <a:noFill/>
                    </a:lnR>
                    <a:lnT>
                      <a:noFill/>
                    </a:lnT>
                    <a:lnB>
                      <a:noFill/>
                    </a:lnB>
                  </a:tcPr>
                </a:tc>
                <a:tc>
                  <a:txBody>
                    <a:bodyPr/>
                    <a:lstStyle/>
                    <a:p>
                      <a:r>
                        <a:rPr lang="fr-FR" sz="600" dirty="0"/>
                        <a:t>60</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Betterave</a:t>
                      </a:r>
                    </a:p>
                  </a:txBody>
                  <a:tcPr marL="28420" marR="28420" marT="14210" marB="14210" anchor="ctr">
                    <a:lnL>
                      <a:noFill/>
                    </a:lnL>
                    <a:lnR>
                      <a:noFill/>
                    </a:lnR>
                    <a:lnT>
                      <a:noFill/>
                    </a:lnT>
                    <a:lnB>
                      <a:noFill/>
                    </a:lnB>
                  </a:tcPr>
                </a:tc>
                <a:tc>
                  <a:txBody>
                    <a:bodyPr/>
                    <a:lstStyle/>
                    <a:p>
                      <a:r>
                        <a:rPr lang="fr-FR" sz="600"/>
                        <a:t>18, 27 ou 36</a:t>
                      </a:r>
                    </a:p>
                  </a:txBody>
                  <a:tcPr marL="28420" marR="28420" marT="14210" marB="14210" anchor="ctr">
                    <a:lnL>
                      <a:noFill/>
                    </a:lnL>
                    <a:lnR>
                      <a:noFill/>
                    </a:lnR>
                    <a:lnT>
                      <a:noFill/>
                    </a:lnT>
                    <a:lnB>
                      <a:noFill/>
                    </a:lnB>
                  </a:tcPr>
                </a:tc>
              </a:tr>
              <a:tr h="444500">
                <a:tc>
                  <a:txBody>
                    <a:bodyPr/>
                    <a:lstStyle/>
                    <a:p>
                      <a:r>
                        <a:rPr lang="fr-FR" sz="600" dirty="0"/>
                        <a:t>Chat</a:t>
                      </a:r>
                    </a:p>
                  </a:txBody>
                  <a:tcPr marL="28420" marR="28420" marT="14210" marB="14210" anchor="ctr">
                    <a:lnL>
                      <a:noFill/>
                    </a:lnL>
                    <a:lnR>
                      <a:noFill/>
                    </a:lnR>
                    <a:lnT>
                      <a:noFill/>
                    </a:lnT>
                    <a:lnB>
                      <a:noFill/>
                    </a:lnB>
                  </a:tcPr>
                </a:tc>
                <a:tc>
                  <a:txBody>
                    <a:bodyPr/>
                    <a:lstStyle/>
                    <a:p>
                      <a:r>
                        <a:rPr lang="fr-FR" sz="600"/>
                        <a:t>38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smtClean="0"/>
                        <a:t>Ivraie(Ray </a:t>
                      </a:r>
                      <a:r>
                        <a:rPr lang="fr-FR" sz="600" dirty="0"/>
                        <a:t>Grass)</a:t>
                      </a:r>
                    </a:p>
                  </a:txBody>
                  <a:tcPr marL="28420" marR="28420" marT="14210" marB="14210" anchor="ctr">
                    <a:lnL>
                      <a:noFill/>
                    </a:lnL>
                    <a:lnR>
                      <a:noFill/>
                    </a:lnR>
                    <a:lnT>
                      <a:noFill/>
                    </a:lnT>
                    <a:lnB>
                      <a:noFill/>
                    </a:lnB>
                  </a:tcPr>
                </a:tc>
                <a:tc>
                  <a:txBody>
                    <a:bodyPr/>
                    <a:lstStyle/>
                    <a:p>
                      <a:r>
                        <a:rPr lang="fr-FR" sz="600"/>
                        <a:t>14 ou 28</a:t>
                      </a:r>
                    </a:p>
                  </a:txBody>
                  <a:tcPr marL="28420" marR="28420" marT="14210" marB="14210" anchor="ctr">
                    <a:lnL>
                      <a:noFill/>
                    </a:lnL>
                    <a:lnR>
                      <a:noFill/>
                    </a:lnR>
                    <a:lnT>
                      <a:noFill/>
                    </a:lnT>
                    <a:lnB>
                      <a:noFill/>
                    </a:lnB>
                  </a:tcPr>
                </a:tc>
              </a:tr>
              <a:tr h="310242">
                <a:tc>
                  <a:txBody>
                    <a:bodyPr/>
                    <a:lstStyle/>
                    <a:p>
                      <a:r>
                        <a:rPr lang="fr-FR" sz="600" dirty="0"/>
                        <a:t>Grenouille</a:t>
                      </a:r>
                    </a:p>
                  </a:txBody>
                  <a:tcPr marL="28420" marR="28420" marT="14210" marB="14210" anchor="ctr">
                    <a:lnL>
                      <a:noFill/>
                    </a:lnL>
                    <a:lnR>
                      <a:noFill/>
                    </a:lnR>
                    <a:lnT>
                      <a:noFill/>
                    </a:lnT>
                    <a:lnB>
                      <a:noFill/>
                    </a:lnB>
                  </a:tcPr>
                </a:tc>
                <a:tc>
                  <a:txBody>
                    <a:bodyPr/>
                    <a:lstStyle/>
                    <a:p>
                      <a:r>
                        <a:rPr lang="fr-FR" sz="600"/>
                        <a:t>24</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r>
                        <a:rPr lang="fr-FR" sz="600" dirty="0"/>
                        <a:t>Levure</a:t>
                      </a:r>
                    </a:p>
                  </a:txBody>
                  <a:tcPr marL="28420" marR="28420" marT="14210" marB="14210" anchor="ctr">
                    <a:lnL>
                      <a:noFill/>
                    </a:lnL>
                    <a:lnR>
                      <a:noFill/>
                    </a:lnR>
                    <a:lnT>
                      <a:noFill/>
                    </a:lnT>
                    <a:lnB>
                      <a:noFill/>
                    </a:lnB>
                  </a:tcPr>
                </a:tc>
                <a:tc>
                  <a:txBody>
                    <a:bodyPr/>
                    <a:lstStyle/>
                    <a:p>
                      <a:r>
                        <a:rPr lang="fr-FR" sz="600"/>
                        <a:t>16</a:t>
                      </a:r>
                    </a:p>
                  </a:txBody>
                  <a:tcPr marL="28420" marR="28420" marT="14210" marB="14210" anchor="ctr">
                    <a:lnL>
                      <a:noFill/>
                    </a:lnL>
                    <a:lnR>
                      <a:noFill/>
                    </a:lnR>
                    <a:lnT>
                      <a:noFill/>
                    </a:lnT>
                    <a:lnB>
                      <a:noFill/>
                    </a:lnB>
                  </a:tcPr>
                </a:tc>
              </a:tr>
              <a:tr h="444500">
                <a:tc>
                  <a:txBody>
                    <a:bodyPr/>
                    <a:lstStyle/>
                    <a:p>
                      <a:r>
                        <a:rPr lang="fr-FR" sz="600" dirty="0"/>
                        <a:t>Cheval domestique</a:t>
                      </a:r>
                    </a:p>
                  </a:txBody>
                  <a:tcPr marL="28420" marR="28420" marT="14210" marB="14210" anchor="ctr">
                    <a:lnL>
                      <a:noFill/>
                    </a:lnL>
                    <a:lnR>
                      <a:noFill/>
                    </a:lnR>
                    <a:lnT>
                      <a:noFill/>
                    </a:lnT>
                    <a:lnB>
                      <a:noFill/>
                    </a:lnB>
                  </a:tcPr>
                </a:tc>
                <a:tc>
                  <a:txBody>
                    <a:bodyPr/>
                    <a:lstStyle/>
                    <a:p>
                      <a:r>
                        <a:rPr lang="fr-FR" sz="600" dirty="0"/>
                        <a:t>64</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dirty="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lnT>
                      <a:noFill/>
                    </a:lnT>
                  </a:tcPr>
                </a:tc>
              </a:tr>
              <a:tr h="578758">
                <a:tc>
                  <a:txBody>
                    <a:bodyPr/>
                    <a:lstStyle/>
                    <a:p>
                      <a:r>
                        <a:rPr lang="fr-FR" sz="600" dirty="0"/>
                        <a:t>Cheval de </a:t>
                      </a:r>
                      <a:r>
                        <a:rPr lang="fr-FR" sz="600" dirty="0" err="1" smtClean="0"/>
                        <a:t>Przewalski</a:t>
                      </a:r>
                      <a:r>
                        <a:rPr lang="fr-FR" sz="600" dirty="0" smtClean="0"/>
                        <a:t>(sauvage</a:t>
                      </a:r>
                      <a:endParaRPr lang="fr-FR" sz="600" dirty="0"/>
                    </a:p>
                  </a:txBody>
                  <a:tcPr marL="28420" marR="28420" marT="14210" marB="14210" anchor="ctr">
                    <a:lnL>
                      <a:noFill/>
                    </a:lnL>
                    <a:lnR>
                      <a:noFill/>
                    </a:lnR>
                    <a:lnT>
                      <a:noFill/>
                    </a:lnT>
                    <a:lnB>
                      <a:noFill/>
                    </a:lnB>
                  </a:tcPr>
                </a:tc>
                <a:tc>
                  <a:txBody>
                    <a:bodyPr/>
                    <a:lstStyle/>
                    <a:p>
                      <a:r>
                        <a:rPr lang="fr-FR" sz="600" dirty="0"/>
                        <a:t>66</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Mouche</a:t>
                      </a:r>
                    </a:p>
                  </a:txBody>
                  <a:tcPr marL="28420" marR="28420" marT="14210" marB="14210" anchor="ctr">
                    <a:lnL>
                      <a:noFill/>
                    </a:lnL>
                    <a:lnR>
                      <a:noFill/>
                    </a:lnR>
                    <a:lnT>
                      <a:noFill/>
                    </a:lnT>
                    <a:lnB>
                      <a:noFill/>
                    </a:lnB>
                  </a:tcPr>
                </a:tc>
                <a:tc>
                  <a:txBody>
                    <a:bodyPr/>
                    <a:lstStyle/>
                    <a:p>
                      <a:r>
                        <a:rPr lang="fr-FR" sz="600"/>
                        <a:t>10</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Zèbre</a:t>
                      </a:r>
                    </a:p>
                  </a:txBody>
                  <a:tcPr marL="28420" marR="28420" marT="14210" marB="14210" anchor="ctr">
                    <a:lnL>
                      <a:noFill/>
                    </a:lnL>
                    <a:lnR>
                      <a:noFill/>
                    </a:lnR>
                    <a:lnT>
                      <a:noFill/>
                    </a:lnT>
                    <a:lnB>
                      <a:noFill/>
                    </a:lnB>
                  </a:tcPr>
                </a:tc>
                <a:tc>
                  <a:txBody>
                    <a:bodyPr/>
                    <a:lstStyle/>
                    <a:p>
                      <a:r>
                        <a:rPr lang="fr-FR" sz="600" dirty="0"/>
                        <a:t>38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Colombe</a:t>
                      </a:r>
                    </a:p>
                  </a:txBody>
                  <a:tcPr marL="28420" marR="28420" marT="14210" marB="14210" anchor="ctr">
                    <a:lnL>
                      <a:noFill/>
                    </a:lnL>
                    <a:lnR>
                      <a:noFill/>
                    </a:lnR>
                    <a:lnT>
                      <a:noFill/>
                    </a:lnT>
                    <a:lnB>
                      <a:noFill/>
                    </a:lnB>
                  </a:tcPr>
                </a:tc>
                <a:tc>
                  <a:txBody>
                    <a:bodyPr/>
                    <a:lstStyle/>
                    <a:p>
                      <a:r>
                        <a:rPr lang="fr-FR" sz="600" dirty="0"/>
                        <a:t>16</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Souris</a:t>
                      </a:r>
                    </a:p>
                  </a:txBody>
                  <a:tcPr marL="28420" marR="28420" marT="14210" marB="14210" anchor="ctr">
                    <a:lnL>
                      <a:noFill/>
                    </a:lnL>
                    <a:lnR>
                      <a:noFill/>
                    </a:lnR>
                    <a:lnT>
                      <a:noFill/>
                    </a:lnT>
                    <a:lnB>
                      <a:noFill/>
                    </a:lnB>
                  </a:tcPr>
                </a:tc>
                <a:tc>
                  <a:txBody>
                    <a:bodyPr/>
                    <a:lstStyle/>
                    <a:p>
                      <a:r>
                        <a:rPr lang="fr-FR" sz="600"/>
                        <a:t>40</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Rat</a:t>
                      </a:r>
                    </a:p>
                  </a:txBody>
                  <a:tcPr marL="28420" marR="28420" marT="14210" marB="14210" anchor="ctr">
                    <a:lnL>
                      <a:noFill/>
                    </a:lnL>
                    <a:lnR>
                      <a:noFill/>
                    </a:lnR>
                    <a:lnT>
                      <a:noFill/>
                    </a:lnT>
                    <a:lnB>
                      <a:noFill/>
                    </a:lnB>
                  </a:tcPr>
                </a:tc>
                <a:tc>
                  <a:txBody>
                    <a:bodyPr/>
                    <a:lstStyle/>
                    <a:p>
                      <a:r>
                        <a:rPr lang="fr-FR" sz="600"/>
                        <a:t>42</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Lièvre</a:t>
                      </a:r>
                    </a:p>
                  </a:txBody>
                  <a:tcPr marL="28420" marR="28420" marT="14210" marB="14210" anchor="ctr">
                    <a:lnL>
                      <a:noFill/>
                    </a:lnL>
                    <a:lnR>
                      <a:noFill/>
                    </a:lnR>
                    <a:lnT>
                      <a:noFill/>
                    </a:lnT>
                    <a:lnB>
                      <a:noFill/>
                    </a:lnB>
                  </a:tcPr>
                </a:tc>
                <a:tc>
                  <a:txBody>
                    <a:bodyPr/>
                    <a:lstStyle/>
                    <a:p>
                      <a:r>
                        <a:rPr lang="fr-FR" sz="600"/>
                        <a:t>48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Hamster</a:t>
                      </a:r>
                    </a:p>
                  </a:txBody>
                  <a:tcPr marL="28420" marR="28420" marT="14210" marB="14210" anchor="ctr">
                    <a:lnL>
                      <a:noFill/>
                    </a:lnL>
                    <a:lnR>
                      <a:noFill/>
                    </a:lnR>
                    <a:lnT>
                      <a:noFill/>
                    </a:lnT>
                    <a:lnB>
                      <a:noFill/>
                    </a:lnB>
                  </a:tcPr>
                </a:tc>
                <a:tc>
                  <a:txBody>
                    <a:bodyPr/>
                    <a:lstStyle/>
                    <a:p>
                      <a:r>
                        <a:rPr lang="fr-FR" sz="600" dirty="0"/>
                        <a:t>22</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Vache</a:t>
                      </a:r>
                    </a:p>
                  </a:txBody>
                  <a:tcPr marL="28420" marR="28420" marT="14210" marB="14210" anchor="ctr">
                    <a:lnL>
                      <a:noFill/>
                    </a:lnL>
                    <a:lnR>
                      <a:noFill/>
                    </a:lnR>
                    <a:lnT>
                      <a:noFill/>
                    </a:lnT>
                    <a:lnB>
                      <a:noFill/>
                    </a:lnB>
                  </a:tcPr>
                </a:tc>
                <a:tc>
                  <a:txBody>
                    <a:bodyPr/>
                    <a:lstStyle/>
                    <a:p>
                      <a:r>
                        <a:rPr lang="fr-FR" sz="600" dirty="0"/>
                        <a:t>60</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310242">
                <a:tc>
                  <a:txBody>
                    <a:bodyPr/>
                    <a:lstStyle/>
                    <a:p>
                      <a:r>
                        <a:rPr lang="fr-FR" sz="600" dirty="0"/>
                        <a:t>Chimpanzé</a:t>
                      </a:r>
                    </a:p>
                  </a:txBody>
                  <a:tcPr marL="28420" marR="28420" marT="14210" marB="14210" anchor="ctr">
                    <a:lnL>
                      <a:noFill/>
                    </a:lnL>
                    <a:lnR>
                      <a:noFill/>
                    </a:lnR>
                    <a:lnT>
                      <a:noFill/>
                    </a:lnT>
                    <a:lnB>
                      <a:noFill/>
                    </a:lnB>
                  </a:tcPr>
                </a:tc>
                <a:tc>
                  <a:txBody>
                    <a:bodyPr/>
                    <a:lstStyle/>
                    <a:p>
                      <a:r>
                        <a:rPr lang="fr-FR" sz="600"/>
                        <a:t>48</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tcPr>
                </a:tc>
              </a:tr>
              <a:tr h="175986">
                <a:tc>
                  <a:txBody>
                    <a:bodyPr/>
                    <a:lstStyle/>
                    <a:p>
                      <a:r>
                        <a:rPr lang="fr-FR" sz="600" dirty="0"/>
                        <a:t>Homme</a:t>
                      </a:r>
                    </a:p>
                  </a:txBody>
                  <a:tcPr marL="28420" marR="28420" marT="14210" marB="14210" anchor="ctr">
                    <a:lnL>
                      <a:noFill/>
                    </a:lnL>
                    <a:lnR>
                      <a:noFill/>
                    </a:lnR>
                    <a:lnT>
                      <a:noFill/>
                    </a:lnT>
                    <a:lnB>
                      <a:noFill/>
                    </a:lnB>
                  </a:tcPr>
                </a:tc>
                <a:tc>
                  <a:txBody>
                    <a:bodyPr/>
                    <a:lstStyle/>
                    <a:p>
                      <a:r>
                        <a:rPr lang="fr-FR" sz="600"/>
                        <a:t>46</a:t>
                      </a:r>
                    </a:p>
                  </a:txBody>
                  <a:tcPr marL="28420" marR="28420" marT="14210" marB="14210" anchor="ctr">
                    <a:lnL>
                      <a:noFill/>
                    </a:lnL>
                    <a:lnR>
                      <a:noFill/>
                    </a:lnR>
                    <a:lnT>
                      <a:noFill/>
                    </a:lnT>
                    <a:lnB>
                      <a:noFill/>
                    </a:lnB>
                  </a:tcPr>
                </a:tc>
                <a:tc>
                  <a:txBody>
                    <a:bodyPr/>
                    <a:lstStyle/>
                    <a:p>
                      <a:endParaRPr lang="fr-FR" sz="600"/>
                    </a:p>
                  </a:txBody>
                  <a:tcPr marL="28420" marR="28420" marT="14210" marB="14210" anchor="ctr">
                    <a:lnL>
                      <a:noFill/>
                    </a:lnL>
                    <a:lnR>
                      <a:noFill/>
                    </a:lnR>
                    <a:lnT>
                      <a:noFill/>
                    </a:lnT>
                    <a:lnB>
                      <a:noFill/>
                    </a:lnB>
                  </a:tcPr>
                </a:tc>
                <a:tc>
                  <a:txBody>
                    <a:bodyPr/>
                    <a:lstStyle/>
                    <a:p>
                      <a:endParaRPr lang="fr-FR" sz="600"/>
                    </a:p>
                  </a:txBody>
                  <a:tcPr marL="28420" marR="28420" marT="14210" marB="14210">
                    <a:lnL>
                      <a:noFill/>
                    </a:lnL>
                    <a:lnT>
                      <a:noFill/>
                    </a:lnT>
                  </a:tcPr>
                </a:tc>
                <a:tc>
                  <a:txBody>
                    <a:bodyPr/>
                    <a:lstStyle/>
                    <a:p>
                      <a:endParaRPr lang="fr-FR" sz="600" dirty="0"/>
                    </a:p>
                  </a:txBody>
                  <a:tcPr marL="28420" marR="28420" marT="14210" marB="14210"/>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frottis sanguin"/>
          <p:cNvPicPr>
            <a:picLocks noChangeAspect="1" noChangeArrowheads="1"/>
          </p:cNvPicPr>
          <p:nvPr/>
        </p:nvPicPr>
        <p:blipFill>
          <a:blip r:embed="rId2" cstate="print"/>
          <a:srcRect/>
          <a:stretch>
            <a:fillRect/>
          </a:stretch>
        </p:blipFill>
        <p:spPr bwMode="auto">
          <a:xfrm>
            <a:off x="504825" y="850900"/>
            <a:ext cx="4067175" cy="2671763"/>
          </a:xfrm>
          <a:prstGeom prst="rect">
            <a:avLst/>
          </a:prstGeom>
          <a:noFill/>
          <a:ln w="19050">
            <a:solidFill>
              <a:srgbClr val="000000"/>
            </a:solidFill>
            <a:miter lim="800000"/>
            <a:headEnd/>
            <a:tailEnd/>
          </a:ln>
        </p:spPr>
      </p:pic>
      <p:pic>
        <p:nvPicPr>
          <p:cNvPr id="22531" name="Picture 6" descr="frottis normal"/>
          <p:cNvPicPr>
            <a:picLocks noChangeAspect="1" noChangeArrowheads="1"/>
          </p:cNvPicPr>
          <p:nvPr/>
        </p:nvPicPr>
        <p:blipFill>
          <a:blip r:embed="rId3" cstate="print"/>
          <a:srcRect/>
          <a:stretch>
            <a:fillRect/>
          </a:stretch>
        </p:blipFill>
        <p:spPr bwMode="auto">
          <a:xfrm>
            <a:off x="4959350" y="850900"/>
            <a:ext cx="3992563" cy="2674938"/>
          </a:xfrm>
          <a:prstGeom prst="rect">
            <a:avLst/>
          </a:prstGeom>
          <a:noFill/>
          <a:ln w="19050">
            <a:solidFill>
              <a:schemeClr val="tx1"/>
            </a:solidFill>
            <a:miter lim="800000"/>
            <a:headEnd/>
            <a:tailEnd/>
          </a:ln>
        </p:spPr>
      </p:pic>
      <p:pic>
        <p:nvPicPr>
          <p:cNvPr id="22532" name="Picture 9" descr="pseudo strat"/>
          <p:cNvPicPr>
            <a:picLocks noChangeAspect="1" noChangeArrowheads="1"/>
          </p:cNvPicPr>
          <p:nvPr/>
        </p:nvPicPr>
        <p:blipFill>
          <a:blip r:embed="rId4" cstate="print"/>
          <a:srcRect l="9842" t="13124" r="14764" b="26247"/>
          <a:stretch>
            <a:fillRect/>
          </a:stretch>
        </p:blipFill>
        <p:spPr bwMode="auto">
          <a:xfrm>
            <a:off x="522288" y="3921125"/>
            <a:ext cx="4049712" cy="2444750"/>
          </a:xfrm>
          <a:prstGeom prst="rect">
            <a:avLst/>
          </a:prstGeom>
          <a:noFill/>
          <a:ln w="19050">
            <a:solidFill>
              <a:srgbClr val="000000"/>
            </a:solidFill>
            <a:miter lim="800000"/>
            <a:headEnd/>
            <a:tailEnd/>
          </a:ln>
        </p:spPr>
      </p:pic>
      <p:pic>
        <p:nvPicPr>
          <p:cNvPr id="22533" name="Picture 11" descr="neuron"/>
          <p:cNvPicPr>
            <a:picLocks noChangeAspect="1" noChangeArrowheads="1"/>
          </p:cNvPicPr>
          <p:nvPr/>
        </p:nvPicPr>
        <p:blipFill>
          <a:blip r:embed="rId5" cstate="print">
            <a:lum bright="20000" contrast="20000"/>
          </a:blip>
          <a:srcRect l="17497" t="16405" r="34996" b="5469"/>
          <a:stretch>
            <a:fillRect/>
          </a:stretch>
        </p:blipFill>
        <p:spPr bwMode="auto">
          <a:xfrm>
            <a:off x="5937250" y="3756025"/>
            <a:ext cx="2035175" cy="2676525"/>
          </a:xfrm>
          <a:prstGeom prst="rect">
            <a:avLst/>
          </a:prstGeom>
          <a:noFill/>
          <a:ln w="19050">
            <a:solidFill>
              <a:srgbClr val="000000"/>
            </a:solidFill>
            <a:miter lim="800000"/>
            <a:headEnd/>
            <a:tailEnd/>
          </a:ln>
        </p:spPr>
      </p:pic>
      <p:sp>
        <p:nvSpPr>
          <p:cNvPr id="22534" name="Text Box 12"/>
          <p:cNvSpPr txBox="1">
            <a:spLocks noChangeArrowheads="1"/>
          </p:cNvSpPr>
          <p:nvPr/>
        </p:nvSpPr>
        <p:spPr bwMode="auto">
          <a:xfrm>
            <a:off x="484188" y="211138"/>
            <a:ext cx="4248150" cy="457200"/>
          </a:xfrm>
          <a:prstGeom prst="rect">
            <a:avLst/>
          </a:prstGeom>
          <a:noFill/>
          <a:ln w="9525">
            <a:noFill/>
            <a:miter lim="800000"/>
            <a:headEnd/>
            <a:tailEnd/>
          </a:ln>
        </p:spPr>
        <p:txBody>
          <a:bodyPr wrap="none">
            <a:spAutoFit/>
          </a:bodyPr>
          <a:lstStyle/>
          <a:p>
            <a:r>
              <a:rPr lang="fr-FR" sz="2400" b="1">
                <a:solidFill>
                  <a:schemeClr val="tx1"/>
                </a:solidFill>
              </a:rPr>
              <a:t>Les cellules se différencient</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04800" y="228600"/>
            <a:ext cx="8839200" cy="609600"/>
          </a:xfrm>
        </p:spPr>
        <p:txBody>
          <a:bodyPr/>
          <a:lstStyle/>
          <a:p>
            <a:r>
              <a:rPr lang="en-US" sz="4800" dirty="0"/>
              <a:t>Composition </a:t>
            </a:r>
            <a:r>
              <a:rPr lang="en-US" sz="4800" dirty="0" smtClean="0"/>
              <a:t>de </a:t>
            </a:r>
            <a:r>
              <a:rPr lang="en-US" sz="4800" dirty="0" err="1" smtClean="0"/>
              <a:t>l’Univers</a:t>
            </a:r>
            <a:endParaRPr lang="en-US" dirty="0"/>
          </a:p>
        </p:txBody>
      </p:sp>
      <p:pic>
        <p:nvPicPr>
          <p:cNvPr id="159749" name="Picture 5" descr="F:\miscphys\solarsystem_now.gif"/>
          <p:cNvPicPr>
            <a:picLocks noChangeAspect="1" noChangeArrowheads="1"/>
          </p:cNvPicPr>
          <p:nvPr/>
        </p:nvPicPr>
        <p:blipFill>
          <a:blip r:embed="rId3" cstate="print"/>
          <a:srcRect/>
          <a:stretch>
            <a:fillRect/>
          </a:stretch>
        </p:blipFill>
        <p:spPr bwMode="auto">
          <a:xfrm>
            <a:off x="400050" y="1333500"/>
            <a:ext cx="8353425" cy="3111500"/>
          </a:xfrm>
          <a:prstGeom prst="rect">
            <a:avLst/>
          </a:prstGeom>
          <a:noFill/>
        </p:spPr>
      </p:pic>
      <p:sp>
        <p:nvSpPr>
          <p:cNvPr id="159750" name="Text Box 6"/>
          <p:cNvSpPr txBox="1">
            <a:spLocks noChangeArrowheads="1"/>
          </p:cNvSpPr>
          <p:nvPr/>
        </p:nvSpPr>
        <p:spPr bwMode="auto">
          <a:xfrm>
            <a:off x="460375" y="4427538"/>
            <a:ext cx="8202613" cy="1569660"/>
          </a:xfrm>
          <a:prstGeom prst="rect">
            <a:avLst/>
          </a:prstGeom>
          <a:noFill/>
          <a:ln w="9525">
            <a:noFill/>
            <a:miter lim="800000"/>
            <a:headEnd/>
            <a:tailEnd/>
          </a:ln>
          <a:effectLst/>
        </p:spPr>
        <p:txBody>
          <a:bodyPr>
            <a:spAutoFit/>
          </a:bodyPr>
          <a:lstStyle/>
          <a:p>
            <a:r>
              <a:rPr lang="en-US" b="0" dirty="0" smtClean="0"/>
              <a:t>En fait, </a:t>
            </a:r>
            <a:r>
              <a:rPr lang="en-US" b="0" dirty="0" err="1" smtClean="0"/>
              <a:t>celle</a:t>
            </a:r>
            <a:r>
              <a:rPr lang="en-US" b="0" dirty="0" smtClean="0"/>
              <a:t> du </a:t>
            </a:r>
            <a:r>
              <a:rPr lang="en-US" b="0" dirty="0" err="1" smtClean="0"/>
              <a:t>système</a:t>
            </a:r>
            <a:r>
              <a:rPr lang="en-US" b="0" dirty="0" smtClean="0"/>
              <a:t> </a:t>
            </a:r>
            <a:r>
              <a:rPr lang="en-US" b="0" dirty="0" err="1" smtClean="0"/>
              <a:t>solaire</a:t>
            </a:r>
            <a:endParaRPr lang="en-US" b="0" dirty="0" smtClean="0"/>
          </a:p>
          <a:p>
            <a:endParaRPr lang="en-US" dirty="0"/>
          </a:p>
          <a:p>
            <a:r>
              <a:rPr lang="en-US" b="0" dirty="0" smtClean="0"/>
              <a:t>Elle </a:t>
            </a:r>
            <a:r>
              <a:rPr lang="en-US" b="0" dirty="0" err="1" smtClean="0"/>
              <a:t>varie</a:t>
            </a:r>
            <a:r>
              <a:rPr lang="en-US" b="0" dirty="0" smtClean="0"/>
              <a:t> pour </a:t>
            </a:r>
            <a:r>
              <a:rPr lang="en-US" b="0" dirty="0" err="1" smtClean="0"/>
              <a:t>chaque</a:t>
            </a:r>
            <a:r>
              <a:rPr lang="en-US" b="0" dirty="0" smtClean="0"/>
              <a:t> </a:t>
            </a:r>
            <a:r>
              <a:rPr lang="en-US" b="0" dirty="0" err="1" smtClean="0"/>
              <a:t>astre</a:t>
            </a:r>
            <a:r>
              <a:rPr lang="en-US" b="0" dirty="0" smtClean="0"/>
              <a:t> </a:t>
            </a:r>
            <a:r>
              <a:rPr lang="en-US" b="0" dirty="0" err="1" smtClean="0"/>
              <a:t>selon</a:t>
            </a:r>
            <a:r>
              <a:rPr lang="en-US" b="0" dirty="0" smtClean="0"/>
              <a:t> divers </a:t>
            </a:r>
            <a:r>
              <a:rPr lang="en-US" b="0" dirty="0" err="1" smtClean="0"/>
              <a:t>paramètres</a:t>
            </a:r>
            <a:r>
              <a:rPr lang="en-US" b="0" dirty="0" smtClean="0"/>
              <a:t> (age, </a:t>
            </a:r>
            <a:r>
              <a:rPr lang="en-US" b="0" dirty="0" err="1" smtClean="0"/>
              <a:t>environnement</a:t>
            </a:r>
            <a:r>
              <a:rPr lang="en-US" b="0" dirty="0" smtClean="0"/>
              <a:t> …)</a:t>
            </a:r>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9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0" grpId="0" autoUpdateAnimBg="0"/>
    </p:bldLst>
  </p:timing>
</p:sld>
</file>

<file path=ppt/theme/theme1.xml><?xml version="1.0" encoding="utf-8"?>
<a:theme xmlns:a="http://schemas.openxmlformats.org/drawingml/2006/main" name="Nouvelle présentation.pot">
  <a:themeElements>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ouvelle pré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ouvelle pré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Office\Modèles\Nouvelle présentation.pot</Template>
  <TotalTime>7271</TotalTime>
  <Words>3648</Words>
  <Application>Microsoft Office PowerPoint</Application>
  <PresentationFormat>Affichage à l'écran (4:3)</PresentationFormat>
  <Paragraphs>829</Paragraphs>
  <Slides>107</Slides>
  <Notes>13</Notes>
  <HiddenSlides>0</HiddenSlides>
  <MMClips>5</MMClips>
  <ScaleCrop>false</ScaleCrop>
  <HeadingPairs>
    <vt:vector size="6" baseType="variant">
      <vt:variant>
        <vt:lpstr>Thème</vt:lpstr>
      </vt:variant>
      <vt:variant>
        <vt:i4>1</vt:i4>
      </vt:variant>
      <vt:variant>
        <vt:lpstr>Serveurs OLE incorporés</vt:lpstr>
      </vt:variant>
      <vt:variant>
        <vt:i4>5</vt:i4>
      </vt:variant>
      <vt:variant>
        <vt:lpstr>Titres des diapositives</vt:lpstr>
      </vt:variant>
      <vt:variant>
        <vt:i4>107</vt:i4>
      </vt:variant>
    </vt:vector>
  </HeadingPairs>
  <TitlesOfParts>
    <vt:vector size="113" baseType="lpstr">
      <vt:lpstr>Nouvelle présentation.pot</vt:lpstr>
      <vt:lpstr>Équation</vt:lpstr>
      <vt:lpstr>PHOTO-PAINT</vt:lpstr>
      <vt:lpstr>Diapositive Microsoft Office PowerPoint 97-2003</vt:lpstr>
      <vt:lpstr>Image Photo Editor</vt:lpstr>
      <vt:lpstr>Photo Editor Photo</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Le Groupe Local (5 millions AL)</vt:lpstr>
      <vt:lpstr>Diapositive 39</vt:lpstr>
      <vt:lpstr>Diapositive 40</vt:lpstr>
      <vt:lpstr>           Filaments cosmiques (1 milliard AL)</vt:lpstr>
      <vt:lpstr>Distribution des galaxies  et structuration de l’Univers: Notre Galaxie et la Toile Cosmique</vt:lpstr>
      <vt:lpstr>Diapositive 43</vt:lpstr>
      <vt:lpstr>Diapositive 44</vt:lpstr>
      <vt:lpstr>Nucléosynthèse Primordiale</vt:lpstr>
      <vt:lpstr>Diapositive 46</vt:lpstr>
      <vt:lpstr>Diapositive 47</vt:lpstr>
      <vt:lpstr>Diapositive 48</vt:lpstr>
      <vt:lpstr>Diapositive 49</vt:lpstr>
      <vt:lpstr>Diapositive 50</vt:lpstr>
      <vt:lpstr>Formation hiérarchique des structures</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Notre connexion cosmique avec les éléments</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Composition de l’Univers</vt:lpstr>
      <vt:lpstr>Diapositive 100</vt:lpstr>
      <vt:lpstr>Diapositive 101</vt:lpstr>
      <vt:lpstr>Diapositive 102</vt:lpstr>
      <vt:lpstr>Cosmic Elements</vt:lpstr>
      <vt:lpstr>Diapositive 104</vt:lpstr>
      <vt:lpstr>Diapositive 105</vt:lpstr>
      <vt:lpstr>Diapositive 106</vt:lpstr>
      <vt:lpstr>Diapositive 107</vt:lpstr>
    </vt:vector>
  </TitlesOfParts>
  <Company>cnrs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Aucun titre de diapositive</dc:title>
  <dc:creator>cpt</dc:creator>
  <cp:lastModifiedBy>JM</cp:lastModifiedBy>
  <cp:revision>207</cp:revision>
  <cp:lastPrinted>2005-05-26T12:29:34Z</cp:lastPrinted>
  <dcterms:created xsi:type="dcterms:W3CDTF">2004-04-27T16:50:04Z</dcterms:created>
  <dcterms:modified xsi:type="dcterms:W3CDTF">2013-04-29T16:34:10Z</dcterms:modified>
</cp:coreProperties>
</file>