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4" r:id="rId3"/>
    <p:sldId id="305" r:id="rId4"/>
    <p:sldId id="299" r:id="rId5"/>
    <p:sldId id="257" r:id="rId6"/>
    <p:sldId id="323" r:id="rId7"/>
    <p:sldId id="324" r:id="rId8"/>
    <p:sldId id="298" r:id="rId9"/>
    <p:sldId id="325" r:id="rId10"/>
    <p:sldId id="309" r:id="rId11"/>
    <p:sldId id="320" r:id="rId12"/>
    <p:sldId id="308" r:id="rId13"/>
    <p:sldId id="258" r:id="rId14"/>
    <p:sldId id="259" r:id="rId15"/>
    <p:sldId id="260" r:id="rId16"/>
    <p:sldId id="322" r:id="rId17"/>
    <p:sldId id="313" r:id="rId18"/>
    <p:sldId id="300" r:id="rId19"/>
    <p:sldId id="263" r:id="rId20"/>
    <p:sldId id="264" r:id="rId21"/>
    <p:sldId id="265" r:id="rId22"/>
    <p:sldId id="267" r:id="rId23"/>
    <p:sldId id="266" r:id="rId24"/>
    <p:sldId id="279" r:id="rId25"/>
    <p:sldId id="268" r:id="rId26"/>
    <p:sldId id="307" r:id="rId27"/>
    <p:sldId id="310" r:id="rId28"/>
    <p:sldId id="270" r:id="rId29"/>
    <p:sldId id="271" r:id="rId30"/>
    <p:sldId id="272" r:id="rId31"/>
    <p:sldId id="295" r:id="rId32"/>
    <p:sldId id="273" r:id="rId33"/>
    <p:sldId id="274" r:id="rId34"/>
    <p:sldId id="315" r:id="rId35"/>
    <p:sldId id="276" r:id="rId36"/>
    <p:sldId id="326" r:id="rId37"/>
    <p:sldId id="319" r:id="rId38"/>
    <p:sldId id="293" r:id="rId39"/>
    <p:sldId id="330" r:id="rId40"/>
    <p:sldId id="311" r:id="rId41"/>
    <p:sldId id="328" r:id="rId42"/>
    <p:sldId id="329" r:id="rId43"/>
    <p:sldId id="277" r:id="rId44"/>
    <p:sldId id="331" r:id="rId45"/>
    <p:sldId id="269" r:id="rId46"/>
    <p:sldId id="278" r:id="rId47"/>
    <p:sldId id="303" r:id="rId48"/>
    <p:sldId id="294" r:id="rId49"/>
    <p:sldId id="321" r:id="rId50"/>
    <p:sldId id="306" r:id="rId51"/>
    <p:sldId id="304" r:id="rId52"/>
    <p:sldId id="296" r:id="rId53"/>
    <p:sldId id="297" r:id="rId54"/>
    <p:sldId id="327" r:id="rId55"/>
    <p:sldId id="301" r:id="rId56"/>
    <p:sldId id="302" r:id="rId57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008A3E"/>
    <a:srgbClr val="D9F2FF"/>
    <a:srgbClr val="BDE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4056-F76D-46C3-A2C6-F25302C456CA}" type="datetimeFigureOut">
              <a:rPr lang="fr-FR" smtClean="0"/>
              <a:t>22/10/2017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BE09E-B7EB-40A0-9C99-B00D3DE31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27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DF3E-507F-4254-99C8-C55F03614053}" type="datetimeFigureOut">
              <a:rPr lang="fr-FR" smtClean="0"/>
              <a:pPr/>
              <a:t>22/10/2017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C78A-1050-42BC-B70C-CC53883EB8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97425"/>
            <a:ext cx="7740650" cy="1079500"/>
          </a:xfrm>
          <a:noFill/>
        </p:spPr>
        <p:txBody>
          <a:bodyPr/>
          <a:lstStyle/>
          <a:p>
            <a:r>
              <a:rPr lang="en-US" altLang="fr-FR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Jean-Marc Virey </a:t>
            </a:r>
            <a:r>
              <a:rPr lang="en-US" altLang="fr-FR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Centre de Physique </a:t>
            </a:r>
            <a:r>
              <a:rPr lang="en-US" altLang="fr-FR" sz="2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Théorique</a:t>
            </a:r>
            <a:r>
              <a:rPr lang="en-US" altLang="fr-FR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</a:t>
            </a:r>
          </a:p>
          <a:p>
            <a:r>
              <a:rPr lang="en-US" altLang="fr-FR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fr-FR" sz="2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altLang="fr-FR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d’Aix</a:t>
            </a:r>
            <a:r>
              <a:rPr lang="en-US" altLang="fr-FR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Marseille</a:t>
            </a:r>
            <a:endParaRPr lang="en-US" altLang="fr-FR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372200" y="6093296"/>
            <a:ext cx="259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AMU – 22/10/2017</a:t>
            </a:r>
            <a:endParaRPr lang="fr-FR" alt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188640"/>
            <a:ext cx="9036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4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Pédagogie active –classe inversée </a:t>
            </a:r>
            <a:r>
              <a:rPr lang="fr-FR" alt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retour d'expérience         et                       </a:t>
            </a:r>
            <a:br>
              <a:rPr lang="fr-FR" alt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éléments </a:t>
            </a:r>
            <a:r>
              <a:rPr lang="fr-FR" alt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théoriques</a:t>
            </a:r>
          </a:p>
          <a:p>
            <a:pPr algn="ctr"/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 Physique de première année)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217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23728" y="0"/>
            <a:ext cx="4824362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Un peu de « théorie » …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49248"/>
            <a:ext cx="4248472" cy="60087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55976" y="1700808"/>
            <a:ext cx="48830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ceux qui :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eulent se lancer dans l’aventure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leur dispositif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connaître les principes de base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307"/>
            <a:ext cx="8853625" cy="68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01"/>
            <a:ext cx="8748464" cy="68334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15" y="1844824"/>
            <a:ext cx="1370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5438" y="0"/>
            <a:ext cx="8204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Gains liés à la pédagogie active (classe inversée)</a:t>
            </a:r>
            <a:endParaRPr lang="fr-FR" altLang="fr-FR">
              <a:solidFill>
                <a:srgbClr val="000099"/>
              </a:solidFill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20638" y="3213100"/>
            <a:ext cx="91233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dirty="0"/>
              <a:t>haut degré </a:t>
            </a:r>
            <a:r>
              <a:rPr lang="fr-FR" altLang="fr-FR" dirty="0">
                <a:solidFill>
                  <a:srgbClr val="FF0000"/>
                </a:solidFill>
              </a:rPr>
              <a:t>d’autonomie =&gt; maturité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/>
              <a:t>développe des méthodes de travail complémentaires</a:t>
            </a:r>
            <a:endParaRPr lang="fr-FR" altLang="fr-FR" sz="54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(travail en profondeur – assimilation facilitée)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/>
              <a:t>renforce l’acquisition des savoirs et de compétences         </a:t>
            </a:r>
            <a:r>
              <a:rPr lang="fr-FR" altLang="fr-FR" dirty="0" smtClean="0"/>
              <a:t>       disciplinaires </a:t>
            </a:r>
            <a:r>
              <a:rPr lang="fr-FR" altLang="fr-FR" dirty="0"/>
              <a:t>+ </a:t>
            </a:r>
            <a:r>
              <a:rPr lang="fr-FR" altLang="fr-FR" dirty="0" smtClean="0"/>
              <a:t>transverses            </a:t>
            </a:r>
            <a:r>
              <a:rPr lang="fr-FR" altLang="fr-FR" dirty="0" smtClean="0">
                <a:solidFill>
                  <a:srgbClr val="008A3E"/>
                </a:solidFill>
              </a:rPr>
              <a:t>transferts</a:t>
            </a:r>
            <a:r>
              <a:rPr lang="fr-FR" altLang="fr-FR" dirty="0" smtClean="0"/>
              <a:t> </a:t>
            </a:r>
            <a:endParaRPr lang="fr-FR" altLang="fr-FR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>
                <a:solidFill>
                  <a:srgbClr val="333399"/>
                </a:solidFill>
              </a:rPr>
              <a:t>Les étudiants apprécient </a:t>
            </a:r>
            <a:r>
              <a:rPr lang="fr-FR" altLang="fr-FR" sz="2400" dirty="0"/>
              <a:t>(60% au S1           75% au S2)</a:t>
            </a:r>
          </a:p>
        </p:txBody>
      </p:sp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20638" y="1916113"/>
            <a:ext cx="941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4400"/>
              <a:t> </a:t>
            </a:r>
            <a:endParaRPr lang="fr-FR" altLang="fr-FR" sz="24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/>
              <a:t> </a:t>
            </a:r>
            <a:r>
              <a:rPr lang="fr-FR" altLang="fr-FR"/>
              <a:t>étudiant actif de sa propre </a:t>
            </a:r>
            <a:r>
              <a:rPr lang="fr-FR" altLang="fr-FR">
                <a:solidFill>
                  <a:srgbClr val="FF0000"/>
                </a:solidFill>
              </a:rPr>
              <a:t>formation =&gt; motivation</a:t>
            </a:r>
            <a:endParaRPr lang="fr-FR" altLang="fr-FR" sz="3600">
              <a:solidFill>
                <a:srgbClr val="FF0000"/>
              </a:solidFill>
            </a:endParaRPr>
          </a:p>
        </p:txBody>
      </p:sp>
      <p:sp>
        <p:nvSpPr>
          <p:cNvPr id="6149" name="ZoneTexte 3"/>
          <p:cNvSpPr txBox="1">
            <a:spLocks noChangeArrowheads="1"/>
          </p:cNvSpPr>
          <p:nvPr/>
        </p:nvSpPr>
        <p:spPr bwMode="auto">
          <a:xfrm>
            <a:off x="0" y="549275"/>
            <a:ext cx="88601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4400" dirty="0"/>
              <a:t> </a:t>
            </a:r>
            <a:r>
              <a:rPr lang="fr-FR" altLang="fr-FR" sz="3600" dirty="0">
                <a:solidFill>
                  <a:srgbClr val="008000"/>
                </a:solidFill>
              </a:rPr>
              <a:t>« </a:t>
            </a:r>
            <a:r>
              <a:rPr lang="fr-FR" altLang="fr-FR" sz="4400" dirty="0">
                <a:solidFill>
                  <a:srgbClr val="008000"/>
                </a:solidFill>
              </a:rPr>
              <a:t>Moins d’enseignement amène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4400" dirty="0">
                <a:solidFill>
                  <a:srgbClr val="008000"/>
                </a:solidFill>
              </a:rPr>
              <a:t>          à plus d’apprentissage</a:t>
            </a:r>
            <a:r>
              <a:rPr lang="fr-FR" altLang="fr-FR" sz="3600" dirty="0">
                <a:solidFill>
                  <a:srgbClr val="008000"/>
                </a:solidFill>
              </a:rPr>
              <a:t> » </a:t>
            </a:r>
            <a:r>
              <a:rPr lang="fr-FR" altLang="fr-FR" sz="3600" dirty="0" smtClean="0">
                <a:solidFill>
                  <a:srgbClr val="008000"/>
                </a:solidFill>
              </a:rPr>
              <a:t> </a:t>
            </a:r>
            <a:r>
              <a:rPr lang="fr-FR" altLang="fr-FR" sz="2400" dirty="0" smtClean="0"/>
              <a:t>E. </a:t>
            </a:r>
            <a:r>
              <a:rPr lang="fr-FR" altLang="fr-FR" sz="2400" dirty="0" err="1" smtClean="0"/>
              <a:t>Milgrom</a:t>
            </a:r>
            <a:endParaRPr lang="fr-FR" altLang="fr-FR" sz="36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dirty="0">
                <a:solidFill>
                  <a:srgbClr val="CC0099"/>
                </a:solidFill>
              </a:rPr>
              <a:t>Niveau étudiant :</a:t>
            </a:r>
          </a:p>
        </p:txBody>
      </p:sp>
      <p:cxnSp>
        <p:nvCxnSpPr>
          <p:cNvPr id="6150" name="Connecteur droit avec flèche 4"/>
          <p:cNvCxnSpPr>
            <a:cxnSpLocks noChangeShapeType="1"/>
          </p:cNvCxnSpPr>
          <p:nvPr/>
        </p:nvCxnSpPr>
        <p:spPr bwMode="auto">
          <a:xfrm>
            <a:off x="6156325" y="6669088"/>
            <a:ext cx="576263" cy="0"/>
          </a:xfrm>
          <a:prstGeom prst="straightConnector1">
            <a:avLst/>
          </a:prstGeom>
          <a:noFill/>
          <a:ln w="5715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en angle 6"/>
          <p:cNvCxnSpPr/>
          <p:nvPr/>
        </p:nvCxnSpPr>
        <p:spPr>
          <a:xfrm>
            <a:off x="4788024" y="5805264"/>
            <a:ext cx="648072" cy="216024"/>
          </a:xfrm>
          <a:prstGeom prst="bentConnector3">
            <a:avLst/>
          </a:prstGeom>
          <a:ln w="19050">
            <a:solidFill>
              <a:srgbClr val="008A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3"/>
          <p:cNvSpPr txBox="1">
            <a:spLocks noChangeArrowheads="1"/>
          </p:cNvSpPr>
          <p:nvPr/>
        </p:nvSpPr>
        <p:spPr bwMode="auto">
          <a:xfrm>
            <a:off x="0" y="1062038"/>
            <a:ext cx="3446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>
                <a:solidFill>
                  <a:srgbClr val="CC0099"/>
                </a:solidFill>
              </a:rPr>
              <a:t>Niveau enseignant 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5438" y="0"/>
            <a:ext cx="8204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Gains liés à la pédagogie active (classe inversée)</a:t>
            </a:r>
            <a:endParaRPr lang="fr-FR" altLang="fr-FR">
              <a:solidFill>
                <a:srgbClr val="000099"/>
              </a:solidFill>
            </a:endParaRPr>
          </a:p>
        </p:txBody>
      </p:sp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-36513" y="2735263"/>
            <a:ext cx="833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008000"/>
                </a:solidFill>
              </a:rPr>
              <a:t> augmentation réussite </a:t>
            </a:r>
            <a:r>
              <a:rPr lang="fr-FR" altLang="fr-FR" sz="2800"/>
              <a:t>(« ~ x 2  ») </a:t>
            </a:r>
            <a:r>
              <a:rPr lang="fr-FR" altLang="fr-FR" sz="2800">
                <a:solidFill>
                  <a:srgbClr val="CC0099"/>
                </a:solidFill>
              </a:rPr>
              <a:t>(+ étudiants)</a:t>
            </a:r>
            <a:endParaRPr lang="fr-FR" altLang="fr-FR" sz="2800"/>
          </a:p>
        </p:txBody>
      </p:sp>
      <p:sp>
        <p:nvSpPr>
          <p:cNvPr id="7173" name="ZoneTexte 3"/>
          <p:cNvSpPr txBox="1">
            <a:spLocks noChangeArrowheads="1"/>
          </p:cNvSpPr>
          <p:nvPr/>
        </p:nvSpPr>
        <p:spPr bwMode="auto">
          <a:xfrm>
            <a:off x="-36513" y="3381375"/>
            <a:ext cx="7500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/>
              <a:t> élévation des objectifs d’apprentissage :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/>
              <a:t>            problèmes de synthèse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/>
              <a:t>            programme renforcé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/>
              <a:t>            examens plus difficiles</a:t>
            </a:r>
            <a:endParaRPr lang="fr-FR" altLang="fr-FR" sz="4000"/>
          </a:p>
        </p:txBody>
      </p:sp>
      <p:sp>
        <p:nvSpPr>
          <p:cNvPr id="7174" name="ZoneTexte 8"/>
          <p:cNvSpPr txBox="1">
            <a:spLocks noChangeArrowheads="1"/>
          </p:cNvSpPr>
          <p:nvPr/>
        </p:nvSpPr>
        <p:spPr bwMode="auto">
          <a:xfrm>
            <a:off x="1603375" y="1773238"/>
            <a:ext cx="4768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4400">
                <a:solidFill>
                  <a:srgbClr val="FF0000"/>
                </a:solidFill>
              </a:rPr>
              <a:t> véritable plaisir ! </a:t>
            </a:r>
          </a:p>
        </p:txBody>
      </p:sp>
      <p:sp>
        <p:nvSpPr>
          <p:cNvPr id="7175" name="ZoneTexte 3"/>
          <p:cNvSpPr txBox="1">
            <a:spLocks noChangeArrowheads="1"/>
          </p:cNvSpPr>
          <p:nvPr/>
        </p:nvSpPr>
        <p:spPr bwMode="auto">
          <a:xfrm>
            <a:off x="-36513" y="6022975"/>
            <a:ext cx="720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008000"/>
                </a:solidFill>
              </a:rPr>
              <a:t> </a:t>
            </a:r>
            <a:r>
              <a:rPr lang="fr-FR" altLang="fr-FR" sz="3600">
                <a:solidFill>
                  <a:srgbClr val="333399"/>
                </a:solidFill>
              </a:rPr>
              <a:t>augmentation satisfaction </a:t>
            </a:r>
            <a:r>
              <a:rPr lang="fr-FR" altLang="fr-FR" sz="2800"/>
              <a:t>(« ~ x 3 »)</a:t>
            </a:r>
          </a:p>
        </p:txBody>
      </p:sp>
    </p:spTree>
    <p:extLst>
      <p:ext uri="{BB962C8B-B14F-4D97-AF65-F5344CB8AC3E}">
        <p14:creationId xmlns:p14="http://schemas.microsoft.com/office/powerpoint/2010/main" val="37695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50825" y="0"/>
            <a:ext cx="874871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Travail en équipe - Apprentissage par les pairs</a:t>
            </a: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0" y="7651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/>
              <a:t> </a:t>
            </a:r>
            <a:r>
              <a:rPr lang="fr-FR" altLang="fr-FR">
                <a:solidFill>
                  <a:srgbClr val="FF0000"/>
                </a:solidFill>
              </a:rPr>
              <a:t>favorise l’apprentissage individuel de la discipline</a:t>
            </a:r>
            <a:endParaRPr lang="fr-FR" altLang="fr-FR" sz="36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3600">
              <a:solidFill>
                <a:srgbClr val="FF0000"/>
              </a:solidFill>
            </a:endParaRPr>
          </a:p>
        </p:txBody>
      </p: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1042988" y="1268413"/>
            <a:ext cx="8569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>
                <a:solidFill>
                  <a:srgbClr val="CC0099"/>
                </a:solidFill>
              </a:rPr>
              <a:t> </a:t>
            </a:r>
            <a:r>
              <a:rPr lang="fr-FR" altLang="fr-FR" sz="2800"/>
              <a:t>meilleure préparation de la compréhension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confrontation des différents points de vue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émulation de groupe (et auto régulation)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nécessité d’expliquer ses propres idées et de le communiquer à d’autres (apprentissage par les pairs)</a:t>
            </a:r>
          </a:p>
        </p:txBody>
      </p:sp>
      <p:sp>
        <p:nvSpPr>
          <p:cNvPr id="8197" name="ZoneTexte 3"/>
          <p:cNvSpPr txBox="1">
            <a:spLocks noChangeArrowheads="1"/>
          </p:cNvSpPr>
          <p:nvPr/>
        </p:nvSpPr>
        <p:spPr bwMode="auto">
          <a:xfrm>
            <a:off x="1044575" y="4162425"/>
            <a:ext cx="856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raisonnement critique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approches logique et analytique du problème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prise de décision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auto évaluation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communication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résolution de conflit</a:t>
            </a:r>
            <a:endParaRPr lang="fr-FR" altLang="fr-FR" sz="2000"/>
          </a:p>
        </p:txBody>
      </p:sp>
      <p:sp>
        <p:nvSpPr>
          <p:cNvPr id="8198" name="ZoneTexte 3"/>
          <p:cNvSpPr txBox="1">
            <a:spLocks noChangeArrowheads="1"/>
          </p:cNvSpPr>
          <p:nvPr/>
        </p:nvSpPr>
        <p:spPr bwMode="auto">
          <a:xfrm>
            <a:off x="0" y="29749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3600"/>
              <a:t> </a:t>
            </a:r>
            <a:endParaRPr lang="fr-FR" altLang="fr-FR" sz="9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FF0000"/>
                </a:solidFill>
              </a:rPr>
              <a:t> </a:t>
            </a:r>
            <a:r>
              <a:rPr lang="fr-FR" altLang="fr-FR" sz="3600">
                <a:solidFill>
                  <a:srgbClr val="008000"/>
                </a:solidFill>
              </a:rPr>
              <a:t>développe des compétences transversales</a:t>
            </a:r>
            <a:endParaRPr lang="fr-FR" altLang="fr-FR" sz="3600"/>
          </a:p>
        </p:txBody>
      </p:sp>
    </p:spTree>
    <p:extLst>
      <p:ext uri="{BB962C8B-B14F-4D97-AF65-F5344CB8AC3E}">
        <p14:creationId xmlns:p14="http://schemas.microsoft.com/office/powerpoint/2010/main" val="36096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13" y="1"/>
            <a:ext cx="769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4"/>
          <p:cNvSpPr txBox="1">
            <a:spLocks noChangeArrowheads="1"/>
          </p:cNvSpPr>
          <p:nvPr/>
        </p:nvSpPr>
        <p:spPr bwMode="auto">
          <a:xfrm>
            <a:off x="179512" y="764704"/>
            <a:ext cx="8582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CC00CC"/>
                </a:solidFill>
              </a:rPr>
              <a:t>Retour d’expérience: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6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Une méthode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6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e</a:t>
            </a:r>
            <a:r>
              <a:rPr lang="fr-FR" altLang="fr-FR" sz="6000" dirty="0" smtClean="0">
                <a:solidFill>
                  <a:srgbClr val="FF0000"/>
                </a:solidFill>
              </a:rPr>
              <a:t>n détails</a:t>
            </a:r>
            <a:endParaRPr lang="fr-FR" alt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0" y="709588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 </a:t>
            </a:r>
            <a:r>
              <a:rPr lang="fr-FR" altLang="fr-FR" dirty="0" smtClean="0"/>
              <a:t>280 </a:t>
            </a:r>
            <a:r>
              <a:rPr lang="fr-FR" altLang="fr-FR" dirty="0"/>
              <a:t>étudiants concernés :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dirty="0"/>
              <a:t> 5 classes PEIP1 :</a:t>
            </a:r>
            <a:r>
              <a:rPr lang="fr-FR" altLang="fr-FR" dirty="0" err="1"/>
              <a:t>Polytech</a:t>
            </a:r>
            <a:r>
              <a:rPr lang="fr-FR" altLang="fr-FR" dirty="0"/>
              <a:t> (PEIP@AMU)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3600" dirty="0"/>
              <a:t> </a:t>
            </a:r>
            <a:r>
              <a:rPr lang="fr-FR" altLang="fr-FR" dirty="0"/>
              <a:t>4</a:t>
            </a:r>
            <a:r>
              <a:rPr lang="fr-FR" altLang="fr-FR" dirty="0" smtClean="0"/>
              <a:t> </a:t>
            </a:r>
            <a:r>
              <a:rPr lang="fr-FR" altLang="fr-FR" dirty="0"/>
              <a:t>classe L1 </a:t>
            </a:r>
            <a:r>
              <a:rPr lang="fr-FR" altLang="fr-FR" dirty="0" smtClean="0"/>
              <a:t>PC-MI</a:t>
            </a:r>
            <a:endParaRPr lang="fr-FR" altLang="fr-FR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2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dirty="0"/>
              <a:t>Unités d’Enseignements :</a:t>
            </a:r>
            <a:endParaRPr lang="fr-FR" altLang="fr-FR" sz="4000" dirty="0"/>
          </a:p>
        </p:txBody>
      </p:sp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1187450" y="3659163"/>
            <a:ext cx="7240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/>
              <a:t> Mécanique (S1 + S2)              </a:t>
            </a:r>
            <a:r>
              <a:rPr lang="fr-FR" altLang="fr-FR" sz="2400"/>
              <a:t>(3h/semaine)</a:t>
            </a:r>
            <a:endParaRPr lang="fr-FR" altLang="fr-FR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/>
              <a:t> Optique géométrique (S1)      </a:t>
            </a:r>
            <a:r>
              <a:rPr lang="fr-FR" altLang="fr-FR" sz="2400"/>
              <a:t>(2h/semaine)</a:t>
            </a:r>
            <a:endParaRPr lang="fr-FR" altLang="fr-FR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/>
              <a:t> Electricité (S2)                        </a:t>
            </a:r>
            <a:r>
              <a:rPr lang="fr-FR" altLang="fr-FR" sz="2400"/>
              <a:t>(2h/semaine)</a:t>
            </a:r>
            <a:endParaRPr lang="fr-FR" altLang="fr-FR"/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3175" y="5551492"/>
            <a:ext cx="81291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</a:rPr>
              <a:t>Grandes cohortes </a:t>
            </a:r>
            <a:r>
              <a:rPr lang="fr-FR" altLang="fr-FR" sz="2800" dirty="0"/>
              <a:t>(mais max </a:t>
            </a:r>
            <a:r>
              <a:rPr lang="fr-FR" altLang="fr-FR" sz="2800" dirty="0" smtClean="0"/>
              <a:t>30-35 </a:t>
            </a:r>
            <a:r>
              <a:rPr lang="fr-FR" altLang="fr-FR" sz="2800" dirty="0"/>
              <a:t>étudiants/classe)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2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fr-FR" altLang="fr-FR" dirty="0">
                <a:solidFill>
                  <a:srgbClr val="FF0000"/>
                </a:solidFill>
              </a:rPr>
              <a:t>&amp; Matières difficiles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39975" y="0"/>
            <a:ext cx="38385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La méthode : Cadre</a:t>
            </a:r>
          </a:p>
        </p:txBody>
      </p:sp>
    </p:spTree>
    <p:extLst>
      <p:ext uri="{BB962C8B-B14F-4D97-AF65-F5344CB8AC3E}">
        <p14:creationId xmlns:p14="http://schemas.microsoft.com/office/powerpoint/2010/main" val="9453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3"/>
          <p:cNvSpPr txBox="1">
            <a:spLocks noChangeArrowheads="1"/>
          </p:cNvSpPr>
          <p:nvPr/>
        </p:nvSpPr>
        <p:spPr bwMode="auto">
          <a:xfrm>
            <a:off x="34925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/>
              <a:t> </a:t>
            </a:r>
            <a:r>
              <a:rPr lang="fr-FR" altLang="fr-FR"/>
              <a:t>Equipe pédagogique</a:t>
            </a:r>
            <a:endParaRPr lang="fr-FR" altLang="fr-FR" sz="4000"/>
          </a:p>
        </p:txBody>
      </p:sp>
      <p:sp>
        <p:nvSpPr>
          <p:cNvPr id="11267" name="ZoneTexte 3"/>
          <p:cNvSpPr txBox="1">
            <a:spLocks noChangeArrowheads="1"/>
          </p:cNvSpPr>
          <p:nvPr/>
        </p:nvSpPr>
        <p:spPr bwMode="auto">
          <a:xfrm>
            <a:off x="34815" y="917912"/>
            <a:ext cx="910907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dirty="0"/>
              <a:t> Permanents (actuels)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 dirty="0"/>
              <a:t>J Bel, R Bisson, </a:t>
            </a:r>
            <a:r>
              <a:rPr lang="fr-FR" altLang="fr-FR" sz="2800" dirty="0" smtClean="0"/>
              <a:t>S </a:t>
            </a:r>
            <a:r>
              <a:rPr lang="fr-FR" altLang="fr-FR" sz="2800" dirty="0" err="1"/>
              <a:t>Bodéa</a:t>
            </a:r>
            <a:r>
              <a:rPr lang="fr-FR" altLang="fr-FR" sz="2800" dirty="0"/>
              <a:t>, G </a:t>
            </a:r>
            <a:r>
              <a:rPr lang="fr-FR" altLang="fr-FR" sz="2800" dirty="0" err="1"/>
              <a:t>Boëdec</a:t>
            </a:r>
            <a:r>
              <a:rPr lang="fr-FR" altLang="fr-FR" sz="2800" dirty="0"/>
              <a:t>, </a:t>
            </a:r>
            <a:r>
              <a:rPr lang="fr-FR" altLang="fr-FR" sz="2800" dirty="0" smtClean="0"/>
              <a:t>T </a:t>
            </a:r>
            <a:r>
              <a:rPr lang="fr-FR" altLang="fr-FR" sz="2800" dirty="0" err="1" smtClean="0"/>
              <a:t>Chave</a:t>
            </a:r>
            <a:r>
              <a:rPr lang="fr-FR" altLang="fr-FR" sz="2800" dirty="0" smtClean="0"/>
              <a:t>, H </a:t>
            </a:r>
            <a:r>
              <a:rPr lang="fr-FR" altLang="fr-FR" sz="2800" dirty="0" err="1" smtClean="0"/>
              <a:t>Constantini</a:t>
            </a:r>
            <a:r>
              <a:rPr lang="fr-FR" altLang="fr-FR" sz="2800" dirty="0" smtClean="0"/>
              <a:t>, R </a:t>
            </a:r>
            <a:r>
              <a:rPr lang="fr-FR" altLang="fr-FR" sz="2800" dirty="0"/>
              <a:t>Laffont, </a:t>
            </a:r>
            <a:r>
              <a:rPr lang="fr-FR" altLang="fr-FR" sz="2800" dirty="0" smtClean="0"/>
              <a:t>C </a:t>
            </a:r>
            <a:r>
              <a:rPr lang="fr-FR" altLang="fr-FR" sz="2800" dirty="0" err="1"/>
              <a:t>Marinoni</a:t>
            </a:r>
            <a:r>
              <a:rPr lang="fr-FR" altLang="fr-FR" sz="2800" dirty="0"/>
              <a:t>, </a:t>
            </a:r>
            <a:r>
              <a:rPr lang="fr-FR" altLang="fr-FR" sz="2800" dirty="0" smtClean="0"/>
              <a:t>L Masson, V Oison, E </a:t>
            </a:r>
            <a:r>
              <a:rPr lang="fr-FR" altLang="fr-FR" sz="2800" dirty="0"/>
              <a:t>Salomon,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>JM </a:t>
            </a:r>
            <a:r>
              <a:rPr lang="fr-FR" altLang="fr-FR" sz="2800" dirty="0"/>
              <a:t>Virey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dirty="0"/>
              <a:t> ATER/CME (actuels)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 dirty="0"/>
              <a:t>C </a:t>
            </a:r>
            <a:r>
              <a:rPr lang="fr-FR" altLang="fr-FR" sz="2800" dirty="0" err="1"/>
              <a:t>Clavaud</a:t>
            </a:r>
            <a:r>
              <a:rPr lang="fr-FR" altLang="fr-FR" sz="2800" dirty="0"/>
              <a:t>, K </a:t>
            </a:r>
            <a:r>
              <a:rPr lang="fr-FR" altLang="fr-FR" sz="2800" dirty="0" err="1"/>
              <a:t>Beltako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dirty="0"/>
              <a:t> Permanents (passé)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 dirty="0"/>
              <a:t>E </a:t>
            </a:r>
            <a:r>
              <a:rPr lang="fr-FR" altLang="fr-FR" sz="2800" dirty="0" err="1" smtClean="0"/>
              <a:t>Cannuccia</a:t>
            </a:r>
            <a:r>
              <a:rPr lang="fr-FR" altLang="fr-FR" sz="2800" dirty="0" smtClean="0"/>
              <a:t>, </a:t>
            </a:r>
            <a:r>
              <a:rPr lang="fr-FR" altLang="fr-FR" sz="2800" dirty="0"/>
              <a:t>O </a:t>
            </a:r>
            <a:r>
              <a:rPr lang="fr-FR" altLang="fr-FR" sz="2800" dirty="0" err="1"/>
              <a:t>Morizot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dirty="0"/>
              <a:t>ATER/CME (passé)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pt-BR" altLang="fr-FR" sz="2800" dirty="0"/>
              <a:t>J Benedicto, M Bosco, F Parraz, H Steigerwald, S Terrien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41615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75856" y="0"/>
            <a:ext cx="91403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smtClean="0"/>
              <a:t>Plan</a:t>
            </a:r>
            <a:endParaRPr lang="fr-FR" altLang="fr-FR" dirty="0">
              <a:solidFill>
                <a:srgbClr val="000099"/>
              </a:solidFill>
            </a:endParaRP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1187624" y="1340768"/>
            <a:ext cx="757569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dirty="0" smtClean="0"/>
              <a:t>Pourquoi ?</a:t>
            </a:r>
            <a:endParaRPr lang="fr-FR" altLang="fr-FR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La méthode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L’intérêt des activités numériques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 Difficultés</a:t>
            </a:r>
            <a:endParaRPr lang="fr-FR" altLang="fr-FR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Transférabilité / Comment s’y mettre / 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dirty="0"/>
              <a:t> </a:t>
            </a:r>
            <a:r>
              <a:rPr lang="fr-FR" altLang="fr-FR" dirty="0" smtClean="0"/>
              <a:t>               « Théorie » / Evolutions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895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36513" y="7651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/>
              <a:t> </a:t>
            </a:r>
            <a:r>
              <a:rPr lang="fr-FR" altLang="fr-FR" sz="3600">
                <a:solidFill>
                  <a:srgbClr val="FF0000"/>
                </a:solidFill>
              </a:rPr>
              <a:t>Absence de cours !     </a:t>
            </a:r>
            <a:r>
              <a:rPr lang="fr-FR" altLang="fr-FR" sz="2400"/>
              <a:t>(encéphalogramme en amphi =       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3600">
                <a:solidFill>
                  <a:srgbClr val="FF0000"/>
                </a:solidFill>
              </a:rPr>
              <a:t>          Les étudiants travaillent seuls à la maison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95513" y="0"/>
            <a:ext cx="44545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La méthode : Principes</a:t>
            </a: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90488" y="1989138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Manuel de cours adapté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1400"/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Notion d’«exercices de cours» 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avec solutions extrêmement détaillées</a:t>
            </a:r>
          </a:p>
        </p:txBody>
      </p:sp>
      <p:sp>
        <p:nvSpPr>
          <p:cNvPr id="12293" name="ZoneTexte 1"/>
          <p:cNvSpPr txBox="1">
            <a:spLocks noChangeArrowheads="1"/>
          </p:cNvSpPr>
          <p:nvPr/>
        </p:nvSpPr>
        <p:spPr bwMode="auto">
          <a:xfrm rot="-1036226">
            <a:off x="6373813" y="2178050"/>
            <a:ext cx="2205037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LEÇONS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NUMÉRIQUES</a:t>
            </a:r>
          </a:p>
        </p:txBody>
      </p:sp>
      <p:sp>
        <p:nvSpPr>
          <p:cNvPr id="12294" name="ZoneTexte 5"/>
          <p:cNvSpPr txBox="1">
            <a:spLocks noChangeArrowheads="1"/>
          </p:cNvSpPr>
          <p:nvPr/>
        </p:nvSpPr>
        <p:spPr bwMode="auto">
          <a:xfrm rot="-1036226">
            <a:off x="6589713" y="5729288"/>
            <a:ext cx="2205037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TESTS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NUMÉRIQUES</a:t>
            </a:r>
          </a:p>
        </p:txBody>
      </p:sp>
      <p:sp>
        <p:nvSpPr>
          <p:cNvPr id="12295" name="ZoneTexte 6"/>
          <p:cNvSpPr txBox="1">
            <a:spLocks noChangeArrowheads="1"/>
          </p:cNvSpPr>
          <p:nvPr/>
        </p:nvSpPr>
        <p:spPr bwMode="auto">
          <a:xfrm>
            <a:off x="5224463" y="4119563"/>
            <a:ext cx="395605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EXERCICES NUMÉRIQUES</a:t>
            </a:r>
          </a:p>
        </p:txBody>
      </p:sp>
      <p:sp>
        <p:nvSpPr>
          <p:cNvPr id="12296" name="ZoneTexte 3"/>
          <p:cNvSpPr txBox="1">
            <a:spLocks noChangeArrowheads="1"/>
          </p:cNvSpPr>
          <p:nvPr/>
        </p:nvSpPr>
        <p:spPr bwMode="auto">
          <a:xfrm>
            <a:off x="7938" y="35115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FF0000"/>
                </a:solidFill>
              </a:rPr>
              <a:t> Absence de corrections des exercices de TD !</a:t>
            </a:r>
          </a:p>
        </p:txBody>
      </p:sp>
      <p:sp>
        <p:nvSpPr>
          <p:cNvPr id="12297" name="ZoneTexte 3"/>
          <p:cNvSpPr txBox="1">
            <a:spLocks noChangeArrowheads="1"/>
          </p:cNvSpPr>
          <p:nvPr/>
        </p:nvSpPr>
        <p:spPr bwMode="auto">
          <a:xfrm>
            <a:off x="0" y="46053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FF0000"/>
                </a:solidFill>
              </a:rPr>
              <a:t> Les étudiants travaillent en équipe </a:t>
            </a:r>
            <a:r>
              <a:rPr lang="fr-FR" altLang="fr-FR" sz="3600">
                <a:solidFill>
                  <a:srgbClr val="CC0099"/>
                </a:solidFill>
              </a:rPr>
              <a:t>(de 4 à 6)</a:t>
            </a:r>
          </a:p>
        </p:txBody>
      </p:sp>
      <p:sp>
        <p:nvSpPr>
          <p:cNvPr id="12298" name="ZoneTexte 3"/>
          <p:cNvSpPr txBox="1">
            <a:spLocks noChangeArrowheads="1"/>
          </p:cNvSpPr>
          <p:nvPr/>
        </p:nvSpPr>
        <p:spPr bwMode="auto">
          <a:xfrm>
            <a:off x="39688" y="57213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>
                <a:solidFill>
                  <a:srgbClr val="FF0000"/>
                </a:solidFill>
              </a:rPr>
              <a:t> Evaluations fréquentes</a:t>
            </a:r>
          </a:p>
        </p:txBody>
      </p:sp>
      <p:sp>
        <p:nvSpPr>
          <p:cNvPr id="12299" name="ZoneTexte 3"/>
          <p:cNvSpPr txBox="1">
            <a:spLocks noChangeArrowheads="1"/>
          </p:cNvSpPr>
          <p:nvPr/>
        </p:nvSpPr>
        <p:spPr bwMode="auto">
          <a:xfrm>
            <a:off x="73025" y="4081463"/>
            <a:ext cx="514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Sinon ils dorment…</a:t>
            </a:r>
          </a:p>
        </p:txBody>
      </p:sp>
      <p:sp>
        <p:nvSpPr>
          <p:cNvPr id="12300" name="ZoneTexte 3"/>
          <p:cNvSpPr txBox="1">
            <a:spLocks noChangeArrowheads="1"/>
          </p:cNvSpPr>
          <p:nvPr/>
        </p:nvSpPr>
        <p:spPr bwMode="auto">
          <a:xfrm>
            <a:off x="90488" y="5192713"/>
            <a:ext cx="896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Pour alléger les difficultés et créer une émulation + …</a:t>
            </a:r>
          </a:p>
        </p:txBody>
      </p:sp>
      <p:sp>
        <p:nvSpPr>
          <p:cNvPr id="12301" name="ZoneTexte 3"/>
          <p:cNvSpPr txBox="1">
            <a:spLocks noChangeArrowheads="1"/>
          </p:cNvSpPr>
          <p:nvPr/>
        </p:nvSpPr>
        <p:spPr bwMode="auto">
          <a:xfrm>
            <a:off x="73025" y="6275388"/>
            <a:ext cx="625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/>
              <a:t>Pour les forcer à travailler régulièrement</a:t>
            </a:r>
            <a:endParaRPr lang="fr-FR" altLang="fr-FR"/>
          </a:p>
        </p:txBody>
      </p:sp>
      <p:cxnSp>
        <p:nvCxnSpPr>
          <p:cNvPr id="12302" name="Connecteur droit 2"/>
          <p:cNvCxnSpPr>
            <a:cxnSpLocks noChangeShapeType="1"/>
          </p:cNvCxnSpPr>
          <p:nvPr/>
        </p:nvCxnSpPr>
        <p:spPr bwMode="auto">
          <a:xfrm>
            <a:off x="8459788" y="1152525"/>
            <a:ext cx="5048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95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>
            <a:spLocks noChangeArrowheads="1"/>
          </p:cNvSpPr>
          <p:nvPr/>
        </p:nvSpPr>
        <p:spPr bwMode="auto">
          <a:xfrm>
            <a:off x="0" y="-26988"/>
            <a:ext cx="9144000" cy="290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L’enseignant devient un tuteur ! </a:t>
            </a:r>
          </a:p>
          <a:p>
            <a:pPr>
              <a:buClr>
                <a:srgbClr val="FF0000"/>
              </a:buClr>
              <a:defRPr/>
            </a:pPr>
            <a:endParaRPr lang="fr-FR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fr-F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répond aux questions par des questions </a:t>
            </a:r>
          </a:p>
          <a:p>
            <a:pPr>
              <a:buClr>
                <a:srgbClr val="FF0000"/>
              </a:buClr>
              <a:defRPr/>
            </a:pPr>
            <a:endParaRPr lang="fr-F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Rappel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cours si nécessaire</a:t>
            </a:r>
          </a:p>
          <a:p>
            <a:pPr>
              <a:buClr>
                <a:srgbClr val="FF0000"/>
              </a:buClr>
              <a:defRPr/>
            </a:pP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 des questions les plus difficiles (20’ / 2h)</a:t>
            </a:r>
          </a:p>
          <a:p>
            <a:pPr>
              <a:buClr>
                <a:srgbClr val="FF0000"/>
              </a:buClr>
              <a:defRPr/>
            </a:pP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ZoneTexte 3"/>
          <p:cNvSpPr txBox="1">
            <a:spLocks noChangeArrowheads="1"/>
          </p:cNvSpPr>
          <p:nvPr/>
        </p:nvSpPr>
        <p:spPr bwMode="auto">
          <a:xfrm>
            <a:off x="0" y="3284538"/>
            <a:ext cx="91440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3600" dirty="0" smtClean="0"/>
              <a:t> </a:t>
            </a:r>
            <a:r>
              <a:rPr lang="fr-FR" altLang="fr-FR" sz="3600" dirty="0" smtClean="0">
                <a:solidFill>
                  <a:srgbClr val="FF0000"/>
                </a:solidFill>
              </a:rPr>
              <a:t>Travail en équipe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105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fr-FR" altLang="fr-FR" dirty="0" smtClean="0"/>
              <a:t>Chaque étudiant à un rôle valorisant </a:t>
            </a:r>
            <a:r>
              <a:rPr lang="fr-FR" altLang="fr-FR" sz="3600" dirty="0" smtClean="0">
                <a:solidFill>
                  <a:srgbClr val="CC0099"/>
                </a:solidFill>
              </a:rPr>
              <a:t>(animateur, scribe, secrétaire, gardien du temps, évaluateur)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fr-FR" altLang="fr-FR" dirty="0" smtClean="0"/>
              <a:t>La séance à une chronologie précise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12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fr-FR" altLang="fr-FR" dirty="0" smtClean="0"/>
              <a:t>Compte-rendu individuel / séance</a:t>
            </a: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7884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195513" y="0"/>
            <a:ext cx="3827462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Rôles dans l’équipe</a:t>
            </a:r>
          </a:p>
        </p:txBody>
      </p:sp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0" y="7334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Indispensable pour optimiser </a:t>
            </a:r>
            <a:r>
              <a:rPr lang="fr-FR" altLang="fr-FR" sz="2800" dirty="0" smtClean="0">
                <a:solidFill>
                  <a:srgbClr val="FF0000"/>
                </a:solidFill>
              </a:rPr>
              <a:t>l’efficacité du travail en équipe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  <p:sp>
        <p:nvSpPr>
          <p:cNvPr id="15364" name="ZoneTexte 2"/>
          <p:cNvSpPr txBox="1">
            <a:spLocks noChangeArrowheads="1"/>
          </p:cNvSpPr>
          <p:nvPr/>
        </p:nvSpPr>
        <p:spPr bwMode="auto">
          <a:xfrm>
            <a:off x="0" y="13223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</a:t>
            </a:r>
            <a:r>
              <a:rPr lang="fr-FR" altLang="fr-FR" sz="2800">
                <a:solidFill>
                  <a:srgbClr val="CC0099"/>
                </a:solidFill>
              </a:rPr>
              <a:t> </a:t>
            </a:r>
            <a:r>
              <a:rPr lang="fr-FR" altLang="fr-FR">
                <a:solidFill>
                  <a:srgbClr val="CC0099"/>
                </a:solidFill>
              </a:rPr>
              <a:t>Animateur :</a:t>
            </a:r>
            <a:r>
              <a:rPr lang="fr-FR" altLang="fr-FR" sz="2800">
                <a:solidFill>
                  <a:srgbClr val="CC0099"/>
                </a:solidFill>
              </a:rPr>
              <a:t> </a:t>
            </a:r>
            <a:r>
              <a:rPr lang="fr-FR" altLang="fr-FR" sz="2800"/>
              <a:t>organise les discussions : </a:t>
            </a:r>
            <a:r>
              <a:rPr lang="fr-FR" altLang="fr-FR" sz="2400"/>
              <a:t>attribution de la parole, motive tous les membres à participer, régule le fonctionnement…</a:t>
            </a:r>
            <a:endParaRPr lang="fr-FR" altLang="fr-FR" sz="2800"/>
          </a:p>
        </p:txBody>
      </p:sp>
      <p:sp>
        <p:nvSpPr>
          <p:cNvPr id="15365" name="ZoneTexte 2"/>
          <p:cNvSpPr txBox="1">
            <a:spLocks noChangeArrowheads="1"/>
          </p:cNvSpPr>
          <p:nvPr/>
        </p:nvSpPr>
        <p:spPr bwMode="auto">
          <a:xfrm>
            <a:off x="0" y="25463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</a:t>
            </a:r>
            <a:r>
              <a:rPr lang="fr-FR" altLang="fr-FR">
                <a:solidFill>
                  <a:srgbClr val="CC0099"/>
                </a:solidFill>
              </a:rPr>
              <a:t>Scribe : </a:t>
            </a:r>
            <a:r>
              <a:rPr lang="fr-FR" altLang="fr-FR" sz="2800"/>
              <a:t>gère le tableau </a:t>
            </a:r>
            <a:r>
              <a:rPr lang="fr-FR" altLang="fr-FR"/>
              <a:t>: </a:t>
            </a:r>
            <a:r>
              <a:rPr lang="fr-FR" altLang="fr-FR" sz="2400"/>
              <a:t>écrit toutes les idées, synthétise les informations …</a:t>
            </a:r>
          </a:p>
        </p:txBody>
      </p:sp>
      <p:sp>
        <p:nvSpPr>
          <p:cNvPr id="15366" name="ZoneTexte 2"/>
          <p:cNvSpPr txBox="1">
            <a:spLocks noChangeArrowheads="1"/>
          </p:cNvSpPr>
          <p:nvPr/>
        </p:nvSpPr>
        <p:spPr bwMode="auto">
          <a:xfrm>
            <a:off x="0" y="3422650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endParaRPr lang="fr-FR" altLang="fr-FR" sz="18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</a:t>
            </a:r>
            <a:r>
              <a:rPr lang="fr-FR" altLang="fr-FR">
                <a:solidFill>
                  <a:srgbClr val="CC0099"/>
                </a:solidFill>
              </a:rPr>
              <a:t>Secrétaire :</a:t>
            </a:r>
            <a:r>
              <a:rPr lang="fr-FR" altLang="fr-FR" sz="2800"/>
              <a:t> écrit la synthèse des résultats du groupe : </a:t>
            </a:r>
            <a:r>
              <a:rPr lang="fr-FR" altLang="fr-FR" sz="2400"/>
              <a:t>seul à posséder un stylo, transmet aux autres pour les CR individuels</a:t>
            </a:r>
          </a:p>
        </p:txBody>
      </p:sp>
      <p:sp>
        <p:nvSpPr>
          <p:cNvPr id="15367" name="ZoneTexte 2"/>
          <p:cNvSpPr txBox="1">
            <a:spLocks noChangeArrowheads="1"/>
          </p:cNvSpPr>
          <p:nvPr/>
        </p:nvSpPr>
        <p:spPr bwMode="auto">
          <a:xfrm>
            <a:off x="0" y="4851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</a:t>
            </a:r>
            <a:r>
              <a:rPr lang="fr-FR" altLang="fr-FR">
                <a:solidFill>
                  <a:srgbClr val="CC0099"/>
                </a:solidFill>
              </a:rPr>
              <a:t>Gardien du temps :</a:t>
            </a:r>
            <a:r>
              <a:rPr lang="fr-FR" altLang="fr-FR" sz="2800"/>
              <a:t> </a:t>
            </a:r>
            <a:r>
              <a:rPr lang="fr-FR" altLang="fr-FR" sz="2400"/>
              <a:t>respect de la chronologie de la séance, intendance</a:t>
            </a:r>
          </a:p>
        </p:txBody>
      </p:sp>
      <p:sp>
        <p:nvSpPr>
          <p:cNvPr id="15368" name="ZoneTexte 2"/>
          <p:cNvSpPr txBox="1">
            <a:spLocks noChangeArrowheads="1"/>
          </p:cNvSpPr>
          <p:nvPr/>
        </p:nvSpPr>
        <p:spPr bwMode="auto">
          <a:xfrm>
            <a:off x="0" y="58594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</a:t>
            </a:r>
            <a:r>
              <a:rPr lang="fr-FR" altLang="fr-FR">
                <a:solidFill>
                  <a:srgbClr val="CC0099"/>
                </a:solidFill>
              </a:rPr>
              <a:t>Evaluateur(s) :</a:t>
            </a:r>
            <a:r>
              <a:rPr lang="fr-FR" altLang="fr-FR" sz="2800"/>
              <a:t> évalue(nt) les résultats : </a:t>
            </a:r>
            <a:r>
              <a:rPr lang="fr-FR" altLang="fr-FR" sz="2400"/>
              <a:t>analyse dimensionnelle, applications numériques, esprit critique …</a:t>
            </a:r>
            <a:endParaRPr lang="fr-FR" altLang="fr-FR" sz="2800"/>
          </a:p>
        </p:txBody>
      </p:sp>
    </p:spTree>
    <p:extLst>
      <p:ext uri="{BB962C8B-B14F-4D97-AF65-F5344CB8AC3E}">
        <p14:creationId xmlns:p14="http://schemas.microsoft.com/office/powerpoint/2010/main" val="29215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0" y="4005064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4 – Entrainement à résoudre des exercices et problèmes (</a:t>
            </a:r>
            <a:r>
              <a:rPr lang="fr-FR" altLang="fr-FR" dirty="0">
                <a:solidFill>
                  <a:srgbClr val="CC0099"/>
                </a:solidFill>
              </a:rPr>
              <a:t>séances TD </a:t>
            </a:r>
            <a:r>
              <a:rPr lang="fr-FR" altLang="fr-FR" dirty="0"/>
              <a:t>+                                         )</a:t>
            </a:r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0" y="170080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2 – Etude du manuel et initiation à la résolution de problème</a:t>
            </a: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0" y="8366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1 – Lecture et analyse des objectifs d’apprentissage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115616" y="0"/>
            <a:ext cx="6417141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000099"/>
                </a:solidFill>
              </a:rPr>
              <a:t>Phases </a:t>
            </a:r>
            <a:r>
              <a:rPr lang="fr-FR" altLang="fr-FR" sz="3600" dirty="0" smtClean="0">
                <a:solidFill>
                  <a:srgbClr val="000099"/>
                </a:solidFill>
              </a:rPr>
              <a:t>d’apprentissage – niveau I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14342" name="ZoneTexte 1"/>
          <p:cNvSpPr txBox="1">
            <a:spLocks noChangeArrowheads="1"/>
          </p:cNvSpPr>
          <p:nvPr/>
        </p:nvSpPr>
        <p:spPr bwMode="auto">
          <a:xfrm>
            <a:off x="2195513" y="2275483"/>
            <a:ext cx="3479800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66FF33"/>
                </a:solidFill>
              </a:rPr>
              <a:t>LEÇONS NUMÉRIQUES</a:t>
            </a:r>
          </a:p>
        </p:txBody>
      </p:sp>
      <p:sp>
        <p:nvSpPr>
          <p:cNvPr id="14343" name="ZoneTexte 5"/>
          <p:cNvSpPr txBox="1">
            <a:spLocks noChangeArrowheads="1"/>
          </p:cNvSpPr>
          <p:nvPr/>
        </p:nvSpPr>
        <p:spPr bwMode="auto">
          <a:xfrm>
            <a:off x="5364163" y="5526186"/>
            <a:ext cx="31877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FF33"/>
                </a:solidFill>
              </a:rPr>
              <a:t>TESTS NUMÉRIQUES</a:t>
            </a:r>
          </a:p>
        </p:txBody>
      </p:sp>
      <p:sp>
        <p:nvSpPr>
          <p:cNvPr id="14344" name="ZoneTexte 6"/>
          <p:cNvSpPr txBox="1">
            <a:spLocks noChangeArrowheads="1"/>
          </p:cNvSpPr>
          <p:nvPr/>
        </p:nvSpPr>
        <p:spPr bwMode="auto">
          <a:xfrm>
            <a:off x="4403725" y="4568627"/>
            <a:ext cx="3956050" cy="4683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FF33"/>
                </a:solidFill>
              </a:rPr>
              <a:t>EXERCICES NUMÉRIQUES</a:t>
            </a: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0" y="306896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3 – Reprise des exercices de cours</a:t>
            </a:r>
          </a:p>
        </p:txBody>
      </p:sp>
      <p:sp>
        <p:nvSpPr>
          <p:cNvPr id="14346" name="ZoneTexte 3"/>
          <p:cNvSpPr txBox="1">
            <a:spLocks noChangeArrowheads="1"/>
          </p:cNvSpPr>
          <p:nvPr/>
        </p:nvSpPr>
        <p:spPr bwMode="auto">
          <a:xfrm>
            <a:off x="0" y="5445224"/>
            <a:ext cx="5219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5 – Vérification des acquis</a:t>
            </a: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372" y="5445224"/>
            <a:ext cx="5219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</a:t>
            </a:r>
            <a:r>
              <a:rPr lang="fr-FR" altLang="fr-FR" dirty="0" smtClean="0"/>
              <a:t>5 </a:t>
            </a:r>
            <a:r>
              <a:rPr lang="fr-FR" altLang="fr-FR" dirty="0"/>
              <a:t>– </a:t>
            </a:r>
            <a:r>
              <a:rPr lang="fr-FR" altLang="fr-FR" dirty="0" smtClean="0"/>
              <a:t>Vérification des acquis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38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225" y="1052513"/>
            <a:ext cx="9144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/>
              <a:t> Séance 1 : exercices d’applications (+ ou – durs)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/>
              <a:t> Séance 2 : exercices durs – problèmes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/>
              <a:t> Séance 3 : problème(s) de synthèse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8175" y="0"/>
            <a:ext cx="5328121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000099"/>
                </a:solidFill>
              </a:rPr>
              <a:t>Séquence type </a:t>
            </a:r>
            <a:r>
              <a:rPr lang="fr-FR" altLang="fr-FR" sz="3600" dirty="0" smtClean="0">
                <a:solidFill>
                  <a:srgbClr val="000099"/>
                </a:solidFill>
              </a:rPr>
              <a:t>– niveau </a:t>
            </a:r>
            <a:r>
              <a:rPr lang="fr-FR" altLang="fr-FR" sz="3600" dirty="0">
                <a:solidFill>
                  <a:srgbClr val="000099"/>
                </a:solidFill>
              </a:rPr>
              <a:t>I</a:t>
            </a:r>
          </a:p>
        </p:txBody>
      </p:sp>
      <p:sp>
        <p:nvSpPr>
          <p:cNvPr id="27652" name="ZoneTexte 3"/>
          <p:cNvSpPr txBox="1">
            <a:spLocks noChangeArrowheads="1"/>
          </p:cNvSpPr>
          <p:nvPr/>
        </p:nvSpPr>
        <p:spPr bwMode="auto">
          <a:xfrm>
            <a:off x="290513" y="1611313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Amont : étude du cours, module « leçon », modules « exercices », module « test »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Pendant : travail en équipe</a:t>
            </a:r>
          </a:p>
        </p:txBody>
      </p:sp>
      <p:sp>
        <p:nvSpPr>
          <p:cNvPr id="27653" name="ZoneTexte 4"/>
          <p:cNvSpPr txBox="1">
            <a:spLocks noChangeArrowheads="1"/>
          </p:cNvSpPr>
          <p:nvPr/>
        </p:nvSpPr>
        <p:spPr bwMode="auto">
          <a:xfrm>
            <a:off x="22225" y="3789363"/>
            <a:ext cx="9121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Amont : CR séance 1, modules « exercices », (exos à préparer)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Pendant : interro, travail en équipe</a:t>
            </a:r>
          </a:p>
        </p:txBody>
      </p:sp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34925" y="5859463"/>
            <a:ext cx="9121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Amont : CR séance 2, module « problème », (pb(s) à préparer - DM)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/>
              <a:t>Pendant : oraux, jury de pairs - si préparé, sinon trav. équipe</a:t>
            </a:r>
          </a:p>
        </p:txBody>
      </p:sp>
    </p:spTree>
    <p:extLst>
      <p:ext uri="{BB962C8B-B14F-4D97-AF65-F5344CB8AC3E}">
        <p14:creationId xmlns:p14="http://schemas.microsoft.com/office/powerpoint/2010/main" val="40935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95513" y="0"/>
            <a:ext cx="48402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Chronologie de la séance</a:t>
            </a:r>
          </a:p>
        </p:txBody>
      </p:sp>
      <p:sp>
        <p:nvSpPr>
          <p:cNvPr id="16387" name="ZoneTexte 2"/>
          <p:cNvSpPr txBox="1">
            <a:spLocks noChangeArrowheads="1"/>
          </p:cNvSpPr>
          <p:nvPr/>
        </p:nvSpPr>
        <p:spPr bwMode="auto">
          <a:xfrm>
            <a:off x="0" y="962025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>
                <a:solidFill>
                  <a:srgbClr val="CC0099"/>
                </a:solidFill>
              </a:rPr>
              <a:t> </a:t>
            </a:r>
            <a:r>
              <a:rPr lang="fr-FR" altLang="fr-FR" sz="2800"/>
              <a:t>2’ </a:t>
            </a:r>
            <a:r>
              <a:rPr lang="fr-FR" altLang="fr-FR" sz="2800">
                <a:solidFill>
                  <a:srgbClr val="CC0099"/>
                </a:solidFill>
              </a:rPr>
              <a:t>: organisation de l’équipe : </a:t>
            </a:r>
            <a:r>
              <a:rPr lang="fr-FR" altLang="fr-FR" sz="2800"/>
              <a:t>distribution des rôles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16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1’- 5’ </a:t>
            </a:r>
            <a:r>
              <a:rPr lang="fr-FR" altLang="fr-FR" sz="2800">
                <a:solidFill>
                  <a:srgbClr val="CC0099"/>
                </a:solidFill>
              </a:rPr>
              <a:t>: Lire et analyser : </a:t>
            </a:r>
            <a:r>
              <a:rPr lang="fr-FR" altLang="fr-FR" sz="2800"/>
              <a:t>identifier les concepts, cadre de l’étude, approximations, mesure des difficultés, vision du problème, intuition de la solution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16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5-10’ </a:t>
            </a:r>
            <a:r>
              <a:rPr lang="fr-FR" altLang="fr-FR" sz="2800">
                <a:solidFill>
                  <a:srgbClr val="CC0099"/>
                </a:solidFill>
              </a:rPr>
              <a:t>: Poser : </a:t>
            </a:r>
            <a:r>
              <a:rPr lang="fr-FR" altLang="fr-FR" sz="2800"/>
              <a:t>fixer idées et notations, schéma, bilan des paramètres, identification des variables …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endParaRPr lang="fr-FR" altLang="fr-FR" sz="16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5’(ex)-1h30(pb) </a:t>
            </a:r>
            <a:r>
              <a:rPr lang="fr-FR" altLang="fr-FR" sz="2800">
                <a:solidFill>
                  <a:srgbClr val="CC0099"/>
                </a:solidFill>
              </a:rPr>
              <a:t>: Résoudre : </a:t>
            </a:r>
            <a:r>
              <a:rPr lang="fr-FR" altLang="fr-FR" sz="2800"/>
              <a:t>techniques mathématiques, trucs et astuces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16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1’- 5’ </a:t>
            </a:r>
            <a:r>
              <a:rPr lang="fr-FR" altLang="fr-FR" sz="2800">
                <a:solidFill>
                  <a:srgbClr val="CC0099"/>
                </a:solidFill>
              </a:rPr>
              <a:t>: Evaluer : </a:t>
            </a:r>
            <a:r>
              <a:rPr lang="fr-FR" altLang="fr-FR" sz="2800"/>
              <a:t>art du physicien !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endParaRPr lang="fr-FR" altLang="fr-FR" sz="160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/>
              <a:t> 1’ </a:t>
            </a:r>
            <a:r>
              <a:rPr lang="fr-FR" altLang="fr-FR" sz="2800">
                <a:solidFill>
                  <a:srgbClr val="CC0099"/>
                </a:solidFill>
              </a:rPr>
              <a:t>: bilan de l’équipe</a:t>
            </a:r>
            <a:endParaRPr lang="fr-FR" altLang="fr-FR" sz="2800"/>
          </a:p>
        </p:txBody>
      </p:sp>
      <p:cxnSp>
        <p:nvCxnSpPr>
          <p:cNvPr id="16388" name="Connecteur droit avec flèche 4"/>
          <p:cNvCxnSpPr>
            <a:cxnSpLocks noChangeShapeType="1"/>
          </p:cNvCxnSpPr>
          <p:nvPr/>
        </p:nvCxnSpPr>
        <p:spPr bwMode="auto">
          <a:xfrm>
            <a:off x="8893175" y="2073275"/>
            <a:ext cx="0" cy="38877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652120" y="6105525"/>
            <a:ext cx="349188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FF0000"/>
                </a:solidFill>
              </a:rPr>
              <a:t>A répéter pour chaque </a:t>
            </a:r>
            <a:r>
              <a:rPr lang="fr-FR" altLang="fr-FR" sz="2000" dirty="0" smtClean="0">
                <a:solidFill>
                  <a:srgbClr val="FF0000"/>
                </a:solidFill>
              </a:rPr>
              <a:t>exercice/ problème </a:t>
            </a:r>
            <a:r>
              <a:rPr lang="fr-FR" altLang="fr-FR" sz="2000" dirty="0">
                <a:solidFill>
                  <a:srgbClr val="FF0000"/>
                </a:solidFill>
              </a:rPr>
              <a:t>à faire dans la séance</a:t>
            </a:r>
          </a:p>
        </p:txBody>
      </p:sp>
    </p:spTree>
    <p:extLst>
      <p:ext uri="{BB962C8B-B14F-4D97-AF65-F5344CB8AC3E}">
        <p14:creationId xmlns:p14="http://schemas.microsoft.com/office/powerpoint/2010/main" val="10304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7263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323850" y="1844675"/>
            <a:ext cx="85820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Pourquoi utiliser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des </a:t>
            </a:r>
            <a:r>
              <a:rPr lang="fr-FR" altLang="fr-FR" sz="6000" dirty="0" smtClean="0">
                <a:solidFill>
                  <a:srgbClr val="FF0000"/>
                </a:solidFill>
              </a:rPr>
              <a:t>activités </a:t>
            </a:r>
            <a:r>
              <a:rPr lang="fr-FR" altLang="fr-FR" sz="6000" dirty="0">
                <a:solidFill>
                  <a:srgbClr val="FF0000"/>
                </a:solidFill>
              </a:rPr>
              <a:t>numériques ?</a:t>
            </a:r>
          </a:p>
        </p:txBody>
      </p:sp>
    </p:spTree>
    <p:extLst>
      <p:ext uri="{BB962C8B-B14F-4D97-AF65-F5344CB8AC3E}">
        <p14:creationId xmlns:p14="http://schemas.microsoft.com/office/powerpoint/2010/main" val="11931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103188" y="1316038"/>
            <a:ext cx="470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/>
              <a:t> Renforce l’apprentissage</a:t>
            </a:r>
          </a:p>
        </p:txBody>
      </p:sp>
      <p:sp>
        <p:nvSpPr>
          <p:cNvPr id="18435" name="ZoneTexte 4"/>
          <p:cNvSpPr txBox="1">
            <a:spLocks noChangeArrowheads="1"/>
          </p:cNvSpPr>
          <p:nvPr/>
        </p:nvSpPr>
        <p:spPr bwMode="auto">
          <a:xfrm>
            <a:off x="107504" y="115888"/>
            <a:ext cx="9151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FF0000"/>
                </a:solidFill>
              </a:rPr>
              <a:t>Pourquoi utiliser des </a:t>
            </a:r>
            <a:r>
              <a:rPr lang="fr-FR" altLang="fr-FR" sz="4000" dirty="0" smtClean="0">
                <a:solidFill>
                  <a:srgbClr val="FF0000"/>
                </a:solidFill>
              </a:rPr>
              <a:t>activités </a:t>
            </a:r>
            <a:r>
              <a:rPr lang="fr-FR" altLang="fr-FR" sz="4000" dirty="0">
                <a:solidFill>
                  <a:srgbClr val="FF0000"/>
                </a:solidFill>
              </a:rPr>
              <a:t>numériques ?</a:t>
            </a:r>
          </a:p>
        </p:txBody>
      </p:sp>
      <p:sp>
        <p:nvSpPr>
          <p:cNvPr id="18436" name="ZoneTexte 3"/>
          <p:cNvSpPr txBox="1">
            <a:spLocks noChangeArrowheads="1"/>
          </p:cNvSpPr>
          <p:nvPr/>
        </p:nvSpPr>
        <p:spPr bwMode="auto">
          <a:xfrm>
            <a:off x="90488" y="2263775"/>
            <a:ext cx="9039225" cy="585788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/>
              <a:t> </a:t>
            </a:r>
            <a:r>
              <a:rPr lang="fr-FR" altLang="fr-FR">
                <a:solidFill>
                  <a:srgbClr val="CC0099"/>
                </a:solidFill>
              </a:rPr>
              <a:t>Les étudiants aiment et travaillent plus facilement !</a:t>
            </a:r>
          </a:p>
        </p:txBody>
      </p:sp>
      <p:sp>
        <p:nvSpPr>
          <p:cNvPr id="18437" name="ZoneTexte 3"/>
          <p:cNvSpPr txBox="1">
            <a:spLocks noChangeArrowheads="1"/>
          </p:cNvSpPr>
          <p:nvPr/>
        </p:nvSpPr>
        <p:spPr bwMode="auto">
          <a:xfrm>
            <a:off x="73025" y="3376613"/>
            <a:ext cx="9169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</a:t>
            </a:r>
            <a:r>
              <a:rPr lang="fr-FR" altLang="fr-FR" dirty="0">
                <a:solidFill>
                  <a:srgbClr val="008000"/>
                </a:solidFill>
              </a:rPr>
              <a:t>Gain de temps pour les enseignants </a:t>
            </a:r>
            <a:r>
              <a:rPr lang="fr-FR" altLang="fr-FR" dirty="0"/>
              <a:t>(utilisateurs)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dirty="0"/>
              <a:t> </a:t>
            </a:r>
            <a:r>
              <a:rPr lang="fr-FR" altLang="fr-FR" sz="2800" dirty="0"/>
              <a:t>grâce aux corrections automatiques + exos faciles hors séance</a:t>
            </a:r>
            <a:endParaRPr lang="fr-FR" altLang="fr-FR" dirty="0"/>
          </a:p>
        </p:txBody>
      </p:sp>
      <p:sp>
        <p:nvSpPr>
          <p:cNvPr id="18438" name="ZoneTexte 3"/>
          <p:cNvSpPr txBox="1">
            <a:spLocks noChangeArrowheads="1"/>
          </p:cNvSpPr>
          <p:nvPr/>
        </p:nvSpPr>
        <p:spPr bwMode="auto">
          <a:xfrm>
            <a:off x="63500" y="4797152"/>
            <a:ext cx="74556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 Autre façon d’évaluer les apprentissages </a:t>
            </a:r>
            <a:endParaRPr lang="fr-FR" altLang="fr-FR" dirty="0" smtClean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000" dirty="0"/>
              <a:t> </a:t>
            </a:r>
            <a:r>
              <a:rPr lang="fr-FR" altLang="fr-FR" sz="2400" dirty="0" smtClean="0"/>
              <a:t>(évaluation formative, complète/remplace </a:t>
            </a:r>
            <a:r>
              <a:rPr lang="fr-FR" altLang="fr-FR" sz="2400" dirty="0"/>
              <a:t>le CC)</a:t>
            </a:r>
          </a:p>
        </p:txBody>
      </p:sp>
      <p:sp>
        <p:nvSpPr>
          <p:cNvPr id="18439" name="ZoneTexte 3"/>
          <p:cNvSpPr txBox="1">
            <a:spLocks noChangeArrowheads="1"/>
          </p:cNvSpPr>
          <p:nvPr/>
        </p:nvSpPr>
        <p:spPr bwMode="auto">
          <a:xfrm>
            <a:off x="120650" y="6021388"/>
            <a:ext cx="8993188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/>
              <a:t> </a:t>
            </a:r>
            <a:r>
              <a:rPr lang="fr-FR" altLang="fr-FR">
                <a:solidFill>
                  <a:srgbClr val="333399"/>
                </a:solidFill>
              </a:rPr>
              <a:t>Fortement complémentaire à la pédagogie inversée</a:t>
            </a:r>
          </a:p>
        </p:txBody>
      </p:sp>
      <p:cxnSp>
        <p:nvCxnSpPr>
          <p:cNvPr id="3" name="Connecteur en angle 2"/>
          <p:cNvCxnSpPr/>
          <p:nvPr/>
        </p:nvCxnSpPr>
        <p:spPr>
          <a:xfrm>
            <a:off x="5076056" y="1556792"/>
            <a:ext cx="648072" cy="2160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3"/>
          <p:cNvSpPr txBox="1">
            <a:spLocks noChangeArrowheads="1"/>
          </p:cNvSpPr>
          <p:nvPr/>
        </p:nvSpPr>
        <p:spPr bwMode="auto">
          <a:xfrm>
            <a:off x="0" y="765175"/>
            <a:ext cx="950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/>
              <a:t> améliore les méthodes de travail :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3600"/>
              <a:t> </a:t>
            </a:r>
            <a:r>
              <a:rPr lang="fr-FR" altLang="fr-FR" sz="3600">
                <a:solidFill>
                  <a:srgbClr val="FF0000"/>
                </a:solidFill>
              </a:rPr>
              <a:t>autoformation </a:t>
            </a:r>
            <a:r>
              <a:rPr lang="fr-FR" altLang="fr-FR"/>
              <a:t>(feedback) </a:t>
            </a:r>
            <a:r>
              <a:rPr lang="fr-FR" altLang="fr-FR" sz="3600"/>
              <a:t>et </a:t>
            </a:r>
            <a:r>
              <a:rPr lang="fr-FR" altLang="fr-FR" sz="3600">
                <a:solidFill>
                  <a:srgbClr val="FF0000"/>
                </a:solidFill>
              </a:rPr>
              <a:t>autoévaluation </a:t>
            </a:r>
            <a:r>
              <a:rPr lang="fr-FR" altLang="fr-FR"/>
              <a:t>(note)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5438" y="0"/>
            <a:ext cx="87153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Gains sur les apprentissages (via outils numériques)</a:t>
            </a:r>
            <a:endParaRPr lang="fr-FR" altLang="fr-FR">
              <a:solidFill>
                <a:srgbClr val="000099"/>
              </a:solidFill>
            </a:endParaRPr>
          </a:p>
        </p:txBody>
      </p:sp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-14824" y="2053431"/>
            <a:ext cx="8861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sz="3600" dirty="0">
                <a:solidFill>
                  <a:srgbClr val="333399"/>
                </a:solidFill>
              </a:rPr>
              <a:t>permet d’insister sur les points clés du cours</a:t>
            </a:r>
          </a:p>
        </p:txBody>
      </p:sp>
      <p:sp>
        <p:nvSpPr>
          <p:cNvPr id="19461" name="ZoneTexte 3"/>
          <p:cNvSpPr txBox="1">
            <a:spLocks noChangeArrowheads="1"/>
          </p:cNvSpPr>
          <p:nvPr/>
        </p:nvSpPr>
        <p:spPr bwMode="auto">
          <a:xfrm>
            <a:off x="22225" y="2852936"/>
            <a:ext cx="642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renforce les pratiques (gamme)</a:t>
            </a:r>
          </a:p>
        </p:txBody>
      </p:sp>
      <p:sp>
        <p:nvSpPr>
          <p:cNvPr id="19462" name="ZoneTexte 3"/>
          <p:cNvSpPr txBox="1">
            <a:spLocks noChangeArrowheads="1"/>
          </p:cNvSpPr>
          <p:nvPr/>
        </p:nvSpPr>
        <p:spPr bwMode="auto">
          <a:xfrm>
            <a:off x="74613" y="3861048"/>
            <a:ext cx="800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>
                <a:solidFill>
                  <a:srgbClr val="CC0099"/>
                </a:solidFill>
              </a:rPr>
              <a:t> remédiation / gestion de </a:t>
            </a:r>
            <a:r>
              <a:rPr lang="fr-FR" altLang="fr-FR" sz="3600" dirty="0" smtClean="0">
                <a:solidFill>
                  <a:srgbClr val="CC0099"/>
                </a:solidFill>
              </a:rPr>
              <a:t>l’hétérogénéité</a:t>
            </a:r>
          </a:p>
        </p:txBody>
      </p:sp>
      <p:sp>
        <p:nvSpPr>
          <p:cNvPr id="19463" name="ZoneTexte 3"/>
          <p:cNvSpPr txBox="1">
            <a:spLocks noChangeArrowheads="1"/>
          </p:cNvSpPr>
          <p:nvPr/>
        </p:nvSpPr>
        <p:spPr bwMode="auto">
          <a:xfrm>
            <a:off x="49213" y="4957763"/>
            <a:ext cx="9275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>
                <a:solidFill>
                  <a:srgbClr val="008000"/>
                </a:solidFill>
              </a:rPr>
              <a:t> gain de temps et d’efficacité pour les séances</a:t>
            </a:r>
            <a:r>
              <a:rPr lang="fr-FR" altLang="fr-FR" sz="3600" dirty="0"/>
              <a:t>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intensifie les séances de travail présentielles (exo + durs)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intensifie les échanges entre étudiants (mieux préparés)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intensifie les échanges entre étudiants et enseignant (+ de Q)</a:t>
            </a:r>
          </a:p>
        </p:txBody>
      </p:sp>
      <p:sp>
        <p:nvSpPr>
          <p:cNvPr id="19464" name="ZoneTexte 1"/>
          <p:cNvSpPr txBox="1">
            <a:spLocks noChangeArrowheads="1"/>
          </p:cNvSpPr>
          <p:nvPr/>
        </p:nvSpPr>
        <p:spPr bwMode="auto">
          <a:xfrm>
            <a:off x="3003550" y="3384748"/>
            <a:ext cx="629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raisonnement physique + techniques calculatoires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4365104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activités avec arborescence adaptative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ZoneTexte 3"/>
          <p:cNvSpPr txBox="1">
            <a:spLocks noChangeArrowheads="1"/>
          </p:cNvSpPr>
          <p:nvPr/>
        </p:nvSpPr>
        <p:spPr bwMode="auto">
          <a:xfrm>
            <a:off x="0" y="116632"/>
            <a:ext cx="9144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4400" dirty="0"/>
              <a:t> </a:t>
            </a:r>
            <a:r>
              <a:rPr lang="fr-FR" altLang="fr-FR" sz="3600" dirty="0">
                <a:solidFill>
                  <a:srgbClr val="008000"/>
                </a:solidFill>
              </a:rPr>
              <a:t>« </a:t>
            </a:r>
            <a:r>
              <a:rPr lang="fr-FR" altLang="fr-FR" sz="4400" dirty="0">
                <a:solidFill>
                  <a:srgbClr val="008000"/>
                </a:solidFill>
              </a:rPr>
              <a:t>Moins d’enseignement amène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4400" dirty="0">
                <a:solidFill>
                  <a:srgbClr val="008000"/>
                </a:solidFill>
              </a:rPr>
              <a:t>        </a:t>
            </a:r>
            <a:r>
              <a:rPr lang="fr-FR" altLang="fr-FR" sz="4400" dirty="0" smtClean="0">
                <a:solidFill>
                  <a:srgbClr val="008000"/>
                </a:solidFill>
              </a:rPr>
              <a:t>à </a:t>
            </a:r>
            <a:r>
              <a:rPr lang="fr-FR" altLang="fr-FR" sz="4400" dirty="0">
                <a:solidFill>
                  <a:srgbClr val="008000"/>
                </a:solidFill>
              </a:rPr>
              <a:t>plus d’apprentissage</a:t>
            </a:r>
            <a:r>
              <a:rPr lang="fr-FR" altLang="fr-FR" sz="3600" dirty="0">
                <a:solidFill>
                  <a:srgbClr val="008000"/>
                </a:solidFill>
              </a:rPr>
              <a:t> » </a:t>
            </a:r>
            <a:r>
              <a:rPr lang="fr-FR" altLang="fr-FR" sz="3600" dirty="0" smtClean="0">
                <a:solidFill>
                  <a:srgbClr val="008000"/>
                </a:solidFill>
              </a:rPr>
              <a:t> </a:t>
            </a:r>
            <a:r>
              <a:rPr lang="fr-FR" altLang="fr-FR" sz="2400" dirty="0" smtClean="0">
                <a:solidFill>
                  <a:srgbClr val="CC00CC"/>
                </a:solidFill>
              </a:rPr>
              <a:t>E. </a:t>
            </a:r>
            <a:r>
              <a:rPr lang="fr-FR" altLang="fr-FR" sz="2400" dirty="0" err="1" smtClean="0">
                <a:solidFill>
                  <a:srgbClr val="CC00CC"/>
                </a:solidFill>
              </a:rPr>
              <a:t>Milgrom</a:t>
            </a:r>
            <a:r>
              <a:rPr lang="fr-FR" altLang="fr-FR" sz="2400" dirty="0" smtClean="0">
                <a:solidFill>
                  <a:srgbClr val="CC00CC"/>
                </a:solidFill>
              </a:rPr>
              <a:t>, UCL</a:t>
            </a:r>
            <a:endParaRPr lang="fr-FR" altLang="fr-FR" sz="3600" dirty="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dirty="0" smtClean="0">
              <a:solidFill>
                <a:srgbClr val="CC0099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 smtClean="0"/>
              <a:t>« On ne cesse de criailler à nos oreilles, comme qui verserait dans un entonnoir, et notre charge ce n’est que redire ce qu’on nous à dit. Je voudrais qu’il corrigeât cette partie, et que, de belle arrivée, selon la portée de l’âme qu’il a en main, il commençât à la mettre sur la montre, lui faisant gouter les choses, les choisir et discerner d’elle-même ; quelquefois lui ouvrant le chemin, quelquefois le lui laissant ouvrir. Je ne veux pas qu’il invente et parle seul, je veux qu’il écoute parler son disciple à son tour. »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 smtClean="0">
                <a:solidFill>
                  <a:srgbClr val="CC0099"/>
                </a:solidFill>
              </a:rPr>
              <a:t>Montaigne, Sur l’éducation des enfants, Les Essais, Livre I, chap.26, 1580</a:t>
            </a:r>
            <a:endParaRPr lang="fr-FR" altLang="fr-FR" sz="2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771775" y="0"/>
            <a:ext cx="331311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Types d’activités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 smtClean="0"/>
              <a:t>Plateforme MOODLE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Le </a:t>
            </a:r>
            <a:r>
              <a:rPr lang="fr-FR" altLang="fr-FR" sz="2800" dirty="0">
                <a:solidFill>
                  <a:srgbClr val="CC0099"/>
                </a:solidFill>
              </a:rPr>
              <a:t>module « leçon » </a:t>
            </a:r>
            <a:r>
              <a:rPr lang="fr-FR" altLang="fr-FR" sz="2800" dirty="0"/>
              <a:t>reprend les points essentiels du cours :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définitions, connaissances de bases, théorèmes fondamentaux, techniques indispensables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En cas d’erreur un feedback donne le rappel de cours adapté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Le </a:t>
            </a:r>
            <a:r>
              <a:rPr lang="fr-FR" altLang="fr-FR" sz="2800" dirty="0">
                <a:solidFill>
                  <a:srgbClr val="CC0099"/>
                </a:solidFill>
              </a:rPr>
              <a:t>module « exercice » </a:t>
            </a:r>
            <a:r>
              <a:rPr lang="fr-FR" altLang="fr-FR" sz="2800" dirty="0" smtClean="0"/>
              <a:t>applique </a:t>
            </a:r>
            <a:r>
              <a:rPr lang="fr-FR" altLang="fr-FR" sz="2800" dirty="0"/>
              <a:t>la leçon à un problème particulier. En cas de difficulté : remédiation via une arborescence </a:t>
            </a:r>
            <a:r>
              <a:rPr lang="fr-FR" altLang="fr-FR" sz="2800" dirty="0" smtClean="0"/>
              <a:t>adaptée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Le </a:t>
            </a:r>
            <a:r>
              <a:rPr lang="fr-FR" altLang="fr-FR" sz="2800" dirty="0" smtClean="0">
                <a:solidFill>
                  <a:srgbClr val="CC0099"/>
                </a:solidFill>
              </a:rPr>
              <a:t>module « problème » </a:t>
            </a:r>
            <a:r>
              <a:rPr lang="fr-FR" sz="2800" dirty="0" smtClean="0"/>
              <a:t>: sujet </a:t>
            </a:r>
            <a:r>
              <a:rPr lang="fr-FR" sz="2800" dirty="0"/>
              <a:t>d'examen </a:t>
            </a:r>
            <a:r>
              <a:rPr lang="fr-FR" sz="2800" dirty="0" smtClean="0"/>
              <a:t>type avec synthèse des </a:t>
            </a:r>
            <a:r>
              <a:rPr lang="fr-FR" sz="2800" dirty="0"/>
              <a:t>connaissances et </a:t>
            </a:r>
            <a:r>
              <a:rPr lang="fr-FR" sz="2800" dirty="0" smtClean="0"/>
              <a:t>compétences</a:t>
            </a:r>
            <a:r>
              <a:rPr lang="fr-FR" sz="2800" dirty="0"/>
              <a:t>. </a:t>
            </a:r>
            <a:r>
              <a:rPr lang="fr-FR" sz="2800" dirty="0" smtClean="0"/>
              <a:t>Arborescence </a:t>
            </a:r>
            <a:r>
              <a:rPr lang="fr-FR" sz="2800" dirty="0"/>
              <a:t>adaptative </a:t>
            </a:r>
            <a:r>
              <a:rPr lang="fr-FR" sz="2800" dirty="0" smtClean="0"/>
              <a:t>cruciale.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9038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68630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 smtClean="0"/>
              <a:t>Plateforme </a:t>
            </a:r>
            <a:r>
              <a:rPr lang="fr-FR" altLang="fr-FR" sz="2800" dirty="0"/>
              <a:t>MOODLE </a:t>
            </a:r>
            <a:r>
              <a:rPr lang="fr-FR" altLang="fr-FR" sz="2800" dirty="0" smtClean="0"/>
              <a:t>- suite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</a:t>
            </a:r>
            <a:r>
              <a:rPr lang="fr-FR" altLang="fr-FR" sz="2800" dirty="0"/>
              <a:t>Le </a:t>
            </a:r>
            <a:r>
              <a:rPr lang="fr-FR" altLang="fr-FR" sz="2800" dirty="0">
                <a:solidFill>
                  <a:srgbClr val="CC0099"/>
                </a:solidFill>
              </a:rPr>
              <a:t>module « test » </a:t>
            </a:r>
            <a:r>
              <a:rPr lang="fr-FR" altLang="fr-FR" sz="2800" dirty="0"/>
              <a:t>sert à l'autoévaluation.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/>
              <a:t>Il suit directement le module «leçon» ou clôt chaque chapitre. Permet à l'étudiant de se situer </a:t>
            </a:r>
            <a:r>
              <a:rPr lang="fr-FR" altLang="fr-FR" sz="2800" dirty="0" smtClean="0"/>
              <a:t>sur ses </a:t>
            </a:r>
            <a:r>
              <a:rPr lang="fr-FR" altLang="fr-FR" sz="2800" dirty="0"/>
              <a:t>acquis d'apprentissage</a:t>
            </a:r>
            <a:r>
              <a:rPr lang="fr-FR" altLang="fr-FR" sz="2800" dirty="0" smtClean="0"/>
              <a:t>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 smtClean="0"/>
              <a:t>Plateforme WIMS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 E</a:t>
            </a:r>
            <a:r>
              <a:rPr lang="fr-FR" sz="2800" dirty="0" smtClean="0"/>
              <a:t>xercices d’application à </a:t>
            </a:r>
            <a:r>
              <a:rPr lang="fr-FR" sz="2800" dirty="0"/>
              <a:t>valeurs </a:t>
            </a:r>
            <a:r>
              <a:rPr lang="fr-FR" sz="2800" dirty="0" smtClean="0"/>
              <a:t>générées automatiquement variant </a:t>
            </a:r>
            <a:r>
              <a:rPr lang="fr-FR" sz="2800" dirty="0"/>
              <a:t>a chaque essai et pour chaque </a:t>
            </a:r>
            <a:r>
              <a:rPr lang="fr-FR" sz="2800" dirty="0" smtClean="0"/>
              <a:t>élève.</a:t>
            </a:r>
            <a:endParaRPr lang="fr-FR"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1192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827088" y="0"/>
            <a:ext cx="79216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Force de l’activité « leçon » de MOODLE</a:t>
            </a:r>
          </a:p>
        </p:txBody>
      </p:sp>
      <p:sp>
        <p:nvSpPr>
          <p:cNvPr id="21507" name="ZoneTexte 2"/>
          <p:cNvSpPr txBox="1">
            <a:spLocks noChangeArrowheads="1"/>
          </p:cNvSpPr>
          <p:nvPr/>
        </p:nvSpPr>
        <p:spPr bwMode="auto">
          <a:xfrm>
            <a:off x="0" y="825500"/>
            <a:ext cx="602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Outils puissant de « remédiation »</a:t>
            </a: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-30163" y="1589088"/>
            <a:ext cx="914400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800" dirty="0">
                <a:solidFill>
                  <a:srgbClr val="CC0099"/>
                </a:solidFill>
              </a:rPr>
              <a:t>véritable arborescence pour une progression </a:t>
            </a:r>
            <a:r>
              <a:rPr lang="fr-FR" altLang="fr-FR" sz="2800" dirty="0" smtClean="0">
                <a:solidFill>
                  <a:srgbClr val="CC0099"/>
                </a:solidFill>
              </a:rPr>
              <a:t>adaptée /étudiant</a:t>
            </a:r>
            <a:endParaRPr lang="fr-FR" altLang="fr-FR" sz="2800" dirty="0">
              <a:solidFill>
                <a:srgbClr val="CC0099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le bon étudiant à une progression rapide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l’étudiant en difficulté est aidé pas à pas :</a:t>
            </a:r>
          </a:p>
        </p:txBody>
      </p:sp>
      <p:sp>
        <p:nvSpPr>
          <p:cNvPr id="21509" name="ZoneTexte 3"/>
          <p:cNvSpPr txBox="1">
            <a:spLocks noChangeArrowheads="1"/>
          </p:cNvSpPr>
          <p:nvPr/>
        </p:nvSpPr>
        <p:spPr bwMode="auto">
          <a:xfrm>
            <a:off x="251520" y="3409950"/>
            <a:ext cx="8923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>
                <a:solidFill>
                  <a:srgbClr val="CC0099"/>
                </a:solidFill>
              </a:rPr>
              <a:t> </a:t>
            </a:r>
            <a:r>
              <a:rPr lang="fr-FR" altLang="fr-FR" sz="2800" dirty="0"/>
              <a:t>1</a:t>
            </a:r>
            <a:r>
              <a:rPr lang="fr-FR" altLang="fr-FR" sz="2800" baseline="30000" dirty="0"/>
              <a:t>ère</a:t>
            </a:r>
            <a:r>
              <a:rPr lang="fr-FR" altLang="fr-FR" sz="2800" dirty="0"/>
              <a:t> erreur :  feedback = indice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/>
              <a:t> 2</a:t>
            </a:r>
            <a:r>
              <a:rPr lang="fr-FR" altLang="fr-FR" sz="2800" baseline="30000" dirty="0"/>
              <a:t>e</a:t>
            </a:r>
            <a:r>
              <a:rPr lang="fr-FR" altLang="fr-FR" sz="2800" dirty="0"/>
              <a:t> erreur, selon la nature </a:t>
            </a:r>
            <a:r>
              <a:rPr lang="fr-FR" altLang="fr-FR" sz="2800" dirty="0" smtClean="0"/>
              <a:t>du module leçon/exo/problème </a:t>
            </a:r>
            <a:r>
              <a:rPr lang="fr-FR" altLang="fr-FR" sz="2800" dirty="0"/>
              <a:t>: 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827088" y="4368800"/>
            <a:ext cx="8386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fr-FR" altLang="fr-FR" sz="2800"/>
              <a:t>une série de questions décomposant le problème initial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fr-FR" altLang="fr-FR" sz="2800"/>
              <a:t>feedback = solution détaillée, s’enchaine alors : 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403350" y="5445125"/>
            <a:ext cx="7710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333399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des questions similaires (gamme)</a:t>
            </a: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des questions spécifiques au problème rencontré (WIMS) qui dépendent de la nature de l’erreur</a:t>
            </a:r>
          </a:p>
        </p:txBody>
      </p:sp>
    </p:spTree>
    <p:extLst>
      <p:ext uri="{BB962C8B-B14F-4D97-AF65-F5344CB8AC3E}">
        <p14:creationId xmlns:p14="http://schemas.microsoft.com/office/powerpoint/2010/main" val="5466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"/>
          <p:cNvSpPr txBox="1">
            <a:spLocks noChangeArrowheads="1"/>
          </p:cNvSpPr>
          <p:nvPr/>
        </p:nvSpPr>
        <p:spPr bwMode="auto">
          <a:xfrm>
            <a:off x="3348038" y="161925"/>
            <a:ext cx="811212" cy="706438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Q1</a:t>
            </a:r>
          </a:p>
        </p:txBody>
      </p:sp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323850" y="5705475"/>
            <a:ext cx="811213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Q2</a:t>
            </a:r>
          </a:p>
        </p:txBody>
      </p:sp>
      <p:cxnSp>
        <p:nvCxnSpPr>
          <p:cNvPr id="22532" name="Connecteur en angle 4"/>
          <p:cNvCxnSpPr>
            <a:cxnSpLocks noChangeShapeType="1"/>
            <a:stCxn id="22530" idx="1"/>
            <a:endCxn id="22531" idx="0"/>
          </p:cNvCxnSpPr>
          <p:nvPr/>
        </p:nvCxnSpPr>
        <p:spPr bwMode="auto">
          <a:xfrm rot="10800000" flipV="1">
            <a:off x="728663" y="515938"/>
            <a:ext cx="2619375" cy="5189537"/>
          </a:xfrm>
          <a:prstGeom prst="bentConnector2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Connecteur droit avec flèche 6"/>
          <p:cNvCxnSpPr>
            <a:cxnSpLocks noChangeShapeType="1"/>
            <a:stCxn id="22530" idx="2"/>
          </p:cNvCxnSpPr>
          <p:nvPr/>
        </p:nvCxnSpPr>
        <p:spPr bwMode="auto">
          <a:xfrm flipH="1">
            <a:off x="3276600" y="868363"/>
            <a:ext cx="476250" cy="6524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ZoneTexte 8"/>
          <p:cNvSpPr txBox="1">
            <a:spLocks noChangeArrowheads="1"/>
          </p:cNvSpPr>
          <p:nvPr/>
        </p:nvSpPr>
        <p:spPr bwMode="auto">
          <a:xfrm>
            <a:off x="2740025" y="2649538"/>
            <a:ext cx="811213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Q1</a:t>
            </a:r>
          </a:p>
        </p:txBody>
      </p:sp>
      <p:sp>
        <p:nvSpPr>
          <p:cNvPr id="22535" name="ZoneTexte 10"/>
          <p:cNvSpPr txBox="1">
            <a:spLocks noChangeArrowheads="1"/>
          </p:cNvSpPr>
          <p:nvPr/>
        </p:nvSpPr>
        <p:spPr bwMode="auto">
          <a:xfrm>
            <a:off x="2705100" y="82232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Faux</a:t>
            </a:r>
          </a:p>
        </p:txBody>
      </p:sp>
      <p:sp>
        <p:nvSpPr>
          <p:cNvPr id="22536" name="ZoneTexte 11"/>
          <p:cNvSpPr txBox="1">
            <a:spLocks noChangeArrowheads="1"/>
          </p:cNvSpPr>
          <p:nvPr/>
        </p:nvSpPr>
        <p:spPr bwMode="auto">
          <a:xfrm>
            <a:off x="1736725" y="809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Juste</a:t>
            </a:r>
          </a:p>
        </p:txBody>
      </p:sp>
      <p:sp>
        <p:nvSpPr>
          <p:cNvPr id="22537" name="ZoneTexte 12"/>
          <p:cNvSpPr txBox="1">
            <a:spLocks noChangeArrowheads="1"/>
          </p:cNvSpPr>
          <p:nvPr/>
        </p:nvSpPr>
        <p:spPr bwMode="auto">
          <a:xfrm>
            <a:off x="2055813" y="1622425"/>
            <a:ext cx="243998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Feedback = indice</a:t>
            </a:r>
          </a:p>
        </p:txBody>
      </p:sp>
      <p:cxnSp>
        <p:nvCxnSpPr>
          <p:cNvPr id="22538" name="Connecteur droit avec flèche 13"/>
          <p:cNvCxnSpPr>
            <a:cxnSpLocks noChangeShapeType="1"/>
            <a:endCxn id="22534" idx="0"/>
          </p:cNvCxnSpPr>
          <p:nvPr/>
        </p:nvCxnSpPr>
        <p:spPr bwMode="auto">
          <a:xfrm>
            <a:off x="3144838" y="2124075"/>
            <a:ext cx="0" cy="52546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Connecteur droit avec flèche 16"/>
          <p:cNvCxnSpPr>
            <a:cxnSpLocks noChangeShapeType="1"/>
          </p:cNvCxnSpPr>
          <p:nvPr/>
        </p:nvCxnSpPr>
        <p:spPr bwMode="auto">
          <a:xfrm>
            <a:off x="3249613" y="3344863"/>
            <a:ext cx="1617662" cy="8556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Connecteur droit avec flèche 23"/>
          <p:cNvCxnSpPr>
            <a:cxnSpLocks noChangeShapeType="1"/>
          </p:cNvCxnSpPr>
          <p:nvPr/>
        </p:nvCxnSpPr>
        <p:spPr bwMode="auto">
          <a:xfrm>
            <a:off x="4140200" y="354013"/>
            <a:ext cx="2447925" cy="63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ZoneTexte 25"/>
          <p:cNvSpPr txBox="1">
            <a:spLocks noChangeArrowheads="1"/>
          </p:cNvSpPr>
          <p:nvPr/>
        </p:nvSpPr>
        <p:spPr bwMode="auto">
          <a:xfrm>
            <a:off x="4556125" y="333375"/>
            <a:ext cx="185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Grosse erreur</a:t>
            </a:r>
          </a:p>
        </p:txBody>
      </p:sp>
      <p:sp>
        <p:nvSpPr>
          <p:cNvPr id="22542" name="ZoneTexte 27"/>
          <p:cNvSpPr txBox="1">
            <a:spLocks noChangeArrowheads="1"/>
          </p:cNvSpPr>
          <p:nvPr/>
        </p:nvSpPr>
        <p:spPr bwMode="auto">
          <a:xfrm>
            <a:off x="6556375" y="188913"/>
            <a:ext cx="2552700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Q0s/WIMS</a:t>
            </a:r>
          </a:p>
        </p:txBody>
      </p:sp>
      <p:cxnSp>
        <p:nvCxnSpPr>
          <p:cNvPr id="22543" name="Connecteur droit avec flèche 31"/>
          <p:cNvCxnSpPr>
            <a:cxnSpLocks noChangeShapeType="1"/>
          </p:cNvCxnSpPr>
          <p:nvPr/>
        </p:nvCxnSpPr>
        <p:spPr bwMode="auto">
          <a:xfrm flipH="1" flipV="1">
            <a:off x="4211638" y="765175"/>
            <a:ext cx="2292350" cy="28575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Connecteur droit avec flèche 36"/>
          <p:cNvCxnSpPr>
            <a:cxnSpLocks noChangeShapeType="1"/>
          </p:cNvCxnSpPr>
          <p:nvPr/>
        </p:nvCxnSpPr>
        <p:spPr bwMode="auto">
          <a:xfrm flipV="1">
            <a:off x="3595688" y="942975"/>
            <a:ext cx="3640137" cy="190976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ZoneTexte 38"/>
          <p:cNvSpPr txBox="1">
            <a:spLocks noChangeArrowheads="1"/>
          </p:cNvSpPr>
          <p:nvPr/>
        </p:nvSpPr>
        <p:spPr bwMode="auto">
          <a:xfrm rot="-1700854">
            <a:off x="4837113" y="1692275"/>
            <a:ext cx="185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Grosse erreur</a:t>
            </a:r>
          </a:p>
        </p:txBody>
      </p:sp>
      <p:cxnSp>
        <p:nvCxnSpPr>
          <p:cNvPr id="22546" name="Connecteur droit avec flèche 39"/>
          <p:cNvCxnSpPr>
            <a:cxnSpLocks noChangeShapeType="1"/>
          </p:cNvCxnSpPr>
          <p:nvPr/>
        </p:nvCxnSpPr>
        <p:spPr bwMode="auto">
          <a:xfrm flipH="1">
            <a:off x="3551238" y="946150"/>
            <a:ext cx="4419600" cy="2398713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Connecteur droit avec flèche 45"/>
          <p:cNvCxnSpPr>
            <a:cxnSpLocks noChangeShapeType="1"/>
          </p:cNvCxnSpPr>
          <p:nvPr/>
        </p:nvCxnSpPr>
        <p:spPr bwMode="auto">
          <a:xfrm flipH="1">
            <a:off x="3046413" y="3357563"/>
            <a:ext cx="12700" cy="873125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ZoneTexte 47"/>
          <p:cNvSpPr txBox="1">
            <a:spLocks noChangeArrowheads="1"/>
          </p:cNvSpPr>
          <p:nvPr/>
        </p:nvSpPr>
        <p:spPr bwMode="auto">
          <a:xfrm>
            <a:off x="4872038" y="4230688"/>
            <a:ext cx="366077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Feedback = solution détaillé</a:t>
            </a:r>
          </a:p>
        </p:txBody>
      </p:sp>
      <p:sp>
        <p:nvSpPr>
          <p:cNvPr id="22549" name="ZoneTexte 49"/>
          <p:cNvSpPr txBox="1">
            <a:spLocks noChangeArrowheads="1"/>
          </p:cNvSpPr>
          <p:nvPr/>
        </p:nvSpPr>
        <p:spPr bwMode="auto">
          <a:xfrm>
            <a:off x="2752725" y="4221163"/>
            <a:ext cx="1411288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Q1bis</a:t>
            </a:r>
          </a:p>
        </p:txBody>
      </p:sp>
      <p:cxnSp>
        <p:nvCxnSpPr>
          <p:cNvPr id="22550" name="Connecteur droit avec flèche 54"/>
          <p:cNvCxnSpPr>
            <a:cxnSpLocks noChangeShapeType="1"/>
            <a:endCxn id="22548" idx="1"/>
          </p:cNvCxnSpPr>
          <p:nvPr/>
        </p:nvCxnSpPr>
        <p:spPr bwMode="auto">
          <a:xfrm flipV="1">
            <a:off x="4159250" y="4462463"/>
            <a:ext cx="712788" cy="12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Connecteur droit avec flèche 56"/>
          <p:cNvCxnSpPr>
            <a:cxnSpLocks noChangeShapeType="1"/>
          </p:cNvCxnSpPr>
          <p:nvPr/>
        </p:nvCxnSpPr>
        <p:spPr bwMode="auto">
          <a:xfrm flipH="1">
            <a:off x="1135063" y="4929188"/>
            <a:ext cx="1630362" cy="796925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Connecteur droit avec flèche 58"/>
          <p:cNvCxnSpPr>
            <a:cxnSpLocks noChangeShapeType="1"/>
          </p:cNvCxnSpPr>
          <p:nvPr/>
        </p:nvCxnSpPr>
        <p:spPr bwMode="auto">
          <a:xfrm>
            <a:off x="3851275" y="4921250"/>
            <a:ext cx="0" cy="3079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Connecteur droit avec flèche 59"/>
          <p:cNvCxnSpPr>
            <a:cxnSpLocks noChangeShapeType="1"/>
            <a:endCxn id="22555" idx="1"/>
          </p:cNvCxnSpPr>
          <p:nvPr/>
        </p:nvCxnSpPr>
        <p:spPr bwMode="auto">
          <a:xfrm>
            <a:off x="6503988" y="5446713"/>
            <a:ext cx="1236662" cy="12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ZoneTexte 60"/>
          <p:cNvSpPr txBox="1">
            <a:spLocks noChangeArrowheads="1"/>
          </p:cNvSpPr>
          <p:nvPr/>
        </p:nvSpPr>
        <p:spPr bwMode="auto">
          <a:xfrm>
            <a:off x="2843213" y="5229225"/>
            <a:ext cx="36607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Feedback = solution détaillé</a:t>
            </a:r>
          </a:p>
        </p:txBody>
      </p:sp>
      <p:sp>
        <p:nvSpPr>
          <p:cNvPr id="22555" name="ZoneTexte 61"/>
          <p:cNvSpPr txBox="1">
            <a:spLocks noChangeArrowheads="1"/>
          </p:cNvSpPr>
          <p:nvPr/>
        </p:nvSpPr>
        <p:spPr bwMode="auto">
          <a:xfrm>
            <a:off x="7740650" y="5105400"/>
            <a:ext cx="1368425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CC0099"/>
                </a:solidFill>
              </a:rPr>
              <a:t>Q1ter</a:t>
            </a:r>
          </a:p>
        </p:txBody>
      </p:sp>
      <p:sp>
        <p:nvSpPr>
          <p:cNvPr id="22556" name="ZoneTexte 64"/>
          <p:cNvSpPr txBox="1">
            <a:spLocks noChangeArrowheads="1"/>
          </p:cNvSpPr>
          <p:nvPr/>
        </p:nvSpPr>
        <p:spPr bwMode="auto">
          <a:xfrm>
            <a:off x="2843213" y="6280150"/>
            <a:ext cx="48196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Feedback = solution détaillé </a:t>
            </a:r>
            <a:r>
              <a:rPr lang="fr-FR" altLang="fr-FR" sz="2400">
                <a:solidFill>
                  <a:srgbClr val="CC0099"/>
                </a:solidFill>
              </a:rPr>
              <a:t>+ WIMS</a:t>
            </a:r>
          </a:p>
        </p:txBody>
      </p:sp>
      <p:cxnSp>
        <p:nvCxnSpPr>
          <p:cNvPr id="22557" name="Connecteur droit avec flèche 65"/>
          <p:cNvCxnSpPr>
            <a:cxnSpLocks noChangeShapeType="1"/>
            <a:stCxn id="22555" idx="2"/>
            <a:endCxn id="22556" idx="3"/>
          </p:cNvCxnSpPr>
          <p:nvPr/>
        </p:nvCxnSpPr>
        <p:spPr bwMode="auto">
          <a:xfrm flipH="1">
            <a:off x="7662863" y="5813425"/>
            <a:ext cx="762000" cy="6969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Connecteur droit avec flèche 67"/>
          <p:cNvCxnSpPr>
            <a:cxnSpLocks noChangeShapeType="1"/>
            <a:stCxn id="22556" idx="1"/>
          </p:cNvCxnSpPr>
          <p:nvPr/>
        </p:nvCxnSpPr>
        <p:spPr bwMode="auto">
          <a:xfrm flipH="1" flipV="1">
            <a:off x="1116013" y="6413500"/>
            <a:ext cx="1727200" cy="9683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Connecteur droit avec flèche 70"/>
          <p:cNvCxnSpPr>
            <a:cxnSpLocks noChangeShapeType="1"/>
          </p:cNvCxnSpPr>
          <p:nvPr/>
        </p:nvCxnSpPr>
        <p:spPr bwMode="auto">
          <a:xfrm flipH="1">
            <a:off x="1116013" y="5813425"/>
            <a:ext cx="6624637" cy="284163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Connecteur droit avec flèche 77"/>
          <p:cNvCxnSpPr>
            <a:cxnSpLocks noChangeShapeType="1"/>
          </p:cNvCxnSpPr>
          <p:nvPr/>
        </p:nvCxnSpPr>
        <p:spPr bwMode="auto">
          <a:xfrm flipV="1">
            <a:off x="4013200" y="915988"/>
            <a:ext cx="4303713" cy="3286125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Connecteur droit avec flèche 79"/>
          <p:cNvCxnSpPr>
            <a:cxnSpLocks noChangeShapeType="1"/>
          </p:cNvCxnSpPr>
          <p:nvPr/>
        </p:nvCxnSpPr>
        <p:spPr bwMode="auto">
          <a:xfrm flipH="1" flipV="1">
            <a:off x="8678863" y="942975"/>
            <a:ext cx="28575" cy="4132263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Connecteur droit avec flèche 87"/>
          <p:cNvCxnSpPr>
            <a:cxnSpLocks noChangeShapeType="1"/>
          </p:cNvCxnSpPr>
          <p:nvPr/>
        </p:nvCxnSpPr>
        <p:spPr bwMode="auto">
          <a:xfrm flipH="1" flipV="1">
            <a:off x="8831263" y="954088"/>
            <a:ext cx="28575" cy="4130675"/>
          </a:xfrm>
          <a:prstGeom prst="straightConnector1">
            <a:avLst/>
          </a:prstGeom>
          <a:noFill/>
          <a:ln w="6350" algn="ctr">
            <a:solidFill>
              <a:srgbClr val="008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Connecteur droit avec flèche 88"/>
          <p:cNvCxnSpPr>
            <a:cxnSpLocks noChangeShapeType="1"/>
          </p:cNvCxnSpPr>
          <p:nvPr/>
        </p:nvCxnSpPr>
        <p:spPr bwMode="auto">
          <a:xfrm flipV="1">
            <a:off x="4164013" y="908050"/>
            <a:ext cx="4324350" cy="3384550"/>
          </a:xfrm>
          <a:prstGeom prst="straightConnector1">
            <a:avLst/>
          </a:prstGeom>
          <a:noFill/>
          <a:ln w="6350" algn="ctr">
            <a:solidFill>
              <a:srgbClr val="008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Connecteur droit avec flèche 35"/>
          <p:cNvCxnSpPr>
            <a:cxnSpLocks noChangeShapeType="1"/>
          </p:cNvCxnSpPr>
          <p:nvPr/>
        </p:nvCxnSpPr>
        <p:spPr bwMode="auto">
          <a:xfrm>
            <a:off x="4140200" y="4926013"/>
            <a:ext cx="3600450" cy="179387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62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107504" y="2492896"/>
            <a:ext cx="8582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Difficultés</a:t>
            </a:r>
            <a:endParaRPr lang="fr-FR" alt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24000" y="82324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>
                <a:solidFill>
                  <a:srgbClr val="008A3E"/>
                </a:solidFill>
              </a:rPr>
              <a:t>Niveau étudiant 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Changement des habitudes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Mettre les étudiants au travail</a:t>
            </a: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Forte </a:t>
            </a:r>
            <a:r>
              <a:rPr lang="fr-FR" altLang="fr-FR" sz="2800" dirty="0"/>
              <a:t>quantité de travail imposé</a:t>
            </a: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Saut important des exigences </a:t>
            </a: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Évaluations </a:t>
            </a:r>
            <a:r>
              <a:rPr lang="fr-FR" altLang="fr-FR" sz="2800" dirty="0"/>
              <a:t>trop faciles =&gt; arrêt du travail …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>
                <a:solidFill>
                  <a:srgbClr val="CC0099"/>
                </a:solidFill>
              </a:rPr>
              <a:t>Surestimation capacités individuelles # celles de l’équipe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>
                <a:solidFill>
                  <a:srgbClr val="FF0000"/>
                </a:solidFill>
              </a:rPr>
              <a:t>Emulation dans l’équipe : OK si la majorité joue le jeu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dirty="0"/>
              <a:t>(sur 6 équipes/classe, 1 ou 2 est problématique, nécessité de changement)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dirty="0"/>
              <a:t>Etudiants rébarbatifs = en grande difficulté ou haïssant la matière </a:t>
            </a:r>
            <a:r>
              <a:rPr lang="fr-FR" altLang="fr-FR" sz="2400" dirty="0" smtClean="0"/>
              <a:t>…</a:t>
            </a:r>
            <a:endParaRPr lang="fr-FR" altLang="fr-FR" sz="2400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48038" y="0"/>
            <a:ext cx="23764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Difficultés</a:t>
            </a:r>
          </a:p>
        </p:txBody>
      </p:sp>
    </p:spTree>
    <p:extLst>
      <p:ext uri="{BB962C8B-B14F-4D97-AF65-F5344CB8AC3E}">
        <p14:creationId xmlns:p14="http://schemas.microsoft.com/office/powerpoint/2010/main" val="1317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>
                <a:solidFill>
                  <a:srgbClr val="008A3E"/>
                </a:solidFill>
                <a:cs typeface="Times New Roman" panose="02020603050405020304" pitchFamily="18" charset="0"/>
              </a:rPr>
              <a:t>Niveau </a:t>
            </a:r>
            <a:r>
              <a:rPr lang="fr-FR" altLang="fr-FR" sz="2800" dirty="0" smtClean="0">
                <a:solidFill>
                  <a:srgbClr val="008A3E"/>
                </a:solidFill>
                <a:cs typeface="Times New Roman" panose="02020603050405020304" pitchFamily="18" charset="0"/>
              </a:rPr>
              <a:t>enseignant </a:t>
            </a:r>
            <a:endParaRPr lang="fr-FR" altLang="fr-FR" sz="2800" dirty="0">
              <a:solidFill>
                <a:srgbClr val="008A3E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1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Enseignant non convaincu = méthode inefficace </a:t>
            </a:r>
            <a:r>
              <a:rPr lang="fr-FR" altLang="fr-FR" sz="2800" dirty="0" smtClean="0"/>
              <a:t>mais pas pire que l’enseignement traditionnel !!!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>
                <a:solidFill>
                  <a:srgbClr val="008000"/>
                </a:solidFill>
              </a:rPr>
              <a:t> </a:t>
            </a:r>
            <a:r>
              <a:rPr lang="fr-FR" altLang="fr-FR" sz="2800" dirty="0"/>
              <a:t>Convaincre les collègues de changer leurs pratiques …</a:t>
            </a:r>
            <a:endParaRPr lang="fr-FR" altLang="fr-FR" sz="2400" dirty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>
                <a:solidFill>
                  <a:srgbClr val="FF0000"/>
                </a:solidFill>
              </a:rPr>
              <a:t>Beaucoup de travail à la maison </a:t>
            </a:r>
            <a:r>
              <a:rPr lang="fr-FR" altLang="fr-FR" sz="2800" dirty="0" smtClean="0"/>
              <a:t>=&gt; </a:t>
            </a:r>
            <a:r>
              <a:rPr lang="fr-FR" altLang="fr-FR" sz="2800" dirty="0"/>
              <a:t>généralisation à toutes les UE est </a:t>
            </a:r>
            <a:r>
              <a:rPr lang="fr-FR" altLang="fr-FR" sz="2800" dirty="0" smtClean="0"/>
              <a:t>problématique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</a:t>
            </a:r>
            <a:r>
              <a:rPr lang="fr-FR" altLang="fr-FR" sz="2800" dirty="0" smtClean="0">
                <a:solidFill>
                  <a:srgbClr val="0000FF"/>
                </a:solidFill>
              </a:rPr>
              <a:t>évaluations fréquentes / contrôle continu : bien plus lourd qu’un cours en amphi </a:t>
            </a:r>
            <a:r>
              <a:rPr lang="fr-FR" altLang="fr-FR" sz="2800" dirty="0" smtClean="0"/>
              <a:t>… (C=1.5 h </a:t>
            </a:r>
            <a:r>
              <a:rPr lang="fr-FR" altLang="fr-FR" sz="2800" dirty="0" err="1" smtClean="0"/>
              <a:t>eq</a:t>
            </a:r>
            <a:r>
              <a:rPr lang="fr-FR" altLang="fr-FR" sz="2800" dirty="0" smtClean="0"/>
              <a:t> TD ??? CI=C et non TD)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</a:t>
            </a:r>
            <a:r>
              <a:rPr lang="fr-FR" altLang="fr-FR" sz="2800" dirty="0" smtClean="0">
                <a:solidFill>
                  <a:srgbClr val="CC00CC"/>
                </a:solidFill>
              </a:rPr>
              <a:t>préparation des ressources </a:t>
            </a:r>
            <a:r>
              <a:rPr lang="fr-FR" altLang="fr-FR" sz="2800" dirty="0" smtClean="0"/>
              <a:t>(cours, activités numériques, scénario …) : </a:t>
            </a:r>
            <a:r>
              <a:rPr lang="fr-FR" altLang="fr-FR" sz="2800" dirty="0" smtClean="0">
                <a:solidFill>
                  <a:srgbClr val="CC00CC"/>
                </a:solidFill>
              </a:rPr>
              <a:t>chronophage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48038" y="0"/>
            <a:ext cx="23764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Difficultés</a:t>
            </a:r>
          </a:p>
        </p:txBody>
      </p:sp>
    </p:spTree>
    <p:extLst>
      <p:ext uri="{BB962C8B-B14F-4D97-AF65-F5344CB8AC3E}">
        <p14:creationId xmlns:p14="http://schemas.microsoft.com/office/powerpoint/2010/main" val="7123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0" y="-6015"/>
            <a:ext cx="7668344" cy="68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225" y="2276872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Rendre l’étudiant actif : motivation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Le travail en équipe : émulation de groupe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Les activités numériques : flexibilité, sur écran, adaptatives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La contextualisation : exercices et problèmes de synthèse au plus près de leur réalité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Avoir un enseignant motivé : empathie, plaisir du </a:t>
            </a:r>
            <a:r>
              <a:rPr lang="fr-FR" altLang="fr-FR" sz="2800" dirty="0" smtClean="0"/>
              <a:t>prof !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</a:t>
            </a:r>
            <a:r>
              <a:rPr lang="fr-FR" altLang="fr-FR" sz="2800" i="1" dirty="0" smtClean="0"/>
              <a:t>Donner du sens : faire moins mais mieux ! Prendre le temps de rendre les étudiants créatifs et de s’évaluer…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47664" y="0"/>
            <a:ext cx="5760987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Mettre les étudiants au travail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8" y="764704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Le contrat : pas de cours + pas de correction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Evaluations fréquentes : objectif de la note …</a:t>
            </a:r>
            <a:endParaRPr lang="fr-FR" altLang="fr-FR" sz="2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7092280" y="2636912"/>
            <a:ext cx="877163" cy="923330"/>
            <a:chOff x="8100392" y="476672"/>
            <a:chExt cx="877163" cy="923330"/>
          </a:xfrm>
        </p:grpSpPr>
        <p:sp>
          <p:nvSpPr>
            <p:cNvPr id="4" name="ZoneTexte 3"/>
            <p:cNvSpPr txBox="1"/>
            <p:nvPr/>
          </p:nvSpPr>
          <p:spPr>
            <a:xfrm>
              <a:off x="8100392" y="47667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altLang="fr-FR" sz="5400" dirty="0">
                  <a:solidFill>
                    <a:srgbClr val="CC00CC"/>
                  </a:solidFill>
                  <a:sym typeface="Webdings" panose="05030102010509060703" pitchFamily="18" charset="2"/>
                </a:rPr>
                <a:t></a:t>
              </a:r>
              <a:endParaRPr lang="fr-FR" sz="5400" dirty="0">
                <a:solidFill>
                  <a:srgbClr val="CC00CC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358740" y="646331"/>
              <a:ext cx="317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CC00CC"/>
                  </a:solidFill>
                </a:rPr>
                <a:t>!</a:t>
              </a:r>
              <a:endParaRPr lang="fr-FR" sz="3200" dirty="0">
                <a:solidFill>
                  <a:srgbClr val="CC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4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0" y="2492896"/>
            <a:ext cx="8582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Évolutions</a:t>
            </a:r>
            <a:endParaRPr lang="fr-FR" alt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06812" y="0"/>
            <a:ext cx="793037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Pédagogie inversée </a:t>
            </a:r>
            <a:r>
              <a:rPr lang="fr-FR" altLang="fr-FR" sz="3600" dirty="0">
                <a:solidFill>
                  <a:srgbClr val="000099"/>
                </a:solidFill>
              </a:rPr>
              <a:t>: </a:t>
            </a:r>
            <a:r>
              <a:rPr lang="fr-FR" altLang="fr-FR" sz="3600" dirty="0" smtClean="0">
                <a:solidFill>
                  <a:srgbClr val="000099"/>
                </a:solidFill>
              </a:rPr>
              <a:t>un exemple de cadre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9219" name="ZoneTexte 1"/>
          <p:cNvSpPr txBox="1">
            <a:spLocks noChangeArrowheads="1"/>
          </p:cNvSpPr>
          <p:nvPr/>
        </p:nvSpPr>
        <p:spPr bwMode="auto">
          <a:xfrm>
            <a:off x="682625" y="1773238"/>
            <a:ext cx="2730500" cy="1322387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CC0099"/>
                </a:solidFill>
              </a:rPr>
              <a:t>Classe inversée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C0099"/>
                </a:solidFill>
              </a:rPr>
              <a:t>(travail en amont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C0099"/>
                </a:solidFill>
              </a:rPr>
              <a:t>interactions en aval)</a:t>
            </a:r>
          </a:p>
        </p:txBody>
      </p:sp>
      <p:sp>
        <p:nvSpPr>
          <p:cNvPr id="9220" name="ZoneTexte 7"/>
          <p:cNvSpPr txBox="1">
            <a:spLocks noChangeArrowheads="1"/>
          </p:cNvSpPr>
          <p:nvPr/>
        </p:nvSpPr>
        <p:spPr bwMode="auto">
          <a:xfrm>
            <a:off x="80963" y="3698875"/>
            <a:ext cx="3627437" cy="9540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8000"/>
                </a:solidFill>
              </a:rPr>
              <a:t>Travail en équipe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8000"/>
                </a:solidFill>
              </a:rPr>
              <a:t>(apprentissage par les pairs)</a:t>
            </a:r>
          </a:p>
        </p:txBody>
      </p:sp>
      <p:sp>
        <p:nvSpPr>
          <p:cNvPr id="9221" name="ZoneTexte 8"/>
          <p:cNvSpPr txBox="1">
            <a:spLocks noChangeArrowheads="1"/>
          </p:cNvSpPr>
          <p:nvPr/>
        </p:nvSpPr>
        <p:spPr bwMode="auto">
          <a:xfrm>
            <a:off x="4840288" y="2208213"/>
            <a:ext cx="4268787" cy="9540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333399"/>
                </a:solidFill>
              </a:rPr>
              <a:t>Résolution de problèmes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333399"/>
                </a:solidFill>
              </a:rPr>
              <a:t>(matières théoriques, </a:t>
            </a:r>
            <a:r>
              <a:rPr lang="fr-FR" altLang="fr-FR" sz="2400" dirty="0" smtClean="0">
                <a:solidFill>
                  <a:srgbClr val="333399"/>
                </a:solidFill>
              </a:rPr>
              <a:t>≈ ≠ APP</a:t>
            </a:r>
            <a:r>
              <a:rPr lang="fr-FR" altLang="fr-FR" sz="2400" dirty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9222" name="ZoneTexte 9"/>
          <p:cNvSpPr txBox="1">
            <a:spLocks noChangeArrowheads="1"/>
          </p:cNvSpPr>
          <p:nvPr/>
        </p:nvSpPr>
        <p:spPr bwMode="auto">
          <a:xfrm>
            <a:off x="4960938" y="3686175"/>
            <a:ext cx="4148137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Activités numériques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(toutes méthodes pédagogiques)</a:t>
            </a:r>
          </a:p>
        </p:txBody>
      </p:sp>
      <p:cxnSp>
        <p:nvCxnSpPr>
          <p:cNvPr id="9223" name="Connecteur droit avec flèche 3"/>
          <p:cNvCxnSpPr>
            <a:cxnSpLocks noChangeShapeType="1"/>
          </p:cNvCxnSpPr>
          <p:nvPr/>
        </p:nvCxnSpPr>
        <p:spPr bwMode="auto">
          <a:xfrm>
            <a:off x="3708400" y="2684463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Connecteur droit avec flèche 12"/>
          <p:cNvCxnSpPr>
            <a:cxnSpLocks noChangeShapeType="1"/>
          </p:cNvCxnSpPr>
          <p:nvPr/>
        </p:nvCxnSpPr>
        <p:spPr bwMode="auto">
          <a:xfrm>
            <a:off x="3924300" y="4064000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Connecteur droit avec flèche 13"/>
          <p:cNvCxnSpPr>
            <a:cxnSpLocks noChangeShapeType="1"/>
          </p:cNvCxnSpPr>
          <p:nvPr/>
        </p:nvCxnSpPr>
        <p:spPr bwMode="auto">
          <a:xfrm flipH="1">
            <a:off x="2043113" y="3198813"/>
            <a:ext cx="7937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Connecteur droit avec flèche 15"/>
          <p:cNvCxnSpPr>
            <a:cxnSpLocks noChangeShapeType="1"/>
          </p:cNvCxnSpPr>
          <p:nvPr/>
        </p:nvCxnSpPr>
        <p:spPr bwMode="auto">
          <a:xfrm flipH="1">
            <a:off x="6867525" y="3198813"/>
            <a:ext cx="7938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Connecteur droit avec flèche 16"/>
          <p:cNvCxnSpPr>
            <a:cxnSpLocks noChangeShapeType="1"/>
          </p:cNvCxnSpPr>
          <p:nvPr/>
        </p:nvCxnSpPr>
        <p:spPr bwMode="auto">
          <a:xfrm>
            <a:off x="3563938" y="3198813"/>
            <a:ext cx="1276350" cy="487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Connecteur droit avec flèche 18"/>
          <p:cNvCxnSpPr>
            <a:cxnSpLocks noChangeShapeType="1"/>
          </p:cNvCxnSpPr>
          <p:nvPr/>
        </p:nvCxnSpPr>
        <p:spPr bwMode="auto">
          <a:xfrm flipH="1">
            <a:off x="3843338" y="3187700"/>
            <a:ext cx="873125" cy="5238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oneTexte 1"/>
          <p:cNvSpPr txBox="1"/>
          <p:nvPr/>
        </p:nvSpPr>
        <p:spPr>
          <a:xfrm>
            <a:off x="5796136" y="486916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(activités ≠ outils)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544" y="4869160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(force &gt;&gt; inconvénients)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355745" y="5026233"/>
            <a:ext cx="114759" cy="22998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0" y="400506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4 – Entrainement à résoudre des </a:t>
            </a:r>
            <a:r>
              <a:rPr lang="fr-FR" altLang="fr-FR" sz="2800" dirty="0" smtClean="0"/>
              <a:t>exercices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et </a:t>
            </a:r>
            <a:r>
              <a:rPr lang="fr-FR" altLang="fr-FR" sz="2800" dirty="0" smtClean="0"/>
              <a:t>problèmes: </a:t>
            </a:r>
            <a:r>
              <a:rPr lang="fr-FR" altLang="fr-FR" sz="2800" dirty="0" smtClean="0">
                <a:solidFill>
                  <a:srgbClr val="CC0099"/>
                </a:solidFill>
              </a:rPr>
              <a:t>séances TD</a:t>
            </a:r>
            <a:endParaRPr lang="fr-FR" altLang="fr-FR" sz="2800" dirty="0"/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0" y="199104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2 – Etude du manuel et initiation à </a:t>
            </a: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 smtClean="0"/>
              <a:t>la </a:t>
            </a:r>
            <a:r>
              <a:rPr lang="fr-FR" altLang="fr-FR" sz="2800" dirty="0"/>
              <a:t>résolution </a:t>
            </a:r>
            <a:r>
              <a:rPr lang="fr-FR" altLang="fr-FR" sz="2800" dirty="0" smtClean="0"/>
              <a:t>de </a:t>
            </a:r>
            <a:r>
              <a:rPr lang="fr-FR" altLang="fr-FR" sz="2800" dirty="0"/>
              <a:t>problème</a:t>
            </a: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0" y="83661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1 – </a:t>
            </a:r>
            <a:r>
              <a:rPr lang="fr-FR" altLang="fr-FR" sz="2800" dirty="0" smtClean="0"/>
              <a:t>Lecture/analyse </a:t>
            </a:r>
            <a:r>
              <a:rPr lang="fr-FR" altLang="fr-FR" sz="2800" dirty="0"/>
              <a:t>des objectifs </a:t>
            </a:r>
            <a:r>
              <a:rPr lang="fr-FR" altLang="fr-FR" sz="2800" dirty="0" smtClean="0"/>
              <a:t>d’apprentissage et leur donner du sens : </a:t>
            </a:r>
            <a:r>
              <a:rPr lang="fr-FR" altLang="fr-FR" sz="2800" dirty="0" smtClean="0">
                <a:solidFill>
                  <a:srgbClr val="008A3E"/>
                </a:solidFill>
              </a:rPr>
              <a:t>contextualisation / motivation</a:t>
            </a:r>
            <a:endParaRPr lang="fr-FR" altLang="fr-FR" sz="2800" dirty="0">
              <a:solidFill>
                <a:srgbClr val="008A3E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331640" y="0"/>
            <a:ext cx="657103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000099"/>
                </a:solidFill>
              </a:rPr>
              <a:t>Phases </a:t>
            </a:r>
            <a:r>
              <a:rPr lang="fr-FR" altLang="fr-FR" sz="3600" dirty="0" smtClean="0">
                <a:solidFill>
                  <a:srgbClr val="000099"/>
                </a:solidFill>
              </a:rPr>
              <a:t>d’apprentissage – niveau II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14342" name="ZoneTexte 1"/>
          <p:cNvSpPr txBox="1">
            <a:spLocks noChangeArrowheads="1"/>
          </p:cNvSpPr>
          <p:nvPr/>
        </p:nvSpPr>
        <p:spPr bwMode="auto">
          <a:xfrm>
            <a:off x="3996748" y="2521000"/>
            <a:ext cx="2653290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66FF33"/>
                </a:solidFill>
              </a:rPr>
              <a:t>LEÇONS NUMÉRIQUES</a:t>
            </a:r>
          </a:p>
        </p:txBody>
      </p:sp>
      <p:sp>
        <p:nvSpPr>
          <p:cNvPr id="14343" name="ZoneTexte 5"/>
          <p:cNvSpPr txBox="1">
            <a:spLocks noChangeArrowheads="1"/>
          </p:cNvSpPr>
          <p:nvPr/>
        </p:nvSpPr>
        <p:spPr bwMode="auto">
          <a:xfrm>
            <a:off x="4429615" y="5374379"/>
            <a:ext cx="2435282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66FF33"/>
                </a:solidFill>
              </a:rPr>
              <a:t>TESTS NUMÉRIQUES</a:t>
            </a:r>
          </a:p>
        </p:txBody>
      </p:sp>
      <p:sp>
        <p:nvSpPr>
          <p:cNvPr id="14344" name="ZoneTexte 6"/>
          <p:cNvSpPr txBox="1">
            <a:spLocks noChangeArrowheads="1"/>
          </p:cNvSpPr>
          <p:nvPr/>
        </p:nvSpPr>
        <p:spPr bwMode="auto">
          <a:xfrm>
            <a:off x="3995936" y="4498742"/>
            <a:ext cx="3012363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66FF33"/>
                </a:solidFill>
              </a:rPr>
              <a:t>EXERCICES NUMÉRIQUES</a:t>
            </a: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0" y="320484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3 – Reprise des exercices de cours</a:t>
            </a: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0" y="5236175"/>
            <a:ext cx="521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5 </a:t>
            </a:r>
            <a:r>
              <a:rPr lang="fr-FR" altLang="fr-FR" sz="2800" dirty="0"/>
              <a:t>– </a:t>
            </a:r>
            <a:r>
              <a:rPr lang="fr-FR" altLang="fr-FR" sz="2800" dirty="0" smtClean="0"/>
              <a:t>Vérification des acquis</a:t>
            </a:r>
            <a:endParaRPr lang="fr-FR" altLang="fr-FR" sz="2800" dirty="0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372" y="6227589"/>
            <a:ext cx="9143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6 </a:t>
            </a:r>
            <a:r>
              <a:rPr lang="fr-FR" altLang="fr-FR" sz="2800" dirty="0"/>
              <a:t>– </a:t>
            </a:r>
            <a:r>
              <a:rPr lang="fr-FR" altLang="fr-FR" sz="2800" dirty="0" smtClean="0"/>
              <a:t>Donner du sens et création : </a:t>
            </a:r>
            <a:r>
              <a:rPr lang="fr-FR" altLang="fr-FR" sz="2800" dirty="0" err="1" smtClean="0">
                <a:solidFill>
                  <a:srgbClr val="008A3E"/>
                </a:solidFill>
              </a:rPr>
              <a:t>recontextualisation</a:t>
            </a:r>
            <a:r>
              <a:rPr lang="fr-FR" altLang="fr-FR" sz="2800" dirty="0" smtClean="0">
                <a:solidFill>
                  <a:srgbClr val="008A3E"/>
                </a:solidFill>
              </a:rPr>
              <a:t> !</a:t>
            </a:r>
            <a:endParaRPr lang="fr-FR" altLang="fr-FR" sz="2800" dirty="0"/>
          </a:p>
        </p:txBody>
      </p:sp>
      <p:sp>
        <p:nvSpPr>
          <p:cNvPr id="2" name="Accolade fermante 1"/>
          <p:cNvSpPr/>
          <p:nvPr/>
        </p:nvSpPr>
        <p:spPr>
          <a:xfrm>
            <a:off x="6864897" y="1991048"/>
            <a:ext cx="731439" cy="3166144"/>
          </a:xfrm>
          <a:prstGeom prst="rightBrace">
            <a:avLst/>
          </a:prstGeom>
          <a:ln w="3810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5400000">
            <a:off x="6884825" y="3312510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800" dirty="0" err="1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décontextualisation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16" y="980728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2800" dirty="0" smtClean="0"/>
              <a:t> Séance 1 : exercices d’applications (+ ou – durs)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2800" dirty="0" smtClean="0"/>
              <a:t> Séance 2 : exercices durs – problèmes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endParaRPr lang="fr-FR" altLang="fr-FR" sz="1600" dirty="0" smtClean="0"/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30300" y="0"/>
            <a:ext cx="617800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0099"/>
                </a:solidFill>
              </a:rPr>
              <a:t>Séquence idéale (PES) – </a:t>
            </a:r>
            <a:r>
              <a:rPr lang="fr-FR" altLang="fr-FR" dirty="0" smtClean="0">
                <a:solidFill>
                  <a:srgbClr val="000099"/>
                </a:solidFill>
              </a:rPr>
              <a:t>niveau II</a:t>
            </a:r>
            <a:endParaRPr lang="fr-FR" altLang="fr-FR" dirty="0">
              <a:solidFill>
                <a:srgbClr val="000099"/>
              </a:solidFill>
            </a:endParaRPr>
          </a:p>
        </p:txBody>
      </p:sp>
      <p:sp>
        <p:nvSpPr>
          <p:cNvPr id="28676" name="ZoneTexte 3"/>
          <p:cNvSpPr txBox="1">
            <a:spLocks noChangeArrowheads="1"/>
          </p:cNvSpPr>
          <p:nvPr/>
        </p:nvSpPr>
        <p:spPr bwMode="auto">
          <a:xfrm>
            <a:off x="4616" y="1556792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Amont : 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étude du cours, module « leçon », modules « exercices », module « test »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800" dirty="0" smtClean="0">
                <a:solidFill>
                  <a:srgbClr val="CC0099"/>
                </a:solidFill>
              </a:rPr>
              <a:t>contextualisation: étude </a:t>
            </a:r>
            <a:r>
              <a:rPr lang="fr-FR" altLang="fr-FR" sz="2800" dirty="0">
                <a:solidFill>
                  <a:srgbClr val="CC0099"/>
                </a:solidFill>
              </a:rPr>
              <a:t>objectifs d’apprentissage =&gt; module « intérêt </a:t>
            </a:r>
            <a:r>
              <a:rPr lang="fr-FR" altLang="fr-FR" sz="2800" dirty="0" smtClean="0">
                <a:solidFill>
                  <a:srgbClr val="CC0099"/>
                </a:solidFill>
              </a:rPr>
              <a:t>» </a:t>
            </a:r>
            <a:r>
              <a:rPr lang="fr-FR" altLang="fr-FR" sz="2800" dirty="0">
                <a:solidFill>
                  <a:srgbClr val="0000FF"/>
                </a:solidFill>
              </a:rPr>
              <a:t>choix de l’item le + </a:t>
            </a:r>
            <a:r>
              <a:rPr lang="fr-FR" altLang="fr-FR" sz="2800" dirty="0" smtClean="0">
                <a:solidFill>
                  <a:srgbClr val="0000FF"/>
                </a:solidFill>
              </a:rPr>
              <a:t>intéressant </a:t>
            </a:r>
            <a:r>
              <a:rPr lang="fr-FR" altLang="fr-FR" sz="2800" dirty="0">
                <a:solidFill>
                  <a:srgbClr val="0000FF"/>
                </a:solidFill>
              </a:rPr>
              <a:t>et du </a:t>
            </a:r>
            <a:r>
              <a:rPr lang="fr-FR" altLang="fr-FR" sz="2800" dirty="0" smtClean="0">
                <a:solidFill>
                  <a:srgbClr val="0000FF"/>
                </a:solidFill>
              </a:rPr>
              <a:t>– intéressant, vulgarisation introductive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12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Pendant : travail en équipe</a:t>
            </a:r>
          </a:p>
        </p:txBody>
      </p:sp>
      <p:sp>
        <p:nvSpPr>
          <p:cNvPr id="28677" name="ZoneTexte 4"/>
          <p:cNvSpPr txBox="1">
            <a:spLocks noChangeArrowheads="1"/>
          </p:cNvSpPr>
          <p:nvPr/>
        </p:nvSpPr>
        <p:spPr bwMode="auto">
          <a:xfrm>
            <a:off x="-26823" y="5445224"/>
            <a:ext cx="9121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Amont : CR séance 1, modules « exercices », (exos à préparer</a:t>
            </a:r>
            <a:r>
              <a:rPr lang="fr-FR" altLang="fr-FR" sz="2400" dirty="0" smtClean="0"/>
              <a:t>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Pendant : interro, travail en équipe</a:t>
            </a:r>
          </a:p>
        </p:txBody>
      </p:sp>
    </p:spTree>
    <p:extLst>
      <p:ext uri="{BB962C8B-B14F-4D97-AF65-F5344CB8AC3E}">
        <p14:creationId xmlns:p14="http://schemas.microsoft.com/office/powerpoint/2010/main" val="425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225" y="908973"/>
            <a:ext cx="9144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2400" dirty="0" smtClean="0"/>
              <a:t>Séance 3 : problème(s) de synthèse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4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24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105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2400" dirty="0" smtClean="0"/>
              <a:t> </a:t>
            </a:r>
            <a:r>
              <a:rPr lang="fr-FR" altLang="fr-FR" sz="2800" dirty="0" smtClean="0">
                <a:solidFill>
                  <a:srgbClr val="008000"/>
                </a:solidFill>
              </a:rPr>
              <a:t>Séance 4 (1-5) : TP (découverte, application, synthèse)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endParaRPr lang="fr-FR" altLang="fr-FR" sz="280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endParaRPr lang="fr-FR" altLang="fr-FR" sz="105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2400" dirty="0" smtClean="0"/>
              <a:t> </a:t>
            </a:r>
            <a:r>
              <a:rPr lang="fr-FR" altLang="fr-FR" sz="2800" dirty="0" smtClean="0">
                <a:solidFill>
                  <a:srgbClr val="FF0000"/>
                </a:solidFill>
              </a:rPr>
              <a:t>Séance 5 : donner du sens - création - bilan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30300" y="0"/>
            <a:ext cx="617800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0099"/>
                </a:solidFill>
              </a:rPr>
              <a:t>Séquence idéale (PES) – </a:t>
            </a:r>
            <a:r>
              <a:rPr lang="fr-FR" altLang="fr-FR" dirty="0" smtClean="0">
                <a:solidFill>
                  <a:srgbClr val="000099"/>
                </a:solidFill>
              </a:rPr>
              <a:t>niveau II</a:t>
            </a:r>
            <a:endParaRPr lang="fr-FR" altLang="fr-FR" dirty="0">
              <a:solidFill>
                <a:srgbClr val="000099"/>
              </a:solidFill>
            </a:endParaRPr>
          </a:p>
        </p:txBody>
      </p:sp>
      <p:sp>
        <p:nvSpPr>
          <p:cNvPr id="28678" name="ZoneTexte 5"/>
          <p:cNvSpPr txBox="1">
            <a:spLocks noChangeArrowheads="1"/>
          </p:cNvSpPr>
          <p:nvPr/>
        </p:nvSpPr>
        <p:spPr bwMode="auto">
          <a:xfrm>
            <a:off x="-11416" y="4739660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 smtClean="0">
                <a:solidFill>
                  <a:srgbClr val="CC0099"/>
                </a:solidFill>
              </a:rPr>
              <a:t>Amont : </a:t>
            </a:r>
            <a:r>
              <a:rPr lang="fr-FR" altLang="fr-FR" sz="2400" dirty="0">
                <a:solidFill>
                  <a:srgbClr val="CC0099"/>
                </a:solidFill>
              </a:rPr>
              <a:t>CR séance 3, </a:t>
            </a:r>
            <a:r>
              <a:rPr lang="fr-FR" altLang="fr-FR" sz="2400" dirty="0" smtClean="0">
                <a:solidFill>
                  <a:srgbClr val="CC0099"/>
                </a:solidFill>
              </a:rPr>
              <a:t>production </a:t>
            </a:r>
            <a:r>
              <a:rPr lang="fr-FR" altLang="fr-FR" sz="2400" dirty="0" err="1">
                <a:solidFill>
                  <a:srgbClr val="CC0099"/>
                </a:solidFill>
              </a:rPr>
              <a:t>indiv</a:t>
            </a:r>
            <a:r>
              <a:rPr lang="fr-FR" altLang="fr-FR" sz="2400" dirty="0">
                <a:solidFill>
                  <a:srgbClr val="CC0099"/>
                </a:solidFill>
              </a:rPr>
              <a:t>. ou en </a:t>
            </a:r>
            <a:r>
              <a:rPr lang="fr-FR" altLang="fr-FR" sz="2400" dirty="0" err="1">
                <a:solidFill>
                  <a:srgbClr val="CC0099"/>
                </a:solidFill>
              </a:rPr>
              <a:t>éq</a:t>
            </a:r>
            <a:r>
              <a:rPr lang="fr-FR" altLang="fr-FR" sz="2400" dirty="0">
                <a:solidFill>
                  <a:srgbClr val="CC0099"/>
                </a:solidFill>
              </a:rPr>
              <a:t>.: </a:t>
            </a:r>
            <a:r>
              <a:rPr lang="fr-FR" altLang="fr-FR" sz="2400" dirty="0">
                <a:solidFill>
                  <a:srgbClr val="0000FF"/>
                </a:solidFill>
              </a:rPr>
              <a:t>exo (avec sol), </a:t>
            </a:r>
            <a:r>
              <a:rPr lang="fr-FR" altLang="fr-FR" sz="2400" dirty="0" smtClean="0">
                <a:solidFill>
                  <a:srgbClr val="0000FF"/>
                </a:solidFill>
              </a:rPr>
              <a:t>proposition </a:t>
            </a:r>
            <a:r>
              <a:rPr lang="fr-FR" altLang="fr-FR" sz="2400" dirty="0">
                <a:solidFill>
                  <a:srgbClr val="0000FF"/>
                </a:solidFill>
              </a:rPr>
              <a:t>TP, </a:t>
            </a:r>
            <a:r>
              <a:rPr lang="fr-FR" altLang="fr-FR" sz="2400" dirty="0" smtClean="0">
                <a:solidFill>
                  <a:srgbClr val="0000FF"/>
                </a:solidFill>
              </a:rPr>
              <a:t>vulgarisation : vidéo/audio/texte, essai, liens web utiles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 smtClean="0">
                <a:solidFill>
                  <a:srgbClr val="CC0099"/>
                </a:solidFill>
              </a:rPr>
              <a:t/>
            </a:r>
            <a:br>
              <a:rPr lang="fr-FR" altLang="fr-FR" sz="2400" dirty="0" smtClean="0">
                <a:solidFill>
                  <a:srgbClr val="CC0099"/>
                </a:solidFill>
              </a:rPr>
            </a:br>
            <a:r>
              <a:rPr lang="fr-FR" altLang="fr-FR" sz="2400" dirty="0" smtClean="0">
                <a:solidFill>
                  <a:srgbClr val="CC0099"/>
                </a:solidFill>
              </a:rPr>
              <a:t>Pendant </a:t>
            </a:r>
            <a:r>
              <a:rPr lang="fr-FR" altLang="fr-FR" sz="2400" dirty="0">
                <a:solidFill>
                  <a:srgbClr val="CC0099"/>
                </a:solidFill>
              </a:rPr>
              <a:t>: présentation à la classe, jury de pairs, bilan </a:t>
            </a:r>
            <a:r>
              <a:rPr lang="fr-FR" altLang="fr-FR" sz="2400" dirty="0" err="1">
                <a:solidFill>
                  <a:srgbClr val="CC0099"/>
                </a:solidFill>
              </a:rPr>
              <a:t>teq</a:t>
            </a:r>
            <a:r>
              <a:rPr lang="fr-FR" altLang="fr-FR" sz="2400" dirty="0">
                <a:solidFill>
                  <a:srgbClr val="CC0099"/>
                </a:solidFill>
              </a:rPr>
              <a:t> commun</a:t>
            </a:r>
          </a:p>
        </p:txBody>
      </p:sp>
      <p:sp>
        <p:nvSpPr>
          <p:cNvPr id="28679" name="ZoneTexte 6"/>
          <p:cNvSpPr txBox="1">
            <a:spLocks noChangeArrowheads="1"/>
          </p:cNvSpPr>
          <p:nvPr/>
        </p:nvSpPr>
        <p:spPr bwMode="auto">
          <a:xfrm>
            <a:off x="44450" y="1556792"/>
            <a:ext cx="9121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Amont : CR séance 2, module « problème », (</a:t>
            </a:r>
            <a:r>
              <a:rPr lang="fr-FR" altLang="fr-FR" sz="2400" dirty="0" err="1"/>
              <a:t>pb</a:t>
            </a:r>
            <a:r>
              <a:rPr lang="fr-FR" altLang="fr-FR" sz="2400" dirty="0"/>
              <a:t>(s) à préparer - DM)</a:t>
            </a:r>
          </a:p>
          <a:p>
            <a:pPr>
              <a:spcBef>
                <a:spcPct val="0"/>
              </a:spcBef>
              <a:buClr>
                <a:srgbClr val="CC0099"/>
              </a:buClr>
              <a:buFontTx/>
              <a:buNone/>
            </a:pPr>
            <a:r>
              <a:rPr lang="fr-FR" altLang="fr-FR" sz="2400" dirty="0"/>
              <a:t>Pendant : oraux, jury de pairs - si préparé, sinon </a:t>
            </a:r>
            <a:r>
              <a:rPr lang="fr-FR" altLang="fr-FR" sz="2400" dirty="0" err="1"/>
              <a:t>trav</a:t>
            </a:r>
            <a:r>
              <a:rPr lang="fr-FR" altLang="fr-FR" sz="2400" dirty="0"/>
              <a:t>. équipe</a:t>
            </a:r>
          </a:p>
        </p:txBody>
      </p:sp>
    </p:spTree>
    <p:extLst>
      <p:ext uri="{BB962C8B-B14F-4D97-AF65-F5344CB8AC3E}">
        <p14:creationId xmlns:p14="http://schemas.microsoft.com/office/powerpoint/2010/main" val="4127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61925" y="1341438"/>
            <a:ext cx="88201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i="1"/>
              <a:t>«Pour la première fois on a plus travaillé en physique qu’en math !»  disent certains avec joie et fierté !!!      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400" i="1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i="1"/>
              <a:t>«Pourquoi ne travaille-t-on pas toujours comme ça ?»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400" i="1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i="1"/>
              <a:t>« J’ai jamais autant bossé mais ça valait le coup ! »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400" i="1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i="1"/>
              <a:t>« Enfin j’aime la Physique ! »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400" i="1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 i="1"/>
              <a:t>« Les activités numériques ? Oui, encore, encore plus, et des exercices plus durs ! »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fr-FR" altLang="fr-FR" sz="2400" i="1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2400"/>
              <a:t>Bien-sûr il y en a qui n’aiment pas …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27313" y="0"/>
            <a:ext cx="381635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000099"/>
                </a:solidFill>
              </a:rPr>
              <a:t>Paroles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27967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107504" y="1268760"/>
            <a:ext cx="8582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Transférabilité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Comment s’y mettre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Théorie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 smtClean="0">
                <a:solidFill>
                  <a:srgbClr val="FF0000"/>
                </a:solidFill>
              </a:rPr>
              <a:t>Evolutions</a:t>
            </a:r>
            <a:endParaRPr lang="fr-FR" alt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699494" y="0"/>
            <a:ext cx="288061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Transférabilité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364490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>
                <a:solidFill>
                  <a:srgbClr val="008000"/>
                </a:solidFill>
              </a:rPr>
              <a:t> </a:t>
            </a:r>
            <a:r>
              <a:rPr lang="fr-FR" altLang="fr-FR" sz="2800" dirty="0" smtClean="0"/>
              <a:t>Cours classique : aucun des blocs ?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2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Incorporer les blocs au fur et à mesure et selon vos envies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2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i="1" dirty="0"/>
              <a:t> </a:t>
            </a:r>
            <a:r>
              <a:rPr lang="fr-FR" altLang="fr-FR" sz="2800" dirty="0" smtClean="0"/>
              <a:t>Connexions avec la formation à distance ?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12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i="1" dirty="0"/>
              <a:t> </a:t>
            </a:r>
            <a:r>
              <a:rPr lang="fr-FR" altLang="fr-FR" sz="2800" dirty="0" smtClean="0"/>
              <a:t>Ça bouge :   partout, tous niveaux, toutes disciplines !!!</a:t>
            </a:r>
          </a:p>
        </p:txBody>
      </p:sp>
      <p:sp>
        <p:nvSpPr>
          <p:cNvPr id="26628" name="ZoneTexte 1"/>
          <p:cNvSpPr txBox="1">
            <a:spLocks noChangeArrowheads="1"/>
          </p:cNvSpPr>
          <p:nvPr/>
        </p:nvSpPr>
        <p:spPr bwMode="auto">
          <a:xfrm>
            <a:off x="684213" y="908050"/>
            <a:ext cx="2728912" cy="954088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CC0099"/>
                </a:solidFill>
              </a:rPr>
              <a:t>Classe inversée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C0099"/>
                </a:solidFill>
              </a:rPr>
              <a:t>(travail en amont)</a:t>
            </a:r>
          </a:p>
        </p:txBody>
      </p:sp>
      <p:sp>
        <p:nvSpPr>
          <p:cNvPr id="26629" name="ZoneTexte 7"/>
          <p:cNvSpPr txBox="1">
            <a:spLocks noChangeArrowheads="1"/>
          </p:cNvSpPr>
          <p:nvPr/>
        </p:nvSpPr>
        <p:spPr bwMode="auto">
          <a:xfrm>
            <a:off x="80963" y="2416175"/>
            <a:ext cx="3627437" cy="9540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008000"/>
                </a:solidFill>
              </a:rPr>
              <a:t>Travail en équipe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8000"/>
                </a:solidFill>
              </a:rPr>
              <a:t>(apprentissage par les pairs)</a:t>
            </a:r>
          </a:p>
        </p:txBody>
      </p:sp>
      <p:sp>
        <p:nvSpPr>
          <p:cNvPr id="26631" name="ZoneTexte 9"/>
          <p:cNvSpPr txBox="1">
            <a:spLocks noChangeArrowheads="1"/>
          </p:cNvSpPr>
          <p:nvPr/>
        </p:nvSpPr>
        <p:spPr bwMode="auto">
          <a:xfrm>
            <a:off x="4960938" y="2403475"/>
            <a:ext cx="4148137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Activités numériques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(toutes méthodes pédagogiques)</a:t>
            </a:r>
          </a:p>
        </p:txBody>
      </p:sp>
      <p:cxnSp>
        <p:nvCxnSpPr>
          <p:cNvPr id="26632" name="Connecteur droit avec flèche 3"/>
          <p:cNvCxnSpPr>
            <a:cxnSpLocks noChangeShapeType="1"/>
          </p:cNvCxnSpPr>
          <p:nvPr/>
        </p:nvCxnSpPr>
        <p:spPr bwMode="auto">
          <a:xfrm>
            <a:off x="3708400" y="1401763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Connecteur droit avec flèche 12"/>
          <p:cNvCxnSpPr>
            <a:cxnSpLocks noChangeShapeType="1"/>
          </p:cNvCxnSpPr>
          <p:nvPr/>
        </p:nvCxnSpPr>
        <p:spPr bwMode="auto">
          <a:xfrm>
            <a:off x="3924300" y="2781300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Connecteur droit avec flèche 13"/>
          <p:cNvCxnSpPr>
            <a:cxnSpLocks noChangeShapeType="1"/>
          </p:cNvCxnSpPr>
          <p:nvPr/>
        </p:nvCxnSpPr>
        <p:spPr bwMode="auto">
          <a:xfrm flipH="1">
            <a:off x="2043113" y="1916113"/>
            <a:ext cx="7937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Connecteur droit avec flèche 15"/>
          <p:cNvCxnSpPr>
            <a:cxnSpLocks noChangeShapeType="1"/>
          </p:cNvCxnSpPr>
          <p:nvPr/>
        </p:nvCxnSpPr>
        <p:spPr bwMode="auto">
          <a:xfrm flipH="1">
            <a:off x="6867525" y="1916113"/>
            <a:ext cx="7938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Connecteur droit avec flèche 16"/>
          <p:cNvCxnSpPr>
            <a:cxnSpLocks noChangeShapeType="1"/>
          </p:cNvCxnSpPr>
          <p:nvPr/>
        </p:nvCxnSpPr>
        <p:spPr bwMode="auto">
          <a:xfrm>
            <a:off x="3563938" y="1916113"/>
            <a:ext cx="1276350" cy="487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Connecteur droit avec flèche 18"/>
          <p:cNvCxnSpPr>
            <a:cxnSpLocks noChangeShapeType="1"/>
          </p:cNvCxnSpPr>
          <p:nvPr/>
        </p:nvCxnSpPr>
        <p:spPr bwMode="auto">
          <a:xfrm flipH="1">
            <a:off x="3843338" y="1905000"/>
            <a:ext cx="873125" cy="5238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Rectangle 5"/>
          <p:cNvSpPr>
            <a:spLocks noChangeArrowheads="1"/>
          </p:cNvSpPr>
          <p:nvPr/>
        </p:nvSpPr>
        <p:spPr bwMode="auto">
          <a:xfrm>
            <a:off x="781531" y="5903893"/>
            <a:ext cx="72667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Secondaire, supérieur – </a:t>
            </a:r>
            <a:r>
              <a:rPr lang="fr-FR" altLang="fr-FR" sz="2800" dirty="0" err="1" smtClean="0"/>
              <a:t>bottom</a:t>
            </a:r>
            <a:r>
              <a:rPr lang="fr-FR" altLang="fr-FR" sz="2800" dirty="0" smtClean="0"/>
              <a:t>/up et top/down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Préparation </a:t>
            </a:r>
            <a:r>
              <a:rPr lang="fr-FR" altLang="fr-FR" sz="2800" dirty="0"/>
              <a:t>aux Etudes Scientifiques @ </a:t>
            </a:r>
            <a:r>
              <a:rPr lang="fr-FR" altLang="fr-FR" sz="2800" dirty="0" smtClean="0"/>
              <a:t>AMU</a:t>
            </a:r>
            <a:endParaRPr lang="fr-FR" altLang="fr-FR" sz="2800" dirty="0"/>
          </a:p>
        </p:txBody>
      </p: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4840288" y="836712"/>
            <a:ext cx="4268787" cy="9540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333399"/>
                </a:solidFill>
              </a:rPr>
              <a:t>Résolution de problèmes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333399"/>
                </a:solidFill>
              </a:rPr>
              <a:t>(matières théoriques, </a:t>
            </a:r>
            <a:r>
              <a:rPr lang="fr-FR" altLang="fr-FR" sz="2400" dirty="0" smtClean="0">
                <a:solidFill>
                  <a:srgbClr val="333399"/>
                </a:solidFill>
              </a:rPr>
              <a:t>≈ ≠ APP</a:t>
            </a:r>
            <a:r>
              <a:rPr lang="fr-FR" altLang="fr-FR" sz="2400" dirty="0">
                <a:solidFill>
                  <a:srgbClr val="33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2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63688" y="0"/>
            <a:ext cx="403244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Comment s’y mettre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3664" y="1268760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Devenir tuteur c’est facile </a:t>
            </a:r>
            <a:r>
              <a:rPr lang="fr-FR" altLang="fr-FR" sz="2800" dirty="0" smtClean="0"/>
              <a:t>! Mais ne pas être seul …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Classe inversée ou APP ? (abstrait/concret, effectif, envie)</a:t>
            </a: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Cours : bien étudier l’existant avant de créer (livres/vidéos)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   minimum : création d’« exercices de cours »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 smtClean="0"/>
              <a:t> Activités numériques : idem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 smtClean="0"/>
              <a:t>       </a:t>
            </a:r>
            <a:r>
              <a:rPr lang="fr-FR" altLang="fr-FR" sz="2800" dirty="0" err="1" smtClean="0"/>
              <a:t>unisciel</a:t>
            </a:r>
            <a:r>
              <a:rPr lang="fr-FR" altLang="fr-FR" sz="2800" dirty="0" smtClean="0"/>
              <a:t>, </a:t>
            </a:r>
            <a:r>
              <a:rPr lang="fr-FR" altLang="fr-FR" sz="2800" dirty="0" err="1" smtClean="0"/>
              <a:t>wims</a:t>
            </a:r>
            <a:r>
              <a:rPr lang="fr-FR" altLang="fr-FR" sz="2800" dirty="0" smtClean="0"/>
              <a:t>  </a:t>
            </a:r>
            <a:r>
              <a:rPr lang="fr-FR" altLang="fr-FR" sz="2400" dirty="0" smtClean="0"/>
              <a:t>(secondaire : math- </a:t>
            </a:r>
            <a:r>
              <a:rPr lang="fr-FR" altLang="fr-FR" sz="2400" dirty="0" err="1" smtClean="0"/>
              <a:t>LaboMep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ChingAtome</a:t>
            </a:r>
            <a:r>
              <a:rPr lang="fr-FR" altLang="fr-FR" sz="2400" dirty="0" smtClean="0"/>
              <a:t>, ?)</a:t>
            </a:r>
            <a:endParaRPr lang="fr-FR" altLang="fr-FR" sz="2400" dirty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28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è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Scénario et chronologie des séances/séquences/UE :</a:t>
            </a: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       Attention à l’alignement pédagogique …</a:t>
            </a:r>
          </a:p>
        </p:txBody>
      </p:sp>
    </p:spTree>
    <p:extLst>
      <p:ext uri="{BB962C8B-B14F-4D97-AF65-F5344CB8AC3E}">
        <p14:creationId xmlns:p14="http://schemas.microsoft.com/office/powerpoint/2010/main" val="28943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1688"/>
            <a:ext cx="7416824" cy="610651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9632" y="0"/>
            <a:ext cx="691276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et les capsules vidéo dans tout ça …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771255" cy="68522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28184" y="260648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rgbClr val="CC00CC"/>
                </a:solidFill>
              </a:rPr>
              <a:t>Lebrun@Louvain</a:t>
            </a:r>
            <a:endParaRPr lang="fr-FR" sz="32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4"/>
          <p:cNvSpPr txBox="1">
            <a:spLocks noChangeArrowheads="1"/>
          </p:cNvSpPr>
          <p:nvPr/>
        </p:nvSpPr>
        <p:spPr bwMode="auto">
          <a:xfrm>
            <a:off x="107950" y="1052513"/>
            <a:ext cx="85820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Pourquoi utiliser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une pédagogie active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0" dirty="0">
                <a:solidFill>
                  <a:srgbClr val="FF0000"/>
                </a:solidFill>
              </a:rPr>
              <a:t>de type classe inversée </a:t>
            </a:r>
            <a:r>
              <a:rPr lang="fr-FR" altLang="fr-FR" sz="6000" dirty="0" smtClean="0">
                <a:solidFill>
                  <a:srgbClr val="FF0000"/>
                </a:solidFill>
              </a:rPr>
              <a:t>?</a:t>
            </a:r>
            <a:endParaRPr lang="fr-FR" alt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3082" t="4651" r="11701" b="9303"/>
          <a:stretch/>
        </p:blipFill>
        <p:spPr>
          <a:xfrm>
            <a:off x="4634" y="864096"/>
            <a:ext cx="9133598" cy="587727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1640" y="0"/>
            <a:ext cx="626469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Base : l’alignement pédagogique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35696" y="0"/>
            <a:ext cx="446449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Cycle de </a:t>
            </a:r>
            <a:r>
              <a:rPr lang="fr-FR" altLang="fr-FR" sz="3600" dirty="0" err="1" smtClean="0">
                <a:solidFill>
                  <a:srgbClr val="000099"/>
                </a:solidFill>
              </a:rPr>
              <a:t>Kolb</a:t>
            </a:r>
            <a:r>
              <a:rPr lang="fr-FR" altLang="fr-FR" sz="3600" dirty="0" smtClean="0">
                <a:solidFill>
                  <a:srgbClr val="000099"/>
                </a:solidFill>
              </a:rPr>
              <a:t>/ Lebrun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917"/>
            <a:ext cx="9144000" cy="57850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96336" y="15395"/>
            <a:ext cx="165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Adapté de </a:t>
            </a:r>
            <a:br>
              <a:rPr lang="fr-FR" i="1" dirty="0" smtClean="0"/>
            </a:br>
            <a:r>
              <a:rPr lang="fr-FR" i="1" dirty="0" smtClean="0"/>
              <a:t>M. Lebrun et al.</a:t>
            </a:r>
          </a:p>
          <a:p>
            <a:r>
              <a:rPr lang="fr-FR" i="1" dirty="0" smtClean="0"/>
              <a:t>2015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2783" t="22262" r="11529" b="439"/>
          <a:stretch/>
        </p:blipFill>
        <p:spPr>
          <a:xfrm>
            <a:off x="1" y="980729"/>
            <a:ext cx="9141744" cy="46085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6726" y="1988840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contextualiser</a:t>
            </a:r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93079" y="1772816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décontextualiser</a:t>
            </a:r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80312" y="1988840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recontextualiser</a:t>
            </a:r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8760"/>
            <a:ext cx="9144000" cy="550906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87526" y="0"/>
            <a:ext cx="280861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Bon à savoir !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42780" y="44624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Tiré de </a:t>
            </a:r>
            <a:br>
              <a:rPr lang="fr-FR" i="1" dirty="0" smtClean="0"/>
            </a:br>
            <a:r>
              <a:rPr lang="fr-FR" i="1" dirty="0" smtClean="0"/>
              <a:t>M. Lebrun</a:t>
            </a:r>
          </a:p>
          <a:p>
            <a:r>
              <a:rPr lang="fr-FR" i="1" dirty="0" smtClean="0"/>
              <a:t>J. Lecoq</a:t>
            </a:r>
          </a:p>
          <a:p>
            <a:r>
              <a:rPr lang="fr-FR" i="1" dirty="0" smtClean="0"/>
              <a:t>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603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972548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982687"/>
            <a:ext cx="2808610" cy="31700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 smtClean="0">
                <a:solidFill>
                  <a:srgbClr val="000099"/>
                </a:solidFill>
              </a:rPr>
              <a:t>Pyramide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000" dirty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00099"/>
                </a:solidFill>
              </a:rPr>
              <a:t>d</a:t>
            </a:r>
            <a:r>
              <a:rPr lang="fr-FR" altLang="fr-FR" sz="4000" dirty="0" smtClean="0">
                <a:solidFill>
                  <a:srgbClr val="000099"/>
                </a:solidFill>
              </a:rPr>
              <a:t>es besoins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000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00099"/>
                </a:solidFill>
              </a:rPr>
              <a:t>d</a:t>
            </a:r>
            <a:r>
              <a:rPr lang="fr-FR" altLang="fr-FR" sz="4000" dirty="0" smtClean="0">
                <a:solidFill>
                  <a:srgbClr val="000099"/>
                </a:solidFill>
              </a:rPr>
              <a:t>e Maslow</a:t>
            </a:r>
            <a:endParaRPr lang="fr-FR" altLang="fr-FR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2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4196"/>
            <a:ext cx="9108504" cy="125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73008" cy="125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022034" y="0"/>
            <a:ext cx="219803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Pourquoi ?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0" y="765175"/>
            <a:ext cx="9144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dirty="0" smtClean="0">
                <a:solidFill>
                  <a:srgbClr val="FF0000"/>
                </a:solidFill>
              </a:rPr>
              <a:t>des changements sociétaux qui nous dépassent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3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36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3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r>
              <a:rPr lang="fr-FR" altLang="fr-FR" sz="2800" dirty="0">
                <a:solidFill>
                  <a:srgbClr val="008A3E"/>
                </a:solidFill>
              </a:rPr>
              <a:t>e</a:t>
            </a:r>
            <a:r>
              <a:rPr lang="fr-FR" altLang="fr-FR" sz="2800" dirty="0" smtClean="0">
                <a:solidFill>
                  <a:srgbClr val="008A3E"/>
                </a:solidFill>
              </a:rPr>
              <a:t>t on se demande pourquoi le cours en amphi ne passe plus …</a:t>
            </a:r>
            <a:endParaRPr lang="fr-FR" altLang="fr-FR" sz="2800" dirty="0">
              <a:solidFill>
                <a:srgbClr val="008A3E"/>
              </a:solidFill>
            </a:endParaRPr>
          </a:p>
        </p:txBody>
      </p: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395536" y="1811615"/>
            <a:ext cx="91085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>
                <a:solidFill>
                  <a:srgbClr val="CC0099"/>
                </a:solidFill>
              </a:rPr>
              <a:t> </a:t>
            </a:r>
            <a:r>
              <a:rPr lang="fr-FR" altLang="fr-FR" sz="2800" dirty="0" smtClean="0"/>
              <a:t>élaboration du savoir accélérée : 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     enseignant ≠ transmetteur des savoirs acquis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     (avant : ≈ 80%     aujourd’hui : ≈ 5-10%)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génération internet : 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on va chercher l’information, on ne la reçoit plus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endParaRPr lang="fr-FR" altLang="fr-FR" sz="28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réseaux sociaux : 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 smtClean="0"/>
              <a:t>        on est au centre (de son groupe d’amis)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21772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474147" y="0"/>
            <a:ext cx="6122189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La classe inversée en deux mots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0" y="692696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3600" dirty="0"/>
              <a:t> </a:t>
            </a:r>
            <a:r>
              <a:rPr lang="fr-FR" altLang="fr-FR" dirty="0" smtClean="0">
                <a:solidFill>
                  <a:srgbClr val="FF0000"/>
                </a:solidFill>
              </a:rPr>
              <a:t>travail autonome en amont (et en aval)</a:t>
            </a:r>
            <a:endParaRPr lang="fr-FR" altLang="fr-FR" sz="2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2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smtClean="0">
                <a:solidFill>
                  <a:srgbClr val="008A3E"/>
                </a:solidFill>
              </a:rPr>
              <a:t>pendant les séances : ancrage et approfondissement</a:t>
            </a:r>
          </a:p>
        </p:txBody>
      </p: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107504" y="1412776"/>
            <a:ext cx="9108504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>
                <a:solidFill>
                  <a:srgbClr val="CC0099"/>
                </a:solidFill>
              </a:rPr>
              <a:t> </a:t>
            </a:r>
            <a:r>
              <a:rPr lang="fr-FR" altLang="fr-FR" sz="2800" dirty="0" smtClean="0"/>
              <a:t>des ressources pour exposer les connaissances :</a:t>
            </a:r>
            <a:br>
              <a:rPr lang="fr-FR" altLang="fr-FR" sz="2800" dirty="0" smtClean="0"/>
            </a:br>
            <a:r>
              <a:rPr lang="fr-FR" altLang="fr-FR" sz="2800" dirty="0" smtClean="0"/>
              <a:t>           livres, capsules vidéos, sites web …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endParaRPr lang="fr-FR" altLang="fr-FR" sz="11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des taches à effectuer : 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faire une recherche, répondre à un quizz/test,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   mener une expérience, faire un devoir maison (en équipe)</a:t>
            </a:r>
            <a:br>
              <a:rPr lang="fr-FR" altLang="fr-FR" sz="2800" dirty="0" smtClean="0"/>
            </a:br>
            <a:r>
              <a:rPr lang="fr-FR" altLang="fr-FR" sz="2800" dirty="0" smtClean="0"/>
              <a:t>        rédiger un compte-rendu</a:t>
            </a: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07504" y="4941168"/>
            <a:ext cx="910850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>
                <a:solidFill>
                  <a:srgbClr val="CC0099"/>
                </a:solidFill>
              </a:rPr>
              <a:t> </a:t>
            </a:r>
            <a:r>
              <a:rPr lang="fr-FR" altLang="fr-FR" sz="2800" dirty="0" smtClean="0"/>
              <a:t>enseignant n’est plus sur l’estrade mais à côté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endParaRPr lang="fr-FR" altLang="fr-FR" sz="1100" dirty="0"/>
          </a:p>
          <a:p>
            <a:pPr>
              <a:spcBef>
                <a:spcPct val="0"/>
              </a:spcBef>
              <a:buClr>
                <a:srgbClr val="CC0099"/>
              </a:buClr>
              <a:buFont typeface="Times New Roman" panose="02020603050405020304" pitchFamily="18" charset="0"/>
              <a:buChar char="→"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étudiant n’est plus un réceptacle mais un partenaire actif :</a:t>
            </a:r>
          </a:p>
          <a:p>
            <a:pPr>
              <a:spcBef>
                <a:spcPct val="0"/>
              </a:spcBef>
              <a:buClr>
                <a:srgbClr val="CC0099"/>
              </a:buClr>
              <a:buNone/>
            </a:pPr>
            <a:r>
              <a:rPr lang="fr-FR" altLang="fr-FR" sz="2800" dirty="0"/>
              <a:t> </a:t>
            </a:r>
            <a:r>
              <a:rPr lang="fr-FR" altLang="fr-FR" sz="2400" dirty="0" smtClean="0"/>
              <a:t>gestionnaire de projet, hercheur d’informations, présentateur d’une étude de cas, enquêteur de terrain, animateur/participant à un débat</a:t>
            </a:r>
          </a:p>
        </p:txBody>
      </p:sp>
    </p:spTree>
    <p:extLst>
      <p:ext uri="{BB962C8B-B14F-4D97-AF65-F5344CB8AC3E}">
        <p14:creationId xmlns:p14="http://schemas.microsoft.com/office/powerpoint/2010/main" val="2844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741"/>
            <a:ext cx="9144000" cy="6242728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11412" y="0"/>
            <a:ext cx="518492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Pyramide de Bloom (1956)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5946062"/>
            <a:ext cx="950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Définir</a:t>
            </a:r>
          </a:p>
          <a:p>
            <a:r>
              <a:rPr lang="fr-FR" sz="1600" dirty="0" smtClean="0"/>
              <a:t>Identifier</a:t>
            </a:r>
          </a:p>
          <a:p>
            <a:r>
              <a:rPr lang="fr-FR" sz="1600" dirty="0" smtClean="0"/>
              <a:t>Nommer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5982379"/>
            <a:ext cx="298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Mémoriser</a:t>
            </a:r>
          </a:p>
          <a:p>
            <a:r>
              <a:rPr lang="fr-FR" sz="1600" dirty="0" smtClean="0"/>
              <a:t>Rappeler</a:t>
            </a:r>
            <a:br>
              <a:rPr lang="fr-FR" sz="1600" dirty="0" smtClean="0"/>
            </a:br>
            <a:r>
              <a:rPr lang="fr-FR" sz="1600" dirty="0" smtClean="0"/>
              <a:t>Enumérer     Apprendre par cœur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322703" y="5157192"/>
            <a:ext cx="110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Décrire</a:t>
            </a:r>
          </a:p>
          <a:p>
            <a:r>
              <a:rPr lang="fr-FR" sz="1600" dirty="0" smtClean="0"/>
              <a:t>Interpréter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71800" y="5157192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Expliquer</a:t>
            </a:r>
          </a:p>
          <a:p>
            <a:r>
              <a:rPr lang="fr-FR" sz="1600" dirty="0" smtClean="0"/>
              <a:t>Dire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97233" y="4366845"/>
            <a:ext cx="110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Utiliser</a:t>
            </a:r>
          </a:p>
          <a:p>
            <a:r>
              <a:rPr lang="fr-FR" sz="1600" dirty="0" smtClean="0"/>
              <a:t>Démontrer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87824" y="4366845"/>
            <a:ext cx="97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Calculer</a:t>
            </a:r>
          </a:p>
          <a:p>
            <a:r>
              <a:rPr lang="fr-FR" sz="1600" dirty="0" smtClean="0"/>
              <a:t>Résoudre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02972" y="3356992"/>
            <a:ext cx="174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Déduire, Organiser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73844" y="3882534"/>
            <a:ext cx="2594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Mettre en relation/Synthèse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51920" y="2924944"/>
            <a:ext cx="1357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Juger, Justifier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6448788" y="3645024"/>
            <a:ext cx="216024" cy="1835333"/>
            <a:chOff x="6448788" y="3645024"/>
            <a:chExt cx="216024" cy="1835333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660232" y="3645024"/>
              <a:ext cx="0" cy="183533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448788" y="5480357"/>
              <a:ext cx="21602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6653309" y="400869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L1</a:t>
            </a:r>
            <a:endParaRPr lang="fr-F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42780" y="646331"/>
            <a:ext cx="1203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Adapté de </a:t>
            </a:r>
            <a:br>
              <a:rPr lang="fr-FR" i="1" dirty="0" smtClean="0"/>
            </a:br>
            <a:r>
              <a:rPr lang="fr-FR" i="1" dirty="0" smtClean="0"/>
              <a:t>M. Lebrun</a:t>
            </a:r>
          </a:p>
          <a:p>
            <a:r>
              <a:rPr lang="fr-FR" i="1" dirty="0" smtClean="0"/>
              <a:t>2015</a:t>
            </a:r>
            <a:endParaRPr lang="fr-FR" i="1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07504" y="646331"/>
            <a:ext cx="0" cy="6167045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0" y="201316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cognitif</a:t>
            </a:r>
            <a:endParaRPr lang="fr-FR" sz="2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331640" y="6251"/>
            <a:ext cx="595547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rgbClr val="000099"/>
                </a:solidFill>
              </a:rPr>
              <a:t>Les classes inversées au pluriel</a:t>
            </a:r>
            <a:endParaRPr lang="fr-FR" altLang="fr-FR" sz="3600" dirty="0">
              <a:solidFill>
                <a:srgbClr val="000099"/>
              </a:solidFill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179512" y="1484784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4400" dirty="0"/>
              <a:t> </a:t>
            </a:r>
            <a:r>
              <a:rPr lang="fr-FR" altLang="fr-FR" sz="4000" dirty="0" smtClean="0"/>
              <a:t>un état d’esprit clair</a:t>
            </a:r>
            <a:endParaRPr lang="fr-FR" altLang="fr-FR" sz="3600" dirty="0" smtClean="0"/>
          </a:p>
          <a:p>
            <a:pPr>
              <a:spcBef>
                <a:spcPct val="0"/>
              </a:spcBef>
              <a:buClr>
                <a:srgbClr val="FF0000"/>
              </a:buClr>
              <a:buNone/>
            </a:pPr>
            <a:endParaRPr lang="fr-FR" altLang="fr-FR" sz="4000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4000" dirty="0"/>
              <a:t> </a:t>
            </a:r>
            <a:r>
              <a:rPr lang="fr-FR" altLang="fr-FR" sz="4000" dirty="0" smtClean="0"/>
              <a:t>une infinité de possibilités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4000" dirty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4000" dirty="0" smtClean="0"/>
              <a:t> chacun l’adapte à sa sauce</a:t>
            </a:r>
          </a:p>
        </p:txBody>
      </p:sp>
    </p:spTree>
    <p:extLst>
      <p:ext uri="{BB962C8B-B14F-4D97-AF65-F5344CB8AC3E}">
        <p14:creationId xmlns:p14="http://schemas.microsoft.com/office/powerpoint/2010/main" val="15918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2112</Words>
  <Application>Microsoft Office PowerPoint</Application>
  <PresentationFormat>Affichage à l'écran (4:3)</PresentationFormat>
  <Paragraphs>506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Arial</vt:lpstr>
      <vt:lpstr>Calibri</vt:lpstr>
      <vt:lpstr>Times New Roman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JM</dc:creator>
  <cp:lastModifiedBy>jean marc</cp:lastModifiedBy>
  <cp:revision>196</cp:revision>
  <cp:lastPrinted>2016-06-23T13:01:51Z</cp:lastPrinted>
  <dcterms:created xsi:type="dcterms:W3CDTF">2013-07-09T14:35:03Z</dcterms:created>
  <dcterms:modified xsi:type="dcterms:W3CDTF">2017-10-22T08:32:37Z</dcterms:modified>
</cp:coreProperties>
</file>