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9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0" r:id="rId3"/>
    <p:sldId id="289" r:id="rId4"/>
    <p:sldId id="262" r:id="rId5"/>
    <p:sldId id="263" r:id="rId6"/>
    <p:sldId id="264" r:id="rId7"/>
    <p:sldId id="265" r:id="rId8"/>
    <p:sldId id="288" r:id="rId9"/>
    <p:sldId id="274" r:id="rId10"/>
    <p:sldId id="283" r:id="rId11"/>
    <p:sldId id="282" r:id="rId12"/>
    <p:sldId id="278" r:id="rId13"/>
    <p:sldId id="284" r:id="rId14"/>
    <p:sldId id="285" r:id="rId15"/>
    <p:sldId id="277" r:id="rId16"/>
    <p:sldId id="279" r:id="rId17"/>
    <p:sldId id="286" r:id="rId18"/>
    <p:sldId id="269" r:id="rId19"/>
    <p:sldId id="272" r:id="rId20"/>
    <p:sldId id="287" r:id="rId21"/>
    <p:sldId id="273" r:id="rId22"/>
    <p:sldId id="290" r:id="rId23"/>
    <p:sldId id="291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B00"/>
    <a:srgbClr val="80D72E"/>
    <a:srgbClr val="0AC4E7"/>
    <a:srgbClr val="955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7" autoAdjust="0"/>
    <p:restoredTop sz="94660"/>
  </p:normalViewPr>
  <p:slideViewPr>
    <p:cSldViewPr snapToObjects="1">
      <p:cViewPr>
        <p:scale>
          <a:sx n="103" d="100"/>
          <a:sy n="103" d="100"/>
        </p:scale>
        <p:origin x="-912" y="-312"/>
      </p:cViewPr>
      <p:guideLst>
        <p:guide orient="horz" pos="3888"/>
        <p:guide pos="8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4B7F1-1EC6-704A-99D8-1A16F71EB0D1}" type="datetimeFigureOut">
              <a:rPr lang="en-US" smtClean="0"/>
              <a:pPr/>
              <a:t>04/07/16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6B2A6-0D90-5149-9B6E-AD82DA75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69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58385-4BD6-E340-900E-86CBFAF74480}" type="datetimeFigureOut">
              <a:rPr lang="en-US" smtClean="0"/>
              <a:pPr/>
              <a:t>04/07/16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6F6BF-981C-1640-914F-CB29F9C67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9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F6BF-981C-1640-914F-CB29F9C672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295400" y="1634034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295400" y="3124200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098-69C9-3747-94E6-558D8B0AC040}" type="datetimeFigureOut">
              <a:rPr lang="en-US" smtClean="0"/>
              <a:pPr/>
              <a:t>04/07/16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C5C2-D1DA-074A-AAE6-42B2197CB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098-69C9-3747-94E6-558D8B0AC040}" type="datetimeFigureOut">
              <a:rPr lang="en-US" smtClean="0"/>
              <a:pPr/>
              <a:t>04/07/16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C5C2-D1DA-074A-AAE6-42B2197CB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5791200" cy="533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676400" y="1981200"/>
            <a:ext cx="40386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" y="6400800"/>
            <a:ext cx="6172200" cy="45720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6EAC47C-1989-5743-803B-F7573F582B8E}" type="slidenum">
              <a:rPr lang="da-DK"/>
              <a:pPr/>
              <a:t>‹#›</a:t>
            </a:fld>
            <a:endParaRPr lang="da-DK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4800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098-69C9-3747-94E6-558D8B0AC040}" type="datetimeFigureOut">
              <a:rPr lang="en-US" smtClean="0"/>
              <a:pPr/>
              <a:t>04/07/16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C5C2-D1DA-074A-AAE6-42B2197CB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71448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9680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098-69C9-3747-94E6-558D8B0AC040}" type="datetimeFigureOut">
              <a:rPr lang="en-US" smtClean="0"/>
              <a:pPr/>
              <a:t>04/07/16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C5C2-D1DA-074A-AAE6-42B2197CB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162550"/>
            <a:ext cx="7848600" cy="1143000"/>
          </a:xfrm>
        </p:spPr>
        <p:txBody>
          <a:bodyPr anchor="ctr">
            <a:noAutofit/>
          </a:bodyPr>
          <a:lstStyle>
            <a:lvl1pPr algn="ctr"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28278"/>
            <a:ext cx="34137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73040" y="328278"/>
            <a:ext cx="34137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66800" y="969336"/>
            <a:ext cx="34137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3040" y="969336"/>
            <a:ext cx="34137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098-69C9-3747-94E6-558D8B0AC040}" type="datetimeFigureOut">
              <a:rPr lang="en-US" smtClean="0"/>
              <a:pPr/>
              <a:t>04/07/16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C5C2-D1DA-074A-AAE6-42B2197CB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098-69C9-3747-94E6-558D8B0AC040}" type="datetimeFigureOut">
              <a:rPr lang="en-US" smtClean="0"/>
              <a:pPr/>
              <a:t>04/07/16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C5C2-D1DA-074A-AAE6-42B2197CB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098-69C9-3747-94E6-558D8B0AC040}" type="datetimeFigureOut">
              <a:rPr lang="en-US" smtClean="0"/>
              <a:pPr/>
              <a:t>04/07/16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C5C2-D1DA-074A-AAE6-42B2197CB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314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90600" y="1206500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2133601"/>
            <a:ext cx="7924800" cy="3733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098-69C9-3747-94E6-558D8B0AC040}" type="datetimeFigureOut">
              <a:rPr lang="en-US" smtClean="0"/>
              <a:pPr/>
              <a:t>04/07/16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C5C2-D1DA-074A-AAE6-42B2197CB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098-69C9-3747-94E6-558D8B0AC040}" type="datetimeFigureOut">
              <a:rPr lang="en-US" smtClean="0"/>
              <a:pPr/>
              <a:t>04/07/16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C5C2-D1DA-074A-AAE6-42B2197CB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295400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098-69C9-3747-94E6-558D8B0AC040}" type="datetimeFigureOut">
              <a:rPr lang="en-US" smtClean="0"/>
              <a:pPr/>
              <a:t>04/07/16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C5C2-D1DA-074A-AAE6-42B2197CB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3"/>
            <a:ext cx="1702191" cy="664698"/>
          </a:xfrm>
          <a:prstGeom prst="ellipse">
            <a:avLst/>
          </a:prstGeom>
          <a:noFill/>
          <a:ln w="27305" cap="rnd" cmpd="sng" algn="ctr">
            <a:solidFill>
              <a:srgbClr val="35523A"/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-75799" y="448264"/>
            <a:ext cx="1434307" cy="749402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7C6CA098-69C9-3747-94E6-558D8B0AC040}" type="datetimeFigureOut">
              <a:rPr lang="en-US" smtClean="0"/>
              <a:pPr/>
              <a:t>04/07/16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accent4">
                    <a:lumMod val="5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accent4">
                    <a:lumMod val="50000"/>
                  </a:schemeClr>
                </a:solidFill>
                <a:effectLst/>
              </a:defRPr>
            </a:lvl1pPr>
          </a:lstStyle>
          <a:p>
            <a:fld id="{8EB4C5C2-D1DA-074A-AAE6-42B2197CB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4" name="Picture 13" descr="DarkLogoGreen_small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2873" y="6248400"/>
            <a:ext cx="2311400" cy="5345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8.jpe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8.jpeg"/><Relationship Id="rId7" Type="http://schemas.openxmlformats.org/officeDocument/2006/relationships/oleObject" Target="../embeddings/oleObject7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3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8.jpeg"/><Relationship Id="rId7" Type="http://schemas.openxmlformats.org/officeDocument/2006/relationships/oleObject" Target="../embeddings/oleObject1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2.bin"/><Relationship Id="rId10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8.jpeg"/><Relationship Id="rId7" Type="http://schemas.openxmlformats.org/officeDocument/2006/relationships/oleObject" Target="../embeddings/oleObject4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75816"/>
            <a:ext cx="7406640" cy="1929384"/>
          </a:xfrm>
        </p:spPr>
        <p:txBody>
          <a:bodyPr/>
          <a:lstStyle/>
          <a:p>
            <a:r>
              <a:rPr lang="en-US" dirty="0" smtClean="0"/>
              <a:t>Cosmology with Peculiar Velocities:</a:t>
            </a:r>
            <a:br>
              <a:rPr lang="en-US" dirty="0" smtClean="0"/>
            </a:br>
            <a:r>
              <a:rPr lang="en-US" dirty="0" smtClean="0"/>
              <a:t>Observational Effects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 Andersen</a:t>
            </a:r>
          </a:p>
          <a:p>
            <a:r>
              <a:rPr lang="en-US" dirty="0" smtClean="0"/>
              <a:t>w. Tamara Davis, </a:t>
            </a:r>
            <a:r>
              <a:rPr lang="en-US" dirty="0" err="1" smtClean="0"/>
              <a:t>Cullan</a:t>
            </a:r>
            <a:r>
              <a:rPr lang="en-US" dirty="0" smtClean="0"/>
              <a:t> </a:t>
            </a:r>
            <a:r>
              <a:rPr lang="en-US" dirty="0" err="1" smtClean="0"/>
              <a:t>Howlett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-457200"/>
            <a:ext cx="609600" cy="76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89" y="533400"/>
            <a:ext cx="6096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Flow – Linear Theory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11/22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8503" y="2133600"/>
            <a:ext cx="6155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5410200" y="2286000"/>
            <a:ext cx="1143000" cy="685800"/>
          </a:xfrm>
          <a:prstGeom prst="roundRect">
            <a:avLst/>
          </a:prstGeom>
          <a:solidFill>
            <a:srgbClr val="0080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84244" y="2286000"/>
            <a:ext cx="1819934" cy="685800"/>
          </a:xfrm>
          <a:prstGeom prst="round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Flow – Linear Theory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12/22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8503" y="2133600"/>
            <a:ext cx="6155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5410200" y="2286000"/>
            <a:ext cx="1143000" cy="685800"/>
          </a:xfrm>
          <a:prstGeom prst="roundRect">
            <a:avLst/>
          </a:prstGeom>
          <a:solidFill>
            <a:srgbClr val="0080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84244" y="2286000"/>
            <a:ext cx="1819934" cy="685800"/>
          </a:xfrm>
          <a:prstGeom prst="round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701284" y="1828800"/>
            <a:ext cx="484632" cy="434622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1391159"/>
            <a:ext cx="26981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From cosmology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8803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Flow – Linear Theory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13/22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8503" y="2133600"/>
            <a:ext cx="6155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5410200" y="2286000"/>
            <a:ext cx="1143000" cy="685800"/>
          </a:xfrm>
          <a:prstGeom prst="roundRect">
            <a:avLst/>
          </a:prstGeom>
          <a:solidFill>
            <a:srgbClr val="0080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84244" y="2286000"/>
            <a:ext cx="1819934" cy="685800"/>
          </a:xfrm>
          <a:prstGeom prst="round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701284" y="1828800"/>
            <a:ext cx="484632" cy="434622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>
            <a:off x="7239000" y="3059289"/>
            <a:ext cx="484632" cy="434622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1391159"/>
            <a:ext cx="26981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From cosmology</a:t>
            </a:r>
            <a:endParaRPr lang="en-US" sz="2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35623" y="3530600"/>
            <a:ext cx="3621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From survey geometry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25830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Flow – Linear Theory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14/22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8503" y="2133600"/>
            <a:ext cx="6155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5410200" y="2286000"/>
            <a:ext cx="1143000" cy="685800"/>
          </a:xfrm>
          <a:prstGeom prst="roundRect">
            <a:avLst/>
          </a:prstGeom>
          <a:solidFill>
            <a:srgbClr val="0080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84244" y="2286000"/>
            <a:ext cx="1819934" cy="685800"/>
          </a:xfrm>
          <a:prstGeom prst="round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701284" y="1828800"/>
            <a:ext cx="484632" cy="434622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>
            <a:off x="7239000" y="3059289"/>
            <a:ext cx="484632" cy="434622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1391159"/>
            <a:ext cx="26981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From cosmology</a:t>
            </a:r>
            <a:endParaRPr lang="en-US" sz="2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35623" y="3530600"/>
            <a:ext cx="3621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From survey geometry</a:t>
            </a:r>
            <a:endParaRPr lang="en-US" sz="2500" b="1" dirty="0"/>
          </a:p>
        </p:txBody>
      </p:sp>
      <p:pic>
        <p:nvPicPr>
          <p:cNvPr id="14" name="Picture 13" descr="bulk_histo_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644" y="3530454"/>
            <a:ext cx="4046359" cy="283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7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Flow – Linear Theory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15/22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8503" y="2133600"/>
            <a:ext cx="6155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5410200" y="2286000"/>
            <a:ext cx="1143000" cy="685800"/>
          </a:xfrm>
          <a:prstGeom prst="roundRect">
            <a:avLst/>
          </a:prstGeom>
          <a:solidFill>
            <a:srgbClr val="0080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84244" y="2286000"/>
            <a:ext cx="1819934" cy="685800"/>
          </a:xfrm>
          <a:prstGeom prst="round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701284" y="1828800"/>
            <a:ext cx="484632" cy="434622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>
            <a:off x="7239000" y="3059289"/>
            <a:ext cx="484632" cy="434622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1391159"/>
            <a:ext cx="26981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From cosmology</a:t>
            </a:r>
            <a:endParaRPr lang="en-US" sz="2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35623" y="3530600"/>
            <a:ext cx="3621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From survey geometry</a:t>
            </a:r>
            <a:endParaRPr lang="en-US" sz="2500" b="1" dirty="0"/>
          </a:p>
        </p:txBody>
      </p:sp>
      <p:pic>
        <p:nvPicPr>
          <p:cNvPr id="14" name="Picture 13" descr="bulk_histo_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644" y="3530454"/>
            <a:ext cx="4046359" cy="2838080"/>
          </a:xfrm>
          <a:prstGeom prst="rect">
            <a:avLst/>
          </a:prstGeom>
        </p:spPr>
      </p:pic>
      <p:pic>
        <p:nvPicPr>
          <p:cNvPr id="4" name="Picture 3" descr="Screen Shot 2016-06-27 at 12.41.48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84"/>
          <a:stretch/>
        </p:blipFill>
        <p:spPr>
          <a:xfrm>
            <a:off x="2044649" y="3259667"/>
            <a:ext cx="505571" cy="747987"/>
          </a:xfrm>
          <a:prstGeom prst="rect">
            <a:avLst/>
          </a:prstGeom>
        </p:spPr>
      </p:pic>
      <p:sp>
        <p:nvSpPr>
          <p:cNvPr id="18" name="Left Arrow 17"/>
          <p:cNvSpPr/>
          <p:nvPr/>
        </p:nvSpPr>
        <p:spPr>
          <a:xfrm rot="19017132">
            <a:off x="1436561" y="3765338"/>
            <a:ext cx="709742" cy="484632"/>
          </a:xfrm>
          <a:prstGeom prst="leftArrow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creen Shot 2016-06-27 at 12.41.48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3" r="16554"/>
          <a:stretch/>
        </p:blipFill>
        <p:spPr>
          <a:xfrm>
            <a:off x="2514600" y="3259667"/>
            <a:ext cx="1772482" cy="7479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44649" y="4022894"/>
            <a:ext cx="32059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Most probable value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44786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Bulk Flow – Estimator Performance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16/22</a:t>
            </a:r>
            <a:endParaRPr lang="en-US" b="1" dirty="0"/>
          </a:p>
        </p:txBody>
      </p:sp>
      <p:pic>
        <p:nvPicPr>
          <p:cNvPr id="4" name="Content Placeholder 3" descr="wsl3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219200" y="1447799"/>
            <a:ext cx="4267200" cy="2732049"/>
          </a:xfrm>
        </p:spPr>
      </p:pic>
      <p:pic>
        <p:nvPicPr>
          <p:cNvPr id="7" name="Picture 6" descr="bulk_histo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530453"/>
            <a:ext cx="4337443" cy="283808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600200" y="19050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92000"/>
                  <a:satMod val="170000"/>
                  <a:alpha val="76000"/>
                </a:schemeClr>
              </a:gs>
              <a:gs pos="15000">
                <a:schemeClr val="accent2">
                  <a:tint val="92000"/>
                  <a:shade val="99000"/>
                  <a:satMod val="170000"/>
                  <a:alpha val="76000"/>
                </a:schemeClr>
              </a:gs>
              <a:gs pos="62000">
                <a:schemeClr val="accent2">
                  <a:tint val="96000"/>
                  <a:shade val="80000"/>
                  <a:satMod val="170000"/>
                  <a:alpha val="76000"/>
                </a:schemeClr>
              </a:gs>
              <a:gs pos="97000">
                <a:schemeClr val="accent2">
                  <a:tint val="98000"/>
                  <a:shade val="63000"/>
                  <a:satMod val="170000"/>
                  <a:alpha val="76000"/>
                </a:schemeClr>
              </a:gs>
              <a:gs pos="100000">
                <a:schemeClr val="accent2">
                  <a:shade val="62000"/>
                  <a:satMod val="17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57400" y="3301853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92000"/>
                  <a:satMod val="170000"/>
                  <a:alpha val="76000"/>
                </a:schemeClr>
              </a:gs>
              <a:gs pos="15000">
                <a:schemeClr val="accent2">
                  <a:tint val="92000"/>
                  <a:shade val="99000"/>
                  <a:satMod val="170000"/>
                  <a:alpha val="76000"/>
                </a:schemeClr>
              </a:gs>
              <a:gs pos="62000">
                <a:schemeClr val="accent2">
                  <a:tint val="96000"/>
                  <a:shade val="80000"/>
                  <a:satMod val="170000"/>
                  <a:alpha val="76000"/>
                </a:schemeClr>
              </a:gs>
              <a:gs pos="97000">
                <a:schemeClr val="accent2">
                  <a:tint val="98000"/>
                  <a:shade val="63000"/>
                  <a:satMod val="170000"/>
                  <a:alpha val="76000"/>
                </a:schemeClr>
              </a:gs>
              <a:gs pos="100000">
                <a:schemeClr val="accent2">
                  <a:shade val="62000"/>
                  <a:satMod val="17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43200" y="19050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92000"/>
                  <a:satMod val="170000"/>
                  <a:alpha val="76000"/>
                </a:schemeClr>
              </a:gs>
              <a:gs pos="15000">
                <a:schemeClr val="accent2">
                  <a:tint val="92000"/>
                  <a:shade val="99000"/>
                  <a:satMod val="170000"/>
                  <a:alpha val="76000"/>
                </a:schemeClr>
              </a:gs>
              <a:gs pos="62000">
                <a:schemeClr val="accent2">
                  <a:tint val="96000"/>
                  <a:shade val="80000"/>
                  <a:satMod val="170000"/>
                  <a:alpha val="76000"/>
                </a:schemeClr>
              </a:gs>
              <a:gs pos="97000">
                <a:schemeClr val="accent2">
                  <a:tint val="98000"/>
                  <a:shade val="63000"/>
                  <a:satMod val="170000"/>
                  <a:alpha val="76000"/>
                </a:schemeClr>
              </a:gs>
              <a:gs pos="100000">
                <a:schemeClr val="accent2">
                  <a:shade val="62000"/>
                  <a:satMod val="17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00400" y="3530453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92000"/>
                  <a:satMod val="170000"/>
                  <a:alpha val="76000"/>
                </a:schemeClr>
              </a:gs>
              <a:gs pos="15000">
                <a:schemeClr val="accent2">
                  <a:tint val="92000"/>
                  <a:shade val="99000"/>
                  <a:satMod val="170000"/>
                  <a:alpha val="76000"/>
                </a:schemeClr>
              </a:gs>
              <a:gs pos="62000">
                <a:schemeClr val="accent2">
                  <a:tint val="96000"/>
                  <a:shade val="80000"/>
                  <a:satMod val="170000"/>
                  <a:alpha val="76000"/>
                </a:schemeClr>
              </a:gs>
              <a:gs pos="97000">
                <a:schemeClr val="accent2">
                  <a:tint val="98000"/>
                  <a:shade val="63000"/>
                  <a:satMod val="170000"/>
                  <a:alpha val="76000"/>
                </a:schemeClr>
              </a:gs>
              <a:gs pos="100000">
                <a:schemeClr val="accent2">
                  <a:shade val="62000"/>
                  <a:satMod val="17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05200" y="2590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92000"/>
                  <a:satMod val="170000"/>
                  <a:alpha val="76000"/>
                </a:schemeClr>
              </a:gs>
              <a:gs pos="15000">
                <a:schemeClr val="accent2">
                  <a:tint val="92000"/>
                  <a:shade val="99000"/>
                  <a:satMod val="170000"/>
                  <a:alpha val="76000"/>
                </a:schemeClr>
              </a:gs>
              <a:gs pos="62000">
                <a:schemeClr val="accent2">
                  <a:tint val="96000"/>
                  <a:shade val="80000"/>
                  <a:satMod val="170000"/>
                  <a:alpha val="76000"/>
                </a:schemeClr>
              </a:gs>
              <a:gs pos="97000">
                <a:schemeClr val="accent2">
                  <a:tint val="98000"/>
                  <a:shade val="63000"/>
                  <a:satMod val="170000"/>
                  <a:alpha val="76000"/>
                </a:schemeClr>
              </a:gs>
              <a:gs pos="100000">
                <a:schemeClr val="accent2">
                  <a:shade val="62000"/>
                  <a:satMod val="17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0600" y="16764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92000"/>
                  <a:satMod val="170000"/>
                  <a:alpha val="76000"/>
                </a:schemeClr>
              </a:gs>
              <a:gs pos="15000">
                <a:schemeClr val="accent2">
                  <a:tint val="92000"/>
                  <a:shade val="99000"/>
                  <a:satMod val="170000"/>
                  <a:alpha val="76000"/>
                </a:schemeClr>
              </a:gs>
              <a:gs pos="62000">
                <a:schemeClr val="accent2">
                  <a:tint val="96000"/>
                  <a:shade val="80000"/>
                  <a:satMod val="170000"/>
                  <a:alpha val="76000"/>
                </a:schemeClr>
              </a:gs>
              <a:gs pos="97000">
                <a:schemeClr val="accent2">
                  <a:tint val="98000"/>
                  <a:shade val="63000"/>
                  <a:satMod val="170000"/>
                  <a:alpha val="76000"/>
                </a:schemeClr>
              </a:gs>
              <a:gs pos="100000">
                <a:schemeClr val="accent2">
                  <a:shade val="62000"/>
                  <a:satMod val="17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76400" y="28194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92000"/>
                  <a:satMod val="170000"/>
                  <a:alpha val="76000"/>
                </a:schemeClr>
              </a:gs>
              <a:gs pos="15000">
                <a:schemeClr val="accent2">
                  <a:tint val="92000"/>
                  <a:shade val="99000"/>
                  <a:satMod val="170000"/>
                  <a:alpha val="76000"/>
                </a:schemeClr>
              </a:gs>
              <a:gs pos="62000">
                <a:schemeClr val="accent2">
                  <a:tint val="96000"/>
                  <a:shade val="80000"/>
                  <a:satMod val="170000"/>
                  <a:alpha val="76000"/>
                </a:schemeClr>
              </a:gs>
              <a:gs pos="97000">
                <a:schemeClr val="accent2">
                  <a:tint val="98000"/>
                  <a:shade val="63000"/>
                  <a:satMod val="170000"/>
                  <a:alpha val="76000"/>
                </a:schemeClr>
              </a:gs>
              <a:gs pos="100000">
                <a:schemeClr val="accent2">
                  <a:shade val="62000"/>
                  <a:satMod val="17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71600" y="3530453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92000"/>
                  <a:satMod val="170000"/>
                  <a:alpha val="76000"/>
                </a:schemeClr>
              </a:gs>
              <a:gs pos="15000">
                <a:schemeClr val="accent2">
                  <a:tint val="92000"/>
                  <a:shade val="99000"/>
                  <a:satMod val="170000"/>
                  <a:alpha val="76000"/>
                </a:schemeClr>
              </a:gs>
              <a:gs pos="62000">
                <a:schemeClr val="accent2">
                  <a:tint val="96000"/>
                  <a:shade val="80000"/>
                  <a:satMod val="170000"/>
                  <a:alpha val="76000"/>
                </a:schemeClr>
              </a:gs>
              <a:gs pos="97000">
                <a:schemeClr val="accent2">
                  <a:tint val="98000"/>
                  <a:shade val="63000"/>
                  <a:satMod val="170000"/>
                  <a:alpha val="76000"/>
                </a:schemeClr>
              </a:gs>
              <a:gs pos="100000">
                <a:schemeClr val="accent2">
                  <a:shade val="62000"/>
                  <a:satMod val="17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62200" y="2590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92000"/>
                  <a:satMod val="170000"/>
                  <a:alpha val="76000"/>
                </a:schemeClr>
              </a:gs>
              <a:gs pos="15000">
                <a:schemeClr val="accent2">
                  <a:tint val="92000"/>
                  <a:shade val="99000"/>
                  <a:satMod val="170000"/>
                  <a:alpha val="76000"/>
                </a:schemeClr>
              </a:gs>
              <a:gs pos="62000">
                <a:schemeClr val="accent2">
                  <a:tint val="96000"/>
                  <a:shade val="80000"/>
                  <a:satMod val="170000"/>
                  <a:alpha val="76000"/>
                </a:schemeClr>
              </a:gs>
              <a:gs pos="97000">
                <a:schemeClr val="accent2">
                  <a:tint val="98000"/>
                  <a:shade val="63000"/>
                  <a:satMod val="170000"/>
                  <a:alpha val="76000"/>
                </a:schemeClr>
              </a:gs>
              <a:gs pos="100000">
                <a:schemeClr val="accent2">
                  <a:shade val="62000"/>
                  <a:satMod val="17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62400" y="3530453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92000"/>
                  <a:satMod val="170000"/>
                  <a:alpha val="76000"/>
                </a:schemeClr>
              </a:gs>
              <a:gs pos="15000">
                <a:schemeClr val="accent2">
                  <a:tint val="92000"/>
                  <a:shade val="99000"/>
                  <a:satMod val="170000"/>
                  <a:alpha val="76000"/>
                </a:schemeClr>
              </a:gs>
              <a:gs pos="62000">
                <a:schemeClr val="accent2">
                  <a:tint val="96000"/>
                  <a:shade val="80000"/>
                  <a:satMod val="170000"/>
                  <a:alpha val="76000"/>
                </a:schemeClr>
              </a:gs>
              <a:gs pos="97000">
                <a:schemeClr val="accent2">
                  <a:tint val="98000"/>
                  <a:shade val="63000"/>
                  <a:satMod val="170000"/>
                  <a:alpha val="76000"/>
                </a:schemeClr>
              </a:gs>
              <a:gs pos="100000">
                <a:schemeClr val="accent2">
                  <a:shade val="62000"/>
                  <a:satMod val="17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90800" y="3530453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92000"/>
                  <a:satMod val="170000"/>
                  <a:alpha val="76000"/>
                </a:schemeClr>
              </a:gs>
              <a:gs pos="15000">
                <a:schemeClr val="accent2">
                  <a:tint val="92000"/>
                  <a:shade val="99000"/>
                  <a:satMod val="170000"/>
                  <a:alpha val="76000"/>
                </a:schemeClr>
              </a:gs>
              <a:gs pos="62000">
                <a:schemeClr val="accent2">
                  <a:tint val="96000"/>
                  <a:shade val="80000"/>
                  <a:satMod val="170000"/>
                  <a:alpha val="76000"/>
                </a:schemeClr>
              </a:gs>
              <a:gs pos="97000">
                <a:schemeClr val="accent2">
                  <a:tint val="98000"/>
                  <a:shade val="63000"/>
                  <a:satMod val="170000"/>
                  <a:alpha val="76000"/>
                </a:schemeClr>
              </a:gs>
              <a:gs pos="100000">
                <a:schemeClr val="accent2">
                  <a:shade val="62000"/>
                  <a:satMod val="17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19600" y="23622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92000"/>
                  <a:satMod val="170000"/>
                  <a:alpha val="76000"/>
                </a:schemeClr>
              </a:gs>
              <a:gs pos="15000">
                <a:schemeClr val="accent2">
                  <a:tint val="92000"/>
                  <a:shade val="99000"/>
                  <a:satMod val="170000"/>
                  <a:alpha val="76000"/>
                </a:schemeClr>
              </a:gs>
              <a:gs pos="62000">
                <a:schemeClr val="accent2">
                  <a:tint val="96000"/>
                  <a:shade val="80000"/>
                  <a:satMod val="170000"/>
                  <a:alpha val="76000"/>
                </a:schemeClr>
              </a:gs>
              <a:gs pos="97000">
                <a:schemeClr val="accent2">
                  <a:tint val="98000"/>
                  <a:shade val="63000"/>
                  <a:satMod val="170000"/>
                  <a:alpha val="76000"/>
                </a:schemeClr>
              </a:gs>
              <a:gs pos="100000">
                <a:schemeClr val="accent2">
                  <a:shade val="62000"/>
                  <a:satMod val="17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57600" y="19050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92000"/>
                  <a:satMod val="170000"/>
                  <a:alpha val="76000"/>
                </a:schemeClr>
              </a:gs>
              <a:gs pos="15000">
                <a:schemeClr val="accent2">
                  <a:tint val="92000"/>
                  <a:shade val="99000"/>
                  <a:satMod val="170000"/>
                  <a:alpha val="76000"/>
                </a:schemeClr>
              </a:gs>
              <a:gs pos="62000">
                <a:schemeClr val="accent2">
                  <a:tint val="96000"/>
                  <a:shade val="80000"/>
                  <a:satMod val="170000"/>
                  <a:alpha val="76000"/>
                </a:schemeClr>
              </a:gs>
              <a:gs pos="97000">
                <a:schemeClr val="accent2">
                  <a:tint val="98000"/>
                  <a:shade val="63000"/>
                  <a:satMod val="170000"/>
                  <a:alpha val="76000"/>
                </a:schemeClr>
              </a:gs>
              <a:gs pos="100000">
                <a:schemeClr val="accent2">
                  <a:shade val="62000"/>
                  <a:satMod val="17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057400" y="1447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92000"/>
                  <a:satMod val="170000"/>
                  <a:alpha val="76000"/>
                </a:schemeClr>
              </a:gs>
              <a:gs pos="15000">
                <a:schemeClr val="accent2">
                  <a:tint val="92000"/>
                  <a:shade val="99000"/>
                  <a:satMod val="170000"/>
                  <a:alpha val="76000"/>
                </a:schemeClr>
              </a:gs>
              <a:gs pos="62000">
                <a:schemeClr val="accent2">
                  <a:tint val="96000"/>
                  <a:shade val="80000"/>
                  <a:satMod val="170000"/>
                  <a:alpha val="76000"/>
                </a:schemeClr>
              </a:gs>
              <a:gs pos="97000">
                <a:schemeClr val="accent2">
                  <a:tint val="98000"/>
                  <a:shade val="63000"/>
                  <a:satMod val="170000"/>
                  <a:alpha val="76000"/>
                </a:schemeClr>
              </a:gs>
              <a:gs pos="100000">
                <a:schemeClr val="accent2">
                  <a:shade val="62000"/>
                  <a:satMod val="17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00400" y="2844653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92000"/>
                  <a:satMod val="170000"/>
                  <a:alpha val="76000"/>
                </a:schemeClr>
              </a:gs>
              <a:gs pos="15000">
                <a:schemeClr val="accent2">
                  <a:tint val="92000"/>
                  <a:shade val="99000"/>
                  <a:satMod val="170000"/>
                  <a:alpha val="76000"/>
                </a:schemeClr>
              </a:gs>
              <a:gs pos="62000">
                <a:schemeClr val="accent2">
                  <a:tint val="96000"/>
                  <a:shade val="80000"/>
                  <a:satMod val="170000"/>
                  <a:alpha val="76000"/>
                </a:schemeClr>
              </a:gs>
              <a:gs pos="97000">
                <a:schemeClr val="accent2">
                  <a:tint val="98000"/>
                  <a:shade val="63000"/>
                  <a:satMod val="170000"/>
                  <a:alpha val="76000"/>
                </a:schemeClr>
              </a:gs>
              <a:gs pos="100000">
                <a:schemeClr val="accent2">
                  <a:shade val="62000"/>
                  <a:satMod val="17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72000" y="2971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92000"/>
                  <a:satMod val="170000"/>
                  <a:alpha val="76000"/>
                </a:schemeClr>
              </a:gs>
              <a:gs pos="15000">
                <a:schemeClr val="accent2">
                  <a:tint val="92000"/>
                  <a:shade val="99000"/>
                  <a:satMod val="170000"/>
                  <a:alpha val="76000"/>
                </a:schemeClr>
              </a:gs>
              <a:gs pos="62000">
                <a:schemeClr val="accent2">
                  <a:tint val="96000"/>
                  <a:shade val="80000"/>
                  <a:satMod val="170000"/>
                  <a:alpha val="76000"/>
                </a:schemeClr>
              </a:gs>
              <a:gs pos="97000">
                <a:schemeClr val="accent2">
                  <a:tint val="98000"/>
                  <a:shade val="63000"/>
                  <a:satMod val="170000"/>
                  <a:alpha val="76000"/>
                </a:schemeClr>
              </a:gs>
              <a:gs pos="100000">
                <a:schemeClr val="accent2">
                  <a:shade val="62000"/>
                  <a:satMod val="17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76600" y="16764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92000"/>
                  <a:satMod val="170000"/>
                  <a:alpha val="76000"/>
                </a:schemeClr>
              </a:gs>
              <a:gs pos="15000">
                <a:schemeClr val="accent2">
                  <a:tint val="92000"/>
                  <a:shade val="99000"/>
                  <a:satMod val="170000"/>
                  <a:alpha val="76000"/>
                </a:schemeClr>
              </a:gs>
              <a:gs pos="62000">
                <a:schemeClr val="accent2">
                  <a:tint val="96000"/>
                  <a:shade val="80000"/>
                  <a:satMod val="170000"/>
                  <a:alpha val="76000"/>
                </a:schemeClr>
              </a:gs>
              <a:gs pos="97000">
                <a:schemeClr val="accent2">
                  <a:tint val="98000"/>
                  <a:shade val="63000"/>
                  <a:satMod val="170000"/>
                  <a:alpha val="76000"/>
                </a:schemeClr>
              </a:gs>
              <a:gs pos="100000">
                <a:schemeClr val="accent2">
                  <a:shade val="62000"/>
                  <a:satMod val="17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90805" y="1676400"/>
            <a:ext cx="23133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N ~ 50000</a:t>
            </a:r>
          </a:p>
          <a:p>
            <a:r>
              <a:rPr lang="en-US" sz="3500" b="1" dirty="0"/>
              <a:t>n</a:t>
            </a:r>
            <a:r>
              <a:rPr lang="en-US" sz="3500" b="1" dirty="0" smtClean="0"/>
              <a:t> = 500</a:t>
            </a:r>
            <a:endParaRPr lang="en-US" sz="35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36784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7" imgW="100440" imgH="155160" progId="Equation.3">
                  <p:embed/>
                </p:oleObj>
              </mc:Choice>
              <mc:Fallback>
                <p:oleObj name="Equation" r:id="rId7" imgW="100440" imgH="15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856010"/>
              </p:ext>
            </p:extLst>
          </p:nvPr>
        </p:nvGraphicFramePr>
        <p:xfrm>
          <a:off x="4514850" y="3359150"/>
          <a:ext cx="114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9" imgW="100440" imgH="127800" progId="Equation.3">
                  <p:embed/>
                </p:oleObj>
              </mc:Choice>
              <mc:Fallback>
                <p:oleObj name="Equation" r:id="rId9" imgW="100440" imgH="12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59150"/>
                        <a:ext cx="1143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03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Idealised</a:t>
            </a:r>
            <a:r>
              <a:rPr lang="en-US" dirty="0" smtClean="0"/>
              <a:t> Survey– Spherical Cone Geometry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17/22</a:t>
            </a:r>
            <a:endParaRPr lang="en-US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730022"/>
            <a:ext cx="5495611" cy="422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38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Flow - Results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18/22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82471" y="1447800"/>
            <a:ext cx="637122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8738" y="260866"/>
            <a:ext cx="1543323" cy="118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789730" y="609600"/>
            <a:ext cx="135427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/>
              <a:t>n = 500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23618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Flow - Results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19/22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82471" y="1447800"/>
            <a:ext cx="637122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4661364">
            <a:off x="2912760" y="5287336"/>
            <a:ext cx="978408" cy="484632"/>
          </a:xfrm>
          <a:prstGeom prst="right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7804824">
            <a:off x="7171243" y="5296982"/>
            <a:ext cx="978408" cy="484632"/>
          </a:xfrm>
          <a:prstGeom prst="rightArrow">
            <a:avLst/>
          </a:prstGeom>
          <a:solidFill>
            <a:srgbClr val="00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28694" y="5952288"/>
            <a:ext cx="17187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r</a:t>
            </a:r>
            <a:r>
              <a:rPr lang="en-US" sz="2200" b="1" dirty="0" smtClean="0"/>
              <a:t> ~ 200 </a:t>
            </a:r>
            <a:r>
              <a:rPr lang="en-US" sz="2200" b="1" dirty="0" err="1" smtClean="0"/>
              <a:t>Mpc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5952288"/>
            <a:ext cx="13872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r</a:t>
            </a:r>
            <a:r>
              <a:rPr lang="en-US" sz="2200" b="1" dirty="0" smtClean="0"/>
              <a:t> ~ 1 </a:t>
            </a:r>
            <a:r>
              <a:rPr lang="en-US" sz="2200" b="1" dirty="0" err="1" smtClean="0"/>
              <a:t>Gpc</a:t>
            </a:r>
            <a:endParaRPr lang="en-US" sz="2200" b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8738" y="260866"/>
            <a:ext cx="1543323" cy="118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789730" y="609600"/>
            <a:ext cx="135427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/>
              <a:t>n = 500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24320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Flow - Results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20/22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5034972" y="3127883"/>
            <a:ext cx="2235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Relative Likelihood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75907" y="5314730"/>
            <a:ext cx="202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Bulk Flow [km/s]</a:t>
            </a:r>
            <a:endParaRPr lang="en-US" b="1" dirty="0"/>
          </a:p>
        </p:txBody>
      </p:sp>
      <p:pic>
        <p:nvPicPr>
          <p:cNvPr id="14" name="Picture 13" descr="cosmic_combined_hor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1" b="7923"/>
          <a:stretch/>
        </p:blipFill>
        <p:spPr>
          <a:xfrm>
            <a:off x="6337191" y="1270713"/>
            <a:ext cx="2806809" cy="39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Flow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/22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48006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Discrepancy in </a:t>
            </a:r>
            <a:r>
              <a:rPr lang="en-US" b="1" dirty="0" smtClean="0"/>
              <a:t>measured </a:t>
            </a:r>
            <a:r>
              <a:rPr lang="en-US" b="1" dirty="0" smtClean="0"/>
              <a:t>bulk flows</a:t>
            </a:r>
          </a:p>
          <a:p>
            <a:endParaRPr lang="en-US" b="1" dirty="0"/>
          </a:p>
          <a:p>
            <a:r>
              <a:rPr lang="en-US" b="1" dirty="0" smtClean="0"/>
              <a:t>Observational bias?</a:t>
            </a:r>
            <a:endParaRPr lang="en-US" b="1" dirty="0"/>
          </a:p>
          <a:p>
            <a:pPr marL="82296" indent="0">
              <a:buNone/>
            </a:pPr>
            <a:r>
              <a:rPr lang="en-US" dirty="0"/>
              <a:t>   - </a:t>
            </a:r>
            <a:r>
              <a:rPr lang="en-US" dirty="0" smtClean="0"/>
              <a:t>Survey geometry (not full sky coverage)</a:t>
            </a:r>
            <a:endParaRPr lang="en-US" dirty="0"/>
          </a:p>
          <a:p>
            <a:pPr marL="82296" indent="0">
              <a:buNone/>
            </a:pPr>
            <a:r>
              <a:rPr lang="en-US" dirty="0"/>
              <a:t>   - </a:t>
            </a:r>
            <a:r>
              <a:rPr lang="en-US" dirty="0" err="1" smtClean="0"/>
              <a:t>Undersampling</a:t>
            </a:r>
            <a:r>
              <a:rPr lang="en-US" dirty="0" smtClean="0"/>
              <a:t> (few data points)</a:t>
            </a:r>
          </a:p>
          <a:p>
            <a:endParaRPr lang="en-US" b="1" dirty="0" smtClean="0"/>
          </a:p>
          <a:p>
            <a:r>
              <a:rPr lang="en-US" b="1" dirty="0" smtClean="0"/>
              <a:t>Focus on type </a:t>
            </a:r>
            <a:r>
              <a:rPr lang="en-US" b="1" dirty="0" err="1" smtClean="0"/>
              <a:t>Ia</a:t>
            </a:r>
            <a:r>
              <a:rPr lang="en-US" b="1" dirty="0" smtClean="0"/>
              <a:t> </a:t>
            </a:r>
            <a:r>
              <a:rPr lang="en-US" b="1" dirty="0" err="1" smtClean="0"/>
              <a:t>SNe</a:t>
            </a:r>
            <a:r>
              <a:rPr lang="en-US" b="1" dirty="0" smtClean="0"/>
              <a:t> surveys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20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Flow - Results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21/22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43765" y="3160546"/>
            <a:ext cx="2235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Relative Likelihood</a:t>
            </a:r>
            <a:endParaRPr lang="en-US" b="1" dirty="0"/>
          </a:p>
        </p:txBody>
      </p:sp>
      <p:pic>
        <p:nvPicPr>
          <p:cNvPr id="7" name="Picture 6" descr="cosmic_combined_hor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/>
          <a:stretch/>
        </p:blipFill>
        <p:spPr>
          <a:xfrm>
            <a:off x="1339795" y="1270713"/>
            <a:ext cx="7804206" cy="428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3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Flow - Conclusion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22/22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4800600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Found: </a:t>
            </a:r>
            <a:r>
              <a:rPr lang="en-US" dirty="0" smtClean="0"/>
              <a:t>Significant bias in bulk flow measurement compared to theoretical prediction from both </a:t>
            </a:r>
            <a:r>
              <a:rPr lang="en-US" dirty="0" err="1" smtClean="0"/>
              <a:t>undersampling</a:t>
            </a:r>
            <a:r>
              <a:rPr lang="en-US" dirty="0" smtClean="0"/>
              <a:t> and non-spherical geometries</a:t>
            </a:r>
          </a:p>
          <a:p>
            <a:endParaRPr lang="en-US" dirty="0"/>
          </a:p>
          <a:p>
            <a:r>
              <a:rPr lang="en-US" b="1" dirty="0" smtClean="0"/>
              <a:t>Solution: </a:t>
            </a:r>
            <a:r>
              <a:rPr lang="en-US" dirty="0" smtClean="0"/>
              <a:t>Use simulation rather than linear theory prediction to compare measured bulk flows with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Flow – Extra Slides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windowfunction.pd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7" b="7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180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Flow – Extra Slides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indow_vs_pow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914400"/>
            <a:ext cx="7033613" cy="53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5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Flow – Extra Slides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ampvarcom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76" y="914400"/>
            <a:ext cx="7480300" cy="546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8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 of Attack – Use Simulation (Horizon Run 2)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/22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19200" y="1981200"/>
            <a:ext cx="3352800" cy="3886200"/>
          </a:xfrm>
          <a:prstGeom prst="roundRect">
            <a:avLst/>
          </a:prstGeom>
          <a:solidFill>
            <a:srgbClr val="008000">
              <a:alpha val="18000"/>
            </a:srgbClr>
          </a:solidFill>
          <a:ln w="38100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051378" y="1981200"/>
            <a:ext cx="3529618" cy="3886200"/>
          </a:xfrm>
          <a:prstGeom prst="roundRect">
            <a:avLst/>
          </a:prstGeom>
          <a:solidFill>
            <a:srgbClr val="008000">
              <a:alpha val="18000"/>
            </a:srgbClr>
          </a:solidFill>
          <a:ln w="38100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4856" y="2133600"/>
            <a:ext cx="269817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		Actual</a:t>
            </a:r>
          </a:p>
          <a:p>
            <a:endParaRPr lang="en-US" sz="3000" dirty="0"/>
          </a:p>
          <a:p>
            <a:pPr marL="285750" indent="-285750">
              <a:buFontTx/>
              <a:buChar char="-"/>
            </a:pPr>
            <a:r>
              <a:rPr lang="en-US" sz="3000" dirty="0" smtClean="0"/>
              <a:t>All galaxies</a:t>
            </a:r>
          </a:p>
          <a:p>
            <a:pPr marL="285750" indent="-285750">
              <a:buFontTx/>
              <a:buChar char="-"/>
            </a:pPr>
            <a:r>
              <a:rPr lang="en-US" sz="3000" dirty="0" smtClean="0"/>
              <a:t>Full 3d info</a:t>
            </a:r>
          </a:p>
          <a:p>
            <a:pPr marL="285750" indent="-285750">
              <a:buFontTx/>
              <a:buChar char="-"/>
            </a:pPr>
            <a:r>
              <a:rPr lang="en-US" sz="3000" dirty="0" smtClean="0"/>
              <a:t>Averaged flow</a:t>
            </a:r>
          </a:p>
          <a:p>
            <a:pPr marL="285750" indent="-285750">
              <a:buFontTx/>
              <a:buChar char="-"/>
            </a:pPr>
            <a:r>
              <a:rPr lang="en-US" sz="3000" dirty="0" smtClean="0"/>
              <a:t>Compare with</a:t>
            </a:r>
            <a:br>
              <a:rPr lang="en-US" sz="3000" dirty="0" smtClean="0"/>
            </a:br>
            <a:r>
              <a:rPr lang="en-US" sz="3000" dirty="0" smtClean="0"/>
              <a:t>linear theory</a:t>
            </a:r>
          </a:p>
          <a:p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5154570" y="2133600"/>
            <a:ext cx="342642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		Measured</a:t>
            </a:r>
          </a:p>
          <a:p>
            <a:endParaRPr lang="en-US" sz="3000" dirty="0"/>
          </a:p>
          <a:p>
            <a:pPr marL="285750" indent="-285750">
              <a:buFontTx/>
              <a:buChar char="-"/>
            </a:pPr>
            <a:r>
              <a:rPr lang="en-US" sz="3000" dirty="0" smtClean="0"/>
              <a:t>Galaxy subsample</a:t>
            </a:r>
          </a:p>
          <a:p>
            <a:pPr marL="285750" indent="-285750">
              <a:buFontTx/>
              <a:buChar char="-"/>
            </a:pPr>
            <a:r>
              <a:rPr lang="en-US" sz="3000" dirty="0" smtClean="0"/>
              <a:t>Line-of-sight info</a:t>
            </a:r>
          </a:p>
          <a:p>
            <a:pPr marL="285750" indent="-285750">
              <a:buFontTx/>
              <a:buChar char="-"/>
            </a:pPr>
            <a:r>
              <a:rPr lang="en-US" sz="3000" dirty="0" smtClean="0"/>
              <a:t>Estimated flow:</a:t>
            </a:r>
          </a:p>
          <a:p>
            <a:r>
              <a:rPr lang="en-US" sz="3000" dirty="0" smtClean="0"/>
              <a:t>Maximum Likelihood</a:t>
            </a:r>
            <a:br>
              <a:rPr lang="en-US" sz="3000" dirty="0" smtClean="0"/>
            </a:br>
            <a:r>
              <a:rPr lang="en-US" sz="3000" dirty="0" smtClean="0"/>
              <a:t>Minimum Variance</a:t>
            </a:r>
          </a:p>
        </p:txBody>
      </p:sp>
    </p:spTree>
    <p:extLst>
      <p:ext uri="{BB962C8B-B14F-4D97-AF65-F5344CB8AC3E}">
        <p14:creationId xmlns:p14="http://schemas.microsoft.com/office/powerpoint/2010/main" val="229801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Bulk Flow from Simulation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/22</a:t>
            </a:r>
            <a:endParaRPr lang="en-US" b="1" dirty="0"/>
          </a:p>
        </p:txBody>
      </p:sp>
      <p:pic>
        <p:nvPicPr>
          <p:cNvPr id="4" name="Content Placeholder 3" descr="wsl3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219200" y="1447799"/>
            <a:ext cx="4267200" cy="273204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78" y="2676731"/>
            <a:ext cx="3651643" cy="238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3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Bulk Flow from Simulation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  <a:r>
              <a:rPr lang="en-US" b="1" dirty="0" smtClean="0"/>
              <a:t>/22</a:t>
            </a:r>
            <a:endParaRPr lang="en-US" b="1" dirty="0"/>
          </a:p>
        </p:txBody>
      </p:sp>
      <p:pic>
        <p:nvPicPr>
          <p:cNvPr id="4" name="Content Placeholder 3" descr="wsl3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219200" y="1447799"/>
            <a:ext cx="4267200" cy="2732049"/>
          </a:xfrm>
        </p:spPr>
      </p:pic>
      <p:sp>
        <p:nvSpPr>
          <p:cNvPr id="12" name="Oval 11"/>
          <p:cNvSpPr/>
          <p:nvPr/>
        </p:nvSpPr>
        <p:spPr>
          <a:xfrm>
            <a:off x="1600200" y="19050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78" y="2676731"/>
            <a:ext cx="3651643" cy="238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3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Bulk Flow from Simulation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7</a:t>
            </a:r>
            <a:r>
              <a:rPr lang="en-US" b="1" dirty="0" smtClean="0"/>
              <a:t>/22</a:t>
            </a:r>
            <a:endParaRPr lang="en-US" b="1" dirty="0"/>
          </a:p>
        </p:txBody>
      </p:sp>
      <p:pic>
        <p:nvPicPr>
          <p:cNvPr id="4" name="Content Placeholder 3" descr="wsl3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219200" y="1447799"/>
            <a:ext cx="4267200" cy="2732049"/>
          </a:xfrm>
        </p:spPr>
      </p:pic>
      <p:sp>
        <p:nvSpPr>
          <p:cNvPr id="10" name="Oval 9"/>
          <p:cNvSpPr/>
          <p:nvPr/>
        </p:nvSpPr>
        <p:spPr>
          <a:xfrm>
            <a:off x="1600200" y="19050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57400" y="33018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43200" y="19050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00400" y="35304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14600" y="27432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0600" y="16764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78" y="2676731"/>
            <a:ext cx="3651643" cy="238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3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Bulk Flow from Simulation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/22</a:t>
            </a:r>
            <a:endParaRPr lang="en-US" b="1" dirty="0"/>
          </a:p>
        </p:txBody>
      </p:sp>
      <p:pic>
        <p:nvPicPr>
          <p:cNvPr id="4" name="Content Placeholder 3" descr="wsl3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219200" y="1447799"/>
            <a:ext cx="4267200" cy="2732049"/>
          </a:xfrm>
        </p:spPr>
      </p:pic>
      <p:sp>
        <p:nvSpPr>
          <p:cNvPr id="10" name="Oval 9"/>
          <p:cNvSpPr/>
          <p:nvPr/>
        </p:nvSpPr>
        <p:spPr>
          <a:xfrm>
            <a:off x="1600200" y="19050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57400" y="33018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43200" y="19050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00400" y="35304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05200" y="25908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0600" y="16764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76400" y="28194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71600" y="35304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62200" y="25908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62400" y="35304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90800" y="35304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19600" y="23622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57600" y="19050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057400" y="14478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00400" y="28446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72000" y="29718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76600" y="16764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bulk_histo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978" y="2667000"/>
            <a:ext cx="3651643" cy="26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3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Bulk Flow from Simulation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</a:t>
            </a:r>
            <a:r>
              <a:rPr lang="en-US" b="1" dirty="0" smtClean="0"/>
              <a:t>/22</a:t>
            </a:r>
            <a:endParaRPr lang="en-US" b="1" dirty="0"/>
          </a:p>
        </p:txBody>
      </p:sp>
      <p:pic>
        <p:nvPicPr>
          <p:cNvPr id="4" name="Content Placeholder 3" descr="wsl3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219200" y="1447799"/>
            <a:ext cx="4267200" cy="2732049"/>
          </a:xfrm>
        </p:spPr>
      </p:pic>
      <p:pic>
        <p:nvPicPr>
          <p:cNvPr id="7" name="Picture 6" descr="bulk_histo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4978" y="2667000"/>
            <a:ext cx="3651643" cy="262344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600200" y="19050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57400" y="33018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43200" y="19050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00400" y="35304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05200" y="25908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0600" y="16764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76400" y="28194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71600" y="35304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62200" y="25908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62400" y="35304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90800" y="35304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19600" y="23622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57600" y="19050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057400" y="14478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00400" y="28446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72000" y="29718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76600" y="16764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310317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7" imgW="100440" imgH="155160" progId="Equation.3">
                  <p:embed/>
                </p:oleObj>
              </mc:Choice>
              <mc:Fallback>
                <p:oleObj name="Equation" r:id="rId7" imgW="100440" imgH="15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419352"/>
              </p:ext>
            </p:extLst>
          </p:nvPr>
        </p:nvGraphicFramePr>
        <p:xfrm>
          <a:off x="4514850" y="3359150"/>
          <a:ext cx="114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9" imgW="100440" imgH="127800" progId="Equation.3">
                  <p:embed/>
                </p:oleObj>
              </mc:Choice>
              <mc:Fallback>
                <p:oleObj name="Equation" r:id="rId9" imgW="100440" imgH="12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59150"/>
                        <a:ext cx="1143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0018" y="1639711"/>
            <a:ext cx="3019425" cy="56197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5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0"/>
            <a:ext cx="60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Bulk Flow from Simulation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2400" y="-304800"/>
            <a:ext cx="1066800" cy="7162800"/>
          </a:xfrm>
          <a:prstGeom prst="rect">
            <a:avLst/>
          </a:prstGeom>
          <a:solidFill>
            <a:srgbClr val="003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4178" y="63685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10/22</a:t>
            </a:r>
            <a:endParaRPr lang="en-US" b="1" dirty="0"/>
          </a:p>
        </p:txBody>
      </p:sp>
      <p:pic>
        <p:nvPicPr>
          <p:cNvPr id="4" name="Content Placeholder 3" descr="wsl3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219200" y="1447799"/>
            <a:ext cx="4267200" cy="2732049"/>
          </a:xfrm>
        </p:spPr>
      </p:pic>
      <p:pic>
        <p:nvPicPr>
          <p:cNvPr id="7" name="Picture 6" descr="bulk_histo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4978" y="2667000"/>
            <a:ext cx="3651643" cy="262344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600200" y="19050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57400" y="33018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43200" y="19050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00400" y="35304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05200" y="25908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0600" y="16764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76400" y="28194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71600" y="35304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62200" y="25908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62400" y="35304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90800" y="35304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19600" y="23622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57600" y="19050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057400" y="14478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00400" y="2844653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72000" y="29718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76600" y="1676400"/>
            <a:ext cx="457200" cy="457200"/>
          </a:xfrm>
          <a:prstGeom prst="ellipse">
            <a:avLst/>
          </a:prstGeom>
          <a:solidFill>
            <a:srgbClr val="C00000">
              <a:alpha val="61000"/>
            </a:srgbClr>
          </a:solidFill>
          <a:ln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30753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7" imgW="100440" imgH="155160" progId="Equation.3">
                  <p:embed/>
                </p:oleObj>
              </mc:Choice>
              <mc:Fallback>
                <p:oleObj name="Equation" r:id="rId7" imgW="100440" imgH="15516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432204"/>
              </p:ext>
            </p:extLst>
          </p:nvPr>
        </p:nvGraphicFramePr>
        <p:xfrm>
          <a:off x="4514850" y="3359150"/>
          <a:ext cx="114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9" imgW="100440" imgH="127800" progId="Equation.3">
                  <p:embed/>
                </p:oleObj>
              </mc:Choice>
              <mc:Fallback>
                <p:oleObj name="Equation" r:id="rId9" imgW="100440" imgH="12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59150"/>
                        <a:ext cx="1143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0018" y="1639711"/>
            <a:ext cx="3019425" cy="56197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8" descr="Screen Shot 2016-06-27 at 12.10.40.pn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79156"/>
            <a:ext cx="6394385" cy="121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3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18040</TotalTime>
  <Words>322</Words>
  <Application>Microsoft Macintosh PowerPoint</Application>
  <PresentationFormat>On-screen Show (4:3)</PresentationFormat>
  <Paragraphs>112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Solstice</vt:lpstr>
      <vt:lpstr>Equation</vt:lpstr>
      <vt:lpstr>Cosmology with Peculiar Velocities: Observational Effects</vt:lpstr>
      <vt:lpstr>Bulk Flow</vt:lpstr>
      <vt:lpstr>Plan of Attack – Use Simulation (Horizon Run 2)</vt:lpstr>
      <vt:lpstr>Measuring Bulk Flow from Simulation</vt:lpstr>
      <vt:lpstr>Measuring Bulk Flow from Simulation</vt:lpstr>
      <vt:lpstr>Measuring Bulk Flow from Simulation</vt:lpstr>
      <vt:lpstr>Measuring Bulk Flow from Simulation</vt:lpstr>
      <vt:lpstr>Measuring Bulk Flow from Simulation</vt:lpstr>
      <vt:lpstr>Measuring Bulk Flow from Simulation</vt:lpstr>
      <vt:lpstr>Bulk Flow – Linear Theory</vt:lpstr>
      <vt:lpstr>Bulk Flow – Linear Theory</vt:lpstr>
      <vt:lpstr>Bulk Flow – Linear Theory</vt:lpstr>
      <vt:lpstr>Bulk Flow – Linear Theory</vt:lpstr>
      <vt:lpstr>Bulk Flow – Linear Theory</vt:lpstr>
      <vt:lpstr>Bulk Flow – Estimator Performance</vt:lpstr>
      <vt:lpstr>Idealised Survey– Spherical Cone Geometry</vt:lpstr>
      <vt:lpstr>Bulk Flow - Results</vt:lpstr>
      <vt:lpstr>Bulk Flow - Results</vt:lpstr>
      <vt:lpstr>Bulk Flow - Results</vt:lpstr>
      <vt:lpstr>Bulk Flow - Results</vt:lpstr>
      <vt:lpstr>Bulk Flow - Conclusion</vt:lpstr>
      <vt:lpstr>Bulk Flow – Extra Slides</vt:lpstr>
      <vt:lpstr>Bulk Flow – Extra Slides</vt:lpstr>
      <vt:lpstr>Bulk Flow – Extra Slides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template</dc:title>
  <dc:subject/>
  <dc:creator>Michelle Cumming Løkkegaard</dc:creator>
  <cp:keywords/>
  <dc:description/>
  <cp:lastModifiedBy>Per Andersen</cp:lastModifiedBy>
  <cp:revision>139</cp:revision>
  <cp:lastPrinted>2009-05-02T15:19:46Z</cp:lastPrinted>
  <dcterms:created xsi:type="dcterms:W3CDTF">2010-09-06T09:43:41Z</dcterms:created>
  <dcterms:modified xsi:type="dcterms:W3CDTF">2016-07-04T15:41:22Z</dcterms:modified>
  <cp:category/>
</cp:coreProperties>
</file>