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8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9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1" r:id="rId1"/>
  </p:sldMasterIdLst>
  <p:notesMasterIdLst>
    <p:notesMasterId r:id="rId38"/>
  </p:notesMasterIdLst>
  <p:handoutMasterIdLst>
    <p:handoutMasterId r:id="rId39"/>
  </p:handoutMasterIdLst>
  <p:sldIdLst>
    <p:sldId id="288" r:id="rId2"/>
    <p:sldId id="298" r:id="rId3"/>
    <p:sldId id="283" r:id="rId4"/>
    <p:sldId id="286" r:id="rId5"/>
    <p:sldId id="260" r:id="rId6"/>
    <p:sldId id="275" r:id="rId7"/>
    <p:sldId id="293" r:id="rId8"/>
    <p:sldId id="294" r:id="rId9"/>
    <p:sldId id="290" r:id="rId10"/>
    <p:sldId id="291" r:id="rId11"/>
    <p:sldId id="300" r:id="rId12"/>
    <p:sldId id="280" r:id="rId13"/>
    <p:sldId id="301" r:id="rId14"/>
    <p:sldId id="299" r:id="rId15"/>
    <p:sldId id="276" r:id="rId16"/>
    <p:sldId id="277" r:id="rId17"/>
    <p:sldId id="296" r:id="rId18"/>
    <p:sldId id="278" r:id="rId19"/>
    <p:sldId id="267" r:id="rId20"/>
    <p:sldId id="281" r:id="rId21"/>
    <p:sldId id="269" r:id="rId22"/>
    <p:sldId id="297" r:id="rId23"/>
    <p:sldId id="258" r:id="rId24"/>
    <p:sldId id="271" r:id="rId25"/>
    <p:sldId id="295" r:id="rId26"/>
    <p:sldId id="292" r:id="rId27"/>
    <p:sldId id="262" r:id="rId28"/>
    <p:sldId id="263" r:id="rId29"/>
    <p:sldId id="282" r:id="rId30"/>
    <p:sldId id="287" r:id="rId31"/>
    <p:sldId id="265" r:id="rId32"/>
    <p:sldId id="264" r:id="rId33"/>
    <p:sldId id="266" r:id="rId34"/>
    <p:sldId id="268" r:id="rId35"/>
    <p:sldId id="270" r:id="rId36"/>
    <p:sldId id="27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7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2449E0-85A4-0A48-B442-46A43763B3A4}" type="datetimeFigureOut">
              <a:rPr lang="en-US"/>
              <a:pPr>
                <a:defRPr/>
              </a:pPr>
              <a:t>7/5/16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3D836C-C628-D847-ACEF-12D13FBFB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36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311FE3-01EB-1E4F-80CE-03C93FFC35E0}" type="datetimeFigureOut">
              <a:rPr lang="en-US"/>
              <a:pPr>
                <a:defRPr/>
              </a:pPr>
              <a:t>7/5/16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FC627D-DC04-2943-9715-3054B2295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4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29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y(z) is function to lower oscillations with distance z</a:t>
            </a:r>
          </a:p>
          <a:p>
            <a:r>
              <a:rPr lang="en-US" dirty="0" smtClean="0"/>
              <a:t>automatically satisfies BC at 0 and \</a:t>
            </a:r>
            <a:r>
              <a:rPr lang="en-US" dirty="0" err="1" smtClean="0"/>
              <a:t>inf</a:t>
            </a:r>
            <a:endParaRPr lang="en-US" dirty="0" smtClean="0"/>
          </a:p>
          <a:p>
            <a:r>
              <a:rPr lang="en-US" dirty="0" smtClean="0"/>
              <a:t>Y gets radial </a:t>
            </a:r>
            <a:r>
              <a:rPr lang="en-US" dirty="0" err="1" smtClean="0"/>
              <a:t>oscilltions</a:t>
            </a:r>
            <a:r>
              <a:rPr lang="en-US" dirty="0" smtClean="0"/>
              <a:t> about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5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residual- 3</a:t>
            </a:r>
            <a:r>
              <a:rPr lang="en-US" baseline="30000" dirty="0" smtClean="0"/>
              <a:t>rd</a:t>
            </a:r>
            <a:r>
              <a:rPr lang="en-US" dirty="0" smtClean="0"/>
              <a:t> column</a:t>
            </a:r>
          </a:p>
          <a:p>
            <a:r>
              <a:rPr lang="en-US" dirty="0" smtClean="0"/>
              <a:t>note 400 km/s dipole</a:t>
            </a:r>
            <a:r>
              <a:rPr lang="en-US" baseline="0" dirty="0" smtClean="0"/>
              <a:t> is already removed from columns 1 &amp; 2, to better see higher order behavior</a:t>
            </a:r>
          </a:p>
          <a:p>
            <a:r>
              <a:rPr lang="en-US" baseline="0" dirty="0" smtClean="0"/>
              <a:t>size of circle proportional to 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standard definitions, </a:t>
            </a:r>
            <a:r>
              <a:rPr lang="en-US" dirty="0" err="1" smtClean="0"/>
              <a:t>V_g</a:t>
            </a:r>
            <a:r>
              <a:rPr lang="en-US" dirty="0" smtClean="0"/>
              <a:t> = (Hubble time) * gravity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49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quite a Poisson equation, solve on a spherical grid.  To expand up to </a:t>
            </a:r>
            <a:r>
              <a:rPr lang="en-US" dirty="0" err="1" smtClean="0"/>
              <a:t>quadrapole</a:t>
            </a:r>
            <a:r>
              <a:rPr lang="en-US" baseline="0" dirty="0" smtClean="0"/>
              <a:t> takes 10 parameter per radial mode.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nothing unique about these modes</a:t>
            </a:r>
          </a:p>
          <a:p>
            <a:r>
              <a:rPr lang="en-US" dirty="0" smtClean="0"/>
              <a:t>don’t confuse analysis</a:t>
            </a:r>
            <a:r>
              <a:rPr lang="en-US" baseline="0" dirty="0" smtClean="0"/>
              <a:t> with Hubble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86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Illustrative example – not actual</a:t>
            </a:r>
            <a:r>
              <a:rPr lang="en-US" baseline="0" dirty="0" smtClean="0"/>
              <a:t> procedure</a:t>
            </a:r>
            <a:endParaRPr lang="en-US" dirty="0" smtClean="0"/>
          </a:p>
          <a:p>
            <a:r>
              <a:rPr lang="en-US" dirty="0" smtClean="0"/>
              <a:t>delta eta is residual</a:t>
            </a:r>
            <a:r>
              <a:rPr lang="en-US" baseline="0" dirty="0" smtClean="0"/>
              <a:t> from TF slope</a:t>
            </a:r>
          </a:p>
          <a:p>
            <a:r>
              <a:rPr lang="en-US" baseline="0" dirty="0" smtClean="0"/>
              <a:t>bottom curve is illustration, velocity cut at 5000 km/s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56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chi^2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36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mock simulates SFI++ against</a:t>
            </a:r>
            <a:r>
              <a:rPr lang="en-US" baseline="0" dirty="0" smtClean="0"/>
              <a:t> truth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13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residual- 3</a:t>
            </a:r>
            <a:r>
              <a:rPr lang="en-US" baseline="30000" dirty="0" smtClean="0"/>
              <a:t>rd</a:t>
            </a:r>
            <a:r>
              <a:rPr lang="en-US" dirty="0" smtClean="0"/>
              <a:t> column</a:t>
            </a:r>
          </a:p>
          <a:p>
            <a:r>
              <a:rPr lang="en-US" dirty="0" smtClean="0"/>
              <a:t>note 400 km/s dipole</a:t>
            </a:r>
            <a:r>
              <a:rPr lang="en-US" baseline="0" dirty="0" smtClean="0"/>
              <a:t> is already removed from columns 1 &amp; 2, to better see higher order behavior</a:t>
            </a:r>
          </a:p>
          <a:p>
            <a:r>
              <a:rPr lang="en-US" baseline="0" dirty="0" smtClean="0"/>
              <a:t>size of circle proportional to 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1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SG </a:t>
            </a:r>
            <a:r>
              <a:rPr lang="en-US" dirty="0" err="1" smtClean="0"/>
              <a:t>coords</a:t>
            </a:r>
            <a:r>
              <a:rPr lang="en-US" dirty="0" smtClean="0"/>
              <a:t>. We are at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8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question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44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Top: velocity correlations (dashed) and correlations of residual velocity (solid</a:t>
            </a:r>
            <a:r>
              <a:rPr lang="en-US" baseline="0" dirty="0" smtClean="0"/>
              <a:t> curve)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17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 to do, but not informative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31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alpha=0 weights</a:t>
            </a:r>
            <a:r>
              <a:rPr lang="en-US" baseline="0" dirty="0" smtClean="0"/>
              <a:t> all galaxies in 2RMS equally.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15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ITF is far</a:t>
            </a:r>
            <a:r>
              <a:rPr lang="en-US" baseline="0" dirty="0" smtClean="0"/>
              <a:t> superior to PS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23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satisfying.</a:t>
            </a:r>
            <a:r>
              <a:rPr lang="en-US" baseline="0" dirty="0" smtClean="0"/>
              <a:t> I began this field in ~1980, and finally the data says chi2/</a:t>
            </a:r>
            <a:r>
              <a:rPr lang="en-US" baseline="0" dirty="0" err="1" smtClean="0"/>
              <a:t>dof</a:t>
            </a:r>
            <a:r>
              <a:rPr lang="en-US" baseline="0" dirty="0" smtClean="0"/>
              <a:t> = 1 (instead of 2, 15 years ago)  </a:t>
            </a:r>
          </a:p>
          <a:p>
            <a:r>
              <a:rPr lang="en-US" baseline="0" dirty="0" smtClean="0"/>
              <a:t>I shall retire next June, having completed this analysis!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9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</a:t>
            </a:r>
            <a:r>
              <a:rPr lang="en-US" baseline="0" dirty="0" smtClean="0"/>
              <a:t> 70’s: What is our </a:t>
            </a:r>
            <a:r>
              <a:rPr lang="en-US" baseline="0" dirty="0" err="1" smtClean="0"/>
              <a:t>infall</a:t>
            </a:r>
            <a:r>
              <a:rPr lang="en-US" baseline="0" dirty="0" smtClean="0"/>
              <a:t> to the Virgo cluster?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7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 papers used old Fortran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course, both fields had enormous contribution</a:t>
            </a:r>
            <a:r>
              <a:rPr lang="en-US" baseline="0" dirty="0" smtClean="0"/>
              <a:t> from Australians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7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Eta-0</a:t>
            </a:r>
            <a:r>
              <a:rPr lang="en-US" baseline="0" dirty="0" smtClean="0"/>
              <a:t> and s, 2 parameters to be fit, as well as coefficients of P, perhaps 20 or 70 coefficients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number of modes could be used</a:t>
            </a:r>
          </a:p>
          <a:p>
            <a:r>
              <a:rPr lang="en-US" dirty="0" err="1" smtClean="0"/>
              <a:t>Ylm’s</a:t>
            </a:r>
            <a:r>
              <a:rPr lang="en-US" dirty="0" smtClean="0"/>
              <a:t> are natural. Set BC automatically.</a:t>
            </a:r>
          </a:p>
          <a:p>
            <a:r>
              <a:rPr lang="en-US" dirty="0" smtClean="0"/>
              <a:t>Very</a:t>
            </a:r>
            <a:r>
              <a:rPr lang="en-US" baseline="0" dirty="0" smtClean="0"/>
              <a:t> important to work in frame of ref with </a:t>
            </a:r>
            <a:r>
              <a:rPr lang="en-US" baseline="0" dirty="0" err="1" smtClean="0"/>
              <a:t>V_lg</a:t>
            </a:r>
            <a:r>
              <a:rPr lang="en-US" baseline="0" dirty="0" smtClean="0"/>
              <a:t>=0</a:t>
            </a:r>
            <a:r>
              <a:rPr lang="en-US" baseline="0" dirty="0"/>
              <a:t> </a:t>
            </a:r>
            <a:r>
              <a:rPr lang="en-US" baseline="0" dirty="0" smtClean="0"/>
              <a:t>– natural BC, after all, how much of flow is generated out to 2000 or 4000 km/s?</a:t>
            </a:r>
          </a:p>
          <a:p>
            <a:r>
              <a:rPr lang="en-US" baseline="0" dirty="0" smtClean="0"/>
              <a:t>Working in </a:t>
            </a:r>
            <a:r>
              <a:rPr lang="en-US" baseline="0" dirty="0" err="1" smtClean="0"/>
              <a:t>cosmologiical</a:t>
            </a:r>
            <a:r>
              <a:rPr lang="en-US" baseline="0" dirty="0" smtClean="0"/>
              <a:t> frame therefore makes no sense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5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Malmquist</a:t>
            </a:r>
            <a:r>
              <a:rPr lang="en-US" dirty="0" smtClean="0"/>
              <a:t> effect, comes from fitting distribution in M, leads to nasty biases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2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 is a normal mode of </a:t>
            </a:r>
            <a:r>
              <a:rPr lang="en-US" dirty="0" err="1" smtClean="0"/>
              <a:t>Y_lmn</a:t>
            </a:r>
            <a:r>
              <a:rPr lang="en-US" dirty="0" smtClean="0"/>
              <a:t>. DOF is 10 for </a:t>
            </a:r>
            <a:r>
              <a:rPr lang="en-US" dirty="0" err="1" smtClean="0"/>
              <a:t>expanssion</a:t>
            </a:r>
            <a:r>
              <a:rPr lang="en-US" dirty="0" smtClean="0"/>
              <a:t> to Q mode,</a:t>
            </a:r>
            <a:r>
              <a:rPr lang="en-US" baseline="0" dirty="0" smtClean="0"/>
              <a:t>  How many radial </a:t>
            </a:r>
            <a:r>
              <a:rPr lang="en-US" baseline="0" dirty="0" err="1" smtClean="0"/>
              <a:t>oscilation</a:t>
            </a:r>
            <a:r>
              <a:rPr lang="en-US" baseline="0" dirty="0" smtClean="0"/>
              <a:t>?</a:t>
            </a:r>
            <a:endParaRPr lang="en-US" dirty="0" smtClean="0"/>
          </a:p>
          <a:p>
            <a:r>
              <a:rPr lang="en-US" dirty="0" smtClean="0"/>
              <a:t>chi^2</a:t>
            </a:r>
            <a:r>
              <a:rPr lang="en-US" baseline="0" dirty="0" smtClean="0"/>
              <a:t> is the TF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C627D-DC04-2943-9715-3054B22957A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55F8-0AB0-9346-A814-A921AC69D4CA}" type="datetimeFigureOut">
              <a:rPr lang="en-US"/>
              <a:pPr>
                <a:defRPr/>
              </a:pPr>
              <a:t>7/5/16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057F-4EA8-D745-AA6B-CBCDDF2CB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6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C13C3-1776-234F-9C4E-763ED39B5867}" type="datetimeFigureOut">
              <a:rPr lang="en-US"/>
              <a:pPr>
                <a:defRPr/>
              </a:pPr>
              <a:t>7/5/16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5AF8-4750-1F42-A2B6-38038F121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6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23D8-9AF9-4F4A-9409-3AFEE81790A2}" type="datetimeFigureOut">
              <a:rPr lang="en-US"/>
              <a:pPr>
                <a:defRPr/>
              </a:pPr>
              <a:t>7/5/16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7287F-62FA-AB40-9390-2B31F19E7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62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8361-7273-1246-B353-119F2EFC7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0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28494-38CD-384E-959A-96609DDB8A52}" type="datetimeFigureOut">
              <a:rPr lang="en-US"/>
              <a:pPr>
                <a:defRPr/>
              </a:pPr>
              <a:t>7/5/16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F894F-844C-3949-ABA9-9964AF913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0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B459-1199-8A4C-A673-746799C65310}" type="datetimeFigureOut">
              <a:rPr lang="en-US"/>
              <a:pPr>
                <a:defRPr/>
              </a:pPr>
              <a:t>7/5/16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BC2A-45EC-314F-9390-48DFC2423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2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9DF70-1E53-D04C-B7BA-E99B4DBB7C2E}" type="datetimeFigureOut">
              <a:rPr lang="en-US"/>
              <a:pPr>
                <a:defRPr/>
              </a:pPr>
              <a:t>7/5/16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52AC5-1DF1-D443-8152-557244DF8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3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82FCA-EFC3-C049-9205-1D686F99E130}" type="datetimeFigureOut">
              <a:rPr lang="en-US"/>
              <a:pPr>
                <a:defRPr/>
              </a:pPr>
              <a:t>7/5/16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98DB-76F7-BC46-A73E-2F7F8A438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1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9CCFE-F95A-7547-8A09-F2C528AAE1F9}" type="datetimeFigureOut">
              <a:rPr lang="en-US"/>
              <a:pPr>
                <a:defRPr/>
              </a:pPr>
              <a:t>7/5/16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D99AA-1A00-B54B-AE1F-2F27F2658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9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FF6AF-BB8D-274C-BC86-D9E4DA418EF8}" type="datetimeFigureOut">
              <a:rPr lang="en-US"/>
              <a:pPr>
                <a:defRPr/>
              </a:pPr>
              <a:t>7/5/16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1D70-10F8-8846-8310-1A175EBA3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4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0F88-5B25-9249-AC18-E041F5809093}" type="datetimeFigureOut">
              <a:rPr lang="en-US"/>
              <a:pPr>
                <a:defRPr/>
              </a:pPr>
              <a:t>7/5/16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0E1A4-E915-684F-9995-23BDE2D1F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3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BE61C-33B4-F94E-B42D-B146727298C7}" type="datetimeFigureOut">
              <a:rPr lang="en-US"/>
              <a:pPr>
                <a:defRPr/>
              </a:pPr>
              <a:t>7/5/16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6D70-2380-7C4E-82D5-9DB5D0866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1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Dec. 20,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4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7125"/>
            <a:ext cx="7772400" cy="1470025"/>
          </a:xfrm>
        </p:spPr>
        <p:txBody>
          <a:bodyPr/>
          <a:lstStyle/>
          <a:p>
            <a:r>
              <a:rPr lang="en-US" dirty="0" smtClean="0"/>
              <a:t>Large Scale Structure- Cosmic Flows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This subject ended as an active field ~30 years ago, but the data has recently improved, justifying another look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1300" y="5740520"/>
            <a:ext cx="626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Marc Davis 			</a:t>
            </a:r>
            <a:r>
              <a:rPr lang="en-US" sz="2000" smtClean="0">
                <a:solidFill>
                  <a:srgbClr val="FFFF00"/>
                </a:solidFill>
              </a:rPr>
              <a:t>	Vietnam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</a:t>
            </a:r>
            <a:r>
              <a:rPr lang="en-US" i="1" dirty="0" err="1" smtClean="0"/>
              <a:t>itf</a:t>
            </a:r>
            <a:r>
              <a:rPr lang="en-US" i="1" dirty="0" smtClean="0"/>
              <a:t> </a:t>
            </a:r>
            <a:r>
              <a:rPr lang="en-US" dirty="0" smtClean="0"/>
              <a:t>method operates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031"/>
            <a:ext cx="84455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Use </a:t>
            </a:r>
            <a:r>
              <a:rPr lang="en-US" sz="2000" dirty="0" smtClean="0">
                <a:latin typeface="Arial" charset="0"/>
                <a:cs typeface="Arial" charset="0"/>
              </a:rPr>
              <a:t>~20-40 </a:t>
            </a:r>
            <a:r>
              <a:rPr lang="en-US" sz="2000" dirty="0">
                <a:latin typeface="Arial" charset="0"/>
                <a:cs typeface="Arial" charset="0"/>
              </a:rPr>
              <a:t>normal modes to describe peculiar motion </a:t>
            </a:r>
            <a:r>
              <a:rPr lang="en-US" sz="2000" dirty="0" smtClean="0">
                <a:solidFill>
                  <a:srgbClr val="7E78B7"/>
                </a:solidFill>
                <a:latin typeface="Arial" charset="0"/>
                <a:cs typeface="Arial" charset="0"/>
              </a:rPr>
              <a:t>v</a:t>
            </a:r>
            <a:r>
              <a:rPr lang="en-US" sz="2000" baseline="-25000" dirty="0">
                <a:solidFill>
                  <a:srgbClr val="7E78B7"/>
                </a:solidFill>
                <a:latin typeface="Arial" charset="0"/>
                <a:cs typeface="Arial" charset="0"/>
              </a:rPr>
              <a:t>i</a:t>
            </a:r>
            <a:r>
              <a:rPr lang="en-US" sz="2000" dirty="0" smtClean="0">
                <a:solidFill>
                  <a:srgbClr val="7E78B7"/>
                </a:solidFill>
                <a:latin typeface="Arial" charset="0"/>
                <a:cs typeface="Arial" charset="0"/>
              </a:rPr>
              <a:t>  </a:t>
            </a:r>
            <a:r>
              <a:rPr lang="en-US" sz="2000" dirty="0">
                <a:latin typeface="Arial" charset="0"/>
                <a:cs typeface="Arial" charset="0"/>
              </a:rPr>
              <a:t>of </a:t>
            </a:r>
            <a:r>
              <a:rPr lang="en-US" sz="2000" dirty="0" smtClean="0">
                <a:latin typeface="Arial" charset="0"/>
                <a:cs typeface="Arial" charset="0"/>
              </a:rPr>
              <a:t>2830 </a:t>
            </a:r>
            <a:r>
              <a:rPr lang="en-US" sz="2000" dirty="0">
                <a:latin typeface="Arial" charset="0"/>
                <a:cs typeface="Arial" charset="0"/>
              </a:rPr>
              <a:t>galaxies out to 10,000 km/s.   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typical 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scale of filter is 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=&gt;1000 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km/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 where Linear 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theory is GOOD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!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US" sz="20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</a:t>
            </a:r>
            <a:r>
              <a:rPr lang="en-US" sz="2000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Boundary conditions (e.g. v=0 at r=0) set naturally. </a:t>
            </a:r>
            <a:endParaRPr lang="en-US" sz="2000" dirty="0">
              <a:solidFill>
                <a:schemeClr val="accent6"/>
              </a:solidFill>
              <a:latin typeface="Arial" charset="0"/>
              <a:cs typeface="Arial" charset="0"/>
            </a:endParaRP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charset="0"/>
                <a:cs typeface="Arial" charset="0"/>
              </a:rPr>
              <a:t>Mode amplitudes plus 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 parameters </a:t>
            </a:r>
            <a:r>
              <a:rPr lang="en-US" sz="2000" dirty="0" smtClean="0">
                <a:latin typeface="Arial" charset="0"/>
                <a:cs typeface="Arial" charset="0"/>
              </a:rPr>
              <a:t>of TF, slope </a:t>
            </a:r>
            <a:r>
              <a:rPr lang="en-US" sz="2000" dirty="0">
                <a:latin typeface="Arial" charset="0"/>
                <a:cs typeface="Arial" charset="0"/>
              </a:rPr>
              <a:t>and </a:t>
            </a:r>
            <a:r>
              <a:rPr lang="en-US" sz="2000" dirty="0" smtClean="0">
                <a:latin typeface="Arial" charset="0"/>
                <a:cs typeface="Arial" charset="0"/>
              </a:rPr>
              <a:t>zero-point, are free parameters set by minimizing </a:t>
            </a:r>
            <a:r>
              <a:rPr lang="en-US" sz="2000" dirty="0">
                <a:latin typeface="Arial" charset="0"/>
                <a:cs typeface="Arial" charset="0"/>
              </a:rPr>
              <a:t>the </a:t>
            </a:r>
            <a:r>
              <a:rPr lang="en-US" sz="2000" dirty="0" smtClean="0">
                <a:latin typeface="Arial" charset="0"/>
                <a:cs typeface="Arial" charset="0"/>
              </a:rPr>
              <a:t>TF scatter </a:t>
            </a:r>
            <a:r>
              <a:rPr lang="en-US" sz="2000" dirty="0">
                <a:latin typeface="Arial" charset="0"/>
                <a:cs typeface="Arial" charset="0"/>
              </a:rPr>
              <a:t>of the </a:t>
            </a:r>
            <a:r>
              <a:rPr lang="en-US" sz="2000" dirty="0" smtClean="0">
                <a:latin typeface="Arial" charset="0"/>
                <a:cs typeface="Arial" charset="0"/>
              </a:rPr>
              <a:t>galaxies.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T</a:t>
            </a:r>
            <a:r>
              <a:rPr lang="en-US" sz="2000" dirty="0" smtClean="0">
                <a:latin typeface="Arial" charset="0"/>
                <a:cs typeface="Arial" charset="0"/>
              </a:rPr>
              <a:t>his an </a:t>
            </a:r>
            <a:r>
              <a:rPr lang="en-US" sz="2000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inverse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TF </a:t>
            </a:r>
            <a:r>
              <a:rPr lang="en-US" sz="2000" dirty="0" smtClean="0">
                <a:latin typeface="Arial" charset="0"/>
                <a:cs typeface="Arial" charset="0"/>
              </a:rPr>
              <a:t>method, where </a:t>
            </a:r>
            <a:r>
              <a:rPr lang="en-US" sz="2000" dirty="0" err="1" smtClean="0">
                <a:latin typeface="Arial" charset="0"/>
                <a:cs typeface="Arial" charset="0"/>
              </a:rPr>
              <a:t>M</a:t>
            </a:r>
            <a:r>
              <a:rPr lang="en-US" sz="2000" baseline="-25000" dirty="0" err="1" smtClean="0">
                <a:latin typeface="Arial" charset="0"/>
                <a:cs typeface="Arial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</a:rPr>
              <a:t> is adjusted by adjusting the coefficients of P so as minimize          describing scatter of </a:t>
            </a:r>
            <a:endParaRPr lang="en-US" sz="2000" dirty="0">
              <a:latin typeface="Arial" charset="0"/>
              <a:cs typeface="Arial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Finally, </a:t>
            </a:r>
            <a:r>
              <a:rPr lang="en-US" sz="2000" dirty="0">
                <a:latin typeface="Arial" charset="0"/>
                <a:cs typeface="Arial" charset="0"/>
              </a:rPr>
              <a:t>c</a:t>
            </a:r>
            <a:r>
              <a:rPr lang="en-US" sz="2000" dirty="0" smtClean="0">
                <a:latin typeface="Arial" charset="0"/>
                <a:cs typeface="Arial" charset="0"/>
              </a:rPr>
              <a:t>ompare </a:t>
            </a:r>
            <a:r>
              <a:rPr lang="en-US" sz="2000" dirty="0">
                <a:latin typeface="Arial" charset="0"/>
                <a:cs typeface="Arial" charset="0"/>
              </a:rPr>
              <a:t>these amplitudes to the linear theory predictions of </a:t>
            </a:r>
            <a:r>
              <a:rPr lang="en-US" sz="2000" dirty="0" smtClean="0">
                <a:latin typeface="Arial" charset="0"/>
                <a:cs typeface="Arial" charset="0"/>
              </a:rPr>
              <a:t>   2MRS redshift </a:t>
            </a:r>
            <a:r>
              <a:rPr lang="en-US" sz="2000" dirty="0">
                <a:latin typeface="Arial" charset="0"/>
                <a:cs typeface="Arial" charset="0"/>
              </a:rPr>
              <a:t>survey as a function of </a:t>
            </a:r>
            <a:r>
              <a:rPr lang="en-US" sz="2000" dirty="0">
                <a:solidFill>
                  <a:srgbClr val="CCFFCC"/>
                </a:solidFill>
                <a:latin typeface="Times New Roman"/>
                <a:cs typeface="Times New Roman"/>
              </a:rPr>
              <a:t>β=f(</a:t>
            </a:r>
            <a:r>
              <a:rPr lang="en-US" sz="2000" dirty="0" err="1">
                <a:solidFill>
                  <a:srgbClr val="CCFFCC"/>
                </a:solidFill>
                <a:latin typeface="Times New Roman"/>
                <a:cs typeface="Times New Roman"/>
              </a:rPr>
              <a:t>Ω</a:t>
            </a:r>
            <a:r>
              <a:rPr lang="en-US" sz="2000" dirty="0">
                <a:solidFill>
                  <a:srgbClr val="CCFFCC"/>
                </a:solidFill>
                <a:latin typeface="Times New Roman"/>
                <a:cs typeface="Times New Roman"/>
              </a:rPr>
              <a:t>)/</a:t>
            </a:r>
            <a:r>
              <a:rPr lang="en-US" sz="2000" dirty="0" smtClean="0">
                <a:solidFill>
                  <a:srgbClr val="CCFFCC"/>
                </a:solidFill>
                <a:latin typeface="Times New Roman"/>
                <a:cs typeface="Times New Roman"/>
              </a:rPr>
              <a:t>b</a:t>
            </a: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5028747"/>
            <a:ext cx="409575" cy="42817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615562"/>
              </p:ext>
            </p:extLst>
          </p:nvPr>
        </p:nvGraphicFramePr>
        <p:xfrm>
          <a:off x="7486650" y="5143499"/>
          <a:ext cx="796776" cy="38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Equation" r:id="rId5" imgW="393700" imgH="190500" progId="Equation.3">
                  <p:embed/>
                </p:oleObj>
              </mc:Choice>
              <mc:Fallback>
                <p:oleObj name="Equation" r:id="rId5" imgW="3937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86650" y="5143499"/>
                        <a:ext cx="796776" cy="38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08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TF relation to estimate ‘peculiar’ velocity</a:t>
            </a:r>
            <a:endParaRPr lang="en-US" sz="3600" dirty="0"/>
          </a:p>
        </p:txBody>
      </p:sp>
      <p:pic>
        <p:nvPicPr>
          <p:cNvPr id="6" name="Content Placeholder 5" descr="Screen Shot 2013-09-09 at 9.23.00 PM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5" r="-6065"/>
          <a:stretch>
            <a:fillRect/>
          </a:stretch>
        </p:blipFill>
        <p:spPr>
          <a:xfrm>
            <a:off x="3260002" y="2247901"/>
            <a:ext cx="6188797" cy="3403600"/>
          </a:xfrm>
        </p:spPr>
      </p:pic>
      <p:sp>
        <p:nvSpPr>
          <p:cNvPr id="7" name="TextBox 6"/>
          <p:cNvSpPr txBox="1"/>
          <p:nvPr/>
        </p:nvSpPr>
        <p:spPr>
          <a:xfrm>
            <a:off x="317500" y="1968500"/>
            <a:ext cx="27813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Observables for each galaxy:</a:t>
            </a:r>
          </a:p>
          <a:p>
            <a:endParaRPr lang="en-US" dirty="0" smtClean="0"/>
          </a:p>
          <a:p>
            <a:r>
              <a:rPr lang="en-US" dirty="0" smtClean="0"/>
              <a:t>m</a:t>
            </a:r>
            <a:r>
              <a:rPr lang="en-US" baseline="-25000" dirty="0" smtClean="0"/>
              <a:t>i</a:t>
            </a:r>
            <a:endParaRPr lang="en-US" dirty="0"/>
          </a:p>
          <a:p>
            <a:r>
              <a:rPr lang="en-US" dirty="0" err="1" smtClean="0"/>
              <a:t>cz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dirty="0" smtClean="0"/>
              <a:t>l</a:t>
            </a:r>
            <a:r>
              <a:rPr lang="en-US" baseline="-25000" dirty="0" smtClean="0"/>
              <a:t>i</a:t>
            </a:r>
            <a:r>
              <a:rPr lang="en-US" dirty="0" smtClean="0"/>
              <a:t> , b</a:t>
            </a:r>
            <a:r>
              <a:rPr lang="en-US" baseline="-25000" dirty="0" smtClean="0"/>
              <a:t>i</a:t>
            </a:r>
          </a:p>
          <a:p>
            <a:endParaRPr lang="en-US" baseline="-25000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848518"/>
              </p:ext>
            </p:extLst>
          </p:nvPr>
        </p:nvGraphicFramePr>
        <p:xfrm>
          <a:off x="6697400" y="4508500"/>
          <a:ext cx="1989400" cy="309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5" imgW="1308100" imgH="203200" progId="Equation.DSMT4">
                  <p:embed/>
                </p:oleObj>
              </mc:Choice>
              <mc:Fallback>
                <p:oleObj name="Equation" r:id="rId5" imgW="1308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97400" y="4508500"/>
                        <a:ext cx="1989400" cy="309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891219"/>
              </p:ext>
            </p:extLst>
          </p:nvPr>
        </p:nvGraphicFramePr>
        <p:xfrm>
          <a:off x="4927600" y="4292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7600" y="42926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737100"/>
              </p:ext>
            </p:extLst>
          </p:nvPr>
        </p:nvGraphicFramePr>
        <p:xfrm>
          <a:off x="317500" y="4292600"/>
          <a:ext cx="1511300" cy="474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9" imgW="647700" imgH="203200" progId="Equation.3">
                  <p:embed/>
                </p:oleObj>
              </mc:Choice>
              <mc:Fallback>
                <p:oleObj name="Equation" r:id="rId9" imgW="647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00" y="4292600"/>
                        <a:ext cx="1511300" cy="474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43000" y="3300970"/>
            <a:ext cx="2942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Forward method has </a:t>
            </a:r>
            <a:r>
              <a:rPr lang="en-US" sz="1800" dirty="0">
                <a:solidFill>
                  <a:schemeClr val="accent1"/>
                </a:solidFill>
              </a:rPr>
              <a:t>serious </a:t>
            </a:r>
            <a:r>
              <a:rPr lang="en-US" sz="1800" dirty="0" err="1">
                <a:solidFill>
                  <a:schemeClr val="accent1"/>
                </a:solidFill>
              </a:rPr>
              <a:t>Malmquist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bias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1900" y="5651501"/>
            <a:ext cx="246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Inverse method has negligible </a:t>
            </a:r>
            <a:r>
              <a:rPr lang="en-US" sz="1800" dirty="0" err="1">
                <a:solidFill>
                  <a:schemeClr val="accent1"/>
                </a:solidFill>
              </a:rPr>
              <a:t>Malmquist</a:t>
            </a:r>
            <a:r>
              <a:rPr lang="en-US" sz="1800" dirty="0">
                <a:solidFill>
                  <a:schemeClr val="accent1"/>
                </a:solidFill>
              </a:rPr>
              <a:t> bias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254501" y="3517900"/>
            <a:ext cx="111759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354401" y="4766733"/>
            <a:ext cx="0" cy="5926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76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ambria" charset="0"/>
              </a:rPr>
              <a:t>Measuring </a:t>
            </a:r>
            <a:r>
              <a:rPr lang="en-US" sz="3600" dirty="0">
                <a:latin typeface="Cambria" charset="0"/>
              </a:rPr>
              <a:t>peculiar </a:t>
            </a:r>
            <a:r>
              <a:rPr lang="en-US" sz="3600" dirty="0" smtClean="0">
                <a:latin typeface="Cambria" charset="0"/>
              </a:rPr>
              <a:t>velocities, </a:t>
            </a:r>
            <a:r>
              <a:rPr lang="en-US" sz="3600" b="1" dirty="0" err="1" smtClean="0">
                <a:latin typeface="Cambria" charset="0"/>
              </a:rPr>
              <a:t>v</a:t>
            </a:r>
            <a:r>
              <a:rPr lang="en-US" sz="3600" baseline="-25000" dirty="0" err="1" smtClean="0">
                <a:latin typeface="Cambria" charset="0"/>
              </a:rPr>
              <a:t>itf</a:t>
            </a:r>
            <a:endParaRPr lang="en-US" sz="3600" dirty="0">
              <a:latin typeface="Cambri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" y="980202"/>
            <a:ext cx="61722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/>
                </a:solidFill>
              </a:rPr>
              <a:t>Start with Inverse TF relation:      </a:t>
            </a:r>
            <a:r>
              <a:rPr lang="en-US" sz="1200" dirty="0" err="1"/>
              <a:t>η</a:t>
            </a:r>
            <a:r>
              <a:rPr lang="en-US" sz="1200" baseline="-25000" dirty="0" err="1"/>
              <a:t>i</a:t>
            </a:r>
            <a:r>
              <a:rPr lang="en-US" sz="1200" dirty="0"/>
              <a:t> = </a:t>
            </a:r>
            <a:r>
              <a:rPr lang="en-US" sz="1200" dirty="0" err="1"/>
              <a:t>γM</a:t>
            </a:r>
            <a:r>
              <a:rPr lang="en-US" sz="1200" baseline="-25000" dirty="0" err="1"/>
              <a:t>i</a:t>
            </a:r>
            <a:r>
              <a:rPr lang="en-US" sz="1200" dirty="0"/>
              <a:t> + η</a:t>
            </a:r>
            <a:r>
              <a:rPr lang="en-US" sz="1200" baseline="-25000" dirty="0"/>
              <a:t>0  </a:t>
            </a:r>
            <a:r>
              <a:rPr lang="en-US" sz="1200" dirty="0"/>
              <a:t>   </a:t>
            </a:r>
            <a:r>
              <a:rPr lang="en-US" sz="1200" dirty="0">
                <a:solidFill>
                  <a:schemeClr val="accent1"/>
                </a:solidFill>
              </a:rPr>
              <a:t>(</a:t>
            </a:r>
            <a:r>
              <a:rPr lang="en-US" sz="1200" dirty="0" err="1">
                <a:solidFill>
                  <a:schemeClr val="accent1"/>
                </a:solidFill>
              </a:rPr>
              <a:t>η</a:t>
            </a:r>
            <a:r>
              <a:rPr lang="en-US" sz="1200" baseline="-25000" dirty="0" err="1">
                <a:solidFill>
                  <a:schemeClr val="accent1"/>
                </a:solidFill>
              </a:rPr>
              <a:t>i</a:t>
            </a:r>
            <a:r>
              <a:rPr lang="en-US" sz="1200" dirty="0">
                <a:solidFill>
                  <a:schemeClr val="accent1"/>
                </a:solidFill>
              </a:rPr>
              <a:t> = log </a:t>
            </a:r>
            <a:r>
              <a:rPr lang="en-US" sz="1200" dirty="0" err="1">
                <a:solidFill>
                  <a:schemeClr val="accent1"/>
                </a:solidFill>
              </a:rPr>
              <a:t>ω</a:t>
            </a:r>
            <a:r>
              <a:rPr lang="en-US" sz="1200" baseline="-25000" dirty="0" err="1">
                <a:solidFill>
                  <a:schemeClr val="accent1"/>
                </a:solidFill>
              </a:rPr>
              <a:t>i</a:t>
            </a:r>
            <a:r>
              <a:rPr lang="en-US" sz="1200" baseline="-25000" dirty="0">
                <a:solidFill>
                  <a:schemeClr val="accent1"/>
                </a:solidFill>
              </a:rPr>
              <a:t>     </a:t>
            </a:r>
            <a:r>
              <a:rPr lang="en-US" sz="1200" dirty="0">
                <a:solidFill>
                  <a:schemeClr val="accent1"/>
                </a:solidFill>
              </a:rPr>
              <a:t>-- </a:t>
            </a:r>
            <a:r>
              <a:rPr lang="en-US" sz="1200" dirty="0" err="1">
                <a:solidFill>
                  <a:schemeClr val="accent1"/>
                </a:solidFill>
              </a:rPr>
              <a:t>ω</a:t>
            </a:r>
            <a:r>
              <a:rPr lang="en-US" sz="1200" baseline="-25000" dirty="0" err="1">
                <a:solidFill>
                  <a:schemeClr val="accent1"/>
                </a:solidFill>
              </a:rPr>
              <a:t>i</a:t>
            </a:r>
            <a:r>
              <a:rPr lang="en-US" sz="1200" dirty="0">
                <a:solidFill>
                  <a:schemeClr val="accent1"/>
                </a:solidFill>
              </a:rPr>
              <a:t> is the rotation width)</a:t>
            </a:r>
          </a:p>
          <a:p>
            <a:pPr>
              <a:defRPr/>
            </a:pPr>
            <a:endParaRPr lang="en-US" sz="12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rgbClr val="4F81BD"/>
                </a:solidFill>
              </a:rPr>
              <a:t>How to get a handle on </a:t>
            </a:r>
            <a:r>
              <a:rPr lang="en-US" sz="1200" dirty="0" err="1">
                <a:solidFill>
                  <a:srgbClr val="4F81BD"/>
                </a:solidFill>
              </a:rPr>
              <a:t>u</a:t>
            </a:r>
            <a:r>
              <a:rPr lang="en-US" sz="1200" baseline="-25000" dirty="0" err="1">
                <a:solidFill>
                  <a:srgbClr val="4F81BD"/>
                </a:solidFill>
              </a:rPr>
              <a:t>i</a:t>
            </a:r>
            <a:r>
              <a:rPr lang="en-US" sz="1200" baseline="-25000" dirty="0">
                <a:solidFill>
                  <a:srgbClr val="4F81BD"/>
                </a:solidFill>
              </a:rPr>
              <a:t> </a:t>
            </a:r>
            <a:r>
              <a:rPr lang="en-US" sz="1200" dirty="0">
                <a:solidFill>
                  <a:srgbClr val="4F81BD"/>
                </a:solidFill>
              </a:rPr>
              <a:t>?: </a:t>
            </a:r>
            <a:r>
              <a:rPr lang="en-US" sz="1200" dirty="0"/>
              <a:t>           </a:t>
            </a:r>
            <a:r>
              <a:rPr lang="en-US" sz="1200" dirty="0" err="1"/>
              <a:t>cz</a:t>
            </a:r>
            <a:r>
              <a:rPr lang="en-US" sz="1200" baseline="-25000" dirty="0" err="1"/>
              <a:t>i</a:t>
            </a:r>
            <a:r>
              <a:rPr lang="en-US" sz="1200" dirty="0"/>
              <a:t> = </a:t>
            </a:r>
            <a:r>
              <a:rPr lang="en-US" sz="1200" dirty="0" err="1"/>
              <a:t>Hr</a:t>
            </a:r>
            <a:r>
              <a:rPr lang="en-US" sz="1200" baseline="-25000" dirty="0" err="1"/>
              <a:t>i</a:t>
            </a:r>
            <a:r>
              <a:rPr lang="en-US" sz="1200" dirty="0"/>
              <a:t> + </a:t>
            </a:r>
            <a:r>
              <a:rPr lang="en-US" sz="1200" dirty="0" err="1"/>
              <a:t>u</a:t>
            </a:r>
            <a:r>
              <a:rPr lang="en-US" sz="1200" baseline="-25000" dirty="0" err="1"/>
              <a:t>i</a:t>
            </a:r>
            <a:r>
              <a:rPr lang="en-US" sz="1200" baseline="-25000" dirty="0"/>
              <a:t>      </a:t>
            </a:r>
            <a:r>
              <a:rPr lang="en-US" sz="1200" dirty="0">
                <a:solidFill>
                  <a:schemeClr val="accent3"/>
                </a:solidFill>
              </a:rPr>
              <a:t>(</a:t>
            </a:r>
            <a:r>
              <a:rPr lang="en-US" sz="1200" dirty="0" err="1">
                <a:solidFill>
                  <a:schemeClr val="accent3"/>
                </a:solidFill>
              </a:rPr>
              <a:t>u</a:t>
            </a:r>
            <a:r>
              <a:rPr lang="en-US" sz="1200" baseline="-25000" dirty="0" err="1">
                <a:solidFill>
                  <a:schemeClr val="accent3"/>
                </a:solidFill>
              </a:rPr>
              <a:t>i</a:t>
            </a:r>
            <a:r>
              <a:rPr lang="en-US" sz="1200" dirty="0">
                <a:solidFill>
                  <a:schemeClr val="accent3"/>
                </a:solidFill>
              </a:rPr>
              <a:t> is radial peculiar velocity in LG frame)</a:t>
            </a:r>
          </a:p>
          <a:p>
            <a:pPr>
              <a:defRPr/>
            </a:pPr>
            <a:endParaRPr lang="en-US" sz="1200" baseline="-25000" dirty="0"/>
          </a:p>
          <a:p>
            <a:pPr>
              <a:defRPr/>
            </a:pPr>
            <a:r>
              <a:rPr lang="en-US" sz="1200" dirty="0">
                <a:solidFill>
                  <a:srgbClr val="4F81BD"/>
                </a:solidFill>
              </a:rPr>
              <a:t>Separate u by writing: </a:t>
            </a:r>
            <a:r>
              <a:rPr lang="en-US" sz="1200" dirty="0"/>
              <a:t>	          </a:t>
            </a:r>
            <a:r>
              <a:rPr lang="en-US" sz="1200" dirty="0" err="1"/>
              <a:t>M</a:t>
            </a:r>
            <a:r>
              <a:rPr lang="en-US" sz="1200" baseline="-25000" dirty="0" err="1"/>
              <a:t>i</a:t>
            </a:r>
            <a:r>
              <a:rPr lang="en-US" sz="1200" dirty="0"/>
              <a:t> = M</a:t>
            </a:r>
            <a:r>
              <a:rPr lang="en-US" sz="1200" baseline="-25000" dirty="0"/>
              <a:t>0i</a:t>
            </a:r>
            <a:r>
              <a:rPr lang="en-US" sz="1200" dirty="0"/>
              <a:t> + P</a:t>
            </a:r>
            <a:r>
              <a:rPr lang="en-US" sz="1200" baseline="-25000" dirty="0"/>
              <a:t>i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>
                <a:solidFill>
                  <a:srgbClr val="4F81BD"/>
                </a:solidFill>
              </a:rPr>
              <a:t>where:</a:t>
            </a:r>
            <a:r>
              <a:rPr lang="en-US" sz="1200" dirty="0"/>
              <a:t>			        M</a:t>
            </a:r>
            <a:r>
              <a:rPr lang="en-US" sz="1200" baseline="-25000" dirty="0"/>
              <a:t>0i</a:t>
            </a:r>
            <a:r>
              <a:rPr lang="en-US" sz="1200" dirty="0"/>
              <a:t> = m</a:t>
            </a:r>
            <a:r>
              <a:rPr lang="en-US" sz="1200" baseline="-25000" dirty="0"/>
              <a:t>i</a:t>
            </a:r>
            <a:r>
              <a:rPr lang="en-US" sz="1200" dirty="0"/>
              <a:t> + 5log(</a:t>
            </a:r>
            <a:r>
              <a:rPr lang="en-US" sz="1200" dirty="0" err="1"/>
              <a:t>z</a:t>
            </a:r>
            <a:r>
              <a:rPr lang="en-US" sz="1200" baseline="-25000" dirty="0" err="1"/>
              <a:t>i</a:t>
            </a:r>
            <a:r>
              <a:rPr lang="en-US" sz="1200" dirty="0"/>
              <a:t>) -15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>
                <a:solidFill>
                  <a:srgbClr val="4F81BD"/>
                </a:solidFill>
              </a:rPr>
              <a:t>and:   </a:t>
            </a:r>
            <a:r>
              <a:rPr lang="en-US" sz="1200" dirty="0"/>
              <a:t>			        P</a:t>
            </a:r>
            <a:r>
              <a:rPr lang="en-US" sz="1200" baseline="-25000" dirty="0"/>
              <a:t>i</a:t>
            </a:r>
            <a:r>
              <a:rPr lang="en-US" sz="1200" dirty="0"/>
              <a:t> = 5log(1 –</a:t>
            </a:r>
            <a:r>
              <a:rPr lang="en-US" sz="1200" dirty="0" err="1"/>
              <a:t>u</a:t>
            </a:r>
            <a:r>
              <a:rPr lang="en-US" sz="1200" baseline="-25000" dirty="0" err="1"/>
              <a:t>i</a:t>
            </a:r>
            <a:r>
              <a:rPr lang="en-US" sz="1200" dirty="0"/>
              <a:t>/</a:t>
            </a:r>
            <a:r>
              <a:rPr lang="en-US" sz="1200" dirty="0" err="1"/>
              <a:t>z</a:t>
            </a:r>
            <a:r>
              <a:rPr lang="en-US" sz="1200" baseline="-25000" dirty="0" err="1"/>
              <a:t>i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800" baseline="-25000" dirty="0">
              <a:solidFill>
                <a:srgbClr val="3366FF"/>
              </a:solidFill>
            </a:endParaRPr>
          </a:p>
          <a:p>
            <a:pPr>
              <a:defRPr/>
            </a:pPr>
            <a:endParaRPr lang="en-US" sz="1800" dirty="0">
              <a:solidFill>
                <a:srgbClr val="3366FF"/>
              </a:solidFill>
            </a:endParaRPr>
          </a:p>
        </p:txBody>
      </p:sp>
      <p:pic>
        <p:nvPicPr>
          <p:cNvPr id="21507" name="Picture 8" descr="Screen shot 2011-07-16 at 11.42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873426"/>
            <a:ext cx="1155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 descr="Screen shot 2011-07-16 at 11.43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419600"/>
            <a:ext cx="1511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Screen shot 2011-07-16 at 11.45.5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5549900"/>
            <a:ext cx="2844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3175000" y="3483026"/>
            <a:ext cx="3759200" cy="20668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3200" y="2873426"/>
            <a:ext cx="533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</a:rPr>
              <a:t>Write P</a:t>
            </a:r>
            <a:r>
              <a:rPr lang="en-US" baseline="-25000" dirty="0">
                <a:solidFill>
                  <a:schemeClr val="accent1"/>
                </a:solidFill>
              </a:rPr>
              <a:t>i</a:t>
            </a:r>
            <a:r>
              <a:rPr lang="en-US" dirty="0">
                <a:solidFill>
                  <a:schemeClr val="accent1"/>
                </a:solidFill>
              </a:rPr>
              <a:t> as a sum over </a:t>
            </a:r>
            <a:r>
              <a:rPr lang="en-US" dirty="0" err="1">
                <a:solidFill>
                  <a:schemeClr val="accent1"/>
                </a:solidFill>
              </a:rPr>
              <a:t>j</a:t>
            </a:r>
            <a:r>
              <a:rPr lang="en-US" baseline="-25000" dirty="0" err="1">
                <a:solidFill>
                  <a:schemeClr val="accent1"/>
                </a:solidFill>
              </a:rPr>
              <a:t>m</a:t>
            </a:r>
            <a:r>
              <a:rPr lang="en-US" dirty="0">
                <a:solidFill>
                  <a:schemeClr val="accent1"/>
                </a:solidFill>
              </a:rPr>
              <a:t> orthogonal basis functions: </a:t>
            </a:r>
          </a:p>
          <a:p>
            <a:pPr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chemeClr val="accent1"/>
                </a:solidFill>
              </a:rPr>
              <a:t>Orthogonality</a:t>
            </a:r>
            <a:r>
              <a:rPr lang="en-US" dirty="0">
                <a:solidFill>
                  <a:schemeClr val="accent1"/>
                </a:solidFill>
              </a:rPr>
              <a:t> conditions within SFI++ galaxies:</a:t>
            </a:r>
          </a:p>
          <a:p>
            <a:pPr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3366FF"/>
                </a:solidFill>
              </a:rPr>
              <a:t>Best fit mode coefficients </a:t>
            </a:r>
            <a:r>
              <a:rPr lang="en-US" dirty="0" err="1">
                <a:solidFill>
                  <a:srgbClr val="3366FF"/>
                </a:solidFill>
              </a:rPr>
              <a:t>a</a:t>
            </a:r>
            <a:r>
              <a:rPr lang="en-US" baseline="30000" dirty="0" err="1">
                <a:solidFill>
                  <a:srgbClr val="3366FF"/>
                </a:solidFill>
              </a:rPr>
              <a:t>j</a:t>
            </a:r>
            <a:r>
              <a:rPr lang="en-US" dirty="0">
                <a:solidFill>
                  <a:srgbClr val="3366FF"/>
                </a:solidFill>
              </a:rPr>
              <a:t> found by </a:t>
            </a:r>
            <a:r>
              <a:rPr lang="en-US" dirty="0" smtClean="0">
                <a:solidFill>
                  <a:srgbClr val="3366FF"/>
                </a:solidFill>
              </a:rPr>
              <a:t>minimizing χ</a:t>
            </a:r>
            <a:r>
              <a:rPr lang="en-US" baseline="30000" dirty="0" smtClean="0">
                <a:solidFill>
                  <a:srgbClr val="3366FF"/>
                </a:solidFill>
              </a:rPr>
              <a:t>2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in sum over </a:t>
            </a:r>
            <a:r>
              <a:rPr lang="en-US" dirty="0" smtClean="0">
                <a:solidFill>
                  <a:srgbClr val="3366FF"/>
                </a:solidFill>
              </a:rPr>
              <a:t>galaxies N</a:t>
            </a:r>
            <a:r>
              <a:rPr lang="en-US" baseline="-25000" dirty="0" smtClean="0">
                <a:solidFill>
                  <a:srgbClr val="3366FF"/>
                </a:solidFill>
              </a:rPr>
              <a:t>g</a:t>
            </a:r>
            <a:r>
              <a:rPr lang="en-US" dirty="0" smtClean="0">
                <a:solidFill>
                  <a:srgbClr val="3366FF"/>
                </a:solidFill>
              </a:rPr>
              <a:t> for each </a:t>
            </a:r>
            <a:r>
              <a:rPr lang="en-US" dirty="0" err="1" smtClean="0">
                <a:solidFill>
                  <a:srgbClr val="3366FF"/>
                </a:solidFill>
              </a:rPr>
              <a:t>a</a:t>
            </a:r>
            <a:r>
              <a:rPr lang="en-US" baseline="30000" dirty="0" err="1" smtClean="0">
                <a:solidFill>
                  <a:srgbClr val="3366FF"/>
                </a:solidFill>
              </a:rPr>
              <a:t>j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Cambria" charset="0"/>
              </a:rPr>
              <a:t>Choosing basis </a:t>
            </a:r>
            <a:r>
              <a:rPr lang="en-US" sz="3600" dirty="0" smtClean="0">
                <a:latin typeface="Cambria" charset="0"/>
              </a:rPr>
              <a:t>functions for P</a:t>
            </a:r>
            <a:endParaRPr lang="en-US" sz="3600" dirty="0">
              <a:latin typeface="Cambria" charset="0"/>
            </a:endParaRPr>
          </a:p>
        </p:txBody>
      </p:sp>
      <p:pic>
        <p:nvPicPr>
          <p:cNvPr id="22530" name="Content Placeholder 4" descr="Screen shot 2011-07-15 at 4.29.1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342" b="-196342"/>
          <a:stretch>
            <a:fillRect/>
          </a:stretch>
        </p:blipFill>
        <p:spPr>
          <a:xfrm>
            <a:off x="4335463" y="274638"/>
            <a:ext cx="4808537" cy="3454400"/>
          </a:xfrm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228600" y="1689100"/>
            <a:ext cx="3886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marL="285750" indent="-285750" eaLnBrk="1" hangingPunct="1">
              <a:buFont typeface="Arial"/>
              <a:buChar char="•"/>
            </a:pPr>
            <a:r>
              <a:rPr lang="en-US" sz="1800" dirty="0"/>
              <a:t>Spherical Bessel </a:t>
            </a:r>
            <a:r>
              <a:rPr lang="en-US" sz="1800" dirty="0" smtClean="0"/>
              <a:t>functions </a:t>
            </a:r>
            <a:r>
              <a:rPr lang="en-US" sz="1800" dirty="0"/>
              <a:t>with compressed radial coordinate, </a:t>
            </a:r>
            <a:r>
              <a:rPr lang="en-US" sz="1800" dirty="0" smtClean="0"/>
              <a:t>y,</a:t>
            </a:r>
          </a:p>
          <a:p>
            <a:pPr eaLnBrk="1" hangingPunct="1"/>
            <a:r>
              <a:rPr lang="en-US" sz="1800" dirty="0" smtClean="0"/>
              <a:t>     </a:t>
            </a:r>
            <a:r>
              <a:rPr lang="en-US" sz="1800" dirty="0" smtClean="0">
                <a:solidFill>
                  <a:srgbClr val="909CE1"/>
                </a:solidFill>
              </a:rPr>
              <a:t>to allow larger error with distance</a:t>
            </a:r>
          </a:p>
          <a:p>
            <a:pPr eaLnBrk="1" hangingPunct="1"/>
            <a:endParaRPr lang="en-US" sz="1800" dirty="0">
              <a:solidFill>
                <a:srgbClr val="909CE1"/>
              </a:solidFill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 smtClean="0"/>
              <a:t>For l =&lt; 2,  n=0,1,  gives 18 modes</a:t>
            </a:r>
          </a:p>
          <a:p>
            <a:pPr eaLnBrk="1" hangingPunct="1"/>
            <a:endParaRPr lang="en-US" sz="1800" dirty="0" smtClean="0"/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>
                <a:sym typeface="Wingdings" charset="0"/>
              </a:rPr>
              <a:t>The effect </a:t>
            </a:r>
            <a:r>
              <a:rPr lang="en-US" sz="1800" dirty="0" smtClean="0">
                <a:sym typeface="Wingdings" charset="0"/>
              </a:rPr>
              <a:t>of using y(x) </a:t>
            </a:r>
            <a:r>
              <a:rPr lang="en-US" sz="1800" dirty="0">
                <a:sym typeface="Wingdings" charset="0"/>
              </a:rPr>
              <a:t>is  </a:t>
            </a:r>
            <a:r>
              <a:rPr lang="en-US" sz="1800" dirty="0" smtClean="0">
                <a:sym typeface="Wingdings" charset="0"/>
              </a:rPr>
              <a:t>higher resolution in foreground, and lower resolution in background where </a:t>
            </a:r>
            <a:r>
              <a:rPr lang="en-US" sz="1800" dirty="0">
                <a:sym typeface="Wingdings" charset="0"/>
              </a:rPr>
              <a:t>the resolution is </a:t>
            </a:r>
            <a:r>
              <a:rPr lang="en-US" sz="1800" dirty="0" smtClean="0">
                <a:sym typeface="Wingdings" charset="0"/>
              </a:rPr>
              <a:t>poorer</a:t>
            </a:r>
          </a:p>
          <a:p>
            <a:pPr eaLnBrk="1" hangingPunct="1"/>
            <a:endParaRPr lang="en-US" sz="1800" dirty="0">
              <a:sym typeface="Wingdings" charset="0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 smtClean="0">
                <a:sym typeface="Wingdings" charset="0"/>
              </a:rPr>
              <a:t> </a:t>
            </a:r>
            <a:r>
              <a:rPr lang="en-US" sz="1800" dirty="0" smtClean="0">
                <a:solidFill>
                  <a:srgbClr val="909CE1"/>
                </a:solidFill>
                <a:sym typeface="Wingdings" charset="0"/>
              </a:rPr>
              <a:t>y(z) =  z/</a:t>
            </a:r>
            <a:r>
              <a:rPr lang="en-US" sz="1800" dirty="0" err="1" smtClean="0">
                <a:solidFill>
                  <a:srgbClr val="909CE1"/>
                </a:solidFill>
                <a:sym typeface="Wingdings" charset="0"/>
              </a:rPr>
              <a:t>z</a:t>
            </a:r>
            <a:r>
              <a:rPr lang="en-US" sz="1800" baseline="-25000" dirty="0" err="1" smtClean="0">
                <a:solidFill>
                  <a:srgbClr val="909CE1"/>
                </a:solidFill>
                <a:sym typeface="Wingdings" charset="0"/>
              </a:rPr>
              <a:t>s</a:t>
            </a:r>
            <a:r>
              <a:rPr lang="en-US" sz="1800" dirty="0" smtClean="0">
                <a:solidFill>
                  <a:srgbClr val="909CE1"/>
                </a:solidFill>
                <a:sym typeface="Wingdings" charset="0"/>
              </a:rPr>
              <a:t>                   -- y small</a:t>
            </a:r>
          </a:p>
          <a:p>
            <a:pPr eaLnBrk="1" hangingPunct="1"/>
            <a:r>
              <a:rPr lang="en-US" sz="1800" dirty="0">
                <a:solidFill>
                  <a:srgbClr val="909CE1"/>
                </a:solidFill>
                <a:sym typeface="Wingdings" charset="0"/>
              </a:rPr>
              <a:t> </a:t>
            </a:r>
            <a:r>
              <a:rPr lang="en-US" sz="1800" dirty="0" smtClean="0">
                <a:solidFill>
                  <a:srgbClr val="909CE1"/>
                </a:solidFill>
                <a:sym typeface="Wingdings" charset="0"/>
              </a:rPr>
              <a:t>      y(z) =  2*</a:t>
            </a:r>
            <a:r>
              <a:rPr lang="en-US" sz="1800" dirty="0" err="1" smtClean="0">
                <a:solidFill>
                  <a:srgbClr val="909CE1"/>
                </a:solidFill>
                <a:sym typeface="Wingdings" charset="0"/>
              </a:rPr>
              <a:t>ln</a:t>
            </a:r>
            <a:r>
              <a:rPr lang="en-US" sz="1800" dirty="0" smtClean="0">
                <a:solidFill>
                  <a:srgbClr val="909CE1"/>
                </a:solidFill>
                <a:sym typeface="Wingdings" charset="0"/>
              </a:rPr>
              <a:t>(z/</a:t>
            </a:r>
            <a:r>
              <a:rPr lang="en-US" sz="1800" dirty="0" err="1" smtClean="0">
                <a:solidFill>
                  <a:srgbClr val="909CE1"/>
                </a:solidFill>
                <a:sym typeface="Wingdings" charset="0"/>
              </a:rPr>
              <a:t>z</a:t>
            </a:r>
            <a:r>
              <a:rPr lang="en-US" sz="1800" baseline="-25000" dirty="0" err="1" smtClean="0">
                <a:solidFill>
                  <a:srgbClr val="909CE1"/>
                </a:solidFill>
                <a:sym typeface="Wingdings" charset="0"/>
              </a:rPr>
              <a:t>s</a:t>
            </a:r>
            <a:r>
              <a:rPr lang="en-US" sz="1800" dirty="0" smtClean="0">
                <a:solidFill>
                  <a:srgbClr val="909CE1"/>
                </a:solidFill>
                <a:sym typeface="Wingdings" charset="0"/>
              </a:rPr>
              <a:t>)       -- y large</a:t>
            </a:r>
          </a:p>
          <a:p>
            <a:pPr eaLnBrk="1" hangingPunct="1"/>
            <a:r>
              <a:rPr lang="en-US" sz="1800" dirty="0">
                <a:solidFill>
                  <a:srgbClr val="909CE1"/>
                </a:solidFill>
                <a:sym typeface="Wingdings" charset="0"/>
              </a:rPr>
              <a:t>	</a:t>
            </a:r>
            <a:endParaRPr lang="en-US" sz="1800" dirty="0" smtClean="0">
              <a:solidFill>
                <a:srgbClr val="909CE1"/>
              </a:solidFill>
              <a:sym typeface="Wingdings" charset="0"/>
            </a:endParaRPr>
          </a:p>
        </p:txBody>
      </p:sp>
      <p:pic>
        <p:nvPicPr>
          <p:cNvPr id="22532" name="Picture 6" descr="Screen shot 2011-07-15 at 4.34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352800"/>
            <a:ext cx="3244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92300" y="581660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E8BC4A"/>
                </a:solidFill>
              </a:rPr>
              <a:t>This is hardly unique– there are many ways to expand an orthonormal set of functions</a:t>
            </a:r>
          </a:p>
        </p:txBody>
      </p:sp>
    </p:spTree>
    <p:extLst>
      <p:ext uri="{BB962C8B-B14F-4D97-AF65-F5344CB8AC3E}">
        <p14:creationId xmlns:p14="http://schemas.microsoft.com/office/powerpoint/2010/main" val="40585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39700" y="169863"/>
            <a:ext cx="90043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mbria" charset="0"/>
              </a:rPr>
              <a:t>Observed </a:t>
            </a:r>
            <a:r>
              <a:rPr lang="en-US" sz="3600" dirty="0" err="1">
                <a:latin typeface="Cambria" charset="0"/>
              </a:rPr>
              <a:t>v</a:t>
            </a:r>
            <a:r>
              <a:rPr lang="en-US" sz="3600" baseline="-25000" dirty="0" err="1">
                <a:latin typeface="Cambria" charset="0"/>
              </a:rPr>
              <a:t>P</a:t>
            </a:r>
            <a:r>
              <a:rPr lang="en-US" sz="3600" dirty="0">
                <a:latin typeface="Cambria" charset="0"/>
              </a:rPr>
              <a:t> versus predicted </a:t>
            </a:r>
            <a:r>
              <a:rPr lang="en-US" sz="3600" dirty="0" err="1">
                <a:latin typeface="Cambria" charset="0"/>
              </a:rPr>
              <a:t>v</a:t>
            </a:r>
            <a:r>
              <a:rPr lang="en-US" sz="3600" baseline="-25000" dirty="0" err="1">
                <a:latin typeface="Cambria" charset="0"/>
              </a:rPr>
              <a:t>P</a:t>
            </a:r>
            <a:endParaRPr lang="en-US" sz="3600" dirty="0">
              <a:latin typeface="Cambria" charset="0"/>
            </a:endParaRPr>
          </a:p>
        </p:txBody>
      </p:sp>
      <p:pic>
        <p:nvPicPr>
          <p:cNvPr id="27650" name="Content Placeholder 2" descr="12plots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4" r="-10274"/>
          <a:stretch>
            <a:fillRect/>
          </a:stretch>
        </p:blipFill>
        <p:spPr>
          <a:xfrm>
            <a:off x="960437" y="1689104"/>
            <a:ext cx="9326563" cy="5129212"/>
          </a:xfrm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895600" y="1370021"/>
            <a:ext cx="624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ITF modes                              gravity                                 residual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2514600" y="947738"/>
            <a:ext cx="535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accent1"/>
                </a:solidFill>
              </a:rPr>
              <a:t>400 km/s </a:t>
            </a:r>
            <a:r>
              <a:rPr lang="en-US" sz="1800" dirty="0" smtClean="0">
                <a:solidFill>
                  <a:schemeClr val="accent1"/>
                </a:solidFill>
              </a:rPr>
              <a:t>dipole subtracted</a:t>
            </a:r>
            <a:r>
              <a:rPr lang="en-US" sz="1800" dirty="0">
                <a:solidFill>
                  <a:schemeClr val="accent1"/>
                </a:solidFill>
              </a:rPr>
              <a:t>, to aide visualization 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12700" y="2286000"/>
            <a:ext cx="2108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cz&lt;2000 km/s</a:t>
            </a:r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2000&lt;cz&lt;4000</a:t>
            </a:r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4000&lt;cz&lt;6000</a:t>
            </a:r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6000&lt;cz&lt;</a:t>
            </a:r>
          </a:p>
          <a:p>
            <a:pPr eaLnBrk="1" hangingPunct="1"/>
            <a:r>
              <a:rPr lang="en-US" sz="1800"/>
              <a:t>10000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260439"/>
              </p:ext>
            </p:extLst>
          </p:nvPr>
        </p:nvGraphicFramePr>
        <p:xfrm>
          <a:off x="4406900" y="3213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6900" y="3213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419600" y="1409706"/>
            <a:ext cx="4927600" cy="54482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SFI++</a:t>
            </a:r>
          </a:p>
          <a:p>
            <a:pPr algn="ctr"/>
            <a:r>
              <a:rPr lang="en-US" dirty="0" smtClean="0"/>
              <a:t>Results of 20 Inverse </a:t>
            </a:r>
            <a:r>
              <a:rPr lang="en-US" dirty="0" smtClean="0"/>
              <a:t>Tully Fisher </a:t>
            </a:r>
            <a:r>
              <a:rPr lang="en-US" dirty="0" smtClean="0"/>
              <a:t>modes, </a:t>
            </a:r>
            <a:r>
              <a:rPr lang="en-US" dirty="0" smtClean="0"/>
              <a:t>sliced by </a:t>
            </a:r>
            <a:r>
              <a:rPr lang="en-US" dirty="0" smtClean="0"/>
              <a:t>redshift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To aide visualization, 400 km/s dipole, in direction of CMBR has been subtracted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8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Cambria" charset="0"/>
              </a:rPr>
              <a:t>Linear </a:t>
            </a:r>
            <a:r>
              <a:rPr lang="en-US" sz="3600" dirty="0" smtClean="0">
                <a:latin typeface="Cambria" charset="0"/>
              </a:rPr>
              <a:t>theory to estimate </a:t>
            </a:r>
            <a:r>
              <a:rPr lang="en-US" sz="3600" b="1" dirty="0" smtClean="0">
                <a:latin typeface="Cambria" charset="0"/>
              </a:rPr>
              <a:t>g </a:t>
            </a:r>
            <a:r>
              <a:rPr lang="en-US" sz="3600" dirty="0" smtClean="0">
                <a:latin typeface="Cambria" charset="0"/>
              </a:rPr>
              <a:t>using</a:t>
            </a:r>
            <a:r>
              <a:rPr lang="en-US" sz="3600" dirty="0" smtClean="0">
                <a:latin typeface="Cambria" charset="0"/>
              </a:rPr>
              <a:t> 2MRS </a:t>
            </a:r>
            <a:r>
              <a:rPr lang="en-US" sz="3600" dirty="0">
                <a:latin typeface="Cambria" charset="0"/>
              </a:rPr>
              <a:t/>
            </a:r>
            <a:br>
              <a:rPr lang="en-US" sz="3600" dirty="0">
                <a:latin typeface="Cambria" charset="0"/>
              </a:rPr>
            </a:br>
            <a:r>
              <a:rPr lang="en-US" sz="2400" dirty="0" smtClean="0">
                <a:solidFill>
                  <a:schemeClr val="bg2"/>
                </a:solidFill>
                <a:latin typeface="Cambria" charset="0"/>
              </a:rPr>
              <a:t>–</a:t>
            </a:r>
            <a:r>
              <a:rPr lang="en-US" sz="2400" dirty="0">
                <a:solidFill>
                  <a:srgbClr val="E8BC4A"/>
                </a:solidFill>
                <a:latin typeface="Cambria" charset="0"/>
              </a:rPr>
              <a:t>(</a:t>
            </a:r>
            <a:r>
              <a:rPr lang="en-US" sz="2400" dirty="0" smtClean="0">
                <a:solidFill>
                  <a:srgbClr val="E8BC4A"/>
                </a:solidFill>
                <a:latin typeface="Cambria" charset="0"/>
              </a:rPr>
              <a:t>predicting </a:t>
            </a:r>
            <a:r>
              <a:rPr lang="en-US" sz="2400" dirty="0">
                <a:solidFill>
                  <a:srgbClr val="E8BC4A"/>
                </a:solidFill>
                <a:latin typeface="Cambria" charset="0"/>
              </a:rPr>
              <a:t>peculiar </a:t>
            </a:r>
            <a:r>
              <a:rPr lang="en-US" sz="2400" dirty="0" smtClean="0">
                <a:solidFill>
                  <a:srgbClr val="E8BC4A"/>
                </a:solidFill>
                <a:latin typeface="Cambria" charset="0"/>
              </a:rPr>
              <a:t>velocities)</a:t>
            </a:r>
            <a:endParaRPr lang="en-US" sz="2400" dirty="0">
              <a:solidFill>
                <a:srgbClr val="E8BC4A"/>
              </a:solidFill>
              <a:latin typeface="Cambria" charset="0"/>
            </a:endParaRPr>
          </a:p>
        </p:txBody>
      </p:sp>
      <p:pic>
        <p:nvPicPr>
          <p:cNvPr id="18435" name="Content Placeholder 5" descr="Screen shot 2011-07-15 at 1.47.2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758" b="-65758"/>
          <a:stretch>
            <a:fillRect/>
          </a:stretch>
        </p:blipFill>
        <p:spPr>
          <a:xfrm>
            <a:off x="4776788" y="1168400"/>
            <a:ext cx="2297112" cy="1651000"/>
          </a:xfrm>
        </p:spPr>
      </p:pic>
      <p:pic>
        <p:nvPicPr>
          <p:cNvPr id="18436" name="Picture 4" descr="Screen shot 2011-07-15 at 1.45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601913"/>
            <a:ext cx="33909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457200" y="1739900"/>
            <a:ext cx="375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velocity is </a:t>
            </a:r>
            <a:r>
              <a:rPr lang="en-US" sz="1800" i="1" dirty="0"/>
              <a:t>linear</a:t>
            </a:r>
            <a:r>
              <a:rPr lang="en-US" sz="1800" dirty="0"/>
              <a:t> with gravity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57200" y="2570163"/>
            <a:ext cx="2870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gravity </a:t>
            </a:r>
            <a:r>
              <a:rPr lang="en-US" sz="1800" dirty="0"/>
              <a:t>is the usual sum over </a:t>
            </a:r>
            <a:r>
              <a:rPr lang="en-US" sz="1800" dirty="0" smtClean="0"/>
              <a:t>fluctuations</a:t>
            </a:r>
            <a:endParaRPr lang="en-US" sz="1800" dirty="0"/>
          </a:p>
        </p:txBody>
      </p:sp>
      <p:pic>
        <p:nvPicPr>
          <p:cNvPr id="18439" name="Picture 8" descr="Screen shot 2011-07-15 at 1.53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5543549"/>
            <a:ext cx="2038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876300" y="5396507"/>
            <a:ext cx="3060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v</a:t>
            </a:r>
            <a:r>
              <a:rPr lang="en-US" sz="1800" b="1" baseline="-25000" dirty="0"/>
              <a:t>g</a:t>
            </a:r>
            <a:r>
              <a:rPr lang="en-US" sz="1800" b="1" dirty="0"/>
              <a:t> </a:t>
            </a:r>
            <a:r>
              <a:rPr lang="en-US" sz="1800" dirty="0"/>
              <a:t>is </a:t>
            </a:r>
            <a:r>
              <a:rPr lang="en-US" sz="1800" dirty="0" err="1"/>
              <a:t>irrotational</a:t>
            </a:r>
            <a:r>
              <a:rPr lang="en-US" sz="1800" dirty="0"/>
              <a:t>, so express velocity as </a:t>
            </a:r>
            <a:r>
              <a:rPr lang="en-US" sz="1800" dirty="0" smtClean="0"/>
              <a:t>divergence of </a:t>
            </a:r>
            <a:r>
              <a:rPr lang="en-US" sz="1800" dirty="0"/>
              <a:t> </a:t>
            </a:r>
            <a:r>
              <a:rPr lang="en-US" sz="1800" dirty="0" smtClean="0"/>
              <a:t>gravitational potential</a:t>
            </a:r>
            <a:endParaRPr lang="en-US" sz="1800" dirty="0"/>
          </a:p>
        </p:txBody>
      </p:sp>
      <p:pic>
        <p:nvPicPr>
          <p:cNvPr id="18441" name="Picture 10" descr="Screen shot 2011-07-15 at 2.03.0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794125"/>
            <a:ext cx="47529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457200" y="3568700"/>
            <a:ext cx="347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density function, </a:t>
            </a:r>
            <a:r>
              <a:rPr lang="en-US" sz="1800" dirty="0" smtClean="0"/>
              <a:t>2MRS  in </a:t>
            </a:r>
            <a:r>
              <a:rPr lang="en-US" sz="1800" dirty="0"/>
              <a:t>redshift space</a:t>
            </a:r>
          </a:p>
          <a:p>
            <a:pPr eaLnBrk="1" hangingPunct="1"/>
            <a:r>
              <a:rPr lang="en-US" sz="1800" dirty="0"/>
              <a:t> --</a:t>
            </a:r>
            <a:r>
              <a:rPr lang="en-US" sz="1800" dirty="0" err="1"/>
              <a:t>ϕ</a:t>
            </a:r>
            <a:r>
              <a:rPr lang="en-US" sz="1800" dirty="0"/>
              <a:t>(</a:t>
            </a:r>
            <a:r>
              <a:rPr lang="en-US" sz="1800" dirty="0" err="1"/>
              <a:t>s</a:t>
            </a:r>
            <a:r>
              <a:rPr lang="en-US" sz="1800" baseline="-25000" dirty="0" err="1"/>
              <a:t>i</a:t>
            </a:r>
            <a:r>
              <a:rPr lang="en-US" sz="1800" dirty="0"/>
              <a:t>) is selection function</a:t>
            </a:r>
          </a:p>
          <a:p>
            <a:pPr eaLnBrk="1" hangingPunct="1"/>
            <a:r>
              <a:rPr lang="en-US" sz="1800" dirty="0"/>
              <a:t> --w(</a:t>
            </a:r>
            <a:r>
              <a:rPr lang="en-US" sz="1800" dirty="0" err="1"/>
              <a:t>L</a:t>
            </a:r>
            <a:r>
              <a:rPr lang="en-US" sz="1800" baseline="-25000" dirty="0" err="1"/>
              <a:t>oi</a:t>
            </a:r>
            <a:r>
              <a:rPr lang="en-US" sz="1800" dirty="0"/>
              <a:t>) is galaxy’s weight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40" grpId="0"/>
      <p:bldP spid="184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mbria" charset="0"/>
              </a:rPr>
              <a:t>Solution in LG frame of reference  </a:t>
            </a:r>
          </a:p>
        </p:txBody>
      </p:sp>
      <p:pic>
        <p:nvPicPr>
          <p:cNvPr id="20482" name="Content Placeholder 6" descr="Screen shot 2011-07-15 at 2.01.22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366" b="-97366"/>
          <a:stretch>
            <a:fillRect/>
          </a:stretch>
        </p:blipFill>
        <p:spPr>
          <a:xfrm>
            <a:off x="5364163" y="1417638"/>
            <a:ext cx="3322637" cy="2387600"/>
          </a:xfrm>
        </p:spPr>
      </p:pic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254000" y="2184400"/>
            <a:ext cx="501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Expand Φ and δ</a:t>
            </a:r>
            <a:r>
              <a:rPr lang="en-US" sz="1800" baseline="-25000"/>
              <a:t>0</a:t>
            </a:r>
            <a:r>
              <a:rPr lang="en-US" sz="1800"/>
              <a:t>(s) in natural basis functions</a:t>
            </a:r>
          </a:p>
        </p:txBody>
      </p:sp>
      <p:pic>
        <p:nvPicPr>
          <p:cNvPr id="19461" name="Picture 8" descr="Screen shot 2011-07-15 at 3.08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24250"/>
            <a:ext cx="39116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4000" y="2873375"/>
            <a:ext cx="46355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/>
              <a:t>To lowest order, Φ nearly satisfies a Poisson equation, but in redshift space, s, there is a correction for generalized Kaiser rocket effect, κ(s)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Φ is expanded as spherical Bessel function times spherical harmonic Y</a:t>
            </a:r>
            <a:r>
              <a:rPr lang="en-US" sz="1800" baseline="-25000"/>
              <a:t>lm</a:t>
            </a:r>
            <a:r>
              <a:rPr lang="en-US" sz="1800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remove fingers of god before solution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Solutions to monopole (l=0) and dipole (l=1) are uniquely determined by specifying Φ=0 at origin. 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solidFill>
                  <a:schemeClr val="accent1"/>
                </a:solidFill>
              </a:rPr>
              <a:t>At redshift s, the radial velocity field when expanded to l≤1 is NOT influenced by exterior mass</a:t>
            </a:r>
            <a:r>
              <a:rPr lang="en-US" sz="1800">
                <a:solidFill>
                  <a:srgbClr val="FF0000"/>
                </a:solidFill>
              </a:rPr>
              <a:t>.</a:t>
            </a:r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143000"/>
          </a:xfrm>
        </p:spPr>
        <p:txBody>
          <a:bodyPr/>
          <a:lstStyle/>
          <a:p>
            <a:r>
              <a:rPr lang="en-US" dirty="0" smtClean="0"/>
              <a:t>Considerations in choosing P</a:t>
            </a:r>
            <a:r>
              <a:rPr lang="en-US" sz="4800" baseline="-25000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Expand in LG frame – B.C. is natural at origin</a:t>
            </a:r>
          </a:p>
          <a:p>
            <a:r>
              <a:rPr lang="en-US" sz="2400" dirty="0" err="1" smtClean="0"/>
              <a:t>Y</a:t>
            </a:r>
            <a:r>
              <a:rPr lang="en-US" sz="2400" baseline="-25000" dirty="0" err="1" smtClean="0"/>
              <a:t>l</a:t>
            </a:r>
            <a:r>
              <a:rPr lang="en-US" sz="2400" baseline="30000" dirty="0" err="1" smtClean="0"/>
              <a:t>m</a:t>
            </a:r>
            <a:r>
              <a:rPr lang="en-US" sz="2400" dirty="0" smtClean="0"/>
              <a:t> for angular </a:t>
            </a:r>
            <a:r>
              <a:rPr lang="en-US" sz="2400" dirty="0" err="1" smtClean="0"/>
              <a:t>wavefunction</a:t>
            </a:r>
            <a:endParaRPr lang="en-US" sz="2400" dirty="0" smtClean="0"/>
          </a:p>
          <a:p>
            <a:r>
              <a:rPr lang="en-US" sz="2400" dirty="0"/>
              <a:t>D</a:t>
            </a:r>
            <a:r>
              <a:rPr lang="en-US" sz="2400" dirty="0" smtClean="0"/>
              <a:t>erivative of spherical Bessel </a:t>
            </a:r>
            <a:r>
              <a:rPr lang="en-US" sz="2400" dirty="0"/>
              <a:t>functions </a:t>
            </a:r>
            <a:r>
              <a:rPr lang="en-US" sz="2400" dirty="0" smtClean="0"/>
              <a:t>for radial function </a:t>
            </a:r>
            <a:r>
              <a:rPr lang="en-US" sz="2000" i="1" dirty="0" smtClean="0"/>
              <a:t>(correct B.C. at origin and outer boundary)</a:t>
            </a:r>
          </a:p>
          <a:p>
            <a:r>
              <a:rPr lang="en-US" sz="2400" dirty="0" smtClean="0"/>
              <a:t>At end of calculation, ask how well does reflex dipole match CMB, but since we don’t know the size of U. </a:t>
            </a:r>
            <a:r>
              <a:rPr lang="en-US" sz="2400" dirty="0" err="1" smtClean="0"/>
              <a:t>comoving</a:t>
            </a:r>
            <a:r>
              <a:rPr lang="en-US" sz="2400" dirty="0" smtClean="0"/>
              <a:t> with us, why does it matter?  </a:t>
            </a:r>
            <a:r>
              <a:rPr lang="en-US" sz="1800" dirty="0" smtClean="0"/>
              <a:t>(</a:t>
            </a:r>
            <a:r>
              <a:rPr lang="en-US" sz="1800" i="1" dirty="0" smtClean="0"/>
              <a:t>Comparison at  </a:t>
            </a:r>
            <a:r>
              <a:rPr lang="en-US" sz="1800" b="1" i="1" dirty="0" smtClean="0"/>
              <a:t>end</a:t>
            </a:r>
            <a:r>
              <a:rPr lang="en-US" sz="1800" i="1" dirty="0" smtClean="0"/>
              <a:t> of analysis, not </a:t>
            </a:r>
            <a:r>
              <a:rPr lang="en-US" sz="1800" b="1" i="1" dirty="0" smtClean="0"/>
              <a:t>beginning</a:t>
            </a:r>
            <a:r>
              <a:rPr lang="en-US" sz="1800" i="1" dirty="0" smtClean="0"/>
              <a:t>)</a:t>
            </a:r>
          </a:p>
          <a:p>
            <a:r>
              <a:rPr lang="en-US" sz="2400" dirty="0" smtClean="0"/>
              <a:t>With better, more precise, data can extend solution to higher l, m, 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793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Cambria" charset="0"/>
              </a:rPr>
              <a:t>Modes are orthogonalized over SFI++ data</a:t>
            </a:r>
          </a:p>
        </p:txBody>
      </p:sp>
      <p:pic>
        <p:nvPicPr>
          <p:cNvPr id="23554" name="Content Placeholder 4" descr="Screen shot 2011-07-15 at 3.35.4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39" r="-37439"/>
          <a:stretch>
            <a:fillRect/>
          </a:stretch>
        </p:blipFill>
        <p:spPr>
          <a:xfrm>
            <a:off x="1155700" y="1008063"/>
            <a:ext cx="10106025" cy="5557837"/>
          </a:xfrm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39700" y="1638300"/>
            <a:ext cx="33147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/>
              <a:t>9 </a:t>
            </a:r>
            <a:r>
              <a:rPr lang="en-US" sz="1800" dirty="0" smtClean="0"/>
              <a:t>examples of modes </a:t>
            </a:r>
            <a:r>
              <a:rPr lang="en-US" sz="1800" dirty="0"/>
              <a:t>taken from first 20 in amplitude, out of 70 modes to n=5, l=3</a:t>
            </a:r>
          </a:p>
          <a:p>
            <a:pPr eaLnBrk="1" hangingPunct="1">
              <a:buFont typeface="Arial" charset="0"/>
              <a:buChar char="•"/>
            </a:pPr>
            <a:endParaRPr lang="en-US" sz="1800" dirty="0" smtClean="0"/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delete </a:t>
            </a:r>
            <a:r>
              <a:rPr lang="en-US" sz="1800" dirty="0"/>
              <a:t>the n=1, l=0 mode as it can be confused with Hubble flow.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09600" y="84137"/>
            <a:ext cx="7924800" cy="1143001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mbria" charset="0"/>
              </a:rPr>
              <a:t>An inverse Tully-Fisher </a:t>
            </a:r>
            <a:r>
              <a:rPr lang="en-US" sz="3600" dirty="0" smtClean="0">
                <a:latin typeface="Cambria" charset="0"/>
              </a:rPr>
              <a:t>example</a:t>
            </a:r>
            <a:endParaRPr lang="en-US" sz="3600" dirty="0">
              <a:latin typeface="Cambria" charset="0"/>
            </a:endParaRPr>
          </a:p>
        </p:txBody>
      </p:sp>
      <p:pic>
        <p:nvPicPr>
          <p:cNvPr id="24578" name="Content Placeholder 8" descr="eta_M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1" t="15578" r="-63258" b="14174"/>
          <a:stretch>
            <a:fillRect/>
          </a:stretch>
        </p:blipFill>
        <p:spPr>
          <a:xfrm>
            <a:off x="3971925" y="1531938"/>
            <a:ext cx="8362950" cy="4927600"/>
          </a:xfrm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203200" y="876300"/>
            <a:ext cx="36544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/>
              <a:t>ω</a:t>
            </a:r>
            <a:r>
              <a:rPr lang="en-US" sz="1800" baseline="-25000" dirty="0" err="1"/>
              <a:t>i</a:t>
            </a:r>
            <a:r>
              <a:rPr lang="en-US" sz="1800" dirty="0"/>
              <a:t>  is </a:t>
            </a:r>
            <a:r>
              <a:rPr lang="en-US" sz="1800" dirty="0" err="1"/>
              <a:t>linewidth</a:t>
            </a:r>
            <a:endParaRPr lang="en-US" sz="1800" dirty="0"/>
          </a:p>
          <a:p>
            <a:pPr eaLnBrk="1" hangingPunct="1"/>
            <a:r>
              <a:rPr lang="en-US" sz="1800" dirty="0" err="1"/>
              <a:t>η</a:t>
            </a:r>
            <a:r>
              <a:rPr lang="en-US" sz="1800" baseline="-25000" dirty="0" err="1"/>
              <a:t>i</a:t>
            </a:r>
            <a:r>
              <a:rPr lang="en-US" sz="1800" dirty="0"/>
              <a:t> = log(</a:t>
            </a:r>
            <a:r>
              <a:rPr lang="en-US" sz="1800" dirty="0" err="1"/>
              <a:t>ω</a:t>
            </a:r>
            <a:r>
              <a:rPr lang="en-US" sz="1800" baseline="-25000" dirty="0" err="1"/>
              <a:t>i</a:t>
            </a:r>
            <a:r>
              <a:rPr lang="en-US" sz="1800" dirty="0"/>
              <a:t> )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i="1" dirty="0"/>
              <a:t>inverse </a:t>
            </a:r>
            <a:r>
              <a:rPr lang="en-US" sz="1800" dirty="0"/>
              <a:t>Tully-Fisher relation (ITF):</a:t>
            </a:r>
          </a:p>
          <a:p>
            <a:pPr eaLnBrk="1" hangingPunct="1"/>
            <a:r>
              <a:rPr lang="en-US" sz="1800" dirty="0" err="1">
                <a:solidFill>
                  <a:schemeClr val="accent2"/>
                </a:solidFill>
              </a:rPr>
              <a:t>η</a:t>
            </a:r>
            <a:r>
              <a:rPr lang="en-US" sz="1800" dirty="0">
                <a:solidFill>
                  <a:schemeClr val="accent2"/>
                </a:solidFill>
              </a:rPr>
              <a:t> = </a:t>
            </a:r>
            <a:r>
              <a:rPr lang="en-US" sz="1800" dirty="0" err="1">
                <a:solidFill>
                  <a:schemeClr val="accent2"/>
                </a:solidFill>
              </a:rPr>
              <a:t>γM</a:t>
            </a:r>
            <a:r>
              <a:rPr lang="en-US" sz="1800" dirty="0">
                <a:solidFill>
                  <a:schemeClr val="accent2"/>
                </a:solidFill>
              </a:rPr>
              <a:t> + η</a:t>
            </a:r>
            <a:r>
              <a:rPr lang="en-US" sz="1800" baseline="-25000" dirty="0">
                <a:solidFill>
                  <a:schemeClr val="accent2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   </a:t>
            </a:r>
            <a:r>
              <a:rPr lang="en-US" sz="1800" dirty="0"/>
              <a:t>,where M is magnitude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err="1"/>
              <a:t>γ</a:t>
            </a:r>
            <a:r>
              <a:rPr lang="en-US" sz="1800" dirty="0"/>
              <a:t> is slope (≈0.12)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500&gt;v&gt;10,000 km/s discarded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441680"/>
            <a:ext cx="39465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solidFill>
                  <a:schemeClr val="accent1"/>
                </a:solidFill>
              </a:rPr>
              <a:t>top plot shows residuals of </a:t>
            </a:r>
            <a:r>
              <a:rPr lang="en-US" sz="1800" dirty="0" err="1">
                <a:solidFill>
                  <a:schemeClr val="accent1"/>
                </a:solidFill>
              </a:rPr>
              <a:t>η</a:t>
            </a:r>
            <a:r>
              <a:rPr lang="en-US" sz="1800" dirty="0">
                <a:solidFill>
                  <a:schemeClr val="accent1"/>
                </a:solidFill>
              </a:rPr>
              <a:t> for </a:t>
            </a:r>
            <a:r>
              <a:rPr lang="en-US" sz="1800" dirty="0" smtClean="0">
                <a:solidFill>
                  <a:schemeClr val="accent1"/>
                </a:solidFill>
              </a:rPr>
              <a:t>2830 </a:t>
            </a:r>
            <a:r>
              <a:rPr lang="en-US" sz="1800" dirty="0">
                <a:solidFill>
                  <a:schemeClr val="accent1"/>
                </a:solidFill>
              </a:rPr>
              <a:t>galaxies from SFI++ catalog. seems OK for M&lt;-20.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solidFill>
                  <a:schemeClr val="accent1"/>
                </a:solidFill>
              </a:rPr>
              <a:t>red is galaxies with </a:t>
            </a:r>
            <a:r>
              <a:rPr lang="en-US" sz="1800" dirty="0" err="1">
                <a:solidFill>
                  <a:schemeClr val="accent1"/>
                </a:solidFill>
              </a:rPr>
              <a:t>cz</a:t>
            </a:r>
            <a:r>
              <a:rPr lang="en-US" sz="1800" dirty="0">
                <a:solidFill>
                  <a:schemeClr val="accent1"/>
                </a:solidFill>
              </a:rPr>
              <a:t>&gt;5000, blue is  for </a:t>
            </a:r>
            <a:r>
              <a:rPr lang="en-US" sz="1800" dirty="0" err="1">
                <a:solidFill>
                  <a:schemeClr val="accent1"/>
                </a:solidFill>
              </a:rPr>
              <a:t>cz</a:t>
            </a:r>
            <a:r>
              <a:rPr lang="en-US" sz="1800" dirty="0">
                <a:solidFill>
                  <a:schemeClr val="accent1"/>
                </a:solidFill>
              </a:rPr>
              <a:t>&lt;5000. 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i="1" dirty="0">
                <a:solidFill>
                  <a:schemeClr val="accent1"/>
                </a:solidFill>
              </a:rPr>
              <a:t>Histograms</a:t>
            </a:r>
            <a:r>
              <a:rPr lang="en-US" sz="1800" dirty="0">
                <a:solidFill>
                  <a:schemeClr val="accent1"/>
                </a:solidFill>
              </a:rPr>
              <a:t> are </a:t>
            </a:r>
            <a:r>
              <a:rPr lang="en-US" sz="1800" dirty="0" smtClean="0">
                <a:solidFill>
                  <a:schemeClr val="accent1"/>
                </a:solidFill>
              </a:rPr>
              <a:t>RAW </a:t>
            </a:r>
            <a:r>
              <a:rPr lang="en-US" sz="1800" dirty="0">
                <a:solidFill>
                  <a:schemeClr val="accent1"/>
                </a:solidFill>
              </a:rPr>
              <a:t>data, no </a:t>
            </a:r>
            <a:r>
              <a:rPr lang="en-US" sz="1800" dirty="0" smtClean="0">
                <a:solidFill>
                  <a:schemeClr val="accent1"/>
                </a:solidFill>
              </a:rPr>
              <a:t>flow.  Red curve quite distinct from blue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the </a:t>
            </a:r>
            <a:r>
              <a:rPr lang="en-US" sz="1800" dirty="0">
                <a:solidFill>
                  <a:schemeClr val="accent1"/>
                </a:solidFill>
              </a:rPr>
              <a:t>points are the mean </a:t>
            </a:r>
            <a:r>
              <a:rPr lang="en-US" sz="1800" dirty="0" err="1">
                <a:solidFill>
                  <a:schemeClr val="accent1"/>
                </a:solidFill>
              </a:rPr>
              <a:t>Δη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 AFTER </a:t>
            </a:r>
            <a:r>
              <a:rPr lang="en-US" sz="1800" dirty="0">
                <a:solidFill>
                  <a:schemeClr val="accent1"/>
                </a:solidFill>
              </a:rPr>
              <a:t>the fit</a:t>
            </a:r>
            <a:r>
              <a:rPr lang="en-US" sz="1800" dirty="0" smtClean="0">
                <a:solidFill>
                  <a:schemeClr val="accent1"/>
                </a:solidFill>
              </a:rPr>
              <a:t>. Note red and blue are now intermixed, as they should be.  </a:t>
            </a:r>
            <a:endParaRPr lang="en-US" sz="1800" dirty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solidFill>
                  <a:schemeClr val="accent1"/>
                </a:solidFill>
              </a:rPr>
              <a:t>Fit </a:t>
            </a:r>
            <a:r>
              <a:rPr lang="en-US" sz="1800" dirty="0" smtClean="0">
                <a:solidFill>
                  <a:schemeClr val="accent1"/>
                </a:solidFill>
              </a:rPr>
              <a:t>has reduced </a:t>
            </a:r>
            <a:r>
              <a:rPr lang="en-US" sz="1800" dirty="0">
                <a:solidFill>
                  <a:schemeClr val="accent1"/>
                </a:solidFill>
              </a:rPr>
              <a:t>the ITF scatter. </a:t>
            </a:r>
          </a:p>
          <a:p>
            <a:pPr>
              <a:defRPr/>
            </a:pPr>
            <a:endParaRPr lang="en-US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 marvelous test of LSS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819400"/>
            <a:ext cx="8229600" cy="3421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Goal: </a:t>
            </a:r>
            <a:r>
              <a:rPr lang="en-US" sz="2400" b="1" dirty="0" smtClean="0">
                <a:solidFill>
                  <a:schemeClr val="accent4"/>
                </a:solidFill>
              </a:rPr>
              <a:t>to explain the </a:t>
            </a:r>
            <a:r>
              <a:rPr lang="en-US" sz="2400" b="1" dirty="0">
                <a:solidFill>
                  <a:schemeClr val="accent4"/>
                </a:solidFill>
              </a:rPr>
              <a:t>640 km/s dipole velocity of </a:t>
            </a:r>
            <a:r>
              <a:rPr lang="en-US" sz="2400" b="1" dirty="0" smtClean="0">
                <a:solidFill>
                  <a:schemeClr val="accent4"/>
                </a:solidFill>
              </a:rPr>
              <a:t>CMBR.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  </a:t>
            </a:r>
            <a:r>
              <a:rPr lang="en-US" sz="2400" dirty="0" smtClean="0">
                <a:solidFill>
                  <a:schemeClr val="accent4"/>
                </a:solidFill>
              </a:rPr>
              <a:t>For 40 years we have wondered about its origin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  </a:t>
            </a:r>
            <a:r>
              <a:rPr lang="en-US" sz="2400" dirty="0" smtClean="0">
                <a:solidFill>
                  <a:schemeClr val="accent1"/>
                </a:solidFill>
              </a:rPr>
              <a:t>- Is the source of gravity the local distribution of mass?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          - What fraction is locally induced?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           - Or is it mostly generated by very distant effect?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smtClean="0"/>
              <a:t>Method: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          </a:t>
            </a:r>
            <a:r>
              <a:rPr lang="en-US" sz="2400" dirty="0" smtClean="0">
                <a:solidFill>
                  <a:srgbClr val="E8BC4A"/>
                </a:solidFill>
              </a:rPr>
              <a:t>- </a:t>
            </a:r>
            <a:r>
              <a:rPr lang="en-US" sz="2000" dirty="0" smtClean="0">
                <a:solidFill>
                  <a:srgbClr val="E8BC4A"/>
                </a:solidFill>
              </a:rPr>
              <a:t>Use TF </a:t>
            </a:r>
            <a:r>
              <a:rPr lang="en-US" sz="2000" dirty="0">
                <a:solidFill>
                  <a:srgbClr val="E8BC4A"/>
                </a:solidFill>
              </a:rPr>
              <a:t>galaxies </a:t>
            </a:r>
            <a:r>
              <a:rPr lang="en-US" sz="2000" dirty="0" smtClean="0">
                <a:solidFill>
                  <a:srgbClr val="E8BC4A"/>
                </a:solidFill>
              </a:rPr>
              <a:t>out to 10,000 km/s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rgbClr val="E8BC4A"/>
                </a:solidFill>
              </a:rPr>
              <a:t>             -  Do the test only on scales greater than 1000 km/s to ensure linear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E8BC4A"/>
                </a:solidFill>
              </a:rPr>
              <a:t> </a:t>
            </a:r>
            <a:r>
              <a:rPr lang="en-US" sz="2000" dirty="0" smtClean="0">
                <a:solidFill>
                  <a:srgbClr val="E8BC4A"/>
                </a:solidFill>
              </a:rPr>
              <a:t>                theory is applicable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rgbClr val="E8BC4A"/>
                </a:solidFill>
              </a:rPr>
              <a:t>             -  Use  </a:t>
            </a:r>
            <a:r>
              <a:rPr lang="en-US" sz="2000" dirty="0">
                <a:solidFill>
                  <a:srgbClr val="E8BC4A"/>
                </a:solidFill>
              </a:rPr>
              <a:t>the “Inverse Method” to minimize </a:t>
            </a:r>
            <a:r>
              <a:rPr lang="en-US" sz="2000" dirty="0" err="1">
                <a:solidFill>
                  <a:srgbClr val="E8BC4A"/>
                </a:solidFill>
              </a:rPr>
              <a:t>Malmquist</a:t>
            </a:r>
            <a:r>
              <a:rPr lang="en-US" sz="2000" dirty="0">
                <a:solidFill>
                  <a:srgbClr val="E8BC4A"/>
                </a:solidFill>
              </a:rPr>
              <a:t> </a:t>
            </a:r>
            <a:r>
              <a:rPr lang="en-US" sz="2000" dirty="0" smtClean="0">
                <a:solidFill>
                  <a:srgbClr val="E8BC4A"/>
                </a:solidFill>
              </a:rPr>
              <a:t>bias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E8BC4A"/>
                </a:solidFill>
              </a:rPr>
              <a:t> </a:t>
            </a:r>
            <a:r>
              <a:rPr lang="en-US" sz="2000" dirty="0" smtClean="0">
                <a:solidFill>
                  <a:srgbClr val="E8BC4A"/>
                </a:solidFill>
              </a:rPr>
              <a:t>            -  </a:t>
            </a:r>
            <a:r>
              <a:rPr lang="en-US" sz="2000" dirty="0" smtClean="0">
                <a:solidFill>
                  <a:schemeClr val="accent1"/>
                </a:solidFill>
              </a:rPr>
              <a:t>Fit </a:t>
            </a:r>
            <a:r>
              <a:rPr lang="en-US" sz="2000" dirty="0">
                <a:solidFill>
                  <a:schemeClr val="accent1"/>
                </a:solidFill>
              </a:rPr>
              <a:t>to expansion in Spherical Harmonics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accent1"/>
                </a:solidFill>
              </a:rPr>
              <a:t>  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>
              <a:solidFill>
                <a:srgbClr val="E8BC4A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194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Cambria" charset="0"/>
              </a:rPr>
              <a:t>Fitting mode coefficients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449388"/>
            <a:ext cx="78994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/>
                <a:ea typeface="+mn-ea"/>
                <a:cs typeface="Times New Roman"/>
              </a:rPr>
              <a:t>Instead of fitting 2800 peculiar velocities, one for each galaxy, we fit ~20 mode amplitudes 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ea typeface="+mn-ea"/>
                <a:cs typeface="Times New Roman"/>
              </a:rPr>
              <a:t>a</a:t>
            </a:r>
            <a:r>
              <a:rPr lang="en-US" sz="2000" baseline="30000" dirty="0" err="1" smtClean="0">
                <a:solidFill>
                  <a:srgbClr val="0000FF"/>
                </a:solidFill>
                <a:latin typeface="Times New Roman"/>
                <a:ea typeface="+mn-ea"/>
                <a:cs typeface="Times New Roman"/>
              </a:rPr>
              <a:t>j</a:t>
            </a:r>
            <a:r>
              <a:rPr lang="en-US" sz="2000" baseline="-25000" dirty="0" err="1" smtClean="0">
                <a:solidFill>
                  <a:srgbClr val="0000FF"/>
                </a:solidFill>
                <a:latin typeface="Times New Roman"/>
                <a:ea typeface="+mn-ea"/>
                <a:cs typeface="Times New Roman"/>
              </a:rPr>
              <a:t>itf</a:t>
            </a:r>
            <a:r>
              <a:rPr lang="en-US" sz="2000" dirty="0">
                <a:solidFill>
                  <a:srgbClr val="0000FF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that describe full sky field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/>
                <a:ea typeface="+mn-ea"/>
                <a:cs typeface="Times New Roman"/>
              </a:rPr>
              <a:t>For gravity, we fit </a:t>
            </a:r>
            <a:r>
              <a:rPr lang="en-US" sz="2000" dirty="0" err="1" smtClean="0">
                <a:solidFill>
                  <a:srgbClr val="E8BC4A"/>
                </a:solidFill>
                <a:latin typeface="Times New Roman"/>
                <a:ea typeface="+mn-ea"/>
                <a:cs typeface="Times New Roman"/>
              </a:rPr>
              <a:t>a</a:t>
            </a:r>
            <a:r>
              <a:rPr lang="en-US" sz="2000" baseline="30000" dirty="0" err="1" smtClean="0">
                <a:solidFill>
                  <a:srgbClr val="E8BC4A"/>
                </a:solidFill>
                <a:latin typeface="Times New Roman"/>
                <a:ea typeface="+mn-ea"/>
                <a:cs typeface="Times New Roman"/>
              </a:rPr>
              <a:t>j</a:t>
            </a:r>
            <a:r>
              <a:rPr lang="en-US" sz="2000" baseline="-25000" dirty="0" err="1" smtClean="0">
                <a:solidFill>
                  <a:srgbClr val="E8BC4A"/>
                </a:solidFill>
                <a:latin typeface="Times New Roman"/>
                <a:ea typeface="+mn-ea"/>
                <a:cs typeface="Times New Roman"/>
              </a:rPr>
              <a:t>gravity</a:t>
            </a:r>
            <a:r>
              <a:rPr lang="en-US" sz="2000" dirty="0" smtClean="0">
                <a:solidFill>
                  <a:srgbClr val="E8BC4A"/>
                </a:solidFill>
                <a:latin typeface="Times New Roman"/>
                <a:ea typeface="+mn-ea"/>
                <a:cs typeface="Times New Roman"/>
              </a:rPr>
              <a:t>  </a:t>
            </a:r>
            <a:r>
              <a:rPr lang="en-US" sz="2000" dirty="0" smtClean="0">
                <a:latin typeface="Times New Roman"/>
                <a:ea typeface="+mn-ea"/>
                <a:cs typeface="Times New Roman"/>
              </a:rPr>
              <a:t>to </a:t>
            </a:r>
            <a:r>
              <a:rPr lang="en-US" sz="2000" i="1" dirty="0" smtClean="0">
                <a:latin typeface="Times New Roman"/>
                <a:ea typeface="+mn-ea"/>
                <a:cs typeface="Times New Roman"/>
              </a:rPr>
              <a:t>linear</a:t>
            </a:r>
            <a:r>
              <a:rPr lang="en-US" sz="2000" dirty="0" smtClean="0">
                <a:latin typeface="Times New Roman"/>
                <a:ea typeface="+mn-ea"/>
                <a:cs typeface="Times New Roman"/>
              </a:rPr>
              <a:t> theory amplitude, </a:t>
            </a:r>
            <a:r>
              <a:rPr lang="en-US" sz="2000" dirty="0" smtClean="0">
                <a:solidFill>
                  <a:srgbClr val="CCFFCC"/>
                </a:solidFill>
                <a:latin typeface="Times New Roman"/>
                <a:ea typeface="+mn-ea"/>
                <a:cs typeface="Times New Roman"/>
              </a:rPr>
              <a:t>characterized by β=f</a:t>
            </a:r>
            <a:r>
              <a:rPr lang="en-US" sz="2000" dirty="0">
                <a:solidFill>
                  <a:srgbClr val="CCFFCC"/>
                </a:solidFill>
                <a:latin typeface="Times New Roman"/>
                <a:ea typeface="+mn-ea"/>
                <a:cs typeface="Times New Roman"/>
              </a:rPr>
              <a:t>(</a:t>
            </a:r>
            <a:r>
              <a:rPr lang="en-US" sz="2000" dirty="0" err="1">
                <a:solidFill>
                  <a:srgbClr val="CCFFCC"/>
                </a:solidFill>
                <a:latin typeface="Times New Roman"/>
                <a:ea typeface="+mn-ea"/>
                <a:cs typeface="Times New Roman"/>
              </a:rPr>
              <a:t>Ω</a:t>
            </a:r>
            <a:r>
              <a:rPr lang="en-US" sz="2000" dirty="0">
                <a:solidFill>
                  <a:srgbClr val="CCFFCC"/>
                </a:solidFill>
                <a:latin typeface="Times New Roman"/>
                <a:ea typeface="+mn-ea"/>
                <a:cs typeface="Times New Roman"/>
              </a:rPr>
              <a:t>)/b   -- b is the 2MRS galaxy </a:t>
            </a:r>
            <a:r>
              <a:rPr lang="en-US" sz="2000" dirty="0" smtClean="0">
                <a:solidFill>
                  <a:srgbClr val="CCFFCC"/>
                </a:solidFill>
                <a:latin typeface="Times New Roman"/>
                <a:ea typeface="+mn-ea"/>
                <a:cs typeface="Times New Roman"/>
              </a:rPr>
              <a:t>bias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/>
                <a:ea typeface="+mn-ea"/>
                <a:cs typeface="Times New Roman"/>
              </a:rPr>
              <a:t>Since they were derived independently, we can compare </a:t>
            </a:r>
            <a:r>
              <a:rPr lang="en-US" sz="2000" dirty="0" err="1" smtClean="0">
                <a:solidFill>
                  <a:srgbClr val="3366FF"/>
                </a:solidFill>
                <a:latin typeface="Times New Roman"/>
                <a:ea typeface="+mn-ea"/>
                <a:cs typeface="Times New Roman"/>
              </a:rPr>
              <a:t>a</a:t>
            </a:r>
            <a:r>
              <a:rPr lang="en-US" sz="2000" baseline="30000" dirty="0" err="1" smtClean="0">
                <a:solidFill>
                  <a:srgbClr val="3366FF"/>
                </a:solidFill>
                <a:latin typeface="Times New Roman"/>
                <a:ea typeface="+mn-ea"/>
                <a:cs typeface="Times New Roman"/>
              </a:rPr>
              <a:t>j</a:t>
            </a:r>
            <a:r>
              <a:rPr lang="en-US" sz="2000" baseline="-25000" dirty="0" err="1" smtClean="0">
                <a:solidFill>
                  <a:srgbClr val="3366FF"/>
                </a:solidFill>
                <a:latin typeface="Times New Roman"/>
                <a:ea typeface="+mn-ea"/>
                <a:cs typeface="Times New Roman"/>
              </a:rPr>
              <a:t>itf</a:t>
            </a:r>
            <a:r>
              <a:rPr lang="en-US" sz="2000" dirty="0" smtClean="0">
                <a:solidFill>
                  <a:srgbClr val="3366FF"/>
                </a:solidFill>
                <a:latin typeface="Times New Roman"/>
                <a:ea typeface="+mn-ea"/>
                <a:cs typeface="Times New Roman"/>
              </a:rPr>
              <a:t>  </a:t>
            </a:r>
            <a:r>
              <a:rPr lang="en-US" sz="2000" dirty="0" smtClean="0">
                <a:latin typeface="Times New Roman"/>
                <a:ea typeface="+mn-ea"/>
                <a:cs typeface="Times New Roman"/>
              </a:rPr>
              <a:t>to</a:t>
            </a:r>
            <a:r>
              <a:rPr lang="en-US" sz="2000" dirty="0" smtClean="0">
                <a:solidFill>
                  <a:srgbClr val="E8BC4A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E8BC4A"/>
                </a:solidFill>
                <a:latin typeface="Times New Roman"/>
                <a:ea typeface="+mn-ea"/>
                <a:cs typeface="Times New Roman"/>
              </a:rPr>
              <a:t>a</a:t>
            </a:r>
            <a:r>
              <a:rPr lang="en-US" sz="2000" baseline="30000" dirty="0" err="1" smtClean="0">
                <a:solidFill>
                  <a:srgbClr val="E8BC4A"/>
                </a:solidFill>
                <a:latin typeface="Times New Roman"/>
                <a:ea typeface="+mn-ea"/>
                <a:cs typeface="Times New Roman"/>
              </a:rPr>
              <a:t>j</a:t>
            </a:r>
            <a:r>
              <a:rPr lang="en-US" sz="2000" baseline="-25000" dirty="0" err="1" smtClean="0">
                <a:solidFill>
                  <a:srgbClr val="E8BC4A"/>
                </a:solidFill>
                <a:latin typeface="Times New Roman"/>
                <a:ea typeface="+mn-ea"/>
                <a:cs typeface="Times New Roman"/>
              </a:rPr>
              <a:t>gravity</a:t>
            </a:r>
            <a:r>
              <a:rPr lang="en-US" sz="2000" dirty="0" smtClean="0">
                <a:solidFill>
                  <a:srgbClr val="E8BC4A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ea typeface="+mn-ea"/>
                <a:cs typeface="Times New Roman"/>
              </a:rPr>
              <a:t>using </a:t>
            </a:r>
            <a:r>
              <a:rPr lang="en-US" sz="2000" i="1" dirty="0" smtClean="0">
                <a:latin typeface="Times New Roman"/>
                <a:ea typeface="+mn-ea"/>
                <a:cs typeface="Times New Roman"/>
              </a:rPr>
              <a:t>another</a:t>
            </a:r>
            <a:r>
              <a:rPr lang="en-US" sz="2000" dirty="0" smtClean="0">
                <a:latin typeface="Times New Roman"/>
                <a:ea typeface="+mn-ea"/>
                <a:cs typeface="Times New Roman"/>
              </a:rPr>
              <a:t> χ</a:t>
            </a:r>
            <a:r>
              <a:rPr lang="en-US" sz="2000" baseline="30000" dirty="0" smtClean="0">
                <a:latin typeface="Times New Roman"/>
                <a:ea typeface="+mn-ea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ea typeface="+mn-ea"/>
                <a:cs typeface="Times New Roman"/>
              </a:rPr>
              <a:t> analysis to determine 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/>
                <a:ea typeface="+mn-ea"/>
                <a:cs typeface="Times New Roman"/>
              </a:rPr>
              <a:t>Entire method can be fully simulated with </a:t>
            </a:r>
            <a:r>
              <a:rPr lang="en-US" sz="2000" dirty="0" err="1" smtClean="0">
                <a:latin typeface="Times New Roman"/>
                <a:ea typeface="+mn-ea"/>
                <a:cs typeface="Times New Roman"/>
              </a:rPr>
              <a:t>nbody</a:t>
            </a:r>
            <a:r>
              <a:rPr lang="en-US" sz="2000" dirty="0" smtClean="0">
                <a:latin typeface="Times New Roman"/>
                <a:ea typeface="+mn-ea"/>
                <a:cs typeface="Times New Roman"/>
              </a:rPr>
              <a:t> results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orbel" charset="0"/>
              </a:rPr>
              <a:t>Finding mode amplitudes</a:t>
            </a:r>
          </a:p>
        </p:txBody>
      </p:sp>
      <p:pic>
        <p:nvPicPr>
          <p:cNvPr id="26626" name="Content Placeholder 4" descr="mock_vv_sigeta05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13" t="-5794" r="-25758" b="18137"/>
          <a:stretch>
            <a:fillRect/>
          </a:stretch>
        </p:blipFill>
        <p:spPr>
          <a:xfrm>
            <a:off x="-152400" y="-1371600"/>
            <a:ext cx="10964863" cy="7670800"/>
          </a:xfrm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0" y="1981200"/>
            <a:ext cx="2667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909CE1"/>
                </a:solidFill>
              </a:rPr>
              <a:t>M</a:t>
            </a:r>
            <a:r>
              <a:rPr lang="en-US" dirty="0" smtClean="0">
                <a:solidFill>
                  <a:srgbClr val="909CE1"/>
                </a:solidFill>
              </a:rPr>
              <a:t>ock catalogs</a:t>
            </a:r>
          </a:p>
          <a:p>
            <a:pPr eaLnBrk="1" hangingPunct="1"/>
            <a:endParaRPr lang="en-US" dirty="0">
              <a:solidFill>
                <a:srgbClr val="909CE1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The method works and picks up the FULL velocity field.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Mode amplitudes of selected galaxies</a:t>
            </a:r>
            <a:endParaRPr lang="en-US" sz="4000" dirty="0"/>
          </a:p>
        </p:txBody>
      </p:sp>
      <p:pic>
        <p:nvPicPr>
          <p:cNvPr id="4" name="Content Placeholder 3" descr="Screen Shot 2016-05-11 at 2.50.2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7" r="-1275"/>
          <a:stretch/>
        </p:blipFill>
        <p:spPr>
          <a:xfrm>
            <a:off x="3594100" y="1968500"/>
            <a:ext cx="3276600" cy="4889500"/>
          </a:xfrm>
        </p:spPr>
      </p:pic>
      <p:sp>
        <p:nvSpPr>
          <p:cNvPr id="5" name="TextBox 4"/>
          <p:cNvSpPr txBox="1"/>
          <p:nvPr/>
        </p:nvSpPr>
        <p:spPr>
          <a:xfrm>
            <a:off x="241300" y="2324100"/>
            <a:ext cx="302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velocities, 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itf</a:t>
            </a:r>
            <a:r>
              <a:rPr lang="en-US" dirty="0" smtClean="0"/>
              <a:t> versus v</a:t>
            </a:r>
            <a:r>
              <a:rPr lang="en-US" baseline="-25000" dirty="0" smtClean="0"/>
              <a:t>g</a:t>
            </a:r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(</a:t>
            </a:r>
            <a:r>
              <a:rPr lang="en-US" dirty="0" err="1" smtClean="0">
                <a:solidFill>
                  <a:srgbClr val="3366FF"/>
                </a:solidFill>
              </a:rPr>
              <a:t>sigma</a:t>
            </a:r>
            <a:r>
              <a:rPr lang="en-US" baseline="-25000" dirty="0" err="1" smtClean="0">
                <a:solidFill>
                  <a:srgbClr val="3366FF"/>
                </a:solidFill>
              </a:rPr>
              <a:t>g</a:t>
            </a:r>
            <a:r>
              <a:rPr lang="en-US" dirty="0" smtClean="0">
                <a:solidFill>
                  <a:srgbClr val="3366FF"/>
                </a:solidFill>
              </a:rPr>
              <a:t> = 230 km/s)</a:t>
            </a:r>
          </a:p>
          <a:p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0700" y="2730500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or 70 modes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800600"/>
            <a:ext cx="293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analysis for mock catalog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39700" y="169863"/>
            <a:ext cx="90043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mbria" charset="0"/>
              </a:rPr>
              <a:t>Observed </a:t>
            </a:r>
            <a:r>
              <a:rPr lang="en-US" sz="3600" dirty="0" err="1">
                <a:latin typeface="Cambria" charset="0"/>
              </a:rPr>
              <a:t>v</a:t>
            </a:r>
            <a:r>
              <a:rPr lang="en-US" sz="3600" baseline="-25000" dirty="0" err="1">
                <a:latin typeface="Cambria" charset="0"/>
              </a:rPr>
              <a:t>P</a:t>
            </a:r>
            <a:r>
              <a:rPr lang="en-US" sz="3600" dirty="0">
                <a:latin typeface="Cambria" charset="0"/>
              </a:rPr>
              <a:t> versus predicted </a:t>
            </a:r>
            <a:r>
              <a:rPr lang="en-US" sz="3600" dirty="0" err="1">
                <a:latin typeface="Cambria" charset="0"/>
              </a:rPr>
              <a:t>v</a:t>
            </a:r>
            <a:r>
              <a:rPr lang="en-US" sz="3600" baseline="-25000" dirty="0" err="1">
                <a:latin typeface="Cambria" charset="0"/>
              </a:rPr>
              <a:t>P</a:t>
            </a:r>
            <a:endParaRPr lang="en-US" sz="3600" dirty="0">
              <a:latin typeface="Cambria" charset="0"/>
            </a:endParaRPr>
          </a:p>
        </p:txBody>
      </p:sp>
      <p:pic>
        <p:nvPicPr>
          <p:cNvPr id="27650" name="Content Placeholder 2" descr="12plots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4" r="-10274"/>
          <a:stretch>
            <a:fillRect/>
          </a:stretch>
        </p:blipFill>
        <p:spPr>
          <a:xfrm>
            <a:off x="960437" y="1689104"/>
            <a:ext cx="9326563" cy="5129212"/>
          </a:xfrm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895600" y="1370021"/>
            <a:ext cx="624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ITF modes                              gravity                                 residual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2514600" y="947738"/>
            <a:ext cx="535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accent1"/>
                </a:solidFill>
              </a:rPr>
              <a:t>400 km/s </a:t>
            </a:r>
            <a:r>
              <a:rPr lang="en-US" sz="1800" dirty="0" smtClean="0">
                <a:solidFill>
                  <a:schemeClr val="accent1"/>
                </a:solidFill>
              </a:rPr>
              <a:t>dipole subtracted</a:t>
            </a:r>
            <a:r>
              <a:rPr lang="en-US" sz="1800" dirty="0">
                <a:solidFill>
                  <a:schemeClr val="accent1"/>
                </a:solidFill>
              </a:rPr>
              <a:t>, to aide visualization 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12700" y="2286000"/>
            <a:ext cx="2108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cz&lt;2000 km/s</a:t>
            </a:r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2000&lt;cz&lt;4000</a:t>
            </a:r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4000&lt;cz&lt;6000</a:t>
            </a:r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6000&lt;cz&lt;</a:t>
            </a:r>
          </a:p>
          <a:p>
            <a:pPr eaLnBrk="1" hangingPunct="1"/>
            <a:r>
              <a:rPr lang="en-US" sz="1800"/>
              <a:t>10000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027177"/>
              </p:ext>
            </p:extLst>
          </p:nvPr>
        </p:nvGraphicFramePr>
        <p:xfrm>
          <a:off x="4406900" y="3213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6900" y="3213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419600" y="1409706"/>
            <a:ext cx="4927600" cy="54482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Inverse Tully Fisher modes sliced by redshift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4963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Cambria" charset="0"/>
              </a:rPr>
              <a:t>Supergalactic plane projections of derived flows</a:t>
            </a:r>
          </a:p>
        </p:txBody>
      </p:sp>
      <p:pic>
        <p:nvPicPr>
          <p:cNvPr id="28674" name="Content Placeholder 2" descr="Screen shot 2011-07-15 at 11.40.58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15" r="-11215"/>
          <a:stretch>
            <a:fillRect/>
          </a:stretch>
        </p:blipFill>
        <p:spPr>
          <a:xfrm>
            <a:off x="1701800" y="2100263"/>
            <a:ext cx="8229600" cy="4525962"/>
          </a:xfrm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114300" y="771525"/>
            <a:ext cx="2400300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Blue is inward flowing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</a:rPr>
              <a:t>Red is outflowing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MW at center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393700" y="3022600"/>
            <a:ext cx="2362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Velocities---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Velocities--</a:t>
            </a:r>
          </a:p>
          <a:p>
            <a:pPr eaLnBrk="1" hangingPunct="1"/>
            <a:r>
              <a:rPr lang="en-US"/>
              <a:t>with 400 km/s  toward CMB subtracted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4076700" y="1638300"/>
            <a:ext cx="530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v</a:t>
            </a:r>
            <a:r>
              <a:rPr lang="en-US" baseline="-25000"/>
              <a:t>itf</a:t>
            </a:r>
            <a:r>
              <a:rPr lang="en-US"/>
              <a:t>                     v</a:t>
            </a:r>
            <a:r>
              <a:rPr lang="en-US" baseline="-25000"/>
              <a:t>g                               </a:t>
            </a:r>
            <a:r>
              <a:rPr lang="en-US"/>
              <a:t>v</a:t>
            </a:r>
            <a:r>
              <a:rPr lang="en-US" baseline="-25000"/>
              <a:t>itf</a:t>
            </a:r>
            <a:r>
              <a:rPr lang="en-US"/>
              <a:t> - v</a:t>
            </a:r>
            <a:r>
              <a:rPr lang="en-US" baseline="-25000"/>
              <a:t>g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ambria" charset="0"/>
              </a:rPr>
              <a:t>Residual velocity correlations</a:t>
            </a:r>
            <a:endParaRPr lang="en-US" sz="4000" dirty="0">
              <a:latin typeface="Cambria" charset="0"/>
            </a:endParaRPr>
          </a:p>
        </p:txBody>
      </p:sp>
      <p:pic>
        <p:nvPicPr>
          <p:cNvPr id="37890" name="Content Placeholder 6" descr="Psiv.bmp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2" r="-5593"/>
          <a:stretch/>
        </p:blipFill>
        <p:spPr>
          <a:xfrm>
            <a:off x="4546599" y="1189037"/>
            <a:ext cx="4708559" cy="5668963"/>
          </a:xfrm>
        </p:spPr>
      </p:pic>
      <p:sp>
        <p:nvSpPr>
          <p:cNvPr id="2" name="TextBox 1"/>
          <p:cNvSpPr txBox="1"/>
          <p:nvPr/>
        </p:nvSpPr>
        <p:spPr>
          <a:xfrm>
            <a:off x="457199" y="1600200"/>
            <a:ext cx="40893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Top: the velocity correlation of the real data and 15 mock </a:t>
            </a:r>
            <a:r>
              <a:rPr lang="en-US" sz="1400" dirty="0" smtClean="0"/>
              <a:t>catalogues</a:t>
            </a:r>
            <a:r>
              <a:rPr lang="en-US" sz="1400" dirty="0"/>
              <a:t>. The dashed red and solid red curves are, respectively, the correlations of </a:t>
            </a:r>
            <a:r>
              <a:rPr lang="en-US" sz="1400" dirty="0" err="1"/>
              <a:t>v</a:t>
            </a:r>
            <a:r>
              <a:rPr lang="en-US" sz="1400" baseline="-25000" dirty="0" err="1"/>
              <a:t>ITF</a:t>
            </a:r>
            <a:r>
              <a:rPr lang="en-US" sz="1400" baseline="-25000" dirty="0"/>
              <a:t> </a:t>
            </a:r>
            <a:r>
              <a:rPr lang="en-US" sz="1400" dirty="0"/>
              <a:t>and </a:t>
            </a:r>
            <a:r>
              <a:rPr lang="en-US" sz="1400" dirty="0" err="1"/>
              <a:t>v</a:t>
            </a:r>
            <a:r>
              <a:rPr lang="en-US" sz="1400" baseline="-25000" dirty="0" err="1"/>
              <a:t>ITF</a:t>
            </a:r>
            <a:r>
              <a:rPr lang="en-US" sz="1400" dirty="0"/>
              <a:t> − v</a:t>
            </a:r>
            <a:r>
              <a:rPr lang="en-US" sz="1400" baseline="-25000" dirty="0"/>
              <a:t>g</a:t>
            </a:r>
            <a:r>
              <a:rPr lang="en-US" sz="1400" dirty="0"/>
              <a:t> in the real data. The blue lines are each correlations of </a:t>
            </a:r>
            <a:r>
              <a:rPr lang="en-US" sz="1400" dirty="0" err="1"/>
              <a:t>v</a:t>
            </a:r>
            <a:r>
              <a:rPr lang="en-US" sz="1400" baseline="-25000" dirty="0" err="1"/>
              <a:t>ITF</a:t>
            </a:r>
            <a:r>
              <a:rPr lang="en-US" sz="1400" baseline="-25000" dirty="0"/>
              <a:t> </a:t>
            </a:r>
            <a:r>
              <a:rPr lang="en-US" sz="1400" dirty="0"/>
              <a:t>− v</a:t>
            </a:r>
            <a:r>
              <a:rPr lang="en-US" sz="1400" baseline="-25000" dirty="0"/>
              <a:t>g</a:t>
            </a:r>
            <a:r>
              <a:rPr lang="en-US" sz="1400" dirty="0"/>
              <a:t> for the mock catalogues.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Bottom</a:t>
            </a:r>
            <a:r>
              <a:rPr lang="en-US" sz="1400" dirty="0"/>
              <a:t>: velocity correlations for 15 mock catalogues. The red curves are the velocity of </a:t>
            </a:r>
            <a:r>
              <a:rPr lang="en-US" sz="1400" dirty="0" err="1"/>
              <a:t>vitf</a:t>
            </a:r>
            <a:r>
              <a:rPr lang="en-US" sz="1400" dirty="0"/>
              <a:t>, the dot–dashed curves show the correlation of (</a:t>
            </a:r>
            <a:r>
              <a:rPr lang="en-US" sz="1400" dirty="0" err="1"/>
              <a:t>v</a:t>
            </a:r>
            <a:r>
              <a:rPr lang="en-US" sz="1400" baseline="-25000" dirty="0" err="1"/>
              <a:t>true</a:t>
            </a:r>
            <a:r>
              <a:rPr lang="en-US" sz="1400" dirty="0"/>
              <a:t> − v</a:t>
            </a:r>
            <a:r>
              <a:rPr lang="en-US" sz="1400" baseline="-25000" dirty="0"/>
              <a:t>g</a:t>
            </a:r>
            <a:r>
              <a:rPr lang="en-US" sz="1400" dirty="0"/>
              <a:t>), and the blue curves correspond to </a:t>
            </a:r>
            <a:r>
              <a:rPr lang="en-US" sz="1400" dirty="0" err="1"/>
              <a:t>v</a:t>
            </a:r>
            <a:r>
              <a:rPr lang="en-US" sz="1400" baseline="-25000" dirty="0" err="1"/>
              <a:t>true</a:t>
            </a:r>
            <a:r>
              <a:rPr lang="en-US" sz="1400" dirty="0"/>
              <a:t> − </a:t>
            </a:r>
            <a:r>
              <a:rPr lang="en-US" sz="1400" dirty="0" err="1"/>
              <a:t>v</a:t>
            </a:r>
            <a:r>
              <a:rPr lang="en-US" sz="1400" baseline="-25000" dirty="0" err="1"/>
              <a:t>itf</a:t>
            </a:r>
            <a:r>
              <a:rPr lang="en-US" sz="1400" dirty="0"/>
              <a:t>. Both </a:t>
            </a:r>
            <a:r>
              <a:rPr lang="en-US" sz="1400" dirty="0" err="1"/>
              <a:t>v</a:t>
            </a:r>
            <a:r>
              <a:rPr lang="en-US" sz="1400" baseline="-25000" dirty="0" err="1"/>
              <a:t>true</a:t>
            </a:r>
            <a:r>
              <a:rPr lang="en-US" sz="1400" dirty="0"/>
              <a:t> and v</a:t>
            </a:r>
            <a:r>
              <a:rPr lang="en-US" sz="1400" baseline="-25000" dirty="0"/>
              <a:t>g</a:t>
            </a:r>
            <a:r>
              <a:rPr lang="en-US" sz="1400" dirty="0"/>
              <a:t> are first smoothed with the 20 mode </a:t>
            </a:r>
            <a:r>
              <a:rPr lang="en-US" sz="1400" dirty="0" smtClean="0"/>
              <a:t>expansion </a:t>
            </a:r>
            <a:r>
              <a:rPr lang="en-US" sz="1400" dirty="0"/>
              <a:t>before the auto-covariance is computed. Note that the correlation of </a:t>
            </a:r>
            <a:r>
              <a:rPr lang="en-US" sz="1400" dirty="0" err="1"/>
              <a:t>v</a:t>
            </a:r>
            <a:r>
              <a:rPr lang="en-US" sz="1400" baseline="-25000" dirty="0" err="1"/>
              <a:t>ITF</a:t>
            </a:r>
            <a:r>
              <a:rPr lang="en-US" sz="1400" dirty="0"/>
              <a:t> − v</a:t>
            </a:r>
            <a:r>
              <a:rPr lang="en-US" sz="1400" baseline="-25000" dirty="0"/>
              <a:t>g</a:t>
            </a:r>
            <a:r>
              <a:rPr lang="en-US" sz="1400" dirty="0"/>
              <a:t> is only slightly worse than the correlation of </a:t>
            </a:r>
            <a:r>
              <a:rPr lang="en-US" sz="1400" dirty="0" err="1"/>
              <a:t>v</a:t>
            </a:r>
            <a:r>
              <a:rPr lang="en-US" sz="1400" baseline="-25000" dirty="0" err="1"/>
              <a:t>true</a:t>
            </a:r>
            <a:r>
              <a:rPr lang="en-US" sz="1400" dirty="0"/>
              <a:t> − </a:t>
            </a:r>
            <a:r>
              <a:rPr lang="en-US" sz="1400" dirty="0" smtClean="0"/>
              <a:t>v</a:t>
            </a:r>
            <a:r>
              <a:rPr lang="en-US" sz="1400" baseline="-25000" dirty="0" smtClean="0"/>
              <a:t>g</a:t>
            </a:r>
            <a:r>
              <a:rPr lang="en-US" sz="1400" dirty="0" smtClean="0"/>
              <a:t>, </a:t>
            </a:r>
            <a:r>
              <a:rPr lang="en-US" sz="1400" dirty="0"/>
              <a:t>showing that the velocity reconstruction dominates the errors. </a:t>
            </a:r>
            <a:r>
              <a:rPr lang="en-US" sz="1400" dirty="0">
                <a:solidFill>
                  <a:srgbClr val="FF0000"/>
                </a:solidFill>
              </a:rPr>
              <a:t>Note also that we are plotting the square root of the velocity </a:t>
            </a:r>
            <a:r>
              <a:rPr lang="en-US" sz="1400" dirty="0" smtClean="0">
                <a:solidFill>
                  <a:srgbClr val="FF0000"/>
                </a:solidFill>
              </a:rPr>
              <a:t>correlation. 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31867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Grande"/>
                <a:cs typeface="Lucida Grande"/>
              </a:rPr>
              <a:t>Amazing!</a:t>
            </a:r>
            <a:endParaRPr lang="en-US" dirty="0">
              <a:latin typeface="Lucida Grande"/>
              <a:cs typeface="Lucida Grand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816100"/>
            <a:ext cx="7899400" cy="3154363"/>
          </a:xfrm>
        </p:spPr>
        <p:txBody>
          <a:bodyPr/>
          <a:lstStyle/>
          <a:p>
            <a:pPr marL="0" indent="0">
              <a:buNone/>
            </a:pPr>
            <a:r>
              <a:rPr lang="en-US" baseline="-25000" dirty="0" err="1" smtClean="0">
                <a:solidFill>
                  <a:schemeClr val="bg1"/>
                </a:solidFill>
              </a:rPr>
              <a:t>i</a:t>
            </a:r>
            <a:endParaRPr lang="en-US" baseline="-25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latin typeface="Lucida Grande"/>
                <a:cs typeface="Lucida Grande"/>
              </a:rPr>
              <a:t>The derivations of the gravity and velocity fields as constructed </a:t>
            </a:r>
            <a:r>
              <a:rPr lang="en-US" sz="2000" dirty="0" smtClean="0">
                <a:latin typeface="Lucida Grande"/>
                <a:cs typeface="Lucida Grande"/>
              </a:rPr>
              <a:t>are not connected,  </a:t>
            </a:r>
            <a:r>
              <a:rPr lang="en-US" sz="2000" i="1" dirty="0" smtClean="0">
                <a:latin typeface="Lucida Grande"/>
                <a:cs typeface="Lucida Grande"/>
              </a:rPr>
              <a:t>They are independent</a:t>
            </a:r>
            <a:r>
              <a:rPr lang="en-US" sz="2000" dirty="0" smtClean="0">
                <a:latin typeface="Lucida Grande"/>
                <a:cs typeface="Lucida Grande"/>
              </a:rPr>
              <a:t>!!</a:t>
            </a:r>
          </a:p>
          <a:p>
            <a:pPr marL="0" indent="0">
              <a:buNone/>
            </a:pPr>
            <a:r>
              <a:rPr lang="en-US" sz="2000" dirty="0" smtClean="0">
                <a:latin typeface="Lucida Grande"/>
                <a:cs typeface="Lucida Grande"/>
              </a:rPr>
              <a:t> </a:t>
            </a:r>
          </a:p>
          <a:p>
            <a:r>
              <a:rPr lang="en-US" sz="2000" dirty="0" smtClean="0">
                <a:latin typeface="Lucida Grande"/>
                <a:cs typeface="Lucida Grande"/>
              </a:rPr>
              <a:t>Their equality demonstrates that we understand where the  </a:t>
            </a:r>
            <a:r>
              <a:rPr lang="en-US" sz="2000" dirty="0">
                <a:latin typeface="Lucida Grande"/>
                <a:cs typeface="Lucida Grande"/>
              </a:rPr>
              <a:t>CMB </a:t>
            </a:r>
            <a:r>
              <a:rPr lang="en-US" sz="2000" dirty="0" smtClean="0">
                <a:latin typeface="Lucida Grande"/>
                <a:cs typeface="Lucida Grande"/>
              </a:rPr>
              <a:t>dipole, and low  order </a:t>
            </a:r>
            <a:r>
              <a:rPr lang="en-US" sz="2000" dirty="0" err="1" smtClean="0">
                <a:latin typeface="Lucida Grande"/>
                <a:cs typeface="Lucida Grande"/>
              </a:rPr>
              <a:t>Y</a:t>
            </a:r>
            <a:r>
              <a:rPr lang="en-US" sz="2000" baseline="-25000" dirty="0" err="1" smtClean="0">
                <a:latin typeface="Lucida Grande"/>
                <a:cs typeface="Lucida Grande"/>
              </a:rPr>
              <a:t>lm</a:t>
            </a:r>
            <a:r>
              <a:rPr lang="en-US" sz="2000" dirty="0" smtClean="0">
                <a:latin typeface="Lucida Grande"/>
                <a:cs typeface="Lucida Grande"/>
              </a:rPr>
              <a:t> ‘s are derived</a:t>
            </a:r>
          </a:p>
          <a:p>
            <a:pPr marL="0" indent="0">
              <a:buNone/>
            </a:pPr>
            <a:endParaRPr lang="en-US" sz="2000" dirty="0">
              <a:latin typeface="Lucida Grande"/>
              <a:cs typeface="Lucida Grande"/>
            </a:endParaRPr>
          </a:p>
          <a:p>
            <a:r>
              <a:rPr lang="en-US" sz="2000" dirty="0" err="1">
                <a:latin typeface="Lucida Grande"/>
                <a:cs typeface="Lucida Grande"/>
              </a:rPr>
              <a:t>Y</a:t>
            </a:r>
            <a:r>
              <a:rPr lang="en-US" sz="2000" baseline="-25000" dirty="0" err="1">
                <a:latin typeface="Lucida Grande"/>
                <a:cs typeface="Lucida Grande"/>
              </a:rPr>
              <a:t>lm</a:t>
            </a:r>
            <a:r>
              <a:rPr lang="en-US" sz="2000" dirty="0">
                <a:latin typeface="Lucida Grande"/>
                <a:cs typeface="Lucida Grande"/>
              </a:rPr>
              <a:t> is poor </a:t>
            </a:r>
            <a:r>
              <a:rPr lang="en-US" sz="2000" dirty="0" smtClean="0">
                <a:latin typeface="Lucida Grande"/>
                <a:cs typeface="Lucida Grande"/>
              </a:rPr>
              <a:t>description of </a:t>
            </a:r>
            <a:r>
              <a:rPr lang="en-US" sz="2000" dirty="0">
                <a:latin typeface="Lucida Grande"/>
                <a:cs typeface="Lucida Grande"/>
              </a:rPr>
              <a:t>LSS, giving rise to correlated residuals, but still we get        /</a:t>
            </a:r>
            <a:r>
              <a:rPr lang="en-US" sz="2000" dirty="0" err="1">
                <a:latin typeface="Lucida Grande"/>
                <a:cs typeface="Lucida Grande"/>
              </a:rPr>
              <a:t>dof</a:t>
            </a:r>
            <a:r>
              <a:rPr lang="en-US" sz="2000" dirty="0">
                <a:latin typeface="Lucida Grande"/>
                <a:cs typeface="Lucida Grande"/>
              </a:rPr>
              <a:t> = </a:t>
            </a:r>
            <a:r>
              <a:rPr lang="en-US" sz="2000" dirty="0" smtClean="0">
                <a:latin typeface="Lucida Grande"/>
                <a:cs typeface="Lucida Grande"/>
              </a:rPr>
              <a:t>1</a:t>
            </a:r>
          </a:p>
          <a:p>
            <a:pPr marL="0" indent="0">
              <a:buNone/>
            </a:pPr>
            <a:r>
              <a:rPr lang="en-US" sz="2000" dirty="0">
                <a:latin typeface="Lucida Grande"/>
                <a:cs typeface="Lucida Grande"/>
              </a:rPr>
              <a:t> </a:t>
            </a:r>
            <a:r>
              <a:rPr lang="en-US" sz="2000" dirty="0" smtClean="0">
                <a:latin typeface="Lucida Grande"/>
                <a:cs typeface="Lucida Grande"/>
              </a:rPr>
              <a:t>  </a:t>
            </a:r>
            <a:r>
              <a:rPr lang="en-US" sz="2000" dirty="0" smtClean="0">
                <a:solidFill>
                  <a:srgbClr val="909CE1"/>
                </a:solidFill>
                <a:latin typeface="Lucida Grande"/>
                <a:cs typeface="Lucida Grande"/>
              </a:rPr>
              <a:t> (30 </a:t>
            </a:r>
            <a:r>
              <a:rPr lang="en-US" sz="2000" dirty="0">
                <a:solidFill>
                  <a:srgbClr val="909CE1"/>
                </a:solidFill>
                <a:latin typeface="Lucida Grande"/>
                <a:cs typeface="Lucida Grande"/>
              </a:rPr>
              <a:t>years ago, was  </a:t>
            </a:r>
            <a:r>
              <a:rPr lang="en-US" sz="2000" dirty="0" smtClean="0">
                <a:solidFill>
                  <a:srgbClr val="909CE1"/>
                </a:solidFill>
                <a:latin typeface="Lucida Grande"/>
                <a:cs typeface="Lucida Grande"/>
              </a:rPr>
              <a:t>                  ) </a:t>
            </a:r>
            <a:endParaRPr lang="en-US" sz="2000" dirty="0">
              <a:solidFill>
                <a:srgbClr val="909CE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519794"/>
              </p:ext>
            </p:extLst>
          </p:nvPr>
        </p:nvGraphicFramePr>
        <p:xfrm>
          <a:off x="4506383" y="4896644"/>
          <a:ext cx="537633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Equation" r:id="rId3" imgW="203200" imgH="228600" progId="Equation.3">
                  <p:embed/>
                </p:oleObj>
              </mc:Choice>
              <mc:Fallback>
                <p:oleObj name="Equation" r:id="rId3" imgW="203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6383" y="4896644"/>
                        <a:ext cx="537633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043717"/>
              </p:ext>
            </p:extLst>
          </p:nvPr>
        </p:nvGraphicFramePr>
        <p:xfrm>
          <a:off x="3520016" y="5501481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Equation" r:id="rId5" imgW="762000" imgH="228600" progId="Equation.DSMT4">
                  <p:embed/>
                </p:oleObj>
              </mc:Choice>
              <mc:Fallback>
                <p:oleObj name="Equation" r:id="rId5" imgW="762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0016" y="5501481"/>
                        <a:ext cx="1524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56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mbria" charset="0"/>
              </a:rPr>
              <a:t>Constraints on parameters</a:t>
            </a:r>
          </a:p>
        </p:txBody>
      </p:sp>
      <p:pic>
        <p:nvPicPr>
          <p:cNvPr id="29698" name="Content Placeholder 4" descr="chi_2030alpha_beta_one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0" b="22240"/>
          <a:stretch>
            <a:fillRect/>
          </a:stretch>
        </p:blipFill>
        <p:spPr>
          <a:xfrm>
            <a:off x="2120900" y="1411288"/>
            <a:ext cx="6299200" cy="4525962"/>
          </a:xfrm>
        </p:spPr>
      </p:pic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457200" y="3517900"/>
            <a:ext cx="154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M ≈  L</a:t>
            </a:r>
            <a:r>
              <a:rPr lang="en-US" sz="3600" baseline="30000">
                <a:solidFill>
                  <a:srgbClr val="C0504D"/>
                </a:solidFill>
              </a:rPr>
              <a:t>α</a:t>
            </a:r>
          </a:p>
        </p:txBody>
      </p:sp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3200400" y="5937250"/>
            <a:ext cx="370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β = f(Ω)/b ≈ Ω</a:t>
            </a:r>
            <a:r>
              <a:rPr lang="en-US" sz="2800" baseline="30000"/>
              <a:t>0.55</a:t>
            </a:r>
            <a:r>
              <a:rPr lang="en-US" sz="2800"/>
              <a:t>/b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Cambria" charset="0"/>
              </a:rPr>
              <a:t>χ</a:t>
            </a:r>
            <a:r>
              <a:rPr lang="en-US" sz="3600" baseline="30000" dirty="0">
                <a:latin typeface="Cambria" charset="0"/>
              </a:rPr>
              <a:t>2</a:t>
            </a:r>
            <a:r>
              <a:rPr lang="en-US" sz="3600" dirty="0">
                <a:latin typeface="Cambria" charset="0"/>
              </a:rPr>
              <a:t> </a:t>
            </a:r>
            <a:r>
              <a:rPr lang="en-US" sz="3600" dirty="0" smtClean="0">
                <a:latin typeface="Cambria" charset="0"/>
              </a:rPr>
              <a:t>behavior of </a:t>
            </a:r>
            <a:r>
              <a:rPr lang="en-US" sz="3600" dirty="0" err="1" smtClean="0">
                <a:solidFill>
                  <a:schemeClr val="accent1"/>
                </a:solidFill>
                <a:latin typeface="Cambria" charset="0"/>
              </a:rPr>
              <a:t>a</a:t>
            </a:r>
            <a:r>
              <a:rPr lang="en-US" sz="3600" baseline="30000" dirty="0" err="1" smtClean="0">
                <a:solidFill>
                  <a:schemeClr val="accent1"/>
                </a:solidFill>
                <a:latin typeface="Cambria" charset="0"/>
              </a:rPr>
              <a:t>itf</a:t>
            </a:r>
            <a:r>
              <a:rPr lang="en-US" sz="3600" dirty="0" smtClean="0">
                <a:solidFill>
                  <a:schemeClr val="accent1"/>
                </a:solidFill>
                <a:latin typeface="Cambria" charset="0"/>
              </a:rPr>
              <a:t>  </a:t>
            </a:r>
            <a:r>
              <a:rPr lang="en-US" sz="3600" dirty="0" err="1" smtClean="0">
                <a:latin typeface="Cambria" charset="0"/>
              </a:rPr>
              <a:t>vs</a:t>
            </a:r>
            <a:r>
              <a:rPr lang="en-US" sz="3600" dirty="0" smtClean="0">
                <a:latin typeface="Cambria" charset="0"/>
              </a:rPr>
              <a:t>  </a:t>
            </a:r>
            <a:r>
              <a:rPr lang="en-US" sz="3600" dirty="0" err="1" smtClean="0">
                <a:solidFill>
                  <a:srgbClr val="0000FF"/>
                </a:solidFill>
                <a:latin typeface="Cambria" charset="0"/>
              </a:rPr>
              <a:t>a</a:t>
            </a:r>
            <a:r>
              <a:rPr lang="en-US" sz="3600" baseline="30000" dirty="0" err="1" smtClean="0">
                <a:solidFill>
                  <a:srgbClr val="0000FF"/>
                </a:solidFill>
                <a:latin typeface="Cambria" charset="0"/>
              </a:rPr>
              <a:t>g</a:t>
            </a:r>
            <a:endParaRPr lang="en-US" sz="3600" dirty="0">
              <a:latin typeface="Cambria" charset="0"/>
            </a:endParaRPr>
          </a:p>
        </p:txBody>
      </p:sp>
      <p:pic>
        <p:nvPicPr>
          <p:cNvPr id="30722" name="Content Placeholder 1" descr="chi_2030beta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t="24492" r="27071" b="26797"/>
          <a:stretch/>
        </p:blipFill>
        <p:spPr>
          <a:xfrm>
            <a:off x="0" y="1765299"/>
            <a:ext cx="3886200" cy="4776790"/>
          </a:xfrm>
        </p:spPr>
      </p:pic>
      <p:sp>
        <p:nvSpPr>
          <p:cNvPr id="3" name="TextBox 2"/>
          <p:cNvSpPr txBox="1"/>
          <p:nvPr/>
        </p:nvSpPr>
        <p:spPr>
          <a:xfrm>
            <a:off x="3924300" y="1943100"/>
            <a:ext cx="536575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χ</a:t>
            </a:r>
            <a:r>
              <a:rPr lang="en-US" sz="1800" baseline="30000" dirty="0"/>
              <a:t>2</a:t>
            </a:r>
            <a:r>
              <a:rPr lang="en-US" sz="1800" dirty="0"/>
              <a:t>  behavior clearly favors low values of β.  Best value is β=0.33 ± 0.04</a:t>
            </a:r>
          </a:p>
          <a:p>
            <a:pPr>
              <a:defRPr/>
            </a:pPr>
            <a:endParaRPr lang="en-US" sz="180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The noise is limited by the TF scatter, not the 2MRS reconstruction.  </a:t>
            </a:r>
          </a:p>
          <a:p>
            <a:pPr>
              <a:defRPr/>
            </a:pPr>
            <a:endParaRPr lang="en-US" sz="180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With β</a:t>
            </a:r>
            <a:r>
              <a:rPr lang="en-US" sz="1800" baseline="-25000" dirty="0"/>
              <a:t>min</a:t>
            </a:r>
            <a:r>
              <a:rPr lang="en-US" sz="1800" dirty="0"/>
              <a:t>= 0.33 and f(</a:t>
            </a:r>
            <a:r>
              <a:rPr lang="en-US" sz="1800" dirty="0" err="1"/>
              <a:t>Ω</a:t>
            </a:r>
            <a:r>
              <a:rPr lang="en-US" sz="1800" dirty="0"/>
              <a:t>)=.483, we get a bias factor b=1.46 ± 0.20 between the dark matter and the 2MRS galaxy distribution.  σ</a:t>
            </a:r>
            <a:r>
              <a:rPr lang="en-US" sz="1800" baseline="-25000" dirty="0"/>
              <a:t>8 </a:t>
            </a:r>
            <a:r>
              <a:rPr lang="en-US" sz="1800" dirty="0"/>
              <a:t> = 0.66 ± 0.10  </a:t>
            </a:r>
            <a:r>
              <a:rPr lang="en-US" sz="1800" dirty="0">
                <a:solidFill>
                  <a:srgbClr val="F79646"/>
                </a:solidFill>
              </a:rPr>
              <a:t>(1.5 </a:t>
            </a:r>
            <a:r>
              <a:rPr lang="en-US" sz="1800" dirty="0" err="1">
                <a:solidFill>
                  <a:srgbClr val="F79646"/>
                </a:solidFill>
              </a:rPr>
              <a:t>σ</a:t>
            </a:r>
            <a:r>
              <a:rPr lang="en-US" sz="1800" dirty="0">
                <a:solidFill>
                  <a:srgbClr val="F79646"/>
                </a:solidFill>
              </a:rPr>
              <a:t> from WMAP result)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800" dirty="0">
              <a:solidFill>
                <a:srgbClr val="F79646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Favor no correlation between M and mass.</a:t>
            </a:r>
            <a:endParaRPr lang="en-US" sz="1800" dirty="0">
              <a:solidFill>
                <a:srgbClr val="F79646"/>
              </a:solidFill>
            </a:endParaRPr>
          </a:p>
          <a:p>
            <a:pPr>
              <a:defRPr/>
            </a:pPr>
            <a:endParaRPr lang="en-US" sz="180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We find no evidence </a:t>
            </a:r>
            <a:r>
              <a:rPr lang="en-US" sz="1800" dirty="0" smtClean="0"/>
              <a:t>for SUPER  </a:t>
            </a:r>
            <a:r>
              <a:rPr lang="en-US" sz="1800" dirty="0"/>
              <a:t>large-scale flows. We see no evidence that the dipole in the CMBR is produced by anything other than our motion in the universe.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imes New Roman"/>
                <a:ea typeface="+mj-ea"/>
                <a:cs typeface="Times New Roman"/>
              </a:rPr>
              <a:t>Advantages over power spectral analysis </a:t>
            </a:r>
            <a:endParaRPr lang="en-US" sz="4000" dirty="0">
              <a:latin typeface="Times New Roman"/>
              <a:ea typeface="+mj-ea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930400"/>
            <a:ext cx="8229600" cy="32178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accent5"/>
                </a:solidFill>
                <a:latin typeface="Times New Roman"/>
                <a:ea typeface="+mn-ea"/>
                <a:cs typeface="Times New Roman"/>
              </a:rPr>
              <a:t>power spectrum of velocities throws away phases. </a:t>
            </a:r>
            <a:r>
              <a:rPr lang="en-US" sz="1800" smtClean="0">
                <a:solidFill>
                  <a:schemeClr val="accent5"/>
                </a:solidFill>
                <a:latin typeface="Times New Roman"/>
                <a:ea typeface="+mn-ea"/>
                <a:cs typeface="Times New Roman"/>
              </a:rPr>
              <a:t>We don’t.</a:t>
            </a:r>
            <a:endParaRPr lang="en-US" sz="1800" dirty="0" smtClean="0">
              <a:latin typeface="Times New Roman"/>
              <a:ea typeface="+mn-ea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Times New Roman"/>
                <a:ea typeface="+mn-ea"/>
                <a:cs typeface="Times New Roman"/>
              </a:rPr>
              <a:t>PS analysis compares velocities to those expected in a randomly selected volume.  How can this be better than comparing velocities to expectations with a known mass distribution?</a:t>
            </a:r>
            <a:endParaRPr lang="en-US" sz="1800" dirty="0">
              <a:latin typeface="Times New Roman"/>
              <a:ea typeface="+mn-ea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839C41"/>
                </a:solidFill>
                <a:latin typeface="Times New Roman"/>
                <a:ea typeface="+mn-ea"/>
                <a:cs typeface="Times New Roman"/>
              </a:rPr>
              <a:t>in PS analysis, all the talk is on missing large scale power.  We can do likewise, with real knowledge of  power on smaller scales. </a:t>
            </a:r>
            <a:r>
              <a:rPr lang="en-US" sz="1800" dirty="0" smtClean="0">
                <a:solidFill>
                  <a:srgbClr val="839C41"/>
                </a:solidFill>
                <a:latin typeface="Times New Roman"/>
                <a:cs typeface="Times New Roman"/>
              </a:rPr>
              <a:t>PS analysis</a:t>
            </a:r>
            <a:r>
              <a:rPr lang="en-US" sz="1800" dirty="0">
                <a:solidFill>
                  <a:srgbClr val="839C41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800" dirty="0" smtClean="0">
                <a:solidFill>
                  <a:srgbClr val="839C41"/>
                </a:solidFill>
                <a:latin typeface="Times New Roman"/>
                <a:ea typeface="+mn-ea"/>
                <a:cs typeface="Times New Roman"/>
              </a:rPr>
              <a:t>should start with known velocity of 400 km/s generated by mass within radius of ~8000 km/s.</a:t>
            </a:r>
            <a:endParaRPr lang="en-US" sz="1800" dirty="0">
              <a:solidFill>
                <a:srgbClr val="839C41"/>
              </a:solidFill>
              <a:latin typeface="Times New Roman"/>
              <a:ea typeface="+mn-ea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Times New Roman"/>
                <a:ea typeface="+mn-ea"/>
                <a:cs typeface="Times New Roman"/>
              </a:rPr>
              <a:t>Galaxies have small-scale but coherent bulk flows which are properly weighted in ITF method.  In PS analysis through a window function, no account is taken of this coherence, leading to overly optimistic errors.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accent1"/>
                </a:solidFill>
                <a:latin typeface="Times New Roman"/>
                <a:ea typeface="+mn-ea"/>
                <a:cs typeface="Times New Roman"/>
              </a:rPr>
              <a:t>ITF method sensitive to bias of galaxies.</a:t>
            </a:r>
            <a:endParaRPr lang="en-US" sz="1800" dirty="0">
              <a:solidFill>
                <a:schemeClr val="accent1"/>
              </a:solidFill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400" y="1055687"/>
            <a:ext cx="7772400" cy="688975"/>
          </a:xfrm>
        </p:spPr>
        <p:txBody>
          <a:bodyPr/>
          <a:lstStyle/>
          <a:p>
            <a:r>
              <a:rPr lang="en-US" sz="4000" dirty="0" smtClean="0"/>
              <a:t>‘Inverse’ TF Method</a:t>
            </a:r>
            <a:br>
              <a:rPr lang="en-US" sz="4000" dirty="0" smtClean="0"/>
            </a:br>
            <a:r>
              <a:rPr lang="en-US" sz="4000" dirty="0" err="1" smtClean="0"/>
              <a:t>Virgocentric</a:t>
            </a:r>
            <a:r>
              <a:rPr lang="en-US" sz="4000" dirty="0" smtClean="0"/>
              <a:t> </a:t>
            </a:r>
            <a:r>
              <a:rPr lang="en-US" sz="4000" dirty="0" err="1" smtClean="0"/>
              <a:t>infall</a:t>
            </a:r>
            <a:r>
              <a:rPr lang="en-US" sz="4000" dirty="0" smtClean="0"/>
              <a:t> model</a:t>
            </a:r>
            <a:br>
              <a:rPr lang="en-US" sz="4000" dirty="0" smtClean="0"/>
            </a:br>
            <a:r>
              <a:rPr lang="en-US" sz="2000" i="1" dirty="0" smtClean="0"/>
              <a:t>(Aaronson, </a:t>
            </a:r>
            <a:r>
              <a:rPr lang="en-US" sz="2000" i="1" dirty="0" err="1" smtClean="0"/>
              <a:t>Mould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Huchra</a:t>
            </a:r>
            <a:r>
              <a:rPr lang="en-US" sz="2000" i="1" dirty="0" smtClean="0"/>
              <a:t>, Schechter, Tully, 1982)</a:t>
            </a:r>
            <a:endParaRPr lang="en-US" sz="2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98700"/>
            <a:ext cx="8229600" cy="468630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/>
              <a:buChar char="•"/>
            </a:pPr>
            <a:r>
              <a:rPr lang="en-US" dirty="0" smtClean="0"/>
              <a:t>Minimize scatter in TF by adjusting peculiar </a:t>
            </a: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velocity</a:t>
            </a:r>
            <a:r>
              <a:rPr lang="en-US" dirty="0" smtClean="0"/>
              <a:t> of 306 galaxies having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u="sng" dirty="0" err="1" smtClean="0"/>
              <a:t>cz</a:t>
            </a:r>
            <a:r>
              <a:rPr lang="en-US" sz="2000" u="sng" dirty="0" smtClean="0"/>
              <a:t>&lt;3000 km/s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u="sng" dirty="0" err="1" smtClean="0"/>
              <a:t>m</a:t>
            </a:r>
            <a:r>
              <a:rPr lang="en-US" sz="2000" u="sng" baseline="-25000" dirty="0" err="1" smtClean="0"/>
              <a:t>H</a:t>
            </a:r>
            <a:endParaRPr lang="en-US" sz="2000" u="sng" dirty="0" smtClean="0"/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u="sng" dirty="0" smtClean="0"/>
              <a:t>21 cm </a:t>
            </a:r>
            <a:r>
              <a:rPr lang="en-US" sz="2000" u="sng" dirty="0" err="1" smtClean="0"/>
              <a:t>linewidth</a:t>
            </a:r>
            <a:endParaRPr lang="en-US" sz="2000" u="sng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Flow model had </a:t>
            </a:r>
            <a:r>
              <a:rPr lang="en-US" dirty="0" smtClean="0">
                <a:solidFill>
                  <a:srgbClr val="7E78B7"/>
                </a:solidFill>
              </a:rPr>
              <a:t>6</a:t>
            </a:r>
            <a:r>
              <a:rPr lang="en-US" dirty="0" smtClean="0"/>
              <a:t> parameters:</a:t>
            </a:r>
            <a:r>
              <a:rPr lang="en-US" sz="2000" dirty="0" smtClean="0"/>
              <a:t>  </a:t>
            </a:r>
          </a:p>
          <a:p>
            <a:pPr marL="800100" lvl="1" indent="-342900" algn="l">
              <a:lnSpc>
                <a:spcPct val="100000"/>
              </a:lnSpc>
              <a:buFont typeface="Arial"/>
              <a:buChar char="•"/>
            </a:pPr>
            <a:r>
              <a:rPr lang="en-US" sz="2000" dirty="0" smtClean="0"/>
              <a:t>slope and zero point of  TF relation</a:t>
            </a:r>
          </a:p>
          <a:p>
            <a:pPr marL="800100" lvl="1" indent="-342900" algn="l">
              <a:lnSpc>
                <a:spcPct val="100000"/>
              </a:lnSpc>
              <a:buFont typeface="Arial"/>
              <a:buChar char="•"/>
            </a:pPr>
            <a:r>
              <a:rPr lang="en-US" sz="2000" dirty="0" smtClean="0"/>
              <a:t> </a:t>
            </a:r>
          </a:p>
          <a:p>
            <a:pPr marL="800100" lvl="1" indent="-342900" algn="l">
              <a:lnSpc>
                <a:spcPct val="100000"/>
              </a:lnSpc>
              <a:buFont typeface="Arial"/>
              <a:buChar char="•"/>
            </a:pPr>
            <a:r>
              <a:rPr lang="en-US" sz="2000" dirty="0" smtClean="0"/>
              <a:t>amplitude of spherical flow toward Virgo</a:t>
            </a:r>
          </a:p>
          <a:p>
            <a:pPr marL="800100" lvl="1" indent="-342900" algn="l">
              <a:lnSpc>
                <a:spcPct val="100000"/>
              </a:lnSpc>
              <a:buFont typeface="Arial"/>
              <a:buChar char="•"/>
            </a:pPr>
            <a:r>
              <a:rPr lang="en-US" sz="2000" dirty="0" smtClean="0"/>
              <a:t>2 components of peculiar velocity of the LG </a:t>
            </a:r>
          </a:p>
          <a:p>
            <a:pPr lvl="1" algn="l">
              <a:lnSpc>
                <a:spcPct val="100000"/>
              </a:lnSpc>
            </a:pPr>
            <a:endParaRPr lang="en-US" sz="2000" u="sng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5384800"/>
            <a:ext cx="412750" cy="2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7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/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58901"/>
            <a:ext cx="8991600" cy="4851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The peculiar velocities of all galaxies within </a:t>
            </a:r>
            <a:r>
              <a:rPr lang="en-US" sz="2000" dirty="0" smtClean="0"/>
              <a:t>~10000 </a:t>
            </a:r>
            <a:r>
              <a:rPr lang="en-US" sz="2000" dirty="0" smtClean="0"/>
              <a:t>km/s are completely described by the </a:t>
            </a:r>
            <a:r>
              <a:rPr lang="en-US" sz="2000" b="1" dirty="0" smtClean="0"/>
              <a:t>observed galaxy distribution </a:t>
            </a:r>
            <a:r>
              <a:rPr lang="en-US" sz="2000" dirty="0" smtClean="0"/>
              <a:t>in 2RMS out to 12,000 km/s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This motion accounts for all but ~150 km/s of the CMB motion--</a:t>
            </a:r>
          </a:p>
          <a:p>
            <a:pPr lvl="1">
              <a:lnSpc>
                <a:spcPct val="100000"/>
              </a:lnSpc>
            </a:pPr>
            <a:r>
              <a:rPr lang="en-US" sz="2000" i="1" dirty="0" smtClean="0"/>
              <a:t>There is no need, or room, for a really large scale flow </a:t>
            </a:r>
            <a:endParaRPr lang="en-US" sz="2000" dirty="0" smtClean="0"/>
          </a:p>
          <a:p>
            <a:pPr>
              <a:lnSpc>
                <a:spcPct val="100000"/>
              </a:lnSpc>
            </a:pP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LCDM can easily account for 100-200 km/s generated by distribution outside 10,000 km/s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The comparison of </a:t>
            </a:r>
            <a:r>
              <a:rPr lang="en-US" sz="2000" b="1" dirty="0" err="1" smtClean="0"/>
              <a:t>v</a:t>
            </a:r>
            <a:r>
              <a:rPr lang="en-US" sz="2000" b="1" baseline="-25000" dirty="0" err="1" smtClean="0"/>
              <a:t>p</a:t>
            </a:r>
            <a:r>
              <a:rPr lang="en-US" sz="2000" dirty="0" smtClean="0"/>
              <a:t> and </a:t>
            </a:r>
            <a:r>
              <a:rPr lang="en-US" sz="2000" b="1" dirty="0" smtClean="0"/>
              <a:t>g </a:t>
            </a:r>
            <a:r>
              <a:rPr lang="en-US" sz="2000" dirty="0" smtClean="0"/>
              <a:t>is so precise as to be a stunning example of the power of linear theory!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S</a:t>
            </a:r>
            <a:r>
              <a:rPr lang="en-US" sz="2000" dirty="0" smtClean="0">
                <a:solidFill>
                  <a:srgbClr val="FFFFFF"/>
                </a:solidFill>
              </a:rPr>
              <a:t>ome HUGE source is unnecessary to generate the bulk of our motion relative to CMB.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This finishes the study of the local velocity field, and I have retired!</a:t>
            </a:r>
          </a:p>
        </p:txBody>
      </p:sp>
    </p:spTree>
    <p:extLst>
      <p:ext uri="{BB962C8B-B14F-4D97-AF65-F5344CB8AC3E}">
        <p14:creationId xmlns:p14="http://schemas.microsoft.com/office/powerpoint/2010/main" val="316631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mbria" charset="0"/>
            </a:endParaRPr>
          </a:p>
        </p:txBody>
      </p:sp>
      <p:pic>
        <p:nvPicPr>
          <p:cNvPr id="32770" name="Picture 2" descr="chi6_beta_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57200"/>
            <a:ext cx="5911167" cy="765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Content Placeholder 1"/>
          <p:cNvSpPr>
            <a:spLocks noGrp="1"/>
          </p:cNvSpPr>
          <p:nvPr>
            <p:ph idx="1"/>
          </p:nvPr>
        </p:nvSpPr>
        <p:spPr>
          <a:xfrm>
            <a:off x="317500" y="1600201"/>
            <a:ext cx="8369300" cy="1905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Corbe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mbria" charset="0"/>
            </a:endParaRPr>
          </a:p>
        </p:txBody>
      </p:sp>
      <p:pic>
        <p:nvPicPr>
          <p:cNvPr id="33794" name="Content Placeholder 4" descr="chi_TF_Q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5" t="24413" r="33296" b="25360"/>
          <a:stretch/>
        </p:blipFill>
        <p:spPr>
          <a:xfrm>
            <a:off x="3390900" y="649998"/>
            <a:ext cx="3641565" cy="6208002"/>
          </a:xfr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mbria" charset="0"/>
            </a:endParaRPr>
          </a:p>
        </p:txBody>
      </p:sp>
      <p:pic>
        <p:nvPicPr>
          <p:cNvPr id="34818" name="Content Placeholder 4" descr="chisq_ITF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t="25535" r="4246" b="21991"/>
          <a:stretch/>
        </p:blipFill>
        <p:spPr>
          <a:xfrm>
            <a:off x="1219200" y="2146299"/>
            <a:ext cx="6425044" cy="4711701"/>
          </a:xfr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mbria" charset="0"/>
            </a:endParaRPr>
          </a:p>
        </p:txBody>
      </p:sp>
      <p:pic>
        <p:nvPicPr>
          <p:cNvPr id="35842" name="Content Placeholder 4" descr="mock6_vvsigma_sigeta05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1" b="21933"/>
          <a:stretch/>
        </p:blipFill>
        <p:spPr>
          <a:xfrm>
            <a:off x="1612900" y="1879600"/>
            <a:ext cx="6123988" cy="5067300"/>
          </a:xfr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mbria" charset="0"/>
            </a:endParaRPr>
          </a:p>
        </p:txBody>
      </p:sp>
      <p:pic>
        <p:nvPicPr>
          <p:cNvPr id="36866" name="Content Placeholder 4" descr="mock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2875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mbria" charset="0"/>
            </a:endParaRPr>
          </a:p>
        </p:txBody>
      </p:sp>
      <p:pic>
        <p:nvPicPr>
          <p:cNvPr id="38914" name="Content Placeholder 4" descr="R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4" r="-17084"/>
          <a:stretch>
            <a:fillRect/>
          </a:stretch>
        </p:blipFill>
        <p:spPr>
          <a:xfrm>
            <a:off x="457200" y="1600200"/>
            <a:ext cx="8229600" cy="4978400"/>
          </a:xfr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Residuals of Flow around Virgo cluster</a:t>
            </a:r>
            <a:endParaRPr lang="en-US" sz="4000" dirty="0"/>
          </a:p>
        </p:txBody>
      </p:sp>
      <p:pic>
        <p:nvPicPr>
          <p:cNvPr id="4" name="Content Placeholder 3" descr="Screen Shot 2013-05-24 at 3.23.48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0" r="-6080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863600" y="6324600"/>
            <a:ext cx="706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Results are accurate today!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1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239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Cambria" charset="0"/>
              </a:rPr>
              <a:t>Large Scale flows</a:t>
            </a:r>
            <a:br>
              <a:rPr lang="en-US" sz="4800" dirty="0" smtClean="0">
                <a:latin typeface="Cambria" charset="0"/>
              </a:rPr>
            </a:br>
            <a:endParaRPr lang="en-US" sz="4800" dirty="0">
              <a:latin typeface="Cambria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76600" y="863600"/>
            <a:ext cx="5867400" cy="939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800" i="1" dirty="0" smtClean="0">
                <a:latin typeface="Cambria" charset="0"/>
              </a:rPr>
              <a:t>MD, </a:t>
            </a:r>
            <a:r>
              <a:rPr lang="en-US" sz="1800" i="1" dirty="0" err="1" smtClean="0">
                <a:latin typeface="Cambria" charset="0"/>
              </a:rPr>
              <a:t>Nusser</a:t>
            </a:r>
            <a:r>
              <a:rPr lang="en-US" sz="1800" i="1" dirty="0" smtClean="0">
                <a:latin typeface="Cambria" charset="0"/>
              </a:rPr>
              <a:t>, Masters, </a:t>
            </a:r>
            <a:r>
              <a:rPr lang="en-US" sz="1800" i="1" dirty="0" err="1" smtClean="0">
                <a:latin typeface="Cambria" charset="0"/>
              </a:rPr>
              <a:t>Springob</a:t>
            </a:r>
            <a:r>
              <a:rPr lang="en-US" sz="1800" i="1" dirty="0" smtClean="0">
                <a:latin typeface="Cambria" charset="0"/>
              </a:rPr>
              <a:t>, </a:t>
            </a:r>
            <a:r>
              <a:rPr lang="en-US" sz="1800" i="1" dirty="0" err="1" smtClean="0">
                <a:latin typeface="Cambria" charset="0"/>
              </a:rPr>
              <a:t>Huchra</a:t>
            </a:r>
            <a:r>
              <a:rPr lang="en-US" sz="1800" i="1" dirty="0" smtClean="0">
                <a:latin typeface="Cambria" charset="0"/>
              </a:rPr>
              <a:t>, &amp; </a:t>
            </a:r>
            <a:r>
              <a:rPr lang="en-US" sz="1800" i="1" dirty="0" err="1" smtClean="0">
                <a:latin typeface="Cambria" charset="0"/>
              </a:rPr>
              <a:t>Lemson</a:t>
            </a:r>
            <a:r>
              <a:rPr lang="en-US" sz="1800" i="1" dirty="0" smtClean="0">
                <a:latin typeface="Cambria" charset="0"/>
              </a:rPr>
              <a:t> (2011)</a:t>
            </a:r>
            <a:endParaRPr lang="en-US" sz="1800" i="1" dirty="0">
              <a:latin typeface="Cambr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00" y="2006600"/>
            <a:ext cx="8839200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latin typeface="Arial" charset="0"/>
                <a:cs typeface="Arial" charset="0"/>
              </a:rPr>
              <a:t>Goal is to explain the local (</a:t>
            </a:r>
            <a:r>
              <a:rPr lang="en-US" sz="2800" dirty="0" err="1" smtClean="0">
                <a:latin typeface="Arial" charset="0"/>
                <a:cs typeface="Arial" charset="0"/>
              </a:rPr>
              <a:t>cz</a:t>
            </a:r>
            <a:r>
              <a:rPr lang="en-US" sz="2800" dirty="0" smtClean="0">
                <a:latin typeface="Arial" charset="0"/>
                <a:cs typeface="Arial" charset="0"/>
              </a:rPr>
              <a:t>&lt;10000 km/s) large scale motions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800" dirty="0" err="1" smtClean="0">
                <a:latin typeface="Arial" charset="0"/>
                <a:cs typeface="Arial" charset="0"/>
              </a:rPr>
              <a:t>Adi</a:t>
            </a:r>
            <a:r>
              <a:rPr lang="en-US" sz="2800" dirty="0" smtClean="0">
                <a:latin typeface="Arial" charset="0"/>
                <a:cs typeface="Arial" charset="0"/>
              </a:rPr>
              <a:t> &amp; I redo problem we first studied, </a:t>
            </a:r>
            <a:r>
              <a:rPr lang="en-US" sz="2800" dirty="0" err="1" smtClean="0">
                <a:latin typeface="Arial" charset="0"/>
                <a:cs typeface="Arial" charset="0"/>
              </a:rPr>
              <a:t>unsucessfully</a:t>
            </a:r>
            <a:r>
              <a:rPr lang="en-US" sz="2800" dirty="0" smtClean="0">
                <a:latin typeface="Arial" charset="0"/>
                <a:cs typeface="Arial" charset="0"/>
              </a:rPr>
              <a:t>, 30 years ago!</a:t>
            </a:r>
            <a:endParaRPr lang="en-US" sz="2800" i="1" dirty="0" smtClean="0"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r>
              <a:rPr lang="en-US" sz="2800" i="1" dirty="0" smtClean="0">
                <a:latin typeface="Arial" charset="0"/>
                <a:cs typeface="Arial" charset="0"/>
              </a:rPr>
              <a:t>  25 years ago, we gave up on solving the</a:t>
            </a:r>
          </a:p>
          <a:p>
            <a:pPr lvl="1">
              <a:lnSpc>
                <a:spcPct val="150000"/>
              </a:lnSpc>
            </a:pPr>
            <a:r>
              <a:rPr lang="en-US" sz="2800" i="1" dirty="0" smtClean="0">
                <a:latin typeface="Arial" charset="0"/>
                <a:cs typeface="Arial" charset="0"/>
              </a:rPr>
              <a:t>  problem because                        , instead of 1. 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782564"/>
              </p:ext>
            </p:extLst>
          </p:nvPr>
        </p:nvGraphicFramePr>
        <p:xfrm>
          <a:off x="4533900" y="3467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33900" y="3467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004830"/>
              </p:ext>
            </p:extLst>
          </p:nvPr>
        </p:nvGraphicFramePr>
        <p:xfrm>
          <a:off x="4093634" y="5422900"/>
          <a:ext cx="1862666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Equation" r:id="rId6" imgW="762000" imgH="228600" progId="Equation.3">
                  <p:embed/>
                </p:oleObj>
              </mc:Choice>
              <mc:Fallback>
                <p:oleObj name="Equation" r:id="rId6" imgW="762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3634" y="5422900"/>
                        <a:ext cx="1862666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mbria" charset="0"/>
                <a:ea typeface="+mj-ea"/>
                <a:cs typeface="+mj-cs"/>
              </a:rPr>
              <a:t>Compare observed velocity field with gravity </a:t>
            </a:r>
            <a:r>
              <a:rPr lang="en-US" sz="3600" dirty="0" smtClean="0">
                <a:latin typeface="Cambria" charset="0"/>
                <a:ea typeface="+mj-ea"/>
                <a:cs typeface="+mj-cs"/>
              </a:rPr>
              <a:t>field as a function of </a:t>
            </a:r>
            <a:endParaRPr lang="en-US" sz="3600" dirty="0">
              <a:latin typeface="Cambria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955800"/>
            <a:ext cx="8153400" cy="30607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Velocity field is the SFI++ Tully-Fisher whole sky sample of 2830 galaxies (Masters </a:t>
            </a:r>
            <a:r>
              <a:rPr lang="en-US" sz="2400" dirty="0" err="1" smtClean="0">
                <a:ea typeface="+mn-ea"/>
                <a:cs typeface="+mn-cs"/>
              </a:rPr>
              <a:t>etal</a:t>
            </a:r>
            <a:r>
              <a:rPr lang="en-US" sz="2400" dirty="0" smtClean="0">
                <a:ea typeface="+mn-ea"/>
                <a:cs typeface="+mn-cs"/>
              </a:rPr>
              <a:t> 2006)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Gravity field is the whole sky redshift survey, 2MRS (</a:t>
            </a:r>
            <a:r>
              <a:rPr lang="en-US" sz="2400" dirty="0" err="1" smtClean="0">
                <a:ea typeface="+mn-ea"/>
                <a:cs typeface="+mn-cs"/>
              </a:rPr>
              <a:t>Huchra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etal</a:t>
            </a:r>
            <a:r>
              <a:rPr lang="en-US" sz="2400" dirty="0" smtClean="0">
                <a:ea typeface="+mn-ea"/>
                <a:cs typeface="+mn-cs"/>
              </a:rPr>
              <a:t> 2005) based on K selected 2MASS galaxies. Catalog is 23,000 galaxies, recently extended to 43,500 galaxies. Limited at |b|&gt;5</a:t>
            </a:r>
            <a:r>
              <a:rPr lang="en-US" sz="2400" baseline="30000" dirty="0" smtClean="0">
                <a:ea typeface="+mn-ea"/>
                <a:cs typeface="+mn-cs"/>
              </a:rPr>
              <a:t>0</a:t>
            </a:r>
            <a:r>
              <a:rPr lang="en-US" sz="2400" dirty="0" smtClean="0">
                <a:ea typeface="+mn-ea"/>
                <a:cs typeface="+mn-cs"/>
              </a:rPr>
              <a:t>, 10</a:t>
            </a:r>
            <a:r>
              <a:rPr lang="en-US" sz="2400" baseline="30000" dirty="0" smtClean="0">
                <a:ea typeface="+mn-ea"/>
                <a:cs typeface="+mn-cs"/>
              </a:rPr>
              <a:t>0</a:t>
            </a:r>
            <a:r>
              <a:rPr lang="en-US" sz="2400" dirty="0" smtClean="0">
                <a:ea typeface="+mn-ea"/>
                <a:cs typeface="+mn-cs"/>
              </a:rPr>
              <a:t> near galactic center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5219700"/>
            <a:ext cx="6985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E8BC4A"/>
                </a:solidFill>
              </a:rPr>
              <a:t>In our lifetime, gravity field is unlikely to </a:t>
            </a:r>
            <a:r>
              <a:rPr lang="en-US" dirty="0" smtClean="0">
                <a:solidFill>
                  <a:srgbClr val="E8BC4A"/>
                </a:solidFill>
              </a:rPr>
              <a:t>improve enough to bother, since it is not the limiting noise.  For improvements, work on enlarging TF data</a:t>
            </a:r>
            <a:endParaRPr lang="en-US" dirty="0">
              <a:solidFill>
                <a:srgbClr val="E8BC4A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50" y="1066800"/>
            <a:ext cx="2667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71"/>
            <a:ext cx="8229600" cy="1143000"/>
          </a:xfrm>
        </p:spPr>
        <p:txBody>
          <a:bodyPr/>
          <a:lstStyle/>
          <a:p>
            <a:r>
              <a:rPr lang="en-US" sz="3600" dirty="0" smtClean="0"/>
              <a:t>Constructing g field, using 2MRS</a:t>
            </a:r>
            <a:endParaRPr lang="en-US" sz="3600" dirty="0"/>
          </a:p>
        </p:txBody>
      </p:sp>
      <p:pic>
        <p:nvPicPr>
          <p:cNvPr id="4" name="Content Placeholder 3" descr="2MRS.0.0_z_0.02-2.smooth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r="4030"/>
          <a:stretch>
            <a:fillRect/>
          </a:stretch>
        </p:blipFill>
        <p:spPr>
          <a:xfrm>
            <a:off x="258099" y="1228771"/>
            <a:ext cx="8619201" cy="4740229"/>
          </a:xfrm>
        </p:spPr>
      </p:pic>
      <p:sp>
        <p:nvSpPr>
          <p:cNvPr id="5" name="TextBox 4"/>
          <p:cNvSpPr txBox="1"/>
          <p:nvPr/>
        </p:nvSpPr>
        <p:spPr>
          <a:xfrm flipH="1">
            <a:off x="3048000" y="6110932"/>
            <a:ext cx="314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&lt; </a:t>
            </a:r>
            <a:r>
              <a:rPr lang="en-US" dirty="0" err="1" smtClean="0"/>
              <a:t>cz</a:t>
            </a:r>
            <a:r>
              <a:rPr lang="en-US" dirty="0" smtClean="0"/>
              <a:t>  &lt; 6000 km/s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16600" y="901700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1"/>
                </a:solidFill>
              </a:rPr>
              <a:t>Huchra</a:t>
            </a:r>
            <a:r>
              <a:rPr lang="en-US" sz="2000" dirty="0" smtClean="0">
                <a:solidFill>
                  <a:schemeClr val="accent1"/>
                </a:solidFill>
              </a:rPr>
              <a:t> et al.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6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1143000"/>
          </a:xfrm>
        </p:spPr>
        <p:txBody>
          <a:bodyPr/>
          <a:lstStyle/>
          <a:p>
            <a:r>
              <a:rPr lang="en-US" sz="3600" dirty="0"/>
              <a:t>Constructing g field, using 2MRS</a:t>
            </a:r>
          </a:p>
        </p:txBody>
      </p:sp>
      <p:pic>
        <p:nvPicPr>
          <p:cNvPr id="4" name="Content Placeholder 3" descr="2MRS.smooth-1.allsky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r="4030"/>
          <a:stretch>
            <a:fillRect/>
          </a:stretch>
        </p:blipFill>
        <p:spPr>
          <a:xfrm>
            <a:off x="457200" y="12573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540000" y="6108700"/>
            <a:ext cx="445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cz</a:t>
            </a:r>
            <a:r>
              <a:rPr lang="en-US" dirty="0" smtClean="0"/>
              <a:t>&lt;18,000 km/s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78600" y="701645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1"/>
                </a:solidFill>
              </a:rPr>
              <a:t>Huchra</a:t>
            </a:r>
            <a:r>
              <a:rPr lang="en-US" sz="2000" dirty="0" smtClean="0">
                <a:solidFill>
                  <a:schemeClr val="accent1"/>
                </a:solidFill>
              </a:rPr>
              <a:t> et al.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7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Assume linear Tully-Fisher relation: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88180"/>
              </p:ext>
            </p:extLst>
          </p:nvPr>
        </p:nvGraphicFramePr>
        <p:xfrm>
          <a:off x="622301" y="1917700"/>
          <a:ext cx="6494462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Equation" r:id="rId4" imgW="1790700" imgH="1117600" progId="Equation.3">
                  <p:embed/>
                </p:oleObj>
              </mc:Choice>
              <mc:Fallback>
                <p:oleObj name="Equation" r:id="rId4" imgW="1790700" imgH="1117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301" y="1917700"/>
                        <a:ext cx="6494462" cy="37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91400" y="2019300"/>
            <a:ext cx="191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5439"/>
                </a:solidFill>
              </a:rPr>
              <a:t>TF relation</a:t>
            </a:r>
            <a:endParaRPr lang="en-US" dirty="0">
              <a:solidFill>
                <a:srgbClr val="CC543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7600" y="5670372"/>
            <a:ext cx="6515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How to find P?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       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rgbClr val="909CE1"/>
                </a:solidFill>
              </a:rPr>
              <a:t>Expand it into orthogonal functions and  solve</a:t>
            </a:r>
          </a:p>
          <a:p>
            <a:r>
              <a:rPr lang="en-US" sz="2000" b="1" dirty="0">
                <a:solidFill>
                  <a:srgbClr val="909CE1"/>
                </a:solidFill>
              </a:rPr>
              <a:t> </a:t>
            </a:r>
            <a:r>
              <a:rPr lang="en-US" sz="2000" b="1" dirty="0" smtClean="0">
                <a:solidFill>
                  <a:srgbClr val="909CE1"/>
                </a:solidFill>
              </a:rPr>
              <a:t>          for the individual amplitudes</a:t>
            </a:r>
          </a:p>
        </p:txBody>
      </p:sp>
    </p:spTree>
    <p:extLst>
      <p:ext uri="{BB962C8B-B14F-4D97-AF65-F5344CB8AC3E}">
        <p14:creationId xmlns:p14="http://schemas.microsoft.com/office/powerpoint/2010/main" val="28322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61033</TotalTime>
  <Words>2640</Words>
  <Application>Microsoft Macintosh PowerPoint</Application>
  <PresentationFormat>On-screen Show (4:3)</PresentationFormat>
  <Paragraphs>311</Paragraphs>
  <Slides>36</Slides>
  <Notes>24</Notes>
  <HiddenSlides>12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Twilight</vt:lpstr>
      <vt:lpstr>Equation</vt:lpstr>
      <vt:lpstr>Large Scale Structure- Cosmic Flows</vt:lpstr>
      <vt:lpstr>A marvelous test of LSS</vt:lpstr>
      <vt:lpstr>‘Inverse’ TF Method Virgocentric infall model (Aaronson, Mould, Huchra, Schechter, Tully, 1982)</vt:lpstr>
      <vt:lpstr>Residuals of Flow around Virgo cluster</vt:lpstr>
      <vt:lpstr>Large Scale flows </vt:lpstr>
      <vt:lpstr>Compare observed velocity field with gravity field as a function of </vt:lpstr>
      <vt:lpstr>Constructing g field, using 2MRS</vt:lpstr>
      <vt:lpstr>Constructing g field, using 2MRS</vt:lpstr>
      <vt:lpstr>Assume linear Tully-Fisher relation:</vt:lpstr>
      <vt:lpstr>How the itf method operates</vt:lpstr>
      <vt:lpstr>TF relation to estimate ‘peculiar’ velocity</vt:lpstr>
      <vt:lpstr>Measuring peculiar velocities, vitf</vt:lpstr>
      <vt:lpstr>Choosing basis functions for P</vt:lpstr>
      <vt:lpstr>Observed vP versus predicted vP</vt:lpstr>
      <vt:lpstr>Linear theory to estimate g using 2MRS  –(predicting peculiar velocities)</vt:lpstr>
      <vt:lpstr>Solution in LG frame of reference  </vt:lpstr>
      <vt:lpstr>Considerations in choosing Pi</vt:lpstr>
      <vt:lpstr>Modes are orthogonalized over SFI++ data</vt:lpstr>
      <vt:lpstr>An inverse Tully-Fisher example</vt:lpstr>
      <vt:lpstr>Fitting mode coefficients</vt:lpstr>
      <vt:lpstr>Finding mode amplitudes</vt:lpstr>
      <vt:lpstr>Mode amplitudes of selected galaxies</vt:lpstr>
      <vt:lpstr>Observed vP versus predicted vP</vt:lpstr>
      <vt:lpstr>Supergalactic plane projections of derived flows</vt:lpstr>
      <vt:lpstr>Residual velocity correlations</vt:lpstr>
      <vt:lpstr>Amazing!</vt:lpstr>
      <vt:lpstr>Constraints on parameters</vt:lpstr>
      <vt:lpstr>χ2 behavior of aitf  vs  ag</vt:lpstr>
      <vt:lpstr>Advantages over power spectral analysis 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Univ. of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Gravity versus Local Velocity: Solutions for β and nonlinear bias</dc:title>
  <dc:creator>Marc Davis</dc:creator>
  <cp:lastModifiedBy>Marc Davis</cp:lastModifiedBy>
  <cp:revision>299</cp:revision>
  <dcterms:created xsi:type="dcterms:W3CDTF">2011-06-28T20:32:27Z</dcterms:created>
  <dcterms:modified xsi:type="dcterms:W3CDTF">2016-07-04T22:50:12Z</dcterms:modified>
</cp:coreProperties>
</file>