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358" r:id="rId3"/>
    <p:sldId id="407" r:id="rId4"/>
    <p:sldId id="406" r:id="rId5"/>
    <p:sldId id="410" r:id="rId6"/>
    <p:sldId id="408" r:id="rId7"/>
    <p:sldId id="411" r:id="rId8"/>
    <p:sldId id="415" r:id="rId9"/>
    <p:sldId id="403" r:id="rId10"/>
    <p:sldId id="416" r:id="rId11"/>
    <p:sldId id="404" r:id="rId12"/>
    <p:sldId id="405" r:id="rId13"/>
    <p:sldId id="414" r:id="rId14"/>
    <p:sldId id="393" r:id="rId15"/>
    <p:sldId id="375" r:id="rId16"/>
    <p:sldId id="368" r:id="rId17"/>
    <p:sldId id="376" r:id="rId18"/>
    <p:sldId id="418" r:id="rId19"/>
    <p:sldId id="413" r:id="rId20"/>
    <p:sldId id="419" r:id="rId21"/>
    <p:sldId id="417" r:id="rId22"/>
    <p:sldId id="374" r:id="rId23"/>
    <p:sldId id="371" r:id="rId24"/>
    <p:sldId id="372" r:id="rId25"/>
    <p:sldId id="394" r:id="rId26"/>
    <p:sldId id="378" r:id="rId27"/>
    <p:sldId id="395" r:id="rId28"/>
    <p:sldId id="381" r:id="rId29"/>
    <p:sldId id="380" r:id="rId30"/>
    <p:sldId id="383" r:id="rId31"/>
    <p:sldId id="384" r:id="rId32"/>
    <p:sldId id="385" r:id="rId33"/>
    <p:sldId id="386" r:id="rId34"/>
    <p:sldId id="387" r:id="rId35"/>
    <p:sldId id="396" r:id="rId36"/>
    <p:sldId id="388" r:id="rId37"/>
    <p:sldId id="389" r:id="rId38"/>
    <p:sldId id="390" r:id="rId39"/>
    <p:sldId id="402" r:id="rId40"/>
    <p:sldId id="391" r:id="rId41"/>
    <p:sldId id="397" r:id="rId42"/>
    <p:sldId id="362" r:id="rId43"/>
    <p:sldId id="399" r:id="rId44"/>
    <p:sldId id="363" r:id="rId45"/>
    <p:sldId id="400" r:id="rId46"/>
    <p:sldId id="429" r:id="rId47"/>
    <p:sldId id="430" r:id="rId48"/>
    <p:sldId id="364" r:id="rId49"/>
    <p:sldId id="401" r:id="rId50"/>
    <p:sldId id="420" r:id="rId51"/>
    <p:sldId id="421" r:id="rId52"/>
    <p:sldId id="424" r:id="rId53"/>
    <p:sldId id="425" r:id="rId54"/>
    <p:sldId id="428" r:id="rId55"/>
    <p:sldId id="422" r:id="rId56"/>
    <p:sldId id="426" r:id="rId57"/>
    <p:sldId id="427" r:id="rId58"/>
    <p:sldId id="423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1245" autoAdjust="0"/>
    <p:restoredTop sz="88786" autoAdjust="0"/>
  </p:normalViewPr>
  <p:slideViewPr>
    <p:cSldViewPr snapToGrid="0" snapToObjects="1">
      <p:cViewPr>
        <p:scale>
          <a:sx n="100" d="100"/>
          <a:sy n="100" d="100"/>
        </p:scale>
        <p:origin x="-1264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C694B-A749-6640-AFC3-A0A41339B5A6}" type="datetimeFigureOut">
              <a:rPr lang="en-US" smtClean="0"/>
              <a:pPr/>
              <a:t>7/2/16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21305-0BDF-F447-BFE8-A936D7737F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93534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933E3-18C9-1747-BB2D-67AF3A9C50D3}" type="datetimeFigureOut">
              <a:rPr lang="en-US" smtClean="0"/>
              <a:pPr/>
              <a:t>7/2/16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CAA58-1328-254A-A01D-FA551CA57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470534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00C565-513A-0945-9D6E-D9837BB06D83}" type="slidenum">
              <a:rPr lang="en-GB"/>
              <a:pPr/>
              <a:t>9</a:t>
            </a:fld>
            <a:endParaRPr lang="en-GB"/>
          </a:p>
        </p:txBody>
      </p:sp>
      <p:sp>
        <p:nvSpPr>
          <p:cNvPr id="696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0E0BA2-24CB-DD44-A833-D89AD57CB57F}" type="slidenum">
              <a:rPr lang="en-GB"/>
              <a:pPr/>
              <a:t>11</a:t>
            </a:fld>
            <a:endParaRPr lang="en-GB"/>
          </a:p>
        </p:txBody>
      </p:sp>
      <p:sp>
        <p:nvSpPr>
          <p:cNvPr id="706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E469FA-2B59-6D4B-AA17-DE2F470AA027}" type="slidenum">
              <a:rPr lang="en-GB"/>
              <a:pPr/>
              <a:t>12</a:t>
            </a:fld>
            <a:endParaRPr lang="en-GB"/>
          </a:p>
        </p:txBody>
      </p:sp>
      <p:sp>
        <p:nvSpPr>
          <p:cNvPr id="716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47B1E0-CC95-4946-9991-F15477F75711}" type="slidenum">
              <a:rPr lang="en-GB"/>
              <a:pPr/>
              <a:t>37</a:t>
            </a:fld>
            <a:endParaRPr lang="en-GB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FF48B-FFAA-9E49-A625-4E78781C1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7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56.jpe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99000"/>
            <a:ext cx="6400800" cy="144167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Carlos </a:t>
            </a:r>
            <a:r>
              <a:rPr lang="en-US" sz="2800" dirty="0" err="1" smtClean="0"/>
              <a:t>Hernández-</a:t>
            </a:r>
            <a:r>
              <a:rPr lang="en-US" sz="2800" dirty="0" err="1" smtClean="0"/>
              <a:t>Monteagudo</a:t>
            </a:r>
            <a:endParaRPr lang="en-US" sz="2800" dirty="0" smtClean="0"/>
          </a:p>
          <a:p>
            <a:r>
              <a:rPr lang="en-US" sz="1600" b="1" dirty="0" smtClean="0"/>
              <a:t>C</a:t>
            </a:r>
            <a:r>
              <a:rPr lang="en-US" sz="1600" dirty="0" smtClean="0"/>
              <a:t>entro de </a:t>
            </a:r>
            <a:r>
              <a:rPr lang="en-US" sz="1600" b="1" dirty="0" err="1" smtClean="0"/>
              <a:t>E</a:t>
            </a:r>
            <a:r>
              <a:rPr lang="en-US" sz="1600" dirty="0" err="1" smtClean="0"/>
              <a:t>studios</a:t>
            </a:r>
            <a:r>
              <a:rPr lang="en-US" sz="1600" dirty="0" smtClean="0"/>
              <a:t> de </a:t>
            </a:r>
            <a:r>
              <a:rPr lang="en-US" sz="1600" b="1" dirty="0" err="1" smtClean="0"/>
              <a:t>F</a:t>
            </a:r>
            <a:r>
              <a:rPr lang="en-US" sz="1600" dirty="0" err="1" smtClean="0"/>
              <a:t>ísica</a:t>
            </a:r>
            <a:r>
              <a:rPr lang="en-US" sz="1600" dirty="0" smtClean="0"/>
              <a:t> del </a:t>
            </a:r>
            <a:r>
              <a:rPr lang="en-US" sz="1600" b="1" dirty="0" smtClean="0"/>
              <a:t>C</a:t>
            </a:r>
            <a:r>
              <a:rPr lang="en-US" sz="1600" dirty="0" smtClean="0"/>
              <a:t>osmos de </a:t>
            </a:r>
            <a:r>
              <a:rPr lang="en-US" sz="1600" b="1" dirty="0" smtClean="0"/>
              <a:t>A</a:t>
            </a:r>
            <a:r>
              <a:rPr lang="en-US" sz="1600" dirty="0" smtClean="0"/>
              <a:t>ragón</a:t>
            </a:r>
            <a:endParaRPr lang="en-US" sz="1600" dirty="0" smtClean="0"/>
          </a:p>
          <a:p>
            <a:r>
              <a:rPr lang="en-US" sz="2900" b="1" dirty="0" smtClean="0"/>
              <a:t>[CE</a:t>
            </a:r>
            <a:r>
              <a:rPr lang="en-US" sz="3500" b="1" dirty="0" smtClean="0"/>
              <a:t>F</a:t>
            </a:r>
            <a:r>
              <a:rPr lang="en-US" sz="2900" b="1" dirty="0" smtClean="0"/>
              <a:t>CA]</a:t>
            </a:r>
            <a:endParaRPr lang="en-US" sz="2900" b="1" dirty="0"/>
          </a:p>
        </p:txBody>
      </p:sp>
      <p:pic>
        <p:nvPicPr>
          <p:cNvPr id="5" name="Picture 4" descr="logoARAID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4000" contrast="3000"/>
          </a:blip>
          <a:stretch>
            <a:fillRect/>
          </a:stretch>
        </p:blipFill>
        <p:spPr>
          <a:xfrm>
            <a:off x="0" y="5714592"/>
            <a:ext cx="1371600" cy="64175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7" name="Picture 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3473"/>
            <a:ext cx="891936" cy="96949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457200" y="272229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0129" y="2722293"/>
            <a:ext cx="7509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457200" y="2722293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/>
              <a:t>Constraints on bulk flows and the missing baryons through the kinetic Sunyaev-Zeldovich effect</a:t>
            </a:r>
            <a:endParaRPr lang="es-ES" sz="40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5645150" y="5833130"/>
            <a:ext cx="516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Planck Intermediate Results XII, XXXVIII</a:t>
            </a:r>
            <a:r>
              <a:rPr lang="es-ES" sz="1400" dirty="0" smtClean="0"/>
              <a:t>,</a:t>
            </a:r>
            <a:r>
              <a:rPr lang="es-ES" sz="1400" dirty="0" smtClean="0"/>
              <a:t> </a:t>
            </a:r>
          </a:p>
          <a:p>
            <a:r>
              <a:rPr lang="es-ES" sz="1400" dirty="0" smtClean="0"/>
              <a:t>Physical Review Letters 2015</a:t>
            </a:r>
            <a:endParaRPr lang="es-ES" sz="1400" dirty="0"/>
          </a:p>
        </p:txBody>
      </p:sp>
      <p:pic>
        <p:nvPicPr>
          <p:cNvPr id="21" name="Picture 20" descr="last_ni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-878970"/>
            <a:ext cx="4483100" cy="3362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522133" y="1300692"/>
            <a:ext cx="1892300" cy="1790700"/>
          </a:xfrm>
          <a:prstGeom prst="cloud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3674533" y="1757892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144433" y="2481792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804833" y="2164292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233333" y="1961092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550833" y="1554692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Imagen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5588" y="6212381"/>
            <a:ext cx="820812" cy="645619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1968500" y="-124883"/>
            <a:ext cx="2159000" cy="2017183"/>
          </a:xfrm>
          <a:custGeom>
            <a:avLst/>
            <a:gdLst>
              <a:gd name="connsiteX0" fmla="*/ 0 w 2159000"/>
              <a:gd name="connsiteY0" fmla="*/ 607483 h 2017183"/>
              <a:gd name="connsiteX1" fmla="*/ 952500 w 2159000"/>
              <a:gd name="connsiteY1" fmla="*/ 188383 h 2017183"/>
              <a:gd name="connsiteX2" fmla="*/ 317500 w 2159000"/>
              <a:gd name="connsiteY2" fmla="*/ 1737783 h 2017183"/>
              <a:gd name="connsiteX3" fmla="*/ 1905000 w 2159000"/>
              <a:gd name="connsiteY3" fmla="*/ 924983 h 2017183"/>
              <a:gd name="connsiteX4" fmla="*/ 1841500 w 2159000"/>
              <a:gd name="connsiteY4" fmla="*/ 2017183 h 2017183"/>
              <a:gd name="connsiteX5" fmla="*/ 1841500 w 2159000"/>
              <a:gd name="connsiteY5" fmla="*/ 2017183 h 201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9000" h="2017183">
                <a:moveTo>
                  <a:pt x="0" y="607483"/>
                </a:moveTo>
                <a:cubicBezTo>
                  <a:pt x="449791" y="303741"/>
                  <a:pt x="899583" y="0"/>
                  <a:pt x="952500" y="188383"/>
                </a:cubicBezTo>
                <a:cubicBezTo>
                  <a:pt x="1005417" y="376766"/>
                  <a:pt x="158750" y="1615016"/>
                  <a:pt x="317500" y="1737783"/>
                </a:cubicBezTo>
                <a:cubicBezTo>
                  <a:pt x="476250" y="1860550"/>
                  <a:pt x="1651000" y="878416"/>
                  <a:pt x="1905000" y="924983"/>
                </a:cubicBezTo>
                <a:cubicBezTo>
                  <a:pt x="2159000" y="971550"/>
                  <a:pt x="1841500" y="2017183"/>
                  <a:pt x="1841500" y="2017183"/>
                </a:cubicBezTo>
                <a:lnTo>
                  <a:pt x="1841500" y="2017183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4364566" y="668867"/>
            <a:ext cx="1409700" cy="1037167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88000" y="1300692"/>
            <a:ext cx="1308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V, </a:t>
            </a:r>
            <a:r>
              <a:rPr lang="en-US" sz="3200" dirty="0" smtClean="0">
                <a:solidFill>
                  <a:srgbClr val="0000FF"/>
                </a:solidFill>
              </a:rPr>
              <a:t>T</a:t>
            </a:r>
            <a:r>
              <a:rPr lang="en-US" sz="3200" baseline="-25000" dirty="0" smtClean="0">
                <a:solidFill>
                  <a:srgbClr val="0000FF"/>
                </a:solidFill>
              </a:rPr>
              <a:t>e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554817" y="2006600"/>
            <a:ext cx="2252133" cy="3632200"/>
          </a:xfrm>
          <a:custGeom>
            <a:avLst/>
            <a:gdLst>
              <a:gd name="connsiteX0" fmla="*/ 1382183 w 2252133"/>
              <a:gd name="connsiteY0" fmla="*/ 0 h 3632200"/>
              <a:gd name="connsiteX1" fmla="*/ 137583 w 2252133"/>
              <a:gd name="connsiteY1" fmla="*/ 228600 h 3632200"/>
              <a:gd name="connsiteX2" fmla="*/ 2207683 w 2252133"/>
              <a:gd name="connsiteY2" fmla="*/ 419100 h 3632200"/>
              <a:gd name="connsiteX3" fmla="*/ 10583 w 2252133"/>
              <a:gd name="connsiteY3" fmla="*/ 736600 h 3632200"/>
              <a:gd name="connsiteX4" fmla="*/ 2207683 w 2252133"/>
              <a:gd name="connsiteY4" fmla="*/ 927100 h 3632200"/>
              <a:gd name="connsiteX5" fmla="*/ 23283 w 2252133"/>
              <a:gd name="connsiteY5" fmla="*/ 1282700 h 3632200"/>
              <a:gd name="connsiteX6" fmla="*/ 2207683 w 2252133"/>
              <a:gd name="connsiteY6" fmla="*/ 1460500 h 3632200"/>
              <a:gd name="connsiteX7" fmla="*/ 61383 w 2252133"/>
              <a:gd name="connsiteY7" fmla="*/ 1828800 h 3632200"/>
              <a:gd name="connsiteX8" fmla="*/ 2207683 w 2252133"/>
              <a:gd name="connsiteY8" fmla="*/ 2019300 h 3632200"/>
              <a:gd name="connsiteX9" fmla="*/ 99483 w 2252133"/>
              <a:gd name="connsiteY9" fmla="*/ 2438400 h 3632200"/>
              <a:gd name="connsiteX10" fmla="*/ 2233083 w 2252133"/>
              <a:gd name="connsiteY10" fmla="*/ 2578100 h 3632200"/>
              <a:gd name="connsiteX11" fmla="*/ 61383 w 2252133"/>
              <a:gd name="connsiteY11" fmla="*/ 3022600 h 3632200"/>
              <a:gd name="connsiteX12" fmla="*/ 2245783 w 2252133"/>
              <a:gd name="connsiteY12" fmla="*/ 3225800 h 3632200"/>
              <a:gd name="connsiteX13" fmla="*/ 23283 w 2252133"/>
              <a:gd name="connsiteY13" fmla="*/ 3632200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52133" h="3632200">
                <a:moveTo>
                  <a:pt x="1382183" y="0"/>
                </a:moveTo>
                <a:cubicBezTo>
                  <a:pt x="691091" y="79375"/>
                  <a:pt x="0" y="158750"/>
                  <a:pt x="137583" y="228600"/>
                </a:cubicBezTo>
                <a:cubicBezTo>
                  <a:pt x="275166" y="298450"/>
                  <a:pt x="2228850" y="334433"/>
                  <a:pt x="2207683" y="419100"/>
                </a:cubicBezTo>
                <a:cubicBezTo>
                  <a:pt x="2186516" y="503767"/>
                  <a:pt x="10583" y="651933"/>
                  <a:pt x="10583" y="736600"/>
                </a:cubicBezTo>
                <a:cubicBezTo>
                  <a:pt x="10583" y="821267"/>
                  <a:pt x="2205566" y="836083"/>
                  <a:pt x="2207683" y="927100"/>
                </a:cubicBezTo>
                <a:cubicBezTo>
                  <a:pt x="2209800" y="1018117"/>
                  <a:pt x="23283" y="1193800"/>
                  <a:pt x="23283" y="1282700"/>
                </a:cubicBezTo>
                <a:cubicBezTo>
                  <a:pt x="23283" y="1371600"/>
                  <a:pt x="2201333" y="1369483"/>
                  <a:pt x="2207683" y="1460500"/>
                </a:cubicBezTo>
                <a:cubicBezTo>
                  <a:pt x="2214033" y="1551517"/>
                  <a:pt x="61383" y="1735667"/>
                  <a:pt x="61383" y="1828800"/>
                </a:cubicBezTo>
                <a:cubicBezTo>
                  <a:pt x="61383" y="1921933"/>
                  <a:pt x="2201333" y="1917700"/>
                  <a:pt x="2207683" y="2019300"/>
                </a:cubicBezTo>
                <a:cubicBezTo>
                  <a:pt x="2214033" y="2120900"/>
                  <a:pt x="95250" y="2345267"/>
                  <a:pt x="99483" y="2438400"/>
                </a:cubicBezTo>
                <a:cubicBezTo>
                  <a:pt x="103716" y="2531533"/>
                  <a:pt x="2239433" y="2480733"/>
                  <a:pt x="2233083" y="2578100"/>
                </a:cubicBezTo>
                <a:cubicBezTo>
                  <a:pt x="2226733" y="2675467"/>
                  <a:pt x="59266" y="2914650"/>
                  <a:pt x="61383" y="3022600"/>
                </a:cubicBezTo>
                <a:cubicBezTo>
                  <a:pt x="63500" y="3130550"/>
                  <a:pt x="2252133" y="3124200"/>
                  <a:pt x="2245783" y="3225800"/>
                </a:cubicBezTo>
                <a:cubicBezTo>
                  <a:pt x="2239433" y="3327400"/>
                  <a:pt x="1131358" y="3479800"/>
                  <a:pt x="23283" y="3632200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500" y="2164292"/>
            <a:ext cx="2616200" cy="275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 descr="eq_tSZfreqnu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233" y="5475781"/>
            <a:ext cx="3162300" cy="736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04833" y="6212381"/>
            <a:ext cx="433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Black body CMB spectrum </a:t>
            </a:r>
            <a:r>
              <a:rPr lang="en-US" b="1" i="1" dirty="0" smtClean="0"/>
              <a:t>is distorted!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507751" y="336012"/>
            <a:ext cx="8128498" cy="426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200" b="1">
                <a:solidFill>
                  <a:srgbClr val="000000"/>
                </a:solidFill>
                <a:ea typeface="MS Gothic" charset="0"/>
                <a:cs typeface="MS Gothic" charset="0"/>
              </a:rPr>
              <a:t>Thomson scattering, Compton scattering and all that... (II)‏</a:t>
            </a: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38999" y="1333967"/>
            <a:ext cx="8467496" cy="4519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38999" y="952594"/>
            <a:ext cx="8636248" cy="14498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>
                <a:solidFill>
                  <a:srgbClr val="000000"/>
                </a:solidFill>
                <a:ea typeface="MS Gothic" charset="0"/>
                <a:cs typeface="MS Gothic" charset="0"/>
              </a:rPr>
              <a:t> If however the CMB encounters a </a:t>
            </a:r>
            <a:r>
              <a:rPr lang="en-GB" b="1">
                <a:solidFill>
                  <a:srgbClr val="000000"/>
                </a:solidFill>
                <a:ea typeface="MS Gothic" charset="0"/>
                <a:cs typeface="MS Gothic" charset="0"/>
              </a:rPr>
              <a:t>hot </a:t>
            </a:r>
            <a:r>
              <a:rPr lang="en-GB">
                <a:solidFill>
                  <a:srgbClr val="000000"/>
                </a:solidFill>
                <a:ea typeface="MS Gothic" charset="0"/>
                <a:cs typeface="MS Gothic" charset="0"/>
              </a:rPr>
              <a:t>electron plasma, then there is a net transfer of energy from the </a:t>
            </a:r>
            <a:r>
              <a:rPr lang="en-GB" i="1">
                <a:solidFill>
                  <a:srgbClr val="000000"/>
                </a:solidFill>
                <a:ea typeface="MS Gothic" charset="0"/>
                <a:cs typeface="MS Gothic" charset="0"/>
              </a:rPr>
              <a:t>hot</a:t>
            </a:r>
            <a:r>
              <a:rPr lang="en-GB">
                <a:solidFill>
                  <a:srgbClr val="000000"/>
                </a:solidFill>
                <a:ea typeface="MS Gothic" charset="0"/>
                <a:cs typeface="MS Gothic" charset="0"/>
              </a:rPr>
              <a:t> electrons to the </a:t>
            </a:r>
            <a:r>
              <a:rPr lang="en-GB" i="1">
                <a:solidFill>
                  <a:srgbClr val="000000"/>
                </a:solidFill>
                <a:ea typeface="MS Gothic" charset="0"/>
                <a:cs typeface="MS Gothic" charset="0"/>
              </a:rPr>
              <a:t>cold</a:t>
            </a:r>
            <a:r>
              <a:rPr lang="en-GB">
                <a:solidFill>
                  <a:srgbClr val="000000"/>
                </a:solidFill>
                <a:ea typeface="MS Gothic" charset="0"/>
                <a:cs typeface="MS Gothic" charset="0"/>
              </a:rPr>
              <a:t> photons. As a result, we have </a:t>
            </a:r>
            <a:r>
              <a:rPr lang="en-GB" i="1">
                <a:solidFill>
                  <a:srgbClr val="000000"/>
                </a:solidFill>
                <a:ea typeface="MS Gothic" charset="0"/>
                <a:cs typeface="MS Gothic" charset="0"/>
              </a:rPr>
              <a:t>fewer</a:t>
            </a:r>
            <a:r>
              <a:rPr lang="en-GB">
                <a:solidFill>
                  <a:srgbClr val="000000"/>
                </a:solidFill>
                <a:ea typeface="MS Gothic" charset="0"/>
                <a:cs typeface="MS Gothic" charset="0"/>
              </a:rPr>
              <a:t> </a:t>
            </a:r>
            <a:r>
              <a:rPr lang="en-GB" i="1">
                <a:solidFill>
                  <a:srgbClr val="000000"/>
                </a:solidFill>
                <a:ea typeface="MS Gothic" charset="0"/>
                <a:cs typeface="MS Gothic" charset="0"/>
              </a:rPr>
              <a:t>cold low energy photons and more hot high frequency photons. </a:t>
            </a:r>
            <a:r>
              <a:rPr lang="en-GB" b="1" i="1">
                <a:solidFill>
                  <a:srgbClr val="000000"/>
                </a:solidFill>
                <a:ea typeface="MS Gothic" charset="0"/>
                <a:cs typeface="MS Gothic" charset="0"/>
              </a:rPr>
              <a:t>This results in a distortion of the black body CMB spectrum, i.e., in frequency dependent brightness temperature fluctuations.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38999" y="5905408"/>
            <a:ext cx="8467496" cy="4519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77997" y="3810374"/>
            <a:ext cx="170246" cy="4519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846751" y="3810374"/>
            <a:ext cx="170246" cy="4519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674" y="5334187"/>
            <a:ext cx="8449575" cy="11088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095999" y="4571441"/>
            <a:ext cx="4402501" cy="6384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dirty="0">
                <a:solidFill>
                  <a:srgbClr val="000000"/>
                </a:solidFill>
                <a:ea typeface="MS Gothic" charset="0"/>
                <a:cs typeface="MS Gothic" charset="0"/>
              </a:rPr>
              <a:t>The symbol </a:t>
            </a:r>
            <a:r>
              <a:rPr lang="en-GB" b="1" i="1" dirty="0" err="1">
                <a:solidFill>
                  <a:srgbClr val="FF0000"/>
                </a:solidFill>
                <a:ea typeface="MS Gothic" charset="0"/>
                <a:cs typeface="MS Gothic" charset="0"/>
              </a:rPr>
              <a:t>y</a:t>
            </a:r>
            <a:r>
              <a:rPr lang="en-GB" dirty="0">
                <a:solidFill>
                  <a:srgbClr val="FF0000"/>
                </a:solidFill>
                <a:ea typeface="MS Gothic" charset="0"/>
                <a:cs typeface="MS Gothic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MS Gothic" charset="0"/>
                <a:cs typeface="MS Gothic" charset="0"/>
              </a:rPr>
              <a:t>is known as the </a:t>
            </a:r>
            <a:r>
              <a:rPr lang="en-GB" i="1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Comptonization</a:t>
            </a:r>
            <a:r>
              <a:rPr lang="en-GB" i="1" dirty="0">
                <a:solidFill>
                  <a:srgbClr val="000000"/>
                </a:solidFill>
                <a:ea typeface="MS Gothic" charset="0"/>
                <a:cs typeface="MS Gothic" charset="0"/>
              </a:rPr>
              <a:t> parameter</a:t>
            </a: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7450501" y="4952814"/>
            <a:ext cx="846749" cy="95259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-179206" y="6286781"/>
            <a:ext cx="237449" cy="529219"/>
          </a:xfrm>
          <a:prstGeom prst="rect">
            <a:avLst/>
          </a:prstGeom>
          <a:noFill/>
          <a:ln w="720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3555751" y="2476407"/>
            <a:ext cx="846749" cy="529219"/>
          </a:xfrm>
          <a:prstGeom prst="rect">
            <a:avLst/>
          </a:prstGeom>
          <a:noFill/>
          <a:ln w="720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1016997" y="3005626"/>
            <a:ext cx="2371496" cy="984514"/>
          </a:xfrm>
          <a:prstGeom prst="rect">
            <a:avLst/>
          </a:prstGeom>
          <a:noFill/>
          <a:ln w="72000">
            <a:noFill/>
            <a:round/>
            <a:headEnd/>
            <a:tailEnd/>
          </a:ln>
          <a:effectLst/>
        </p:spPr>
        <p:txBody>
          <a:bodyPr lIns="126000" tIns="81000" rIns="126000" bIns="81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  <a:tab pos="2171700" algn="l"/>
              </a:tabLst>
            </a:pPr>
            <a:r>
              <a:rPr lang="en-GB" b="1" dirty="0">
                <a:solidFill>
                  <a:srgbClr val="FF0000"/>
                </a:solidFill>
                <a:ea typeface="MS Gothic" charset="0"/>
                <a:cs typeface="MS Gothic" charset="0"/>
              </a:rPr>
              <a:t>Thermal </a:t>
            </a:r>
            <a:r>
              <a:rPr lang="en-GB" b="1" dirty="0" err="1">
                <a:solidFill>
                  <a:srgbClr val="FF0000"/>
                </a:solidFill>
                <a:ea typeface="MS Gothic" charset="0"/>
                <a:cs typeface="MS Gothic" charset="0"/>
              </a:rPr>
              <a:t>Sunyaev-Zel'dovich</a:t>
            </a:r>
            <a:r>
              <a:rPr lang="en-GB" b="1" dirty="0">
                <a:solidFill>
                  <a:srgbClr val="FF0000"/>
                </a:solidFill>
                <a:ea typeface="MS Gothic" charset="0"/>
                <a:cs typeface="MS Gothic" charset="0"/>
              </a:rPr>
              <a:t> effect (</a:t>
            </a:r>
            <a:r>
              <a:rPr lang="en-GB" b="1" dirty="0" err="1">
                <a:solidFill>
                  <a:srgbClr val="FF0000"/>
                </a:solidFill>
                <a:ea typeface="MS Gothic" charset="0"/>
                <a:cs typeface="MS Gothic" charset="0"/>
              </a:rPr>
              <a:t>tSZ</a:t>
            </a:r>
            <a:r>
              <a:rPr lang="en-GB" b="1" dirty="0">
                <a:solidFill>
                  <a:srgbClr val="FF0000"/>
                </a:solidFill>
                <a:ea typeface="MS Gothic" charset="0"/>
                <a:cs typeface="MS Gothic" charset="0"/>
              </a:rPr>
              <a:t>)‏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 smtClean="0"/>
          </a:p>
        </p:txBody>
      </p:sp>
      <p:pic>
        <p:nvPicPr>
          <p:cNvPr id="18" name="Picture 17" descr="Sequence_Douspis_02_4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04" y="4257363"/>
            <a:ext cx="5207000" cy="952500"/>
          </a:xfrm>
          <a:prstGeom prst="rect">
            <a:avLst/>
          </a:prstGeom>
        </p:spPr>
      </p:pic>
      <p:pic>
        <p:nvPicPr>
          <p:cNvPr id="20" name="Picture 19" descr="tSZnufreq_1panel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8002" y="2093353"/>
            <a:ext cx="2879248" cy="264198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84377" y="190500"/>
            <a:ext cx="8636248" cy="9525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Therefore,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we have three channels of interaction between free electrons and CMB photons: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846751" y="1523815"/>
            <a:ext cx="3555750" cy="4519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4377" y="1143093"/>
            <a:ext cx="3894749" cy="22630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  <a:ea typeface="MS Gothic" charset="0"/>
                <a:cs typeface="MS Gothic" charset="0"/>
              </a:rPr>
              <a:t>kSZ</a:t>
            </a:r>
            <a:r>
              <a:rPr lang="en-GB" b="1" dirty="0" smtClean="0">
                <a:solidFill>
                  <a:srgbClr val="FF0000"/>
                </a:solidFill>
                <a:ea typeface="MS Gothic" charset="0"/>
                <a:cs typeface="MS Gothic" charset="0"/>
              </a:rPr>
              <a:t>: </a:t>
            </a:r>
            <a:r>
              <a:rPr lang="en-GB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Thomson </a:t>
            </a:r>
            <a:r>
              <a:rPr lang="en-GB" dirty="0">
                <a:solidFill>
                  <a:srgbClr val="000000"/>
                </a:solidFill>
                <a:ea typeface="MS Gothic" charset="0"/>
                <a:cs typeface="MS Gothic" charset="0"/>
              </a:rPr>
              <a:t>scattering</a:t>
            </a:r>
            <a:r>
              <a:rPr lang="en-GB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 on temperature, </a:t>
            </a:r>
            <a:r>
              <a:rPr lang="en-GB" b="1" dirty="0" smtClean="0">
                <a:solidFill>
                  <a:srgbClr val="FF0000"/>
                </a:solidFill>
                <a:ea typeface="MS Gothic" charset="0"/>
                <a:cs typeface="MS Gothic" charset="0"/>
              </a:rPr>
              <a:t>sensitive to LOS integrated electron momentum</a:t>
            </a:r>
            <a:endParaRPr lang="en-GB" dirty="0" smtClean="0">
              <a:solidFill>
                <a:srgbClr val="000000"/>
              </a:solidFill>
              <a:ea typeface="MS Gothic" charset="0"/>
              <a:cs typeface="MS Gothic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GB" dirty="0">
              <a:solidFill>
                <a:srgbClr val="000000"/>
              </a:solidFill>
              <a:ea typeface="MS Gothic" charset="0"/>
              <a:cs typeface="MS Gothic" charset="0"/>
            </a:endParaRPr>
          </a:p>
          <a:p>
            <a:pPr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  <a:ea typeface="MS Gothic" charset="0"/>
                <a:cs typeface="MS Gothic" charset="0"/>
              </a:rPr>
              <a:t>tSZ</a:t>
            </a:r>
            <a:r>
              <a:rPr lang="en-GB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: Compton </a:t>
            </a:r>
            <a:r>
              <a:rPr lang="en-GB" dirty="0">
                <a:solidFill>
                  <a:srgbClr val="000000"/>
                </a:solidFill>
                <a:ea typeface="MS Gothic" charset="0"/>
                <a:cs typeface="MS Gothic" charset="0"/>
              </a:rPr>
              <a:t>scattering on </a:t>
            </a:r>
            <a:r>
              <a:rPr lang="en-GB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intensit</a:t>
            </a:r>
            <a:r>
              <a:rPr lang="en-GB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y, </a:t>
            </a:r>
            <a:r>
              <a:rPr lang="en-GB" b="1" dirty="0" smtClean="0">
                <a:solidFill>
                  <a:srgbClr val="FF0000"/>
                </a:solidFill>
                <a:ea typeface="MS Gothic" charset="0"/>
                <a:cs typeface="MS Gothic" charset="0"/>
              </a:rPr>
              <a:t>sensitive to LOS integrated electron pressure</a:t>
            </a:r>
            <a:endParaRPr lang="en-GB" b="1" dirty="0" smtClean="0">
              <a:solidFill>
                <a:srgbClr val="FF0000"/>
              </a:solidFill>
              <a:ea typeface="MS Gothic" charset="0"/>
              <a:cs typeface="MS Gothic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GB" dirty="0">
              <a:solidFill>
                <a:srgbClr val="000000"/>
              </a:solidFill>
              <a:ea typeface="MS Gothic" charset="0"/>
              <a:cs typeface="MS Gothic" charset="0"/>
            </a:endParaRPr>
          </a:p>
          <a:p>
            <a:pPr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dirty="0">
                <a:solidFill>
                  <a:srgbClr val="000000"/>
                </a:solidFill>
                <a:ea typeface="MS Gothic" charset="0"/>
                <a:cs typeface="MS Gothic" charset="0"/>
              </a:rPr>
              <a:t> Thomson scattering on polarization: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GB" dirty="0">
              <a:solidFill>
                <a:srgbClr val="0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68754" y="4033198"/>
            <a:ext cx="4572746" cy="14498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i="1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The </a:t>
            </a:r>
            <a:r>
              <a:rPr lang="en-GB" i="1" dirty="0" err="1" smtClean="0">
                <a:solidFill>
                  <a:srgbClr val="000000"/>
                </a:solidFill>
                <a:ea typeface="MS Gothic" charset="0"/>
                <a:cs typeface="MS Gothic" charset="0"/>
              </a:rPr>
              <a:t>tSZ</a:t>
            </a:r>
            <a:r>
              <a:rPr lang="en-GB" i="1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 will more easily detectable in </a:t>
            </a:r>
            <a:r>
              <a:rPr lang="en-GB" b="1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collapsed </a:t>
            </a:r>
            <a:r>
              <a:rPr lang="en-GB" i="1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structures, </a:t>
            </a:r>
            <a:r>
              <a:rPr lang="en-GB" i="1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whereas the </a:t>
            </a:r>
            <a:r>
              <a:rPr lang="en-GB" i="1" dirty="0" err="1" smtClean="0">
                <a:solidFill>
                  <a:srgbClr val="000000"/>
                </a:solidFill>
                <a:ea typeface="MS Gothic" charset="0"/>
                <a:cs typeface="MS Gothic" charset="0"/>
              </a:rPr>
              <a:t>kSZ</a:t>
            </a:r>
            <a:r>
              <a:rPr lang="en-GB" i="1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 will be detected in </a:t>
            </a:r>
            <a:r>
              <a:rPr lang="en-GB" b="1" dirty="0" err="1" smtClean="0">
                <a:solidFill>
                  <a:srgbClr val="000000"/>
                </a:solidFill>
                <a:ea typeface="MS Gothic" charset="0"/>
                <a:cs typeface="MS Gothic" charset="0"/>
              </a:rPr>
              <a:t>comoving</a:t>
            </a:r>
            <a:r>
              <a:rPr lang="en-GB" b="1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 </a:t>
            </a:r>
            <a:r>
              <a:rPr lang="en-GB" i="1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gas, regardless it is collapsed or not. 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7188" y="1143093"/>
            <a:ext cx="4896812" cy="24764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51450" y="3619500"/>
            <a:ext cx="3635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Intrinsic CMB anisotropies act as a very important source of noise for these signals!</a:t>
            </a:r>
            <a:endParaRPr lang="en-US" b="1" i="1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57200" y="5156021"/>
            <a:ext cx="798025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b="1" i="1" dirty="0" smtClean="0"/>
              <a:t>The </a:t>
            </a:r>
            <a:r>
              <a:rPr lang="en-GB" b="1" i="1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ratio of the two effects scales as: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 err="1" smtClean="0">
                <a:solidFill>
                  <a:srgbClr val="000000"/>
                </a:solidFill>
                <a:ea typeface="MS Gothic" charset="0"/>
                <a:cs typeface="MS Gothic" charset="0"/>
              </a:rPr>
              <a:t>kSZ/tSZ</a:t>
            </a:r>
            <a:r>
              <a:rPr lang="en-GB" sz="2000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 ~ (</a:t>
            </a:r>
            <a:r>
              <a:rPr lang="en-GB" sz="2000" b="1" dirty="0" err="1" smtClean="0">
                <a:solidFill>
                  <a:srgbClr val="000000"/>
                </a:solidFill>
                <a:ea typeface="MS Gothic" charset="0"/>
                <a:cs typeface="MS Gothic" charset="0"/>
              </a:rPr>
              <a:t>v.n</a:t>
            </a:r>
            <a:r>
              <a:rPr lang="en-GB" sz="2000" dirty="0" err="1" smtClean="0">
                <a:solidFill>
                  <a:srgbClr val="000000"/>
                </a:solidFill>
                <a:ea typeface="MS Gothic" charset="0"/>
                <a:cs typeface="MS Gothic" charset="0"/>
              </a:rPr>
              <a:t>/c</a:t>
            </a:r>
            <a:r>
              <a:rPr lang="en-GB" sz="2000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) / (</a:t>
            </a:r>
            <a:r>
              <a:rPr lang="en-GB" sz="2000" dirty="0" err="1" smtClean="0">
                <a:solidFill>
                  <a:srgbClr val="000000"/>
                </a:solidFill>
                <a:ea typeface="MS Gothic" charset="0"/>
                <a:cs typeface="MS Gothic" charset="0"/>
              </a:rPr>
              <a:t>k</a:t>
            </a:r>
            <a:r>
              <a:rPr lang="en-GB" sz="2000" baseline="-25000" dirty="0" err="1" smtClean="0">
                <a:solidFill>
                  <a:srgbClr val="000000"/>
                </a:solidFill>
                <a:ea typeface="MS Gothic" charset="0"/>
                <a:cs typeface="MS Gothic" charset="0"/>
              </a:rPr>
              <a:t>B</a:t>
            </a:r>
            <a:r>
              <a:rPr lang="en-GB" sz="2000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 T</a:t>
            </a:r>
            <a:r>
              <a:rPr lang="en-GB" sz="2000" baseline="-25000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e</a:t>
            </a:r>
            <a:r>
              <a:rPr lang="en-GB" sz="2000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/m</a:t>
            </a:r>
            <a:r>
              <a:rPr lang="en-GB" sz="2000" baseline="-25000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e</a:t>
            </a:r>
            <a:r>
              <a:rPr lang="en-GB" sz="2000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 c</a:t>
            </a:r>
            <a:r>
              <a:rPr lang="en-GB" sz="2000" baseline="30000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2</a:t>
            </a:r>
            <a:r>
              <a:rPr lang="en-GB" sz="2000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) </a:t>
            </a:r>
            <a:r>
              <a:rPr lang="en-GB" sz="2000" b="1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~ 0.01 – 0.1 </a:t>
            </a:r>
            <a:r>
              <a:rPr lang="en-GB" sz="2000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for galaxy clusters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kSZandtSZ_masssc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304800"/>
            <a:ext cx="4699000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15113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Dashed lines: </a:t>
            </a:r>
            <a:r>
              <a:rPr lang="en-US" dirty="0" err="1" smtClean="0"/>
              <a:t>kSZ</a:t>
            </a:r>
            <a:endParaRPr lang="en-US" dirty="0" smtClean="0"/>
          </a:p>
          <a:p>
            <a:r>
              <a:rPr lang="en-US" dirty="0" smtClean="0"/>
              <a:t>Solid lines: </a:t>
            </a:r>
            <a:r>
              <a:rPr lang="en-US" dirty="0" err="1" smtClean="0"/>
              <a:t>tSZ</a:t>
            </a:r>
            <a:r>
              <a:rPr lang="en-US" dirty="0" smtClean="0"/>
              <a:t> @ 222 GHz</a:t>
            </a:r>
          </a:p>
          <a:p>
            <a:r>
              <a:rPr lang="en-US" dirty="0" smtClean="0"/>
              <a:t>(two different </a:t>
            </a:r>
            <a:r>
              <a:rPr lang="en-US" dirty="0" err="1" smtClean="0"/>
              <a:t>redshifts</a:t>
            </a:r>
            <a:r>
              <a:rPr lang="en-US" dirty="0" smtClean="0"/>
              <a:t> shown: </a:t>
            </a:r>
            <a:r>
              <a:rPr lang="en-US" i="1" dirty="0" err="1" smtClean="0"/>
              <a:t>z</a:t>
            </a:r>
            <a:r>
              <a:rPr lang="en-US" i="1" dirty="0" smtClean="0"/>
              <a:t>=0,1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3600" y="2489200"/>
            <a:ext cx="762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Chasing the </a:t>
            </a:r>
            <a:r>
              <a:rPr lang="en-US" sz="3200" b="1" dirty="0" err="1" smtClean="0"/>
              <a:t>kSZ</a:t>
            </a:r>
            <a:r>
              <a:rPr lang="en-US" sz="3200" b="1" dirty="0" smtClean="0"/>
              <a:t> effect …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298824" y="209177"/>
            <a:ext cx="7930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Let’s count the </a:t>
            </a:r>
            <a:r>
              <a:rPr lang="es-ES" sz="2400" b="1" dirty="0" smtClean="0"/>
              <a:t>electrons</a:t>
            </a:r>
            <a:r>
              <a:rPr lang="es-ES" sz="2400" b="1" dirty="0" smtClean="0"/>
              <a:t> one can</a:t>
            </a:r>
            <a:r>
              <a:rPr lang="es-ES" sz="2400" b="1" dirty="0" smtClean="0"/>
              <a:t> detect with the kSZ </a:t>
            </a:r>
            <a:r>
              <a:rPr lang="es-ES" sz="2400" b="1" dirty="0" smtClean="0"/>
              <a:t>…</a:t>
            </a:r>
            <a:endParaRPr lang="es-ES" sz="2400" b="1" dirty="0"/>
          </a:p>
        </p:txBody>
      </p:sp>
      <p:pic>
        <p:nvPicPr>
          <p:cNvPr id="6" name="Imagen 5" descr="dtkszeq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229846" y="1131935"/>
            <a:ext cx="4646707" cy="78002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019800" y="2060532"/>
            <a:ext cx="251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τ </a:t>
            </a:r>
            <a:r>
              <a:rPr lang="es-ES" b="1" baseline="-25000" dirty="0" smtClean="0"/>
              <a:t>T</a:t>
            </a:r>
            <a:r>
              <a:rPr lang="es-ES" b="1" dirty="0" smtClean="0"/>
              <a:t>  = \int dl n</a:t>
            </a:r>
            <a:r>
              <a:rPr lang="es-ES" b="1" baseline="-25000" dirty="0" smtClean="0"/>
              <a:t>e</a:t>
            </a:r>
            <a:r>
              <a:rPr lang="es-ES" b="1" dirty="0" smtClean="0"/>
              <a:t> σ</a:t>
            </a:r>
            <a:r>
              <a:rPr lang="es-ES" b="1" baseline="-25000" dirty="0" smtClean="0"/>
              <a:t>T </a:t>
            </a:r>
            <a:r>
              <a:rPr lang="es-ES" b="1" dirty="0" smtClean="0"/>
              <a:t>~ number of electrons</a:t>
            </a:r>
            <a:endParaRPr lang="es-ES" b="1" dirty="0"/>
          </a:p>
        </p:txBody>
      </p:sp>
      <p:pic>
        <p:nvPicPr>
          <p:cNvPr id="9" name="Imagen 8" descr="kSZcylinder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90706" y="960270"/>
            <a:ext cx="2449487" cy="220052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8988" y="5702140"/>
            <a:ext cx="820812" cy="645619"/>
          </a:xfrm>
          <a:prstGeom prst="rect">
            <a:avLst/>
          </a:prstGeom>
        </p:spPr>
      </p:pic>
      <p:sp>
        <p:nvSpPr>
          <p:cNvPr id="11" name="CuadroTexto 8"/>
          <p:cNvSpPr txBox="1"/>
          <p:nvPr/>
        </p:nvSpPr>
        <p:spPr>
          <a:xfrm>
            <a:off x="4311276" y="3576481"/>
            <a:ext cx="4832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We</a:t>
            </a:r>
            <a:r>
              <a:rPr lang="es-ES" dirty="0" smtClean="0"/>
              <a:t> are </a:t>
            </a:r>
            <a:r>
              <a:rPr lang="es-ES" dirty="0" err="1" smtClean="0"/>
              <a:t>effectively</a:t>
            </a:r>
            <a:r>
              <a:rPr lang="es-ES" dirty="0" smtClean="0"/>
              <a:t> </a:t>
            </a:r>
            <a:r>
              <a:rPr lang="es-ES" dirty="0" err="1" smtClean="0"/>
              <a:t>observing</a:t>
            </a:r>
            <a:r>
              <a:rPr lang="es-ES" dirty="0" smtClean="0"/>
              <a:t> </a:t>
            </a:r>
            <a:r>
              <a:rPr lang="es-ES" dirty="0" err="1" smtClean="0"/>
              <a:t>through</a:t>
            </a:r>
            <a:r>
              <a:rPr lang="es-ES" dirty="0" smtClean="0"/>
              <a:t> </a:t>
            </a:r>
            <a:r>
              <a:rPr lang="es-ES" b="1" dirty="0" err="1" smtClean="0"/>
              <a:t>cylinders</a:t>
            </a:r>
            <a:r>
              <a:rPr lang="es-ES" dirty="0" smtClean="0"/>
              <a:t> of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L</a:t>
            </a:r>
            <a:r>
              <a:rPr lang="es-ES" baseline="-25000" dirty="0" err="1" smtClean="0"/>
              <a:t>corr</a:t>
            </a:r>
            <a:r>
              <a:rPr lang="es-ES" dirty="0" smtClean="0"/>
              <a:t> </a:t>
            </a:r>
            <a:endParaRPr lang="es-ES" dirty="0"/>
          </a:p>
        </p:txBody>
      </p:sp>
      <p:cxnSp>
        <p:nvCxnSpPr>
          <p:cNvPr id="13" name="Straight Connector 12"/>
          <p:cNvCxnSpPr/>
          <p:nvPr/>
        </p:nvCxnSpPr>
        <p:spPr>
          <a:xfrm rot="16200000" flipV="1">
            <a:off x="2871130" y="3374280"/>
            <a:ext cx="2955955" cy="200457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2590800" y="3160794"/>
            <a:ext cx="2760590" cy="269374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853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0A809-459B-4D62-A9A0-98B854A8ECE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Imagen 6" descr="dTi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137150" y="3086100"/>
            <a:ext cx="2832100" cy="482600"/>
          </a:xfrm>
          <a:prstGeom prst="rect">
            <a:avLst/>
          </a:prstGeom>
        </p:spPr>
      </p:pic>
      <p:pic>
        <p:nvPicPr>
          <p:cNvPr id="8" name="Imagen 7" descr="TavAP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241800" y="3820463"/>
            <a:ext cx="4279900" cy="1130300"/>
          </a:xfrm>
          <a:prstGeom prst="rect">
            <a:avLst/>
          </a:prstGeom>
        </p:spPr>
      </p:pic>
      <p:pic>
        <p:nvPicPr>
          <p:cNvPr id="10" name="Imagen 9" descr="APsmall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305863"/>
            <a:ext cx="3124200" cy="2514600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827584" y="203200"/>
            <a:ext cx="7072362" cy="765175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Measuring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kSZ</a:t>
            </a:r>
            <a:r>
              <a:rPr lang="es-ES" dirty="0" smtClean="0"/>
              <a:t> </a:t>
            </a:r>
            <a:r>
              <a:rPr lang="es-ES" dirty="0" err="1" smtClean="0"/>
              <a:t>pairwise</a:t>
            </a:r>
            <a:r>
              <a:rPr lang="es-ES" dirty="0" smtClean="0"/>
              <a:t> </a:t>
            </a:r>
            <a:r>
              <a:rPr lang="es-ES" dirty="0" err="1" smtClean="0"/>
              <a:t>momentum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915816" y="1916832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We do not assume any gas profile around</a:t>
            </a:r>
            <a:r>
              <a:rPr lang="es-ES" dirty="0" smtClean="0"/>
              <a:t> </a:t>
            </a:r>
            <a:r>
              <a:rPr lang="es-ES" dirty="0" smtClean="0"/>
              <a:t>sources</a:t>
            </a:r>
            <a:r>
              <a:rPr lang="es-ES" dirty="0" smtClean="0"/>
              <a:t>, </a:t>
            </a:r>
            <a:r>
              <a:rPr lang="es-ES" dirty="0" smtClean="0"/>
              <a:t>but try different apertures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627784" y="130941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APERTURE PHOTOMETRY</a:t>
            </a:r>
            <a:endParaRPr lang="es-ES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57200" y="4660900"/>
            <a:ext cx="378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err="1" smtClean="0"/>
              <a:t>We</a:t>
            </a:r>
            <a:r>
              <a:rPr lang="es-ES" dirty="0" smtClean="0"/>
              <a:t> use R2=SQRT(2) R1 and </a:t>
            </a:r>
            <a:r>
              <a:rPr lang="es-ES" dirty="0" err="1" smtClean="0"/>
              <a:t>vary</a:t>
            </a:r>
            <a:r>
              <a:rPr lang="es-ES" dirty="0" smtClean="0"/>
              <a:t> R1</a:t>
            </a:r>
          </a:p>
          <a:p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 dirty="0" err="1" smtClean="0"/>
              <a:t>We</a:t>
            </a:r>
            <a:r>
              <a:rPr lang="es-ES" dirty="0" smtClean="0"/>
              <a:t> set </a:t>
            </a:r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galaxies</a:t>
            </a:r>
            <a:r>
              <a:rPr lang="es-ES" dirty="0" smtClean="0"/>
              <a:t> </a:t>
            </a:r>
            <a:r>
              <a:rPr lang="es-ES" dirty="0" err="1" smtClean="0"/>
              <a:t>within</a:t>
            </a:r>
            <a:r>
              <a:rPr lang="es-ES" dirty="0" smtClean="0"/>
              <a:t> a </a:t>
            </a:r>
            <a:r>
              <a:rPr lang="es-ES" dirty="0" err="1" smtClean="0"/>
              <a:t>redshift</a:t>
            </a:r>
            <a:r>
              <a:rPr lang="es-ES" dirty="0" smtClean="0"/>
              <a:t> </a:t>
            </a:r>
            <a:r>
              <a:rPr lang="es-ES" dirty="0" err="1" smtClean="0"/>
              <a:t>shell</a:t>
            </a:r>
            <a:r>
              <a:rPr lang="es-ES" dirty="0" smtClean="0"/>
              <a:t> at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same</a:t>
            </a:r>
            <a:r>
              <a:rPr lang="es-ES" dirty="0" smtClean="0"/>
              <a:t> </a:t>
            </a:r>
            <a:r>
              <a:rPr lang="es-ES" dirty="0" err="1" smtClean="0"/>
              <a:t>zero</a:t>
            </a:r>
            <a:r>
              <a:rPr lang="es-ES" dirty="0" smtClean="0"/>
              <a:t> </a:t>
            </a:r>
            <a:r>
              <a:rPr lang="es-ES" dirty="0" err="1" smtClean="0"/>
              <a:t>level</a:t>
            </a:r>
            <a:endParaRPr lang="es-ES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0573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 descr="cmb_residuals4kS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1708150"/>
            <a:ext cx="4470400" cy="4648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9400" y="460801"/>
            <a:ext cx="840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larger the aperture radius is, the larger is the typical CMB residual amplitude …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08600" y="5771574"/>
            <a:ext cx="383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= Θ</a:t>
            </a:r>
            <a:r>
              <a:rPr lang="en-US" sz="3200" baseline="-25000" dirty="0" smtClean="0"/>
              <a:t>AP </a:t>
            </a:r>
            <a:r>
              <a:rPr lang="en-US" sz="3200" dirty="0" smtClean="0"/>
              <a:t>= aperture angle</a:t>
            </a:r>
            <a:endParaRPr lang="en-US" sz="32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6553200" y="24638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</a:t>
            </a:r>
            <a:r>
              <a:rPr lang="en-US" dirty="0" err="1" smtClean="0"/>
              <a:t>kSZ</a:t>
            </a:r>
            <a:r>
              <a:rPr lang="en-US" dirty="0" smtClean="0"/>
              <a:t> signal is </a:t>
            </a:r>
            <a:r>
              <a:rPr lang="en-US" dirty="0" smtClean="0"/>
              <a:t>~ few μK for clusters of galaxies, ~ 0.1 μK for 1e13 </a:t>
            </a:r>
            <a:r>
              <a:rPr lang="en-US" dirty="0" err="1" smtClean="0"/>
              <a:t>M_sun</a:t>
            </a:r>
            <a:r>
              <a:rPr lang="en-US" dirty="0" smtClean="0"/>
              <a:t> halos 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95400" y="2565400"/>
            <a:ext cx="697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Constraints from </a:t>
            </a:r>
            <a:r>
              <a:rPr lang="en-US" sz="2400" dirty="0" err="1" smtClean="0"/>
              <a:t>kSZ</a:t>
            </a:r>
            <a:r>
              <a:rPr lang="en-US" sz="2400" dirty="0" smtClean="0"/>
              <a:t> </a:t>
            </a:r>
            <a:r>
              <a:rPr lang="en-US" sz="2400" b="1" i="1" dirty="0" smtClean="0"/>
              <a:t>non detections!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9400" y="460801"/>
            <a:ext cx="840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kSZ</a:t>
            </a:r>
            <a:r>
              <a:rPr lang="en-US" sz="2400" b="1" dirty="0" smtClean="0"/>
              <a:t> statistics @ 0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order. Mean or average of </a:t>
            </a:r>
            <a:r>
              <a:rPr lang="en-US" sz="2400" b="1" dirty="0" err="1" smtClean="0"/>
              <a:t>kSZ</a:t>
            </a:r>
            <a:r>
              <a:rPr lang="en-US" sz="2400" b="1" dirty="0" smtClean="0"/>
              <a:t> temperature (compatible with zero)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0" y="49403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Rashid </a:t>
            </a:r>
            <a:r>
              <a:rPr lang="en-US" dirty="0" err="1" smtClean="0"/>
              <a:t>Sunyaev</a:t>
            </a:r>
            <a:r>
              <a:rPr lang="en-US" dirty="0" smtClean="0"/>
              <a:t> to Sarah Church: “</a:t>
            </a:r>
            <a:r>
              <a:rPr lang="en-US" i="1" dirty="0" smtClean="0"/>
              <a:t>Sarah, look yourself, you have clusters at  z</a:t>
            </a:r>
            <a:r>
              <a:rPr lang="en-US" i="1" dirty="0" smtClean="0"/>
              <a:t>~1 and yet they are at rest with the CMB!!”</a:t>
            </a:r>
            <a:endParaRPr lang="en-US" dirty="0" smtClean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" y="3946342"/>
            <a:ext cx="2417081" cy="23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abs_pip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1798"/>
            <a:ext cx="9144000" cy="247204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79400" y="1701800"/>
            <a:ext cx="8674100" cy="641350"/>
          </a:xfrm>
          <a:prstGeom prst="roundRect">
            <a:avLst/>
          </a:prstGeom>
          <a:solidFill>
            <a:srgbClr val="FF0000">
              <a:alpha val="2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10200" y="3946342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Planck </a:t>
            </a:r>
            <a:r>
              <a:rPr lang="en-US" dirty="0" smtClean="0"/>
              <a:t>Intermediate Results. XIII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9455" y="802109"/>
            <a:ext cx="625793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3700" b="1" dirty="0" smtClean="0"/>
              <a:t>Outline</a:t>
            </a:r>
            <a:endParaRPr lang="en-US" sz="37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171700"/>
            <a:ext cx="849181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/>
              <a:t> </a:t>
            </a:r>
            <a:r>
              <a:rPr lang="en-US" sz="2000" dirty="0"/>
              <a:t>The kinetic </a:t>
            </a:r>
            <a:r>
              <a:rPr lang="en-US" sz="2000" dirty="0" err="1"/>
              <a:t>Sunyaev-Zel’dovich</a:t>
            </a:r>
            <a:r>
              <a:rPr lang="en-US" sz="2000" dirty="0"/>
              <a:t> effect (</a:t>
            </a:r>
            <a:r>
              <a:rPr lang="en-US" sz="2000" dirty="0" err="1"/>
              <a:t>kSZ</a:t>
            </a:r>
            <a:r>
              <a:rPr lang="en-US" sz="2000" dirty="0" smtClean="0"/>
              <a:t>) </a:t>
            </a:r>
            <a:r>
              <a:rPr lang="en-US" sz="2000" dirty="0" err="1" smtClean="0"/>
              <a:t>vs</a:t>
            </a:r>
            <a:r>
              <a:rPr lang="en-US" sz="2000" dirty="0" smtClean="0"/>
              <a:t> the thermal </a:t>
            </a:r>
            <a:r>
              <a:rPr lang="en-US" sz="2000" dirty="0" err="1" smtClean="0"/>
              <a:t>Sunyaev-Zeldovich</a:t>
            </a:r>
            <a:r>
              <a:rPr lang="en-US" sz="2000" dirty="0" smtClean="0"/>
              <a:t> effect (</a:t>
            </a:r>
            <a:r>
              <a:rPr lang="en-US" sz="2000" dirty="0" err="1" smtClean="0"/>
              <a:t>tSZ</a:t>
            </a:r>
            <a:r>
              <a:rPr lang="en-US" sz="2000" dirty="0" smtClean="0"/>
              <a:t>)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First trials and constraints from the </a:t>
            </a:r>
            <a:r>
              <a:rPr lang="en-US" sz="2000" dirty="0" err="1" smtClean="0"/>
              <a:t>kSZ</a:t>
            </a:r>
            <a:endParaRPr lang="en-US" sz="2000" dirty="0" smtClean="0"/>
          </a:p>
          <a:p>
            <a:pPr>
              <a:buFont typeface="Wingdings" charset="2"/>
              <a:buChar char="§"/>
            </a:pPr>
            <a:r>
              <a:rPr lang="en-US" sz="2000" dirty="0" smtClean="0"/>
              <a:t>Measuring </a:t>
            </a:r>
            <a:r>
              <a:rPr lang="en-US" sz="2000" dirty="0"/>
              <a:t>the </a:t>
            </a:r>
            <a:r>
              <a:rPr lang="en-US" sz="2000" dirty="0" err="1"/>
              <a:t>kSZ</a:t>
            </a:r>
            <a:r>
              <a:rPr lang="en-US" sz="2000" dirty="0"/>
              <a:t> </a:t>
            </a:r>
            <a:r>
              <a:rPr lang="en-US" sz="2000" dirty="0" err="1"/>
              <a:t>pairwise</a:t>
            </a:r>
            <a:r>
              <a:rPr lang="en-US" sz="2000" dirty="0"/>
              <a:t> </a:t>
            </a:r>
            <a:r>
              <a:rPr lang="en-US" sz="2000" dirty="0" smtClean="0"/>
              <a:t>momentum == correlation with </a:t>
            </a:r>
            <a:r>
              <a:rPr lang="en-US" sz="2000" dirty="0" smtClean="0"/>
              <a:t>a reconstruction of the peculiar velocity field: connection between both approaches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The Central Galaxy Catalogue (CGC</a:t>
            </a:r>
            <a:r>
              <a:rPr lang="en-US" sz="2000" dirty="0" smtClean="0"/>
              <a:t>) – other posterior exercises – implications for the missing baryons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The 3-point approach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Future prospects (mention and describe J-PAS, also prospects for </a:t>
            </a:r>
            <a:r>
              <a:rPr lang="en-US" sz="2000" i="1" dirty="0" smtClean="0"/>
              <a:t>Core</a:t>
            </a:r>
            <a:r>
              <a:rPr lang="en-US" sz="2000" i="1" dirty="0" smtClean="0"/>
              <a:t>+</a:t>
            </a:r>
            <a:r>
              <a:rPr lang="en-US" sz="2000" dirty="0" smtClean="0"/>
              <a:t>)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The delta-</a:t>
            </a:r>
            <a:r>
              <a:rPr lang="en-US" sz="2000" dirty="0" err="1" smtClean="0"/>
              <a:t>z</a:t>
            </a:r>
            <a:r>
              <a:rPr lang="en-US" sz="2000" dirty="0" smtClean="0"/>
              <a:t> – </a:t>
            </a:r>
            <a:r>
              <a:rPr lang="en-US" sz="2000" dirty="0" err="1" smtClean="0"/>
              <a:t>kSZ</a:t>
            </a:r>
            <a:r>
              <a:rPr lang="en-US" sz="2000" dirty="0" smtClean="0"/>
              <a:t> correlation (</a:t>
            </a:r>
            <a:r>
              <a:rPr lang="en-US" sz="2000" dirty="0" err="1" smtClean="0"/>
              <a:t>Jon</a:t>
            </a:r>
            <a:r>
              <a:rPr lang="en-US" sz="2000" dirty="0" err="1" smtClean="0"/>
              <a:t>ás</a:t>
            </a:r>
            <a:r>
              <a:rPr lang="en-US" sz="2000" dirty="0" smtClean="0"/>
              <a:t> </a:t>
            </a:r>
            <a:r>
              <a:rPr lang="en-US" sz="2000" dirty="0" smtClean="0"/>
              <a:t>Chaves-Montero’s PhD thesis work) </a:t>
            </a:r>
            <a:endParaRPr lang="en-US" sz="2000" dirty="0" smtClean="0"/>
          </a:p>
          <a:p>
            <a:endParaRPr lang="en-US" sz="25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pic>
        <p:nvPicPr>
          <p:cNvPr id="11" name="Picture 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3473"/>
            <a:ext cx="891936" cy="96949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4206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9400" y="460801"/>
            <a:ext cx="840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kSZ</a:t>
            </a:r>
            <a:r>
              <a:rPr lang="en-US" sz="2400" b="1" dirty="0" smtClean="0"/>
              <a:t> statistics @ 1st order. Dipole of </a:t>
            </a:r>
            <a:r>
              <a:rPr lang="en-US" sz="2400" b="1" dirty="0" err="1" smtClean="0"/>
              <a:t>kSZ</a:t>
            </a:r>
            <a:r>
              <a:rPr lang="en-US" sz="2400" b="1" dirty="0" smtClean="0"/>
              <a:t> temperature field (compatible with zero)</a:t>
            </a:r>
            <a:endParaRPr lang="en-US" sz="2400" b="1" dirty="0"/>
          </a:p>
        </p:txBody>
      </p:sp>
      <p:pic>
        <p:nvPicPr>
          <p:cNvPr id="10" name="Picture 9" descr="kSZ_dipole_pip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50" y="1555750"/>
            <a:ext cx="4483100" cy="4800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171700"/>
            <a:ext cx="210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Planck </a:t>
            </a:r>
            <a:r>
              <a:rPr lang="en-US" dirty="0" smtClean="0"/>
              <a:t>Intermediate Results. XIII. Looking at the direction of </a:t>
            </a:r>
            <a:r>
              <a:rPr lang="en-US" dirty="0" smtClean="0"/>
              <a:t>~1,500 </a:t>
            </a:r>
            <a:r>
              <a:rPr lang="en-US" dirty="0" smtClean="0"/>
              <a:t> X-ray galaxy clusters.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08500" y="3505200"/>
            <a:ext cx="135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</a:t>
            </a:r>
            <a:endParaRPr lang="en-US" dirty="0" smtClean="0">
              <a:solidFill>
                <a:srgbClr val="FF0000"/>
              </a:solidFill>
              <a:latin typeface="Wingdings"/>
              <a:ea typeface="Wingdings"/>
              <a:cs typeface="Wingdings"/>
            </a:endParaRPr>
          </a:p>
          <a:p>
            <a:r>
              <a:rPr lang="en-US" dirty="0" smtClean="0"/>
              <a:t> (</a:t>
            </a:r>
            <a:r>
              <a:rPr lang="en-US" dirty="0" err="1" smtClean="0"/>
              <a:t>CGs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7" name="Imagen 4" descr="Adi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4586941"/>
            <a:ext cx="2819400" cy="825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13550" y="3649028"/>
            <a:ext cx="2330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Strongest evidence for the Copernican Principle!</a:t>
            </a:r>
            <a:endParaRPr lang="en-US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5143500" y="6171684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Planck </a:t>
            </a:r>
            <a:r>
              <a:rPr lang="en-US" dirty="0" smtClean="0"/>
              <a:t>Intermediate Results. XIII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9400" y="460801"/>
            <a:ext cx="8407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kSZ</a:t>
            </a:r>
            <a:r>
              <a:rPr lang="en-US" sz="2400" b="1" dirty="0" smtClean="0"/>
              <a:t> statistics @ 2nd order. 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Two different methodologies:</a:t>
            </a:r>
          </a:p>
          <a:p>
            <a:endParaRPr lang="en-US" sz="2400" b="1" dirty="0" smtClean="0"/>
          </a:p>
          <a:p>
            <a:pPr>
              <a:buFont typeface="Arial"/>
              <a:buChar char="•"/>
            </a:pPr>
            <a:r>
              <a:rPr lang="en-US" sz="2400" b="1" dirty="0" smtClean="0"/>
              <a:t> (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) the </a:t>
            </a:r>
            <a:r>
              <a:rPr lang="en-US" sz="2400" b="1" dirty="0" err="1" smtClean="0"/>
              <a:t>pairwise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kSZ</a:t>
            </a:r>
            <a:r>
              <a:rPr lang="en-US" sz="2400" b="1" dirty="0" smtClean="0"/>
              <a:t> momentum, and </a:t>
            </a:r>
          </a:p>
          <a:p>
            <a:pPr>
              <a:buFont typeface="Arial"/>
              <a:buChar char="•"/>
            </a:pPr>
            <a:r>
              <a:rPr lang="en-US" sz="2400" b="1" dirty="0" smtClean="0"/>
              <a:t>(ii) the </a:t>
            </a:r>
            <a:r>
              <a:rPr lang="en-US" sz="2400" b="1" dirty="0" err="1" smtClean="0"/>
              <a:t>kSZ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x</a:t>
            </a:r>
            <a:r>
              <a:rPr lang="en-US" sz="2400" b="1" dirty="0" smtClean="0"/>
              <a:t> </a:t>
            </a:r>
            <a:r>
              <a:rPr lang="en-US" sz="2400" b="1" dirty="0" smtClean="0"/>
              <a:t>[</a:t>
            </a:r>
            <a:r>
              <a:rPr lang="en-US" sz="2400" b="1" dirty="0" err="1" smtClean="0"/>
              <a:t>reconstructed]</a:t>
            </a:r>
            <a:r>
              <a:rPr lang="en-US" sz="2400" b="1" dirty="0" err="1" smtClean="0"/>
              <a:t>velocity</a:t>
            </a:r>
            <a:r>
              <a:rPr lang="en-US" sz="2400" b="1" dirty="0" smtClean="0"/>
              <a:t> correlation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Quy Nhon, Vietnam, July 7th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0A809-459B-4D62-A9A0-98B854A8ECE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827584" y="203200"/>
            <a:ext cx="7072362" cy="76517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Method I : Measuring </a:t>
            </a:r>
            <a:r>
              <a:rPr lang="es-ES" dirty="0" smtClean="0"/>
              <a:t>the kSZ pairwise momentum</a:t>
            </a:r>
            <a:endParaRPr lang="es-ES" dirty="0"/>
          </a:p>
        </p:txBody>
      </p:sp>
      <p:pic>
        <p:nvPicPr>
          <p:cNvPr id="10" name="Imagen 9" descr="pksz_eq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563888" y="1430040"/>
            <a:ext cx="3378200" cy="774700"/>
          </a:xfrm>
          <a:prstGeom prst="rect">
            <a:avLst/>
          </a:prstGeom>
        </p:spPr>
      </p:pic>
      <p:pic>
        <p:nvPicPr>
          <p:cNvPr id="11" name="Imagen 10" descr="pksz_eq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563888" y="2234622"/>
            <a:ext cx="468630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4615036"/>
            <a:ext cx="820812" cy="645619"/>
          </a:xfrm>
          <a:prstGeom prst="rect">
            <a:avLst/>
          </a:prstGeom>
        </p:spPr>
      </p:pic>
      <p:pic>
        <p:nvPicPr>
          <p:cNvPr id="13" name="Imagen 12" descr="pkSZII_small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9512" y="1268760"/>
            <a:ext cx="2731787" cy="3404096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995936" y="3429000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Pairwise</a:t>
            </a:r>
            <a:r>
              <a:rPr lang="es-ES" dirty="0" smtClean="0"/>
              <a:t> </a:t>
            </a:r>
            <a:r>
              <a:rPr lang="es-ES" dirty="0" err="1" smtClean="0"/>
              <a:t>momentum</a:t>
            </a:r>
            <a:r>
              <a:rPr lang="es-ES" dirty="0" smtClean="0"/>
              <a:t> </a:t>
            </a:r>
            <a:r>
              <a:rPr lang="es-ES" dirty="0" err="1" smtClean="0"/>
              <a:t>expresses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mutual </a:t>
            </a:r>
            <a:r>
              <a:rPr lang="es-ES" dirty="0" err="1" smtClean="0"/>
              <a:t>infall</a:t>
            </a:r>
            <a:r>
              <a:rPr lang="es-ES" dirty="0" smtClean="0"/>
              <a:t> of </a:t>
            </a:r>
            <a:r>
              <a:rPr lang="es-ES" dirty="0" err="1" smtClean="0"/>
              <a:t>two</a:t>
            </a:r>
            <a:r>
              <a:rPr lang="es-ES" dirty="0" smtClean="0"/>
              <a:t> </a:t>
            </a:r>
            <a:r>
              <a:rPr lang="es-ES" dirty="0" err="1" smtClean="0"/>
              <a:t>objects</a:t>
            </a:r>
            <a:r>
              <a:rPr lang="es-ES" dirty="0" smtClean="0"/>
              <a:t> </a:t>
            </a:r>
            <a:r>
              <a:rPr lang="es-ES" dirty="0" err="1" smtClean="0"/>
              <a:t>due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gravitational</a:t>
            </a:r>
            <a:r>
              <a:rPr lang="es-ES" dirty="0" smtClean="0"/>
              <a:t> </a:t>
            </a:r>
            <a:r>
              <a:rPr lang="es-ES" dirty="0" err="1" smtClean="0"/>
              <a:t>interaction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292080" y="4941168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Groth</a:t>
            </a:r>
            <a:r>
              <a:rPr lang="es-ES" dirty="0" smtClean="0"/>
              <a:t> et al. 1981, </a:t>
            </a:r>
            <a:r>
              <a:rPr lang="es-ES" dirty="0" err="1" smtClean="0"/>
              <a:t>Juszkiewicz</a:t>
            </a:r>
            <a:r>
              <a:rPr lang="es-ES" dirty="0" smtClean="0"/>
              <a:t> et al. 1998, Ferreira et al. 1999, Hand et al. 2012 </a:t>
            </a:r>
            <a:endParaRPr lang="es-E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2258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3216" y="714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3600" dirty="0" err="1" smtClean="0"/>
              <a:t>Method</a:t>
            </a:r>
            <a:r>
              <a:rPr lang="es-ES" sz="3600" dirty="0" smtClean="0"/>
              <a:t> II: </a:t>
            </a:r>
            <a:r>
              <a:rPr lang="es-ES" sz="3600" dirty="0" err="1" smtClean="0"/>
              <a:t>Inverting</a:t>
            </a:r>
            <a:r>
              <a:rPr lang="es-ES" sz="3600" dirty="0" smtClean="0"/>
              <a:t> </a:t>
            </a:r>
            <a:r>
              <a:rPr lang="es-ES" sz="3600" dirty="0" err="1" smtClean="0"/>
              <a:t>galaxy</a:t>
            </a:r>
            <a:r>
              <a:rPr lang="es-ES" sz="3600" dirty="0" smtClean="0"/>
              <a:t> </a:t>
            </a:r>
            <a:r>
              <a:rPr lang="es-ES" sz="3600" dirty="0" err="1" smtClean="0"/>
              <a:t>density</a:t>
            </a:r>
            <a:r>
              <a:rPr lang="es-ES" sz="3600" dirty="0" smtClean="0"/>
              <a:t> </a:t>
            </a:r>
            <a:r>
              <a:rPr lang="es-ES" sz="3600" dirty="0" err="1" smtClean="0"/>
              <a:t>into</a:t>
            </a:r>
            <a:r>
              <a:rPr lang="es-ES" sz="3600" dirty="0" smtClean="0"/>
              <a:t> </a:t>
            </a:r>
            <a:r>
              <a:rPr lang="es-ES" sz="3600" dirty="0" err="1" smtClean="0"/>
              <a:t>velocity</a:t>
            </a:r>
            <a:endParaRPr lang="es-ES" sz="36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0A809-459B-4D62-A9A0-98B854A8ECE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Imagen 5" descr="plot_LINEARrec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868144" y="1052736"/>
            <a:ext cx="2828451" cy="3084571"/>
          </a:xfrm>
          <a:prstGeom prst="rect">
            <a:avLst/>
          </a:prstGeom>
        </p:spPr>
      </p:pic>
      <p:pic>
        <p:nvPicPr>
          <p:cNvPr id="7" name="Imagen 6" descr="plot_corrcoef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140968"/>
            <a:ext cx="3040428" cy="3107184"/>
          </a:xfrm>
          <a:prstGeom prst="rect">
            <a:avLst/>
          </a:prstGeom>
        </p:spPr>
      </p:pic>
      <p:pic>
        <p:nvPicPr>
          <p:cNvPr id="8" name="Imagen 7" descr="corrcoeff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203848" y="3140968"/>
            <a:ext cx="1872208" cy="557842"/>
          </a:xfrm>
          <a:prstGeom prst="rect">
            <a:avLst/>
          </a:prstGeom>
        </p:spPr>
      </p:pic>
      <p:pic>
        <p:nvPicPr>
          <p:cNvPr id="9" name="Imagen 8" descr="loglinear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707904" y="5733256"/>
            <a:ext cx="4648200" cy="533400"/>
          </a:xfrm>
          <a:prstGeom prst="rect">
            <a:avLst/>
          </a:prstGeom>
        </p:spPr>
      </p:pic>
      <p:pic>
        <p:nvPicPr>
          <p:cNvPr id="10" name="Imagen 9" descr="conteq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27584" y="1052736"/>
            <a:ext cx="1943100" cy="7366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347864" y="4293096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err="1" smtClean="0"/>
              <a:t>Three</a:t>
            </a:r>
            <a:r>
              <a:rPr lang="es-ES" dirty="0" smtClean="0"/>
              <a:t> </a:t>
            </a:r>
            <a:r>
              <a:rPr lang="es-ES" dirty="0" err="1" smtClean="0"/>
              <a:t>approaches</a:t>
            </a:r>
            <a:r>
              <a:rPr lang="es-ES" dirty="0" smtClean="0"/>
              <a:t>: </a:t>
            </a:r>
            <a:r>
              <a:rPr lang="es-ES" b="1" dirty="0" smtClean="0"/>
              <a:t>LINEAR, LOG-LINEAR, LOG-2LPT</a:t>
            </a:r>
          </a:p>
          <a:p>
            <a:pPr marL="285750" indent="-285750">
              <a:buFont typeface="Arial"/>
              <a:buChar char="•"/>
            </a:pPr>
            <a:r>
              <a:rPr lang="es-ES" dirty="0" err="1" smtClean="0"/>
              <a:t>Impact</a:t>
            </a:r>
            <a:r>
              <a:rPr lang="es-ES" dirty="0" smtClean="0"/>
              <a:t> of </a:t>
            </a:r>
            <a:r>
              <a:rPr lang="es-ES" dirty="0" err="1" smtClean="0"/>
              <a:t>mask</a:t>
            </a:r>
            <a:r>
              <a:rPr lang="es-ES" dirty="0" smtClean="0"/>
              <a:t>: LINEAR </a:t>
            </a:r>
            <a:r>
              <a:rPr lang="es-ES" dirty="0" err="1" smtClean="0"/>
              <a:t>method</a:t>
            </a:r>
            <a:r>
              <a:rPr lang="es-ES" dirty="0" smtClean="0"/>
              <a:t> </a:t>
            </a:r>
            <a:r>
              <a:rPr lang="es-ES" dirty="0" err="1" smtClean="0"/>
              <a:t>most</a:t>
            </a:r>
            <a:r>
              <a:rPr lang="es-ES" dirty="0" smtClean="0"/>
              <a:t> </a:t>
            </a:r>
            <a:r>
              <a:rPr lang="es-ES" dirty="0" err="1" smtClean="0"/>
              <a:t>promising</a:t>
            </a:r>
            <a:r>
              <a:rPr lang="es-ES" dirty="0" smtClean="0"/>
              <a:t> </a:t>
            </a:r>
            <a:r>
              <a:rPr lang="es-ES" dirty="0" err="1" smtClean="0"/>
              <a:t>after</a:t>
            </a:r>
            <a:r>
              <a:rPr lang="es-ES" dirty="0" smtClean="0"/>
              <a:t> </a:t>
            </a:r>
            <a:r>
              <a:rPr lang="es-ES" dirty="0" err="1" smtClean="0"/>
              <a:t>all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0999" y="1916832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invert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i="1" dirty="0" smtClean="0"/>
              <a:t>linear </a:t>
            </a:r>
            <a:r>
              <a:rPr lang="es-ES" i="1" dirty="0" err="1" smtClean="0"/>
              <a:t>continuity</a:t>
            </a:r>
            <a:r>
              <a:rPr lang="es-ES" i="1" dirty="0" smtClean="0"/>
              <a:t> </a:t>
            </a:r>
            <a:r>
              <a:rPr lang="es-ES" dirty="0" err="1" smtClean="0"/>
              <a:t>equation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estimate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peculiar </a:t>
            </a:r>
            <a:r>
              <a:rPr lang="es-ES" dirty="0" err="1" smtClean="0"/>
              <a:t>velocity</a:t>
            </a:r>
            <a:r>
              <a:rPr lang="es-ES" dirty="0" smtClean="0"/>
              <a:t> </a:t>
            </a:r>
            <a:r>
              <a:rPr lang="es-ES" dirty="0" err="1" smtClean="0"/>
              <a:t>field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CG </a:t>
            </a:r>
            <a:r>
              <a:rPr lang="es-ES" dirty="0" err="1" smtClean="0"/>
              <a:t>density</a:t>
            </a:r>
            <a:r>
              <a:rPr lang="es-ES" dirty="0" smtClean="0"/>
              <a:t> </a:t>
            </a:r>
            <a:r>
              <a:rPr lang="es-ES" dirty="0" err="1" smtClean="0"/>
              <a:t>field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2483768" y="2852937"/>
            <a:ext cx="3816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err="1" smtClean="0"/>
              <a:t>Correlation</a:t>
            </a:r>
            <a:r>
              <a:rPr lang="es-ES" sz="1100" b="1" dirty="0" smtClean="0"/>
              <a:t> </a:t>
            </a:r>
            <a:r>
              <a:rPr lang="es-ES" sz="1100" b="1" dirty="0" err="1" smtClean="0"/>
              <a:t>coefficient</a:t>
            </a:r>
            <a:r>
              <a:rPr lang="es-ES" sz="1100" b="1" dirty="0" smtClean="0"/>
              <a:t>: ORIG. VEL x RECOV.VEL</a:t>
            </a:r>
            <a:endParaRPr lang="es-ES" sz="11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043608" y="5157192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>
                <a:solidFill>
                  <a:srgbClr val="FF0000"/>
                </a:solidFill>
              </a:rPr>
              <a:t>Without</a:t>
            </a:r>
            <a:r>
              <a:rPr lang="es-ES" sz="1100" dirty="0" smtClean="0">
                <a:solidFill>
                  <a:srgbClr val="FF0000"/>
                </a:solidFill>
              </a:rPr>
              <a:t> </a:t>
            </a:r>
            <a:r>
              <a:rPr lang="es-ES" sz="1100" dirty="0" err="1" smtClean="0">
                <a:solidFill>
                  <a:srgbClr val="FF0000"/>
                </a:solidFill>
              </a:rPr>
              <a:t>mask</a:t>
            </a:r>
            <a:endParaRPr lang="es-ES" sz="1100" dirty="0" smtClean="0">
              <a:solidFill>
                <a:srgbClr val="FF0000"/>
              </a:solidFill>
            </a:endParaRPr>
          </a:p>
          <a:p>
            <a:r>
              <a:rPr lang="es-ES" sz="1100" dirty="0" err="1" smtClean="0"/>
              <a:t>With</a:t>
            </a:r>
            <a:r>
              <a:rPr lang="es-ES" sz="1100" dirty="0" smtClean="0"/>
              <a:t> </a:t>
            </a:r>
            <a:r>
              <a:rPr lang="es-ES" sz="1100" dirty="0" err="1" smtClean="0"/>
              <a:t>mask</a:t>
            </a:r>
            <a:endParaRPr lang="es-ES" sz="11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508104" y="5445224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Logarithmic</a:t>
            </a:r>
            <a:r>
              <a:rPr lang="es-ES" sz="1200" dirty="0" smtClean="0"/>
              <a:t> </a:t>
            </a:r>
            <a:r>
              <a:rPr lang="es-ES" sz="1200" dirty="0" err="1" smtClean="0"/>
              <a:t>linearisation</a:t>
            </a:r>
            <a:endParaRPr lang="es-ES" sz="12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843808" y="980728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Dedeo et al.2005, Ho et al.2010</a:t>
            </a:r>
            <a:endParaRPr lang="es-ES" sz="1200" dirty="0"/>
          </a:p>
        </p:txBody>
      </p:sp>
      <p:sp>
        <p:nvSpPr>
          <p:cNvPr id="16" name="Marcador de fech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18" name="Marcador de pie de pá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981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0A809-459B-4D62-A9A0-98B854A8ECE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Imagen 6" descr="plot_LINEARrec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79712" y="1052735"/>
            <a:ext cx="4916683" cy="5361895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035819" y="88901"/>
            <a:ext cx="7072362" cy="765175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Inverting</a:t>
            </a:r>
            <a:r>
              <a:rPr lang="es-ES" dirty="0" smtClean="0"/>
              <a:t> </a:t>
            </a:r>
            <a:r>
              <a:rPr lang="es-ES" dirty="0" err="1" smtClean="0"/>
              <a:t>galaxy</a:t>
            </a:r>
            <a:r>
              <a:rPr lang="es-ES" dirty="0" smtClean="0"/>
              <a:t> </a:t>
            </a:r>
            <a:r>
              <a:rPr lang="es-ES" dirty="0" err="1" smtClean="0"/>
              <a:t>density</a:t>
            </a:r>
            <a:r>
              <a:rPr lang="es-ES" dirty="0" smtClean="0"/>
              <a:t> </a:t>
            </a:r>
            <a:r>
              <a:rPr lang="es-ES" dirty="0" err="1" smtClean="0"/>
              <a:t>into</a:t>
            </a:r>
            <a:r>
              <a:rPr lang="es-ES" dirty="0" smtClean="0"/>
              <a:t> </a:t>
            </a:r>
            <a:r>
              <a:rPr lang="es-ES" dirty="0" err="1" smtClean="0"/>
              <a:t>velocity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6876256" y="2636912"/>
            <a:ext cx="22677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Velocity field recovered for a slice of the </a:t>
            </a:r>
            <a:r>
              <a:rPr lang="es-ES" dirty="0" smtClean="0"/>
              <a:t>Central Galaxy Catalogue (containing </a:t>
            </a:r>
            <a:r>
              <a:rPr lang="es-ES" dirty="0" smtClean="0"/>
              <a:t>~260,000 galaxies of mass ~ 1e13 Msolar at </a:t>
            </a:r>
            <a:r>
              <a:rPr lang="es-ES" i="1" dirty="0" smtClean="0"/>
              <a:t>z ~</a:t>
            </a:r>
            <a:r>
              <a:rPr lang="es-ES" dirty="0" smtClean="0"/>
              <a:t> 0.12</a:t>
            </a:r>
            <a:endParaRPr lang="es-ES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pic>
        <p:nvPicPr>
          <p:cNvPr id="9" name="Imagen 9" descr="conteq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0350" y="1052735"/>
            <a:ext cx="1943100" cy="7366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460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3600" y="2489200"/>
            <a:ext cx="762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First </a:t>
            </a:r>
            <a:r>
              <a:rPr lang="en-US" sz="3200" b="1" dirty="0" err="1" smtClean="0"/>
              <a:t>kSZ</a:t>
            </a:r>
            <a:r>
              <a:rPr lang="en-US" sz="3200" b="1" dirty="0" smtClean="0"/>
              <a:t>  evidence on real data …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42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First kSZ detection </a:t>
            </a:r>
            <a:r>
              <a:rPr lang="es-ES" dirty="0" smtClean="0"/>
              <a:t>from kSZ pairwise momentum and ACT CMB data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0A809-459B-4D62-A9A0-98B854A8ECE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Imagen 5" descr="pA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67544" y="1843083"/>
            <a:ext cx="3384376" cy="360670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851920" y="1519917"/>
            <a:ext cx="1259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Hand et al. 2012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421808" y="3141466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The </a:t>
            </a:r>
            <a:r>
              <a:rPr lang="es-ES" i="1" dirty="0" smtClean="0"/>
              <a:t>Atacama Cosmology Telescope </a:t>
            </a:r>
            <a:r>
              <a:rPr lang="es-ES" dirty="0" smtClean="0"/>
              <a:t>collaboration provided the first detection of the kSZ by stacking estimates of </a:t>
            </a:r>
            <a:r>
              <a:rPr lang="es-ES" i="1" dirty="0" smtClean="0"/>
              <a:t>filtered </a:t>
            </a:r>
            <a:r>
              <a:rPr lang="es-ES" dirty="0" smtClean="0"/>
              <a:t>maps at 145 GHz on the positions </a:t>
            </a:r>
            <a:r>
              <a:rPr lang="es-ES" dirty="0" smtClean="0"/>
              <a:t>of </a:t>
            </a:r>
            <a:r>
              <a:rPr lang="es-ES" dirty="0" smtClean="0"/>
              <a:t>~5e13 M_sun</a:t>
            </a:r>
            <a:r>
              <a:rPr lang="es-ES" dirty="0" smtClean="0"/>
              <a:t> </a:t>
            </a:r>
            <a:r>
              <a:rPr lang="es-ES" dirty="0" smtClean="0"/>
              <a:t>LRGs identified by </a:t>
            </a:r>
            <a:r>
              <a:rPr lang="es-ES" dirty="0" smtClean="0"/>
              <a:t>BOSS, of typical mass . </a:t>
            </a:r>
            <a:r>
              <a:rPr lang="es-ES" dirty="0" smtClean="0"/>
              <a:t>ACT </a:t>
            </a:r>
            <a:r>
              <a:rPr lang="es-ES" b="1" dirty="0" smtClean="0"/>
              <a:t>has FWHM~1.3 </a:t>
            </a:r>
            <a:r>
              <a:rPr lang="es-ES" dirty="0" err="1" smtClean="0"/>
              <a:t>arcmin</a:t>
            </a:r>
            <a:r>
              <a:rPr lang="es-ES" dirty="0" smtClean="0"/>
              <a:t>, </a:t>
            </a:r>
            <a:r>
              <a:rPr lang="es-ES" dirty="0" err="1" smtClean="0"/>
              <a:t>where</a:t>
            </a:r>
            <a:r>
              <a:rPr lang="es-ES" dirty="0" smtClean="0"/>
              <a:t> </a:t>
            </a:r>
            <a:r>
              <a:rPr lang="es-ES" i="1" dirty="0" err="1" smtClean="0"/>
              <a:t>Planck’s</a:t>
            </a:r>
            <a:r>
              <a:rPr lang="es-ES" i="1" dirty="0" smtClean="0"/>
              <a:t> </a:t>
            </a:r>
            <a:r>
              <a:rPr lang="es-ES" dirty="0" err="1" smtClean="0"/>
              <a:t>best</a:t>
            </a:r>
            <a:r>
              <a:rPr lang="es-ES" dirty="0" smtClean="0"/>
              <a:t> angular </a:t>
            </a:r>
            <a:r>
              <a:rPr lang="es-ES" dirty="0" err="1" smtClean="0"/>
              <a:t>resolution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close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b="1" dirty="0" smtClean="0"/>
              <a:t>FHWM=5 </a:t>
            </a:r>
            <a:r>
              <a:rPr lang="es-ES" b="1" dirty="0" err="1" smtClean="0"/>
              <a:t>arcmin</a:t>
            </a:r>
            <a:r>
              <a:rPr lang="es-ES" b="1" dirty="0" smtClean="0"/>
              <a:t>.</a:t>
            </a:r>
            <a:endParaRPr lang="es-ES" b="1" dirty="0"/>
          </a:p>
        </p:txBody>
      </p:sp>
      <p:pic>
        <p:nvPicPr>
          <p:cNvPr id="11" name="Imagen 10" descr="pksz_eq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292080" y="1628800"/>
            <a:ext cx="3378200" cy="774700"/>
          </a:xfrm>
          <a:prstGeom prst="rect">
            <a:avLst/>
          </a:prstGeom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10" name="Marcador de pie de pá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914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3600" y="2489200"/>
            <a:ext cx="762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Quickly followed by </a:t>
            </a:r>
            <a:r>
              <a:rPr lang="en-US" sz="3200" b="1" i="1" dirty="0" smtClean="0"/>
              <a:t>Planck </a:t>
            </a:r>
            <a:r>
              <a:rPr lang="en-US" sz="3200" b="1" dirty="0" smtClean="0"/>
              <a:t>data …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165100"/>
            <a:ext cx="7072362" cy="76517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Second detection of the </a:t>
            </a:r>
            <a:r>
              <a:rPr lang="es-ES" dirty="0" smtClean="0"/>
              <a:t>kSZ pairwise momentum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0A809-459B-4D62-A9A0-98B854A8ECE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0" name="CuadroTexto 9"/>
          <p:cNvSpPr txBox="1"/>
          <p:nvPr/>
        </p:nvSpPr>
        <p:spPr>
          <a:xfrm>
            <a:off x="557625" y="5696791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found</a:t>
            </a:r>
            <a:r>
              <a:rPr lang="es-ES" dirty="0" smtClean="0"/>
              <a:t> a </a:t>
            </a:r>
            <a:r>
              <a:rPr lang="es-ES" dirty="0" err="1" smtClean="0"/>
              <a:t>colour</a:t>
            </a:r>
            <a:r>
              <a:rPr lang="es-ES" dirty="0" smtClean="0"/>
              <a:t>-free </a:t>
            </a:r>
            <a:r>
              <a:rPr lang="es-ES" dirty="0" err="1" smtClean="0"/>
              <a:t>decrement</a:t>
            </a:r>
            <a:r>
              <a:rPr lang="es-ES" dirty="0" smtClean="0"/>
              <a:t> (up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b="1" dirty="0" smtClean="0"/>
              <a:t>2.5 </a:t>
            </a:r>
            <a:r>
              <a:rPr lang="es-ES" b="1" dirty="0" err="1" smtClean="0"/>
              <a:t>σ</a:t>
            </a:r>
            <a:r>
              <a:rPr lang="es-ES" dirty="0" smtClean="0"/>
              <a:t>)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cleaned</a:t>
            </a:r>
            <a:r>
              <a:rPr lang="es-ES" dirty="0" smtClean="0"/>
              <a:t> SEVEM </a:t>
            </a:r>
            <a:r>
              <a:rPr lang="es-ES" dirty="0" err="1" smtClean="0"/>
              <a:t>map</a:t>
            </a:r>
            <a:r>
              <a:rPr lang="es-ES" dirty="0" smtClean="0"/>
              <a:t> and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apertures</a:t>
            </a:r>
            <a:r>
              <a:rPr lang="es-ES" dirty="0" smtClean="0"/>
              <a:t> of 8 – 12 </a:t>
            </a:r>
            <a:r>
              <a:rPr lang="es-ES" dirty="0" err="1" smtClean="0"/>
              <a:t>arcmin</a:t>
            </a:r>
            <a:r>
              <a:rPr lang="es-ES" dirty="0" smtClean="0"/>
              <a:t>. </a:t>
            </a:r>
            <a:r>
              <a:rPr lang="es-ES" dirty="0" err="1" smtClean="0"/>
              <a:t>For</a:t>
            </a:r>
            <a:r>
              <a:rPr lang="es-ES" dirty="0" smtClean="0"/>
              <a:t> SEVEM @ 8 </a:t>
            </a:r>
            <a:r>
              <a:rPr lang="es-ES" dirty="0" err="1" smtClean="0"/>
              <a:t>arcmin</a:t>
            </a:r>
            <a:r>
              <a:rPr lang="es-ES" dirty="0" smtClean="0"/>
              <a:t>, a </a:t>
            </a:r>
            <a:r>
              <a:rPr lang="es-ES" dirty="0" err="1" smtClean="0"/>
              <a:t>fit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output of </a:t>
            </a:r>
            <a:r>
              <a:rPr lang="es-ES" dirty="0" err="1" smtClean="0"/>
              <a:t>numerical</a:t>
            </a:r>
            <a:r>
              <a:rPr lang="es-ES" dirty="0" smtClean="0"/>
              <a:t> </a:t>
            </a:r>
            <a:r>
              <a:rPr lang="es-ES" dirty="0" err="1" smtClean="0"/>
              <a:t>simulations</a:t>
            </a:r>
            <a:r>
              <a:rPr lang="es-ES" dirty="0" smtClean="0"/>
              <a:t> </a:t>
            </a:r>
            <a:r>
              <a:rPr lang="es-ES" dirty="0" err="1" smtClean="0"/>
              <a:t>yields</a:t>
            </a:r>
            <a:r>
              <a:rPr lang="es-ES" dirty="0" smtClean="0"/>
              <a:t> </a:t>
            </a:r>
            <a:r>
              <a:rPr lang="es-ES" b="1" dirty="0" smtClean="0"/>
              <a:t>S/N ~ 2.2 </a:t>
            </a:r>
            <a:endParaRPr lang="es-ES" b="1" dirty="0"/>
          </a:p>
        </p:txBody>
      </p:sp>
      <p:pic>
        <p:nvPicPr>
          <p:cNvPr id="7" name="Imagen 6" descr="panel_pkS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1000" y="1153188"/>
            <a:ext cx="8128000" cy="4543603"/>
          </a:xfrm>
          <a:prstGeom prst="rect">
            <a:avLst/>
          </a:prstGeom>
        </p:spPr>
      </p:pic>
      <p:pic>
        <p:nvPicPr>
          <p:cNvPr id="9" name="Picture 5" descr="kszeq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5830" y="562000"/>
            <a:ext cx="1888232" cy="484591"/>
          </a:xfrm>
          <a:prstGeom prst="rect">
            <a:avLst/>
          </a:prstGeom>
        </p:spPr>
      </p:pic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11" name="Marcador de pie de pá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859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Central Galaxy Catalogue (CGC)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0A809-459B-4D62-A9A0-98B854A8ECE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4876800" y="1417638"/>
            <a:ext cx="4097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Stacked</a:t>
            </a:r>
            <a:r>
              <a:rPr lang="es-ES" dirty="0" smtClean="0"/>
              <a:t> </a:t>
            </a:r>
            <a:r>
              <a:rPr lang="es-ES" b="1" dirty="0" smtClean="0"/>
              <a:t>thermal </a:t>
            </a:r>
            <a:r>
              <a:rPr lang="es-ES" dirty="0" smtClean="0"/>
              <a:t>SZ </a:t>
            </a:r>
            <a:r>
              <a:rPr lang="es-ES" dirty="0" smtClean="0"/>
              <a:t>maps in the direction of CGs for different stellar mass bins(Guo et al. 2011, </a:t>
            </a:r>
            <a:r>
              <a:rPr lang="es-ES" i="1" dirty="0" smtClean="0"/>
              <a:t>Planck</a:t>
            </a:r>
            <a:r>
              <a:rPr lang="es-ES" dirty="0" smtClean="0"/>
              <a:t> PIP-XI)</a:t>
            </a:r>
            <a:endParaRPr lang="es-ES" dirty="0"/>
          </a:p>
        </p:txBody>
      </p:sp>
      <p:pic>
        <p:nvPicPr>
          <p:cNvPr id="8" name="Imagen 7" descr="ymaps_CG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48551" y="2384950"/>
            <a:ext cx="4626223" cy="3687666"/>
          </a:xfrm>
          <a:prstGeom prst="rect">
            <a:avLst/>
          </a:prstGeom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10" name="Marcador de pie de pá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1988840"/>
            <a:ext cx="4343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Based upon SDSS DR7 NYUAV galaxy catalogue after </a:t>
            </a:r>
            <a:r>
              <a:rPr lang="en-US" b="1" i="1" dirty="0" smtClean="0"/>
              <a:t>isolating</a:t>
            </a:r>
            <a:r>
              <a:rPr lang="en-US" dirty="0" smtClean="0"/>
              <a:t> brightest galaxies in 1 </a:t>
            </a:r>
            <a:r>
              <a:rPr lang="en-US" dirty="0" err="1" smtClean="0"/>
              <a:t>Mpc</a:t>
            </a:r>
            <a:r>
              <a:rPr lang="en-US" dirty="0" smtClean="0"/>
              <a:t> (transversal direction) and 1000 km/s (LOS)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It consists of 262 673 galaxies placed at </a:t>
            </a:r>
            <a:r>
              <a:rPr lang="en-US" b="1" dirty="0" smtClean="0"/>
              <a:t>z~0.12</a:t>
            </a:r>
            <a:r>
              <a:rPr lang="en-US" dirty="0" smtClean="0"/>
              <a:t>, of which ~83% should be true central galaxies.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 Using the Millennium simulation, from M</a:t>
            </a:r>
            <a:r>
              <a:rPr lang="en-US" baseline="-25000" dirty="0" smtClean="0"/>
              <a:t>*</a:t>
            </a:r>
            <a:r>
              <a:rPr lang="en-US" dirty="0" smtClean="0"/>
              <a:t> we may estimate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halo</a:t>
            </a:r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 When placing them in a grid, we retain only the 150,000 most nearby ones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467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2225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</a:t>
            </a:r>
            <a:r>
              <a:rPr lang="en-US" sz="2800" b="1" dirty="0" err="1" smtClean="0"/>
              <a:t>kSZ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vs</a:t>
            </a:r>
            <a:r>
              <a:rPr lang="en-US" sz="2800" b="1" dirty="0" smtClean="0"/>
              <a:t> the </a:t>
            </a:r>
            <a:r>
              <a:rPr lang="en-US" sz="2800" b="1" dirty="0" err="1" smtClean="0"/>
              <a:t>tSZ</a:t>
            </a:r>
            <a:r>
              <a:rPr lang="en-US" sz="2800" b="1" dirty="0" smtClean="0"/>
              <a:t> effects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500" y="1211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Measuring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kSZ</a:t>
            </a:r>
            <a:r>
              <a:rPr lang="es-ES" dirty="0" smtClean="0"/>
              <a:t> </a:t>
            </a:r>
            <a:r>
              <a:rPr lang="es-ES" dirty="0" err="1" smtClean="0"/>
              <a:t>pairwise</a:t>
            </a:r>
            <a:r>
              <a:rPr lang="es-ES" dirty="0" smtClean="0"/>
              <a:t> </a:t>
            </a:r>
            <a:r>
              <a:rPr lang="es-ES" dirty="0" err="1" smtClean="0"/>
              <a:t>momentum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0A809-459B-4D62-A9A0-98B854A8ECE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0" name="CuadroTexto 9"/>
          <p:cNvSpPr txBox="1"/>
          <p:nvPr/>
        </p:nvSpPr>
        <p:spPr>
          <a:xfrm>
            <a:off x="604836" y="5019898"/>
            <a:ext cx="5479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u"/>
            </a:pPr>
            <a:r>
              <a:rPr lang="es-ES" dirty="0" smtClean="0"/>
              <a:t>Data suggest presence of bulk flows extending up to </a:t>
            </a:r>
            <a:r>
              <a:rPr lang="es-ES" dirty="0" smtClean="0"/>
              <a:t>~ 100 Mpc/h</a:t>
            </a:r>
            <a:endParaRPr lang="es-ES" dirty="0" smtClean="0"/>
          </a:p>
          <a:p>
            <a:pPr marL="285750" indent="-285750">
              <a:buFont typeface="Wingdings" charset="2"/>
              <a:buChar char="u"/>
            </a:pP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impact</a:t>
            </a:r>
            <a:r>
              <a:rPr lang="es-ES" dirty="0" smtClean="0"/>
              <a:t> of </a:t>
            </a:r>
            <a:r>
              <a:rPr lang="es-ES" dirty="0" err="1" smtClean="0"/>
              <a:t>tSZ</a:t>
            </a:r>
            <a:r>
              <a:rPr lang="es-ES" dirty="0" smtClean="0"/>
              <a:t> </a:t>
            </a:r>
            <a:r>
              <a:rPr lang="es-ES" dirty="0" err="1" smtClean="0"/>
              <a:t>seems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be </a:t>
            </a:r>
            <a:r>
              <a:rPr lang="es-ES" b="1" i="1" dirty="0" err="1" smtClean="0"/>
              <a:t>negligible</a:t>
            </a:r>
            <a:r>
              <a:rPr lang="es-ES" b="1" i="1" dirty="0" smtClean="0"/>
              <a:t> </a:t>
            </a:r>
            <a:endParaRPr lang="es-ES" b="1" i="1" dirty="0"/>
          </a:p>
        </p:txBody>
      </p:sp>
      <p:pic>
        <p:nvPicPr>
          <p:cNvPr id="6" name="Imagen 5" descr="plot_pkSZvs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156176" y="3284984"/>
            <a:ext cx="2727636" cy="2658244"/>
          </a:xfrm>
          <a:prstGeom prst="rect">
            <a:avLst/>
          </a:prstGeom>
        </p:spPr>
      </p:pic>
      <p:pic>
        <p:nvPicPr>
          <p:cNvPr id="7" name="Imagen 6" descr="pA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156176" y="692696"/>
            <a:ext cx="2474712" cy="263728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 rot="1954843">
            <a:off x="7959277" y="836972"/>
            <a:ext cx="1259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Hand et al. 2012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444208" y="587727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 err="1" smtClean="0"/>
              <a:t>Simulated</a:t>
            </a:r>
            <a:r>
              <a:rPr lang="es-ES" sz="1400" i="1" dirty="0" smtClean="0"/>
              <a:t> </a:t>
            </a:r>
            <a:r>
              <a:rPr lang="es-ES" sz="1400" i="1" dirty="0" err="1" smtClean="0"/>
              <a:t>clusters</a:t>
            </a:r>
            <a:r>
              <a:rPr lang="es-ES" sz="1400" i="1" dirty="0" smtClean="0"/>
              <a:t> of </a:t>
            </a:r>
            <a:r>
              <a:rPr lang="es-ES" sz="1400" i="1" dirty="0" err="1" smtClean="0"/>
              <a:t>Dolag</a:t>
            </a:r>
            <a:r>
              <a:rPr lang="es-ES" sz="1400" i="1" dirty="0" smtClean="0"/>
              <a:t> &amp; </a:t>
            </a:r>
            <a:r>
              <a:rPr lang="es-ES" sz="1400" i="1" dirty="0" err="1" smtClean="0"/>
              <a:t>Sunyaev</a:t>
            </a:r>
            <a:r>
              <a:rPr lang="es-ES" sz="1400" i="1" dirty="0" smtClean="0"/>
              <a:t>. 2013</a:t>
            </a:r>
            <a:endParaRPr lang="es-ES" sz="1400" i="1" dirty="0"/>
          </a:p>
        </p:txBody>
      </p:sp>
      <p:pic>
        <p:nvPicPr>
          <p:cNvPr id="12" name="Imagen 11" descr="panel_pkS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8955" y="1550676"/>
            <a:ext cx="6065213" cy="3390492"/>
          </a:xfrm>
          <a:prstGeom prst="rect">
            <a:avLst/>
          </a:prstGeom>
        </p:spPr>
      </p:pic>
      <p:sp>
        <p:nvSpPr>
          <p:cNvPr id="13" name="Marcador de fecha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14" name="Marcador de pie de pá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159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0A809-459B-4D62-A9A0-98B854A8ECE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7" name="Imagen 6" descr="plot_LINEARrec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79712" y="1052735"/>
            <a:ext cx="4916683" cy="5361895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035819" y="88901"/>
            <a:ext cx="7072362" cy="76517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Trying method II: Inverting </a:t>
            </a:r>
            <a:r>
              <a:rPr lang="es-ES" dirty="0" smtClean="0"/>
              <a:t>galaxy density into velocity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6876256" y="2636912"/>
            <a:ext cx="2267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Velocity</a:t>
            </a:r>
            <a:r>
              <a:rPr lang="es-ES" dirty="0" smtClean="0"/>
              <a:t> </a:t>
            </a:r>
            <a:r>
              <a:rPr lang="es-ES" dirty="0" err="1" smtClean="0"/>
              <a:t>field</a:t>
            </a:r>
            <a:r>
              <a:rPr lang="es-ES" dirty="0" smtClean="0"/>
              <a:t> </a:t>
            </a:r>
            <a:r>
              <a:rPr lang="es-ES" dirty="0" err="1" smtClean="0"/>
              <a:t>recovered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a </a:t>
            </a:r>
            <a:r>
              <a:rPr lang="es-ES" dirty="0" err="1" smtClean="0"/>
              <a:t>slice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CGC</a:t>
            </a:r>
            <a:endParaRPr lang="es-ES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460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The first </a:t>
            </a:r>
            <a:r>
              <a:rPr lang="es-ES" dirty="0" smtClean="0"/>
              <a:t>δT</a:t>
            </a:r>
            <a:r>
              <a:rPr lang="es-ES" baseline="-25000" dirty="0" smtClean="0"/>
              <a:t>kSZ</a:t>
            </a:r>
            <a:r>
              <a:rPr lang="es-ES" dirty="0" smtClean="0"/>
              <a:t> – v</a:t>
            </a:r>
            <a:r>
              <a:rPr lang="es-ES" baseline="-25000" dirty="0" smtClean="0"/>
              <a:t>los</a:t>
            </a:r>
            <a:r>
              <a:rPr lang="es-ES" dirty="0" smtClean="0"/>
              <a:t> </a:t>
            </a:r>
            <a:r>
              <a:rPr lang="es-ES" dirty="0" smtClean="0"/>
              <a:t>correlation detection (with the CGC):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0A809-459B-4D62-A9A0-98B854A8ECE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6032500" y="2400548"/>
            <a:ext cx="31115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&lt;</a:t>
            </a:r>
            <a:r>
              <a:rPr lang="es-ES" dirty="0" err="1" smtClean="0"/>
              <a:t>T</a:t>
            </a:r>
            <a:r>
              <a:rPr lang="es-ES" baseline="-25000" dirty="0" err="1" smtClean="0"/>
              <a:t>kSZ</a:t>
            </a:r>
            <a:r>
              <a:rPr lang="es-ES" dirty="0" smtClean="0"/>
              <a:t> . v/</a:t>
            </a:r>
            <a:r>
              <a:rPr lang="es-ES" dirty="0" err="1" smtClean="0"/>
              <a:t>σ</a:t>
            </a:r>
            <a:r>
              <a:rPr lang="es-ES" baseline="-25000" dirty="0" err="1" smtClean="0"/>
              <a:t>v</a:t>
            </a:r>
            <a:r>
              <a:rPr lang="es-ES" dirty="0" smtClean="0"/>
              <a:t> &gt;: </a:t>
            </a:r>
            <a:r>
              <a:rPr lang="es-ES" dirty="0" err="1" smtClean="0"/>
              <a:t>correlation</a:t>
            </a:r>
            <a:r>
              <a:rPr lang="es-ES" dirty="0" smtClean="0"/>
              <a:t> </a:t>
            </a:r>
            <a:r>
              <a:rPr lang="es-ES" dirty="0" err="1" smtClean="0"/>
              <a:t>between</a:t>
            </a:r>
            <a:r>
              <a:rPr lang="es-ES" dirty="0" smtClean="0"/>
              <a:t> </a:t>
            </a:r>
            <a:r>
              <a:rPr lang="es-ES" dirty="0" err="1" smtClean="0"/>
              <a:t>kSZ</a:t>
            </a:r>
            <a:r>
              <a:rPr lang="es-ES" dirty="0" smtClean="0"/>
              <a:t> </a:t>
            </a:r>
            <a:r>
              <a:rPr lang="es-ES" dirty="0" err="1" smtClean="0"/>
              <a:t>temperature</a:t>
            </a:r>
            <a:r>
              <a:rPr lang="es-ES" dirty="0" smtClean="0"/>
              <a:t> </a:t>
            </a:r>
            <a:r>
              <a:rPr lang="es-ES" dirty="0" err="1" smtClean="0"/>
              <a:t>anisotropies</a:t>
            </a:r>
            <a:r>
              <a:rPr lang="es-ES" dirty="0" smtClean="0"/>
              <a:t> and </a:t>
            </a:r>
            <a:r>
              <a:rPr lang="es-ES" dirty="0" err="1" smtClean="0"/>
              <a:t>recovered</a:t>
            </a:r>
            <a:r>
              <a:rPr lang="es-ES" dirty="0" smtClean="0"/>
              <a:t> </a:t>
            </a:r>
            <a:r>
              <a:rPr lang="es-ES" dirty="0" err="1" smtClean="0"/>
              <a:t>velocities</a:t>
            </a:r>
            <a:r>
              <a:rPr lang="es-ES" dirty="0" smtClean="0"/>
              <a:t> (</a:t>
            </a:r>
            <a:r>
              <a:rPr lang="es-ES" dirty="0" err="1" smtClean="0"/>
              <a:t>with</a:t>
            </a:r>
            <a:r>
              <a:rPr lang="es-ES" dirty="0" smtClean="0"/>
              <a:t> RMS=1)</a:t>
            </a:r>
          </a:p>
          <a:p>
            <a:endParaRPr lang="es-ES" dirty="0"/>
          </a:p>
          <a:p>
            <a:r>
              <a:rPr lang="es-ES" b="1" dirty="0" smtClean="0"/>
              <a:t>S/N</a:t>
            </a:r>
            <a:r>
              <a:rPr lang="es-ES" b="1" dirty="0"/>
              <a:t> </a:t>
            </a:r>
            <a:r>
              <a:rPr lang="es-ES" b="1" dirty="0" smtClean="0"/>
              <a:t>up </a:t>
            </a:r>
            <a:r>
              <a:rPr lang="es-ES" b="1" dirty="0" err="1" smtClean="0"/>
              <a:t>to</a:t>
            </a:r>
            <a:r>
              <a:rPr lang="es-ES" b="1" dirty="0" smtClean="0"/>
              <a:t> 3.8</a:t>
            </a:r>
            <a:endParaRPr lang="es-ES" b="1" dirty="0"/>
          </a:p>
        </p:txBody>
      </p:sp>
      <p:pic>
        <p:nvPicPr>
          <p:cNvPr id="9" name="Imagen 8" descr="dtd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57200" y="1587500"/>
            <a:ext cx="4978400" cy="4940300"/>
          </a:xfrm>
          <a:prstGeom prst="rect">
            <a:avLst/>
          </a:prstGeom>
        </p:spPr>
      </p:pic>
      <p:sp>
        <p:nvSpPr>
          <p:cNvPr id="10" name="Marcador de fech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12" name="Marcador de pie de pá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9271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Consistency</a:t>
            </a:r>
            <a:r>
              <a:rPr lang="es-ES" dirty="0" smtClean="0"/>
              <a:t> </a:t>
            </a:r>
            <a:r>
              <a:rPr lang="es-ES" dirty="0" err="1" smtClean="0"/>
              <a:t>tests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0A809-459B-4D62-A9A0-98B854A8ECE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4644008" y="2276872"/>
            <a:ext cx="42484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err="1" smtClean="0"/>
              <a:t>We</a:t>
            </a:r>
            <a:r>
              <a:rPr lang="es-ES" dirty="0" smtClean="0"/>
              <a:t> compute </a:t>
            </a:r>
            <a:r>
              <a:rPr lang="es-ES" dirty="0" err="1" smtClean="0"/>
              <a:t>correlation</a:t>
            </a:r>
            <a:r>
              <a:rPr lang="es-ES" dirty="0" smtClean="0"/>
              <a:t> </a:t>
            </a:r>
            <a:r>
              <a:rPr lang="es-ES" dirty="0" err="1" smtClean="0"/>
              <a:t>after</a:t>
            </a:r>
            <a:r>
              <a:rPr lang="es-ES" dirty="0" smtClean="0"/>
              <a:t> </a:t>
            </a:r>
            <a:r>
              <a:rPr lang="es-ES" b="1" i="1" dirty="0" err="1" smtClean="0"/>
              <a:t>shuffling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recovered</a:t>
            </a:r>
            <a:r>
              <a:rPr lang="es-ES" dirty="0" smtClean="0"/>
              <a:t> </a:t>
            </a:r>
            <a:r>
              <a:rPr lang="es-ES" dirty="0" err="1" smtClean="0"/>
              <a:t>velocities</a:t>
            </a:r>
            <a:r>
              <a:rPr lang="es-ES" dirty="0" smtClean="0"/>
              <a:t> </a:t>
            </a:r>
            <a:r>
              <a:rPr lang="es-ES" dirty="0" err="1" smtClean="0"/>
              <a:t>among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CGs</a:t>
            </a:r>
            <a:r>
              <a:rPr lang="es-ES" dirty="0" smtClean="0"/>
              <a:t>: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correlation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only</a:t>
            </a:r>
            <a:r>
              <a:rPr lang="es-ES" dirty="0" smtClean="0"/>
              <a:t> </a:t>
            </a:r>
            <a:r>
              <a:rPr lang="es-ES" dirty="0" err="1" smtClean="0"/>
              <a:t>recovered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correct</a:t>
            </a:r>
            <a:r>
              <a:rPr lang="es-ES" dirty="0" smtClean="0"/>
              <a:t> </a:t>
            </a:r>
            <a:r>
              <a:rPr lang="es-ES" dirty="0" err="1" smtClean="0"/>
              <a:t>configuration</a:t>
            </a:r>
            <a:endParaRPr lang="es-ES" dirty="0" smtClean="0"/>
          </a:p>
          <a:p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coupling</a:t>
            </a:r>
            <a:r>
              <a:rPr lang="es-ES" dirty="0" smtClean="0"/>
              <a:t> of </a:t>
            </a:r>
            <a:r>
              <a:rPr lang="es-ES" dirty="0" err="1" smtClean="0"/>
              <a:t>intrinsic</a:t>
            </a:r>
            <a:r>
              <a:rPr lang="es-ES" dirty="0" smtClean="0"/>
              <a:t> </a:t>
            </a:r>
            <a:r>
              <a:rPr lang="es-ES" b="1" dirty="0" smtClean="0"/>
              <a:t>CMB </a:t>
            </a:r>
            <a:r>
              <a:rPr lang="es-ES" b="1" dirty="0" err="1" smtClean="0"/>
              <a:t>large</a:t>
            </a:r>
            <a:r>
              <a:rPr lang="es-ES" b="1" dirty="0" smtClean="0"/>
              <a:t> </a:t>
            </a:r>
            <a:r>
              <a:rPr lang="es-ES" b="1" dirty="0" err="1" smtClean="0"/>
              <a:t>modes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b="1" dirty="0" err="1" smtClean="0"/>
              <a:t>large</a:t>
            </a:r>
            <a:r>
              <a:rPr lang="es-ES" b="1" dirty="0" smtClean="0"/>
              <a:t> </a:t>
            </a:r>
            <a:r>
              <a:rPr lang="es-ES" b="1" dirty="0" err="1" smtClean="0"/>
              <a:t>spatial</a:t>
            </a:r>
            <a:r>
              <a:rPr lang="es-ES" b="1" dirty="0" smtClean="0"/>
              <a:t> </a:t>
            </a:r>
            <a:r>
              <a:rPr lang="es-ES" b="1" dirty="0" err="1" smtClean="0"/>
              <a:t>modes</a:t>
            </a:r>
            <a:r>
              <a:rPr lang="es-ES" b="1" dirty="0" smtClean="0"/>
              <a:t> of </a:t>
            </a:r>
            <a:r>
              <a:rPr lang="es-ES" b="1" dirty="0" err="1" smtClean="0"/>
              <a:t>the</a:t>
            </a:r>
            <a:r>
              <a:rPr lang="es-ES" b="1" dirty="0" smtClean="0"/>
              <a:t> </a:t>
            </a:r>
            <a:r>
              <a:rPr lang="es-ES" b="1" dirty="0" err="1" smtClean="0"/>
              <a:t>recovered</a:t>
            </a:r>
            <a:r>
              <a:rPr lang="es-ES" b="1" dirty="0" smtClean="0"/>
              <a:t> </a:t>
            </a:r>
            <a:r>
              <a:rPr lang="es-ES" b="1" dirty="0" err="1" smtClean="0"/>
              <a:t>velocities</a:t>
            </a:r>
            <a:r>
              <a:rPr lang="es-ES" b="1" dirty="0" smtClean="0"/>
              <a:t> </a:t>
            </a:r>
            <a:r>
              <a:rPr lang="es-ES" dirty="0" err="1" smtClean="0"/>
              <a:t>constitutes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largest</a:t>
            </a:r>
            <a:r>
              <a:rPr lang="es-ES" dirty="0" smtClean="0"/>
              <a:t> </a:t>
            </a:r>
            <a:r>
              <a:rPr lang="es-ES" dirty="0" err="1" smtClean="0"/>
              <a:t>contribution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variance</a:t>
            </a:r>
            <a:r>
              <a:rPr lang="es-ES" dirty="0" smtClean="0"/>
              <a:t>: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low</a:t>
            </a:r>
            <a:r>
              <a:rPr lang="es-ES" dirty="0" smtClean="0"/>
              <a:t>-</a:t>
            </a:r>
            <a:r>
              <a:rPr lang="es-ES" i="1" dirty="0" smtClean="0"/>
              <a:t>k </a:t>
            </a:r>
            <a:r>
              <a:rPr lang="es-ES" dirty="0" err="1" smtClean="0"/>
              <a:t>modes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recovered</a:t>
            </a:r>
            <a:r>
              <a:rPr lang="es-ES" dirty="0" smtClean="0"/>
              <a:t> </a:t>
            </a:r>
            <a:r>
              <a:rPr lang="es-ES" dirty="0" err="1" smtClean="0"/>
              <a:t>velocities</a:t>
            </a:r>
            <a:r>
              <a:rPr lang="es-ES" dirty="0" smtClean="0"/>
              <a:t> are </a:t>
            </a:r>
            <a:r>
              <a:rPr lang="es-ES" dirty="0" err="1" smtClean="0"/>
              <a:t>suppressed</a:t>
            </a:r>
            <a:r>
              <a:rPr lang="es-ES" dirty="0" smtClean="0"/>
              <a:t> </a:t>
            </a:r>
            <a:r>
              <a:rPr lang="es-ES" dirty="0" err="1" smtClean="0"/>
              <a:t>after</a:t>
            </a:r>
            <a:r>
              <a:rPr lang="es-ES" dirty="0" smtClean="0"/>
              <a:t> </a:t>
            </a:r>
            <a:r>
              <a:rPr lang="es-ES" dirty="0" err="1" smtClean="0"/>
              <a:t>shuffling</a:t>
            </a:r>
            <a:r>
              <a:rPr lang="es-ES" dirty="0" smtClean="0"/>
              <a:t> </a:t>
            </a:r>
            <a:r>
              <a:rPr lang="es-ES" dirty="0" err="1" smtClean="0"/>
              <a:t>these</a:t>
            </a:r>
            <a:endParaRPr lang="es-ES" dirty="0"/>
          </a:p>
        </p:txBody>
      </p:sp>
      <p:pic>
        <p:nvPicPr>
          <p:cNvPr id="9" name="Imagen 8" descr="dtdvsys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54000" y="1838325"/>
            <a:ext cx="4405221" cy="4131866"/>
          </a:xfrm>
          <a:prstGeom prst="rect">
            <a:avLst/>
          </a:prstGeom>
        </p:spPr>
      </p:pic>
      <p:sp>
        <p:nvSpPr>
          <p:cNvPr id="10" name="Marcador de fech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11" name="Marcador de pie de pá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862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6856" y="28576"/>
            <a:ext cx="8229600" cy="1143000"/>
          </a:xfrm>
        </p:spPr>
        <p:txBody>
          <a:bodyPr/>
          <a:lstStyle/>
          <a:p>
            <a:r>
              <a:rPr lang="es-ES" dirty="0" err="1" smtClean="0"/>
              <a:t>Consistency</a:t>
            </a:r>
            <a:r>
              <a:rPr lang="es-ES" dirty="0" smtClean="0"/>
              <a:t> </a:t>
            </a:r>
            <a:r>
              <a:rPr lang="es-ES" dirty="0" err="1" smtClean="0"/>
              <a:t>tests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0A809-459B-4D62-A9A0-98B854A8ECE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1" name="Imagen 10" descr="dtdvsyst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74700" y="1635566"/>
            <a:ext cx="4635500" cy="461283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842000" y="1752600"/>
            <a:ext cx="3111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After</a:t>
            </a:r>
            <a:r>
              <a:rPr lang="es-ES" dirty="0" smtClean="0"/>
              <a:t> de-</a:t>
            </a:r>
            <a:r>
              <a:rPr lang="es-ES" dirty="0" err="1" smtClean="0"/>
              <a:t>convolving</a:t>
            </a:r>
            <a:r>
              <a:rPr lang="es-ES" dirty="0" smtClean="0"/>
              <a:t> and </a:t>
            </a:r>
            <a:r>
              <a:rPr lang="es-ES" dirty="0" err="1" smtClean="0"/>
              <a:t>convolving</a:t>
            </a:r>
            <a:r>
              <a:rPr lang="es-ES" dirty="0" smtClean="0"/>
              <a:t> </a:t>
            </a:r>
            <a:r>
              <a:rPr lang="es-ES" dirty="0" err="1" smtClean="0"/>
              <a:t>all</a:t>
            </a:r>
            <a:r>
              <a:rPr lang="es-ES" dirty="0" smtClean="0"/>
              <a:t> HFI </a:t>
            </a:r>
            <a:r>
              <a:rPr lang="es-ES" dirty="0" err="1" smtClean="0"/>
              <a:t>raw</a:t>
            </a:r>
            <a:r>
              <a:rPr lang="es-ES" dirty="0" smtClean="0"/>
              <a:t> </a:t>
            </a:r>
            <a:r>
              <a:rPr lang="es-ES" dirty="0" err="1" smtClean="0"/>
              <a:t>channels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same</a:t>
            </a:r>
            <a:r>
              <a:rPr lang="es-ES" dirty="0" smtClean="0"/>
              <a:t> FWHM=5 </a:t>
            </a:r>
            <a:r>
              <a:rPr lang="es-ES" dirty="0" err="1" smtClean="0"/>
              <a:t>arcmin</a:t>
            </a:r>
            <a:r>
              <a:rPr lang="es-ES" dirty="0" smtClean="0"/>
              <a:t>,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only</a:t>
            </a:r>
            <a:r>
              <a:rPr lang="es-ES" dirty="0" smtClean="0"/>
              <a:t> </a:t>
            </a:r>
            <a:r>
              <a:rPr lang="es-ES" dirty="0" err="1" smtClean="0"/>
              <a:t>find</a:t>
            </a:r>
            <a:r>
              <a:rPr lang="es-ES" dirty="0" smtClean="0"/>
              <a:t> </a:t>
            </a:r>
            <a:r>
              <a:rPr lang="es-ES" dirty="0" err="1" smtClean="0"/>
              <a:t>some</a:t>
            </a:r>
            <a:r>
              <a:rPr lang="es-ES" dirty="0" smtClean="0"/>
              <a:t> </a:t>
            </a:r>
            <a:r>
              <a:rPr lang="es-ES" dirty="0" err="1" smtClean="0"/>
              <a:t>signatures</a:t>
            </a:r>
            <a:r>
              <a:rPr lang="es-ES" dirty="0" smtClean="0"/>
              <a:t> of </a:t>
            </a:r>
            <a:r>
              <a:rPr lang="es-ES" b="1" dirty="0" err="1" smtClean="0"/>
              <a:t>dust</a:t>
            </a:r>
            <a:r>
              <a:rPr lang="es-ES" b="1" dirty="0" smtClean="0"/>
              <a:t> </a:t>
            </a:r>
            <a:r>
              <a:rPr lang="es-ES" dirty="0" smtClean="0"/>
              <a:t>at 353 GHz</a:t>
            </a:r>
            <a:endParaRPr lang="es-ES" b="1" dirty="0"/>
          </a:p>
        </p:txBody>
      </p:sp>
      <p:sp>
        <p:nvSpPr>
          <p:cNvPr id="13" name="Marcador de fecha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14" name="Marcador de pie de pá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15" name="CuadroTexto 14"/>
          <p:cNvSpPr txBox="1"/>
          <p:nvPr/>
        </p:nvSpPr>
        <p:spPr>
          <a:xfrm>
            <a:off x="896471" y="1171576"/>
            <a:ext cx="7246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expect</a:t>
            </a:r>
            <a:r>
              <a:rPr lang="es-ES" dirty="0" smtClean="0"/>
              <a:t> </a:t>
            </a:r>
            <a:r>
              <a:rPr lang="es-ES" b="1" dirty="0" smtClean="0"/>
              <a:t>NO </a:t>
            </a:r>
            <a:r>
              <a:rPr lang="es-ES" dirty="0" err="1" smtClean="0"/>
              <a:t>frequency</a:t>
            </a:r>
            <a:r>
              <a:rPr lang="es-ES" dirty="0" smtClean="0"/>
              <a:t> </a:t>
            </a:r>
            <a:r>
              <a:rPr lang="es-ES" dirty="0" err="1" smtClean="0"/>
              <a:t>dependence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kSZ</a:t>
            </a:r>
            <a:r>
              <a:rPr lang="es-ES" dirty="0" smtClean="0"/>
              <a:t> </a:t>
            </a:r>
            <a:r>
              <a:rPr lang="es-ES" dirty="0" err="1" smtClean="0"/>
              <a:t>signal</a:t>
            </a:r>
            <a:r>
              <a:rPr lang="es-ES" dirty="0" smtClean="0"/>
              <a:t>:</a:t>
            </a:r>
            <a:endParaRPr lang="es-E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91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3600" y="2489200"/>
            <a:ext cx="76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Implications for the </a:t>
            </a:r>
            <a:r>
              <a:rPr lang="en-US" sz="3200" b="1" i="1" dirty="0" smtClean="0"/>
              <a:t>missing baryon </a:t>
            </a:r>
            <a:r>
              <a:rPr lang="en-US" sz="3200" b="1" dirty="0" smtClean="0"/>
              <a:t>problem …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179512" y="479715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As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peculiar </a:t>
            </a:r>
            <a:r>
              <a:rPr lang="es-ES" dirty="0" err="1" smtClean="0"/>
              <a:t>kSZ</a:t>
            </a:r>
            <a:r>
              <a:rPr lang="es-ES" dirty="0" smtClean="0"/>
              <a:t> </a:t>
            </a:r>
            <a:r>
              <a:rPr lang="es-ES" dirty="0" err="1" smtClean="0"/>
              <a:t>pairwise</a:t>
            </a:r>
            <a:r>
              <a:rPr lang="es-ES" dirty="0" smtClean="0"/>
              <a:t> </a:t>
            </a:r>
            <a:r>
              <a:rPr lang="es-ES" dirty="0" err="1" smtClean="0"/>
              <a:t>momentum</a:t>
            </a:r>
            <a:r>
              <a:rPr lang="es-ES" dirty="0" smtClean="0"/>
              <a:t>,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find</a:t>
            </a:r>
            <a:r>
              <a:rPr lang="es-ES" dirty="0" smtClean="0"/>
              <a:t> more </a:t>
            </a:r>
            <a:r>
              <a:rPr lang="es-ES" dirty="0" err="1" smtClean="0"/>
              <a:t>kSZ</a:t>
            </a:r>
            <a:r>
              <a:rPr lang="es-ES" dirty="0" smtClean="0"/>
              <a:t> </a:t>
            </a:r>
            <a:r>
              <a:rPr lang="es-ES" dirty="0" err="1" smtClean="0"/>
              <a:t>signal</a:t>
            </a:r>
            <a:r>
              <a:rPr lang="es-ES" dirty="0" smtClean="0"/>
              <a:t> at </a:t>
            </a:r>
            <a:r>
              <a:rPr lang="es-ES" dirty="0" err="1" smtClean="0"/>
              <a:t>apertures</a:t>
            </a:r>
            <a:r>
              <a:rPr lang="es-ES" dirty="0" smtClean="0"/>
              <a:t> </a:t>
            </a:r>
            <a:r>
              <a:rPr lang="es-ES" dirty="0" err="1" smtClean="0"/>
              <a:t>close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8 </a:t>
            </a:r>
            <a:r>
              <a:rPr lang="es-ES" dirty="0" err="1" smtClean="0"/>
              <a:t>arcmin</a:t>
            </a:r>
            <a:r>
              <a:rPr lang="es-ES" dirty="0" smtClean="0"/>
              <a:t> (~0.8 </a:t>
            </a:r>
            <a:r>
              <a:rPr lang="es-ES" dirty="0" err="1" smtClean="0"/>
              <a:t>Mpc</a:t>
            </a:r>
            <a:r>
              <a:rPr lang="es-ES" dirty="0" smtClean="0"/>
              <a:t> at z~0.12) </a:t>
            </a:r>
            <a:r>
              <a:rPr lang="es-ES" dirty="0" err="1" smtClean="0"/>
              <a:t>than</a:t>
            </a:r>
            <a:r>
              <a:rPr lang="es-ES" dirty="0" smtClean="0"/>
              <a:t> at 5 </a:t>
            </a:r>
            <a:r>
              <a:rPr lang="es-ES" dirty="0" err="1" smtClean="0"/>
              <a:t>arcmin</a:t>
            </a:r>
            <a:r>
              <a:rPr lang="es-ES" dirty="0" smtClean="0"/>
              <a:t>, and </a:t>
            </a:r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extends</a:t>
            </a:r>
            <a:r>
              <a:rPr lang="es-ES" dirty="0" smtClean="0"/>
              <a:t> up </a:t>
            </a:r>
            <a:r>
              <a:rPr lang="es-ES" dirty="0" err="1" smtClean="0"/>
              <a:t>to</a:t>
            </a:r>
            <a:r>
              <a:rPr lang="es-ES" dirty="0" smtClean="0"/>
              <a:t> ~12 </a:t>
            </a:r>
            <a:r>
              <a:rPr lang="es-ES" dirty="0" err="1" smtClean="0"/>
              <a:t>arcmin</a:t>
            </a:r>
            <a:r>
              <a:rPr lang="es-ES" dirty="0" smtClean="0"/>
              <a:t>. </a:t>
            </a:r>
          </a:p>
          <a:p>
            <a:endParaRPr lang="es-ES" dirty="0"/>
          </a:p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typical</a:t>
            </a:r>
            <a:r>
              <a:rPr lang="es-ES" dirty="0" smtClean="0"/>
              <a:t> CG </a:t>
            </a:r>
            <a:r>
              <a:rPr lang="es-ES" dirty="0" err="1" smtClean="0"/>
              <a:t>virial</a:t>
            </a:r>
            <a:r>
              <a:rPr lang="es-ES" dirty="0" smtClean="0"/>
              <a:t> </a:t>
            </a:r>
            <a:r>
              <a:rPr lang="es-ES" dirty="0" err="1" smtClean="0"/>
              <a:t>radius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below</a:t>
            </a:r>
            <a:r>
              <a:rPr lang="es-ES" dirty="0" smtClean="0"/>
              <a:t> 400 </a:t>
            </a:r>
            <a:r>
              <a:rPr lang="es-ES" dirty="0" err="1" smtClean="0"/>
              <a:t>Kpc</a:t>
            </a:r>
            <a:r>
              <a:rPr lang="es-ES" dirty="0" smtClean="0"/>
              <a:t>, </a:t>
            </a:r>
            <a:r>
              <a:rPr lang="es-ES" dirty="0" err="1" smtClean="0"/>
              <a:t>or</a:t>
            </a:r>
            <a:r>
              <a:rPr lang="es-ES" dirty="0" smtClean="0"/>
              <a:t> </a:t>
            </a:r>
            <a:r>
              <a:rPr lang="es-ES" dirty="0" err="1" smtClean="0"/>
              <a:t>typically</a:t>
            </a:r>
            <a:r>
              <a:rPr lang="es-ES" dirty="0" smtClean="0"/>
              <a:t> 5—6  </a:t>
            </a:r>
            <a:r>
              <a:rPr lang="es-ES" dirty="0" err="1" smtClean="0"/>
              <a:t>arcmins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6" name="Imagen 5" descr="dtdvsy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9512" y="1128253"/>
            <a:ext cx="3848100" cy="3668899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46856" y="2857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 smtClean="0"/>
              <a:t>Hints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unbound</a:t>
            </a:r>
            <a:r>
              <a:rPr lang="es-ES" dirty="0" smtClean="0"/>
              <a:t> gas ??</a:t>
            </a:r>
            <a:endParaRPr lang="es-ES" dirty="0"/>
          </a:p>
        </p:txBody>
      </p:sp>
      <p:pic>
        <p:nvPicPr>
          <p:cNvPr id="8" name="Imagen 7" descr="th200cg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820298" y="885552"/>
            <a:ext cx="4018901" cy="39116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632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2330459" y="485257"/>
            <a:ext cx="7620747" cy="4552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3000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THE MISSING BARYON PROBLEM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1713660"/>
            <a:ext cx="5080498" cy="41598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>
                <a:solidFill>
                  <a:srgbClr val="000000"/>
                </a:solidFill>
                <a:ea typeface="MS Gothic" charset="0"/>
                <a:cs typeface="MS Gothic" charset="0"/>
              </a:rPr>
              <a:t>Counting the amount of baryons in the local universe yields a result that falls a factor of 2-4 short when compared to observations at redshifts </a:t>
            </a:r>
            <a:r>
              <a:rPr lang="en-GB" i="1">
                <a:solidFill>
                  <a:srgbClr val="000000"/>
                </a:solidFill>
                <a:ea typeface="MS Gothic" charset="0"/>
                <a:cs typeface="MS Gothic" charset="0"/>
              </a:rPr>
              <a:t>z~5-6 (Ly-alpha absorbers) </a:t>
            </a:r>
            <a:r>
              <a:rPr lang="en-GB">
                <a:solidFill>
                  <a:srgbClr val="000000"/>
                </a:solidFill>
                <a:ea typeface="MS Gothic" charset="0"/>
                <a:cs typeface="MS Gothic" charset="0"/>
              </a:rPr>
              <a:t> and z~1,050 </a:t>
            </a:r>
            <a:r>
              <a:rPr lang="en-GB" i="1">
                <a:solidFill>
                  <a:srgbClr val="000000"/>
                </a:solidFill>
                <a:ea typeface="MS Gothic" charset="0"/>
                <a:cs typeface="MS Gothic" charset="0"/>
              </a:rPr>
              <a:t>(CMB observations)‏</a:t>
            </a:r>
          </a:p>
          <a:p>
            <a:pPr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i="1">
                <a:solidFill>
                  <a:srgbClr val="000000"/>
                </a:solidFill>
                <a:ea typeface="MS Gothic" charset="0"/>
                <a:cs typeface="MS Gothic" charset="0"/>
              </a:rPr>
              <a:t> </a:t>
            </a:r>
            <a:r>
              <a:rPr lang="en-GB">
                <a:solidFill>
                  <a:srgbClr val="000000"/>
                </a:solidFill>
                <a:ea typeface="MS Gothic" charset="0"/>
                <a:cs typeface="MS Gothic" charset="0"/>
              </a:rPr>
              <a:t>The Universe has grown </a:t>
            </a:r>
            <a:r>
              <a:rPr lang="en-GB" i="1">
                <a:solidFill>
                  <a:srgbClr val="000000"/>
                </a:solidFill>
                <a:ea typeface="MS Gothic" charset="0"/>
                <a:cs typeface="MS Gothic" charset="0"/>
              </a:rPr>
              <a:t>bigger</a:t>
            </a:r>
            <a:r>
              <a:rPr lang="en-GB">
                <a:solidFill>
                  <a:srgbClr val="000000"/>
                </a:solidFill>
                <a:ea typeface="MS Gothic" charset="0"/>
                <a:cs typeface="MS Gothic" charset="0"/>
              </a:rPr>
              <a:t> and </a:t>
            </a:r>
            <a:r>
              <a:rPr lang="en-GB" b="1" i="1">
                <a:solidFill>
                  <a:srgbClr val="000000"/>
                </a:solidFill>
                <a:ea typeface="MS Gothic" charset="0"/>
                <a:cs typeface="MS Gothic" charset="0"/>
              </a:rPr>
              <a:t>transparent</a:t>
            </a:r>
            <a:r>
              <a:rPr lang="en-GB">
                <a:solidFill>
                  <a:srgbClr val="000000"/>
                </a:solidFill>
                <a:ea typeface="MS Gothic" charset="0"/>
                <a:cs typeface="MS Gothic" charset="0"/>
              </a:rPr>
              <a:t> since then...</a:t>
            </a:r>
          </a:p>
          <a:p>
            <a:pPr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i="1">
                <a:solidFill>
                  <a:srgbClr val="000000"/>
                </a:solidFill>
                <a:ea typeface="MS Gothic" charset="0"/>
                <a:cs typeface="MS Gothic" charset="0"/>
              </a:rPr>
              <a:t> </a:t>
            </a:r>
            <a:r>
              <a:rPr lang="en-GB">
                <a:solidFill>
                  <a:srgbClr val="000000"/>
                </a:solidFill>
                <a:ea typeface="MS Gothic" charset="0"/>
                <a:cs typeface="MS Gothic" charset="0"/>
              </a:rPr>
              <a:t>The hidden baryons should be found in a diffuse low density warm hot phase (WHIM) at T \in [1e5,1e7] K</a:t>
            </a:r>
          </a:p>
          <a:p>
            <a:pPr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i="1">
                <a:solidFill>
                  <a:srgbClr val="000000"/>
                </a:solidFill>
                <a:ea typeface="MS Gothic" charset="0"/>
                <a:cs typeface="MS Gothic" charset="0"/>
              </a:rPr>
              <a:t> </a:t>
            </a:r>
            <a:r>
              <a:rPr lang="en-GB">
                <a:solidFill>
                  <a:srgbClr val="000000"/>
                </a:solidFill>
                <a:ea typeface="MS Gothic" charset="0"/>
                <a:cs typeface="MS Gothic" charset="0"/>
              </a:rPr>
              <a:t>Observations of diffuse X-ray emission around clusters (Zappacosta et al. 02) or absorption lines along bright high-z QSOs (Nicastro et al. 05) have yielded some evidence of diffuse baryons at low redshift.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0252" y="1142441"/>
            <a:ext cx="4233748" cy="5144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927248" y="6286780"/>
            <a:ext cx="2540248" cy="443536"/>
          </a:xfrm>
          <a:prstGeom prst="rect">
            <a:avLst/>
          </a:prstGeom>
          <a:noFill/>
          <a:ln w="72000">
            <a:noFill/>
            <a:round/>
            <a:headEnd/>
            <a:tailEnd/>
          </a:ln>
          <a:effectLst/>
        </p:spPr>
        <p:txBody>
          <a:bodyPr lIns="126000" tIns="81000" rIns="126000" bIns="81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  <a:tab pos="2171700" algn="l"/>
              </a:tabLst>
            </a:pPr>
            <a:r>
              <a:rPr lang="en-GB">
                <a:solidFill>
                  <a:srgbClr val="000000"/>
                </a:solidFill>
                <a:ea typeface="MS Gothic" charset="0"/>
                <a:cs typeface="MS Gothic" charset="0"/>
              </a:rPr>
              <a:t>Nicastro et al. (05)‏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914400" y="195092"/>
            <a:ext cx="735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err="1" smtClean="0"/>
              <a:t>Let’s</a:t>
            </a:r>
            <a:r>
              <a:rPr lang="es-ES" sz="3600" b="1" dirty="0" smtClean="0"/>
              <a:t> compare </a:t>
            </a:r>
            <a:r>
              <a:rPr lang="es-ES" sz="3600" b="1" dirty="0" err="1" smtClean="0"/>
              <a:t>both</a:t>
            </a:r>
            <a:r>
              <a:rPr lang="es-ES" sz="3600" b="1" dirty="0" smtClean="0"/>
              <a:t> </a:t>
            </a:r>
            <a:r>
              <a:rPr lang="es-ES" sz="3600" b="1" dirty="0" err="1" smtClean="0"/>
              <a:t>measurements</a:t>
            </a:r>
            <a:r>
              <a:rPr lang="es-ES" sz="3600" b="1" dirty="0" smtClean="0"/>
              <a:t>:</a:t>
            </a:r>
            <a:endParaRPr lang="es-ES" sz="3600" b="1" dirty="0"/>
          </a:p>
        </p:txBody>
      </p:sp>
      <p:pic>
        <p:nvPicPr>
          <p:cNvPr id="6" name="Imagen 5" descr="pkszdtdv_com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10289" y="841423"/>
            <a:ext cx="3729593" cy="5314003"/>
          </a:xfrm>
          <a:prstGeom prst="rect">
            <a:avLst/>
          </a:prstGeom>
        </p:spPr>
      </p:pic>
      <p:pic>
        <p:nvPicPr>
          <p:cNvPr id="7" name="Imagen 6" descr="dtkszeq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913529" y="6049173"/>
            <a:ext cx="3257177" cy="546769"/>
          </a:xfrm>
          <a:prstGeom prst="rect">
            <a:avLst/>
          </a:prstGeom>
        </p:spPr>
      </p:pic>
      <p:pic>
        <p:nvPicPr>
          <p:cNvPr id="8" name="Imagen 7" descr="pta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521257" y="841423"/>
            <a:ext cx="3622743" cy="518458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170706" y="5949611"/>
            <a:ext cx="251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τ</a:t>
            </a:r>
            <a:r>
              <a:rPr lang="es-ES" b="1" dirty="0" smtClean="0"/>
              <a:t> </a:t>
            </a:r>
            <a:r>
              <a:rPr lang="es-ES" b="1" baseline="-25000" dirty="0" smtClean="0"/>
              <a:t>T</a:t>
            </a:r>
            <a:r>
              <a:rPr lang="es-ES" b="1" dirty="0" smtClean="0"/>
              <a:t>  ~ </a:t>
            </a:r>
            <a:r>
              <a:rPr lang="es-ES" b="1" dirty="0" err="1" smtClean="0"/>
              <a:t>number</a:t>
            </a:r>
            <a:r>
              <a:rPr lang="es-ES" b="1" dirty="0" smtClean="0"/>
              <a:t> of </a:t>
            </a:r>
            <a:r>
              <a:rPr lang="es-ES" b="1" dirty="0" err="1" smtClean="0"/>
              <a:t>electrons</a:t>
            </a:r>
            <a:endParaRPr lang="es-ES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4430806" y="1141540"/>
            <a:ext cx="251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P(</a:t>
            </a:r>
            <a:r>
              <a:rPr lang="es-ES" b="1" dirty="0" err="1" smtClean="0"/>
              <a:t>τ</a:t>
            </a:r>
            <a:r>
              <a:rPr lang="es-ES" b="1" baseline="-25000" dirty="0" err="1" smtClean="0"/>
              <a:t>T</a:t>
            </a:r>
            <a:r>
              <a:rPr lang="es-ES" b="1" dirty="0" smtClean="0"/>
              <a:t>) vs </a:t>
            </a:r>
            <a:r>
              <a:rPr lang="es-ES" b="1" dirty="0" err="1" smtClean="0"/>
              <a:t>τ</a:t>
            </a:r>
            <a:r>
              <a:rPr lang="es-ES" b="1" baseline="-25000" dirty="0" err="1" smtClean="0"/>
              <a:t>T</a:t>
            </a:r>
            <a:endParaRPr lang="es-ES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14400" y="1026089"/>
            <a:ext cx="251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&lt;dT dv&gt;[r] vs r</a:t>
            </a:r>
            <a:endParaRPr lang="es-ES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914400" y="3349241"/>
            <a:ext cx="251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</a:t>
            </a:r>
            <a:r>
              <a:rPr lang="es-ES" b="1" baseline="-25000" dirty="0" smtClean="0"/>
              <a:t>kSZ</a:t>
            </a:r>
            <a:r>
              <a:rPr lang="es-ES" b="1" dirty="0" smtClean="0"/>
              <a:t>(r) vs r</a:t>
            </a:r>
            <a:endParaRPr lang="es-ES" b="1" dirty="0"/>
          </a:p>
        </p:txBody>
      </p:sp>
      <p:sp>
        <p:nvSpPr>
          <p:cNvPr id="13" name="CuadroTexto 10"/>
          <p:cNvSpPr txBox="1"/>
          <p:nvPr/>
        </p:nvSpPr>
        <p:spPr>
          <a:xfrm>
            <a:off x="3503706" y="2443201"/>
            <a:ext cx="251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8000"/>
                </a:solidFill>
              </a:rPr>
              <a:t>&lt;dT dv&gt;</a:t>
            </a:r>
            <a:r>
              <a:rPr lang="es-ES" b="1" baseline="-25000" dirty="0" smtClean="0">
                <a:solidFill>
                  <a:srgbClr val="008000"/>
                </a:solidFill>
              </a:rPr>
              <a:t>sim</a:t>
            </a:r>
            <a:r>
              <a:rPr lang="es-ES" b="1" dirty="0" smtClean="0">
                <a:solidFill>
                  <a:srgbClr val="008000"/>
                </a:solidFill>
              </a:rPr>
              <a:t>[r]=</a:t>
            </a:r>
          </a:p>
          <a:p>
            <a:r>
              <a:rPr lang="es-ES" b="1" dirty="0" smtClean="0">
                <a:solidFill>
                  <a:srgbClr val="008000"/>
                </a:solidFill>
              </a:rPr>
              <a:t>        τ</a:t>
            </a:r>
            <a:r>
              <a:rPr lang="es-ES" b="1" baseline="-25000" dirty="0" smtClean="0">
                <a:solidFill>
                  <a:srgbClr val="008000"/>
                </a:solidFill>
              </a:rPr>
              <a:t>T </a:t>
            </a:r>
            <a:r>
              <a:rPr lang="es-ES" b="1" dirty="0" smtClean="0">
                <a:solidFill>
                  <a:srgbClr val="008000"/>
                </a:solidFill>
              </a:rPr>
              <a:t>&lt;v</a:t>
            </a:r>
            <a:r>
              <a:rPr lang="es-ES" b="1" baseline="-25000" dirty="0" smtClean="0">
                <a:solidFill>
                  <a:srgbClr val="008000"/>
                </a:solidFill>
              </a:rPr>
              <a:t>i </a:t>
            </a:r>
            <a:r>
              <a:rPr lang="es-ES" b="1" dirty="0" smtClean="0">
                <a:solidFill>
                  <a:srgbClr val="008000"/>
                </a:solidFill>
              </a:rPr>
              <a:t>v</a:t>
            </a:r>
            <a:r>
              <a:rPr lang="es-ES" b="1" baseline="30000" dirty="0" smtClean="0">
                <a:solidFill>
                  <a:srgbClr val="008000"/>
                </a:solidFill>
              </a:rPr>
              <a:t>est</a:t>
            </a:r>
            <a:r>
              <a:rPr lang="es-ES" b="1" baseline="-25000" dirty="0" smtClean="0">
                <a:solidFill>
                  <a:srgbClr val="008000"/>
                </a:solidFill>
              </a:rPr>
              <a:t>j</a:t>
            </a:r>
            <a:r>
              <a:rPr lang="es-ES" b="1" dirty="0" smtClean="0">
                <a:solidFill>
                  <a:srgbClr val="008000"/>
                </a:solidFill>
              </a:rPr>
              <a:t>&gt;</a:t>
            </a:r>
            <a:r>
              <a:rPr lang="es-ES" b="1" baseline="-25000" dirty="0" smtClean="0">
                <a:solidFill>
                  <a:srgbClr val="008000"/>
                </a:solidFill>
              </a:rPr>
              <a:t>sim</a:t>
            </a:r>
            <a:r>
              <a:rPr lang="es-ES" b="1" dirty="0" smtClean="0">
                <a:solidFill>
                  <a:srgbClr val="008000"/>
                </a:solidFill>
              </a:rPr>
              <a:t>[r] </a:t>
            </a:r>
            <a:endParaRPr lang="es-ES" b="1" dirty="0">
              <a:solidFill>
                <a:srgbClr val="008000"/>
              </a:solidFill>
            </a:endParaRPr>
          </a:p>
        </p:txBody>
      </p:sp>
      <p:sp>
        <p:nvSpPr>
          <p:cNvPr id="14" name="CuadroTexto 10"/>
          <p:cNvSpPr txBox="1"/>
          <p:nvPr/>
        </p:nvSpPr>
        <p:spPr>
          <a:xfrm>
            <a:off x="3503706" y="4312459"/>
            <a:ext cx="251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8000"/>
                </a:solidFill>
              </a:rPr>
              <a:t>&lt;p</a:t>
            </a:r>
            <a:r>
              <a:rPr lang="es-ES" b="1" baseline="-25000" dirty="0" smtClean="0">
                <a:solidFill>
                  <a:srgbClr val="008000"/>
                </a:solidFill>
              </a:rPr>
              <a:t>kSZ</a:t>
            </a:r>
            <a:r>
              <a:rPr lang="es-ES" b="1" dirty="0" smtClean="0">
                <a:solidFill>
                  <a:srgbClr val="008000"/>
                </a:solidFill>
              </a:rPr>
              <a:t>&gt;</a:t>
            </a:r>
            <a:r>
              <a:rPr lang="es-ES" b="1" baseline="-25000" dirty="0" smtClean="0">
                <a:solidFill>
                  <a:srgbClr val="008000"/>
                </a:solidFill>
              </a:rPr>
              <a:t>sim</a:t>
            </a:r>
            <a:r>
              <a:rPr lang="es-ES" b="1" dirty="0" smtClean="0">
                <a:solidFill>
                  <a:srgbClr val="008000"/>
                </a:solidFill>
              </a:rPr>
              <a:t>[r]=</a:t>
            </a:r>
          </a:p>
          <a:p>
            <a:r>
              <a:rPr lang="es-ES" b="1" dirty="0" smtClean="0">
                <a:solidFill>
                  <a:srgbClr val="008000"/>
                </a:solidFill>
              </a:rPr>
              <a:t>      τ</a:t>
            </a:r>
            <a:r>
              <a:rPr lang="es-ES" b="1" baseline="-25000" dirty="0" smtClean="0">
                <a:solidFill>
                  <a:srgbClr val="008000"/>
                </a:solidFill>
              </a:rPr>
              <a:t>T </a:t>
            </a:r>
            <a:r>
              <a:rPr lang="es-ES" b="1" dirty="0" smtClean="0">
                <a:solidFill>
                  <a:srgbClr val="008000"/>
                </a:solidFill>
              </a:rPr>
              <a:t>&lt;(v</a:t>
            </a:r>
            <a:r>
              <a:rPr lang="es-ES" b="1" baseline="-25000" dirty="0" smtClean="0">
                <a:solidFill>
                  <a:srgbClr val="008000"/>
                </a:solidFill>
              </a:rPr>
              <a:t>i – </a:t>
            </a:r>
            <a:r>
              <a:rPr lang="es-ES" b="1" dirty="0" smtClean="0">
                <a:solidFill>
                  <a:srgbClr val="008000"/>
                </a:solidFill>
              </a:rPr>
              <a:t>v</a:t>
            </a:r>
            <a:r>
              <a:rPr lang="es-ES" b="1" baseline="-25000" dirty="0" smtClean="0">
                <a:solidFill>
                  <a:srgbClr val="008000"/>
                </a:solidFill>
              </a:rPr>
              <a:t>j</a:t>
            </a:r>
            <a:r>
              <a:rPr lang="es-ES" b="1" dirty="0" smtClean="0">
                <a:solidFill>
                  <a:srgbClr val="008000"/>
                </a:solidFill>
              </a:rPr>
              <a:t>) c</a:t>
            </a:r>
            <a:r>
              <a:rPr lang="es-ES" b="1" baseline="-25000" dirty="0" smtClean="0">
                <a:solidFill>
                  <a:srgbClr val="008000"/>
                </a:solidFill>
              </a:rPr>
              <a:t>ij</a:t>
            </a:r>
            <a:r>
              <a:rPr lang="es-ES" b="1" dirty="0" smtClean="0">
                <a:solidFill>
                  <a:srgbClr val="008000"/>
                </a:solidFill>
              </a:rPr>
              <a:t>&gt;</a:t>
            </a:r>
            <a:r>
              <a:rPr lang="es-ES" b="1" baseline="-25000" dirty="0" smtClean="0">
                <a:solidFill>
                  <a:srgbClr val="008000"/>
                </a:solidFill>
              </a:rPr>
              <a:t>sim</a:t>
            </a:r>
            <a:r>
              <a:rPr lang="es-ES" b="1" dirty="0" smtClean="0">
                <a:solidFill>
                  <a:srgbClr val="008000"/>
                </a:solidFill>
              </a:rPr>
              <a:t>[r] </a:t>
            </a:r>
            <a:endParaRPr lang="es-E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190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298824" y="209177"/>
            <a:ext cx="7930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Let’s count the </a:t>
            </a:r>
            <a:r>
              <a:rPr lang="es-ES" sz="2400" b="1" dirty="0" smtClean="0"/>
              <a:t>electrons</a:t>
            </a:r>
            <a:r>
              <a:rPr lang="es-ES" sz="2400" b="1" dirty="0" smtClean="0"/>
              <a:t> one can</a:t>
            </a:r>
            <a:r>
              <a:rPr lang="es-ES" sz="2400" b="1" dirty="0" smtClean="0"/>
              <a:t> detect with the kSZ </a:t>
            </a:r>
            <a:r>
              <a:rPr lang="es-ES" sz="2400" b="1" dirty="0" smtClean="0"/>
              <a:t>…</a:t>
            </a:r>
            <a:endParaRPr lang="es-ES" sz="2400" b="1" dirty="0"/>
          </a:p>
        </p:txBody>
      </p:sp>
      <p:pic>
        <p:nvPicPr>
          <p:cNvPr id="6" name="Imagen 5" descr="dtkszeq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229846" y="1131935"/>
            <a:ext cx="4646707" cy="78002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019800" y="2060532"/>
            <a:ext cx="251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τ </a:t>
            </a:r>
            <a:r>
              <a:rPr lang="es-ES" b="1" baseline="-25000" dirty="0" smtClean="0"/>
              <a:t>T</a:t>
            </a:r>
            <a:r>
              <a:rPr lang="es-ES" b="1" dirty="0" smtClean="0"/>
              <a:t>  = \int dl n</a:t>
            </a:r>
            <a:r>
              <a:rPr lang="es-ES" b="1" baseline="-25000" dirty="0" smtClean="0"/>
              <a:t>e</a:t>
            </a:r>
            <a:r>
              <a:rPr lang="es-ES" b="1" dirty="0" smtClean="0"/>
              <a:t> σ</a:t>
            </a:r>
            <a:r>
              <a:rPr lang="es-ES" b="1" baseline="-25000" dirty="0" smtClean="0"/>
              <a:t>T </a:t>
            </a:r>
            <a:r>
              <a:rPr lang="es-ES" b="1" dirty="0" smtClean="0"/>
              <a:t>~ number of electrons</a:t>
            </a:r>
            <a:endParaRPr lang="es-ES" b="1" dirty="0"/>
          </a:p>
        </p:txBody>
      </p:sp>
      <p:pic>
        <p:nvPicPr>
          <p:cNvPr id="9" name="Imagen 8" descr="kSZcylinder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90706" y="960270"/>
            <a:ext cx="2449487" cy="220052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8988" y="5702140"/>
            <a:ext cx="820812" cy="645619"/>
          </a:xfrm>
          <a:prstGeom prst="rect">
            <a:avLst/>
          </a:prstGeom>
        </p:spPr>
      </p:pic>
      <p:sp>
        <p:nvSpPr>
          <p:cNvPr id="11" name="CuadroTexto 8"/>
          <p:cNvSpPr txBox="1"/>
          <p:nvPr/>
        </p:nvSpPr>
        <p:spPr>
          <a:xfrm>
            <a:off x="4311276" y="3576481"/>
            <a:ext cx="4832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We</a:t>
            </a:r>
            <a:r>
              <a:rPr lang="es-ES" dirty="0" smtClean="0"/>
              <a:t> are </a:t>
            </a:r>
            <a:r>
              <a:rPr lang="es-ES" dirty="0" err="1" smtClean="0"/>
              <a:t>effectively</a:t>
            </a:r>
            <a:r>
              <a:rPr lang="es-ES" dirty="0" smtClean="0"/>
              <a:t> </a:t>
            </a:r>
            <a:r>
              <a:rPr lang="es-ES" dirty="0" err="1" smtClean="0"/>
              <a:t>observing</a:t>
            </a:r>
            <a:r>
              <a:rPr lang="es-ES" dirty="0" smtClean="0"/>
              <a:t> </a:t>
            </a:r>
            <a:r>
              <a:rPr lang="es-ES" dirty="0" err="1" smtClean="0"/>
              <a:t>through</a:t>
            </a:r>
            <a:r>
              <a:rPr lang="es-ES" dirty="0" smtClean="0"/>
              <a:t> </a:t>
            </a:r>
            <a:r>
              <a:rPr lang="es-ES" b="1" dirty="0" err="1" smtClean="0"/>
              <a:t>cylinders</a:t>
            </a:r>
            <a:r>
              <a:rPr lang="es-ES" dirty="0" smtClean="0"/>
              <a:t> of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L</a:t>
            </a:r>
            <a:r>
              <a:rPr lang="es-ES" baseline="-25000" dirty="0" err="1" smtClean="0"/>
              <a:t>corr</a:t>
            </a:r>
            <a:r>
              <a:rPr lang="es-ES" dirty="0" smtClean="0"/>
              <a:t> </a:t>
            </a:r>
            <a:endParaRPr lang="es-ES" dirty="0"/>
          </a:p>
        </p:txBody>
      </p:sp>
      <p:cxnSp>
        <p:nvCxnSpPr>
          <p:cNvPr id="13" name="Straight Connector 12"/>
          <p:cNvCxnSpPr/>
          <p:nvPr/>
        </p:nvCxnSpPr>
        <p:spPr>
          <a:xfrm rot="16200000" flipV="1">
            <a:off x="2871130" y="3374280"/>
            <a:ext cx="2955955" cy="200457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2590800" y="3160794"/>
            <a:ext cx="2760590" cy="269374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853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79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One image is more worth than one thousand words …</a:t>
            </a:r>
            <a:endParaRPr lang="en-US" sz="2400" b="1" dirty="0"/>
          </a:p>
        </p:txBody>
      </p:sp>
      <p:pic>
        <p:nvPicPr>
          <p:cNvPr id="7" name="Picture 6" descr="ACT_highres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728602"/>
            <a:ext cx="6350000" cy="4310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5669517"/>
            <a:ext cx="47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ACT CMB map at 143 GHz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66702" y="3911604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~</a:t>
            </a:r>
            <a:r>
              <a:rPr lang="en-US" b="1" dirty="0" smtClean="0"/>
              <a:t>1 deg</a:t>
            </a:r>
            <a:endParaRPr lang="en-US" b="1" dirty="0"/>
          </a:p>
        </p:txBody>
      </p:sp>
      <p:sp>
        <p:nvSpPr>
          <p:cNvPr id="37" name="Left Brace 36"/>
          <p:cNvSpPr/>
          <p:nvPr/>
        </p:nvSpPr>
        <p:spPr>
          <a:xfrm>
            <a:off x="1549400" y="2203450"/>
            <a:ext cx="587246" cy="36385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Imagen 4" descr="fbaryoneq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815355"/>
            <a:ext cx="5245100" cy="1397000"/>
          </a:xfrm>
          <a:prstGeom prst="rect">
            <a:avLst/>
          </a:prstGeom>
        </p:spPr>
      </p:pic>
      <p:pic>
        <p:nvPicPr>
          <p:cNvPr id="6" name="Imagen 5" descr="Deltageq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4870823"/>
            <a:ext cx="5491626" cy="707437"/>
          </a:xfrm>
          <a:prstGeom prst="rect">
            <a:avLst/>
          </a:prstGeom>
        </p:spPr>
      </p:pic>
      <p:pic>
        <p:nvPicPr>
          <p:cNvPr id="7" name="Imagen 6" descr="fbaryonvs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491626" y="505946"/>
            <a:ext cx="3534148" cy="621552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73318" y="275113"/>
            <a:ext cx="507178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Fraction of electrons/baryons detected around CGs wrt </a:t>
            </a:r>
            <a:r>
              <a:rPr lang="es-ES" sz="2400" i="1" dirty="0" smtClean="0"/>
              <a:t>all</a:t>
            </a:r>
            <a:r>
              <a:rPr lang="es-ES" sz="2400" dirty="0" smtClean="0"/>
              <a:t> </a:t>
            </a:r>
            <a:r>
              <a:rPr lang="es-ES" sz="2400" b="1" dirty="0" smtClean="0"/>
              <a:t>electrons/baryons existing at that </a:t>
            </a:r>
            <a:r>
              <a:rPr lang="es-ES" sz="2400" b="1" i="1" dirty="0" smtClean="0"/>
              <a:t>z:</a:t>
            </a:r>
            <a:endParaRPr lang="es-ES" sz="2400" b="1" dirty="0"/>
          </a:p>
        </p:txBody>
      </p:sp>
      <p:sp>
        <p:nvSpPr>
          <p:cNvPr id="11" name="CuadroTexto 9"/>
          <p:cNvSpPr txBox="1"/>
          <p:nvPr/>
        </p:nvSpPr>
        <p:spPr>
          <a:xfrm>
            <a:off x="173318" y="4039826"/>
            <a:ext cx="637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Average gas overdensity within cylinder of</a:t>
            </a:r>
          </a:p>
          <a:p>
            <a:r>
              <a:rPr lang="es-ES" sz="2400" b="1" dirty="0" smtClean="0"/>
              <a:t>a given depth L</a:t>
            </a:r>
            <a:r>
              <a:rPr lang="es-ES" sz="2400" b="1" baseline="-25000" dirty="0" smtClean="0"/>
              <a:t>corr</a:t>
            </a:r>
            <a:r>
              <a:rPr lang="es-ES" sz="2400" b="1" dirty="0" smtClean="0"/>
              <a:t> :</a:t>
            </a:r>
            <a:endParaRPr lang="es-ES" sz="2400" b="1" dirty="0"/>
          </a:p>
        </p:txBody>
      </p:sp>
      <p:pic>
        <p:nvPicPr>
          <p:cNvPr id="12" name="Imagen 5" descr="dtkszeq1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83806" y="5753244"/>
            <a:ext cx="3592782" cy="603106"/>
          </a:xfrm>
          <a:prstGeom prst="rect">
            <a:avLst/>
          </a:prstGeom>
        </p:spPr>
      </p:pic>
      <p:sp>
        <p:nvSpPr>
          <p:cNvPr id="13" name="CuadroTexto 6"/>
          <p:cNvSpPr txBox="1"/>
          <p:nvPr/>
        </p:nvSpPr>
        <p:spPr>
          <a:xfrm>
            <a:off x="5245100" y="182780"/>
            <a:ext cx="251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τ </a:t>
            </a:r>
            <a:r>
              <a:rPr lang="es-ES" b="1" baseline="-25000" dirty="0" smtClean="0"/>
              <a:t>T</a:t>
            </a:r>
            <a:r>
              <a:rPr lang="es-ES" b="1" dirty="0" smtClean="0"/>
              <a:t>  = \int dl n</a:t>
            </a:r>
            <a:r>
              <a:rPr lang="es-ES" b="1" baseline="-25000" dirty="0" smtClean="0"/>
              <a:t>e</a:t>
            </a:r>
            <a:r>
              <a:rPr lang="es-ES" b="1" dirty="0" smtClean="0"/>
              <a:t> σ</a:t>
            </a:r>
            <a:r>
              <a:rPr lang="es-ES" b="1" baseline="-25000" dirty="0" smtClean="0"/>
              <a:t>T </a:t>
            </a:r>
            <a:r>
              <a:rPr lang="es-ES" b="1" dirty="0" smtClean="0"/>
              <a:t>~ number of electrons</a:t>
            </a:r>
            <a:endParaRPr lang="es-E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54472" y="3397021"/>
            <a:ext cx="479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DM predictions from N-body Millennium </a:t>
            </a:r>
            <a:r>
              <a:rPr lang="en-US" dirty="0" err="1" smtClean="0">
                <a:solidFill>
                  <a:srgbClr val="0000FF"/>
                </a:solidFill>
              </a:rPr>
              <a:t>sim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917265" y="2113620"/>
            <a:ext cx="1770527" cy="117399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5474819" y="4326591"/>
            <a:ext cx="1481420" cy="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082552" y="1013777"/>
            <a:ext cx="94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~50%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6215529" y="1384300"/>
            <a:ext cx="1545666" cy="158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902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4600" y="2501900"/>
            <a:ext cx="687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See Yin-</a:t>
            </a:r>
            <a:r>
              <a:rPr lang="en-US" sz="2400" b="1" i="1" dirty="0" err="1" smtClean="0"/>
              <a:t>zhe</a:t>
            </a:r>
            <a:r>
              <a:rPr lang="en-US" sz="2400" b="1" i="1" dirty="0" smtClean="0"/>
              <a:t> Ma’s talk right after this one!!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SPT_kS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695" y="2255798"/>
            <a:ext cx="4757305" cy="3124200"/>
          </a:xfrm>
          <a:prstGeom prst="rect">
            <a:avLst/>
          </a:prstGeom>
        </p:spPr>
      </p:pic>
      <p:pic>
        <p:nvPicPr>
          <p:cNvPr id="8" name="Picture 7" descr="ACTPol_kSZ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2248"/>
            <a:ext cx="4035220" cy="3587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7800" y="5379998"/>
            <a:ext cx="373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Soergel</a:t>
            </a:r>
            <a:r>
              <a:rPr lang="en-US" dirty="0" smtClean="0"/>
              <a:t> et al., 2016,</a:t>
            </a:r>
          </a:p>
          <a:p>
            <a:r>
              <a:rPr lang="en-US" dirty="0" smtClean="0"/>
              <a:t> for the SPT </a:t>
            </a:r>
            <a:r>
              <a:rPr lang="en-US" dirty="0" err="1" smtClean="0"/>
              <a:t>collab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1421" y="5379998"/>
            <a:ext cx="373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Schaan</a:t>
            </a:r>
            <a:r>
              <a:rPr lang="en-US" dirty="0" smtClean="0"/>
              <a:t> et al. 2016, for the </a:t>
            </a:r>
            <a:r>
              <a:rPr lang="en-US" dirty="0" err="1" smtClean="0"/>
              <a:t>ACTPol</a:t>
            </a:r>
            <a:r>
              <a:rPr lang="en-US" dirty="0" smtClean="0"/>
              <a:t> </a:t>
            </a:r>
            <a:r>
              <a:rPr lang="en-US" dirty="0" err="1" smtClean="0"/>
              <a:t>collab</a:t>
            </a:r>
            <a:r>
              <a:rPr lang="en-US" dirty="0" smtClean="0"/>
              <a:t>:</a:t>
            </a:r>
            <a:r>
              <a:rPr lang="en-US" dirty="0" smtClean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α</a:t>
            </a:r>
            <a:r>
              <a:rPr lang="en-US" dirty="0" smtClean="0"/>
              <a:t> = &lt;</a:t>
            </a:r>
            <a:r>
              <a:rPr lang="en-US" dirty="0" err="1" smtClean="0"/>
              <a:t>δT</a:t>
            </a:r>
            <a:r>
              <a:rPr lang="en-US" baseline="-25000" dirty="0" err="1" smtClean="0"/>
              <a:t>obs</a:t>
            </a:r>
            <a:r>
              <a:rPr lang="en-US" dirty="0" smtClean="0"/>
              <a:t> / </a:t>
            </a:r>
            <a:r>
              <a:rPr lang="en-US" dirty="0" err="1" smtClean="0"/>
              <a:t>δT</a:t>
            </a:r>
            <a:r>
              <a:rPr lang="en-US" baseline="-25000" dirty="0" err="1" smtClean="0"/>
              <a:t>model</a:t>
            </a:r>
            <a:r>
              <a:rPr lang="en-US" dirty="0" smtClean="0"/>
              <a:t> &gt;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4600" y="254000"/>
            <a:ext cx="68707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Latest results from high-resolution experiments like the </a:t>
            </a:r>
            <a:r>
              <a:rPr lang="en-US" sz="2400" b="1" i="1" dirty="0" smtClean="0"/>
              <a:t>South Pole Telescope (SPT) </a:t>
            </a:r>
            <a:r>
              <a:rPr lang="en-US" sz="2400" b="1" dirty="0" smtClean="0"/>
              <a:t>and the </a:t>
            </a:r>
            <a:r>
              <a:rPr lang="en-US" sz="2400" b="1" i="1" dirty="0" smtClean="0"/>
              <a:t>Atacama Cosmology Telescope </a:t>
            </a:r>
            <a:r>
              <a:rPr lang="en-US" sz="2400" b="1" i="1" dirty="0" err="1" smtClean="0"/>
              <a:t>Pol</a:t>
            </a:r>
            <a:r>
              <a:rPr lang="en-US" sz="2400" b="1" i="1" dirty="0" smtClean="0"/>
              <a:t> (</a:t>
            </a:r>
            <a:r>
              <a:rPr lang="en-US" sz="2400" b="1" i="1" dirty="0" err="1" smtClean="0"/>
              <a:t>ACTPol</a:t>
            </a:r>
            <a:r>
              <a:rPr lang="en-US" sz="2400" b="1" i="1" dirty="0" smtClean="0"/>
              <a:t>)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4600" y="2501900"/>
            <a:ext cx="687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New approaches to the </a:t>
            </a:r>
            <a:r>
              <a:rPr lang="en-US" sz="2400" b="1" dirty="0" err="1" smtClean="0"/>
              <a:t>kSZ</a:t>
            </a:r>
            <a:r>
              <a:rPr lang="en-US" sz="2400" b="1" dirty="0" smtClean="0"/>
              <a:t> …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79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3-point approach</a:t>
            </a:r>
            <a:endParaRPr lang="en-US" sz="2400" b="1" dirty="0"/>
          </a:p>
        </p:txBody>
      </p:sp>
      <p:pic>
        <p:nvPicPr>
          <p:cNvPr id="7" name="Picture 6" descr="bisp_kSZ_densi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4130"/>
            <a:ext cx="4881827" cy="3661370"/>
          </a:xfrm>
          <a:prstGeom prst="rect">
            <a:avLst/>
          </a:prstGeom>
        </p:spPr>
      </p:pic>
      <p:pic>
        <p:nvPicPr>
          <p:cNvPr id="8" name="Picture 7" descr="3point_kSZ_density_residua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045" y="741065"/>
            <a:ext cx="3797955" cy="426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0050" y="4635500"/>
            <a:ext cx="43815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&lt;(δT</a:t>
            </a:r>
            <a:r>
              <a:rPr lang="en-US" baseline="-25000" dirty="0" smtClean="0"/>
              <a:t>kSZ</a:t>
            </a:r>
            <a:r>
              <a:rPr lang="en-US" dirty="0" smtClean="0"/>
              <a:t>)</a:t>
            </a:r>
            <a:r>
              <a:rPr lang="en-US" dirty="0" smtClean="0"/>
              <a:t>^2 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gal</a:t>
            </a:r>
            <a:r>
              <a:rPr lang="en-US" dirty="0" smtClean="0"/>
              <a:t> </a:t>
            </a:r>
            <a:r>
              <a:rPr lang="en-US" dirty="0" smtClean="0"/>
              <a:t>&gt; : it computes the correlation of the </a:t>
            </a:r>
            <a:r>
              <a:rPr lang="en-US" b="1" i="1" dirty="0" smtClean="0"/>
              <a:t>squared </a:t>
            </a:r>
            <a:r>
              <a:rPr lang="en-US" dirty="0" smtClean="0"/>
              <a:t>CMB temperature field with the galaxy density contrast. It is however contaminated by CMB </a:t>
            </a:r>
            <a:r>
              <a:rPr lang="en-US" b="1" i="1" dirty="0" err="1" smtClean="0"/>
              <a:t>lensing</a:t>
            </a:r>
            <a:r>
              <a:rPr lang="en-US" b="1" i="1" dirty="0" smtClean="0"/>
              <a:t> …. They claim to have detected ALL baryons with this approach!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584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Hill et al.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79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</a:t>
            </a:r>
            <a:r>
              <a:rPr lang="en-US" sz="2400" b="1" dirty="0" err="1" smtClean="0"/>
              <a:t>δz</a:t>
            </a:r>
            <a:r>
              <a:rPr lang="en-US" sz="2400" b="1" dirty="0" smtClean="0"/>
              <a:t> – </a:t>
            </a:r>
            <a:r>
              <a:rPr lang="en-US" sz="2400" b="1" dirty="0" err="1" smtClean="0"/>
              <a:t>kSZ</a:t>
            </a:r>
            <a:r>
              <a:rPr lang="en-US" sz="2400" b="1" dirty="0" smtClean="0"/>
              <a:t> correlation</a:t>
            </a:r>
            <a:endParaRPr lang="en-US" sz="2400" b="1" dirty="0"/>
          </a:p>
        </p:txBody>
      </p:sp>
      <p:pic>
        <p:nvPicPr>
          <p:cNvPr id="7" name="Picture 6" descr="Julio_Chaves_Monte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482" y="457041"/>
            <a:ext cx="1575117" cy="15751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9300" y="2247900"/>
            <a:ext cx="204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Mr. </a:t>
            </a:r>
            <a:r>
              <a:rPr lang="en-US" b="1" dirty="0" err="1" smtClean="0"/>
              <a:t>Jon</a:t>
            </a:r>
            <a:r>
              <a:rPr lang="en-US" b="1" dirty="0" err="1" smtClean="0"/>
              <a:t>ás</a:t>
            </a:r>
            <a:r>
              <a:rPr lang="en-US" b="1" dirty="0" smtClean="0"/>
              <a:t> Chaves-Montero </a:t>
            </a:r>
            <a:r>
              <a:rPr lang="en-US" dirty="0" smtClean="0"/>
              <a:t>is a PhD student at CEFCA</a:t>
            </a:r>
            <a:endParaRPr lang="en-US" dirty="0"/>
          </a:p>
        </p:txBody>
      </p:sp>
      <p:pic>
        <p:nvPicPr>
          <p:cNvPr id="9" name="Imagen 4" descr="equatio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1077495"/>
            <a:ext cx="6350000" cy="1371600"/>
          </a:xfrm>
          <a:prstGeom prst="rect">
            <a:avLst/>
          </a:prstGeom>
        </p:spPr>
      </p:pic>
      <p:sp>
        <p:nvSpPr>
          <p:cNvPr id="10" name="CuadroTexto 5"/>
          <p:cNvSpPr txBox="1"/>
          <p:nvPr/>
        </p:nvSpPr>
        <p:spPr>
          <a:xfrm>
            <a:off x="49464" y="2681995"/>
            <a:ext cx="4652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i="1" dirty="0"/>
              <a:t>z = </a:t>
            </a:r>
            <a:r>
              <a:rPr lang="es-ES" sz="2600" b="1" i="1" dirty="0" err="1"/>
              <a:t>z</a:t>
            </a:r>
            <a:r>
              <a:rPr lang="es-ES" sz="2600" b="1" i="1" baseline="-25000" dirty="0" err="1"/>
              <a:t>Hubble</a:t>
            </a:r>
            <a:r>
              <a:rPr lang="es-ES" sz="2600" b="1" i="1" dirty="0"/>
              <a:t> +  </a:t>
            </a:r>
            <a:r>
              <a:rPr lang="es-ES" sz="2600" b="1" i="1" dirty="0" err="1"/>
              <a:t>z</a:t>
            </a:r>
            <a:r>
              <a:rPr lang="es-ES" sz="2600" b="1" i="1" baseline="-25000" dirty="0" err="1"/>
              <a:t>pec</a:t>
            </a:r>
            <a:endParaRPr lang="es-ES" sz="2600" b="1" i="1" baseline="-25000" dirty="0"/>
          </a:p>
          <a:p>
            <a:endParaRPr lang="es-ES" dirty="0"/>
          </a:p>
        </p:txBody>
      </p:sp>
      <p:pic>
        <p:nvPicPr>
          <p:cNvPr id="11" name="Imagen 4" descr="deltaz_line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451436"/>
            <a:ext cx="9144000" cy="1656000"/>
          </a:xfrm>
          <a:prstGeom prst="rect">
            <a:avLst/>
          </a:prstGeom>
        </p:spPr>
      </p:pic>
      <p:pic>
        <p:nvPicPr>
          <p:cNvPr id="12" name="Imagen 6" descr="convolu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9464" y="5416550"/>
            <a:ext cx="3771900" cy="939800"/>
          </a:xfrm>
          <a:prstGeom prst="rect">
            <a:avLst/>
          </a:prstGeom>
        </p:spPr>
      </p:pic>
      <p:pic>
        <p:nvPicPr>
          <p:cNvPr id="13" name="Imagen 5" descr="Lambd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41899" y="5447631"/>
            <a:ext cx="38227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J-PAS 8th Collaboration Meeting</a:t>
            </a:r>
            <a:endParaRPr lang="en-US" dirty="0" smtClean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Florianópolis, March 12th 2014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Imagen 4" descr="dz_total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432928"/>
            <a:ext cx="4920916" cy="3075572"/>
          </a:xfrm>
          <a:prstGeom prst="rect">
            <a:avLst/>
          </a:prstGeom>
        </p:spPr>
      </p:pic>
      <p:pic>
        <p:nvPicPr>
          <p:cNvPr id="6" name="Imagen 5" descr="dz_velonly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010526" y="3147929"/>
            <a:ext cx="5133474" cy="320842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598737" y="1684421"/>
            <a:ext cx="454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Garching</a:t>
            </a:r>
            <a:r>
              <a:rPr lang="es-ES" dirty="0" smtClean="0"/>
              <a:t> Virtual </a:t>
            </a:r>
            <a:r>
              <a:rPr lang="es-ES" dirty="0" err="1" smtClean="0"/>
              <a:t>Observatory</a:t>
            </a:r>
            <a:r>
              <a:rPr lang="es-ES" dirty="0" smtClean="0"/>
              <a:t> (GAVO)</a:t>
            </a:r>
          </a:p>
          <a:p>
            <a:pPr algn="ctr"/>
            <a:r>
              <a:rPr lang="es-ES" dirty="0" smtClean="0"/>
              <a:t>(z~0.2 and </a:t>
            </a:r>
            <a:r>
              <a:rPr lang="es-ES" dirty="0" err="1" smtClean="0"/>
              <a:t>n</a:t>
            </a:r>
            <a:r>
              <a:rPr lang="es-ES" baseline="-25000" dirty="0" err="1" smtClean="0"/>
              <a:t>g</a:t>
            </a:r>
            <a:r>
              <a:rPr lang="es-ES" baseline="-25000" dirty="0" smtClean="0"/>
              <a:t> </a:t>
            </a:r>
            <a:r>
              <a:rPr lang="es-ES" dirty="0" smtClean="0"/>
              <a:t>~1e-3 [h/</a:t>
            </a:r>
            <a:r>
              <a:rPr lang="es-ES" dirty="0" err="1" smtClean="0"/>
              <a:t>Mpc</a:t>
            </a:r>
            <a:r>
              <a:rPr lang="es-ES" dirty="0" smtClean="0"/>
              <a:t>]^3, \sigma_z~0.02)</a:t>
            </a:r>
            <a:endParaRPr lang="es-ES" dirty="0"/>
          </a:p>
        </p:txBody>
      </p:sp>
      <p:pic>
        <p:nvPicPr>
          <p:cNvPr id="8" name="Imagen 7" descr="equation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84" y="4508500"/>
            <a:ext cx="4003842" cy="86483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-1215189" y="1299700"/>
            <a:ext cx="4652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i="1" dirty="0"/>
              <a:t>z = </a:t>
            </a:r>
            <a:r>
              <a:rPr lang="es-ES" sz="2600" b="1" i="1" dirty="0" err="1"/>
              <a:t>z</a:t>
            </a:r>
            <a:r>
              <a:rPr lang="es-ES" sz="2600" b="1" i="1" baseline="-25000" dirty="0" err="1"/>
              <a:t>Hubble</a:t>
            </a:r>
            <a:r>
              <a:rPr lang="es-ES" sz="2600" b="1" i="1" dirty="0"/>
              <a:t> +  </a:t>
            </a:r>
            <a:r>
              <a:rPr lang="es-ES" sz="2600" b="1" i="1" dirty="0" err="1"/>
              <a:t>z</a:t>
            </a:r>
            <a:r>
              <a:rPr lang="es-ES" sz="2600" b="1" i="1" baseline="-25000" dirty="0" err="1"/>
              <a:t>pec</a:t>
            </a:r>
            <a:endParaRPr lang="es-ES" sz="2600" b="1" i="1" baseline="-25000" dirty="0"/>
          </a:p>
          <a:p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292558" y="3340750"/>
            <a:ext cx="4652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i="1" dirty="0"/>
              <a:t>z = </a:t>
            </a:r>
            <a:r>
              <a:rPr lang="es-ES" sz="2600" b="1" i="1" dirty="0" smtClean="0"/>
              <a:t> </a:t>
            </a:r>
            <a:r>
              <a:rPr lang="es-ES" sz="2600" b="1" i="1" dirty="0" err="1"/>
              <a:t>z</a:t>
            </a:r>
            <a:r>
              <a:rPr lang="es-ES" sz="2600" b="1" i="1" baseline="-25000" dirty="0" err="1"/>
              <a:t>pec</a:t>
            </a:r>
            <a:endParaRPr lang="es-ES" sz="2600" b="1" i="1" baseline="-25000" dirty="0"/>
          </a:p>
          <a:p>
            <a:endParaRPr lang="es-ES" dirty="0"/>
          </a:p>
        </p:txBody>
      </p:sp>
      <p:pic>
        <p:nvPicPr>
          <p:cNvPr id="12" name="Picture 11" descr="Julio_Chaves_Monter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8883" y="109304"/>
            <a:ext cx="1575117" cy="15751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30850" y="109304"/>
            <a:ext cx="204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Mr. </a:t>
            </a:r>
            <a:r>
              <a:rPr lang="en-US" b="1" dirty="0" err="1" smtClean="0"/>
              <a:t>Jon</a:t>
            </a:r>
            <a:r>
              <a:rPr lang="en-US" b="1" dirty="0" err="1" smtClean="0"/>
              <a:t>ás</a:t>
            </a:r>
            <a:r>
              <a:rPr lang="en-US" b="1" dirty="0" smtClean="0"/>
              <a:t> Chaves-Montero </a:t>
            </a:r>
            <a:r>
              <a:rPr lang="en-US" dirty="0" smtClean="0"/>
              <a:t>is a PhD student at CEFCA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98510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J-PAS 8th Collaboration Meeting</a:t>
            </a:r>
            <a:endParaRPr lang="en-US" dirty="0" smtClean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Florianópolis, March 12th 2014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Imagen 4" descr="corr_coeff_ng1em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09304"/>
            <a:ext cx="4506869" cy="450686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649055" y="1955800"/>
            <a:ext cx="38082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Correlation</a:t>
            </a:r>
            <a:r>
              <a:rPr lang="es-ES" dirty="0" smtClean="0"/>
              <a:t> </a:t>
            </a:r>
            <a:r>
              <a:rPr lang="es-ES" dirty="0" err="1" smtClean="0"/>
              <a:t>coefficient</a:t>
            </a:r>
            <a:r>
              <a:rPr lang="es-ES" dirty="0" smtClean="0"/>
              <a:t> </a:t>
            </a:r>
            <a:r>
              <a:rPr lang="es-ES" dirty="0" err="1" smtClean="0"/>
              <a:t>between</a:t>
            </a:r>
            <a:r>
              <a:rPr lang="es-ES" dirty="0" smtClean="0"/>
              <a:t> </a:t>
            </a:r>
            <a:r>
              <a:rPr lang="es-ES" dirty="0" err="1" smtClean="0"/>
              <a:t>z</a:t>
            </a:r>
            <a:r>
              <a:rPr lang="es-ES" baseline="-25000" dirty="0" err="1" smtClean="0"/>
              <a:t>vel</a:t>
            </a:r>
            <a:r>
              <a:rPr lang="es-ES" dirty="0" smtClean="0"/>
              <a:t>(n) and </a:t>
            </a:r>
            <a:r>
              <a:rPr lang="es-ES" dirty="0" err="1" smtClean="0"/>
              <a:t>redshift</a:t>
            </a:r>
            <a:r>
              <a:rPr lang="es-ES" dirty="0" smtClean="0"/>
              <a:t> </a:t>
            </a:r>
            <a:r>
              <a:rPr lang="es-ES" dirty="0" err="1" smtClean="0"/>
              <a:t>fluctuations</a:t>
            </a:r>
            <a:r>
              <a:rPr lang="es-ES" dirty="0" smtClean="0"/>
              <a:t> </a:t>
            </a:r>
            <a:r>
              <a:rPr lang="es-ES" dirty="0" err="1" smtClean="0"/>
              <a:t>δz</a:t>
            </a:r>
            <a:r>
              <a:rPr lang="es-ES" dirty="0" smtClean="0"/>
              <a:t> (n):</a:t>
            </a:r>
          </a:p>
          <a:p>
            <a:endParaRPr lang="es-ES" dirty="0"/>
          </a:p>
          <a:p>
            <a:r>
              <a:rPr lang="es-ES" dirty="0" smtClean="0"/>
              <a:t>R(</a:t>
            </a:r>
            <a:r>
              <a:rPr lang="es-ES" dirty="0" err="1" smtClean="0"/>
              <a:t>z</a:t>
            </a:r>
            <a:r>
              <a:rPr lang="es-ES" baseline="-25000" dirty="0" err="1" smtClean="0"/>
              <a:t>vel</a:t>
            </a:r>
            <a:r>
              <a:rPr lang="es-ES" dirty="0" smtClean="0"/>
              <a:t> </a:t>
            </a:r>
            <a:r>
              <a:rPr lang="es-ES" dirty="0" err="1" smtClean="0"/>
              <a:t>δz</a:t>
            </a:r>
            <a:r>
              <a:rPr lang="es-ES" dirty="0" smtClean="0"/>
              <a:t>) =</a:t>
            </a:r>
          </a:p>
          <a:p>
            <a:r>
              <a:rPr lang="es-ES" dirty="0"/>
              <a:t> </a:t>
            </a:r>
            <a:r>
              <a:rPr lang="es-ES" dirty="0" smtClean="0"/>
              <a:t>          &lt;</a:t>
            </a:r>
            <a:r>
              <a:rPr lang="es-ES" dirty="0" err="1"/>
              <a:t>z</a:t>
            </a:r>
            <a:r>
              <a:rPr lang="es-ES" baseline="-25000" dirty="0" err="1"/>
              <a:t>vel</a:t>
            </a:r>
            <a:r>
              <a:rPr lang="es-ES" dirty="0"/>
              <a:t> </a:t>
            </a:r>
            <a:r>
              <a:rPr lang="es-ES" dirty="0" err="1"/>
              <a:t>δz</a:t>
            </a:r>
            <a:r>
              <a:rPr lang="es-ES" dirty="0" smtClean="0"/>
              <a:t>&gt; / SQRT(&lt;</a:t>
            </a:r>
            <a:r>
              <a:rPr lang="es-ES" dirty="0" err="1" smtClean="0"/>
              <a:t>z</a:t>
            </a:r>
            <a:r>
              <a:rPr lang="es-ES" baseline="-25000" dirty="0" err="1" smtClean="0"/>
              <a:t>vel</a:t>
            </a:r>
            <a:r>
              <a:rPr lang="es-ES" baseline="-25000" dirty="0" smtClean="0"/>
              <a:t> </a:t>
            </a:r>
            <a:r>
              <a:rPr lang="es-ES" baseline="30000" dirty="0" smtClean="0"/>
              <a:t>2</a:t>
            </a:r>
            <a:r>
              <a:rPr lang="es-ES" dirty="0" smtClean="0"/>
              <a:t>&gt;&lt;δz</a:t>
            </a:r>
            <a:r>
              <a:rPr lang="es-ES" baseline="30000" dirty="0" smtClean="0"/>
              <a:t>2</a:t>
            </a:r>
            <a:r>
              <a:rPr lang="es-ES" dirty="0" smtClean="0"/>
              <a:t>&gt;),</a:t>
            </a:r>
          </a:p>
          <a:p>
            <a:endParaRPr lang="es-ES" dirty="0"/>
          </a:p>
          <a:p>
            <a:endParaRPr lang="es-ES" dirty="0" smtClean="0"/>
          </a:p>
          <a:p>
            <a:r>
              <a:rPr lang="es-ES" dirty="0" err="1" smtClean="0"/>
              <a:t>Same</a:t>
            </a:r>
            <a:r>
              <a:rPr lang="es-ES" dirty="0" smtClean="0"/>
              <a:t> as R(</a:t>
            </a:r>
            <a:r>
              <a:rPr lang="es-ES" dirty="0" err="1" smtClean="0"/>
              <a:t>x,y</a:t>
            </a:r>
            <a:r>
              <a:rPr lang="es-ES" dirty="0" smtClean="0"/>
              <a:t>) = &lt;</a:t>
            </a:r>
            <a:r>
              <a:rPr lang="es-ES" dirty="0" err="1" smtClean="0"/>
              <a:t>xy</a:t>
            </a:r>
            <a:r>
              <a:rPr lang="es-ES" dirty="0" smtClean="0"/>
              <a:t>&gt; / SQRT(&lt;x</a:t>
            </a:r>
            <a:r>
              <a:rPr lang="es-ES" baseline="30000" dirty="0" smtClean="0"/>
              <a:t>2</a:t>
            </a:r>
            <a:r>
              <a:rPr lang="es-ES" dirty="0" smtClean="0"/>
              <a:t>&gt;&lt;y</a:t>
            </a:r>
            <a:r>
              <a:rPr lang="es-ES" baseline="30000" dirty="0" smtClean="0"/>
              <a:t>2</a:t>
            </a:r>
            <a:r>
              <a:rPr lang="es-ES" dirty="0" smtClean="0"/>
              <a:t>&gt;)</a:t>
            </a:r>
          </a:p>
          <a:p>
            <a:endParaRPr lang="es-ES" dirty="0"/>
          </a:p>
          <a:p>
            <a:pPr marL="742950" lvl="1" indent="-285750">
              <a:buFont typeface="Arial"/>
              <a:buChar char="•"/>
            </a:pPr>
            <a:r>
              <a:rPr lang="es-ES" dirty="0" err="1" smtClean="0"/>
              <a:t>If</a:t>
            </a:r>
            <a:r>
              <a:rPr lang="es-ES" dirty="0" smtClean="0"/>
              <a:t> R(</a:t>
            </a:r>
            <a:r>
              <a:rPr lang="es-ES" dirty="0" err="1" smtClean="0"/>
              <a:t>x,y</a:t>
            </a:r>
            <a:r>
              <a:rPr lang="es-ES" dirty="0" smtClean="0"/>
              <a:t>)=1, </a:t>
            </a:r>
            <a:r>
              <a:rPr lang="es-ES" dirty="0" err="1" smtClean="0"/>
              <a:t>x,y</a:t>
            </a:r>
            <a:r>
              <a:rPr lang="es-ES" dirty="0" smtClean="0"/>
              <a:t> are </a:t>
            </a:r>
            <a:r>
              <a:rPr lang="es-ES" dirty="0" err="1" smtClean="0"/>
              <a:t>perfectly</a:t>
            </a:r>
            <a:r>
              <a:rPr lang="es-ES" dirty="0" smtClean="0"/>
              <a:t> </a:t>
            </a:r>
            <a:r>
              <a:rPr lang="es-ES" dirty="0" err="1" smtClean="0"/>
              <a:t>correlated</a:t>
            </a:r>
            <a:endParaRPr lang="es-ES" dirty="0" smtClean="0"/>
          </a:p>
          <a:p>
            <a:pPr marL="742950" lvl="1" indent="-285750">
              <a:buFont typeface="Arial"/>
              <a:buChar char="•"/>
            </a:pPr>
            <a:r>
              <a:rPr lang="es-ES" dirty="0" err="1" smtClean="0"/>
              <a:t>If</a:t>
            </a:r>
            <a:r>
              <a:rPr lang="es-ES" dirty="0" smtClean="0"/>
              <a:t> R(</a:t>
            </a:r>
            <a:r>
              <a:rPr lang="es-ES" dirty="0" err="1" smtClean="0"/>
              <a:t>x,y</a:t>
            </a:r>
            <a:r>
              <a:rPr lang="es-ES" dirty="0" smtClean="0"/>
              <a:t>)=0, </a:t>
            </a:r>
            <a:r>
              <a:rPr lang="es-ES" dirty="0" err="1" smtClean="0"/>
              <a:t>x,y</a:t>
            </a:r>
            <a:r>
              <a:rPr lang="es-ES" dirty="0" smtClean="0"/>
              <a:t> are </a:t>
            </a:r>
            <a:r>
              <a:rPr lang="es-ES" dirty="0" err="1" smtClean="0"/>
              <a:t>uncorrelated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3124200" y="4154508"/>
            <a:ext cx="1042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1/</a:t>
            </a:r>
            <a:r>
              <a:rPr lang="es-ES" sz="2400" b="1" dirty="0" err="1" smtClean="0"/>
              <a:t>θ</a:t>
            </a:r>
            <a:endParaRPr lang="es-ES" sz="2400" b="1" dirty="0"/>
          </a:p>
        </p:txBody>
      </p:sp>
      <p:pic>
        <p:nvPicPr>
          <p:cNvPr id="8" name="Picture 7" descr="Julio_Chaves_Monte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883" y="109304"/>
            <a:ext cx="1575117" cy="15751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30850" y="109304"/>
            <a:ext cx="204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Mr. </a:t>
            </a:r>
            <a:r>
              <a:rPr lang="en-US" b="1" dirty="0" err="1" smtClean="0"/>
              <a:t>Jon</a:t>
            </a:r>
            <a:r>
              <a:rPr lang="en-US" b="1" dirty="0" err="1" smtClean="0"/>
              <a:t>ás</a:t>
            </a:r>
            <a:r>
              <a:rPr lang="en-US" b="1" dirty="0" smtClean="0"/>
              <a:t> Chaves-Montero </a:t>
            </a:r>
            <a:r>
              <a:rPr lang="en-US" dirty="0" smtClean="0"/>
              <a:t>is a PhD student at CEFCA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3127" y="5710019"/>
            <a:ext cx="8344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If confirmed to work OK, this should provide a </a:t>
            </a:r>
            <a:r>
              <a:rPr lang="en-US" b="1" i="1" dirty="0" smtClean="0"/>
              <a:t>new channel </a:t>
            </a:r>
            <a:r>
              <a:rPr lang="en-US" i="1" dirty="0" smtClean="0"/>
              <a:t>to study the </a:t>
            </a:r>
            <a:r>
              <a:rPr lang="en-US" b="1" i="1" dirty="0" smtClean="0"/>
              <a:t>interplay </a:t>
            </a:r>
            <a:r>
              <a:rPr lang="en-US" i="1" dirty="0" smtClean="0"/>
              <a:t>of </a:t>
            </a:r>
            <a:r>
              <a:rPr lang="en-US" b="1" i="1" dirty="0" smtClean="0"/>
              <a:t>densities </a:t>
            </a:r>
            <a:r>
              <a:rPr lang="en-US" i="1" dirty="0" smtClean="0"/>
              <a:t>and </a:t>
            </a:r>
            <a:r>
              <a:rPr lang="en-US" b="1" i="1" dirty="0" smtClean="0"/>
              <a:t>velocities </a:t>
            </a:r>
            <a:r>
              <a:rPr lang="en-US" i="1" dirty="0" smtClean="0"/>
              <a:t>on the large scales!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76630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79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 look to the future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5900" y="2108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 descr="future_kSZxg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286" y="1244600"/>
            <a:ext cx="5224714" cy="4678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2754531"/>
            <a:ext cx="30302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forecast study by Sugiyama et al. 2016 assures that </a:t>
            </a:r>
            <a:r>
              <a:rPr lang="en-US" dirty="0" err="1" smtClean="0"/>
              <a:t>kSZ</a:t>
            </a:r>
            <a:r>
              <a:rPr lang="en-US" dirty="0" smtClean="0"/>
              <a:t> surveys will complement upcoming LSS surveys by shrinking error bars in parameters like </a:t>
            </a:r>
            <a:r>
              <a:rPr lang="en-US" dirty="0" err="1" smtClean="0"/>
              <a:t>b</a:t>
            </a:r>
            <a:r>
              <a:rPr lang="en-US" dirty="0" smtClean="0"/>
              <a:t>, fσ</a:t>
            </a:r>
            <a:r>
              <a:rPr lang="en-US" baseline="-25000" dirty="0" smtClean="0"/>
              <a:t>8 </a:t>
            </a:r>
            <a:r>
              <a:rPr lang="en-US" dirty="0" smtClean="0"/>
              <a:t>, H</a:t>
            </a:r>
            <a:r>
              <a:rPr lang="en-US" baseline="-25000" dirty="0" smtClean="0"/>
              <a:t>0</a:t>
            </a:r>
            <a:r>
              <a:rPr lang="en-US" dirty="0" smtClean="0"/>
              <a:t> , and D</a:t>
            </a:r>
            <a:r>
              <a:rPr lang="en-US" baseline="-25000" dirty="0" smtClean="0"/>
              <a:t>A 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5900" y="5987018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We are very probably at the beginning of a very interesting </a:t>
            </a:r>
            <a:r>
              <a:rPr lang="en-US" b="1" i="1" dirty="0" err="1" smtClean="0"/>
              <a:t>kSZ</a:t>
            </a:r>
            <a:r>
              <a:rPr lang="en-US" b="1" i="1" dirty="0" smtClean="0"/>
              <a:t>-science era!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95450"/>
            <a:ext cx="34163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0" y="4070350"/>
            <a:ext cx="35687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63600" y="2667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7 de Julio, San </a:t>
            </a:r>
            <a:r>
              <a:rPr lang="en-US" sz="2400" b="1" i="1" dirty="0" err="1" smtClean="0"/>
              <a:t>Ferm</a:t>
            </a:r>
            <a:r>
              <a:rPr lang="en-US" sz="2400" b="1" i="1" dirty="0" err="1" smtClean="0"/>
              <a:t>ín</a:t>
            </a:r>
            <a:r>
              <a:rPr lang="en-US" sz="2400" b="1" i="1" dirty="0" smtClean="0"/>
              <a:t>!! </a:t>
            </a:r>
            <a:r>
              <a:rPr lang="en-US" sz="2400" b="1" i="1" dirty="0" err="1" smtClean="0">
                <a:sym typeface="Wingdings"/>
              </a:rPr>
              <a:t></a:t>
            </a:r>
            <a:r>
              <a:rPr lang="en-US" sz="2400" b="1" i="1" dirty="0" smtClean="0">
                <a:sym typeface="Wingdings"/>
              </a:rPr>
              <a:t> July the 7</a:t>
            </a:r>
            <a:r>
              <a:rPr lang="en-US" sz="2400" b="1" i="1" baseline="30000" dirty="0" smtClean="0">
                <a:sym typeface="Wingdings"/>
              </a:rPr>
              <a:t>th</a:t>
            </a:r>
            <a:r>
              <a:rPr lang="en-US" sz="2400" b="1" i="1" dirty="0" smtClean="0">
                <a:sym typeface="Wingdings"/>
              </a:rPr>
              <a:t>, San </a:t>
            </a:r>
            <a:r>
              <a:rPr lang="en-US" sz="2400" b="1" i="1" dirty="0" err="1" smtClean="0">
                <a:sym typeface="Wingdings"/>
              </a:rPr>
              <a:t>Fermin</a:t>
            </a:r>
            <a:r>
              <a:rPr lang="en-US" sz="2400" b="1" i="1" dirty="0" smtClean="0">
                <a:sym typeface="Wingdings"/>
              </a:rPr>
              <a:t>!!</a:t>
            </a:r>
            <a:endParaRPr lang="en-US" sz="2400" b="1" i="1" dirty="0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079500"/>
            <a:ext cx="29591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3950" y="4070350"/>
            <a:ext cx="3492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765800" y="6394450"/>
            <a:ext cx="337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Ernst Hemingway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 rot="20237809">
            <a:off x="3505200" y="1265493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79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One image is more worth than one thousand words …</a:t>
            </a:r>
            <a:endParaRPr lang="en-US" sz="2400" b="1" dirty="0"/>
          </a:p>
        </p:txBody>
      </p:sp>
      <p:pic>
        <p:nvPicPr>
          <p:cNvPr id="7" name="Picture 6" descr="ACT_highres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728602"/>
            <a:ext cx="6350000" cy="4310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5669517"/>
            <a:ext cx="47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ACT CMB map at 143 GHz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971801" y="1168401"/>
            <a:ext cx="480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CMB intrinsic spots, generated at </a:t>
            </a:r>
            <a:r>
              <a:rPr lang="en-US" i="1" dirty="0" smtClean="0"/>
              <a:t>z~1,100</a:t>
            </a:r>
            <a:r>
              <a:rPr lang="en-US" dirty="0" smtClean="0"/>
              <a:t> …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3397769" y="2165864"/>
            <a:ext cx="1738865" cy="4826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2813568" y="2013468"/>
            <a:ext cx="2170670" cy="121920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66702" y="3911604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~</a:t>
            </a:r>
            <a:r>
              <a:rPr lang="en-US" b="1" dirty="0" smtClean="0"/>
              <a:t>1 deg</a:t>
            </a:r>
            <a:endParaRPr lang="en-US" b="1" dirty="0"/>
          </a:p>
        </p:txBody>
      </p:sp>
      <p:sp>
        <p:nvSpPr>
          <p:cNvPr id="37" name="Left Brace 36"/>
          <p:cNvSpPr/>
          <p:nvPr/>
        </p:nvSpPr>
        <p:spPr>
          <a:xfrm>
            <a:off x="1549400" y="2203450"/>
            <a:ext cx="587246" cy="36385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44550"/>
            <a:ext cx="24638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4095750"/>
            <a:ext cx="3492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3300" y="2870200"/>
            <a:ext cx="33147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663700" y="292100"/>
            <a:ext cx="661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La </a:t>
            </a:r>
            <a:r>
              <a:rPr lang="en-US" sz="2000" b="1" i="1" dirty="0" err="1" smtClean="0"/>
              <a:t>Vaquilla</a:t>
            </a:r>
            <a:r>
              <a:rPr lang="en-US" sz="2000" b="1" dirty="0" smtClean="0"/>
              <a:t>, main Summer festivity in </a:t>
            </a:r>
            <a:r>
              <a:rPr lang="en-US" sz="2000" b="1" dirty="0" err="1" smtClean="0"/>
              <a:t>Teruel</a:t>
            </a:r>
            <a:r>
              <a:rPr lang="en-US" sz="2000" b="1" dirty="0" smtClean="0"/>
              <a:t> (Arag</a:t>
            </a:r>
            <a:r>
              <a:rPr lang="en-US" sz="2000" b="1" dirty="0" smtClean="0"/>
              <a:t>ón, Spain), is taking place this Saturday!</a:t>
            </a:r>
            <a:endParaRPr lang="en-US" sz="20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041900" y="2362200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Continental Spain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84000" y="-5715000"/>
            <a:ext cx="8192000" cy="460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4700" y="5465842"/>
            <a:ext cx="668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Teruel</a:t>
            </a:r>
            <a:r>
              <a:rPr lang="en-US" b="1" dirty="0" smtClean="0"/>
              <a:t> lies ~ 150 km NW from Valencia, not far from the Mediterranean sea 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80" y="1651000"/>
            <a:ext cx="4732120" cy="2704068"/>
          </a:xfrm>
          <a:prstGeom prst="rect">
            <a:avLst/>
          </a:prstGeom>
        </p:spPr>
      </p:pic>
      <p:sp>
        <p:nvSpPr>
          <p:cNvPr id="11" name="4-Point Star 10"/>
          <p:cNvSpPr/>
          <p:nvPr/>
        </p:nvSpPr>
        <p:spPr>
          <a:xfrm flipH="1">
            <a:off x="2886075" y="2807732"/>
            <a:ext cx="238125" cy="76200"/>
          </a:xfrm>
          <a:prstGeom prst="star4">
            <a:avLst>
              <a:gd name="adj" fmla="val 26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98887" y="2698234"/>
            <a:ext cx="91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6600"/>
                </a:solidFill>
              </a:rPr>
              <a:t>Teruel</a:t>
            </a:r>
            <a:endParaRPr lang="en-US" b="1" dirty="0">
              <a:solidFill>
                <a:srgbClr val="FF66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367766"/>
            <a:ext cx="4406900" cy="272493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343150" y="4603750"/>
            <a:ext cx="99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Valencia</a:t>
            </a:r>
            <a:endParaRPr lang="es-ES" b="1" dirty="0">
              <a:solidFill>
                <a:srgbClr val="FF0000"/>
              </a:solidFill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3060701" y="3175000"/>
            <a:ext cx="63499" cy="151765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3060701" y="4692650"/>
            <a:ext cx="4476749" cy="14605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>
            <a:off x="4114800" y="3175000"/>
            <a:ext cx="2438400" cy="158750"/>
          </a:xfrm>
          <a:prstGeom prst="straightConnector1">
            <a:avLst/>
          </a:prstGeom>
          <a:ln w="127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>
            <a:endCxn id="11" idx="2"/>
          </p:cNvCxnSpPr>
          <p:nvPr/>
        </p:nvCxnSpPr>
        <p:spPr>
          <a:xfrm flipH="1" flipV="1">
            <a:off x="3005137" y="2883932"/>
            <a:ext cx="1109663" cy="291068"/>
          </a:xfrm>
          <a:prstGeom prst="straightConnector1">
            <a:avLst/>
          </a:prstGeom>
          <a:ln w="127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24" name="Elipse 56323"/>
          <p:cNvSpPr/>
          <p:nvPr/>
        </p:nvSpPr>
        <p:spPr>
          <a:xfrm rot="1956830">
            <a:off x="6743701" y="2903071"/>
            <a:ext cx="762000" cy="171981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325" name="Elipse 56324"/>
          <p:cNvSpPr/>
          <p:nvPr/>
        </p:nvSpPr>
        <p:spPr>
          <a:xfrm rot="1394687">
            <a:off x="2821038" y="2091619"/>
            <a:ext cx="444500" cy="874942"/>
          </a:xfrm>
          <a:prstGeom prst="ellipse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326" name="CuadroTexto 56325"/>
          <p:cNvSpPr txBox="1"/>
          <p:nvPr/>
        </p:nvSpPr>
        <p:spPr>
          <a:xfrm>
            <a:off x="3342267" y="1866900"/>
            <a:ext cx="114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6600"/>
                </a:solidFill>
              </a:rPr>
              <a:t>ARAGÓN</a:t>
            </a:r>
            <a:endParaRPr lang="es-ES" b="1" dirty="0">
              <a:solidFill>
                <a:srgbClr val="FF6600"/>
              </a:solidFill>
            </a:endParaRP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84000" y="-5715000"/>
            <a:ext cx="8192000" cy="4608000"/>
          </a:xfrm>
          <a:prstGeom prst="rect">
            <a:avLst/>
          </a:prstGeom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549" y="1981200"/>
            <a:ext cx="8615332" cy="400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927100" y="1048306"/>
            <a:ext cx="668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Javalambre</a:t>
            </a:r>
            <a:r>
              <a:rPr lang="en-US" b="1" dirty="0" smtClean="0"/>
              <a:t> </a:t>
            </a:r>
            <a:r>
              <a:rPr lang="en-US" b="1" dirty="0" smtClean="0"/>
              <a:t>sierra as seen SE </a:t>
            </a:r>
            <a:r>
              <a:rPr lang="en-US" b="1" dirty="0" smtClean="0"/>
              <a:t>from my home in </a:t>
            </a:r>
            <a:r>
              <a:rPr lang="en-US" b="1" dirty="0" err="1" smtClean="0"/>
              <a:t>Teruel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300" y="1537732"/>
            <a:ext cx="2425700" cy="1386114"/>
          </a:xfrm>
          <a:prstGeom prst="rect">
            <a:avLst/>
          </a:prstGeom>
        </p:spPr>
      </p:pic>
      <p:sp>
        <p:nvSpPr>
          <p:cNvPr id="11" name="4-Point Star 10"/>
          <p:cNvSpPr/>
          <p:nvPr/>
        </p:nvSpPr>
        <p:spPr>
          <a:xfrm>
            <a:off x="8137525" y="2108200"/>
            <a:ext cx="95250" cy="76200"/>
          </a:xfrm>
          <a:prstGeom prst="star4">
            <a:avLst>
              <a:gd name="adj" fmla="val 26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232775" y="1981200"/>
            <a:ext cx="91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Teruel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74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84000" y="-5715000"/>
            <a:ext cx="8192000" cy="4608000"/>
          </a:xfrm>
          <a:prstGeom prst="rect">
            <a:avLst/>
          </a:prstGeom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492000" y="1537732"/>
            <a:ext cx="16655659" cy="1047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927100" y="1048306"/>
            <a:ext cx="668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Javalambre</a:t>
            </a:r>
            <a:r>
              <a:rPr lang="en-US" b="1" dirty="0" smtClean="0"/>
              <a:t> </a:t>
            </a:r>
            <a:r>
              <a:rPr lang="en-US" b="1" dirty="0" smtClean="0"/>
              <a:t>sierra as seen SE </a:t>
            </a:r>
            <a:r>
              <a:rPr lang="en-US" b="1" dirty="0" smtClean="0"/>
              <a:t>from my home in </a:t>
            </a:r>
            <a:r>
              <a:rPr lang="en-US" b="1" dirty="0" err="1" smtClean="0"/>
              <a:t>Teruel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7" name="Imagen 6" descr="nvo_20140413_47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8533"/>
            <a:ext cx="9169400" cy="673946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590800" y="274638"/>
            <a:ext cx="4470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F0000"/>
                </a:solidFill>
              </a:rPr>
              <a:t>Observatorio </a:t>
            </a:r>
          </a:p>
          <a:p>
            <a:pPr algn="ctr"/>
            <a:r>
              <a:rPr lang="es-ES" sz="3600" dirty="0" smtClean="0">
                <a:solidFill>
                  <a:srgbClr val="FF0000"/>
                </a:solidFill>
              </a:rPr>
              <a:t>Astrof</a:t>
            </a:r>
            <a:r>
              <a:rPr lang="es-ES" sz="3600" dirty="0" smtClean="0">
                <a:solidFill>
                  <a:srgbClr val="FF0000"/>
                </a:solidFill>
              </a:rPr>
              <a:t>ísico de </a:t>
            </a:r>
          </a:p>
          <a:p>
            <a:pPr algn="ctr"/>
            <a:r>
              <a:rPr lang="es-ES" sz="3600" dirty="0" smtClean="0">
                <a:solidFill>
                  <a:srgbClr val="FF0000"/>
                </a:solidFill>
              </a:rPr>
              <a:t>Javalambre, OAJ</a:t>
            </a:r>
            <a:endParaRPr lang="es-ES" sz="3600" dirty="0">
              <a:solidFill>
                <a:srgbClr val="FF0000"/>
              </a:solidFill>
            </a:endParaRPr>
          </a:p>
        </p:txBody>
      </p:sp>
      <p:sp>
        <p:nvSpPr>
          <p:cNvPr id="10" name="CuadroTexto 7"/>
          <p:cNvSpPr txBox="1"/>
          <p:nvPr/>
        </p:nvSpPr>
        <p:spPr>
          <a:xfrm>
            <a:off x="4699000" y="4711700"/>
            <a:ext cx="4470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F0000"/>
                </a:solidFill>
              </a:rPr>
              <a:t>Median seeing ~0.7” at </a:t>
            </a:r>
            <a:r>
              <a:rPr lang="es-ES" sz="3600" i="1" dirty="0" smtClean="0">
                <a:solidFill>
                  <a:srgbClr val="FF0000"/>
                </a:solidFill>
              </a:rPr>
              <a:t>Pico del Buitre</a:t>
            </a:r>
            <a:endParaRPr lang="es-ES" sz="3600" dirty="0" smtClean="0">
              <a:solidFill>
                <a:srgbClr val="FF0000"/>
              </a:solidFill>
            </a:endParaRPr>
          </a:p>
          <a:p>
            <a:pPr algn="ctr"/>
            <a:r>
              <a:rPr lang="es-ES" sz="3600" dirty="0" smtClean="0">
                <a:solidFill>
                  <a:srgbClr val="FF0000"/>
                </a:solidFill>
              </a:rPr>
              <a:t>Elevation ~2,000 m</a:t>
            </a:r>
            <a:endParaRPr lang="es-E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24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OAJ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823" y="1417638"/>
            <a:ext cx="5046177" cy="352266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7124"/>
            <a:ext cx="3898900" cy="425907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648200" y="5245100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Moles et al. 2009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14300" y="1570038"/>
            <a:ext cx="37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Seeing</a:t>
            </a:r>
            <a:r>
              <a:rPr lang="es-ES" dirty="0" smtClean="0"/>
              <a:t> </a:t>
            </a:r>
            <a:r>
              <a:rPr lang="es-ES" dirty="0" err="1" smtClean="0"/>
              <a:t>conditions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605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Imagen 6" descr="JPASfilt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27500" y="2473960"/>
            <a:ext cx="4559300" cy="364744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57200" y="2908300"/>
            <a:ext cx="345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J-PAS </a:t>
            </a:r>
            <a:r>
              <a:rPr lang="es-ES" dirty="0" smtClean="0"/>
              <a:t>should yield a pseudo-spectrum (R~50) in </a:t>
            </a:r>
            <a:r>
              <a:rPr lang="es-ES" b="1" i="1" dirty="0" smtClean="0"/>
              <a:t>every</a:t>
            </a:r>
            <a:r>
              <a:rPr lang="es-ES" dirty="0" smtClean="0"/>
              <a:t> pixel of the sky down to m</a:t>
            </a:r>
            <a:r>
              <a:rPr lang="es-ES" baseline="-25000" dirty="0" smtClean="0"/>
              <a:t>AB</a:t>
            </a:r>
            <a:r>
              <a:rPr lang="es-ES" dirty="0" smtClean="0"/>
              <a:t> ~ 22.5 – 23.5</a:t>
            </a:r>
            <a:endParaRPr lang="es-ES" dirty="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z="4800" b="1" dirty="0" smtClean="0"/>
              <a:t>J-PAS survey</a:t>
            </a:r>
            <a:endParaRPr lang="es-ES" sz="48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79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457200"/>
            <a:ext cx="8382000" cy="4525963"/>
          </a:xfrm>
        </p:spPr>
        <p:txBody>
          <a:bodyPr>
            <a:normAutofit fontScale="92500" lnSpcReduction="20000"/>
          </a:bodyPr>
          <a:lstStyle/>
          <a:p>
            <a:r>
              <a:rPr lang="es-ES" sz="2000" b="1" dirty="0" smtClean="0"/>
              <a:t>J-PAS </a:t>
            </a:r>
            <a:r>
              <a:rPr lang="es-ES" sz="2000" dirty="0" smtClean="0"/>
              <a:t>is an </a:t>
            </a:r>
            <a:r>
              <a:rPr lang="es-ES" sz="2000" i="1" dirty="0" smtClean="0"/>
              <a:t>acronym of an acronym</a:t>
            </a:r>
            <a:r>
              <a:rPr lang="es-ES" sz="2000" dirty="0" smtClean="0"/>
              <a:t>, and stands for </a:t>
            </a:r>
            <a:r>
              <a:rPr lang="es-ES" sz="2000" b="1" i="1" dirty="0" smtClean="0"/>
              <a:t>J</a:t>
            </a:r>
            <a:r>
              <a:rPr lang="es-ES" sz="2000" i="1" dirty="0" smtClean="0"/>
              <a:t>avalambre (</a:t>
            </a:r>
            <a:r>
              <a:rPr lang="es-ES" sz="2000" b="1" i="1" dirty="0" smtClean="0"/>
              <a:t>P</a:t>
            </a:r>
            <a:r>
              <a:rPr lang="es-ES" sz="2000" i="1" dirty="0" smtClean="0"/>
              <a:t>hysics of the Accelerating Universe) </a:t>
            </a:r>
            <a:r>
              <a:rPr lang="es-ES" sz="2000" b="1" i="1" dirty="0" smtClean="0"/>
              <a:t>A</a:t>
            </a:r>
            <a:r>
              <a:rPr lang="es-ES" sz="2000" i="1" dirty="0" smtClean="0"/>
              <a:t>strophysical </a:t>
            </a:r>
            <a:r>
              <a:rPr lang="es-ES" sz="2000" b="1" i="1" dirty="0" smtClean="0"/>
              <a:t>S</a:t>
            </a:r>
            <a:r>
              <a:rPr lang="es-ES" sz="2000" i="1" dirty="0" smtClean="0"/>
              <a:t>urvey.</a:t>
            </a:r>
          </a:p>
          <a:p>
            <a:endParaRPr lang="es-ES" sz="2000" dirty="0" smtClean="0"/>
          </a:p>
          <a:p>
            <a:r>
              <a:rPr lang="es-ES" sz="2000" b="1" dirty="0" smtClean="0"/>
              <a:t>J-PAS, </a:t>
            </a:r>
            <a:r>
              <a:rPr lang="es-ES" sz="2000" dirty="0" smtClean="0"/>
              <a:t>founded on the grounds of a MoU signed by three institutions (</a:t>
            </a:r>
            <a:r>
              <a:rPr lang="es-ES" sz="2000" b="1" dirty="0" smtClean="0"/>
              <a:t>CEFCA</a:t>
            </a:r>
            <a:r>
              <a:rPr lang="es-ES" sz="2000" dirty="0" smtClean="0"/>
              <a:t>, </a:t>
            </a:r>
            <a:r>
              <a:rPr lang="es-ES" sz="2000" b="1" dirty="0" smtClean="0"/>
              <a:t>USP</a:t>
            </a:r>
            <a:r>
              <a:rPr lang="es-ES" sz="2000" dirty="0" smtClean="0"/>
              <a:t> [University of Saõ-Paulo, Brazil] and </a:t>
            </a:r>
            <a:r>
              <a:rPr lang="es-ES" sz="2000" b="1" dirty="0" smtClean="0"/>
              <a:t>ON</a:t>
            </a:r>
            <a:r>
              <a:rPr lang="es-ES" sz="2000" dirty="0" smtClean="0"/>
              <a:t> [Observatorio Nacional, Brazil]), gathers now the efforts of more than 100 scientists from Spain, Brazil, Japan, Italy and the US, in order to</a:t>
            </a:r>
            <a:r>
              <a:rPr lang="es-ES" sz="2000" dirty="0"/>
              <a:t> </a:t>
            </a:r>
            <a:r>
              <a:rPr lang="es-ES" sz="2000" b="1" dirty="0" smtClean="0"/>
              <a:t>cover 8,500 square degrees in the northern sky with 54 filters narrow band filters (~125 A) + 5 broad band filters, down to a depth of m</a:t>
            </a:r>
            <a:r>
              <a:rPr lang="es-ES" sz="2000" b="1" baseline="-25000" dirty="0" smtClean="0"/>
              <a:t>AB</a:t>
            </a:r>
            <a:r>
              <a:rPr lang="es-ES" sz="2000" b="1" dirty="0" smtClean="0"/>
              <a:t> ~23.5  from the </a:t>
            </a:r>
            <a:r>
              <a:rPr lang="es-ES" sz="2000" b="1" i="1" dirty="0" smtClean="0"/>
              <a:t>Observatorio Astrofísico de Javalambre</a:t>
            </a:r>
            <a:r>
              <a:rPr lang="es-ES" sz="2000" b="1" dirty="0" smtClean="0"/>
              <a:t> (OAJ), in Teruel, Spain</a:t>
            </a:r>
            <a:r>
              <a:rPr lang="es-ES" sz="2000" dirty="0" smtClean="0"/>
              <a:t>. This survey should start at the</a:t>
            </a:r>
            <a:r>
              <a:rPr lang="es-ES" sz="2000" dirty="0" smtClean="0"/>
              <a:t> beginning of </a:t>
            </a:r>
            <a:r>
              <a:rPr lang="es-ES" sz="2000" b="1" dirty="0" smtClean="0"/>
              <a:t>2017 </a:t>
            </a:r>
            <a:r>
              <a:rPr lang="es-ES" sz="2000" dirty="0" smtClean="0"/>
              <a:t>and </a:t>
            </a:r>
            <a:r>
              <a:rPr lang="es-ES" sz="2000" b="1" dirty="0" smtClean="0"/>
              <a:t>finish </a:t>
            </a:r>
            <a:r>
              <a:rPr lang="es-ES" sz="2000" dirty="0" smtClean="0"/>
              <a:t>by </a:t>
            </a:r>
            <a:r>
              <a:rPr lang="es-ES" sz="2000" b="1" dirty="0" smtClean="0"/>
              <a:t>2023</a:t>
            </a:r>
          </a:p>
          <a:p>
            <a:endParaRPr lang="es-ES" sz="2000" b="1" dirty="0" smtClean="0"/>
          </a:p>
          <a:p>
            <a:r>
              <a:rPr lang="es-ES" sz="2000" b="1" dirty="0" smtClean="0"/>
              <a:t>J-PAS </a:t>
            </a:r>
            <a:r>
              <a:rPr lang="es-ES" sz="2000" dirty="0" smtClean="0"/>
              <a:t>will do BAO Cosmology, galaxy clusters, RSDs, lensing and a lot of Galaxy Evolution Science</a:t>
            </a:r>
          </a:p>
          <a:p>
            <a:endParaRPr lang="es-ES" sz="2000" b="1" dirty="0" smtClean="0"/>
          </a:p>
          <a:p>
            <a:r>
              <a:rPr lang="es-ES" sz="2000" b="1" dirty="0" smtClean="0"/>
              <a:t>J-PAS </a:t>
            </a:r>
            <a:r>
              <a:rPr lang="es-ES" sz="2000" dirty="0" smtClean="0"/>
              <a:t>will provide </a:t>
            </a:r>
            <a:r>
              <a:rPr lang="es-ES" sz="2000" dirty="0" smtClean="0"/>
              <a:t>~ 20 million sources with Δz/1+z) ~ 3e-3</a:t>
            </a:r>
            <a:endParaRPr lang="es-ES" sz="2000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9500" y="5528687"/>
            <a:ext cx="6997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http://j-pas.org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179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74800" y="4417358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C’am</a:t>
            </a:r>
            <a:r>
              <a:rPr lang="en-US" sz="4000" b="1" dirty="0" smtClean="0"/>
              <a:t> ‘On</a:t>
            </a:r>
          </a:p>
          <a:p>
            <a:pPr algn="ctr"/>
            <a:endParaRPr lang="en-US" sz="4000" b="1" dirty="0" smtClean="0"/>
          </a:p>
          <a:p>
            <a:pPr algn="ctr"/>
            <a:r>
              <a:rPr lang="en-US" sz="4000" b="1" dirty="0" smtClean="0"/>
              <a:t>(Thank you!)</a:t>
            </a:r>
            <a:endParaRPr lang="en-US" sz="4000" b="1" dirty="0"/>
          </a:p>
        </p:txBody>
      </p:sp>
      <p:pic>
        <p:nvPicPr>
          <p:cNvPr id="8" name="Picture 7" descr="la foto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018" y="2150456"/>
            <a:ext cx="3035182" cy="2266902"/>
          </a:xfrm>
          <a:prstGeom prst="rect">
            <a:avLst/>
          </a:prstGeom>
        </p:spPr>
      </p:pic>
      <p:pic>
        <p:nvPicPr>
          <p:cNvPr id="9" name="Picture 8" descr="la foto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20000">
            <a:off x="-373353" y="629399"/>
            <a:ext cx="4328103" cy="3232552"/>
          </a:xfrm>
          <a:prstGeom prst="rect">
            <a:avLst/>
          </a:prstGeom>
        </p:spPr>
      </p:pic>
      <p:pic>
        <p:nvPicPr>
          <p:cNvPr id="10" name="Picture 9" descr="la foto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720000">
            <a:off x="6087742" y="3832666"/>
            <a:ext cx="2957053" cy="2208549"/>
          </a:xfrm>
          <a:prstGeom prst="rect">
            <a:avLst/>
          </a:prstGeom>
        </p:spPr>
      </p:pic>
      <p:pic>
        <p:nvPicPr>
          <p:cNvPr id="11" name="Picture 10" descr="la foto 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188" y="-404813"/>
            <a:ext cx="3806812" cy="2843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79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One image is more worth than one thousand words …</a:t>
            </a:r>
            <a:endParaRPr lang="en-US" sz="2400" b="1" dirty="0"/>
          </a:p>
        </p:txBody>
      </p:sp>
      <p:pic>
        <p:nvPicPr>
          <p:cNvPr id="7" name="Picture 6" descr="ACT_highres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728602"/>
            <a:ext cx="6350000" cy="4310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5669517"/>
            <a:ext cx="47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ACT CMB map at 143 GHz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728602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Dusty galaxies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1887169" y="2191966"/>
            <a:ext cx="1178665" cy="9905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1045790" y="3033342"/>
            <a:ext cx="3350368" cy="14795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3397769" y="2165864"/>
            <a:ext cx="1738865" cy="4826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2813568" y="2013468"/>
            <a:ext cx="2170670" cy="121920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66702" y="3911604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~</a:t>
            </a:r>
            <a:r>
              <a:rPr lang="en-US" b="1" dirty="0" smtClean="0"/>
              <a:t>1 deg</a:t>
            </a:r>
            <a:endParaRPr lang="en-US" b="1" dirty="0"/>
          </a:p>
        </p:txBody>
      </p:sp>
      <p:sp>
        <p:nvSpPr>
          <p:cNvPr id="37" name="Left Brace 36"/>
          <p:cNvSpPr/>
          <p:nvPr/>
        </p:nvSpPr>
        <p:spPr>
          <a:xfrm>
            <a:off x="1549400" y="2203450"/>
            <a:ext cx="587246" cy="36385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71801" y="1168401"/>
            <a:ext cx="480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CMB intrinsic spots, generated at </a:t>
            </a:r>
            <a:r>
              <a:rPr lang="en-US" i="1" dirty="0" smtClean="0"/>
              <a:t>z~1,100</a:t>
            </a:r>
            <a:r>
              <a:rPr lang="en-US" dirty="0" smtClean="0"/>
              <a:t> 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79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One image is more worth than one thousand words …</a:t>
            </a:r>
            <a:endParaRPr lang="en-US" sz="2400" b="1" dirty="0"/>
          </a:p>
        </p:txBody>
      </p:sp>
      <p:pic>
        <p:nvPicPr>
          <p:cNvPr id="7" name="Picture 6" descr="ACT_highres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728602"/>
            <a:ext cx="6350000" cy="4310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5669517"/>
            <a:ext cx="47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ACT CMB map at 143 GHz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728602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Dusty galaxies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1887169" y="2191966"/>
            <a:ext cx="1178665" cy="9905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1045790" y="3033342"/>
            <a:ext cx="3350368" cy="14795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3397769" y="2165864"/>
            <a:ext cx="1738865" cy="4826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2813568" y="2013468"/>
            <a:ext cx="2170670" cy="121920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53100" y="4597400"/>
            <a:ext cx="257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Thermal </a:t>
            </a:r>
            <a:r>
              <a:rPr lang="en-US" dirty="0" err="1" smtClean="0"/>
              <a:t>Sunyaev-Zeldovich</a:t>
            </a:r>
            <a:r>
              <a:rPr lang="en-US" dirty="0" smtClean="0"/>
              <a:t> (</a:t>
            </a:r>
            <a:r>
              <a:rPr lang="en-US" dirty="0" err="1" smtClean="0"/>
              <a:t>tSZ</a:t>
            </a:r>
            <a:r>
              <a:rPr lang="en-US" dirty="0" smtClean="0"/>
              <a:t>) cluster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4406899" y="3568702"/>
            <a:ext cx="1892305" cy="80010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66702" y="3911604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~</a:t>
            </a:r>
            <a:r>
              <a:rPr lang="en-US" b="1" dirty="0" smtClean="0"/>
              <a:t>1 deg</a:t>
            </a:r>
            <a:endParaRPr lang="en-US" b="1" dirty="0"/>
          </a:p>
        </p:txBody>
      </p:sp>
      <p:sp>
        <p:nvSpPr>
          <p:cNvPr id="37" name="Left Brace 36"/>
          <p:cNvSpPr/>
          <p:nvPr/>
        </p:nvSpPr>
        <p:spPr>
          <a:xfrm>
            <a:off x="1549400" y="2203450"/>
            <a:ext cx="587246" cy="36385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50900" y="6038849"/>
            <a:ext cx="783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If sources/clusters were big in angular size they would be confused with CMB …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71801" y="1168401"/>
            <a:ext cx="480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CMB intrinsic spots, generated at </a:t>
            </a:r>
            <a:r>
              <a:rPr lang="en-US" i="1" dirty="0" smtClean="0"/>
              <a:t>z~1,100</a:t>
            </a:r>
            <a:r>
              <a:rPr lang="en-US" dirty="0" smtClean="0"/>
              <a:t> 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522133" y="1287992"/>
            <a:ext cx="1892300" cy="1790700"/>
          </a:xfrm>
          <a:prstGeom prst="cloud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3674533" y="1757892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144433" y="2481792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804833" y="2164292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233333" y="1961092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550833" y="1554692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Imagen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5588" y="6212381"/>
            <a:ext cx="820812" cy="645619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1968500" y="-124883"/>
            <a:ext cx="2159000" cy="2017183"/>
          </a:xfrm>
          <a:custGeom>
            <a:avLst/>
            <a:gdLst>
              <a:gd name="connsiteX0" fmla="*/ 0 w 2159000"/>
              <a:gd name="connsiteY0" fmla="*/ 607483 h 2017183"/>
              <a:gd name="connsiteX1" fmla="*/ 952500 w 2159000"/>
              <a:gd name="connsiteY1" fmla="*/ 188383 h 2017183"/>
              <a:gd name="connsiteX2" fmla="*/ 317500 w 2159000"/>
              <a:gd name="connsiteY2" fmla="*/ 1737783 h 2017183"/>
              <a:gd name="connsiteX3" fmla="*/ 1905000 w 2159000"/>
              <a:gd name="connsiteY3" fmla="*/ 924983 h 2017183"/>
              <a:gd name="connsiteX4" fmla="*/ 1841500 w 2159000"/>
              <a:gd name="connsiteY4" fmla="*/ 2017183 h 2017183"/>
              <a:gd name="connsiteX5" fmla="*/ 1841500 w 2159000"/>
              <a:gd name="connsiteY5" fmla="*/ 2017183 h 201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9000" h="2017183">
                <a:moveTo>
                  <a:pt x="0" y="607483"/>
                </a:moveTo>
                <a:cubicBezTo>
                  <a:pt x="449791" y="303741"/>
                  <a:pt x="899583" y="0"/>
                  <a:pt x="952500" y="188383"/>
                </a:cubicBezTo>
                <a:cubicBezTo>
                  <a:pt x="1005417" y="376766"/>
                  <a:pt x="158750" y="1615016"/>
                  <a:pt x="317500" y="1737783"/>
                </a:cubicBezTo>
                <a:cubicBezTo>
                  <a:pt x="476250" y="1860550"/>
                  <a:pt x="1651000" y="878416"/>
                  <a:pt x="1905000" y="924983"/>
                </a:cubicBezTo>
                <a:cubicBezTo>
                  <a:pt x="2159000" y="971550"/>
                  <a:pt x="1841500" y="2017183"/>
                  <a:pt x="1841500" y="2017183"/>
                </a:cubicBezTo>
                <a:lnTo>
                  <a:pt x="1841500" y="2017183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495550" y="2006600"/>
            <a:ext cx="2590800" cy="3378200"/>
          </a:xfrm>
          <a:custGeom>
            <a:avLst/>
            <a:gdLst>
              <a:gd name="connsiteX0" fmla="*/ 1403350 w 2590800"/>
              <a:gd name="connsiteY0" fmla="*/ 0 h 3378200"/>
              <a:gd name="connsiteX1" fmla="*/ 184150 w 2590800"/>
              <a:gd name="connsiteY1" fmla="*/ 558800 h 3378200"/>
              <a:gd name="connsiteX2" fmla="*/ 2508250 w 2590800"/>
              <a:gd name="connsiteY2" fmla="*/ 850900 h 3378200"/>
              <a:gd name="connsiteX3" fmla="*/ 184150 w 2590800"/>
              <a:gd name="connsiteY3" fmla="*/ 1447800 h 3378200"/>
              <a:gd name="connsiteX4" fmla="*/ 2559050 w 2590800"/>
              <a:gd name="connsiteY4" fmla="*/ 1892300 h 3378200"/>
              <a:gd name="connsiteX5" fmla="*/ 184150 w 2590800"/>
              <a:gd name="connsiteY5" fmla="*/ 2387600 h 3378200"/>
              <a:gd name="connsiteX6" fmla="*/ 2571750 w 2590800"/>
              <a:gd name="connsiteY6" fmla="*/ 2971800 h 3378200"/>
              <a:gd name="connsiteX7" fmla="*/ 298450 w 2590800"/>
              <a:gd name="connsiteY7" fmla="*/ 3378200 h 337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0800" h="3378200">
                <a:moveTo>
                  <a:pt x="1403350" y="0"/>
                </a:moveTo>
                <a:cubicBezTo>
                  <a:pt x="701675" y="208491"/>
                  <a:pt x="0" y="416983"/>
                  <a:pt x="184150" y="558800"/>
                </a:cubicBezTo>
                <a:cubicBezTo>
                  <a:pt x="368300" y="700617"/>
                  <a:pt x="2508250" y="702733"/>
                  <a:pt x="2508250" y="850900"/>
                </a:cubicBezTo>
                <a:cubicBezTo>
                  <a:pt x="2508250" y="999067"/>
                  <a:pt x="175683" y="1274233"/>
                  <a:pt x="184150" y="1447800"/>
                </a:cubicBezTo>
                <a:cubicBezTo>
                  <a:pt x="192617" y="1621367"/>
                  <a:pt x="2559050" y="1735667"/>
                  <a:pt x="2559050" y="1892300"/>
                </a:cubicBezTo>
                <a:cubicBezTo>
                  <a:pt x="2559050" y="2048933"/>
                  <a:pt x="182033" y="2207683"/>
                  <a:pt x="184150" y="2387600"/>
                </a:cubicBezTo>
                <a:cubicBezTo>
                  <a:pt x="186267" y="2567517"/>
                  <a:pt x="2552700" y="2806700"/>
                  <a:pt x="2571750" y="2971800"/>
                </a:cubicBezTo>
                <a:cubicBezTo>
                  <a:pt x="2590800" y="3136900"/>
                  <a:pt x="1444625" y="3257550"/>
                  <a:pt x="298450" y="3378200"/>
                </a:cubicBezTo>
              </a:path>
            </a:pathLst>
          </a:custGeom>
          <a:ln>
            <a:solidFill>
              <a:srgbClr val="FF0F6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483097" y="2072746"/>
            <a:ext cx="1456271" cy="995891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88000" y="2006600"/>
            <a:ext cx="1308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V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4433" y="5600700"/>
            <a:ext cx="372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Black body CMB spectrum is </a:t>
            </a:r>
            <a:r>
              <a:rPr lang="en-US" b="1" i="1" dirty="0" smtClean="0"/>
              <a:t>shifted but preserved!</a:t>
            </a:r>
            <a:endParaRPr lang="en-US" dirty="0"/>
          </a:p>
        </p:txBody>
      </p:sp>
      <p:pic>
        <p:nvPicPr>
          <p:cNvPr id="15" name="Picture 14" descr="kSZ_eq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479" y="-15500"/>
            <a:ext cx="5245521" cy="650500"/>
          </a:xfrm>
          <a:prstGeom prst="rect">
            <a:avLst/>
          </a:prstGeom>
        </p:spPr>
      </p:pic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939368" y="3797300"/>
            <a:ext cx="3204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electrons are </a:t>
            </a:r>
            <a:r>
              <a:rPr lang="en-US" b="1" dirty="0" smtClean="0"/>
              <a:t>not </a:t>
            </a:r>
            <a:r>
              <a:rPr lang="en-US" dirty="0" smtClean="0"/>
              <a:t>too hot, its </a:t>
            </a:r>
            <a:r>
              <a:rPr lang="en-US" b="1" dirty="0" smtClean="0"/>
              <a:t>Thomson </a:t>
            </a:r>
            <a:r>
              <a:rPr lang="en-US" dirty="0" smtClean="0"/>
              <a:t>scattering and there’s </a:t>
            </a:r>
            <a:r>
              <a:rPr lang="en-US" b="1" dirty="0" smtClean="0"/>
              <a:t>NO energy exchange </a:t>
            </a:r>
            <a:r>
              <a:rPr lang="en-US" dirty="0" smtClean="0"/>
              <a:t>at the electron’s frame 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507751" y="381374"/>
            <a:ext cx="8128498" cy="426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200" b="1">
                <a:solidFill>
                  <a:srgbClr val="000000"/>
                </a:solidFill>
                <a:ea typeface="MS Gothic" charset="0"/>
                <a:cs typeface="MS Gothic" charset="0"/>
              </a:rPr>
              <a:t>Thomson scattering, Compton scattering and all that...</a:t>
            </a: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38999" y="1333967"/>
            <a:ext cx="8467496" cy="4519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38999" y="1333967"/>
            <a:ext cx="8636248" cy="6384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dirty="0">
                <a:solidFill>
                  <a:srgbClr val="000000"/>
                </a:solidFill>
                <a:ea typeface="MS Gothic" charset="0"/>
                <a:cs typeface="MS Gothic" charset="0"/>
              </a:rPr>
              <a:t> In a </a:t>
            </a:r>
            <a:r>
              <a:rPr lang="en-GB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thermalized</a:t>
            </a:r>
            <a:r>
              <a:rPr lang="en-GB" dirty="0">
                <a:solidFill>
                  <a:srgbClr val="000000"/>
                </a:solidFill>
                <a:ea typeface="MS Gothic" charset="0"/>
                <a:cs typeface="MS Gothic" charset="0"/>
              </a:rPr>
              <a:t> photon-baryon bath,</a:t>
            </a:r>
            <a:r>
              <a:rPr lang="en-GB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 in the electron’s frame, Thomson </a:t>
            </a:r>
            <a:r>
              <a:rPr lang="en-GB" dirty="0">
                <a:solidFill>
                  <a:srgbClr val="000000"/>
                </a:solidFill>
                <a:ea typeface="MS Gothic" charset="0"/>
                <a:cs typeface="MS Gothic" charset="0"/>
              </a:rPr>
              <a:t>scattering does not transfer energy but simply changes the direction of CMB photons...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38999" y="4124545"/>
            <a:ext cx="8636248" cy="6384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dirty="0">
                <a:solidFill>
                  <a:srgbClr val="000000"/>
                </a:solidFill>
                <a:ea typeface="MS Gothic" charset="0"/>
                <a:cs typeface="MS Gothic" charset="0"/>
              </a:rPr>
              <a:t> However, due to its anisotropic nature, </a:t>
            </a:r>
            <a:r>
              <a:rPr lang="en-GB" b="1" i="1" dirty="0">
                <a:solidFill>
                  <a:srgbClr val="000000"/>
                </a:solidFill>
                <a:ea typeface="MS Gothic" charset="0"/>
                <a:cs typeface="MS Gothic" charset="0"/>
              </a:rPr>
              <a:t>if</a:t>
            </a:r>
            <a:r>
              <a:rPr lang="en-GB" dirty="0">
                <a:solidFill>
                  <a:srgbClr val="000000"/>
                </a:solidFill>
                <a:ea typeface="MS Gothic" charset="0"/>
                <a:cs typeface="MS Gothic" charset="0"/>
              </a:rPr>
              <a:t> there is a local </a:t>
            </a:r>
            <a:r>
              <a:rPr lang="en-GB" b="1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quadrupole</a:t>
            </a:r>
            <a:r>
              <a:rPr lang="en-GB" dirty="0">
                <a:solidFill>
                  <a:srgbClr val="000000"/>
                </a:solidFill>
                <a:ea typeface="MS Gothic" charset="0"/>
                <a:cs typeface="MS Gothic" charset="0"/>
              </a:rPr>
              <a:t> in the CMB intensity distribution, it will generate </a:t>
            </a:r>
            <a:r>
              <a:rPr lang="en-GB" i="1" dirty="0">
                <a:solidFill>
                  <a:srgbClr val="000000"/>
                </a:solidFill>
                <a:ea typeface="MS Gothic" charset="0"/>
                <a:cs typeface="MS Gothic" charset="0"/>
              </a:rPr>
              <a:t>linear polarization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38999" y="5905408"/>
            <a:ext cx="8467496" cy="4519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38999" y="2095035"/>
            <a:ext cx="8467496" cy="9089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dirty="0">
                <a:solidFill>
                  <a:srgbClr val="000000"/>
                </a:solidFill>
                <a:ea typeface="MS Gothic" charset="0"/>
                <a:cs typeface="MS Gothic" charset="0"/>
              </a:rPr>
              <a:t> If the electron cloud is moving with respect to the CMB photon bath, there is however a net flux of momentum that </a:t>
            </a:r>
            <a:r>
              <a:rPr lang="en-GB" i="1" dirty="0">
                <a:solidFill>
                  <a:srgbClr val="000000"/>
                </a:solidFill>
                <a:ea typeface="MS Gothic" charset="0"/>
                <a:cs typeface="MS Gothic" charset="0"/>
              </a:rPr>
              <a:t>affects </a:t>
            </a:r>
            <a:r>
              <a:rPr lang="en-GB" b="1" i="1" dirty="0">
                <a:solidFill>
                  <a:srgbClr val="000000"/>
                </a:solidFill>
                <a:ea typeface="MS Gothic" charset="0"/>
                <a:cs typeface="MS Gothic" charset="0"/>
              </a:rPr>
              <a:t>all</a:t>
            </a:r>
            <a:r>
              <a:rPr lang="en-GB" i="1" dirty="0">
                <a:solidFill>
                  <a:srgbClr val="000000"/>
                </a:solidFill>
                <a:ea typeface="MS Gothic" charset="0"/>
                <a:cs typeface="MS Gothic" charset="0"/>
              </a:rPr>
              <a:t> photons in the same way -&gt; there is </a:t>
            </a:r>
            <a:r>
              <a:rPr lang="en-GB" b="1" i="1" dirty="0">
                <a:solidFill>
                  <a:srgbClr val="000000"/>
                </a:solidFill>
                <a:ea typeface="MS Gothic" charset="0"/>
                <a:cs typeface="MS Gothic" charset="0"/>
              </a:rPr>
              <a:t>no</a:t>
            </a:r>
            <a:r>
              <a:rPr lang="en-GB" i="1" dirty="0">
                <a:solidFill>
                  <a:srgbClr val="000000"/>
                </a:solidFill>
                <a:ea typeface="MS Gothic" charset="0"/>
                <a:cs typeface="MS Gothic" charset="0"/>
              </a:rPr>
              <a:t> distortion of the (</a:t>
            </a:r>
            <a:r>
              <a:rPr lang="en-GB" b="1" i="1" dirty="0">
                <a:solidFill>
                  <a:srgbClr val="FF0000"/>
                </a:solidFill>
                <a:ea typeface="MS Gothic" charset="0"/>
                <a:cs typeface="MS Gothic" charset="0"/>
              </a:rPr>
              <a:t>frequency independent</a:t>
            </a:r>
            <a:r>
              <a:rPr lang="en-GB" i="1" dirty="0">
                <a:solidFill>
                  <a:srgbClr val="000000"/>
                </a:solidFill>
                <a:ea typeface="MS Gothic" charset="0"/>
                <a:cs typeface="MS Gothic" charset="0"/>
              </a:rPr>
              <a:t>) brightness temperature.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77997" y="3810374"/>
            <a:ext cx="170246" cy="4519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846751" y="3810374"/>
            <a:ext cx="170246" cy="4519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169" y="4952813"/>
            <a:ext cx="7150330" cy="14918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4402501" y="6286780"/>
            <a:ext cx="4572746" cy="443536"/>
          </a:xfrm>
          <a:prstGeom prst="rect">
            <a:avLst/>
          </a:prstGeom>
          <a:noFill/>
          <a:ln w="72000">
            <a:noFill/>
            <a:round/>
            <a:headEnd/>
            <a:tailEnd/>
          </a:ln>
          <a:effectLst/>
        </p:spPr>
        <p:txBody>
          <a:bodyPr lIns="126000" tIns="81000" rIns="126000" bIns="81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b="1" dirty="0">
                <a:solidFill>
                  <a:srgbClr val="FF0000"/>
                </a:solidFill>
                <a:ea typeface="MS Gothic" charset="0"/>
                <a:cs typeface="MS Gothic" charset="0"/>
              </a:rPr>
              <a:t>Kinetic </a:t>
            </a:r>
            <a:r>
              <a:rPr lang="en-GB" b="1" dirty="0" err="1">
                <a:solidFill>
                  <a:srgbClr val="FF0000"/>
                </a:solidFill>
                <a:ea typeface="MS Gothic" charset="0"/>
                <a:cs typeface="MS Gothic" charset="0"/>
              </a:rPr>
              <a:t>Sunyaev-Zel'dovich</a:t>
            </a:r>
            <a:r>
              <a:rPr lang="en-GB" b="1" dirty="0">
                <a:solidFill>
                  <a:srgbClr val="FF0000"/>
                </a:solidFill>
                <a:ea typeface="MS Gothic" charset="0"/>
                <a:cs typeface="MS Gothic" charset="0"/>
              </a:rPr>
              <a:t> effect (</a:t>
            </a:r>
            <a:r>
              <a:rPr lang="en-GB" b="1" dirty="0" err="1">
                <a:solidFill>
                  <a:srgbClr val="FF0000"/>
                </a:solidFill>
                <a:ea typeface="MS Gothic" charset="0"/>
                <a:cs typeface="MS Gothic" charset="0"/>
              </a:rPr>
              <a:t>kSZ</a:t>
            </a:r>
            <a:r>
              <a:rPr lang="en-GB" b="1" dirty="0">
                <a:solidFill>
                  <a:srgbClr val="FF0000"/>
                </a:solidFill>
                <a:ea typeface="MS Gothic" charset="0"/>
                <a:cs typeface="MS Gothic" charset="0"/>
              </a:rPr>
              <a:t>)‏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F48B-FFAA-9E49-A625-4E78781C17B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Galaxy Flows and LSS, ICISE Centre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Quy Nhon, Vietnam, July 7th 2016</a:t>
            </a:r>
            <a:endParaRPr lang="en-US" dirty="0" smtClean="0"/>
          </a:p>
        </p:txBody>
      </p:sp>
      <p:pic>
        <p:nvPicPr>
          <p:cNvPr id="18" name="Picture 17" descr="kSZ_eq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47" y="3047290"/>
            <a:ext cx="8686800" cy="107725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17505</TotalTime>
  <Words>3580</Words>
  <Application>Microsoft Macintosh PowerPoint</Application>
  <PresentationFormat>On-screen Show (4:3)</PresentationFormat>
  <Paragraphs>414</Paragraphs>
  <Slides>58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Measuring the kSZ pairwise momentum</vt:lpstr>
      <vt:lpstr>Slide 17</vt:lpstr>
      <vt:lpstr>Slide 18</vt:lpstr>
      <vt:lpstr>Slide 19</vt:lpstr>
      <vt:lpstr>Slide 20</vt:lpstr>
      <vt:lpstr>Slide 21</vt:lpstr>
      <vt:lpstr>Method I : Measuring the kSZ pairwise momentum</vt:lpstr>
      <vt:lpstr>Method II: Inverting galaxy density into velocity</vt:lpstr>
      <vt:lpstr>Inverting galaxy density into velocity</vt:lpstr>
      <vt:lpstr>Slide 25</vt:lpstr>
      <vt:lpstr>First kSZ detection from kSZ pairwise momentum and ACT CMB data</vt:lpstr>
      <vt:lpstr>Slide 27</vt:lpstr>
      <vt:lpstr>Second detection of the kSZ pairwise momentum</vt:lpstr>
      <vt:lpstr>The Central Galaxy Catalogue (CGC)</vt:lpstr>
      <vt:lpstr>Measuring the kSZ pairwise momentum</vt:lpstr>
      <vt:lpstr>Trying method II: Inverting galaxy density into velocity</vt:lpstr>
      <vt:lpstr>The first δTkSZ – vlos correlation detection (with the CGC):</vt:lpstr>
      <vt:lpstr>Consistency tests</vt:lpstr>
      <vt:lpstr>Consistency tests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J-PAS survey</vt:lpstr>
      <vt:lpstr>Slide 57</vt:lpstr>
      <vt:lpstr>Slide 58</vt:lpstr>
    </vt:vector>
  </TitlesOfParts>
  <Manager/>
  <Company>IAC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Voids and Superclusters probe DARK ENERGY?</dc:title>
  <dc:subject/>
  <dc:creator>Carlos Hernandez-Monteagudo</dc:creator>
  <cp:keywords/>
  <dc:description/>
  <cp:lastModifiedBy>Carlos Hernandez-Monteagudo</cp:lastModifiedBy>
  <cp:revision>201</cp:revision>
  <dcterms:created xsi:type="dcterms:W3CDTF">2016-07-02T13:59:40Z</dcterms:created>
  <dcterms:modified xsi:type="dcterms:W3CDTF">2016-07-07T01:23:15Z</dcterms:modified>
  <cp:category/>
</cp:coreProperties>
</file>