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561" r:id="rId2"/>
    <p:sldId id="540" r:id="rId3"/>
    <p:sldId id="500" r:id="rId4"/>
    <p:sldId id="432" r:id="rId5"/>
    <p:sldId id="430" r:id="rId6"/>
    <p:sldId id="516" r:id="rId7"/>
    <p:sldId id="517" r:id="rId8"/>
    <p:sldId id="560" r:id="rId9"/>
    <p:sldId id="546" r:id="rId10"/>
    <p:sldId id="547" r:id="rId11"/>
    <p:sldId id="548" r:id="rId12"/>
    <p:sldId id="526" r:id="rId13"/>
    <p:sldId id="527" r:id="rId14"/>
    <p:sldId id="488" r:id="rId15"/>
    <p:sldId id="612" r:id="rId16"/>
    <p:sldId id="592" r:id="rId17"/>
    <p:sldId id="616" r:id="rId18"/>
    <p:sldId id="570" r:id="rId19"/>
    <p:sldId id="617" r:id="rId20"/>
    <p:sldId id="618" r:id="rId21"/>
    <p:sldId id="614" r:id="rId22"/>
    <p:sldId id="622" r:id="rId23"/>
    <p:sldId id="615" r:id="rId24"/>
    <p:sldId id="623" r:id="rId25"/>
    <p:sldId id="408" r:id="rId26"/>
    <p:sldId id="549" r:id="rId27"/>
    <p:sldId id="551" r:id="rId28"/>
    <p:sldId id="552" r:id="rId29"/>
    <p:sldId id="553" r:id="rId30"/>
    <p:sldId id="554" r:id="rId31"/>
    <p:sldId id="555" r:id="rId32"/>
    <p:sldId id="557" r:id="rId33"/>
    <p:sldId id="558" r:id="rId34"/>
    <p:sldId id="559" r:id="rId35"/>
    <p:sldId id="476" r:id="rId36"/>
  </p:sldIdLst>
  <p:sldSz cx="9144000" cy="6858000" type="letter"/>
  <p:notesSz cx="8924925" cy="6858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lnSpc>
        <a:spcPct val="90000"/>
      </a:lnSpc>
      <a:spcBef>
        <a:spcPct val="20000"/>
      </a:spcBef>
      <a:spcAft>
        <a:spcPct val="0"/>
      </a:spcAft>
      <a:buSzPct val="80000"/>
      <a:buFont typeface="Wingdings" charset="0"/>
      <a:buChar char="u"/>
      <a:defRPr sz="2000" kern="1200">
        <a:solidFill>
          <a:schemeClr val="bg1"/>
        </a:solidFill>
        <a:latin typeface="Book Antiqua" charset="0"/>
        <a:ea typeface="ＭＳ Ｐゴシック" charset="0"/>
        <a:cs typeface="ＭＳ Ｐゴシック" charset="0"/>
      </a:defRPr>
    </a:lvl1pPr>
    <a:lvl2pPr marL="457200" algn="l" rtl="0" eaLnBrk="0" fontAlgn="base" hangingPunct="0">
      <a:lnSpc>
        <a:spcPct val="90000"/>
      </a:lnSpc>
      <a:spcBef>
        <a:spcPct val="20000"/>
      </a:spcBef>
      <a:spcAft>
        <a:spcPct val="0"/>
      </a:spcAft>
      <a:buSzPct val="80000"/>
      <a:buFont typeface="Wingdings" charset="0"/>
      <a:buChar char="u"/>
      <a:defRPr sz="2000" kern="1200">
        <a:solidFill>
          <a:schemeClr val="bg1"/>
        </a:solidFill>
        <a:latin typeface="Book Antiqua" charset="0"/>
        <a:ea typeface="ＭＳ Ｐゴシック" charset="0"/>
        <a:cs typeface="ＭＳ Ｐゴシック" charset="0"/>
      </a:defRPr>
    </a:lvl2pPr>
    <a:lvl3pPr marL="914400" algn="l" rtl="0" eaLnBrk="0" fontAlgn="base" hangingPunct="0">
      <a:lnSpc>
        <a:spcPct val="90000"/>
      </a:lnSpc>
      <a:spcBef>
        <a:spcPct val="20000"/>
      </a:spcBef>
      <a:spcAft>
        <a:spcPct val="0"/>
      </a:spcAft>
      <a:buSzPct val="80000"/>
      <a:buFont typeface="Wingdings" charset="0"/>
      <a:buChar char="u"/>
      <a:defRPr sz="2000" kern="1200">
        <a:solidFill>
          <a:schemeClr val="bg1"/>
        </a:solidFill>
        <a:latin typeface="Book Antiqua" charset="0"/>
        <a:ea typeface="ＭＳ Ｐゴシック" charset="0"/>
        <a:cs typeface="ＭＳ Ｐゴシック" charset="0"/>
      </a:defRPr>
    </a:lvl3pPr>
    <a:lvl4pPr marL="1371600" algn="l" rtl="0" eaLnBrk="0" fontAlgn="base" hangingPunct="0">
      <a:lnSpc>
        <a:spcPct val="90000"/>
      </a:lnSpc>
      <a:spcBef>
        <a:spcPct val="20000"/>
      </a:spcBef>
      <a:spcAft>
        <a:spcPct val="0"/>
      </a:spcAft>
      <a:buSzPct val="80000"/>
      <a:buFont typeface="Wingdings" charset="0"/>
      <a:buChar char="u"/>
      <a:defRPr sz="2000" kern="1200">
        <a:solidFill>
          <a:schemeClr val="bg1"/>
        </a:solidFill>
        <a:latin typeface="Book Antiqua" charset="0"/>
        <a:ea typeface="ＭＳ Ｐゴシック" charset="0"/>
        <a:cs typeface="ＭＳ Ｐゴシック" charset="0"/>
      </a:defRPr>
    </a:lvl4pPr>
    <a:lvl5pPr marL="1828800" algn="l" rtl="0" eaLnBrk="0" fontAlgn="base" hangingPunct="0">
      <a:lnSpc>
        <a:spcPct val="90000"/>
      </a:lnSpc>
      <a:spcBef>
        <a:spcPct val="20000"/>
      </a:spcBef>
      <a:spcAft>
        <a:spcPct val="0"/>
      </a:spcAft>
      <a:buSzPct val="80000"/>
      <a:buFont typeface="Wingdings" charset="0"/>
      <a:buChar char="u"/>
      <a:defRPr sz="2000" kern="1200">
        <a:solidFill>
          <a:schemeClr val="bg1"/>
        </a:solidFill>
        <a:latin typeface="Book Antiqu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bg1"/>
        </a:solidFill>
        <a:latin typeface="Book Antiqu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bg1"/>
        </a:solidFill>
        <a:latin typeface="Book Antiqu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bg1"/>
        </a:solidFill>
        <a:latin typeface="Book Antiqu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bg1"/>
        </a:solidFill>
        <a:latin typeface="Book Antiqu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EB56C"/>
    <a:srgbClr val="DCA664"/>
    <a:srgbClr val="006666"/>
    <a:srgbClr val="008080"/>
    <a:srgbClr val="000099"/>
    <a:srgbClr val="FFFF00"/>
    <a:srgbClr val="4D4D4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46" autoAdjust="0"/>
    <p:restoredTop sz="94660"/>
  </p:normalViewPr>
  <p:slideViewPr>
    <p:cSldViewPr>
      <p:cViewPr>
        <p:scale>
          <a:sx n="85" d="100"/>
          <a:sy n="85" d="100"/>
        </p:scale>
        <p:origin x="-208" y="-1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666" y="-72"/>
      </p:cViewPr>
      <p:guideLst>
        <p:guide orient="horz" pos="2160"/>
        <p:guide pos="281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4312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90625" y="3276600"/>
            <a:ext cx="6543675" cy="304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57488" y="539750"/>
            <a:ext cx="3411537" cy="2559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5167972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Emphasize more efficient than </a:t>
            </a:r>
            <a:r>
              <a:rPr lang="en-US" dirty="0" err="1" smtClean="0"/>
              <a:t>Cepheids</a:t>
            </a:r>
            <a:r>
              <a:rPr lang="en-US" dirty="0" smtClean="0"/>
              <a:t> or SN for targeted samples.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320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</a:t>
            </a:r>
            <a:r>
              <a:rPr lang="en-US" baseline="0" dirty="0" smtClean="0"/>
              <a:t> Cepheid calibration of SN locally is therefore limited to late-type galaxies, which are not the most common host types at high redshift.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335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 sz="2800" dirty="0" smtClean="0">
                <a:latin typeface="Calibri" charset="0"/>
                <a:ea typeface="ＭＳ Ｐゴシック" charset="0"/>
                <a:cs typeface="Calibri" charset="0"/>
              </a:rPr>
              <a:t>Gemini MCAO (</a:t>
            </a:r>
            <a:r>
              <a:rPr lang="en-US" sz="2800" dirty="0" err="1" smtClean="0">
                <a:latin typeface="Calibri" charset="0"/>
                <a:ea typeface="ＭＳ Ｐゴシック" charset="0"/>
                <a:cs typeface="Calibri" charset="0"/>
              </a:rPr>
              <a:t>GeMS</a:t>
            </a:r>
            <a:r>
              <a:rPr lang="en-US" sz="2800" dirty="0" smtClean="0">
                <a:latin typeface="Calibri" charset="0"/>
                <a:ea typeface="ＭＳ Ｐゴシック" charset="0"/>
                <a:cs typeface="Calibri" charset="0"/>
              </a:rPr>
              <a:t>)</a:t>
            </a:r>
          </a:p>
          <a:p>
            <a:pPr marL="914400" lvl="1" indent="-457200">
              <a:buFont typeface="Wingdings" charset="0"/>
              <a:buChar char="§"/>
            </a:pPr>
            <a:r>
              <a:rPr lang="en-US" sz="2400" dirty="0" smtClean="0">
                <a:latin typeface="Calibri" charset="0"/>
                <a:ea typeface="ＭＳ Ｐゴシック" charset="0"/>
                <a:cs typeface="Calibri" charset="0"/>
              </a:rPr>
              <a:t>Provides a uniform PSF across a 1.4</a:t>
            </a:r>
            <a:r>
              <a:rPr lang="en-US" sz="2400" dirty="0" smtClean="0">
                <a:latin typeface="Calibri" charset="0"/>
                <a:ea typeface="ＭＳ Ｐゴシック" charset="0"/>
                <a:cs typeface="Calibri" charset="0"/>
                <a:sym typeface="Symbol" charset="0"/>
              </a:rPr>
              <a:t>1.4 </a:t>
            </a:r>
            <a:r>
              <a:rPr lang="en-US" sz="2400" dirty="0" err="1" smtClean="0">
                <a:latin typeface="Calibri" charset="0"/>
                <a:ea typeface="ＭＳ Ｐゴシック" charset="0"/>
                <a:cs typeface="Calibri" charset="0"/>
                <a:sym typeface="Symbol" charset="0"/>
              </a:rPr>
              <a:t>arcmin</a:t>
            </a:r>
            <a:r>
              <a:rPr lang="en-US" sz="2400" dirty="0" smtClean="0">
                <a:latin typeface="Calibri" charset="0"/>
                <a:ea typeface="ＭＳ Ｐゴシック" charset="0"/>
                <a:cs typeface="Calibri" charset="0"/>
                <a:sym typeface="Symbol" charset="0"/>
              </a:rPr>
              <a:t> field</a:t>
            </a:r>
          </a:p>
          <a:p>
            <a:pPr marL="914400" lvl="1" indent="-457200">
              <a:buFont typeface="Wingdings" charset="0"/>
              <a:buChar char="§"/>
            </a:pPr>
            <a:r>
              <a:rPr lang="en-US" sz="2400" dirty="0" smtClean="0">
                <a:latin typeface="Calibri" charset="0"/>
                <a:ea typeface="ＭＳ Ｐゴシック" charset="0"/>
                <a:cs typeface="Calibri" charset="0"/>
                <a:sym typeface="Symbol" charset="0"/>
              </a:rPr>
              <a:t>3 DMs, 5 laser guide stars, 3 natural tip-tilt guide stars</a:t>
            </a:r>
          </a:p>
          <a:p>
            <a:pPr marL="914400" lvl="1" indent="-457200">
              <a:buFont typeface="Wingdings" charset="0"/>
              <a:buChar char="§"/>
            </a:pPr>
            <a:r>
              <a:rPr lang="en-US" sz="2400" dirty="0" smtClean="0">
                <a:latin typeface="Calibri" charset="0"/>
                <a:ea typeface="ＭＳ Ｐゴシック" charset="0"/>
                <a:cs typeface="Calibri" charset="0"/>
                <a:sym typeface="Symbol" charset="0"/>
              </a:rPr>
              <a:t>40964096 with 0.02 </a:t>
            </a:r>
            <a:r>
              <a:rPr lang="en-US" sz="2400" dirty="0" err="1" smtClean="0">
                <a:latin typeface="Calibri" charset="0"/>
                <a:ea typeface="ＭＳ Ｐゴシック" charset="0"/>
                <a:cs typeface="Calibri" charset="0"/>
                <a:sym typeface="Symbol" charset="0"/>
              </a:rPr>
              <a:t>arcsec</a:t>
            </a:r>
            <a:r>
              <a:rPr lang="en-US" sz="2400" dirty="0" smtClean="0">
                <a:latin typeface="Calibri" charset="0"/>
                <a:ea typeface="ＭＳ Ｐゴシック" charset="0"/>
                <a:cs typeface="Calibri" charset="0"/>
                <a:sym typeface="Symbol" charset="0"/>
              </a:rPr>
              <a:t> pixels, 2 arcmin</a:t>
            </a:r>
            <a:r>
              <a:rPr lang="en-US" sz="2400" baseline="30000" dirty="0" smtClean="0">
                <a:latin typeface="Calibri" charset="0"/>
                <a:ea typeface="ＭＳ Ｐゴシック" charset="0"/>
                <a:cs typeface="Calibri" charset="0"/>
                <a:sym typeface="Symbol" charset="0"/>
              </a:rPr>
              <a:t>2</a:t>
            </a:r>
          </a:p>
          <a:p>
            <a:pPr marL="914400" lvl="1" indent="-457200">
              <a:buFont typeface="Wingdings" charset="0"/>
              <a:buChar char="§"/>
            </a:pPr>
            <a:r>
              <a:rPr lang="en-US" sz="2400" dirty="0" smtClean="0">
                <a:latin typeface="Calibri" charset="0"/>
                <a:ea typeface="ＭＳ Ｐゴシック" charset="0"/>
                <a:cs typeface="Calibri" charset="0"/>
                <a:sym typeface="Symbol" charset="0"/>
              </a:rPr>
              <a:t>Now operational on Gemini-South</a:t>
            </a:r>
            <a:endParaRPr lang="en-US" dirty="0" smtClean="0">
              <a:latin typeface="Book Antiqu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dirty="0" smtClean="0">
              <a:latin typeface="Book Antiqua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62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N5128 images: 150 sec in both J and Ks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n5128j, n5128k: linear stretch, FOV ~ 82x84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arcsec</a:t>
            </a:r>
            <a:endParaRPr lang="en-US" sz="1200" kern="1200" dirty="0" smtClean="0">
              <a:solidFill>
                <a:schemeClr val="tx1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518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n5128k-zoom1, zoom2: linear stretch, FOV~28x20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arcsec</a:t>
            </a:r>
            <a:endParaRPr lang="en-US" sz="1200" kern="1200" dirty="0" smtClean="0">
              <a:solidFill>
                <a:schemeClr val="tx1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897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10x8 arcsec, FWHM =3.65 pix = 0.073 arcsec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62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eso137k.jpg: linear stretch, FOV ~ 88x80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arcsec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, 1290 sec integration (21.5 min) at ~75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Mpc</a:t>
            </a:r>
            <a:endParaRPr lang="en-US" sz="1200" kern="1200" dirty="0" smtClean="0">
              <a:solidFill>
                <a:schemeClr val="tx1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402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eso137k-center: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sqrt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stretch, FOV ~ 21x20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arcsec</a:t>
            </a:r>
            <a:endParaRPr lang="en-US" sz="1200" kern="1200" dirty="0" smtClean="0">
              <a:solidFill>
                <a:schemeClr val="tx1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9403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SBF may not be as efficient as large surveys, but it is more efficient</a:t>
            </a:r>
            <a:r>
              <a:rPr lang="en-US" baseline="0" dirty="0" smtClean="0"/>
              <a:t> and practical than </a:t>
            </a:r>
            <a:r>
              <a:rPr lang="en-US" baseline="0" dirty="0" err="1" smtClean="0"/>
              <a:t>Cepheids</a:t>
            </a:r>
            <a:r>
              <a:rPr lang="en-US" baseline="0" dirty="0" smtClean="0"/>
              <a:t> or </a:t>
            </a:r>
            <a:r>
              <a:rPr lang="en-US" baseline="0" dirty="0" err="1" smtClean="0"/>
              <a:t>Sne</a:t>
            </a:r>
            <a:r>
              <a:rPr lang="en-US" baseline="0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136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Central square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arcmin</a:t>
            </a:r>
            <a:r>
              <a:rPr lang="en-US" baseline="0" dirty="0" smtClean="0"/>
              <a:t> of N4874 with WFC3/IR, with the galaxy subtracted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999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Calibri" charset="0"/>
                <a:ea typeface="ＭＳ Ｐゴシック" charset="0"/>
                <a:cs typeface="Calibri" charset="0"/>
              </a:rPr>
              <a:t>Many advantages for IR SBF with AO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033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Padova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isochrones include sophisticated handling of the TP-AGB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evolutionary phase.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Padova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tracks use solar-scaled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metallicity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abundance ratios and do not include α -element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enhancement.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492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Teramo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BaSTI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models using a standard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Salpeter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initial mass function with a low-mass cutoff of</a:t>
            </a:r>
          </a:p>
          <a:p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0.5 </a:t>
            </a:r>
            <a:r>
              <a:rPr lang="da-DK" sz="1200" b="0" i="0" u="none" strike="noStrike" kern="1200" baseline="0" dirty="0" err="1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Msun</a:t>
            </a: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( </a:t>
            </a:r>
            <a:r>
              <a:rPr lang="da-DK" sz="1200" b="0" i="0" u="none" strike="noStrike" kern="1200" baseline="0" dirty="0" err="1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Pietrinferni</a:t>
            </a: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et al. 2004 , 2006 ; </a:t>
            </a:r>
            <a:r>
              <a:rPr lang="da-DK" sz="1200" b="0" i="0" u="none" strike="noStrike" kern="1200" baseline="0" dirty="0" err="1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Cordier</a:t>
            </a: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et al. 2007; Lee et al. 2010) . The solar-</a:t>
            </a:r>
            <a:r>
              <a:rPr lang="da-DK" sz="1200" b="0" i="0" u="none" strike="noStrike" kern="1200" baseline="0" dirty="0" err="1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scaled</a:t>
            </a:r>
            <a:endParaRPr lang="da-DK" sz="1200" b="0" i="0" u="none" strike="noStrike" kern="1200" baseline="0" dirty="0" smtClean="0">
              <a:solidFill>
                <a:schemeClr val="tx1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r>
              <a:rPr lang="da-DK" sz="1200" b="0" i="0" u="none" strike="noStrike" kern="1200" baseline="0" dirty="0" err="1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abundance</a:t>
            </a: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ratio models </a:t>
            </a:r>
            <a:r>
              <a:rPr lang="da-DK" sz="1200" b="0" i="0" u="none" strike="noStrike" kern="1200" baseline="0" dirty="0" err="1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without</a:t>
            </a: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</a:t>
            </a:r>
            <a:r>
              <a:rPr lang="da-DK" sz="1200" b="0" i="0" u="none" strike="noStrike" kern="1200" baseline="0" dirty="0" err="1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convective</a:t>
            </a: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</a:t>
            </a:r>
            <a:r>
              <a:rPr lang="da-DK" sz="1200" b="0" i="0" u="none" strike="noStrike" kern="1200" baseline="0" dirty="0" err="1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overshoot</a:t>
            </a: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, and</a:t>
            </a:r>
          </a:p>
          <a:p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the α -</a:t>
            </a:r>
            <a:r>
              <a:rPr lang="da-DK" sz="1200" b="0" i="0" u="none" strike="noStrike" kern="1200" baseline="0" dirty="0" err="1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enhanced</a:t>
            </a: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version of the models </a:t>
            </a:r>
            <a:r>
              <a:rPr lang="da-DK" sz="1200" b="0" i="0" u="none" strike="noStrike" kern="1200" baseline="0" dirty="0" err="1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described</a:t>
            </a: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by Lee et al.</a:t>
            </a:r>
          </a:p>
          <a:p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(2010) . The latter models have a </a:t>
            </a:r>
            <a:r>
              <a:rPr lang="da-DK" sz="1200" b="0" i="0" u="none" strike="noStrike" kern="1200" baseline="0" dirty="0" err="1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mean</a:t>
            </a: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[α /Fe]  of ∼ 0.4 </a:t>
            </a:r>
            <a:r>
              <a:rPr lang="da-DK" sz="1200" b="0" i="0" u="none" strike="noStrike" kern="1200" baseline="0" dirty="0" err="1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dex</a:t>
            </a: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, but</a:t>
            </a:r>
          </a:p>
          <a:p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with </a:t>
            </a:r>
            <a:r>
              <a:rPr lang="da-DK" sz="1200" b="0" i="0" u="none" strike="noStrike" kern="1200" baseline="0" dirty="0" err="1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physically-motivated</a:t>
            </a: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variations in the </a:t>
            </a:r>
            <a:r>
              <a:rPr lang="da-DK" sz="1200" b="0" i="0" u="none" strike="noStrike" kern="1200" baseline="0" dirty="0" err="1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abundance</a:t>
            </a: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ratios</a:t>
            </a:r>
          </a:p>
          <a:p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of the </a:t>
            </a:r>
            <a:r>
              <a:rPr lang="da-DK" sz="1200" b="0" i="0" u="none" strike="noStrike" kern="1200" baseline="0" dirty="0" err="1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individual</a:t>
            </a: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α  elements ( i.e., O, Mg, Si, S, </a:t>
            </a:r>
            <a:r>
              <a:rPr lang="da-DK" sz="1200" b="0" i="0" u="none" strike="noStrike" kern="1200" baseline="0" dirty="0" err="1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Ca</a:t>
            </a: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, Ti) ; the</a:t>
            </a:r>
          </a:p>
          <a:p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[ Fe/H]  </a:t>
            </a:r>
            <a:r>
              <a:rPr lang="da-DK" sz="1200" b="0" i="0" u="none" strike="noStrike" kern="1200" baseline="0" dirty="0" err="1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abundances</a:t>
            </a: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in </a:t>
            </a:r>
            <a:r>
              <a:rPr lang="da-DK" sz="1200" b="0" i="0" u="none" strike="noStrike" kern="1200" baseline="0" dirty="0" err="1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these</a:t>
            </a: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models have </a:t>
            </a:r>
            <a:r>
              <a:rPr lang="da-DK" sz="1200" b="0" i="0" u="none" strike="noStrike" kern="1200" baseline="0" dirty="0" err="1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been</a:t>
            </a: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</a:t>
            </a:r>
            <a:r>
              <a:rPr lang="da-DK" sz="1200" b="0" i="0" u="none" strike="noStrike" kern="1200" baseline="0" dirty="0" err="1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correspondingly</a:t>
            </a:r>
            <a:endParaRPr lang="da-DK" sz="1200" b="0" i="0" u="none" strike="noStrike" kern="1200" baseline="0" dirty="0" smtClean="0">
              <a:solidFill>
                <a:schemeClr val="tx1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r>
              <a:rPr lang="da-DK" sz="1200" b="0" i="0" u="none" strike="noStrike" kern="1200" baseline="0" dirty="0" err="1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reduced</a:t>
            </a: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to </a:t>
            </a:r>
            <a:r>
              <a:rPr lang="da-DK" sz="1200" b="0" i="0" u="none" strike="noStrike" kern="1200" baseline="0" dirty="0" err="1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keep</a:t>
            </a: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a </a:t>
            </a:r>
            <a:r>
              <a:rPr lang="da-DK" sz="1200" b="0" i="0" u="none" strike="noStrike" kern="1200" baseline="0" dirty="0" err="1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fi</a:t>
            </a: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</a:t>
            </a:r>
            <a:r>
              <a:rPr lang="da-DK" sz="1200" b="0" i="0" u="none" strike="noStrike" kern="1200" baseline="0" dirty="0" err="1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xed</a:t>
            </a: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[ Z/H]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455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defRPr sz="16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 lvl="0">
              <a:defRPr sz="1800"/>
            </a:pPr>
            <a:endParaRPr sz="16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MASSIVE probes a unique region of parameter space—but we need to go out</a:t>
            </a:r>
            <a:r>
              <a:rPr lang="en-US" baseline="0" dirty="0" smtClean="0"/>
              <a:t> farther to do 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378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NGC 1129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490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NGC 1129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490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09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00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1925" y="395288"/>
            <a:ext cx="1946275" cy="54435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1513" y="395288"/>
            <a:ext cx="5688012" cy="54435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95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07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/>
          <a:lstStyle>
            <a:lvl1pPr marL="0" marR="0" defTabSz="410751">
              <a:defRPr sz="59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5900"/>
              <a:t>Title 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 lIns="35717" tIns="35717" rIns="35717" bIns="35717" anchor="ctr"/>
          <a:lstStyle>
            <a:lvl1pPr marL="625056" marR="0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937584" marR="0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250112" marR="0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562640" marR="0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1875168" marR="0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/>
            </a:pPr>
            <a:r>
              <a:rPr sz="3000"/>
              <a:t>Body Level One</a:t>
            </a:r>
          </a:p>
          <a:p>
            <a:pPr lvl="1">
              <a:defRPr sz="1800"/>
            </a:pPr>
            <a:r>
              <a:rPr sz="3000"/>
              <a:t>Body Level Two</a:t>
            </a:r>
          </a:p>
          <a:p>
            <a:pPr lvl="2">
              <a:defRPr sz="1800"/>
            </a:pPr>
            <a:r>
              <a:rPr sz="3000"/>
              <a:t>Body Level Three</a:t>
            </a:r>
          </a:p>
          <a:p>
            <a:pPr lvl="3">
              <a:defRPr sz="1800"/>
            </a:pPr>
            <a:r>
              <a:rPr sz="3000"/>
              <a:t>Body Level Four</a:t>
            </a:r>
          </a:p>
          <a:p>
            <a:pPr lvl="4">
              <a:defRPr sz="1800"/>
            </a:pPr>
            <a:r>
              <a:rPr sz="30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91985052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58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9165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513" y="17240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40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30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235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62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346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0446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06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9528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724025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rgbClr val="FAFD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rgbClr val="FAFD0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rgbClr val="FAFD0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rgbClr val="FAFD0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rgbClr val="FAFD0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i="1">
          <a:solidFill>
            <a:srgbClr val="FAFD00"/>
          </a:solidFill>
          <a:latin typeface="Book Antiqu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i="1">
          <a:solidFill>
            <a:srgbClr val="FAFD00"/>
          </a:solidFill>
          <a:latin typeface="Book Antiqu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i="1">
          <a:solidFill>
            <a:srgbClr val="FAFD00"/>
          </a:solidFill>
          <a:latin typeface="Book Antiqu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i="1">
          <a:solidFill>
            <a:srgbClr val="FAFD00"/>
          </a:solidFill>
          <a:latin typeface="Book Antiqu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charset="0"/>
        <a:buChar char="l"/>
        <a:defRPr sz="2400">
          <a:solidFill>
            <a:schemeClr val="bg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charset="0"/>
        <a:buChar char="u"/>
        <a:defRPr sz="2000">
          <a:solidFill>
            <a:schemeClr val="bg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5000"/>
        <a:buChar char="•"/>
        <a:defRPr>
          <a:solidFill>
            <a:schemeClr val="bg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5000"/>
        <a:buChar char="–"/>
        <a:defRPr sz="2000">
          <a:solidFill>
            <a:schemeClr val="bg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75000"/>
        <a:buChar char="•"/>
        <a:defRPr sz="2000">
          <a:solidFill>
            <a:schemeClr val="bg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bg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bg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bg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bg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143000"/>
          </a:xfr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ＭＳ Ｐゴシック" charset="0"/>
                <a:cs typeface="Calibri" charset="0"/>
              </a:rPr>
              <a:t>The Future of Infrared Surface Brightness Fluctuation Distance Measurements</a:t>
            </a:r>
            <a:endParaRPr lang="en-US" b="1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371600" y="46482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0"/>
              <a:buNone/>
              <a:defRPr sz="240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charset="0"/>
              <a:buNone/>
              <a:defRPr sz="2000">
                <a:solidFill>
                  <a:schemeClr val="bg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None/>
              <a:defRPr>
                <a:solidFill>
                  <a:schemeClr val="bg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None/>
              <a:defRPr sz="2000">
                <a:solidFill>
                  <a:schemeClr val="bg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None/>
              <a:defRPr sz="2000">
                <a:solidFill>
                  <a:schemeClr val="bg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None/>
              <a:defRPr sz="2000">
                <a:solidFill>
                  <a:schemeClr val="bg1"/>
                </a:solidFill>
                <a:latin typeface="+mn-lt"/>
                <a:ea typeface="ＭＳ Ｐゴシック" charset="-128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None/>
              <a:defRPr sz="2000">
                <a:solidFill>
                  <a:schemeClr val="bg1"/>
                </a:solidFill>
                <a:latin typeface="+mn-lt"/>
                <a:ea typeface="ＭＳ Ｐゴシック" charset="-128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None/>
              <a:defRPr sz="2000">
                <a:solidFill>
                  <a:schemeClr val="bg1"/>
                </a:solidFill>
                <a:latin typeface="+mn-lt"/>
                <a:ea typeface="ＭＳ Ｐゴシック" charset="-128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None/>
              <a:defRPr sz="2000">
                <a:solidFill>
                  <a:schemeClr val="bg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800" b="1" dirty="0" smtClean="0">
                <a:solidFill>
                  <a:srgbClr val="FFFF00"/>
                </a:solidFill>
                <a:effectLst>
                  <a:glow rad="101600">
                    <a:schemeClr val="tx2">
                      <a:alpha val="75000"/>
                    </a:schemeClr>
                  </a:glow>
                </a:effectLst>
                <a:latin typeface="Calibri" charset="0"/>
                <a:ea typeface="ＭＳ Ｐゴシック" charset="0"/>
                <a:cs typeface="Calibri" charset="0"/>
              </a:rPr>
              <a:t>Joseph Jensen, Utah Valley University</a:t>
            </a:r>
          </a:p>
          <a:p>
            <a:r>
              <a:rPr lang="en-US" sz="2800" b="1" dirty="0" smtClean="0">
                <a:solidFill>
                  <a:srgbClr val="FFFF00"/>
                </a:solidFill>
                <a:effectLst>
                  <a:glow rad="101600">
                    <a:schemeClr val="tx2">
                      <a:alpha val="75000"/>
                    </a:schemeClr>
                  </a:glow>
                </a:effectLst>
                <a:latin typeface="Calibri" charset="0"/>
                <a:ea typeface="ＭＳ Ｐゴシック" charset="0"/>
                <a:cs typeface="Calibri" charset="0"/>
              </a:rPr>
              <a:t>John Blakeslee, Herzberg Astrophysics</a:t>
            </a:r>
          </a:p>
          <a:p>
            <a:r>
              <a:rPr lang="en-US" sz="2800" b="1" dirty="0" smtClean="0">
                <a:solidFill>
                  <a:srgbClr val="FFFF00"/>
                </a:solidFill>
                <a:effectLst>
                  <a:glow rad="101600">
                    <a:schemeClr val="tx2">
                      <a:alpha val="75000"/>
                    </a:schemeClr>
                  </a:glow>
                </a:effectLst>
                <a:latin typeface="Calibri" charset="0"/>
                <a:ea typeface="ＭＳ Ｐゴシック" charset="0"/>
                <a:cs typeface="Calibri" charset="0"/>
              </a:rPr>
              <a:t>July 4, 2016</a:t>
            </a:r>
            <a:endParaRPr lang="en-US" sz="2800" b="1" dirty="0">
              <a:solidFill>
                <a:srgbClr val="FFFF00"/>
              </a:solidFill>
              <a:effectLst>
                <a:glow rad="101600">
                  <a:schemeClr val="tx2">
                    <a:alpha val="75000"/>
                  </a:schemeClr>
                </a:glow>
              </a:effectLst>
              <a:latin typeface="Calibri" charset="0"/>
              <a:ea typeface="ＭＳ Ｐゴシック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946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5-17 at 2.47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5867400" y="4724400"/>
            <a:ext cx="2590800" cy="914400"/>
          </a:xfrm>
          <a:prstGeom prst="rect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charset="2"/>
              <a:buChar char="u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754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ibgz-quadrati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2819400"/>
            <a:ext cx="6830291" cy="883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7400" y="1219200"/>
            <a:ext cx="3048000" cy="4286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The IR SBF calibration has intrinsic scatter of 0.08 and 0.11 mag at </a:t>
            </a:r>
            <a:r>
              <a:rPr lang="en-US" sz="3200" i="1" dirty="0" smtClean="0">
                <a:solidFill>
                  <a:srgbClr val="FF0000"/>
                </a:solidFill>
                <a:latin typeface="+mn-lt"/>
              </a:rPr>
              <a:t>J</a:t>
            </a: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 and </a:t>
            </a:r>
            <a:r>
              <a:rPr lang="en-US" sz="3200" i="1" dirty="0" smtClean="0">
                <a:solidFill>
                  <a:srgbClr val="FF0000"/>
                </a:solidFill>
                <a:latin typeface="+mn-lt"/>
              </a:rPr>
              <a:t>H</a:t>
            </a:r>
          </a:p>
          <a:p>
            <a:pPr>
              <a:buNone/>
            </a:pPr>
            <a:endParaRPr lang="en-US" sz="3200" i="1" dirty="0">
              <a:solidFill>
                <a:srgbClr val="FF0000"/>
              </a:solidFill>
              <a:latin typeface="+mn-lt"/>
            </a:endParaRPr>
          </a:p>
          <a:p>
            <a:pPr>
              <a:buNone/>
            </a:pPr>
            <a:r>
              <a:rPr lang="en-US" sz="3200" dirty="0" smtClean="0">
                <a:solidFill>
                  <a:srgbClr val="FF0000"/>
                </a:solidFill>
                <a:latin typeface="+mn-lt"/>
                <a:sym typeface="Wingdings"/>
              </a:rPr>
              <a:t>~5% distances to early-type galaxies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810956" y="2556933"/>
            <a:ext cx="2895600" cy="990600"/>
          </a:xfrm>
          <a:prstGeom prst="rect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charset="2"/>
              <a:buChar char="u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Book Antiqua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895622" y="4058356"/>
            <a:ext cx="2438400" cy="533400"/>
          </a:xfrm>
          <a:prstGeom prst="rect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charset="2"/>
              <a:buChar char="u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Book Antiqu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05200" y="6400800"/>
            <a:ext cx="563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Jensen, Blakeslee, et al. 2015, </a:t>
            </a:r>
            <a:r>
              <a:rPr lang="en-US" sz="2400" dirty="0" err="1" smtClean="0">
                <a:solidFill>
                  <a:srgbClr val="FF0000"/>
                </a:solidFill>
                <a:latin typeface="+mn-lt"/>
              </a:rPr>
              <a:t>ApJ</a:t>
            </a: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 808:91</a:t>
            </a:r>
            <a:endParaRPr lang="en-US" sz="24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5114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43400" y="6483539"/>
            <a:ext cx="563880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  <a:latin typeface="+mn-lt"/>
              </a:rPr>
              <a:t>Jensen, Blakeslee, et al. 2015,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ApJ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808:91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Picture 3" descr="padova11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-5334000"/>
            <a:ext cx="8382000" cy="108472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43400" y="6483539"/>
            <a:ext cx="563880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  <a:latin typeface="+mn-lt"/>
              </a:rPr>
              <a:t>Jensen, Blakeslee, et al. 2015,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ApJ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808:91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Picture 3" descr="teramo110tw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62" y="-4038600"/>
            <a:ext cx="8028838" cy="10390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Calibri" charset="0"/>
              </a:rPr>
              <a:t>What the Models Tell Us…</a:t>
            </a:r>
          </a:p>
        </p:txBody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143375"/>
          </a:xfrm>
        </p:spPr>
        <p:txBody>
          <a:bodyPr/>
          <a:lstStyle/>
          <a:p>
            <a:r>
              <a:rPr lang="en-US" sz="2800" dirty="0">
                <a:latin typeface="Calibri" charset="0"/>
                <a:ea typeface="ＭＳ Ｐゴシック" charset="0"/>
                <a:cs typeface="Calibri" charset="0"/>
              </a:rPr>
              <a:t>Massive, luminous </a:t>
            </a:r>
            <a:r>
              <a:rPr lang="en-US" sz="2800" dirty="0" err="1">
                <a:latin typeface="Calibri" charset="0"/>
                <a:ea typeface="ＭＳ Ｐゴシック" charset="0"/>
                <a:cs typeface="Calibri" charset="0"/>
              </a:rPr>
              <a:t>ellipticals</a:t>
            </a:r>
            <a:r>
              <a:rPr lang="en-US" sz="2800" dirty="0">
                <a:latin typeface="Calibri" charset="0"/>
                <a:ea typeface="ＭＳ Ｐゴシック" charset="0"/>
                <a:cs typeface="Calibri" charset="0"/>
              </a:rPr>
              <a:t> in clusters are old and </a:t>
            </a:r>
            <a:r>
              <a:rPr lang="en-US" sz="2800" dirty="0" smtClean="0">
                <a:latin typeface="Calibri" charset="0"/>
                <a:ea typeface="ＭＳ Ｐゴシック" charset="0"/>
                <a:cs typeface="Calibri" charset="0"/>
              </a:rPr>
              <a:t>about solar </a:t>
            </a:r>
            <a:r>
              <a:rPr lang="en-US" sz="2800" dirty="0" err="1" smtClean="0">
                <a:latin typeface="Calibri" charset="0"/>
                <a:ea typeface="ＭＳ Ｐゴシック" charset="0"/>
                <a:cs typeface="Calibri" charset="0"/>
              </a:rPr>
              <a:t>metallicity</a:t>
            </a:r>
            <a:r>
              <a:rPr lang="en-US" sz="2800" dirty="0" smtClean="0">
                <a:latin typeface="Calibri" charset="0"/>
                <a:ea typeface="ＭＳ Ｐゴシック" charset="0"/>
                <a:cs typeface="Calibri" charset="0"/>
              </a:rPr>
              <a:t>.</a:t>
            </a:r>
            <a:endParaRPr lang="en-US" sz="2800" dirty="0">
              <a:latin typeface="Calibri" charset="0"/>
              <a:ea typeface="ＭＳ Ｐゴシック" charset="0"/>
              <a:cs typeface="Calibri" charset="0"/>
            </a:endParaRPr>
          </a:p>
          <a:p>
            <a:r>
              <a:rPr lang="en-US" sz="2800" dirty="0">
                <a:latin typeface="Calibri" charset="0"/>
                <a:ea typeface="ＭＳ Ｐゴシック" charset="0"/>
                <a:cs typeface="Calibri" charset="0"/>
              </a:rPr>
              <a:t>Bluer </a:t>
            </a:r>
            <a:r>
              <a:rPr lang="en-US" sz="2800" dirty="0" err="1">
                <a:latin typeface="Calibri" charset="0"/>
                <a:ea typeface="ＭＳ Ｐゴシック" charset="0"/>
                <a:cs typeface="Calibri" charset="0"/>
              </a:rPr>
              <a:t>ellipticals</a:t>
            </a:r>
            <a:r>
              <a:rPr lang="en-US" sz="2800" dirty="0">
                <a:latin typeface="Calibri" charset="0"/>
                <a:ea typeface="ＭＳ Ｐゴシック" charset="0"/>
                <a:cs typeface="Calibri" charset="0"/>
              </a:rPr>
              <a:t> and lenticulars </a:t>
            </a:r>
            <a:r>
              <a:rPr lang="en-US" sz="2800" dirty="0" smtClean="0">
                <a:latin typeface="Calibri" charset="0"/>
                <a:ea typeface="ＭＳ Ｐゴシック" charset="0"/>
                <a:cs typeface="Calibri" charset="0"/>
              </a:rPr>
              <a:t>have younger (i.e., intermediate age AGB) populations.</a:t>
            </a:r>
            <a:endParaRPr lang="en-US" sz="2800" dirty="0">
              <a:latin typeface="Calibri" charset="0"/>
              <a:ea typeface="ＭＳ Ｐゴシック" charset="0"/>
              <a:cs typeface="Calibri" charset="0"/>
            </a:endParaRPr>
          </a:p>
          <a:p>
            <a:r>
              <a:rPr lang="en-US" sz="2800" dirty="0" smtClean="0">
                <a:latin typeface="Calibri" charset="0"/>
                <a:ea typeface="ＭＳ Ｐゴシック" charset="0"/>
                <a:cs typeface="Calibri" charset="0"/>
              </a:rPr>
              <a:t>The models can’t (yet) tell us if the dwarf galaxies are old or young.</a:t>
            </a:r>
          </a:p>
          <a:p>
            <a:r>
              <a:rPr lang="en-US" sz="2800" dirty="0" smtClean="0">
                <a:latin typeface="Calibri" charset="0"/>
                <a:ea typeface="ＭＳ Ｐゴシック" charset="0"/>
                <a:cs typeface="Calibri" charset="0"/>
              </a:rPr>
              <a:t>The oldest populations are near the centers of </a:t>
            </a:r>
            <a:r>
              <a:rPr lang="en-US" sz="2800" dirty="0" err="1" smtClean="0">
                <a:latin typeface="Calibri" charset="0"/>
                <a:ea typeface="ＭＳ Ｐゴシック" charset="0"/>
                <a:cs typeface="Calibri" charset="0"/>
              </a:rPr>
              <a:t>ellipticals</a:t>
            </a:r>
            <a:r>
              <a:rPr lang="en-US" sz="2800" dirty="0" smtClean="0">
                <a:latin typeface="Calibri" charset="0"/>
                <a:ea typeface="ＭＳ Ｐゴシック" charset="0"/>
                <a:cs typeface="Calibri" charset="0"/>
              </a:rPr>
              <a:t>, but the dwarfs have younger populations near their centers.</a:t>
            </a:r>
            <a:endParaRPr lang="en-US" sz="2800" dirty="0">
              <a:latin typeface="Calibri" charset="0"/>
              <a:ea typeface="ＭＳ Ｐゴシック" charset="0"/>
              <a:cs typeface="Calibri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23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sldNum" sz="quarter" idx="4294967295"/>
          </p:nvPr>
        </p:nvSpPr>
        <p:spPr>
          <a:xfrm>
            <a:off x="7386440" y="6250782"/>
            <a:ext cx="241102" cy="2521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4291" tIns="32146" rIns="64291" bIns="32146"/>
          <a:lstStyle/>
          <a:p>
            <a:pPr lvl="0">
              <a:defRPr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15</a:t>
            </a:fld>
            <a:endParaRPr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65" name="comacore_clr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19200" y="-914400"/>
            <a:ext cx="12305109" cy="8646226"/>
          </a:xfrm>
          <a:prstGeom prst="rect">
            <a:avLst/>
          </a:prstGeom>
          <a:ln w="12700">
            <a:round/>
          </a:ln>
        </p:spPr>
      </p:pic>
      <p:sp>
        <p:nvSpPr>
          <p:cNvPr id="66" name="Shape 66"/>
          <p:cNvSpPr/>
          <p:nvPr/>
        </p:nvSpPr>
        <p:spPr>
          <a:xfrm>
            <a:off x="762000" y="310989"/>
            <a:ext cx="8509992" cy="1822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lnSpc>
                <a:spcPct val="90000"/>
              </a:lnSpc>
              <a:buNone/>
              <a:defRPr sz="1800"/>
            </a:pPr>
            <a:r>
              <a:rPr lang="en-US" sz="3900" b="1" dirty="0" smtClean="0">
                <a:solidFill>
                  <a:srgbClr val="FFFDA9"/>
                </a:solidFill>
                <a:latin typeface="Cambria"/>
                <a:ea typeface="Cambria"/>
                <a:cs typeface="Cambria"/>
                <a:sym typeface="Cambria"/>
              </a:rPr>
              <a:t>1. The MASSIVE Survey:</a:t>
            </a:r>
          </a:p>
          <a:p>
            <a:pPr lvl="0">
              <a:lnSpc>
                <a:spcPct val="90000"/>
              </a:lnSpc>
              <a:buNone/>
              <a:defRPr sz="1800"/>
            </a:pPr>
            <a:r>
              <a:rPr sz="3900" b="1" dirty="0" smtClean="0">
                <a:solidFill>
                  <a:srgbClr val="FFFDA9"/>
                </a:solidFill>
                <a:latin typeface="Cambria"/>
                <a:ea typeface="Cambria"/>
                <a:cs typeface="Cambria"/>
                <a:sym typeface="Cambria"/>
              </a:rPr>
              <a:t>S</a:t>
            </a:r>
            <a:r>
              <a:rPr sz="3800" b="1" dirty="0" smtClean="0">
                <a:solidFill>
                  <a:srgbClr val="FFFDA9"/>
                </a:solidFill>
                <a:latin typeface="Cambria"/>
                <a:ea typeface="Cambria"/>
                <a:cs typeface="Cambria"/>
                <a:sym typeface="Cambria"/>
              </a:rPr>
              <a:t>upermassive</a:t>
            </a:r>
            <a:r>
              <a:rPr sz="3900" b="1" dirty="0" smtClean="0">
                <a:solidFill>
                  <a:srgbClr val="FFFDA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sz="3900" b="1" dirty="0">
                <a:solidFill>
                  <a:srgbClr val="FFFDA9"/>
                </a:solidFill>
                <a:latin typeface="Cambria"/>
                <a:ea typeface="Cambria"/>
                <a:cs typeface="Cambria"/>
                <a:sym typeface="Cambria"/>
              </a:rPr>
              <a:t>B</a:t>
            </a:r>
            <a:r>
              <a:rPr sz="3800" b="1" dirty="0">
                <a:solidFill>
                  <a:srgbClr val="FFFDA9"/>
                </a:solidFill>
                <a:latin typeface="Cambria"/>
                <a:ea typeface="Cambria"/>
                <a:cs typeface="Cambria"/>
                <a:sym typeface="Cambria"/>
              </a:rPr>
              <a:t>lack</a:t>
            </a:r>
            <a:r>
              <a:rPr sz="3900" b="1" dirty="0">
                <a:solidFill>
                  <a:srgbClr val="FFFDA9"/>
                </a:solidFill>
                <a:latin typeface="Cambria"/>
                <a:ea typeface="Cambria"/>
                <a:cs typeface="Cambria"/>
                <a:sym typeface="Cambria"/>
              </a:rPr>
              <a:t> Holes in the Centers of Elliptical Galaxies</a:t>
            </a:r>
          </a:p>
        </p:txBody>
      </p:sp>
      <p:sp>
        <p:nvSpPr>
          <p:cNvPr id="68" name="Shape 68"/>
          <p:cNvSpPr>
            <a:spLocks noGrp="1"/>
          </p:cNvSpPr>
          <p:nvPr>
            <p:ph type="body" idx="1"/>
          </p:nvPr>
        </p:nvSpPr>
        <p:spPr>
          <a:xfrm>
            <a:off x="762000" y="3886200"/>
            <a:ext cx="7336037" cy="3048000"/>
          </a:xfrm>
          <a:prstGeom prst="rect">
            <a:avLst/>
          </a:prstGeom>
        </p:spPr>
        <p:txBody>
          <a:bodyPr/>
          <a:lstStyle/>
          <a:p>
            <a:pPr marL="223234" lvl="0" indent="0">
              <a:buNone/>
              <a:defRPr sz="1800">
                <a:solidFill>
                  <a:srgbClr val="000000"/>
                </a:solidFill>
                <a:uFillTx/>
              </a:defRPr>
            </a:pPr>
            <a:r>
              <a:rPr lang="en-US" sz="2000" dirty="0" smtClean="0">
                <a:solidFill>
                  <a:srgbClr val="F5D328"/>
                </a:solidFill>
                <a:uFill>
                  <a:solidFill>
                    <a:srgbClr val="FF40FF"/>
                  </a:solidFill>
                </a:uFill>
                <a:latin typeface="+mn-lt"/>
              </a:rPr>
              <a:t>Joseph Jensen (Utah Valley University)</a:t>
            </a:r>
          </a:p>
          <a:p>
            <a:pPr marL="223234" lvl="0" indent="0">
              <a:buNone/>
              <a:defRPr sz="1800">
                <a:solidFill>
                  <a:srgbClr val="000000"/>
                </a:solidFill>
                <a:uFillTx/>
              </a:defRPr>
            </a:pPr>
            <a:r>
              <a:rPr sz="2000" dirty="0" smtClean="0">
                <a:solidFill>
                  <a:srgbClr val="F5D328"/>
                </a:solidFill>
                <a:uFill>
                  <a:solidFill>
                    <a:srgbClr val="FF40FF"/>
                  </a:solidFill>
                </a:uFill>
                <a:latin typeface="+mn-lt"/>
              </a:rPr>
              <a:t>John </a:t>
            </a:r>
            <a:r>
              <a:rPr sz="2000" dirty="0">
                <a:solidFill>
                  <a:srgbClr val="F5D328"/>
                </a:solidFill>
                <a:uFill>
                  <a:solidFill>
                    <a:srgbClr val="FF40FF"/>
                  </a:solidFill>
                </a:uFill>
                <a:latin typeface="+mn-lt"/>
              </a:rPr>
              <a:t>Blakeslee (</a:t>
            </a:r>
            <a:r>
              <a:rPr sz="2000" dirty="0" smtClean="0">
                <a:solidFill>
                  <a:srgbClr val="F5D328"/>
                </a:solidFill>
                <a:uFill>
                  <a:solidFill>
                    <a:srgbClr val="FF40FF"/>
                  </a:solidFill>
                </a:uFill>
                <a:latin typeface="+mn-lt"/>
              </a:rPr>
              <a:t>Herzb</a:t>
            </a:r>
            <a:r>
              <a:rPr lang="en-US" sz="2000" dirty="0" smtClean="0">
                <a:solidFill>
                  <a:srgbClr val="F5D328"/>
                </a:solidFill>
                <a:uFill>
                  <a:solidFill>
                    <a:srgbClr val="FF40FF"/>
                  </a:solidFill>
                </a:uFill>
                <a:latin typeface="+mn-lt"/>
              </a:rPr>
              <a:t>e</a:t>
            </a:r>
            <a:r>
              <a:rPr sz="2000" dirty="0" smtClean="0">
                <a:solidFill>
                  <a:srgbClr val="F5D328"/>
                </a:solidFill>
                <a:uFill>
                  <a:solidFill>
                    <a:srgbClr val="FF40FF"/>
                  </a:solidFill>
                </a:uFill>
                <a:latin typeface="+mn-lt"/>
              </a:rPr>
              <a:t>rg </a:t>
            </a:r>
            <a:r>
              <a:rPr sz="2000" dirty="0">
                <a:solidFill>
                  <a:srgbClr val="F5D328"/>
                </a:solidFill>
                <a:uFill>
                  <a:solidFill>
                    <a:srgbClr val="FF40FF"/>
                  </a:solidFill>
                </a:uFill>
                <a:latin typeface="+mn-lt"/>
              </a:rPr>
              <a:t>Astrophysics)</a:t>
            </a:r>
          </a:p>
          <a:p>
            <a:pPr marL="223234" lvl="0" indent="0" algn="just">
              <a:buNone/>
              <a:defRPr sz="1800">
                <a:solidFill>
                  <a:srgbClr val="000000"/>
                </a:solidFill>
                <a:uFillTx/>
              </a:defRPr>
            </a:pPr>
            <a:r>
              <a:rPr sz="2000" dirty="0">
                <a:solidFill>
                  <a:srgbClr val="F5D328"/>
                </a:solidFill>
                <a:uFill>
                  <a:solidFill>
                    <a:srgbClr val="FF40FF"/>
                  </a:solidFill>
                </a:uFill>
                <a:latin typeface="+mn-lt"/>
              </a:rPr>
              <a:t>Chung-Pei Ma (UC Berkeley)             Jenny Greene (Princeton)</a:t>
            </a:r>
          </a:p>
          <a:p>
            <a:pPr marL="223234" lvl="0" indent="0" algn="just">
              <a:buNone/>
              <a:defRPr sz="1800">
                <a:solidFill>
                  <a:srgbClr val="000000"/>
                </a:solidFill>
                <a:uFillTx/>
              </a:defRPr>
            </a:pPr>
            <a:r>
              <a:rPr sz="2000" dirty="0">
                <a:solidFill>
                  <a:srgbClr val="F5D328"/>
                </a:solidFill>
                <a:uFill>
                  <a:solidFill>
                    <a:srgbClr val="FFFDA9"/>
                  </a:solidFill>
                </a:uFill>
                <a:latin typeface="+mn-lt"/>
              </a:rPr>
              <a:t>Nicholas McConnell (U Hawaii)    </a:t>
            </a:r>
            <a:r>
              <a:rPr lang="en-US" sz="2000" dirty="0">
                <a:solidFill>
                  <a:srgbClr val="F5D328"/>
                </a:solidFill>
                <a:uFill>
                  <a:solidFill>
                    <a:srgbClr val="FFFDA9"/>
                  </a:solidFill>
                </a:uFill>
                <a:latin typeface="+mn-lt"/>
              </a:rPr>
              <a:t>    </a:t>
            </a:r>
            <a:r>
              <a:rPr sz="2000" dirty="0">
                <a:solidFill>
                  <a:srgbClr val="F5D328"/>
                </a:solidFill>
                <a:uFill>
                  <a:solidFill>
                    <a:srgbClr val="FFFDA9"/>
                  </a:solidFill>
                </a:uFill>
                <a:latin typeface="+mn-lt"/>
              </a:rPr>
              <a:t> Jens Thomas (MPE)    </a:t>
            </a:r>
          </a:p>
          <a:p>
            <a:pPr marL="223234" lvl="0" indent="0" algn="just">
              <a:buNone/>
              <a:defRPr sz="1800">
                <a:solidFill>
                  <a:srgbClr val="000000"/>
                </a:solidFill>
                <a:uFillTx/>
              </a:defRPr>
            </a:pPr>
            <a:r>
              <a:rPr sz="2000" dirty="0">
                <a:solidFill>
                  <a:srgbClr val="F5D328"/>
                </a:solidFill>
                <a:uFill>
                  <a:solidFill>
                    <a:srgbClr val="033BFF"/>
                  </a:solidFill>
                </a:uFill>
                <a:latin typeface="+mn-lt"/>
              </a:rPr>
              <a:t>Ryan Janish (UC Berkeley)                 Jeremy Murphy (Princeton</a:t>
            </a:r>
            <a:r>
              <a:rPr sz="2000" dirty="0" smtClean="0">
                <a:solidFill>
                  <a:srgbClr val="F5D328"/>
                </a:solidFill>
                <a:uFill>
                  <a:solidFill>
                    <a:srgbClr val="033BFF"/>
                  </a:solidFill>
                </a:uFill>
                <a:latin typeface="+mn-lt"/>
              </a:rPr>
              <a:t>)</a:t>
            </a:r>
            <a:endParaRPr sz="2000" dirty="0">
              <a:solidFill>
                <a:srgbClr val="FFFBB9"/>
              </a:solidFill>
              <a:uFill>
                <a:solidFill>
                  <a:srgbClr val="FFFBB9"/>
                </a:solidFill>
              </a:u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023829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01 at 2.00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600"/>
            <a:ext cx="9144000" cy="7665554"/>
          </a:xfrm>
          <a:prstGeom prst="rect">
            <a:avLst/>
          </a:prstGeom>
        </p:spPr>
      </p:pic>
      <p:sp>
        <p:nvSpPr>
          <p:cNvPr id="141" name="Shape 141"/>
          <p:cNvSpPr/>
          <p:nvPr/>
        </p:nvSpPr>
        <p:spPr>
          <a:xfrm>
            <a:off x="609600" y="3505200"/>
            <a:ext cx="8229600" cy="2419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80324" marR="81277" defTabSz="910796">
              <a:lnSpc>
                <a:spcPct val="110000"/>
              </a:lnSpc>
              <a:spcBef>
                <a:spcPts val="141"/>
              </a:spcBef>
              <a:buClr>
                <a:srgbClr val="FFFB00"/>
              </a:buClr>
              <a:buNone/>
              <a:defRPr sz="1800"/>
            </a:pPr>
            <a:r>
              <a:rPr lang="en-US" sz="2800" dirty="0" smtClean="0"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Early-type galaxies </a:t>
            </a:r>
            <a:r>
              <a:rPr sz="2800" dirty="0" smtClean="0"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sz="2800" dirty="0"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…</a:t>
            </a:r>
          </a:p>
          <a:p>
            <a:pPr marL="80324" marR="81277" defTabSz="910796">
              <a:lnSpc>
                <a:spcPct val="110000"/>
              </a:lnSpc>
              <a:buClr>
                <a:srgbClr val="FFFB00"/>
              </a:buClr>
              <a:buNone/>
              <a:defRPr sz="1800"/>
            </a:pPr>
            <a:r>
              <a:rPr sz="2800" dirty="0"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     - hosts of the most massive black holes;</a:t>
            </a:r>
          </a:p>
          <a:p>
            <a:pPr marL="80324" marR="81277" defTabSz="910796">
              <a:lnSpc>
                <a:spcPct val="110000"/>
              </a:lnSpc>
              <a:buClr>
                <a:srgbClr val="FFFB00"/>
              </a:buClr>
              <a:buNone/>
              <a:defRPr sz="1800"/>
            </a:pPr>
            <a:r>
              <a:rPr sz="2800" dirty="0"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     - quiescent counterparts of high-z luminous quasars;</a:t>
            </a:r>
          </a:p>
          <a:p>
            <a:pPr marL="80324" marR="81277" defTabSz="910796">
              <a:lnSpc>
                <a:spcPct val="110000"/>
              </a:lnSpc>
              <a:buClr>
                <a:srgbClr val="FFFB00"/>
              </a:buClr>
              <a:buNone/>
              <a:defRPr sz="1800"/>
            </a:pPr>
            <a:r>
              <a:rPr sz="2800" dirty="0"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     - descendants of </a:t>
            </a:r>
            <a:r>
              <a:rPr sz="2800" spc="218" dirty="0"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z</a:t>
            </a:r>
            <a:r>
              <a:rPr sz="2800" spc="218" dirty="0">
                <a:uFill>
                  <a:solidFill>
                    <a:srgbClr val="FFFFFF"/>
                  </a:solidFill>
                </a:uFill>
                <a:latin typeface="Courier New"/>
                <a:ea typeface="Courier New"/>
                <a:cs typeface="Courier New"/>
                <a:sym typeface="Courier New"/>
              </a:rPr>
              <a:t>~</a:t>
            </a:r>
            <a:r>
              <a:rPr sz="2800" dirty="0"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2 massive, compact galaxies;</a:t>
            </a:r>
          </a:p>
          <a:p>
            <a:pPr marL="80324" marR="81277" defTabSz="910796">
              <a:lnSpc>
                <a:spcPct val="110000"/>
              </a:lnSpc>
              <a:buClr>
                <a:srgbClr val="FFFB00"/>
              </a:buClr>
              <a:buNone/>
              <a:defRPr sz="1800"/>
            </a:pPr>
            <a:r>
              <a:rPr sz="2800" dirty="0"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     - sites of varying/bottom-heavy </a:t>
            </a:r>
            <a:r>
              <a:rPr lang="en-US" sz="2800" dirty="0" smtClean="0"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stellar initial mass functions</a:t>
            </a:r>
            <a:endParaRPr sz="2800" dirty="0">
              <a:uFill>
                <a:solidFill>
                  <a:srgbClr val="FFFFFF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Shape 143"/>
          <p:cNvSpPr/>
          <p:nvPr/>
        </p:nvSpPr>
        <p:spPr>
          <a:xfrm>
            <a:off x="589360" y="53578"/>
            <a:ext cx="7965281" cy="1089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/>
          <a:lstStyle/>
          <a:p>
            <a:pPr marL="80324" marR="81277" algn="ctr" defTabSz="910796">
              <a:buNone/>
              <a:defRPr sz="1800"/>
            </a:pPr>
            <a:r>
              <a:rPr lang="en-US" sz="4000" b="1" dirty="0">
                <a:solidFill>
                  <a:srgbClr val="FFFDA9"/>
                </a:solidFill>
                <a:latin typeface="Cambria"/>
                <a:ea typeface="Cambria"/>
                <a:cs typeface="Cambria"/>
                <a:sym typeface="Cambria"/>
              </a:rPr>
              <a:t>The MASSIVE Survey</a:t>
            </a:r>
            <a:endParaRPr sz="4000" b="1" dirty="0">
              <a:solidFill>
                <a:srgbClr val="FF26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FF2600"/>
                </a:solidFill>
              </a:uFill>
              <a:latin typeface="+mn-lt"/>
              <a:ea typeface="Times New Roman Bold"/>
              <a:cs typeface="Times New Roman Bold"/>
              <a:sym typeface="Times New Roman Bold"/>
            </a:endParaRPr>
          </a:p>
        </p:txBody>
      </p:sp>
    </p:spTree>
    <p:extLst>
      <p:ext uri="{BB962C8B-B14F-4D97-AF65-F5344CB8AC3E}">
        <p14:creationId xmlns:p14="http://schemas.microsoft.com/office/powerpoint/2010/main" val="18899536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mag_radius_noscale_june25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8200" y="-1061559"/>
            <a:ext cx="7473942" cy="9672159"/>
          </a:xfrm>
          <a:prstGeom prst="rect">
            <a:avLst/>
          </a:prstGeom>
          <a:ln w="12700">
            <a:round/>
          </a:ln>
        </p:spPr>
      </p:pic>
      <p:sp>
        <p:nvSpPr>
          <p:cNvPr id="164" name="Shape 164"/>
          <p:cNvSpPr/>
          <p:nvPr/>
        </p:nvSpPr>
        <p:spPr>
          <a:xfrm>
            <a:off x="4179094" y="4674335"/>
            <a:ext cx="1714500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40638" marR="40638" defTabSz="910796">
              <a:spcBef>
                <a:spcPts val="422"/>
              </a:spcBef>
              <a:buClr>
                <a:srgbClr val="FF56D6"/>
              </a:buClr>
              <a:buNone/>
              <a:defRPr sz="1800"/>
            </a:pPr>
            <a:r>
              <a:rPr sz="1800" b="1" dirty="0">
                <a:solidFill>
                  <a:srgbClr val="0061FF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61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ATLAS</a:t>
            </a:r>
            <a:r>
              <a:rPr sz="1800" b="1" baseline="31999" dirty="0">
                <a:solidFill>
                  <a:srgbClr val="0061FF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61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3d</a:t>
            </a:r>
            <a:endParaRPr sz="1700" b="1" baseline="31999" dirty="0">
              <a:solidFill>
                <a:srgbClr val="0061FF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61FF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5" name="Shape 165"/>
          <p:cNvSpPr/>
          <p:nvPr/>
        </p:nvSpPr>
        <p:spPr>
          <a:xfrm>
            <a:off x="2776822" y="187524"/>
            <a:ext cx="469077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marL="545479" marR="57799" indent="-487680" algn="l" defTabSz="1295400">
              <a:spcBef>
                <a:spcPts val="600"/>
              </a:spcBef>
              <a:buClr>
                <a:srgbClr val="FF56D6"/>
              </a:buClr>
              <a:defRPr sz="4000" b="1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57799" lvl="0" indent="0">
              <a:buNone/>
              <a:defRPr sz="1800" b="0">
                <a:effectLst/>
                <a:uFillTx/>
              </a:defRPr>
            </a:pPr>
            <a:r>
              <a:rPr sz="3600" dirty="0">
                <a:solidFill>
                  <a:srgbClr val="FF0000"/>
                </a:solidFill>
                <a:latin typeface="+mn-lt"/>
              </a:rPr>
              <a:t>Size - Mass Relation</a:t>
            </a:r>
          </a:p>
        </p:txBody>
      </p:sp>
      <p:sp>
        <p:nvSpPr>
          <p:cNvPr id="166" name="Shape 166"/>
          <p:cNvSpPr/>
          <p:nvPr/>
        </p:nvSpPr>
        <p:spPr>
          <a:xfrm>
            <a:off x="5181600" y="3581400"/>
            <a:ext cx="1746250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marL="545479" marR="57799" indent="-487680" algn="l" defTabSz="1295400">
              <a:spcBef>
                <a:spcPts val="600"/>
              </a:spcBef>
              <a:buClr>
                <a:srgbClr val="FF56D6"/>
              </a:buClr>
              <a:buFont typeface="Times New Roman"/>
              <a:defRPr sz="1800">
                <a:solidFill>
                  <a:srgbClr val="0061FF"/>
                </a:solidFill>
                <a:uFill>
                  <a:solidFill>
                    <a:srgbClr val="0061FF"/>
                  </a:solidFill>
                </a:uFill>
                <a:latin typeface="Times New Roman Bold"/>
                <a:ea typeface="Times New Roman Bold"/>
                <a:cs typeface="Times New Roman Bold"/>
                <a:sym typeface="Times New Roman Bold"/>
              </a:defRPr>
            </a:lvl1pPr>
          </a:lstStyle>
          <a:p>
            <a:pPr marL="57799" lvl="0" indent="0">
              <a:buNone/>
              <a:defRPr>
                <a:solidFill>
                  <a:srgbClr val="000000"/>
                </a:solidFill>
                <a:uFillTx/>
              </a:defRPr>
            </a:pPr>
            <a:r>
              <a:rPr sz="2000" dirty="0">
                <a:solidFill>
                  <a:srgbClr val="0061FF"/>
                </a:solidFill>
                <a:uFill>
                  <a:solidFill>
                    <a:srgbClr val="0061FF"/>
                  </a:solidFill>
                </a:uFill>
              </a:rPr>
              <a:t>M87</a:t>
            </a:r>
          </a:p>
        </p:txBody>
      </p:sp>
      <p:sp>
        <p:nvSpPr>
          <p:cNvPr id="167" name="Shape 167"/>
          <p:cNvSpPr/>
          <p:nvPr/>
        </p:nvSpPr>
        <p:spPr>
          <a:xfrm>
            <a:off x="6286500" y="2133600"/>
            <a:ext cx="1714500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545479" marR="57799" indent="-487680" algn="l" defTabSz="1295400">
              <a:spcBef>
                <a:spcPts val="600"/>
              </a:spcBef>
              <a:buClr>
                <a:srgbClr val="FF56D6"/>
              </a:buClr>
              <a:buFont typeface="Times New Roman"/>
              <a:defRPr sz="1800">
                <a:solidFill>
                  <a:srgbClr val="FF4013"/>
                </a:solidFill>
                <a:uFill>
                  <a:solidFill>
                    <a:srgbClr val="FF4013"/>
                  </a:solidFill>
                </a:uFill>
                <a:latin typeface="Times New Roman Bold"/>
                <a:ea typeface="Times New Roman Bold"/>
                <a:cs typeface="Times New Roman Bold"/>
                <a:sym typeface="Times New Roman Bold"/>
              </a:defRPr>
            </a:lvl1pPr>
          </a:lstStyle>
          <a:p>
            <a:pPr marL="57799" lvl="0" indent="0">
              <a:buNone/>
              <a:defRPr>
                <a:solidFill>
                  <a:srgbClr val="000000"/>
                </a:solidFill>
                <a:uFillTx/>
              </a:defRPr>
            </a:pPr>
            <a:r>
              <a:rPr sz="2000" dirty="0">
                <a:solidFill>
                  <a:srgbClr val="FF4013"/>
                </a:solidFill>
                <a:uFill>
                  <a:solidFill>
                    <a:srgbClr val="FF4013"/>
                  </a:solidFill>
                </a:uFill>
              </a:rPr>
              <a:t>   NGC 4889</a:t>
            </a:r>
          </a:p>
        </p:txBody>
      </p:sp>
      <p:sp>
        <p:nvSpPr>
          <p:cNvPr id="168" name="Shape 168"/>
          <p:cNvSpPr/>
          <p:nvPr/>
        </p:nvSpPr>
        <p:spPr>
          <a:xfrm>
            <a:off x="4876800" y="1881017"/>
            <a:ext cx="1714500" cy="404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40638" marR="40638" defTabSz="910796">
              <a:lnSpc>
                <a:spcPct val="60000"/>
              </a:lnSpc>
              <a:spcBef>
                <a:spcPts val="422"/>
              </a:spcBef>
              <a:buClr>
                <a:srgbClr val="FF56D6"/>
              </a:buClr>
              <a:buNone/>
              <a:defRPr sz="1800"/>
            </a:pPr>
            <a:r>
              <a:rPr dirty="0">
                <a:solidFill>
                  <a:srgbClr val="FF4013"/>
                </a:solidFill>
                <a:uFill>
                  <a:solidFill>
                    <a:srgbClr val="FF4013"/>
                  </a:solidFill>
                </a:uFill>
                <a:latin typeface="Times New Roman Bold"/>
                <a:ea typeface="Times New Roman Bold"/>
                <a:cs typeface="Times New Roman Bold"/>
                <a:sym typeface="Times New Roman Bold"/>
              </a:rPr>
              <a:t>MASSIVE</a:t>
            </a:r>
          </a:p>
          <a:p>
            <a:pPr marL="40638" marR="40638" defTabSz="910796">
              <a:lnSpc>
                <a:spcPct val="60000"/>
              </a:lnSpc>
              <a:spcBef>
                <a:spcPts val="422"/>
              </a:spcBef>
              <a:buClr>
                <a:srgbClr val="FF56D6"/>
              </a:buClr>
              <a:buNone/>
              <a:defRPr sz="1800"/>
            </a:pPr>
            <a:r>
              <a:rPr dirty="0">
                <a:solidFill>
                  <a:srgbClr val="FF4013"/>
                </a:solidFill>
                <a:uFill>
                  <a:solidFill>
                    <a:srgbClr val="FF4013"/>
                  </a:solidFill>
                </a:uFill>
                <a:latin typeface="Times New Roman Bold"/>
                <a:ea typeface="Times New Roman Bold"/>
                <a:cs typeface="Times New Roman Bold"/>
                <a:sym typeface="Times New Roman Bold"/>
              </a:rPr>
              <a:t> survey</a:t>
            </a:r>
          </a:p>
        </p:txBody>
      </p:sp>
      <p:sp>
        <p:nvSpPr>
          <p:cNvPr id="172" name="Shape 172"/>
          <p:cNvSpPr/>
          <p:nvPr/>
        </p:nvSpPr>
        <p:spPr>
          <a:xfrm>
            <a:off x="6705600" y="6248400"/>
            <a:ext cx="1723726" cy="302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marL="545479" marR="57799" indent="-487680" algn="l" defTabSz="1295400">
              <a:lnSpc>
                <a:spcPct val="70000"/>
              </a:lnSpc>
              <a:spcBef>
                <a:spcPts val="600"/>
              </a:spcBef>
              <a:buClr>
                <a:srgbClr val="FF56D6"/>
              </a:buClr>
              <a:defRPr sz="2400" b="1">
                <a:solidFill>
                  <a:srgbClr val="FF4013"/>
                </a:solidFill>
                <a:uFill>
                  <a:solidFill>
                    <a:srgbClr val="FF4013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57799" lvl="0" indent="0">
              <a:buNone/>
              <a:defRPr sz="1800" b="0">
                <a:solidFill>
                  <a:srgbClr val="000000"/>
                </a:solidFill>
                <a:uFillTx/>
              </a:defRPr>
            </a:pPr>
            <a:r>
              <a:rPr sz="2000" dirty="0">
                <a:latin typeface="+mn-lt"/>
              </a:rPr>
              <a:t>Ma et al. (2014) </a:t>
            </a:r>
          </a:p>
        </p:txBody>
      </p:sp>
    </p:spTree>
    <p:extLst>
      <p:ext uri="{BB962C8B-B14F-4D97-AF65-F5344CB8AC3E}">
        <p14:creationId xmlns:p14="http://schemas.microsoft.com/office/powerpoint/2010/main" val="12085426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6-03-01 at 2.14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1" y="76200"/>
            <a:ext cx="8888872" cy="54070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5334000"/>
            <a:ext cx="8077200" cy="1262910"/>
          </a:xfrm>
          <a:prstGeom prst="rect">
            <a:avLst/>
          </a:prstGeom>
          <a:noFill/>
          <a:ln w="158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The most significant, and often overlooked, source of uncertainty in the black hole mass derivation is the uncertainty in distance. </a:t>
            </a:r>
            <a:endParaRPr lang="en-US" sz="28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44619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montlab_page3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7891" y="609600"/>
            <a:ext cx="9411891" cy="12180095"/>
          </a:xfrm>
          <a:prstGeom prst="rect">
            <a:avLst/>
          </a:prstGeom>
          <a:ln w="12700">
            <a:round/>
          </a:ln>
        </p:spPr>
      </p:pic>
      <p:sp>
        <p:nvSpPr>
          <p:cNvPr id="162" name="Shape 162"/>
          <p:cNvSpPr/>
          <p:nvPr/>
        </p:nvSpPr>
        <p:spPr>
          <a:xfrm>
            <a:off x="830461" y="267890"/>
            <a:ext cx="7197328" cy="839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/>
          <a:lstStyle>
            <a:lvl1pPr marL="114243" marR="115598" defTabSz="1295400">
              <a:buFont typeface="Gill Sans"/>
              <a:defRPr sz="4000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Times New Roman Bold"/>
                <a:ea typeface="Times New Roman Bold"/>
                <a:cs typeface="Times New Roman Bold"/>
                <a:sym typeface="Times New Roman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800"/>
              <a:t>SDSS images of some MASSIVE galaxies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410200" y="1066800"/>
            <a:ext cx="1828800" cy="1828800"/>
          </a:xfrm>
          <a:prstGeom prst="roundRect">
            <a:avLst/>
          </a:prstGeom>
          <a:noFill/>
          <a:ln w="28575" cap="flat">
            <a:solidFill>
              <a:schemeClr val="accent3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AFD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AFD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AFD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AFD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AFD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AFD00"/>
                </a:solidFill>
                <a:latin typeface="Book Antiqua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AFD00"/>
                </a:solidFill>
                <a:latin typeface="Book Antiqua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AFD00"/>
                </a:solidFill>
                <a:latin typeface="Book Antiqua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AFD00"/>
                </a:solidFill>
                <a:latin typeface="Book Antiqua" charset="0"/>
              </a:defRPr>
            </a:lvl9pPr>
          </a:lstStyle>
          <a:p>
            <a:pPr>
              <a:buNone/>
            </a:pPr>
            <a:r>
              <a:rPr lang="en-US" sz="3600" dirty="0" smtClean="0">
                <a:latin typeface="Calibri" charset="0"/>
                <a:ea typeface="ＭＳ Ｐゴシック" charset="0"/>
                <a:cs typeface="Calibri" charset="0"/>
              </a:rPr>
              <a:t>Applying IR SBF to MASSIVE Galaxies</a:t>
            </a:r>
            <a:br>
              <a:rPr lang="en-US" sz="3600" dirty="0" smtClean="0"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3600" dirty="0" smtClean="0">
                <a:latin typeface="Calibri" charset="0"/>
                <a:ea typeface="ＭＳ Ｐゴシック" charset="0"/>
                <a:cs typeface="Calibri" charset="0"/>
              </a:rPr>
              <a:t/>
            </a:r>
            <a:br>
              <a:rPr lang="en-US" sz="3600" dirty="0" smtClean="0"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3600" dirty="0" smtClean="0">
                <a:latin typeface="Calibri" charset="0"/>
                <a:ea typeface="ＭＳ Ｐゴシック" charset="0"/>
                <a:cs typeface="Calibri" charset="0"/>
              </a:rPr>
              <a:t> </a:t>
            </a:r>
            <a:endParaRPr lang="en-US" sz="3600" dirty="0">
              <a:latin typeface="Calibri" charset="0"/>
              <a:ea typeface="ＭＳ Ｐゴシック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8752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3" descr="NGC3521_flocspir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3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139113" cy="5133975"/>
          </a:xfrm>
        </p:spPr>
        <p:txBody>
          <a:bodyPr/>
          <a:lstStyle/>
          <a:p>
            <a:pPr marL="0" indent="0">
              <a:buSzPct val="80000"/>
              <a:buNone/>
              <a:defRPr/>
            </a:pPr>
            <a:endParaRPr lang="en-US" dirty="0">
              <a:latin typeface="Book Antiqu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Calibri" charset="0"/>
              </a:rPr>
              <a:t>	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Calibri" charset="0"/>
              </a:rPr>
              <a:t>Understanding the systematic limitations of distance measurement techniques is key to solving many problems in cosmology and astrophysics.</a:t>
            </a:r>
          </a:p>
          <a:p>
            <a:pPr>
              <a:buFont typeface="Wingdings" charset="0"/>
              <a:buNone/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  <a:ea typeface="ＭＳ Ｐゴシック" charset="0"/>
              <a:cs typeface="Calibri" charset="0"/>
            </a:endParaRPr>
          </a:p>
          <a:p>
            <a:pPr>
              <a:buFont typeface="Wingdings" charset="0"/>
              <a:buNone/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  <a:ea typeface="ＭＳ Ｐゴシック" charset="0"/>
              <a:cs typeface="Calibri" charset="0"/>
            </a:endParaRPr>
          </a:p>
          <a:p>
            <a:pPr lvl="1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Calibri" charset="0"/>
              </a:rPr>
              <a:t>Measure supermassive black hole masses in early-type galaxies.</a:t>
            </a:r>
          </a:p>
          <a:p>
            <a:pPr lvl="1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Calibri" charset="0"/>
              </a:rPr>
              <a:t>Understand possible biases in the type </a:t>
            </a:r>
            <a:r>
              <a:rPr lang="en-US" sz="24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Calibri" charset="0"/>
              </a:rPr>
              <a:t>Ia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Calibri" charset="0"/>
              </a:rPr>
              <a:t> supernovae distance scale.</a:t>
            </a:r>
          </a:p>
          <a:p>
            <a:pPr lvl="1">
              <a:defRPr/>
            </a:pPr>
            <a:r>
              <a:rPr lang="en-US" sz="2400" dirty="0" smtClean="0">
                <a:latin typeface="Calibri" charset="0"/>
                <a:ea typeface="ＭＳ Ｐゴシック" charset="0"/>
                <a:cs typeface="Calibri" charset="0"/>
              </a:rPr>
              <a:t>Help resolve the tension between CMB model-based </a:t>
            </a:r>
            <a:r>
              <a:rPr lang="en-US" sz="2400" i="1" dirty="0" smtClean="0">
                <a:latin typeface="Calibri" charset="0"/>
                <a:ea typeface="ＭＳ Ｐゴシック" charset="0"/>
                <a:cs typeface="Calibri" charset="0"/>
              </a:rPr>
              <a:t>H</a:t>
            </a:r>
            <a:r>
              <a:rPr lang="en-US" sz="2400" baseline="-25000" dirty="0" smtClean="0">
                <a:latin typeface="Calibri" charset="0"/>
                <a:ea typeface="ＭＳ Ｐゴシック" charset="0"/>
                <a:cs typeface="Calibri" charset="0"/>
              </a:rPr>
              <a:t>o</a:t>
            </a:r>
            <a:r>
              <a:rPr lang="en-US" sz="2400" dirty="0" smtClean="0">
                <a:latin typeface="Calibri" charset="0"/>
                <a:ea typeface="ＭＳ Ｐゴシック" charset="0"/>
                <a:cs typeface="Calibri" charset="0"/>
              </a:rPr>
              <a:t> and the locally-calibrated distance ladder.</a:t>
            </a:r>
            <a:endParaRPr lang="en-US" sz="2400" dirty="0">
              <a:latin typeface="Calibri" charset="0"/>
              <a:ea typeface="ＭＳ Ｐゴシック" charset="0"/>
              <a:cs typeface="Calibri" charset="0"/>
            </a:endParaRPr>
          </a:p>
          <a:p>
            <a:pPr marL="457200" lvl="1" indent="0">
              <a:buNone/>
              <a:defRPr/>
            </a:pPr>
            <a:r>
              <a:rPr lang="en-US" sz="2800" dirty="0" smtClean="0">
                <a:latin typeface="Calibri" charset="0"/>
                <a:ea typeface="ＭＳ Ｐゴシック" charset="0"/>
                <a:cs typeface="Calibri" charset="0"/>
              </a:rPr>
              <a:t>	</a:t>
            </a:r>
            <a:endParaRPr lang="en-US" sz="2800" dirty="0"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5800" y="914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AFD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AFD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AFD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AFD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AFD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AFD00"/>
                </a:solidFill>
                <a:latin typeface="Book Antiqua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AFD00"/>
                </a:solidFill>
                <a:latin typeface="Book Antiqua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AFD00"/>
                </a:solidFill>
                <a:latin typeface="Book Antiqua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AFD00"/>
                </a:solidFill>
                <a:latin typeface="Book Antiqua" charset="0"/>
              </a:defRPr>
            </a:lvl9pPr>
          </a:lstStyle>
          <a:p>
            <a:pPr>
              <a:buNone/>
            </a:pPr>
            <a:r>
              <a:rPr lang="en-US" sz="3600" dirty="0" smtClean="0">
                <a:latin typeface="Calibri" charset="0"/>
                <a:ea typeface="ＭＳ Ｐゴシック" charset="0"/>
                <a:cs typeface="Calibri" charset="0"/>
              </a:rPr>
              <a:t>Why do we need to measure</a:t>
            </a:r>
            <a:br>
              <a:rPr lang="en-US" sz="3600" dirty="0" smtClean="0"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3600" dirty="0" smtClean="0">
                <a:latin typeface="Calibri" charset="0"/>
                <a:ea typeface="ＭＳ Ｐゴシック" charset="0"/>
                <a:cs typeface="Calibri" charset="0"/>
              </a:rPr>
              <a:t>accurate distances? </a:t>
            </a:r>
            <a:br>
              <a:rPr lang="en-US" sz="3600" dirty="0" smtClean="0"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3600" dirty="0" smtClean="0">
                <a:latin typeface="Calibri" charset="0"/>
                <a:ea typeface="ＭＳ Ｐゴシック" charset="0"/>
                <a:cs typeface="Calibri" charset="0"/>
              </a:rPr>
              <a:t/>
            </a:r>
            <a:br>
              <a:rPr lang="en-US" sz="3600" dirty="0" smtClean="0"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3600" dirty="0" smtClean="0">
                <a:latin typeface="Calibri" charset="0"/>
                <a:ea typeface="ＭＳ Ｐゴシック" charset="0"/>
                <a:cs typeface="Calibri" charset="0"/>
              </a:rPr>
              <a:t> </a:t>
            </a:r>
            <a:endParaRPr lang="en-US" sz="3600" dirty="0">
              <a:latin typeface="Calibri" charset="0"/>
              <a:ea typeface="ＭＳ Ｐゴシック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360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4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4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4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montlab_page3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7891" y="598289"/>
            <a:ext cx="9411891" cy="12180095"/>
          </a:xfrm>
          <a:prstGeom prst="rect">
            <a:avLst/>
          </a:prstGeom>
          <a:ln w="12700">
            <a:round/>
          </a:ln>
        </p:spPr>
      </p:pic>
      <p:sp>
        <p:nvSpPr>
          <p:cNvPr id="8" name="Rounded Rectangle 7"/>
          <p:cNvSpPr/>
          <p:nvPr/>
        </p:nvSpPr>
        <p:spPr>
          <a:xfrm>
            <a:off x="5410200" y="1066800"/>
            <a:ext cx="1828800" cy="1828800"/>
          </a:xfrm>
          <a:prstGeom prst="roundRect">
            <a:avLst/>
          </a:prstGeom>
          <a:noFill/>
          <a:ln w="28575" cap="flat">
            <a:solidFill>
              <a:schemeClr val="accent3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sp>
        <p:nvSpPr>
          <p:cNvPr id="162" name="Shape 162"/>
          <p:cNvSpPr/>
          <p:nvPr/>
        </p:nvSpPr>
        <p:spPr>
          <a:xfrm>
            <a:off x="830461" y="267890"/>
            <a:ext cx="7197328" cy="839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/>
          <a:lstStyle>
            <a:lvl1pPr marL="114243" marR="115598" defTabSz="1295400">
              <a:buFont typeface="Gill Sans"/>
              <a:defRPr sz="4000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Times New Roman Bold"/>
                <a:ea typeface="Times New Roman Bold"/>
                <a:cs typeface="Times New Roman Bold"/>
                <a:sym typeface="Times New Roman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800"/>
              <a:t>SDSS images of some MASSIVE galaxies</a:t>
            </a:r>
          </a:p>
        </p:txBody>
      </p:sp>
      <p:pic>
        <p:nvPicPr>
          <p:cNvPr id="3" name="Picture 2" descr="Screen Shot 2016-03-01 at 11.45.4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948" y="0"/>
            <a:ext cx="7178248" cy="6858000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pic>
        <p:nvPicPr>
          <p:cNvPr id="4" name="Picture 3" descr="Screen Shot 2016-03-01 at 11.48.0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45" y="1744119"/>
            <a:ext cx="4313039" cy="3303984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pic>
        <p:nvPicPr>
          <p:cNvPr id="5" name="Picture 4" descr="Screen Shot 2016-03-01 at 11.58.5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7281"/>
            <a:ext cx="6545461" cy="4500563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AFD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AFD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AFD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AFD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AFD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AFD00"/>
                </a:solidFill>
                <a:latin typeface="Book Antiqua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AFD00"/>
                </a:solidFill>
                <a:latin typeface="Book Antiqua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AFD00"/>
                </a:solidFill>
                <a:latin typeface="Book Antiqua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AFD00"/>
                </a:solidFill>
                <a:latin typeface="Book Antiqua" charset="0"/>
              </a:defRPr>
            </a:lvl9pPr>
          </a:lstStyle>
          <a:p>
            <a:pPr>
              <a:buNone/>
            </a:pPr>
            <a:r>
              <a:rPr lang="en-US" sz="3600" dirty="0" smtClean="0">
                <a:latin typeface="Calibri" charset="0"/>
                <a:ea typeface="ＭＳ Ｐゴシック" charset="0"/>
                <a:cs typeface="Calibri" charset="0"/>
              </a:rPr>
              <a:t>Applying IR SBF to MASSIVE Galaxies</a:t>
            </a:r>
            <a:br>
              <a:rPr lang="en-US" sz="3600" dirty="0" smtClean="0"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3600" dirty="0" smtClean="0">
                <a:latin typeface="Calibri" charset="0"/>
                <a:ea typeface="ＭＳ Ｐゴシック" charset="0"/>
                <a:cs typeface="Calibri" charset="0"/>
              </a:rPr>
              <a:t/>
            </a:r>
            <a:br>
              <a:rPr lang="en-US" sz="3600" dirty="0" smtClean="0"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3600" dirty="0" smtClean="0">
                <a:latin typeface="Calibri" charset="0"/>
                <a:ea typeface="ＭＳ Ｐゴシック" charset="0"/>
                <a:cs typeface="Calibri" charset="0"/>
              </a:rPr>
              <a:t> </a:t>
            </a:r>
            <a:endParaRPr lang="en-US" sz="3600" dirty="0"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5943600"/>
            <a:ext cx="5562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>
                <a:latin typeface="+mn-lt"/>
              </a:rPr>
              <a:t>25/34 galaxies have been observed so far. 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24331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1129j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1371600"/>
            <a:ext cx="8610600" cy="8577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0324" marR="81277" algn="l" defTabSz="910796">
              <a:lnSpc>
                <a:spcPct val="90000"/>
              </a:lnSpc>
              <a:spcBef>
                <a:spcPct val="20000"/>
              </a:spcBef>
              <a:buSzPct val="80000"/>
              <a:defRPr sz="1800"/>
            </a:pPr>
            <a:r>
              <a:rPr lang="en-US" sz="4000" b="1" kern="1200" dirty="0" smtClean="0">
                <a:solidFill>
                  <a:srgbClr val="FFFDA9"/>
                </a:solidFill>
                <a:latin typeface="Cambria"/>
                <a:ea typeface="Cambria"/>
                <a:cs typeface="Cambria"/>
              </a:rPr>
              <a:t>2. Testing </a:t>
            </a:r>
            <a:r>
              <a:rPr lang="en-US" sz="4000" b="1" kern="1200" dirty="0">
                <a:solidFill>
                  <a:srgbClr val="FFFDA9"/>
                </a:solidFill>
                <a:latin typeface="Cambria"/>
                <a:ea typeface="Cambria"/>
                <a:cs typeface="Cambria"/>
              </a:rPr>
              <a:t>for Bias in the </a:t>
            </a:r>
            <a:r>
              <a:rPr lang="en-US" sz="4000" b="1" kern="1200" dirty="0" smtClean="0">
                <a:solidFill>
                  <a:srgbClr val="FFFDA9"/>
                </a:solidFill>
                <a:latin typeface="Cambria"/>
                <a:ea typeface="Cambria"/>
                <a:cs typeface="Cambria"/>
              </a:rPr>
              <a:t/>
            </a:r>
            <a:br>
              <a:rPr lang="en-US" sz="4000" b="1" kern="1200" dirty="0" smtClean="0">
                <a:solidFill>
                  <a:srgbClr val="FFFDA9"/>
                </a:solidFill>
                <a:latin typeface="Cambria"/>
                <a:ea typeface="Cambria"/>
                <a:cs typeface="Cambria"/>
              </a:rPr>
            </a:br>
            <a:r>
              <a:rPr lang="en-US" sz="4000" b="1" kern="1200" dirty="0" smtClean="0">
                <a:solidFill>
                  <a:srgbClr val="FFFDA9"/>
                </a:solidFill>
                <a:latin typeface="Cambria"/>
                <a:ea typeface="Cambria"/>
                <a:cs typeface="Cambria"/>
              </a:rPr>
              <a:t>Type </a:t>
            </a:r>
            <a:r>
              <a:rPr lang="en-US" sz="4000" b="1" kern="1200" dirty="0" err="1">
                <a:solidFill>
                  <a:srgbClr val="FFFDA9"/>
                </a:solidFill>
                <a:latin typeface="Cambria"/>
                <a:ea typeface="Cambria"/>
                <a:cs typeface="Cambria"/>
              </a:rPr>
              <a:t>Ia</a:t>
            </a:r>
            <a:r>
              <a:rPr lang="en-US" sz="4000" b="1" kern="1200" dirty="0">
                <a:solidFill>
                  <a:srgbClr val="FFFDA9"/>
                </a:solidFill>
                <a:latin typeface="Cambria"/>
                <a:ea typeface="Cambria"/>
                <a:cs typeface="Cambria"/>
              </a:rPr>
              <a:t> SN Distance Scale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Peter Milne (Arizona)		         Joseph Jensen (UVU)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Peter </a:t>
            </a:r>
            <a:r>
              <a:rPr lang="en-US" dirty="0" err="1" smtClean="0">
                <a:solidFill>
                  <a:srgbClr val="FFFF00"/>
                </a:solidFill>
              </a:rPr>
              <a:t>Garnavich</a:t>
            </a:r>
            <a:r>
              <a:rPr lang="en-US" dirty="0" smtClean="0">
                <a:solidFill>
                  <a:srgbClr val="FFFF00"/>
                </a:solidFill>
              </a:rPr>
              <a:t> (Notre Dame)        John Blakeslee (Herzberg)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Peter Brown (Texas A&amp;M)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970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1129j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1371600"/>
            <a:ext cx="8610600" cy="8577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0324" marR="81277" algn="l" defTabSz="910796">
              <a:lnSpc>
                <a:spcPct val="90000"/>
              </a:lnSpc>
              <a:spcBef>
                <a:spcPct val="20000"/>
              </a:spcBef>
              <a:buSzPct val="80000"/>
              <a:defRPr sz="1800"/>
            </a:pPr>
            <a:r>
              <a:rPr lang="en-US" sz="4000" b="1" kern="1200" dirty="0" smtClean="0">
                <a:solidFill>
                  <a:srgbClr val="FFFDA9"/>
                </a:solidFill>
                <a:latin typeface="Cambria"/>
                <a:ea typeface="Cambria"/>
                <a:cs typeface="Cambria"/>
              </a:rPr>
              <a:t>2. Testing </a:t>
            </a:r>
            <a:r>
              <a:rPr lang="en-US" sz="4000" b="1" kern="1200" dirty="0">
                <a:solidFill>
                  <a:srgbClr val="FFFDA9"/>
                </a:solidFill>
                <a:latin typeface="Cambria"/>
                <a:ea typeface="Cambria"/>
                <a:cs typeface="Cambria"/>
              </a:rPr>
              <a:t>for Bias in the </a:t>
            </a:r>
            <a:r>
              <a:rPr lang="en-US" sz="4000" b="1" kern="1200" dirty="0" smtClean="0">
                <a:solidFill>
                  <a:srgbClr val="FFFDA9"/>
                </a:solidFill>
                <a:latin typeface="Cambria"/>
                <a:ea typeface="Cambria"/>
                <a:cs typeface="Cambria"/>
              </a:rPr>
              <a:t/>
            </a:r>
            <a:br>
              <a:rPr lang="en-US" sz="4000" b="1" kern="1200" dirty="0" smtClean="0">
                <a:solidFill>
                  <a:srgbClr val="FFFDA9"/>
                </a:solidFill>
                <a:latin typeface="Cambria"/>
                <a:ea typeface="Cambria"/>
                <a:cs typeface="Cambria"/>
              </a:rPr>
            </a:br>
            <a:r>
              <a:rPr lang="en-US" sz="4000" b="1" kern="1200" dirty="0" smtClean="0">
                <a:solidFill>
                  <a:srgbClr val="FFFDA9"/>
                </a:solidFill>
                <a:latin typeface="Cambria"/>
                <a:ea typeface="Cambria"/>
                <a:cs typeface="Cambria"/>
              </a:rPr>
              <a:t>Type </a:t>
            </a:r>
            <a:r>
              <a:rPr lang="en-US" sz="4000" b="1" kern="1200" dirty="0" err="1">
                <a:solidFill>
                  <a:srgbClr val="FFFDA9"/>
                </a:solidFill>
                <a:latin typeface="Cambria"/>
                <a:ea typeface="Cambria"/>
                <a:cs typeface="Cambria"/>
              </a:rPr>
              <a:t>Ia</a:t>
            </a:r>
            <a:r>
              <a:rPr lang="en-US" sz="4000" b="1" kern="1200" dirty="0">
                <a:solidFill>
                  <a:srgbClr val="FFFDA9"/>
                </a:solidFill>
                <a:latin typeface="Cambria"/>
                <a:ea typeface="Cambria"/>
                <a:cs typeface="Cambria"/>
              </a:rPr>
              <a:t> SN Distance Scale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513" y="3381375"/>
            <a:ext cx="7772400" cy="2714625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sz="2800" dirty="0" smtClean="0"/>
              <a:t>“</a:t>
            </a:r>
            <a:r>
              <a:rPr lang="en-US" sz="2800" dirty="0"/>
              <a:t>T</a:t>
            </a:r>
            <a:r>
              <a:rPr lang="en-US" sz="2800" dirty="0" smtClean="0"/>
              <a:t>ension” between CMB model-dependent </a:t>
            </a:r>
            <a:r>
              <a:rPr lang="en-US" sz="2800" i="1" dirty="0" smtClean="0"/>
              <a:t>H</a:t>
            </a:r>
            <a:r>
              <a:rPr lang="en-US" sz="2800" baseline="-25000" dirty="0" smtClean="0"/>
              <a:t>o</a:t>
            </a:r>
            <a:r>
              <a:rPr lang="en-US" sz="2800" dirty="0" smtClean="0"/>
              <a:t> and that derived from Cepheid-calibrated SN distances in the nearby universe.</a:t>
            </a:r>
          </a:p>
          <a:p>
            <a:r>
              <a:rPr lang="en-US" sz="2800" dirty="0" smtClean="0"/>
              <a:t>SWIFT has revealed that </a:t>
            </a:r>
            <a:r>
              <a:rPr lang="en-US" sz="2800" dirty="0" err="1" smtClean="0"/>
              <a:t>Ia</a:t>
            </a:r>
            <a:r>
              <a:rPr lang="en-US" sz="2800" dirty="0" smtClean="0"/>
              <a:t> </a:t>
            </a:r>
            <a:r>
              <a:rPr lang="en-US" sz="2800" dirty="0" err="1" smtClean="0"/>
              <a:t>SNe</a:t>
            </a:r>
            <a:r>
              <a:rPr lang="en-US" sz="2800" dirty="0" smtClean="0"/>
              <a:t> vary in UV color and luminosity.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95651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NUV-blue and NUV-red </a:t>
            </a:r>
            <a:r>
              <a:rPr lang="en-US" dirty="0" err="1" smtClean="0"/>
              <a:t>SNe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513" y="990600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It turns out that </a:t>
            </a:r>
            <a:r>
              <a:rPr lang="en-US" sz="2800" dirty="0" err="1" smtClean="0"/>
              <a:t>SNe</a:t>
            </a:r>
            <a:r>
              <a:rPr lang="en-US" sz="2800" dirty="0" smtClean="0"/>
              <a:t> that are indistinguishable at optical wavelengths have different near-UV colors…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…and NUV-blue supernovae may be more common early-type galaxies.</a:t>
            </a:r>
          </a:p>
        </p:txBody>
      </p:sp>
      <p:pic>
        <p:nvPicPr>
          <p:cNvPr id="4" name="Picture 3" descr="Screen Shot 2016-06-27 at 2.37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075952"/>
            <a:ext cx="4991100" cy="33977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43400" y="6350913"/>
            <a:ext cx="563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Milne, Brown, et al. 2013, </a:t>
            </a:r>
            <a:r>
              <a:rPr lang="en-US" sz="2400" dirty="0" err="1" smtClean="0">
                <a:solidFill>
                  <a:srgbClr val="FF0000"/>
                </a:solidFill>
                <a:latin typeface="+mn-lt"/>
              </a:rPr>
              <a:t>ApJ</a:t>
            </a: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 779:23</a:t>
            </a:r>
            <a:endParaRPr lang="en-US" sz="24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7513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NUV-blue and NUV-red </a:t>
            </a:r>
            <a:r>
              <a:rPr lang="en-US" dirty="0" err="1" smtClean="0"/>
              <a:t>SNe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513" y="990600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It turns out that </a:t>
            </a:r>
            <a:r>
              <a:rPr lang="en-US" sz="2800" dirty="0" err="1" smtClean="0"/>
              <a:t>SNe</a:t>
            </a:r>
            <a:r>
              <a:rPr lang="en-US" sz="2800" dirty="0" smtClean="0"/>
              <a:t> that are indistinguishable at optical wavelengths have different near-UV colors…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…and NUV-blue supernovae are more common at higher redshifts.</a:t>
            </a:r>
          </a:p>
        </p:txBody>
      </p:sp>
      <p:pic>
        <p:nvPicPr>
          <p:cNvPr id="5" name="Picture 4" descr="Screen Shot 2016-06-27 at 2.49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319" y="2005152"/>
            <a:ext cx="4969281" cy="35574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14800" y="3352800"/>
            <a:ext cx="2514600" cy="1650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We really need a SN calibration for early-type host galaxies!</a:t>
            </a:r>
            <a:endParaRPr lang="en-US" sz="2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3400" y="6350913"/>
            <a:ext cx="563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Milne, Brown, et al. 2013, </a:t>
            </a:r>
            <a:r>
              <a:rPr lang="en-US" sz="2400" dirty="0" err="1" smtClean="0">
                <a:solidFill>
                  <a:srgbClr val="FF0000"/>
                </a:solidFill>
                <a:latin typeface="+mn-lt"/>
              </a:rPr>
              <a:t>ApJ</a:t>
            </a: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 779:23</a:t>
            </a:r>
            <a:endParaRPr lang="en-US" sz="24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1824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9" descr="D:\Laser1stL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-914400"/>
            <a:ext cx="5057775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7772400" cy="1143000"/>
          </a:xfrm>
        </p:spPr>
        <p:txBody>
          <a:bodyPr/>
          <a:lstStyle/>
          <a:p>
            <a:pPr algn="l"/>
            <a:r>
              <a:rPr lang="en-US" sz="4000" b="1" kern="1200" dirty="0" smtClean="0">
                <a:solidFill>
                  <a:srgbClr val="FFFDA9"/>
                </a:solidFill>
                <a:latin typeface="Cambria"/>
                <a:ea typeface="Cambria"/>
                <a:cs typeface="Cambria"/>
              </a:rPr>
              <a:t>3. IR </a:t>
            </a:r>
            <a:r>
              <a:rPr lang="en-US" sz="4000" b="1" kern="1200" dirty="0">
                <a:solidFill>
                  <a:srgbClr val="FFFDA9"/>
                </a:solidFill>
                <a:latin typeface="Cambria"/>
                <a:ea typeface="Cambria"/>
                <a:cs typeface="Cambria"/>
              </a:rPr>
              <a:t>SBFs with Adaptive Optics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4114800" cy="5257800"/>
          </a:xfrm>
        </p:spPr>
        <p:txBody>
          <a:bodyPr/>
          <a:lstStyle/>
          <a:p>
            <a:r>
              <a:rPr lang="en-US" sz="2800">
                <a:latin typeface="Calibri" charset="0"/>
                <a:ea typeface="ＭＳ Ｐゴシック" charset="0"/>
                <a:cs typeface="Calibri" charset="0"/>
              </a:rPr>
              <a:t>SBF measurements rely on photometric PSF fitting in Fourier space (so the sharper the image, the better)</a:t>
            </a:r>
          </a:p>
          <a:p>
            <a:endParaRPr lang="en-US" sz="2800">
              <a:latin typeface="Calibri" charset="0"/>
              <a:ea typeface="ＭＳ Ｐゴシック" charset="0"/>
              <a:cs typeface="Calibri" charset="0"/>
            </a:endParaRPr>
          </a:p>
          <a:p>
            <a:r>
              <a:rPr lang="en-US" sz="2800">
                <a:latin typeface="Calibri" charset="0"/>
                <a:ea typeface="ＭＳ Ｐゴシック" charset="0"/>
                <a:cs typeface="Calibri" charset="0"/>
              </a:rPr>
              <a:t>Temporal and spatial variations of the PSF in AO images have limited the usefulness of AO SBF measurements to-date</a:t>
            </a:r>
          </a:p>
        </p:txBody>
      </p:sp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1643063" y="6330950"/>
            <a:ext cx="5138737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9pPr>
          </a:lstStyle>
          <a:p>
            <a:pPr algn="ctr">
              <a:buSzPct val="100000"/>
              <a:buFont typeface="Wingdings" charset="0"/>
              <a:buChar char="l"/>
            </a:pPr>
            <a:endParaRPr lang="en-US" sz="2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-609600"/>
            <a:ext cx="8443954" cy="82592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457200"/>
            <a:ext cx="8229600" cy="54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200" dirty="0" smtClean="0">
                <a:latin typeface="+mn-lt"/>
              </a:rPr>
              <a:t>NGC 5128 (Cen A)</a:t>
            </a:r>
            <a:endParaRPr lang="en-US" sz="320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779432" y="3941232"/>
            <a:ext cx="228600" cy="228600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charset="2"/>
              <a:buChar char="u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131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5128j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99" y="0"/>
            <a:ext cx="70013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066800"/>
            <a:ext cx="838200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4000" i="1" dirty="0" smtClean="0">
                <a:latin typeface="Arial"/>
                <a:cs typeface="Arial"/>
              </a:rPr>
              <a:t>J</a:t>
            </a:r>
            <a:endParaRPr lang="en-US" sz="40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684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5128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22" y="76200"/>
            <a:ext cx="7010400" cy="67992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066800"/>
            <a:ext cx="838200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4000" i="1" dirty="0" smtClean="0">
                <a:latin typeface="Arial"/>
                <a:cs typeface="Arial"/>
              </a:rPr>
              <a:t>K</a:t>
            </a:r>
            <a:r>
              <a:rPr lang="en-US" sz="4000" i="1" baseline="-25000" dirty="0" smtClean="0">
                <a:latin typeface="Arial"/>
                <a:cs typeface="Arial"/>
              </a:rPr>
              <a:t>s</a:t>
            </a:r>
            <a:endParaRPr lang="en-US" sz="40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7435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5128k.-zoom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9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06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 descr="C:\SBFtalks\m32k_fig_v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0"/>
            <a:ext cx="9144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85800" y="22860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AFD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AFD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AFD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AFD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AFD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AFD00"/>
                </a:solidFill>
                <a:latin typeface="Book Antiqua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AFD00"/>
                </a:solidFill>
                <a:latin typeface="Book Antiqua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AFD00"/>
                </a:solidFill>
                <a:latin typeface="Book Antiqua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rgbClr val="FAFD00"/>
                </a:solidFill>
                <a:latin typeface="Book Antiqua" charset="0"/>
              </a:defRPr>
            </a:lvl9pPr>
          </a:lstStyle>
          <a:p>
            <a:pPr>
              <a:buNone/>
            </a:pPr>
            <a:r>
              <a:rPr lang="en-US" dirty="0" smtClean="0">
                <a:latin typeface="Calibri" charset="0"/>
                <a:ea typeface="ＭＳ Ｐゴシック" charset="0"/>
                <a:cs typeface="Calibri" charset="0"/>
              </a:rPr>
              <a:t>Surface Brightness Fluctuations</a:t>
            </a:r>
            <a:endParaRPr lang="en-US" dirty="0">
              <a:latin typeface="Calibri" charset="0"/>
              <a:ea typeface="ＭＳ Ｐゴシック" charset="0"/>
              <a:cs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5128k.-zoom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9" y="0"/>
            <a:ext cx="8603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01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o137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52" y="0"/>
            <a:ext cx="776054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609600"/>
            <a:ext cx="3048000" cy="875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 smtClean="0">
                <a:latin typeface="+mn-lt"/>
              </a:rPr>
              <a:t>ESO 137G-006 (Norma Cluster)</a:t>
            </a:r>
            <a:endParaRPr lang="en-US" sz="280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5562600" y="4114800"/>
            <a:ext cx="3276600" cy="205740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charset="2"/>
              <a:buChar char="u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20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o137k-cen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0450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609600"/>
            <a:ext cx="3048000" cy="875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 smtClean="0">
                <a:latin typeface="+mn-lt"/>
              </a:rPr>
              <a:t>ESO 137G-006 (Norma Cluster)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4593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so137k-res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0"/>
            <a:ext cx="794084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48200" y="304800"/>
            <a:ext cx="3733800" cy="6426374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800" u="sng" dirty="0" smtClean="0">
                <a:effectLst>
                  <a:glow rad="101600">
                    <a:schemeClr val="tx2">
                      <a:alpha val="13000"/>
                    </a:schemeClr>
                  </a:glow>
                </a:effectLst>
                <a:latin typeface="+mn-lt"/>
              </a:rPr>
              <a:t>Preliminary Results</a:t>
            </a:r>
            <a:r>
              <a:rPr lang="en-US" sz="2800" dirty="0" smtClean="0">
                <a:effectLst>
                  <a:glow rad="101600">
                    <a:schemeClr val="tx2">
                      <a:alpha val="13000"/>
                    </a:schemeClr>
                  </a:glow>
                </a:effectLst>
                <a:latin typeface="+mn-lt"/>
              </a:rPr>
              <a:t>:</a:t>
            </a:r>
          </a:p>
          <a:p>
            <a:pPr>
              <a:buNone/>
            </a:pPr>
            <a:endParaRPr lang="en-US" sz="2800" dirty="0">
              <a:effectLst>
                <a:glow rad="101600">
                  <a:schemeClr val="tx2">
                    <a:alpha val="13000"/>
                  </a:schemeClr>
                </a:glow>
              </a:effectLst>
              <a:latin typeface="+mn-lt"/>
            </a:endParaRPr>
          </a:p>
          <a:p>
            <a:pPr algn="r">
              <a:buNone/>
            </a:pPr>
            <a:r>
              <a:rPr lang="en-US" sz="2400" u="sng" dirty="0" smtClean="0">
                <a:effectLst>
                  <a:glow rad="101600">
                    <a:schemeClr val="tx2">
                      <a:alpha val="13000"/>
                    </a:schemeClr>
                  </a:glow>
                </a:effectLst>
                <a:latin typeface="+mn-lt"/>
              </a:rPr>
              <a:t>ESO 137-G006</a:t>
            </a:r>
          </a:p>
          <a:p>
            <a:pPr algn="r">
              <a:buNone/>
            </a:pPr>
            <a:r>
              <a:rPr lang="en-US" sz="2400" dirty="0" smtClean="0">
                <a:effectLst>
                  <a:glow rad="101600">
                    <a:schemeClr val="tx2">
                      <a:alpha val="13000"/>
                    </a:schemeClr>
                  </a:glow>
                </a:effectLst>
                <a:latin typeface="+mn-lt"/>
              </a:rPr>
              <a:t>~65 </a:t>
            </a:r>
            <a:r>
              <a:rPr lang="en-US" sz="2400" dirty="0" err="1" smtClean="0">
                <a:effectLst>
                  <a:glow rad="101600">
                    <a:schemeClr val="tx2">
                      <a:alpha val="13000"/>
                    </a:schemeClr>
                  </a:glow>
                </a:effectLst>
                <a:latin typeface="+mn-lt"/>
              </a:rPr>
              <a:t>Mpc</a:t>
            </a:r>
            <a:endParaRPr lang="en-US" sz="2400" dirty="0" smtClean="0">
              <a:effectLst>
                <a:glow rad="101600">
                  <a:schemeClr val="tx2">
                    <a:alpha val="13000"/>
                  </a:schemeClr>
                </a:glow>
              </a:effectLst>
              <a:latin typeface="+mn-lt"/>
            </a:endParaRPr>
          </a:p>
          <a:p>
            <a:pPr algn="r">
              <a:buNone/>
            </a:pPr>
            <a:r>
              <a:rPr lang="en-US" sz="2400" i="1" dirty="0" smtClean="0">
                <a:effectLst>
                  <a:glow rad="101600">
                    <a:schemeClr val="tx2">
                      <a:alpha val="13000"/>
                    </a:schemeClr>
                  </a:glow>
                </a:effectLst>
                <a:latin typeface="+mn-lt"/>
              </a:rPr>
              <a:t>H</a:t>
            </a:r>
            <a:r>
              <a:rPr lang="en-US" sz="2400" baseline="-25000" dirty="0" smtClean="0">
                <a:effectLst>
                  <a:glow rad="101600">
                    <a:schemeClr val="tx2">
                      <a:alpha val="13000"/>
                    </a:schemeClr>
                  </a:glow>
                </a:effectLst>
                <a:latin typeface="+mn-lt"/>
              </a:rPr>
              <a:t>o</a:t>
            </a:r>
            <a:r>
              <a:rPr lang="en-US" sz="2400" dirty="0" smtClean="0">
                <a:effectLst>
                  <a:glow rad="101600">
                    <a:schemeClr val="tx2">
                      <a:alpha val="13000"/>
                    </a:schemeClr>
                  </a:glow>
                </a:effectLst>
                <a:latin typeface="+mn-lt"/>
              </a:rPr>
              <a:t>=74 km/s/</a:t>
            </a:r>
            <a:r>
              <a:rPr lang="en-US" sz="2400" dirty="0" err="1" smtClean="0">
                <a:effectLst>
                  <a:glow rad="101600">
                    <a:schemeClr val="tx2">
                      <a:alpha val="13000"/>
                    </a:schemeClr>
                  </a:glow>
                </a:effectLst>
                <a:latin typeface="+mn-lt"/>
              </a:rPr>
              <a:t>Mpc</a:t>
            </a:r>
            <a:endParaRPr lang="en-US" sz="2400" dirty="0" smtClean="0">
              <a:effectLst>
                <a:glow rad="101600">
                  <a:schemeClr val="tx2">
                    <a:alpha val="13000"/>
                  </a:schemeClr>
                </a:glow>
              </a:effectLst>
              <a:latin typeface="+mn-lt"/>
            </a:endParaRPr>
          </a:p>
          <a:p>
            <a:pPr algn="r">
              <a:buNone/>
            </a:pPr>
            <a:endParaRPr lang="en-US" sz="2400" dirty="0">
              <a:effectLst>
                <a:glow rad="101600">
                  <a:schemeClr val="tx2">
                    <a:alpha val="13000"/>
                  </a:schemeClr>
                </a:glow>
              </a:effectLst>
              <a:latin typeface="+mn-lt"/>
            </a:endParaRPr>
          </a:p>
          <a:p>
            <a:pPr algn="r">
              <a:buNone/>
            </a:pPr>
            <a:r>
              <a:rPr lang="en-US" sz="2400" u="sng" dirty="0" smtClean="0">
                <a:effectLst>
                  <a:glow rad="101600">
                    <a:schemeClr val="tx2">
                      <a:alpha val="13000"/>
                    </a:schemeClr>
                  </a:glow>
                </a:effectLst>
                <a:latin typeface="+mn-lt"/>
              </a:rPr>
              <a:t>NGC 5128</a:t>
            </a:r>
          </a:p>
          <a:p>
            <a:pPr algn="r">
              <a:buNone/>
            </a:pPr>
            <a:r>
              <a:rPr lang="en-US" sz="2400" dirty="0" smtClean="0">
                <a:effectLst>
                  <a:glow rad="101600">
                    <a:schemeClr val="tx2">
                      <a:alpha val="13000"/>
                    </a:schemeClr>
                  </a:glow>
                </a:effectLst>
                <a:latin typeface="+mn-lt"/>
              </a:rPr>
              <a:t>3.5 </a:t>
            </a:r>
            <a:r>
              <a:rPr lang="en-US" sz="2400" dirty="0" err="1" smtClean="0">
                <a:effectLst>
                  <a:glow rad="101600">
                    <a:schemeClr val="tx2">
                      <a:alpha val="13000"/>
                    </a:schemeClr>
                  </a:glow>
                </a:effectLst>
                <a:latin typeface="+mn-lt"/>
              </a:rPr>
              <a:t>Mpc</a:t>
            </a:r>
            <a:endParaRPr lang="en-US" sz="2400" dirty="0">
              <a:effectLst>
                <a:glow rad="101600">
                  <a:schemeClr val="tx2">
                    <a:alpha val="13000"/>
                  </a:schemeClr>
                </a:glow>
              </a:effectLst>
              <a:latin typeface="+mn-lt"/>
            </a:endParaRPr>
          </a:p>
          <a:p>
            <a:pPr algn="r">
              <a:buNone/>
            </a:pPr>
            <a:r>
              <a:rPr lang="en-US" sz="2400" dirty="0" smtClean="0">
                <a:effectLst>
                  <a:glow rad="101600">
                    <a:schemeClr val="tx2">
                      <a:alpha val="13000"/>
                    </a:schemeClr>
                  </a:glow>
                </a:effectLst>
                <a:latin typeface="+mn-lt"/>
              </a:rPr>
              <a:t>consistent with TRGB and </a:t>
            </a:r>
            <a:r>
              <a:rPr lang="en-US" sz="2400" dirty="0" err="1" smtClean="0">
                <a:effectLst>
                  <a:glow rad="101600">
                    <a:schemeClr val="tx2">
                      <a:alpha val="13000"/>
                    </a:schemeClr>
                  </a:glow>
                </a:effectLst>
                <a:latin typeface="+mn-lt"/>
              </a:rPr>
              <a:t>Cepheids</a:t>
            </a:r>
            <a:r>
              <a:rPr lang="en-US" sz="2400" dirty="0" smtClean="0">
                <a:effectLst>
                  <a:glow rad="101600">
                    <a:schemeClr val="tx2">
                      <a:alpha val="13000"/>
                    </a:schemeClr>
                  </a:glow>
                </a:effectLst>
                <a:latin typeface="+mn-lt"/>
              </a:rPr>
              <a:t>, but not with             some measurements of     SN 1986G</a:t>
            </a:r>
          </a:p>
          <a:p>
            <a:pPr algn="r">
              <a:buNone/>
            </a:pPr>
            <a:endParaRPr lang="en-US" sz="2400" dirty="0">
              <a:effectLst>
                <a:glow rad="101600">
                  <a:schemeClr val="tx2">
                    <a:alpha val="13000"/>
                  </a:schemeClr>
                </a:glow>
              </a:effectLst>
              <a:latin typeface="+mn-lt"/>
            </a:endParaRPr>
          </a:p>
          <a:p>
            <a:pPr algn="r">
              <a:buNone/>
            </a:pPr>
            <a:r>
              <a:rPr lang="en-US" sz="2400" u="sng" dirty="0" smtClean="0">
                <a:effectLst>
                  <a:glow rad="101600">
                    <a:schemeClr val="tx2">
                      <a:alpha val="13000"/>
                    </a:schemeClr>
                  </a:glow>
                </a:effectLst>
                <a:latin typeface="+mn-lt"/>
              </a:rPr>
              <a:t>NGC 3309</a:t>
            </a:r>
          </a:p>
          <a:p>
            <a:pPr algn="r">
              <a:buNone/>
            </a:pPr>
            <a:r>
              <a:rPr lang="en-US" sz="2400" dirty="0" smtClean="0">
                <a:effectLst>
                  <a:glow rad="101600">
                    <a:schemeClr val="tx2">
                      <a:alpha val="13000"/>
                    </a:schemeClr>
                  </a:glow>
                </a:effectLst>
                <a:latin typeface="+mn-lt"/>
              </a:rPr>
              <a:t>51 </a:t>
            </a:r>
            <a:r>
              <a:rPr lang="en-US" sz="2400" dirty="0" err="1" smtClean="0">
                <a:effectLst>
                  <a:glow rad="101600">
                    <a:schemeClr val="tx2">
                      <a:alpha val="13000"/>
                    </a:schemeClr>
                  </a:glow>
                </a:effectLst>
                <a:latin typeface="+mn-lt"/>
              </a:rPr>
              <a:t>Mpc</a:t>
            </a:r>
            <a:r>
              <a:rPr lang="en-US" sz="2400" dirty="0" smtClean="0">
                <a:effectLst>
                  <a:glow rad="101600">
                    <a:schemeClr val="tx2">
                      <a:alpha val="13000"/>
                    </a:schemeClr>
                  </a:glow>
                </a:effectLst>
                <a:latin typeface="+mn-lt"/>
              </a:rPr>
              <a:t> </a:t>
            </a:r>
          </a:p>
          <a:p>
            <a:pPr algn="r">
              <a:buNone/>
            </a:pPr>
            <a:r>
              <a:rPr lang="en-US" sz="2400" dirty="0" smtClean="0">
                <a:effectLst>
                  <a:glow rad="101600">
                    <a:schemeClr val="tx2">
                      <a:alpha val="13000"/>
                    </a:schemeClr>
                  </a:glow>
                </a:effectLst>
                <a:latin typeface="+mn-lt"/>
              </a:rPr>
              <a:t>(calibration reference)</a:t>
            </a:r>
            <a:endParaRPr lang="en-US" sz="2400" dirty="0">
              <a:effectLst>
                <a:glow rad="101600">
                  <a:schemeClr val="tx2">
                    <a:alpha val="13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8056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63" y="14111"/>
            <a:ext cx="480853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0" y="533400"/>
            <a:ext cx="5048250" cy="6096000"/>
            <a:chOff x="2133600" y="381000"/>
            <a:chExt cx="5048250" cy="6096000"/>
          </a:xfrm>
        </p:grpSpPr>
        <p:pic>
          <p:nvPicPr>
            <p:cNvPr id="18" name="Picture 2" descr="C:\Talks2002\hubbleparam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381000"/>
              <a:ext cx="5048250" cy="60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" name="Group 17"/>
            <p:cNvGrpSpPr>
              <a:grpSpLocks/>
            </p:cNvGrpSpPr>
            <p:nvPr/>
          </p:nvGrpSpPr>
          <p:grpSpPr bwMode="auto">
            <a:xfrm>
              <a:off x="2743200" y="1135062"/>
              <a:ext cx="1676400" cy="3360738"/>
              <a:chOff x="1728" y="720"/>
              <a:chExt cx="1056" cy="2117"/>
            </a:xfrm>
          </p:grpSpPr>
          <p:grpSp>
            <p:nvGrpSpPr>
              <p:cNvPr id="22" name="Group 16"/>
              <p:cNvGrpSpPr>
                <a:grpSpLocks/>
              </p:cNvGrpSpPr>
              <p:nvPr/>
            </p:nvGrpSpPr>
            <p:grpSpPr bwMode="auto">
              <a:xfrm>
                <a:off x="1728" y="2352"/>
                <a:ext cx="1008" cy="485"/>
                <a:chOff x="1728" y="2352"/>
                <a:chExt cx="1008" cy="485"/>
              </a:xfrm>
            </p:grpSpPr>
            <p:sp>
              <p:nvSpPr>
                <p:cNvPr id="26" name="Line 3"/>
                <p:cNvSpPr>
                  <a:spLocks noChangeShapeType="1"/>
                </p:cNvSpPr>
                <p:nvPr/>
              </p:nvSpPr>
              <p:spPr bwMode="auto">
                <a:xfrm flipH="1" flipV="1">
                  <a:off x="1968" y="2352"/>
                  <a:ext cx="624" cy="480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" name="Text Box 4"/>
                <p:cNvSpPr txBox="1">
                  <a:spLocks noChangeArrowheads="1"/>
                </p:cNvSpPr>
                <p:nvPr/>
              </p:nvSpPr>
              <p:spPr bwMode="auto">
                <a:xfrm rot="2400000">
                  <a:off x="1728" y="2640"/>
                  <a:ext cx="1008" cy="1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>
                      <a:solidFill>
                        <a:schemeClr val="bg1"/>
                      </a:solidFill>
                      <a:latin typeface="Book Antiqu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bg1"/>
                      </a:solidFill>
                      <a:latin typeface="Book Antiqua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bg1"/>
                      </a:solidFill>
                      <a:latin typeface="Book Antiqua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bg1"/>
                      </a:solidFill>
                      <a:latin typeface="Book Antiqua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bg1"/>
                      </a:solidFill>
                      <a:latin typeface="Book Antiqu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80000"/>
                    <a:buFont typeface="Wingdings" charset="0"/>
                    <a:buChar char="u"/>
                    <a:defRPr sz="2000">
                      <a:solidFill>
                        <a:schemeClr val="bg1"/>
                      </a:solidFill>
                      <a:latin typeface="Book Antiqu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80000"/>
                    <a:buFont typeface="Wingdings" charset="0"/>
                    <a:buChar char="u"/>
                    <a:defRPr sz="2000">
                      <a:solidFill>
                        <a:schemeClr val="bg1"/>
                      </a:solidFill>
                      <a:latin typeface="Book Antiqu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80000"/>
                    <a:buFont typeface="Wingdings" charset="0"/>
                    <a:buChar char="u"/>
                    <a:defRPr sz="2000">
                      <a:solidFill>
                        <a:schemeClr val="bg1"/>
                      </a:solidFill>
                      <a:latin typeface="Book Antiqu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80000"/>
                    <a:buFont typeface="Wingdings" charset="0"/>
                    <a:buChar char="u"/>
                    <a:defRPr sz="2000">
                      <a:solidFill>
                        <a:schemeClr val="bg1"/>
                      </a:solidFill>
                      <a:latin typeface="Book Antiqua" charset="0"/>
                      <a:ea typeface="ＭＳ Ｐゴシック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SzPct val="100000"/>
                    <a:buFont typeface="Wingdings" charset="0"/>
                    <a:buNone/>
                  </a:pPr>
                  <a:r>
                    <a:rPr lang="en-US" sz="1600">
                      <a:solidFill>
                        <a:schemeClr val="tx1"/>
                      </a:solidFill>
                    </a:rPr>
                    <a:t>decelerating</a:t>
                  </a:r>
                </a:p>
              </p:txBody>
            </p:sp>
          </p:grpSp>
          <p:grpSp>
            <p:nvGrpSpPr>
              <p:cNvPr id="23" name="Group 15"/>
              <p:cNvGrpSpPr>
                <a:grpSpLocks/>
              </p:cNvGrpSpPr>
              <p:nvPr/>
            </p:nvGrpSpPr>
            <p:grpSpPr bwMode="auto">
              <a:xfrm>
                <a:off x="1872" y="720"/>
                <a:ext cx="912" cy="528"/>
                <a:chOff x="1872" y="720"/>
                <a:chExt cx="912" cy="528"/>
              </a:xfrm>
            </p:grpSpPr>
            <p:sp>
              <p:nvSpPr>
                <p:cNvPr id="24" name="Line 5"/>
                <p:cNvSpPr>
                  <a:spLocks noChangeShapeType="1"/>
                </p:cNvSpPr>
                <p:nvPr/>
              </p:nvSpPr>
              <p:spPr bwMode="auto">
                <a:xfrm flipH="1">
                  <a:off x="2064" y="720"/>
                  <a:ext cx="624" cy="528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Text Box 6"/>
                <p:cNvSpPr txBox="1">
                  <a:spLocks noChangeArrowheads="1"/>
                </p:cNvSpPr>
                <p:nvPr/>
              </p:nvSpPr>
              <p:spPr bwMode="auto">
                <a:xfrm rot="-2400000">
                  <a:off x="1872" y="763"/>
                  <a:ext cx="912" cy="1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>
                      <a:solidFill>
                        <a:schemeClr val="bg1"/>
                      </a:solidFill>
                      <a:latin typeface="Book Antiqu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bg1"/>
                      </a:solidFill>
                      <a:latin typeface="Book Antiqua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bg1"/>
                      </a:solidFill>
                      <a:latin typeface="Book Antiqua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bg1"/>
                      </a:solidFill>
                      <a:latin typeface="Book Antiqua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bg1"/>
                      </a:solidFill>
                      <a:latin typeface="Book Antiqu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80000"/>
                    <a:buFont typeface="Wingdings" charset="0"/>
                    <a:buChar char="u"/>
                    <a:defRPr sz="2000">
                      <a:solidFill>
                        <a:schemeClr val="bg1"/>
                      </a:solidFill>
                      <a:latin typeface="Book Antiqu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80000"/>
                    <a:buFont typeface="Wingdings" charset="0"/>
                    <a:buChar char="u"/>
                    <a:defRPr sz="2000">
                      <a:solidFill>
                        <a:schemeClr val="bg1"/>
                      </a:solidFill>
                      <a:latin typeface="Book Antiqu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80000"/>
                    <a:buFont typeface="Wingdings" charset="0"/>
                    <a:buChar char="u"/>
                    <a:defRPr sz="2000">
                      <a:solidFill>
                        <a:schemeClr val="bg1"/>
                      </a:solidFill>
                      <a:latin typeface="Book Antiqu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80000"/>
                    <a:buFont typeface="Wingdings" charset="0"/>
                    <a:buChar char="u"/>
                    <a:defRPr sz="2000">
                      <a:solidFill>
                        <a:schemeClr val="bg1"/>
                      </a:solidFill>
                      <a:latin typeface="Book Antiqua" charset="0"/>
                      <a:ea typeface="ＭＳ Ｐゴシック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SzPct val="100000"/>
                    <a:buFont typeface="Wingdings" charset="0"/>
                    <a:buNone/>
                  </a:pPr>
                  <a:r>
                    <a:rPr lang="en-US" sz="1600">
                      <a:solidFill>
                        <a:schemeClr val="tx1"/>
                      </a:solidFill>
                    </a:rPr>
                    <a:t>accelerating</a:t>
                  </a:r>
                </a:p>
              </p:txBody>
            </p:sp>
          </p:grpSp>
        </p:grpSp>
        <p:sp>
          <p:nvSpPr>
            <p:cNvPr id="20" name="Line 8"/>
            <p:cNvSpPr>
              <a:spLocks noChangeShapeType="1"/>
            </p:cNvSpPr>
            <p:nvPr/>
          </p:nvSpPr>
          <p:spPr bwMode="auto">
            <a:xfrm flipV="1">
              <a:off x="4191000" y="609600"/>
              <a:ext cx="0" cy="5181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2895600" y="2590800"/>
              <a:ext cx="3962400" cy="361950"/>
            </a:xfrm>
            <a:custGeom>
              <a:avLst/>
              <a:gdLst>
                <a:gd name="T0" fmla="*/ 0 w 2496"/>
                <a:gd name="T1" fmla="*/ 2147483647 h 240"/>
                <a:gd name="T2" fmla="*/ 2147483647 w 2496"/>
                <a:gd name="T3" fmla="*/ 2147483647 h 240"/>
                <a:gd name="T4" fmla="*/ 2147483647 w 2496"/>
                <a:gd name="T5" fmla="*/ 0 h 240"/>
                <a:gd name="T6" fmla="*/ 2147483647 w 2496"/>
                <a:gd name="T7" fmla="*/ 2147483647 h 240"/>
                <a:gd name="T8" fmla="*/ 2147483647 w 2496"/>
                <a:gd name="T9" fmla="*/ 2147483647 h 240"/>
                <a:gd name="T10" fmla="*/ 2147483647 w 2496"/>
                <a:gd name="T11" fmla="*/ 2147483647 h 2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96"/>
                <a:gd name="T19" fmla="*/ 0 h 240"/>
                <a:gd name="T20" fmla="*/ 2496 w 2496"/>
                <a:gd name="T21" fmla="*/ 240 h 2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96" h="240">
                  <a:moveTo>
                    <a:pt x="0" y="240"/>
                  </a:moveTo>
                  <a:cubicBezTo>
                    <a:pt x="172" y="164"/>
                    <a:pt x="344" y="88"/>
                    <a:pt x="528" y="48"/>
                  </a:cubicBezTo>
                  <a:cubicBezTo>
                    <a:pt x="712" y="8"/>
                    <a:pt x="912" y="0"/>
                    <a:pt x="1104" y="0"/>
                  </a:cubicBezTo>
                  <a:cubicBezTo>
                    <a:pt x="1296" y="0"/>
                    <a:pt x="1512" y="24"/>
                    <a:pt x="1680" y="48"/>
                  </a:cubicBezTo>
                  <a:cubicBezTo>
                    <a:pt x="1848" y="72"/>
                    <a:pt x="1976" y="112"/>
                    <a:pt x="2112" y="144"/>
                  </a:cubicBezTo>
                  <a:cubicBezTo>
                    <a:pt x="2248" y="176"/>
                    <a:pt x="2432" y="224"/>
                    <a:pt x="2496" y="24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5" descr="C:\Documents and Settings\jjensen\My Documents\Talks\BYU talks\jwst-sma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352800"/>
            <a:ext cx="43338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5486400" y="3962400"/>
            <a:ext cx="3581400" cy="873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>
            <a:lvl1pPr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2pPr>
            <a:lvl3pPr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3pPr>
            <a:lvl4pPr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4pPr>
            <a:lvl5pPr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SzPct val="100000"/>
              <a:buFont typeface="Wingdings" charset="0"/>
              <a:buNone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10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  <a:sym typeface="Symbol" charset="0"/>
              </a:rPr>
              <a:t>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farther than     HST/WFC3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953000" y="2640012"/>
            <a:ext cx="45720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SzPct val="100000"/>
              <a:buFont typeface="Wingdings" charset="0"/>
              <a:buNone/>
            </a:pPr>
            <a:r>
              <a:rPr lang="en-US" sz="2800" dirty="0">
                <a:latin typeface="Calibri" charset="0"/>
                <a:cs typeface="Calibri" charset="0"/>
              </a:rPr>
              <a:t>50</a:t>
            </a:r>
            <a:r>
              <a:rPr lang="en-US" sz="2800" dirty="0">
                <a:latin typeface="Calibri" charset="0"/>
                <a:cs typeface="Calibri" charset="0"/>
                <a:sym typeface="Symbol" charset="0"/>
              </a:rPr>
              <a:t></a:t>
            </a:r>
            <a:r>
              <a:rPr lang="en-US" sz="2800" dirty="0">
                <a:latin typeface="Calibri" charset="0"/>
                <a:cs typeface="Calibri" charset="0"/>
              </a:rPr>
              <a:t> faster than Gemini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-66764"/>
            <a:ext cx="2667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+mn-lt"/>
              </a:rPr>
              <a:t>Beyond </a:t>
            </a:r>
            <a:r>
              <a:rPr lang="en-US" sz="3600" b="1" i="1" dirty="0" smtClean="0">
                <a:solidFill>
                  <a:srgbClr val="FF0000"/>
                </a:solidFill>
                <a:latin typeface="+mn-lt"/>
              </a:rPr>
              <a:t>H</a:t>
            </a:r>
            <a:r>
              <a:rPr lang="en-US" sz="3600" b="1" baseline="-25000" dirty="0">
                <a:solidFill>
                  <a:srgbClr val="FF0000"/>
                </a:solidFill>
                <a:latin typeface="+mn-lt"/>
              </a:rPr>
              <a:t>o</a:t>
            </a:r>
            <a:endParaRPr lang="en-US" sz="36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56850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Calibri" charset="0"/>
              </a:rPr>
              <a:t>Summary</a:t>
            </a:r>
            <a:endParaRPr lang="en-US" dirty="0"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513" y="1600200"/>
            <a:ext cx="7772400" cy="51339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dirty="0" smtClean="0">
                <a:latin typeface="Calibri" charset="0"/>
                <a:ea typeface="ＭＳ Ｐゴシック" charset="0"/>
                <a:cs typeface="Calibri" charset="0"/>
              </a:rPr>
              <a:t>By this time next year we will have 70+ homogeneous, high-accuracy </a:t>
            </a:r>
            <a:r>
              <a:rPr lang="en-US" sz="3200" i="1" dirty="0" smtClean="0">
                <a:latin typeface="Calibri" charset="0"/>
                <a:ea typeface="ＭＳ Ｐゴシック" charset="0"/>
                <a:cs typeface="Calibri" charset="0"/>
              </a:rPr>
              <a:t>HST</a:t>
            </a:r>
            <a:r>
              <a:rPr lang="en-US" sz="3200" dirty="0" smtClean="0">
                <a:latin typeface="Calibri" charset="0"/>
                <a:ea typeface="ＭＳ Ｐゴシック" charset="0"/>
                <a:cs typeface="Calibri" charset="0"/>
              </a:rPr>
              <a:t> IR SBF distances to galaxies all over the sky, many of them at ~50-80 </a:t>
            </a:r>
            <a:r>
              <a:rPr lang="en-US" sz="3200" dirty="0" err="1" smtClean="0">
                <a:latin typeface="Calibri" charset="0"/>
                <a:ea typeface="ＭＳ Ｐゴシック" charset="0"/>
                <a:cs typeface="Calibri" charset="0"/>
              </a:rPr>
              <a:t>Mpc</a:t>
            </a:r>
            <a:r>
              <a:rPr lang="en-US" sz="3200" dirty="0" smtClean="0">
                <a:latin typeface="Calibri" charset="0"/>
                <a:ea typeface="ＭＳ Ｐゴシック" charset="0"/>
                <a:cs typeface="Calibri" charset="0"/>
              </a:rPr>
              <a:t>.</a:t>
            </a:r>
          </a:p>
          <a:p>
            <a:pPr>
              <a:lnSpc>
                <a:spcPct val="90000"/>
              </a:lnSpc>
            </a:pPr>
            <a:endParaRPr lang="en-US" sz="3200" dirty="0" smtClean="0">
              <a:latin typeface="Calibri" charset="0"/>
              <a:ea typeface="ＭＳ Ｐゴシック" charset="0"/>
              <a:cs typeface="Calibri" charset="0"/>
            </a:endParaRPr>
          </a:p>
          <a:p>
            <a:pPr>
              <a:lnSpc>
                <a:spcPct val="90000"/>
              </a:lnSpc>
            </a:pPr>
            <a:r>
              <a:rPr lang="en-US" sz="3200" i="1" dirty="0" smtClean="0">
                <a:latin typeface="Calibri" charset="0"/>
                <a:ea typeface="ＭＳ Ｐゴシック" charset="0"/>
                <a:cs typeface="Calibri" charset="0"/>
              </a:rPr>
              <a:t>JWST </a:t>
            </a:r>
            <a:r>
              <a:rPr lang="en-US" sz="3200" dirty="0" smtClean="0">
                <a:latin typeface="Calibri" charset="0"/>
                <a:ea typeface="ＭＳ Ｐゴシック" charset="0"/>
                <a:cs typeface="Calibri" charset="0"/>
              </a:rPr>
              <a:t>and the next generation of ground-based telescopes with MCAO will </a:t>
            </a:r>
            <a:r>
              <a:rPr lang="en-US" sz="3200" dirty="0">
                <a:latin typeface="Calibri" charset="0"/>
                <a:ea typeface="ＭＳ Ｐゴシック" charset="0"/>
                <a:cs typeface="Calibri" charset="0"/>
              </a:rPr>
              <a:t>extend the range of the </a:t>
            </a:r>
            <a:r>
              <a:rPr lang="en-US" sz="3200">
                <a:latin typeface="Calibri" charset="0"/>
                <a:ea typeface="ＭＳ Ｐゴシック" charset="0"/>
                <a:cs typeface="Calibri" charset="0"/>
              </a:rPr>
              <a:t>SBF </a:t>
            </a:r>
            <a:r>
              <a:rPr lang="en-US" sz="3200" smtClean="0">
                <a:latin typeface="Calibri" charset="0"/>
                <a:ea typeface="ＭＳ Ｐゴシック" charset="0"/>
                <a:cs typeface="Calibri" charset="0"/>
              </a:rPr>
              <a:t>technique </a:t>
            </a:r>
            <a:r>
              <a:rPr lang="en-US" sz="3200" dirty="0" smtClean="0">
                <a:latin typeface="Calibri" charset="0"/>
                <a:ea typeface="ＭＳ Ｐゴシック" charset="0"/>
                <a:cs typeface="Calibri" charset="0"/>
              </a:rPr>
              <a:t>to cosmologically interesting distances.</a:t>
            </a:r>
            <a:endParaRPr lang="en-US" sz="3200" i="1" dirty="0">
              <a:latin typeface="Calibri" charset="0"/>
              <a:ea typeface="ＭＳ Ｐゴシック" charset="0"/>
              <a:cs typeface="Calibri" charset="0"/>
            </a:endParaRPr>
          </a:p>
          <a:p>
            <a:pPr>
              <a:lnSpc>
                <a:spcPct val="90000"/>
              </a:lnSpc>
            </a:pPr>
            <a:endParaRPr lang="en-US" sz="2800" dirty="0">
              <a:latin typeface="Calibri" charset="0"/>
              <a:ea typeface="ＭＳ Ｐゴシック" charset="0"/>
              <a:cs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026" descr="C:\SBFtalk\n7768h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764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1027" descr="C:\SBFtalks\m32hhokupa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469582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1028"/>
          <p:cNvSpPr txBox="1">
            <a:spLocks noChangeArrowheads="1"/>
          </p:cNvSpPr>
          <p:nvPr/>
        </p:nvSpPr>
        <p:spPr bwMode="auto">
          <a:xfrm>
            <a:off x="838200" y="6172200"/>
            <a:ext cx="2743200" cy="42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SzPct val="100000"/>
              <a:buFont typeface="Wingdings" charset="0"/>
              <a:buNone/>
            </a:pPr>
            <a:r>
              <a:rPr lang="en-US" sz="2400" dirty="0">
                <a:latin typeface="+mn-lt"/>
              </a:rPr>
              <a:t>M 32   (0.77 </a:t>
            </a:r>
            <a:r>
              <a:rPr lang="en-US" sz="2400" dirty="0" err="1">
                <a:latin typeface="+mn-lt"/>
              </a:rPr>
              <a:t>Mpc</a:t>
            </a:r>
            <a:r>
              <a:rPr lang="en-US" sz="2400" dirty="0">
                <a:latin typeface="+mn-lt"/>
              </a:rPr>
              <a:t>)</a:t>
            </a:r>
          </a:p>
        </p:txBody>
      </p:sp>
      <p:sp>
        <p:nvSpPr>
          <p:cNvPr id="27652" name="Text Box 1029"/>
          <p:cNvSpPr txBox="1">
            <a:spLocks noChangeArrowheads="1"/>
          </p:cNvSpPr>
          <p:nvPr/>
        </p:nvSpPr>
        <p:spPr bwMode="auto">
          <a:xfrm>
            <a:off x="5257800" y="6172200"/>
            <a:ext cx="3505200" cy="42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SzPct val="100000"/>
              <a:buFont typeface="Wingdings" charset="0"/>
              <a:buNone/>
            </a:pPr>
            <a:r>
              <a:rPr lang="en-US" sz="2400" dirty="0">
                <a:latin typeface="+mn-lt"/>
              </a:rPr>
              <a:t>NGC 7768   (120 </a:t>
            </a:r>
            <a:r>
              <a:rPr lang="en-US" sz="2400" dirty="0" err="1">
                <a:latin typeface="+mn-lt"/>
              </a:rPr>
              <a:t>Mpc</a:t>
            </a:r>
            <a:r>
              <a:rPr lang="en-US" sz="2400" dirty="0">
                <a:latin typeface="+mn-lt"/>
              </a:rPr>
              <a:t>)</a:t>
            </a:r>
          </a:p>
        </p:txBody>
      </p:sp>
      <p:sp>
        <p:nvSpPr>
          <p:cNvPr id="27653" name="Text Box 1030"/>
          <p:cNvSpPr txBox="1">
            <a:spLocks noChangeArrowheads="1"/>
          </p:cNvSpPr>
          <p:nvPr/>
        </p:nvSpPr>
        <p:spPr bwMode="auto">
          <a:xfrm>
            <a:off x="609600" y="457200"/>
            <a:ext cx="8305800" cy="98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SzPct val="100000"/>
              <a:buFont typeface="Wingdings" charset="0"/>
              <a:buNone/>
            </a:pPr>
            <a:r>
              <a:rPr lang="en-US" sz="3200" dirty="0">
                <a:latin typeface="Calibri" charset="0"/>
                <a:cs typeface="Calibri" charset="0"/>
              </a:rPr>
              <a:t>Distant galaxies appear </a:t>
            </a:r>
            <a:r>
              <a:rPr lang="en-US" sz="3200" dirty="0" smtClean="0">
                <a:latin typeface="Calibri" charset="0"/>
                <a:cs typeface="Calibri" charset="0"/>
              </a:rPr>
              <a:t>smooth compared </a:t>
            </a:r>
            <a:r>
              <a:rPr lang="en-US" sz="3200" dirty="0">
                <a:latin typeface="Calibri" charset="0"/>
                <a:cs typeface="Calibri" charset="0"/>
              </a:rPr>
              <a:t>to nearby </a:t>
            </a:r>
            <a:r>
              <a:rPr lang="en-US" sz="3200" dirty="0" smtClean="0">
                <a:latin typeface="Calibri" charset="0"/>
                <a:cs typeface="Calibri" charset="0"/>
              </a:rPr>
              <a:t>ones due to Poisson statistics.</a:t>
            </a:r>
            <a:endParaRPr lang="en-US" sz="3200" dirty="0">
              <a:latin typeface="Calibri" charset="0"/>
              <a:cs typeface="Calibri" charset="0"/>
            </a:endParaRPr>
          </a:p>
        </p:txBody>
      </p:sp>
      <p:sp>
        <p:nvSpPr>
          <p:cNvPr id="27654" name="Line 1031"/>
          <p:cNvSpPr>
            <a:spLocks noChangeShapeType="1"/>
          </p:cNvSpPr>
          <p:nvPr/>
        </p:nvSpPr>
        <p:spPr bwMode="auto">
          <a:xfrm>
            <a:off x="228600" y="5867400"/>
            <a:ext cx="1066800" cy="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27655" name="Line 1032"/>
          <p:cNvSpPr>
            <a:spLocks noChangeShapeType="1"/>
          </p:cNvSpPr>
          <p:nvPr/>
        </p:nvSpPr>
        <p:spPr bwMode="auto">
          <a:xfrm>
            <a:off x="5029200" y="5867400"/>
            <a:ext cx="1066800" cy="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27656" name="Text Box 1033"/>
          <p:cNvSpPr txBox="1">
            <a:spLocks noChangeArrowheads="1"/>
          </p:cNvSpPr>
          <p:nvPr/>
        </p:nvSpPr>
        <p:spPr bwMode="auto">
          <a:xfrm>
            <a:off x="5334000" y="5486400"/>
            <a:ext cx="106680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SzPct val="100000"/>
              <a:buFont typeface="Wingdings" charset="0"/>
              <a:buNone/>
            </a:pPr>
            <a:r>
              <a:rPr lang="en-US" sz="2400">
                <a:solidFill>
                  <a:srgbClr val="FFFF00"/>
                </a:solidFill>
              </a:rPr>
              <a:t>5</a:t>
            </a:r>
            <a:r>
              <a:rPr lang="ja-JP" altLang="en-US" sz="2400">
                <a:solidFill>
                  <a:srgbClr val="FFFF00"/>
                </a:solidFill>
              </a:rPr>
              <a:t>”</a:t>
            </a:r>
            <a:endParaRPr lang="en-US" sz="24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-1066800" y="152400"/>
            <a:ext cx="7772400" cy="1143000"/>
          </a:xfrm>
        </p:spPr>
        <p:txBody>
          <a:bodyPr/>
          <a:lstStyle/>
          <a:p>
            <a:r>
              <a:rPr lang="en-US" sz="4800" dirty="0" smtClean="0">
                <a:latin typeface="Calibri" charset="0"/>
                <a:ea typeface="ＭＳ Ｐゴシック" charset="0"/>
                <a:cs typeface="Calibri" charset="0"/>
              </a:rPr>
              <a:t>IR SBFs</a:t>
            </a:r>
            <a:endParaRPr lang="en-US" sz="4800" dirty="0"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27033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5791200" cy="4114800"/>
          </a:xfrm>
        </p:spPr>
        <p:txBody>
          <a:bodyPr/>
          <a:lstStyle/>
          <a:p>
            <a:pPr>
              <a:buFont typeface="Wingdings" charset="0"/>
              <a:buChar char="§"/>
            </a:pPr>
            <a:r>
              <a:rPr lang="en-US" sz="2800" dirty="0">
                <a:latin typeface="Calibri" charset="0"/>
                <a:ea typeface="ＭＳ Ｐゴシック" charset="0"/>
                <a:cs typeface="Calibri" charset="0"/>
              </a:rPr>
              <a:t>Standard candle based on RGB </a:t>
            </a:r>
            <a:r>
              <a:rPr lang="en-US" sz="2800" dirty="0" smtClean="0">
                <a:latin typeface="Calibri" charset="0"/>
                <a:ea typeface="ＭＳ Ｐゴシック" charset="0"/>
                <a:cs typeface="Calibri" charset="0"/>
              </a:rPr>
              <a:t>stars accurate to ~5% in distance</a:t>
            </a:r>
            <a:endParaRPr lang="en-US" sz="2800" dirty="0">
              <a:latin typeface="Calibri" charset="0"/>
              <a:ea typeface="ＭＳ Ｐゴシック" charset="0"/>
              <a:cs typeface="Calibri" charset="0"/>
            </a:endParaRPr>
          </a:p>
          <a:p>
            <a:pPr>
              <a:buFont typeface="Wingdings" charset="0"/>
              <a:buChar char="§"/>
            </a:pPr>
            <a:r>
              <a:rPr lang="en-US" sz="2800" dirty="0" smtClean="0">
                <a:latin typeface="Calibri" charset="0"/>
                <a:ea typeface="ＭＳ Ｐゴシック" charset="0"/>
                <a:cs typeface="Calibri" charset="0"/>
              </a:rPr>
              <a:t>Statistical method: individual </a:t>
            </a:r>
            <a:r>
              <a:rPr lang="en-US" sz="2800" dirty="0">
                <a:latin typeface="Calibri" charset="0"/>
                <a:ea typeface="ＭＳ Ｐゴシック" charset="0"/>
                <a:cs typeface="Calibri" charset="0"/>
              </a:rPr>
              <a:t>stars need not be </a:t>
            </a:r>
            <a:r>
              <a:rPr lang="en-US" sz="2800" dirty="0" smtClean="0">
                <a:latin typeface="Calibri" charset="0"/>
                <a:ea typeface="ＭＳ Ｐゴシック" charset="0"/>
                <a:cs typeface="Calibri" charset="0"/>
              </a:rPr>
              <a:t>imaged; blending is not an issue</a:t>
            </a:r>
            <a:endParaRPr lang="en-US" sz="2800" dirty="0">
              <a:latin typeface="Calibri" charset="0"/>
              <a:ea typeface="ＭＳ Ｐゴシック" charset="0"/>
              <a:cs typeface="Calibri" charset="0"/>
            </a:endParaRPr>
          </a:p>
          <a:p>
            <a:pPr>
              <a:buFont typeface="Wingdings" charset="0"/>
              <a:buChar char="§"/>
            </a:pPr>
            <a:r>
              <a:rPr lang="en-US" sz="2800" dirty="0" smtClean="0">
                <a:latin typeface="Calibri" charset="0"/>
                <a:ea typeface="ＭＳ Ｐゴシック" charset="0"/>
                <a:cs typeface="Calibri" charset="0"/>
              </a:rPr>
              <a:t>Independent </a:t>
            </a:r>
            <a:r>
              <a:rPr lang="en-US" sz="2800" dirty="0">
                <a:latin typeface="Calibri" charset="0"/>
                <a:ea typeface="ＭＳ Ｐゴシック" charset="0"/>
                <a:cs typeface="Calibri" charset="0"/>
              </a:rPr>
              <a:t>of the bulk properties of the galaxies, unlike </a:t>
            </a:r>
            <a:r>
              <a:rPr lang="en-US" sz="2800" dirty="0" smtClean="0">
                <a:latin typeface="Calibri" charset="0"/>
                <a:ea typeface="ＭＳ Ｐゴシック" charset="0"/>
                <a:cs typeface="Calibri" charset="0"/>
              </a:rPr>
              <a:t>TF or FP; </a:t>
            </a:r>
            <a:r>
              <a:rPr lang="en-US" sz="2800" dirty="0">
                <a:latin typeface="Calibri" charset="0"/>
                <a:ea typeface="ＭＳ Ｐゴシック" charset="0"/>
                <a:cs typeface="Calibri" charset="0"/>
              </a:rPr>
              <a:t>just the stars themselves (age and </a:t>
            </a:r>
            <a:r>
              <a:rPr lang="en-US" sz="2800" dirty="0" err="1">
                <a:latin typeface="Calibri" charset="0"/>
                <a:ea typeface="ＭＳ Ｐゴシック" charset="0"/>
                <a:cs typeface="Calibri" charset="0"/>
              </a:rPr>
              <a:t>metallicity</a:t>
            </a:r>
            <a:r>
              <a:rPr lang="en-US" sz="2800" dirty="0">
                <a:latin typeface="Calibri" charset="0"/>
                <a:ea typeface="ＭＳ Ｐゴシック" charset="0"/>
                <a:cs typeface="Calibri" charset="0"/>
              </a:rPr>
              <a:t>)</a:t>
            </a:r>
          </a:p>
          <a:p>
            <a:pPr>
              <a:buFont typeface="Wingdings" charset="0"/>
              <a:buChar char="§"/>
            </a:pPr>
            <a:r>
              <a:rPr lang="en-US" sz="2800" dirty="0">
                <a:latin typeface="Calibri" charset="0"/>
                <a:ea typeface="ＭＳ Ｐゴシック" charset="0"/>
                <a:cs typeface="Calibri" charset="0"/>
              </a:rPr>
              <a:t>Completely different population from </a:t>
            </a:r>
            <a:r>
              <a:rPr lang="en-US" sz="2800" dirty="0" err="1" smtClean="0">
                <a:latin typeface="Calibri" charset="0"/>
                <a:ea typeface="ＭＳ Ｐゴシック" charset="0"/>
                <a:cs typeface="Calibri" charset="0"/>
              </a:rPr>
              <a:t>Ia</a:t>
            </a:r>
            <a:r>
              <a:rPr lang="en-US" sz="2800" dirty="0" smtClean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n-US" sz="2800" dirty="0" err="1" smtClean="0">
                <a:latin typeface="Calibri" charset="0"/>
                <a:ea typeface="ＭＳ Ｐゴシック" charset="0"/>
                <a:cs typeface="Calibri" charset="0"/>
              </a:rPr>
              <a:t>SNe</a:t>
            </a:r>
            <a:endParaRPr lang="en-US" sz="2800" dirty="0">
              <a:latin typeface="Calibri" charset="0"/>
              <a:ea typeface="ＭＳ Ｐゴシック" charset="0"/>
              <a:cs typeface="Calibri" charset="0"/>
            </a:endParaRPr>
          </a:p>
        </p:txBody>
      </p:sp>
      <p:pic>
        <p:nvPicPr>
          <p:cNvPr id="3" name="Picture 2" descr="Screen Shot 2016-06-07 at 12.52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022" y="3657600"/>
            <a:ext cx="3023215" cy="2971800"/>
          </a:xfrm>
          <a:prstGeom prst="rect">
            <a:avLst/>
          </a:prstGeom>
        </p:spPr>
      </p:pic>
      <p:pic>
        <p:nvPicPr>
          <p:cNvPr id="4" name="Picture 3" descr="Screen Shot 2016-06-07 at 12.54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718" y="533400"/>
            <a:ext cx="3022082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0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0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0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39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 descr="ic2006j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46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629400" y="152400"/>
            <a:ext cx="13716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9pPr>
          </a:lstStyle>
          <a:p>
            <a:pPr algn="r">
              <a:buFont typeface="Wingdings" charset="0"/>
              <a:buNone/>
            </a:pPr>
            <a:r>
              <a:rPr lang="en-US" sz="2400" dirty="0">
                <a:latin typeface="+mn-lt"/>
              </a:rPr>
              <a:t>IC </a:t>
            </a:r>
            <a:r>
              <a:rPr lang="en-US" sz="2400" dirty="0" smtClean="0">
                <a:latin typeface="+mn-lt"/>
              </a:rPr>
              <a:t>2006</a:t>
            </a:r>
          </a:p>
          <a:p>
            <a:pPr algn="r">
              <a:buFont typeface="Wingdings" charset="0"/>
              <a:buNone/>
            </a:pPr>
            <a:r>
              <a:rPr lang="en-US" sz="2400" dirty="0" smtClean="0">
                <a:latin typeface="+mn-lt"/>
              </a:rPr>
              <a:t>WFC3/IR</a:t>
            </a:r>
          </a:p>
          <a:p>
            <a:pPr algn="r">
              <a:buFont typeface="Wingdings" charset="0"/>
              <a:buNone/>
            </a:pPr>
            <a:r>
              <a:rPr lang="en-US" sz="2400" dirty="0" smtClean="0">
                <a:latin typeface="+mn-lt"/>
              </a:rPr>
              <a:t>F110W</a:t>
            </a:r>
          </a:p>
          <a:p>
            <a:pPr algn="r">
              <a:buFont typeface="Wingdings" charset="0"/>
              <a:buNone/>
            </a:pPr>
            <a:endParaRPr lang="en-US" sz="2400" dirty="0">
              <a:latin typeface="+mn-lt"/>
            </a:endParaRPr>
          </a:p>
          <a:p>
            <a:pPr algn="r">
              <a:buFont typeface="Wingdings" charset="0"/>
              <a:buNone/>
            </a:pPr>
            <a:r>
              <a:rPr lang="en-US" sz="2400" dirty="0" err="1" smtClean="0">
                <a:latin typeface="+mn-lt"/>
              </a:rPr>
              <a:t>Fornax</a:t>
            </a:r>
            <a:endParaRPr lang="en-US" sz="2400" dirty="0" smtClean="0">
              <a:latin typeface="+mn-lt"/>
            </a:endParaRPr>
          </a:p>
          <a:p>
            <a:pPr algn="r">
              <a:buFont typeface="Wingdings" charset="0"/>
              <a:buNone/>
            </a:pPr>
            <a:r>
              <a:rPr lang="en-US" sz="2400" dirty="0" smtClean="0">
                <a:latin typeface="+mn-lt"/>
              </a:rPr>
              <a:t>20 </a:t>
            </a:r>
            <a:r>
              <a:rPr lang="en-US" sz="2400" dirty="0" err="1" smtClean="0">
                <a:latin typeface="+mn-lt"/>
              </a:rPr>
              <a:t>Mpc</a:t>
            </a:r>
            <a:endParaRPr lang="en-US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 descr="ic2006jresi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6629400" y="153245"/>
            <a:ext cx="13716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9pPr>
          </a:lstStyle>
          <a:p>
            <a:pPr algn="r">
              <a:buFont typeface="Wingdings" charset="0"/>
              <a:buNone/>
            </a:pPr>
            <a:r>
              <a:rPr lang="en-US" sz="2400" dirty="0">
                <a:latin typeface="+mn-lt"/>
              </a:rPr>
              <a:t>IC </a:t>
            </a:r>
            <a:r>
              <a:rPr lang="en-US" sz="2400" dirty="0" smtClean="0">
                <a:latin typeface="+mn-lt"/>
              </a:rPr>
              <a:t>2006</a:t>
            </a:r>
          </a:p>
          <a:p>
            <a:pPr algn="r">
              <a:buFont typeface="Wingdings" charset="0"/>
              <a:buNone/>
            </a:pPr>
            <a:r>
              <a:rPr lang="en-US" sz="2400" dirty="0" smtClean="0">
                <a:latin typeface="+mn-lt"/>
              </a:rPr>
              <a:t>WFC3/IR</a:t>
            </a:r>
          </a:p>
          <a:p>
            <a:pPr algn="r">
              <a:buFont typeface="Wingdings" charset="0"/>
              <a:buNone/>
            </a:pPr>
            <a:r>
              <a:rPr lang="en-US" sz="2400" dirty="0" smtClean="0">
                <a:latin typeface="+mn-lt"/>
              </a:rPr>
              <a:t>F110W</a:t>
            </a:r>
          </a:p>
          <a:p>
            <a:pPr algn="r">
              <a:buFont typeface="Wingdings" charset="0"/>
              <a:buNone/>
            </a:pPr>
            <a:endParaRPr lang="en-US" sz="2400" dirty="0">
              <a:latin typeface="+mn-lt"/>
            </a:endParaRPr>
          </a:p>
          <a:p>
            <a:pPr algn="r">
              <a:buFont typeface="Wingdings" charset="0"/>
              <a:buNone/>
            </a:pPr>
            <a:r>
              <a:rPr lang="en-US" sz="2400" dirty="0" err="1" smtClean="0">
                <a:latin typeface="+mn-lt"/>
              </a:rPr>
              <a:t>Fornax</a:t>
            </a:r>
            <a:endParaRPr lang="en-US" sz="2400" dirty="0" smtClean="0">
              <a:latin typeface="+mn-lt"/>
            </a:endParaRPr>
          </a:p>
          <a:p>
            <a:pPr algn="r">
              <a:buFont typeface="Wingdings" charset="0"/>
              <a:buNone/>
            </a:pPr>
            <a:r>
              <a:rPr lang="en-US" sz="2400" dirty="0" smtClean="0">
                <a:latin typeface="+mn-lt"/>
              </a:rPr>
              <a:t>20 </a:t>
            </a:r>
            <a:r>
              <a:rPr lang="en-US" sz="2400" dirty="0" err="1" smtClean="0">
                <a:latin typeface="+mn-lt"/>
              </a:rPr>
              <a:t>Mpc</a:t>
            </a:r>
            <a:endParaRPr lang="en-US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4874hres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71072"/>
            <a:ext cx="6533418" cy="62059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0400" y="4818265"/>
            <a:ext cx="4038600" cy="1430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en-US" sz="3200" dirty="0">
                <a:latin typeface="+mn-lt"/>
              </a:rPr>
              <a:t>L</a:t>
            </a:r>
            <a:r>
              <a:rPr lang="en-US" sz="3200" dirty="0" smtClean="0">
                <a:latin typeface="+mn-lt"/>
              </a:rPr>
              <a:t>imitation at ~100 </a:t>
            </a:r>
            <a:r>
              <a:rPr lang="en-US" sz="3200" dirty="0" err="1" smtClean="0">
                <a:latin typeface="+mn-lt"/>
              </a:rPr>
              <a:t>Mpc</a:t>
            </a:r>
            <a:r>
              <a:rPr lang="en-US" sz="3200" dirty="0" smtClean="0">
                <a:latin typeface="+mn-lt"/>
              </a:rPr>
              <a:t> is detecting globular clusters, not the SBF.</a:t>
            </a:r>
            <a:endParaRPr lang="en-US" sz="3200" dirty="0">
              <a:latin typeface="+mn-lt"/>
            </a:endParaRPr>
          </a:p>
        </p:txBody>
      </p:sp>
      <p:pic>
        <p:nvPicPr>
          <p:cNvPr id="3" name="Picture 2" descr="n4874hres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0948" y="14975553"/>
            <a:ext cx="6533418" cy="6205928"/>
          </a:xfrm>
          <a:prstGeom prst="rect">
            <a:avLst/>
          </a:prstGeom>
        </p:spPr>
      </p:pic>
      <p:pic>
        <p:nvPicPr>
          <p:cNvPr id="4" name="Picture 3" descr="n4874hres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3348" y="15127953"/>
            <a:ext cx="6533418" cy="6205928"/>
          </a:xfrm>
          <a:prstGeom prst="rect">
            <a:avLst/>
          </a:prstGeom>
        </p:spPr>
      </p:pic>
      <p:pic>
        <p:nvPicPr>
          <p:cNvPr id="5" name="Picture 4" descr="n4874hres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5748" y="15280353"/>
            <a:ext cx="6533418" cy="6205928"/>
          </a:xfrm>
          <a:prstGeom prst="rect">
            <a:avLst/>
          </a:prstGeom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5943600" y="280987"/>
            <a:ext cx="16002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9pPr>
          </a:lstStyle>
          <a:p>
            <a:pPr algn="r">
              <a:buFont typeface="Wingdings" charset="0"/>
              <a:buNone/>
            </a:pPr>
            <a:r>
              <a:rPr lang="en-US" sz="2400" dirty="0" smtClean="0">
                <a:latin typeface="+mn-lt"/>
              </a:rPr>
              <a:t>NGC 4874</a:t>
            </a:r>
          </a:p>
          <a:p>
            <a:pPr algn="r">
              <a:buFont typeface="Wingdings" charset="0"/>
              <a:buNone/>
            </a:pPr>
            <a:r>
              <a:rPr lang="en-US" sz="2400" dirty="0" smtClean="0">
                <a:latin typeface="+mn-lt"/>
              </a:rPr>
              <a:t>WFC3/IR</a:t>
            </a:r>
          </a:p>
          <a:p>
            <a:pPr algn="r">
              <a:buFont typeface="Wingdings" charset="0"/>
              <a:buNone/>
            </a:pPr>
            <a:r>
              <a:rPr lang="en-US" sz="2400" dirty="0" smtClean="0">
                <a:latin typeface="+mn-lt"/>
              </a:rPr>
              <a:t>F110W</a:t>
            </a:r>
          </a:p>
          <a:p>
            <a:pPr algn="r">
              <a:buFont typeface="Wingdings" charset="0"/>
              <a:buNone/>
            </a:pPr>
            <a:endParaRPr lang="en-US" sz="2400" dirty="0">
              <a:latin typeface="+mn-lt"/>
            </a:endParaRPr>
          </a:p>
          <a:p>
            <a:pPr algn="r">
              <a:buFont typeface="Wingdings" charset="0"/>
              <a:buNone/>
            </a:pPr>
            <a:r>
              <a:rPr lang="en-US" sz="2400" dirty="0" smtClean="0">
                <a:latin typeface="+mn-lt"/>
              </a:rPr>
              <a:t>Coma</a:t>
            </a:r>
          </a:p>
          <a:p>
            <a:pPr algn="r">
              <a:buFont typeface="Wingdings" charset="0"/>
              <a:buNone/>
            </a:pPr>
            <a:r>
              <a:rPr lang="en-US" sz="2400" dirty="0" smtClean="0">
                <a:latin typeface="+mn-lt"/>
              </a:rPr>
              <a:t>96 </a:t>
            </a:r>
            <a:r>
              <a:rPr lang="en-US" sz="2400" dirty="0" err="1" smtClean="0">
                <a:latin typeface="+mn-lt"/>
              </a:rPr>
              <a:t>Mpc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674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8" descr="C:\SBFtalks\m32k_fig_v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861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001000" cy="1143000"/>
          </a:xfrm>
        </p:spPr>
        <p:txBody>
          <a:bodyPr/>
          <a:lstStyle/>
          <a:p>
            <a:r>
              <a:rPr lang="en-US" sz="4800" dirty="0" smtClean="0">
                <a:latin typeface="Calibri" charset="0"/>
                <a:ea typeface="ＭＳ Ｐゴシック" charset="0"/>
                <a:cs typeface="Calibri" charset="0"/>
              </a:rPr>
              <a:t>Advantages of IR SBF Distances</a:t>
            </a:r>
            <a:endParaRPr lang="en-US" sz="4800" dirty="0"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7772400" cy="4419600"/>
          </a:xfrm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Calibri" charset="0"/>
              </a:rPr>
              <a:t>SBFs are 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Calibri" charset="0"/>
              </a:rPr>
              <a:t>much more luminous in the NIR</a:t>
            </a:r>
            <a:endParaRPr lang="en-US" sz="2800" i="1" dirty="0"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  <a:ea typeface="ＭＳ Ｐゴシック" charset="0"/>
              <a:cs typeface="Calibri" charset="0"/>
            </a:endParaRPr>
          </a:p>
          <a:p>
            <a:pPr lvl="1">
              <a:buFont typeface="Wingdings" charset="0"/>
              <a:buChar char="§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Calibri" charset="0"/>
              </a:rPr>
              <a:t>Dominated by luminous RGB stars</a:t>
            </a:r>
          </a:p>
          <a:p>
            <a:pPr>
              <a:buFont typeface="Wingdings" charset="0"/>
              <a:buChar char="§"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Calibri" charset="0"/>
              </a:rPr>
              <a:t>Increased contrast with contaminating globular clusters and background galaxies</a:t>
            </a:r>
          </a:p>
          <a:p>
            <a:pPr>
              <a:buFont typeface="Wingdings" charset="0"/>
              <a:buChar char="§"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Calibri" charset="0"/>
              </a:rPr>
              <a:t>Image quality 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Calibri" charset="0"/>
              </a:rPr>
              <a:t>is better in the near-IR</a:t>
            </a:r>
          </a:p>
          <a:p>
            <a:pPr>
              <a:buFont typeface="Wingdings" charset="0"/>
              <a:buChar char="§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Calibri" charset="0"/>
              </a:rPr>
              <a:t>Dust extinction is much lower than in the 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Calibri" charset="0"/>
              </a:rPr>
              <a:t>optical</a:t>
            </a:r>
          </a:p>
          <a:p>
            <a:pPr>
              <a:buFont typeface="Wingdings" charset="0"/>
              <a:buChar char="§"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Calibri" charset="0"/>
              </a:rPr>
              <a:t>Comparable accuracy to </a:t>
            </a:r>
            <a:r>
              <a:rPr lang="en-US" sz="2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Calibri" charset="0"/>
              </a:rPr>
              <a:t>Sne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Calibri" charset="0"/>
              </a:rPr>
              <a:t>, but more efficient</a:t>
            </a:r>
          </a:p>
          <a:p>
            <a:pPr marL="0" indent="0">
              <a:buNone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Calibri" charset="0"/>
              </a:rPr>
              <a:t>BUT…</a:t>
            </a:r>
          </a:p>
          <a:p>
            <a:pPr marL="457200" indent="-457200">
              <a:buFont typeface="Wingdings" charset="2"/>
              <a:buChar char="§"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Calibri" charset="0"/>
              </a:rPr>
              <a:t>IR SBF are sensitive 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Calibri" charset="0"/>
              </a:rPr>
              <a:t>to young populations and AGB 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Calibri" charset="0"/>
              </a:rPr>
              <a:t>stars,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Calibri" charset="0"/>
              </a:rPr>
              <a:t>so we avoid the bluest ones</a:t>
            </a:r>
          </a:p>
          <a:p>
            <a:pPr marL="457200" indent="-457200">
              <a:buFont typeface="Wingdings" charset="2"/>
              <a:buChar char="§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Calibri" charset="0"/>
              </a:rPr>
              <a:t>D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Calibri" charset="0"/>
              </a:rPr>
              <a:t>epends on the Cepheid calibration (for now)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  <a:ea typeface="ＭＳ Ｐゴシック" charset="0"/>
              <a:cs typeface="Calibri" charset="0"/>
            </a:endParaRPr>
          </a:p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Book Antiqua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dirty="0">
              <a:latin typeface="Book Antiqu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1643063" y="6330950"/>
            <a:ext cx="5138737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u"/>
              <a:defRPr sz="2000">
                <a:solidFill>
                  <a:schemeClr val="bg1"/>
                </a:solidFill>
                <a:latin typeface="Book Antiqua" charset="0"/>
                <a:ea typeface="ＭＳ Ｐゴシック" charset="0"/>
              </a:defRPr>
            </a:lvl9pPr>
          </a:lstStyle>
          <a:p>
            <a:pPr algn="ctr">
              <a:buSzPct val="100000"/>
              <a:buFont typeface="Wingdings" charset="0"/>
              <a:buChar char="l"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8597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1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1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1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1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1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14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14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14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14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27" grpId="0" build="p"/>
    </p:bldLst>
  </p:timing>
</p:sld>
</file>

<file path=ppt/theme/theme1.xml><?xml version="1.0" encoding="utf-8"?>
<a:theme xmlns:a="http://schemas.openxmlformats.org/drawingml/2006/main" name="DEF_PRES">
  <a:themeElements>
    <a:clrScheme name="">
      <a:dk1>
        <a:srgbClr val="000000"/>
      </a:dk1>
      <a:lt1>
        <a:srgbClr val="FFFFFF"/>
      </a:lt1>
      <a:dk2>
        <a:srgbClr val="000000"/>
      </a:dk2>
      <a:lt2>
        <a:srgbClr val="222222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0" fontAlgn="base" latinLnBrk="0" hangingPunct="0">
          <a:lnSpc>
            <a:spcPct val="90000"/>
          </a:lnSpc>
          <a:spcBef>
            <a:spcPct val="20000"/>
          </a:spcBef>
          <a:spcAft>
            <a:spcPct val="0"/>
          </a:spcAft>
          <a:buClrTx/>
          <a:buSzPct val="80000"/>
          <a:buFont typeface="Wingdings" charset="2"/>
          <a:buChar char="u"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Book Antiqu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0" fontAlgn="base" latinLnBrk="0" hangingPunct="0">
          <a:lnSpc>
            <a:spcPct val="90000"/>
          </a:lnSpc>
          <a:spcBef>
            <a:spcPct val="20000"/>
          </a:spcBef>
          <a:spcAft>
            <a:spcPct val="0"/>
          </a:spcAft>
          <a:buClrTx/>
          <a:buSzPct val="80000"/>
          <a:buFont typeface="Wingdings" charset="2"/>
          <a:buChar char="u"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Book Antiqua" charset="0"/>
          </a:defRPr>
        </a:defPPr>
      </a:lstStyle>
    </a:lnDef>
  </a:objectDefaults>
  <a:extraClrSchemeLst>
    <a:extraClrScheme>
      <a:clrScheme name="DEF_PR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_PR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_PR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_PR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_PR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_PR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_PR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Office\Templates\DEF_PRES.pot</Template>
  <TotalTime>14845</TotalTime>
  <Pages>0</Pages>
  <Words>1348</Words>
  <Application>Microsoft Macintosh PowerPoint</Application>
  <PresentationFormat>Letter Paper (8.5x11 in)</PresentationFormat>
  <Paragraphs>190</Paragraphs>
  <Slides>35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DEF_PRES</vt:lpstr>
      <vt:lpstr>The Future of Infrared Surface Brightness Fluctuation Distance Measurements</vt:lpstr>
      <vt:lpstr>PowerPoint Presentation</vt:lpstr>
      <vt:lpstr>PowerPoint Presentation</vt:lpstr>
      <vt:lpstr>PowerPoint Presentation</vt:lpstr>
      <vt:lpstr>IR SBFs</vt:lpstr>
      <vt:lpstr>PowerPoint Presentation</vt:lpstr>
      <vt:lpstr>PowerPoint Presentation</vt:lpstr>
      <vt:lpstr>PowerPoint Presentation</vt:lpstr>
      <vt:lpstr>Advantages of IR SBF Distances</vt:lpstr>
      <vt:lpstr>PowerPoint Presentation</vt:lpstr>
      <vt:lpstr>PowerPoint Presentation</vt:lpstr>
      <vt:lpstr>PowerPoint Presentation</vt:lpstr>
      <vt:lpstr>PowerPoint Presentation</vt:lpstr>
      <vt:lpstr>What the Models Tell Us…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Testing for Bias in the  Type Ia SN Distance Scale</vt:lpstr>
      <vt:lpstr>2. Testing for Bias in the  Type Ia SN Distance Scale</vt:lpstr>
      <vt:lpstr>NUV-blue and NUV-red SNe</vt:lpstr>
      <vt:lpstr>NUV-blue and NUV-red SNe</vt:lpstr>
      <vt:lpstr>3. IR SBFs with Adaptive Optics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>Gemini 8m Telescopes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Working Version  Committee of Gemini Offices GENERAL</dc:title>
  <dc:subject/>
  <dc:creator>Phil Puxley</dc:creator>
  <cp:keywords/>
  <dc:description/>
  <cp:lastModifiedBy>Joe Jensen</cp:lastModifiedBy>
  <cp:revision>598</cp:revision>
  <cp:lastPrinted>2016-06-07T19:53:17Z</cp:lastPrinted>
  <dcterms:created xsi:type="dcterms:W3CDTF">2011-02-05T01:48:14Z</dcterms:created>
  <dcterms:modified xsi:type="dcterms:W3CDTF">2016-07-04T09:45:35Z</dcterms:modified>
</cp:coreProperties>
</file>