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5"/>
  </p:notesMasterIdLst>
  <p:sldIdLst>
    <p:sldId id="256" r:id="rId3"/>
    <p:sldId id="258" r:id="rId4"/>
    <p:sldId id="260" r:id="rId5"/>
    <p:sldId id="274" r:id="rId6"/>
    <p:sldId id="261" r:id="rId7"/>
    <p:sldId id="275" r:id="rId8"/>
    <p:sldId id="276" r:id="rId9"/>
    <p:sldId id="277" r:id="rId10"/>
    <p:sldId id="268" r:id="rId11"/>
    <p:sldId id="269" r:id="rId12"/>
    <p:sldId id="278" r:id="rId13"/>
    <p:sldId id="279" r:id="rId14"/>
    <p:sldId id="282" r:id="rId15"/>
    <p:sldId id="283" r:id="rId16"/>
    <p:sldId id="284" r:id="rId17"/>
    <p:sldId id="286" r:id="rId18"/>
    <p:sldId id="287" r:id="rId19"/>
    <p:sldId id="265" r:id="rId20"/>
    <p:sldId id="257" r:id="rId21"/>
    <p:sldId id="272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30"/>
    <p:restoredTop sz="75138"/>
  </p:normalViewPr>
  <p:slideViewPr>
    <p:cSldViewPr snapToGrid="0" snapToObjects="1">
      <p:cViewPr>
        <p:scale>
          <a:sx n="94" d="100"/>
          <a:sy n="94" d="100"/>
        </p:scale>
        <p:origin x="-23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926B-0A40-454D-803A-5AEC43136F06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B4567-5383-9641-AD52-4213E17282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do:</a:t>
            </a:r>
          </a:p>
          <a:p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smtClean="0"/>
              <a:t>Check sensitivities for </a:t>
            </a:r>
            <a:r>
              <a:rPr lang="en-US" dirty="0" err="1" smtClean="0"/>
              <a:t>ACTPol</a:t>
            </a:r>
            <a:r>
              <a:rPr lang="en-US" dirty="0" smtClean="0"/>
              <a:t> and </a:t>
            </a:r>
            <a:r>
              <a:rPr lang="en-US" dirty="0" err="1" smtClean="0"/>
              <a:t>SPTPol</a:t>
            </a:r>
            <a:endParaRPr lang="en-US" dirty="0" smtClean="0"/>
          </a:p>
          <a:p>
            <a:pPr marL="228600" indent="-228600">
              <a:buAutoNum type="arabicParenR"/>
            </a:pPr>
            <a:r>
              <a:rPr lang="en-US" dirty="0" err="1" smtClean="0"/>
              <a:t>kSZpol</a:t>
            </a:r>
            <a:r>
              <a:rPr lang="en-US" baseline="0" dirty="0" smtClean="0"/>
              <a:t> and difference with T2inpol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4567-5383-9641-AD52-4213E172828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1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0" name="Shape 3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67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6351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4567-5383-9641-AD52-4213E172828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25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an isotropic CMB, </a:t>
            </a:r>
            <a:r>
              <a:rPr lang="en-US" dirty="0" err="1" smtClean="0"/>
              <a:t>Delta_I</a:t>
            </a:r>
            <a:r>
              <a:rPr lang="en-US" dirty="0" smtClean="0"/>
              <a:t> and </a:t>
            </a:r>
            <a:r>
              <a:rPr lang="en-US" dirty="0" err="1" smtClean="0"/>
              <a:t>Delta_Pol</a:t>
            </a:r>
            <a:r>
              <a:rPr lang="en-US" dirty="0" smtClean="0"/>
              <a:t>  are</a:t>
            </a:r>
            <a:r>
              <a:rPr lang="en-US" baseline="0" dirty="0" smtClean="0"/>
              <a:t> =0.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4567-5383-9641-AD52-4213E17282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77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the second figure is only </a:t>
            </a:r>
            <a:r>
              <a:rPr lang="en-US" baseline="0" dirty="0" smtClean="0"/>
              <a:t>the </a:t>
            </a:r>
            <a:r>
              <a:rPr lang="en-US" baseline="0" dirty="0" err="1" smtClean="0"/>
              <a:t>quadtupole</a:t>
            </a:r>
            <a:r>
              <a:rPr lang="en-US" baseline="0" dirty="0" smtClean="0"/>
              <a:t> term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4567-5383-9641-AD52-4213E172828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0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4567-5383-9641-AD52-4213E17282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9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4" name="Shape 5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I'm showing mathematically that if the </a:t>
            </a:r>
            <a:r>
              <a:rPr dirty="0" smtClean="0"/>
              <a:t>galaxy </a:t>
            </a:r>
            <a:r>
              <a:rPr dirty="0"/>
              <a:t>cluster is moving the quadrupole that it observes is equal to the primordial quadrupole of the cmb + a little bit of the primordial octupole (l=3) times a frequency function (beta is v over c) + a little bit of the dipole + tinier bit of the hexadecapole (l=4)</a:t>
            </a:r>
          </a:p>
          <a:p>
            <a:r>
              <a:rPr dirty="0"/>
              <a:t>the prefactor beta is relatively small so it seems like these terms will only have a one percent contribution to the final </a:t>
            </a:r>
            <a:r>
              <a:rPr dirty="0" smtClean="0"/>
              <a:t>signal</a:t>
            </a:r>
            <a:r>
              <a:rPr lang="en-US" baseline="0" dirty="0" smtClean="0"/>
              <a:t> but the frequency functions boost the signal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072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9" name="Shape 6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these are functions of intensity versus frequency </a:t>
            </a:r>
            <a:r>
              <a:rPr dirty="0" smtClean="0"/>
              <a:t>and </a:t>
            </a:r>
            <a:r>
              <a:rPr dirty="0"/>
              <a:t>I also put the cmb Blackbody spectrum here in blue so that you can see how large these frequency functions are </a:t>
            </a:r>
          </a:p>
          <a:p>
            <a:r>
              <a:rPr dirty="0"/>
              <a:t>for the dipole and the octupole these functions can boost the signal by a factor of 10 and for the hexadecapole </a:t>
            </a:r>
            <a:r>
              <a:rPr dirty="0" smtClean="0"/>
              <a:t>by </a:t>
            </a:r>
            <a:r>
              <a:rPr dirty="0"/>
              <a:t>a factor of </a:t>
            </a:r>
            <a:r>
              <a:rPr dirty="0" smtClean="0"/>
              <a:t>50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*the</a:t>
            </a:r>
            <a:r>
              <a:rPr lang="en-US" baseline="0" dirty="0" smtClean="0"/>
              <a:t> frequency functions just show how much the Doppler can boost the signal (compare with figure 3 in the paper)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1909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changed the percentage to 15% because that’s the number that we report in the paper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B4567-5383-9641-AD52-4213E172828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94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5" name="Shape 41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788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602828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98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7503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2594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090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13179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4311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32326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483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31055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5919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2091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012315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t>7/6/16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t>7/6/16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973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eg"/><Relationship Id="rId6" Type="http://schemas.openxmlformats.org/officeDocument/2006/relationships/image" Target="../media/image47.png"/><Relationship Id="rId7" Type="http://schemas.openxmlformats.org/officeDocument/2006/relationships/image" Target="../media/image26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pn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475275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/>
              <a:t>Cosmological information from the </a:t>
            </a:r>
            <a:r>
              <a:rPr lang="en-US" dirty="0" smtClean="0"/>
              <a:t>Kinetic </a:t>
            </a:r>
            <a:r>
              <a:rPr lang="en-US" dirty="0" err="1" smtClean="0"/>
              <a:t>Sunyaev</a:t>
            </a:r>
            <a:r>
              <a:rPr lang="en-US" dirty="0" smtClean="0"/>
              <a:t> </a:t>
            </a:r>
            <a:r>
              <a:rPr lang="en-US" dirty="0" err="1"/>
              <a:t>Zeldovich</a:t>
            </a:r>
            <a:r>
              <a:rPr lang="en-US" dirty="0"/>
              <a:t> </a:t>
            </a:r>
            <a:r>
              <a:rPr lang="en-US" dirty="0" smtClean="0"/>
              <a:t>effect </a:t>
            </a:r>
            <a:r>
              <a:rPr lang="en-US" dirty="0"/>
              <a:t>in an anisotropic CMB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2500860"/>
            <a:ext cx="740664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Elena Pierpaoli (University of Southern California)</a:t>
            </a:r>
          </a:p>
          <a:p>
            <a:endParaRPr lang="en-US" dirty="0"/>
          </a:p>
          <a:p>
            <a:r>
              <a:rPr lang="en-US" dirty="0" err="1" smtClean="0"/>
              <a:t>Siavash</a:t>
            </a:r>
            <a:r>
              <a:rPr lang="en-US" dirty="0" smtClean="0"/>
              <a:t> </a:t>
            </a:r>
            <a:r>
              <a:rPr lang="en-US" dirty="0" err="1" smtClean="0"/>
              <a:t>Yasini</a:t>
            </a:r>
            <a:r>
              <a:rPr lang="en-US" dirty="0" smtClean="0"/>
              <a:t> &amp; EP, arXiv:1605.0211 PRD in press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90460" y="5687528"/>
            <a:ext cx="233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Quy</a:t>
            </a:r>
            <a:r>
              <a:rPr lang="en-US" dirty="0" smtClean="0"/>
              <a:t> </a:t>
            </a:r>
            <a:r>
              <a:rPr lang="en-US" dirty="0" err="1" smtClean="0"/>
              <a:t>Nhon</a:t>
            </a:r>
            <a:r>
              <a:rPr lang="en-US" dirty="0" smtClean="0"/>
              <a:t>, July 7, 2016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31" y="4107951"/>
            <a:ext cx="1575217" cy="17642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517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/>
          <p:nvPr/>
        </p:nvSpPr>
        <p:spPr>
          <a:xfrm>
            <a:off x="5863559" y="3541957"/>
            <a:ext cx="314326" cy="585093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+</a:t>
            </a:r>
          </a:p>
        </p:txBody>
      </p:sp>
      <p:sp>
        <p:nvSpPr>
          <p:cNvPr id="752" name="Shape 752"/>
          <p:cNvSpPr/>
          <p:nvPr/>
        </p:nvSpPr>
        <p:spPr>
          <a:xfrm>
            <a:off x="5863559" y="3541957"/>
            <a:ext cx="314326" cy="58509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-</a:t>
            </a:r>
          </a:p>
        </p:txBody>
      </p:sp>
      <p:sp>
        <p:nvSpPr>
          <p:cNvPr id="740" name="Shape 740"/>
          <p:cNvSpPr/>
          <p:nvPr/>
        </p:nvSpPr>
        <p:spPr>
          <a:xfrm>
            <a:off x="2718697" y="2075224"/>
            <a:ext cx="3706606" cy="3706606"/>
          </a:xfrm>
          <a:prstGeom prst="ellipse">
            <a:avLst/>
          </a:prstGeom>
          <a:noFill/>
          <a:ln w="63500">
            <a:solidFill>
              <a:schemeClr val="accent4"/>
            </a:solidFill>
            <a:miter lim="400000"/>
          </a:ln>
        </p:spPr>
        <p:txBody>
          <a:bodyPr lIns="35717" tIns="35717" rIns="35717" bIns="35717" anchor="ctr"/>
          <a:lstStyle/>
          <a:p>
            <a:pPr algn="ctr">
              <a:lnSpc>
                <a:spcPct val="80000"/>
              </a:lnSpc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741" name="Picture 740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656303">
            <a:off x="3713925" y="3715712"/>
            <a:ext cx="881061" cy="186465"/>
          </a:xfrm>
          <a:prstGeom prst="rect">
            <a:avLst/>
          </a:prstGeom>
        </p:spPr>
      </p:pic>
      <p:pic>
        <p:nvPicPr>
          <p:cNvPr id="743" name="2FF12C56-E33E-4943-BE2E-EC58304D6BC4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2286" y="111397"/>
            <a:ext cx="2359429" cy="181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4" name="A2F207F0-4D8E-4BF5-87BA-698271E1F2AC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7250" y="2304631"/>
            <a:ext cx="2359429" cy="181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5" name="DB09ECAC-95D8-4FC1-82D5-62D1E0B9C412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17321" y="2304631"/>
            <a:ext cx="2359429" cy="181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6" name="9B7F987D-85EF-409D-9250-FD39228ECBE0-L0-001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66498" y="3429000"/>
            <a:ext cx="811005" cy="811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747" name="9F5B46C8-F293-44E3-A4AB-F39AACD171A9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7250" y="2304631"/>
            <a:ext cx="2359429" cy="181676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8" name="508448A8-2266-429D-B972-9F36382BD7ED-L0-0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617321" y="2304631"/>
            <a:ext cx="2359429" cy="1816760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Shape 750"/>
          <p:cNvSpPr/>
          <p:nvPr/>
        </p:nvSpPr>
        <p:spPr>
          <a:xfrm>
            <a:off x="2966115" y="3541957"/>
            <a:ext cx="314326" cy="58509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-</a:t>
            </a:r>
          </a:p>
        </p:txBody>
      </p:sp>
      <p:sp>
        <p:nvSpPr>
          <p:cNvPr id="751" name="Shape 751"/>
          <p:cNvSpPr/>
          <p:nvPr/>
        </p:nvSpPr>
        <p:spPr>
          <a:xfrm>
            <a:off x="4414837" y="2226397"/>
            <a:ext cx="314326" cy="585093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+</a:t>
            </a:r>
          </a:p>
        </p:txBody>
      </p:sp>
      <p:sp>
        <p:nvSpPr>
          <p:cNvPr id="753" name="Shape 753"/>
          <p:cNvSpPr/>
          <p:nvPr/>
        </p:nvSpPr>
        <p:spPr>
          <a:xfrm>
            <a:off x="4414837" y="5146643"/>
            <a:ext cx="314326" cy="585093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+</a:t>
            </a:r>
          </a:p>
        </p:txBody>
      </p:sp>
      <p:sp>
        <p:nvSpPr>
          <p:cNvPr id="754" name="Shape 754"/>
          <p:cNvSpPr/>
          <p:nvPr/>
        </p:nvSpPr>
        <p:spPr>
          <a:xfrm>
            <a:off x="5819897" y="81"/>
            <a:ext cx="3080338" cy="1429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 algn="ctr">
              <a:lnSpc>
                <a:spcPct val="80000"/>
              </a:lnSpc>
              <a:spcBef>
                <a:spcPts val="2300"/>
              </a:spcBef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Doppler Effect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155809" y="3238150"/>
            <a:ext cx="100668" cy="459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81291" y="3238150"/>
            <a:ext cx="100668" cy="459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2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" grpId="0" animBg="1" advAuto="0"/>
      <p:bldP spid="741" grpId="0" animBg="1" advAuto="0"/>
      <p:bldP spid="747" grpId="0" animBg="1" advAuto="0"/>
      <p:bldP spid="748" grpId="0" animBg="1" advAuto="0"/>
      <p:bldP spid="751" grpId="0" animBg="1" advAuto="0"/>
      <p:bldP spid="753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A4ED2630-8355-43A0-83EC-956FE58C14C5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927" y="323096"/>
            <a:ext cx="3601874" cy="1800938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1802495" y="827270"/>
            <a:ext cx="784737" cy="784737"/>
          </a:xfrm>
          <a:prstGeom prst="ellipse">
            <a:avLst/>
          </a:prstGeom>
          <a:gradFill>
            <a:gsLst>
              <a:gs pos="0">
                <a:schemeClr val="accent2">
                  <a:hueOff val="-76423"/>
                  <a:satOff val="-1568"/>
                  <a:alpha val="80000"/>
                </a:schemeClr>
              </a:gs>
              <a:gs pos="100000">
                <a:schemeClr val="accent2">
                  <a:hueOff val="118681"/>
                  <a:satOff val="16623"/>
                  <a:lumOff val="-20784"/>
                  <a:alpha val="80000"/>
                </a:schemeClr>
              </a:gs>
            </a:gsLst>
            <a:lin ang="5400000"/>
          </a:gradFill>
          <a:ln w="12700">
            <a:solidFill>
              <a:srgbClr val="A6AAA9">
                <a:alpha val="8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1969"/>
          </a:p>
        </p:txBody>
      </p:sp>
      <p:sp>
        <p:nvSpPr>
          <p:cNvPr id="507" name="Shape 507"/>
          <p:cNvSpPr/>
          <p:nvPr/>
        </p:nvSpPr>
        <p:spPr>
          <a:xfrm>
            <a:off x="4546145" y="1046849"/>
            <a:ext cx="208391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rPr sz="1828"/>
              <a:t>=</a:t>
            </a:r>
          </a:p>
        </p:txBody>
      </p:sp>
      <p:pic>
        <p:nvPicPr>
          <p:cNvPr id="508" name="54F9A4AF-E56B-4C8A-9D86-37F3318AE2C2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1485" y="323097"/>
            <a:ext cx="3316070" cy="16580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7" name="Group 517"/>
          <p:cNvGrpSpPr/>
          <p:nvPr/>
        </p:nvGrpSpPr>
        <p:grpSpPr>
          <a:xfrm>
            <a:off x="4721296" y="2064132"/>
            <a:ext cx="4226998" cy="2285273"/>
            <a:chOff x="0" y="0"/>
            <a:chExt cx="6011729" cy="3250164"/>
          </a:xfrm>
        </p:grpSpPr>
        <p:grpSp>
          <p:nvGrpSpPr>
            <p:cNvPr id="511" name="Group 511"/>
            <p:cNvGrpSpPr/>
            <p:nvPr/>
          </p:nvGrpSpPr>
          <p:grpSpPr>
            <a:xfrm>
              <a:off x="3066231" y="0"/>
              <a:ext cx="2945498" cy="3250164"/>
              <a:chOff x="0" y="0"/>
              <a:chExt cx="2945496" cy="3250163"/>
            </a:xfrm>
          </p:grpSpPr>
          <p:sp>
            <p:nvSpPr>
              <p:cNvPr id="509" name="Shape 509"/>
              <p:cNvSpPr/>
              <p:nvPr/>
            </p:nvSpPr>
            <p:spPr>
              <a:xfrm>
                <a:off x="0" y="304666"/>
                <a:ext cx="2945497" cy="2945498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232323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lvl1pPr>
              </a:lstStyle>
              <a:p>
                <a:r>
                  <a:rPr sz="1969"/>
                  <a:t>Frequency Function</a:t>
                </a:r>
              </a:p>
            </p:txBody>
          </p:sp>
          <p:sp>
            <p:nvSpPr>
              <p:cNvPr id="510" name="Shape 510"/>
              <p:cNvSpPr/>
              <p:nvPr/>
            </p:nvSpPr>
            <p:spPr>
              <a:xfrm>
                <a:off x="284956" y="0"/>
                <a:ext cx="2401843" cy="609334"/>
              </a:xfrm>
              <a:prstGeom prst="rect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 sz="1969"/>
              </a:p>
            </p:txBody>
          </p:sp>
        </p:grpSp>
        <p:grpSp>
          <p:nvGrpSpPr>
            <p:cNvPr id="514" name="Group 514"/>
            <p:cNvGrpSpPr/>
            <p:nvPr/>
          </p:nvGrpSpPr>
          <p:grpSpPr>
            <a:xfrm>
              <a:off x="0" y="1429981"/>
              <a:ext cx="974749" cy="564211"/>
              <a:chOff x="0" y="9995"/>
              <a:chExt cx="974748" cy="564210"/>
            </a:xfrm>
          </p:grpSpPr>
          <p:sp>
            <p:nvSpPr>
              <p:cNvPr id="512" name="Shape 512"/>
              <p:cNvSpPr/>
              <p:nvPr/>
            </p:nvSpPr>
            <p:spPr>
              <a:xfrm>
                <a:off x="321713" y="9995"/>
                <a:ext cx="653035" cy="564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3000">
                    <a:solidFill>
                      <a:srgbClr val="000000"/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β</a:t>
                </a:r>
              </a:p>
            </p:txBody>
          </p:sp>
          <p:sp>
            <p:nvSpPr>
              <p:cNvPr id="513" name="Shape 513"/>
              <p:cNvSpPr/>
              <p:nvPr/>
            </p:nvSpPr>
            <p:spPr>
              <a:xfrm>
                <a:off x="0" y="53472"/>
                <a:ext cx="367275" cy="502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60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828"/>
                  <a:t>+</a:t>
                </a:r>
              </a:p>
            </p:txBody>
          </p:sp>
        </p:grpSp>
        <p:pic>
          <p:nvPicPr>
            <p:cNvPr id="515" name="6064FFB4-E16F-42F8-950A-730C56DE4F17-L0-001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/>
            <a:stretch>
              <a:fillRect/>
            </a:stretch>
          </p:blipFill>
          <p:spPr>
            <a:xfrm>
              <a:off x="658971" y="1196347"/>
              <a:ext cx="2063343" cy="1031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6" name="Shape 516"/>
            <p:cNvSpPr/>
            <p:nvPr/>
          </p:nvSpPr>
          <p:spPr>
            <a:xfrm>
              <a:off x="2722325" y="1412145"/>
              <a:ext cx="253062" cy="425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100">
                  <a:solidFill>
                    <a:srgbClr val="000000"/>
                  </a:solid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lvl1pPr>
            </a:lstStyle>
            <a:p>
              <a:r>
                <a:rPr sz="1477"/>
                <a:t>x</a:t>
              </a:r>
            </a:p>
          </p:txBody>
        </p:sp>
      </p:grpSp>
      <p:grpSp>
        <p:nvGrpSpPr>
          <p:cNvPr id="526" name="Group 526"/>
          <p:cNvGrpSpPr/>
          <p:nvPr/>
        </p:nvGrpSpPr>
        <p:grpSpPr>
          <a:xfrm>
            <a:off x="393927" y="2124034"/>
            <a:ext cx="4327371" cy="2285272"/>
            <a:chOff x="0" y="0"/>
            <a:chExt cx="6154482" cy="3250164"/>
          </a:xfrm>
        </p:grpSpPr>
        <p:grpSp>
          <p:nvGrpSpPr>
            <p:cNvPr id="520" name="Group 520"/>
            <p:cNvGrpSpPr/>
            <p:nvPr/>
          </p:nvGrpSpPr>
          <p:grpSpPr>
            <a:xfrm>
              <a:off x="3208984" y="0"/>
              <a:ext cx="2945498" cy="3250164"/>
              <a:chOff x="0" y="0"/>
              <a:chExt cx="2945496" cy="3250163"/>
            </a:xfrm>
          </p:grpSpPr>
          <p:sp>
            <p:nvSpPr>
              <p:cNvPr id="518" name="Shape 518"/>
              <p:cNvSpPr/>
              <p:nvPr/>
            </p:nvSpPr>
            <p:spPr>
              <a:xfrm>
                <a:off x="0" y="304666"/>
                <a:ext cx="2945497" cy="2945498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232323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lvl1pPr>
              </a:lstStyle>
              <a:p>
                <a:r>
                  <a:rPr sz="1969"/>
                  <a:t>Frequency Function</a:t>
                </a:r>
              </a:p>
            </p:txBody>
          </p:sp>
          <p:sp>
            <p:nvSpPr>
              <p:cNvPr id="519" name="Shape 519"/>
              <p:cNvSpPr/>
              <p:nvPr/>
            </p:nvSpPr>
            <p:spPr>
              <a:xfrm>
                <a:off x="284956" y="0"/>
                <a:ext cx="2401843" cy="609334"/>
              </a:xfrm>
              <a:prstGeom prst="rect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 sz="1969"/>
              </a:p>
            </p:txBody>
          </p:sp>
        </p:grpSp>
        <p:grpSp>
          <p:nvGrpSpPr>
            <p:cNvPr id="523" name="Group 523"/>
            <p:cNvGrpSpPr/>
            <p:nvPr/>
          </p:nvGrpSpPr>
          <p:grpSpPr>
            <a:xfrm>
              <a:off x="0" y="1424524"/>
              <a:ext cx="974749" cy="564211"/>
              <a:chOff x="0" y="9995"/>
              <a:chExt cx="974748" cy="564210"/>
            </a:xfrm>
          </p:grpSpPr>
          <p:sp>
            <p:nvSpPr>
              <p:cNvPr id="521" name="Shape 521"/>
              <p:cNvSpPr/>
              <p:nvPr/>
            </p:nvSpPr>
            <p:spPr>
              <a:xfrm>
                <a:off x="321713" y="9995"/>
                <a:ext cx="653035" cy="56421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3000">
                    <a:solidFill>
                      <a:srgbClr val="000000"/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β</a:t>
                </a:r>
              </a:p>
            </p:txBody>
          </p:sp>
          <p:sp>
            <p:nvSpPr>
              <p:cNvPr id="522" name="Shape 522"/>
              <p:cNvSpPr/>
              <p:nvPr/>
            </p:nvSpPr>
            <p:spPr>
              <a:xfrm>
                <a:off x="0" y="53472"/>
                <a:ext cx="367275" cy="5026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2600">
                    <a:solidFill>
                      <a:srgbClr val="000000"/>
                    </a:solidFill>
                  </a:defRPr>
                </a:lvl1pPr>
              </a:lstStyle>
              <a:p>
                <a:r>
                  <a:rPr sz="1828"/>
                  <a:t>+</a:t>
                </a:r>
              </a:p>
            </p:txBody>
          </p:sp>
        </p:grpSp>
        <p:pic>
          <p:nvPicPr>
            <p:cNvPr id="524" name="BC0DEEEC-29CA-4110-B840-52F853DD9562-L0-001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92878" y="1263584"/>
              <a:ext cx="2063343" cy="1031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5" name="Shape 525"/>
            <p:cNvSpPr/>
            <p:nvPr/>
          </p:nvSpPr>
          <p:spPr>
            <a:xfrm>
              <a:off x="2946157" y="1466524"/>
              <a:ext cx="253062" cy="425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100">
                  <a:solidFill>
                    <a:srgbClr val="000000"/>
                  </a:solid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lvl1pPr>
            </a:lstStyle>
            <a:p>
              <a:r>
                <a:rPr sz="1477"/>
                <a:t>x</a:t>
              </a:r>
            </a:p>
          </p:txBody>
        </p:sp>
      </p:grpSp>
      <p:grpSp>
        <p:nvGrpSpPr>
          <p:cNvPr id="536" name="Group 536"/>
          <p:cNvGrpSpPr/>
          <p:nvPr/>
        </p:nvGrpSpPr>
        <p:grpSpPr>
          <a:xfrm>
            <a:off x="575998" y="4457694"/>
            <a:ext cx="4142014" cy="2285273"/>
            <a:chOff x="0" y="0"/>
            <a:chExt cx="5890862" cy="3250164"/>
          </a:xfrm>
        </p:grpSpPr>
        <p:grpSp>
          <p:nvGrpSpPr>
            <p:cNvPr id="529" name="Group 529"/>
            <p:cNvGrpSpPr/>
            <p:nvPr/>
          </p:nvGrpSpPr>
          <p:grpSpPr>
            <a:xfrm>
              <a:off x="2945364" y="0"/>
              <a:ext cx="2945498" cy="3250164"/>
              <a:chOff x="0" y="0"/>
              <a:chExt cx="2945496" cy="3250163"/>
            </a:xfrm>
          </p:grpSpPr>
          <p:sp>
            <p:nvSpPr>
              <p:cNvPr id="527" name="Shape 527"/>
              <p:cNvSpPr/>
              <p:nvPr/>
            </p:nvSpPr>
            <p:spPr>
              <a:xfrm>
                <a:off x="0" y="304666"/>
                <a:ext cx="2945497" cy="2945498"/>
              </a:xfrm>
              <a:prstGeom prst="rect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>
                <a:outerShdw blurRad="190500" dist="8455" dir="5400000" rotWithShape="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 algn="ctr">
                  <a:lnSpc>
                    <a:spcPct val="80000"/>
                  </a:lnSpc>
                  <a:spcBef>
                    <a:spcPts val="0"/>
                  </a:spcBef>
                  <a:defRPr sz="2800" cap="all">
                    <a:solidFill>
                      <a:srgbClr val="232323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lvl1pPr>
              </a:lstStyle>
              <a:p>
                <a:r>
                  <a:rPr sz="1969"/>
                  <a:t>Frequency Function</a:t>
                </a:r>
              </a:p>
            </p:txBody>
          </p:sp>
          <p:sp>
            <p:nvSpPr>
              <p:cNvPr id="528" name="Shape 528"/>
              <p:cNvSpPr/>
              <p:nvPr/>
            </p:nvSpPr>
            <p:spPr>
              <a:xfrm>
                <a:off x="284956" y="0"/>
                <a:ext cx="2401843" cy="609334"/>
              </a:xfrm>
              <a:prstGeom prst="rect">
                <a:avLst/>
              </a:prstGeom>
              <a:blipFill rotWithShape="1">
                <a:blip r:embed="rId5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p:spPr>
            <p:txBody>
              <a:bodyPr wrap="square" lIns="35719" tIns="35719" rIns="35719" bIns="35719" numCol="1" anchor="ctr">
                <a:noAutofit/>
              </a:bodyPr>
              <a:lstStyle/>
              <a:p>
                <a:pPr algn="ctr">
                  <a:lnSpc>
                    <a:spcPct val="80000"/>
                  </a:lnSpc>
                  <a:defRPr sz="2800" cap="all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DIN Condensed"/>
                  </a:defRPr>
                </a:pPr>
                <a:endParaRPr sz="1969"/>
              </a:p>
            </p:txBody>
          </p:sp>
        </p:grpSp>
        <p:sp>
          <p:nvSpPr>
            <p:cNvPr id="530" name="Shape 530"/>
            <p:cNvSpPr/>
            <p:nvPr/>
          </p:nvSpPr>
          <p:spPr>
            <a:xfrm>
              <a:off x="0" y="983867"/>
              <a:ext cx="533933" cy="5026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600">
                  <a:solidFill>
                    <a:srgbClr val="000000"/>
                  </a:solidFill>
                </a:defRPr>
              </a:lvl1pPr>
            </a:lstStyle>
            <a:p>
              <a:r>
                <a:rPr sz="1828"/>
                <a:t>+</a:t>
              </a:r>
            </a:p>
          </p:txBody>
        </p:sp>
        <p:grpSp>
          <p:nvGrpSpPr>
            <p:cNvPr id="533" name="Group 533"/>
            <p:cNvGrpSpPr/>
            <p:nvPr/>
          </p:nvGrpSpPr>
          <p:grpSpPr>
            <a:xfrm>
              <a:off x="471994" y="739896"/>
              <a:ext cx="487615" cy="774701"/>
              <a:chOff x="0" y="0"/>
              <a:chExt cx="487614" cy="774700"/>
            </a:xfrm>
          </p:grpSpPr>
          <p:sp>
            <p:nvSpPr>
              <p:cNvPr id="531" name="Shape 531"/>
              <p:cNvSpPr/>
              <p:nvPr/>
            </p:nvSpPr>
            <p:spPr>
              <a:xfrm>
                <a:off x="0" y="190500"/>
                <a:ext cx="326518" cy="584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>
                    <a:solidFill>
                      <a:srgbClr val="000000"/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β</a:t>
                </a:r>
              </a:p>
            </p:txBody>
          </p:sp>
          <p:sp>
            <p:nvSpPr>
              <p:cNvPr id="532" name="Shape 532"/>
              <p:cNvSpPr/>
              <p:nvPr/>
            </p:nvSpPr>
            <p:spPr>
              <a:xfrm>
                <a:off x="207427" y="-1"/>
                <a:ext cx="280188" cy="431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2100">
                    <a:solidFill>
                      <a:srgbClr val="000000"/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477"/>
                  <a:t>2</a:t>
                </a:r>
              </a:p>
            </p:txBody>
          </p:sp>
        </p:grpSp>
        <p:pic>
          <p:nvPicPr>
            <p:cNvPr id="534" name="BDBA950E-EF95-4E62-8606-600E9DF58CDF-L0-001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82067" y="985769"/>
              <a:ext cx="1220319" cy="6101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35" name="Shape 535"/>
            <p:cNvSpPr/>
            <p:nvPr/>
          </p:nvSpPr>
          <p:spPr>
            <a:xfrm>
              <a:off x="2424384" y="1062128"/>
              <a:ext cx="253062" cy="4258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100">
                  <a:solidFill>
                    <a:srgbClr val="000000"/>
                  </a:solidFill>
                  <a:latin typeface="Chalkboard SE Regular"/>
                  <a:ea typeface="Chalkboard SE Regular"/>
                  <a:cs typeface="Chalkboard SE Regular"/>
                  <a:sym typeface="Chalkboard SE Regular"/>
                </a:defRPr>
              </a:lvl1pPr>
            </a:lstStyle>
            <a:p>
              <a:r>
                <a:rPr sz="1477"/>
                <a:t>x</a:t>
              </a:r>
            </a:p>
          </p:txBody>
        </p:sp>
      </p:grpSp>
      <p:grpSp>
        <p:nvGrpSpPr>
          <p:cNvPr id="545" name="Group 545"/>
          <p:cNvGrpSpPr/>
          <p:nvPr/>
        </p:nvGrpSpPr>
        <p:grpSpPr>
          <a:xfrm>
            <a:off x="100615" y="6183066"/>
            <a:ext cx="1515741" cy="667909"/>
            <a:chOff x="-1" y="9995"/>
            <a:chExt cx="2155720" cy="949913"/>
          </a:xfrm>
        </p:grpSpPr>
        <p:grpSp>
          <p:nvGrpSpPr>
            <p:cNvPr id="543" name="Group 543"/>
            <p:cNvGrpSpPr/>
            <p:nvPr/>
          </p:nvGrpSpPr>
          <p:grpSpPr>
            <a:xfrm>
              <a:off x="-1" y="9995"/>
              <a:ext cx="1020068" cy="949913"/>
              <a:chOff x="0" y="9995"/>
              <a:chExt cx="1020066" cy="949912"/>
            </a:xfrm>
          </p:grpSpPr>
          <p:grpSp>
            <p:nvGrpSpPr>
              <p:cNvPr id="541" name="Group 541"/>
              <p:cNvGrpSpPr/>
              <p:nvPr/>
            </p:nvGrpSpPr>
            <p:grpSpPr>
              <a:xfrm>
                <a:off x="631190" y="9995"/>
                <a:ext cx="388876" cy="949912"/>
                <a:chOff x="-12700" y="9995"/>
                <a:chExt cx="388874" cy="949911"/>
              </a:xfrm>
            </p:grpSpPr>
            <p:sp>
              <p:nvSpPr>
                <p:cNvPr id="537" name="Shape 537"/>
                <p:cNvSpPr/>
                <p:nvPr/>
              </p:nvSpPr>
              <p:spPr>
                <a:xfrm>
                  <a:off x="0" y="9995"/>
                  <a:ext cx="353371" cy="564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>
                  <a:lvl1pPr>
                    <a:defRPr sz="3000">
                      <a:solidFill>
                        <a:srgbClr val="000000"/>
                      </a:solidFill>
                      <a:latin typeface="Bradley Hand ITC TT-Bold"/>
                      <a:ea typeface="Bradley Hand ITC TT-Bold"/>
                      <a:cs typeface="Bradley Hand ITC TT-Bold"/>
                      <a:sym typeface="Bradley Hand ITC TT-Bold"/>
                    </a:defRPr>
                  </a:lvl1pPr>
                </a:lstStyle>
                <a:p>
                  <a:r>
                    <a:rPr sz="2109"/>
                    <a:t>V</a:t>
                  </a:r>
                </a:p>
              </p:txBody>
            </p:sp>
            <p:sp>
              <p:nvSpPr>
                <p:cNvPr id="538" name="Shape 538"/>
                <p:cNvSpPr/>
                <p:nvPr/>
              </p:nvSpPr>
              <p:spPr>
                <a:xfrm>
                  <a:off x="0" y="395696"/>
                  <a:ext cx="344252" cy="564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>
                  <a:lvl1pPr>
                    <a:defRPr sz="3000">
                      <a:solidFill>
                        <a:srgbClr val="000000"/>
                      </a:solidFill>
                      <a:latin typeface="Bradley Hand ITC TT-Bold"/>
                      <a:ea typeface="Bradley Hand ITC TT-Bold"/>
                      <a:cs typeface="Bradley Hand ITC TT-Bold"/>
                      <a:sym typeface="Bradley Hand ITC TT-Bold"/>
                    </a:defRPr>
                  </a:lvl1pPr>
                </a:lstStyle>
                <a:p>
                  <a:r>
                    <a:rPr sz="2109"/>
                    <a:t>C</a:t>
                  </a:r>
                </a:p>
              </p:txBody>
            </p:sp>
            <p:pic>
              <p:nvPicPr>
                <p:cNvPr id="539" name="Picture 538"/>
                <p:cNvPicPr>
                  <a:picLocks/>
                </p:cNvPicPr>
                <p:nvPr/>
              </p:nvPicPr>
              <p:blipFill>
                <a:blip r:embed="rId9">
                  <a:extLst/>
                </a:blip>
                <a:stretch>
                  <a:fillRect/>
                </a:stretch>
              </p:blipFill>
              <p:spPr>
                <a:xfrm rot="21600000">
                  <a:off x="-12700" y="451352"/>
                  <a:ext cx="388874" cy="2540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542" name="Shape 542"/>
              <p:cNvSpPr/>
              <p:nvPr/>
            </p:nvSpPr>
            <p:spPr>
              <a:xfrm>
                <a:off x="0" y="202846"/>
                <a:ext cx="638352" cy="5642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>
                    <a:solidFill>
                      <a:srgbClr val="000000"/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β=</a:t>
                </a:r>
              </a:p>
            </p:txBody>
          </p:sp>
        </p:grpSp>
        <p:sp>
          <p:nvSpPr>
            <p:cNvPr id="544" name="Shape 544"/>
            <p:cNvSpPr/>
            <p:nvPr/>
          </p:nvSpPr>
          <p:spPr>
            <a:xfrm>
              <a:off x="1007364" y="197741"/>
              <a:ext cx="1148355" cy="548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 defTabSz="457200">
                <a:spcBef>
                  <a:spcPts val="0"/>
                </a:spcBef>
                <a:defRPr sz="2900">
                  <a:solidFill>
                    <a:srgbClr val="0000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2039"/>
                <a:t>~0.01</a:t>
              </a:r>
            </a:p>
          </p:txBody>
        </p:sp>
      </p:grpSp>
      <p:grpSp>
        <p:nvGrpSpPr>
          <p:cNvPr id="551" name="Group 551"/>
          <p:cNvGrpSpPr/>
          <p:nvPr/>
        </p:nvGrpSpPr>
        <p:grpSpPr>
          <a:xfrm>
            <a:off x="4875597" y="5163596"/>
            <a:ext cx="461018" cy="403456"/>
            <a:chOff x="0" y="28074"/>
            <a:chExt cx="655668" cy="573801"/>
          </a:xfrm>
        </p:grpSpPr>
        <p:sp>
          <p:nvSpPr>
            <p:cNvPr id="549" name="Shape 549"/>
            <p:cNvSpPr/>
            <p:nvPr/>
          </p:nvSpPr>
          <p:spPr>
            <a:xfrm>
              <a:off x="334213" y="28074"/>
              <a:ext cx="321455" cy="502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600">
                  <a:solidFill>
                    <a:srgbClr val="000000"/>
                  </a:solidFill>
                </a:defRPr>
              </a:lvl1pPr>
            </a:lstStyle>
            <a:p>
              <a:r>
                <a:rPr sz="1828"/>
                <a:t>...</a:t>
              </a:r>
            </a:p>
          </p:txBody>
        </p:sp>
        <p:sp>
          <p:nvSpPr>
            <p:cNvPr id="550" name="Shape 550"/>
            <p:cNvSpPr/>
            <p:nvPr/>
          </p:nvSpPr>
          <p:spPr>
            <a:xfrm>
              <a:off x="0" y="99220"/>
              <a:ext cx="296377" cy="502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600">
                  <a:solidFill>
                    <a:srgbClr val="000000"/>
                  </a:solidFill>
                </a:defRPr>
              </a:lvl1pPr>
            </a:lstStyle>
            <a:p>
              <a:r>
                <a:rPr sz="1828"/>
                <a:t>+</a:t>
              </a:r>
            </a:p>
          </p:txBody>
        </p:sp>
      </p:grpSp>
      <p:sp>
        <p:nvSpPr>
          <p:cNvPr id="552" name="Shape 552"/>
          <p:cNvSpPr/>
          <p:nvPr/>
        </p:nvSpPr>
        <p:spPr>
          <a:xfrm>
            <a:off x="1621656" y="838327"/>
            <a:ext cx="559171" cy="362422"/>
          </a:xfrm>
          <a:prstGeom prst="line">
            <a:avLst/>
          </a:prstGeom>
          <a:ln w="76200">
            <a:solidFill>
              <a:schemeClr val="accent4">
                <a:hueOff val="-1395324"/>
                <a:satOff val="-3373"/>
                <a:lumOff val="-9849"/>
              </a:schemeClr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 sz="1969"/>
          </a:p>
        </p:txBody>
      </p:sp>
      <p:sp>
        <p:nvSpPr>
          <p:cNvPr id="55" name="TextBox 54"/>
          <p:cNvSpPr txBox="1"/>
          <p:nvPr/>
        </p:nvSpPr>
        <p:spPr>
          <a:xfrm>
            <a:off x="310338" y="148731"/>
            <a:ext cx="425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2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(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quadrupole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) in the moving frame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805040" y="148731"/>
            <a:ext cx="25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2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in 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the 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CMB frame</a:t>
            </a:r>
            <a:endParaRPr lang="en-US" dirty="0">
              <a:solidFill>
                <a:schemeClr val="accent2">
                  <a:hueOff val="159405"/>
                  <a:satOff val="19882"/>
                  <a:lumOff val="-20980"/>
                </a:schemeClr>
              </a:solidFill>
              <a:latin typeface="Bradley Hand ITC TT-Bold"/>
              <a:ea typeface="Bradley Hand ITC TT-Bold"/>
              <a:cs typeface="Bradley Hand ITC TT-Bold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009744" y="2412136"/>
            <a:ext cx="25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3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(CMB frame)</a:t>
            </a:r>
            <a:endParaRPr lang="en-US" dirty="0">
              <a:solidFill>
                <a:schemeClr val="accent2">
                  <a:hueOff val="159405"/>
                  <a:satOff val="19882"/>
                  <a:lumOff val="-20980"/>
                </a:schemeClr>
              </a:solidFill>
              <a:latin typeface="Bradley Hand ITC TT-Bold"/>
              <a:ea typeface="Bradley Hand ITC TT-Bold"/>
              <a:cs typeface="Bradley Hand ITC TT-Bold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7118" y="2498453"/>
            <a:ext cx="25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1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(CMB frame)</a:t>
            </a:r>
            <a:endParaRPr lang="en-US" dirty="0">
              <a:solidFill>
                <a:schemeClr val="accent2">
                  <a:hueOff val="159405"/>
                  <a:satOff val="19882"/>
                  <a:lumOff val="-20980"/>
                </a:schemeClr>
              </a:solidFill>
              <a:latin typeface="Bradley Hand ITC TT-Bold"/>
              <a:ea typeface="Bradley Hand ITC TT-Bold"/>
              <a:cs typeface="Bradley Hand ITC TT-Bold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08919" y="4561345"/>
            <a:ext cx="25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4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(CMB frame)</a:t>
            </a:r>
            <a:endParaRPr lang="en-US" dirty="0">
              <a:solidFill>
                <a:schemeClr val="accent2">
                  <a:hueOff val="159405"/>
                  <a:satOff val="19882"/>
                  <a:lumOff val="-20980"/>
                </a:schemeClr>
              </a:solidFill>
              <a:latin typeface="Bradley Hand ITC TT-Bold"/>
              <a:ea typeface="Bradley Hand ITC TT-Bold"/>
              <a:cs typeface="Bradley Hand ITC TT-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 advAuto="0"/>
      <p:bldP spid="507" grpId="0" animBg="1" advAuto="0"/>
      <p:bldP spid="508" grpId="0" animBg="1" advAuto="0"/>
      <p:bldP spid="517" grpId="0" animBg="1" advAuto="0"/>
      <p:bldP spid="526" grpId="0" animBg="1" advAuto="0"/>
      <p:bldP spid="536" grpId="0" animBg="1" advAuto="0"/>
      <p:bldP spid="545" grpId="0" animBg="1" advAuto="0"/>
      <p:bldP spid="551" grpId="0" animBg="1" advAuto="0"/>
      <p:bldP spid="552" grpId="0" animBg="1" advAuto="0"/>
      <p:bldP spid="55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A4ED2630-8355-43A0-83EC-956FE58C14C5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927" y="323096"/>
            <a:ext cx="3601874" cy="1800938"/>
          </a:xfrm>
          <a:prstGeom prst="rect">
            <a:avLst/>
          </a:prstGeom>
          <a:ln w="12700">
            <a:miter lim="400000"/>
          </a:ln>
        </p:spPr>
      </p:pic>
      <p:sp>
        <p:nvSpPr>
          <p:cNvPr id="557" name="Shape 557"/>
          <p:cNvSpPr/>
          <p:nvPr/>
        </p:nvSpPr>
        <p:spPr>
          <a:xfrm>
            <a:off x="1802495" y="827270"/>
            <a:ext cx="784737" cy="784737"/>
          </a:xfrm>
          <a:prstGeom prst="ellipse">
            <a:avLst/>
          </a:prstGeom>
          <a:gradFill>
            <a:gsLst>
              <a:gs pos="0">
                <a:schemeClr val="accent2">
                  <a:hueOff val="-76423"/>
                  <a:satOff val="-1568"/>
                  <a:alpha val="80000"/>
                </a:schemeClr>
              </a:gs>
              <a:gs pos="100000">
                <a:schemeClr val="accent2">
                  <a:hueOff val="118681"/>
                  <a:satOff val="16623"/>
                  <a:lumOff val="-20784"/>
                  <a:alpha val="80000"/>
                </a:schemeClr>
              </a:gs>
            </a:gsLst>
            <a:lin ang="5400000"/>
          </a:gradFill>
          <a:ln w="12700">
            <a:solidFill>
              <a:srgbClr val="A6AAA9">
                <a:alpha val="80000"/>
              </a:srgbClr>
            </a:solidFill>
            <a:miter lim="400000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 sz="1969"/>
          </a:p>
        </p:txBody>
      </p:sp>
      <p:sp>
        <p:nvSpPr>
          <p:cNvPr id="558" name="Shape 558"/>
          <p:cNvSpPr/>
          <p:nvPr/>
        </p:nvSpPr>
        <p:spPr>
          <a:xfrm>
            <a:off x="4546145" y="1046849"/>
            <a:ext cx="208391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rPr sz="1828"/>
              <a:t>=</a:t>
            </a:r>
          </a:p>
        </p:txBody>
      </p:sp>
      <p:pic>
        <p:nvPicPr>
          <p:cNvPr id="559" name="54F9A4AF-E56B-4C8A-9D86-37F3318AE2C2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1485" y="323097"/>
            <a:ext cx="3316070" cy="16580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62" name="Group 562"/>
          <p:cNvGrpSpPr/>
          <p:nvPr/>
        </p:nvGrpSpPr>
        <p:grpSpPr>
          <a:xfrm>
            <a:off x="4721296" y="3069587"/>
            <a:ext cx="685371" cy="396712"/>
            <a:chOff x="0" y="9995"/>
            <a:chExt cx="974748" cy="564210"/>
          </a:xfrm>
        </p:grpSpPr>
        <p:sp>
          <p:nvSpPr>
            <p:cNvPr id="560" name="Shape 560"/>
            <p:cNvSpPr/>
            <p:nvPr/>
          </p:nvSpPr>
          <p:spPr>
            <a:xfrm>
              <a:off x="321713" y="9995"/>
              <a:ext cx="653035" cy="564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2109"/>
                <a:t>β</a:t>
              </a:r>
            </a:p>
          </p:txBody>
        </p:sp>
        <p:sp>
          <p:nvSpPr>
            <p:cNvPr id="561" name="Shape 561"/>
            <p:cNvSpPr/>
            <p:nvPr/>
          </p:nvSpPr>
          <p:spPr>
            <a:xfrm>
              <a:off x="0" y="53474"/>
              <a:ext cx="367275" cy="502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600">
                  <a:solidFill>
                    <a:srgbClr val="000000"/>
                  </a:solidFill>
                </a:defRPr>
              </a:lvl1pPr>
            </a:lstStyle>
            <a:p>
              <a:r>
                <a:rPr sz="1828"/>
                <a:t>+</a:t>
              </a:r>
            </a:p>
          </p:txBody>
        </p:sp>
      </p:grpSp>
      <p:pic>
        <p:nvPicPr>
          <p:cNvPr id="563" name="6064FFB4-E16F-42F8-950A-730C56DE4F17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84636" y="2905314"/>
            <a:ext cx="1450788" cy="725394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/>
        </p:nvSpPr>
        <p:spPr>
          <a:xfrm>
            <a:off x="6635431" y="3057047"/>
            <a:ext cx="177934" cy="2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1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rPr sz="1477"/>
              <a:t>x</a:t>
            </a:r>
          </a:p>
        </p:txBody>
      </p:sp>
      <p:grpSp>
        <p:nvGrpSpPr>
          <p:cNvPr id="567" name="Group 567"/>
          <p:cNvGrpSpPr/>
          <p:nvPr/>
        </p:nvGrpSpPr>
        <p:grpSpPr>
          <a:xfrm>
            <a:off x="393927" y="3125652"/>
            <a:ext cx="685371" cy="396712"/>
            <a:chOff x="0" y="9995"/>
            <a:chExt cx="974748" cy="564210"/>
          </a:xfrm>
        </p:grpSpPr>
        <p:sp>
          <p:nvSpPr>
            <p:cNvPr id="565" name="Shape 565"/>
            <p:cNvSpPr/>
            <p:nvPr/>
          </p:nvSpPr>
          <p:spPr>
            <a:xfrm>
              <a:off x="321713" y="9995"/>
              <a:ext cx="653035" cy="5642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3000">
                  <a:solidFill>
                    <a:srgbClr val="0000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2109"/>
                <a:t>β</a:t>
              </a:r>
            </a:p>
          </p:txBody>
        </p:sp>
        <p:sp>
          <p:nvSpPr>
            <p:cNvPr id="566" name="Shape 566"/>
            <p:cNvSpPr/>
            <p:nvPr/>
          </p:nvSpPr>
          <p:spPr>
            <a:xfrm>
              <a:off x="0" y="53474"/>
              <a:ext cx="367275" cy="502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2600">
                  <a:solidFill>
                    <a:srgbClr val="000000"/>
                  </a:solidFill>
                </a:defRPr>
              </a:lvl1pPr>
            </a:lstStyle>
            <a:p>
              <a:r>
                <a:rPr sz="1828"/>
                <a:t>+</a:t>
              </a:r>
            </a:p>
          </p:txBody>
        </p:sp>
      </p:grpSp>
      <p:pic>
        <p:nvPicPr>
          <p:cNvPr id="568" name="BC0DEEEC-29CA-4110-B840-52F853DD9562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1420" y="3012492"/>
            <a:ext cx="1450788" cy="725394"/>
          </a:xfrm>
          <a:prstGeom prst="rect">
            <a:avLst/>
          </a:prstGeom>
          <a:ln w="12700">
            <a:miter lim="400000"/>
          </a:ln>
        </p:spPr>
      </p:pic>
      <p:sp>
        <p:nvSpPr>
          <p:cNvPr id="569" name="Shape 569"/>
          <p:cNvSpPr/>
          <p:nvPr/>
        </p:nvSpPr>
        <p:spPr>
          <a:xfrm>
            <a:off x="2465443" y="3155184"/>
            <a:ext cx="177934" cy="2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1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rPr sz="1477"/>
              <a:t>x</a:t>
            </a:r>
          </a:p>
        </p:txBody>
      </p:sp>
      <p:sp>
        <p:nvSpPr>
          <p:cNvPr id="570" name="Shape 570"/>
          <p:cNvSpPr/>
          <p:nvPr/>
        </p:nvSpPr>
        <p:spPr>
          <a:xfrm>
            <a:off x="575998" y="5149476"/>
            <a:ext cx="375422" cy="3534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defRPr sz="2600">
                <a:solidFill>
                  <a:srgbClr val="000000"/>
                </a:solidFill>
              </a:defRPr>
            </a:lvl1pPr>
          </a:lstStyle>
          <a:p>
            <a:r>
              <a:rPr sz="1828"/>
              <a:t>+</a:t>
            </a:r>
          </a:p>
        </p:txBody>
      </p:sp>
      <p:grpSp>
        <p:nvGrpSpPr>
          <p:cNvPr id="573" name="Group 573"/>
          <p:cNvGrpSpPr/>
          <p:nvPr/>
        </p:nvGrpSpPr>
        <p:grpSpPr>
          <a:xfrm>
            <a:off x="907869" y="4977934"/>
            <a:ext cx="342855" cy="544712"/>
            <a:chOff x="0" y="0"/>
            <a:chExt cx="487614" cy="774700"/>
          </a:xfrm>
        </p:grpSpPr>
        <p:sp>
          <p:nvSpPr>
            <p:cNvPr id="571" name="Shape 571"/>
            <p:cNvSpPr/>
            <p:nvPr/>
          </p:nvSpPr>
          <p:spPr>
            <a:xfrm>
              <a:off x="0" y="190500"/>
              <a:ext cx="326518" cy="584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3000">
                  <a:solidFill>
                    <a:srgbClr val="0000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2109"/>
                <a:t>β</a:t>
              </a:r>
            </a:p>
          </p:txBody>
        </p:sp>
        <p:sp>
          <p:nvSpPr>
            <p:cNvPr id="572" name="Shape 572"/>
            <p:cNvSpPr/>
            <p:nvPr/>
          </p:nvSpPr>
          <p:spPr>
            <a:xfrm>
              <a:off x="207427" y="-1"/>
              <a:ext cx="280188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>
                <a:defRPr sz="2100">
                  <a:solidFill>
                    <a:srgbClr val="0000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1477"/>
                <a:t>2</a:t>
              </a:r>
            </a:p>
          </p:txBody>
        </p:sp>
      </p:grpSp>
      <p:pic>
        <p:nvPicPr>
          <p:cNvPr id="574" name="BDBA950E-EF95-4E62-8606-600E9DF58CDF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336827" y="5150813"/>
            <a:ext cx="858037" cy="429019"/>
          </a:xfrm>
          <a:prstGeom prst="rect">
            <a:avLst/>
          </a:prstGeom>
          <a:ln w="12700">
            <a:miter lim="400000"/>
          </a:ln>
        </p:spPr>
      </p:pic>
      <p:sp>
        <p:nvSpPr>
          <p:cNvPr id="575" name="Shape 575"/>
          <p:cNvSpPr/>
          <p:nvPr/>
        </p:nvSpPr>
        <p:spPr>
          <a:xfrm>
            <a:off x="2280644" y="5204503"/>
            <a:ext cx="177934" cy="2994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2100">
                <a:solidFill>
                  <a:srgbClr val="000000"/>
                </a:solidFill>
                <a:latin typeface="Chalkboard SE Regular"/>
                <a:ea typeface="Chalkboard SE Regular"/>
                <a:cs typeface="Chalkboard SE Regular"/>
                <a:sym typeface="Chalkboard SE Regular"/>
              </a:defRPr>
            </a:lvl1pPr>
          </a:lstStyle>
          <a:p>
            <a:r>
              <a:rPr sz="1477"/>
              <a:t>x</a:t>
            </a:r>
          </a:p>
        </p:txBody>
      </p:sp>
      <p:grpSp>
        <p:nvGrpSpPr>
          <p:cNvPr id="584" name="Group 584"/>
          <p:cNvGrpSpPr/>
          <p:nvPr/>
        </p:nvGrpSpPr>
        <p:grpSpPr>
          <a:xfrm>
            <a:off x="100615" y="6183066"/>
            <a:ext cx="1515741" cy="667909"/>
            <a:chOff x="-1" y="9995"/>
            <a:chExt cx="2155720" cy="949913"/>
          </a:xfrm>
        </p:grpSpPr>
        <p:grpSp>
          <p:nvGrpSpPr>
            <p:cNvPr id="582" name="Group 582"/>
            <p:cNvGrpSpPr/>
            <p:nvPr/>
          </p:nvGrpSpPr>
          <p:grpSpPr>
            <a:xfrm>
              <a:off x="-1" y="9995"/>
              <a:ext cx="1020068" cy="949913"/>
              <a:chOff x="0" y="9995"/>
              <a:chExt cx="1020066" cy="949912"/>
            </a:xfrm>
          </p:grpSpPr>
          <p:grpSp>
            <p:nvGrpSpPr>
              <p:cNvPr id="580" name="Group 580"/>
              <p:cNvGrpSpPr/>
              <p:nvPr/>
            </p:nvGrpSpPr>
            <p:grpSpPr>
              <a:xfrm>
                <a:off x="631190" y="9995"/>
                <a:ext cx="388876" cy="949912"/>
                <a:chOff x="-12700" y="9995"/>
                <a:chExt cx="388874" cy="949911"/>
              </a:xfrm>
            </p:grpSpPr>
            <p:sp>
              <p:nvSpPr>
                <p:cNvPr id="576" name="Shape 576"/>
                <p:cNvSpPr/>
                <p:nvPr/>
              </p:nvSpPr>
              <p:spPr>
                <a:xfrm>
                  <a:off x="0" y="9995"/>
                  <a:ext cx="353371" cy="564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>
                  <a:lvl1pPr>
                    <a:defRPr sz="3000">
                      <a:solidFill>
                        <a:srgbClr val="000000"/>
                      </a:solidFill>
                      <a:latin typeface="Bradley Hand ITC TT-Bold"/>
                      <a:ea typeface="Bradley Hand ITC TT-Bold"/>
                      <a:cs typeface="Bradley Hand ITC TT-Bold"/>
                      <a:sym typeface="Bradley Hand ITC TT-Bold"/>
                    </a:defRPr>
                  </a:lvl1pPr>
                </a:lstStyle>
                <a:p>
                  <a:r>
                    <a:rPr sz="2109"/>
                    <a:t>V</a:t>
                  </a:r>
                </a:p>
              </p:txBody>
            </p:sp>
            <p:sp>
              <p:nvSpPr>
                <p:cNvPr id="577" name="Shape 577"/>
                <p:cNvSpPr/>
                <p:nvPr/>
              </p:nvSpPr>
              <p:spPr>
                <a:xfrm>
                  <a:off x="0" y="395696"/>
                  <a:ext cx="344252" cy="5642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35719" tIns="35719" rIns="35719" bIns="35719" numCol="1" anchor="ctr">
                  <a:spAutoFit/>
                </a:bodyPr>
                <a:lstStyle>
                  <a:lvl1pPr>
                    <a:defRPr sz="3000">
                      <a:solidFill>
                        <a:srgbClr val="000000"/>
                      </a:solidFill>
                      <a:latin typeface="Bradley Hand ITC TT-Bold"/>
                      <a:ea typeface="Bradley Hand ITC TT-Bold"/>
                      <a:cs typeface="Bradley Hand ITC TT-Bold"/>
                      <a:sym typeface="Bradley Hand ITC TT-Bold"/>
                    </a:defRPr>
                  </a:lvl1pPr>
                </a:lstStyle>
                <a:p>
                  <a:r>
                    <a:rPr sz="2109"/>
                    <a:t>C</a:t>
                  </a:r>
                </a:p>
              </p:txBody>
            </p:sp>
            <p:pic>
              <p:nvPicPr>
                <p:cNvPr id="578" name="Picture 577"/>
                <p:cNvPicPr>
                  <a:picLocks/>
                </p:cNvPicPr>
                <p:nvPr/>
              </p:nvPicPr>
              <p:blipFill>
                <a:blip r:embed="rId8">
                  <a:extLst/>
                </a:blip>
                <a:stretch>
                  <a:fillRect/>
                </a:stretch>
              </p:blipFill>
              <p:spPr>
                <a:xfrm rot="21600000">
                  <a:off x="-12700" y="451352"/>
                  <a:ext cx="388874" cy="25401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581" name="Shape 581"/>
              <p:cNvSpPr/>
              <p:nvPr/>
            </p:nvSpPr>
            <p:spPr>
              <a:xfrm>
                <a:off x="0" y="202846"/>
                <a:ext cx="638352" cy="5642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3000">
                    <a:solidFill>
                      <a:srgbClr val="000000"/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β=</a:t>
                </a:r>
              </a:p>
            </p:txBody>
          </p:sp>
        </p:grpSp>
        <p:sp>
          <p:nvSpPr>
            <p:cNvPr id="583" name="Shape 583"/>
            <p:cNvSpPr/>
            <p:nvPr/>
          </p:nvSpPr>
          <p:spPr>
            <a:xfrm>
              <a:off x="1007364" y="197741"/>
              <a:ext cx="1148355" cy="5488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 algn="ctr" defTabSz="457200">
                <a:spcBef>
                  <a:spcPts val="0"/>
                </a:spcBef>
                <a:defRPr sz="2900">
                  <a:solidFill>
                    <a:srgbClr val="0000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2039"/>
                <a:t>~0.01</a:t>
              </a:r>
            </a:p>
          </p:txBody>
        </p:sp>
      </p:grpSp>
      <p:grpSp>
        <p:nvGrpSpPr>
          <p:cNvPr id="590" name="Group 590"/>
          <p:cNvGrpSpPr/>
          <p:nvPr/>
        </p:nvGrpSpPr>
        <p:grpSpPr>
          <a:xfrm>
            <a:off x="4875597" y="5163596"/>
            <a:ext cx="461018" cy="403456"/>
            <a:chOff x="0" y="28074"/>
            <a:chExt cx="655668" cy="573801"/>
          </a:xfrm>
        </p:grpSpPr>
        <p:sp>
          <p:nvSpPr>
            <p:cNvPr id="588" name="Shape 588"/>
            <p:cNvSpPr/>
            <p:nvPr/>
          </p:nvSpPr>
          <p:spPr>
            <a:xfrm>
              <a:off x="334213" y="28074"/>
              <a:ext cx="321455" cy="5026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600">
                  <a:solidFill>
                    <a:srgbClr val="000000"/>
                  </a:solidFill>
                </a:defRPr>
              </a:lvl1pPr>
            </a:lstStyle>
            <a:p>
              <a:r>
                <a:rPr sz="1828"/>
                <a:t>...</a:t>
              </a:r>
            </a:p>
          </p:txBody>
        </p:sp>
        <p:sp>
          <p:nvSpPr>
            <p:cNvPr id="589" name="Shape 589"/>
            <p:cNvSpPr/>
            <p:nvPr/>
          </p:nvSpPr>
          <p:spPr>
            <a:xfrm>
              <a:off x="0" y="99220"/>
              <a:ext cx="296377" cy="502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600">
                  <a:solidFill>
                    <a:srgbClr val="000000"/>
                  </a:solidFill>
                </a:defRPr>
              </a:lvl1pPr>
            </a:lstStyle>
            <a:p>
              <a:r>
                <a:rPr sz="1828"/>
                <a:t>+</a:t>
              </a:r>
            </a:p>
          </p:txBody>
        </p:sp>
      </p:grpSp>
      <p:sp>
        <p:nvSpPr>
          <p:cNvPr id="591" name="Shape 591"/>
          <p:cNvSpPr/>
          <p:nvPr/>
        </p:nvSpPr>
        <p:spPr>
          <a:xfrm>
            <a:off x="1621656" y="838327"/>
            <a:ext cx="559171" cy="362422"/>
          </a:xfrm>
          <a:prstGeom prst="line">
            <a:avLst/>
          </a:prstGeom>
          <a:ln w="76200">
            <a:solidFill>
              <a:schemeClr val="accent4">
                <a:hueOff val="-1395324"/>
                <a:satOff val="-3373"/>
                <a:lumOff val="-9849"/>
              </a:schemeClr>
            </a:solidFill>
            <a:miter lim="400000"/>
            <a:headEnd type="triangle"/>
          </a:ln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 sz="1969"/>
          </a:p>
        </p:txBody>
      </p:sp>
      <p:pic>
        <p:nvPicPr>
          <p:cNvPr id="592" name="E25ABAC8-7FCF-4D00-85CD-8D42B866E47D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710087" y="2386033"/>
            <a:ext cx="1951367" cy="1919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14E869D2-B698-40B6-974C-5AC7D107B6F8-L0-001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12277" y="4823519"/>
            <a:ext cx="1951367" cy="1919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594" name="E25ABAC8-7FCF-4D00-85CD-8D42B866E47D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37083" y="2345181"/>
            <a:ext cx="1951367" cy="19194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98" name="Group 598"/>
          <p:cNvGrpSpPr/>
          <p:nvPr/>
        </p:nvGrpSpPr>
        <p:grpSpPr>
          <a:xfrm>
            <a:off x="3928992" y="2351939"/>
            <a:ext cx="4871365" cy="2929167"/>
            <a:chOff x="2568" y="9611"/>
            <a:chExt cx="6928160" cy="4165925"/>
          </a:xfrm>
        </p:grpSpPr>
        <p:sp>
          <p:nvSpPr>
            <p:cNvPr id="595" name="Shape 595"/>
            <p:cNvSpPr/>
            <p:nvPr/>
          </p:nvSpPr>
          <p:spPr>
            <a:xfrm>
              <a:off x="2568" y="145843"/>
              <a:ext cx="911931" cy="641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 defTabSz="457200">
                <a:spcBef>
                  <a:spcPts val="0"/>
                </a:spcBef>
                <a:defRPr sz="3500">
                  <a:solidFill>
                    <a:schemeClr val="accent5">
                      <a:hueOff val="-180946"/>
                      <a:satOff val="-2351"/>
                      <a:lumOff val="-8716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2461"/>
                <a:t>x 10</a:t>
              </a:r>
            </a:p>
          </p:txBody>
        </p:sp>
        <p:sp>
          <p:nvSpPr>
            <p:cNvPr id="596" name="Shape 596"/>
            <p:cNvSpPr/>
            <p:nvPr/>
          </p:nvSpPr>
          <p:spPr>
            <a:xfrm>
              <a:off x="6018797" y="9611"/>
              <a:ext cx="911931" cy="641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 defTabSz="457200">
                <a:spcBef>
                  <a:spcPts val="0"/>
                </a:spcBef>
                <a:defRPr sz="3500">
                  <a:solidFill>
                    <a:schemeClr val="accent5">
                      <a:hueOff val="-180946"/>
                      <a:satOff val="-2351"/>
                      <a:lumOff val="-8716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2461"/>
                <a:t>x 10</a:t>
              </a:r>
            </a:p>
          </p:txBody>
        </p:sp>
        <p:sp>
          <p:nvSpPr>
            <p:cNvPr id="597" name="Shape 597"/>
            <p:cNvSpPr/>
            <p:nvPr/>
          </p:nvSpPr>
          <p:spPr>
            <a:xfrm>
              <a:off x="80773" y="3534357"/>
              <a:ext cx="950688" cy="6411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 algn="ctr" defTabSz="457200">
                <a:spcBef>
                  <a:spcPts val="0"/>
                </a:spcBef>
                <a:defRPr sz="3500">
                  <a:solidFill>
                    <a:schemeClr val="accent5">
                      <a:hueOff val="-180946"/>
                      <a:satOff val="-2351"/>
                      <a:lumOff val="-8716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2461"/>
                <a:t>x 50</a:t>
              </a:r>
            </a:p>
          </p:txBody>
        </p:sp>
      </p:grpSp>
      <p:sp>
        <p:nvSpPr>
          <p:cNvPr id="600" name="Shape 600"/>
          <p:cNvSpPr/>
          <p:nvPr/>
        </p:nvSpPr>
        <p:spPr>
          <a:xfrm>
            <a:off x="6114245" y="4886132"/>
            <a:ext cx="2452595" cy="450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 algn="ctr" defTabSz="457200">
              <a:spcBef>
                <a:spcPts val="0"/>
              </a:spcBef>
              <a:defRPr sz="350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en-US" sz="2461" dirty="0" smtClean="0"/>
              <a:t>T</a:t>
            </a:r>
            <a:r>
              <a:rPr lang="en-US" sz="2461" baseline="-25000" dirty="0" smtClean="0"/>
              <a:t>2</a:t>
            </a:r>
            <a:r>
              <a:rPr lang="en-US" sz="2461" dirty="0" smtClean="0"/>
              <a:t>inPol </a:t>
            </a:r>
            <a:r>
              <a:rPr sz="2461" dirty="0" smtClean="0"/>
              <a:t>~</a:t>
            </a:r>
            <a:r>
              <a:rPr lang="en-US" sz="2461" dirty="0" smtClean="0"/>
              <a:t>70 </a:t>
            </a:r>
            <a:r>
              <a:rPr sz="2461" dirty="0" smtClean="0"/>
              <a:t>nK</a:t>
            </a:r>
            <a:endParaRPr sz="2461" dirty="0"/>
          </a:p>
        </p:txBody>
      </p:sp>
      <p:grpSp>
        <p:nvGrpSpPr>
          <p:cNvPr id="611" name="Group 611"/>
          <p:cNvGrpSpPr/>
          <p:nvPr/>
        </p:nvGrpSpPr>
        <p:grpSpPr>
          <a:xfrm>
            <a:off x="2650244" y="2124034"/>
            <a:ext cx="2071053" cy="2285272"/>
            <a:chOff x="0" y="0"/>
            <a:chExt cx="2945496" cy="3250163"/>
          </a:xfrm>
        </p:grpSpPr>
        <p:sp>
          <p:nvSpPr>
            <p:cNvPr id="609" name="Shape 609"/>
            <p:cNvSpPr/>
            <p:nvPr/>
          </p:nvSpPr>
          <p:spPr>
            <a:xfrm>
              <a:off x="0" y="304666"/>
              <a:ext cx="2945497" cy="294549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blurRad="190500" dist="8455" dir="5400000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232323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r>
                <a:rPr sz="1969" dirty="0"/>
                <a:t>Frequency Function</a:t>
              </a:r>
            </a:p>
          </p:txBody>
        </p:sp>
        <p:sp>
          <p:nvSpPr>
            <p:cNvPr id="610" name="Shape 610"/>
            <p:cNvSpPr/>
            <p:nvPr/>
          </p:nvSpPr>
          <p:spPr>
            <a:xfrm>
              <a:off x="284956" y="0"/>
              <a:ext cx="2401843" cy="609334"/>
            </a:xfrm>
            <a:prstGeom prst="rect">
              <a:avLst/>
            </a:prstGeom>
            <a:blipFill rotWithShape="1">
              <a:blip r:embed="rId1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</p:grpSp>
      <p:grpSp>
        <p:nvGrpSpPr>
          <p:cNvPr id="614" name="Group 614"/>
          <p:cNvGrpSpPr/>
          <p:nvPr/>
        </p:nvGrpSpPr>
        <p:grpSpPr>
          <a:xfrm>
            <a:off x="2646958" y="4457694"/>
            <a:ext cx="2071053" cy="2285272"/>
            <a:chOff x="0" y="0"/>
            <a:chExt cx="2945496" cy="3250163"/>
          </a:xfrm>
        </p:grpSpPr>
        <p:sp>
          <p:nvSpPr>
            <p:cNvPr id="612" name="Shape 612"/>
            <p:cNvSpPr/>
            <p:nvPr/>
          </p:nvSpPr>
          <p:spPr>
            <a:xfrm>
              <a:off x="0" y="304666"/>
              <a:ext cx="2945497" cy="294549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blurRad="190500" dist="8455" dir="5400000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232323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r>
                <a:rPr sz="1969"/>
                <a:t>Frequency Function</a:t>
              </a:r>
            </a:p>
          </p:txBody>
        </p:sp>
        <p:sp>
          <p:nvSpPr>
            <p:cNvPr id="613" name="Shape 613"/>
            <p:cNvSpPr/>
            <p:nvPr/>
          </p:nvSpPr>
          <p:spPr>
            <a:xfrm>
              <a:off x="284956" y="0"/>
              <a:ext cx="2401843" cy="609334"/>
            </a:xfrm>
            <a:prstGeom prst="rect">
              <a:avLst/>
            </a:prstGeom>
            <a:blipFill rotWithShape="1">
              <a:blip r:embed="rId1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</p:grpSp>
      <p:grpSp>
        <p:nvGrpSpPr>
          <p:cNvPr id="617" name="Group 617"/>
          <p:cNvGrpSpPr/>
          <p:nvPr/>
        </p:nvGrpSpPr>
        <p:grpSpPr>
          <a:xfrm>
            <a:off x="6877240" y="2064132"/>
            <a:ext cx="2071053" cy="2285272"/>
            <a:chOff x="0" y="0"/>
            <a:chExt cx="2945496" cy="3250163"/>
          </a:xfrm>
        </p:grpSpPr>
        <p:sp>
          <p:nvSpPr>
            <p:cNvPr id="615" name="Shape 615"/>
            <p:cNvSpPr/>
            <p:nvPr/>
          </p:nvSpPr>
          <p:spPr>
            <a:xfrm>
              <a:off x="0" y="304666"/>
              <a:ext cx="2945497" cy="2945498"/>
            </a:xfrm>
            <a:prstGeom prst="rect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>
              <a:outerShdw blurRad="190500" dist="8455" dir="5400000" rotWithShape="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noAutofit/>
            </a:bodyPr>
            <a:lstStyle>
              <a:lvl1pPr algn="ctr">
                <a:lnSpc>
                  <a:spcPct val="80000"/>
                </a:lnSpc>
                <a:spcBef>
                  <a:spcPts val="0"/>
                </a:spcBef>
                <a:defRPr sz="2800" cap="all">
                  <a:solidFill>
                    <a:srgbClr val="232323"/>
                  </a:solidFill>
                  <a:latin typeface="+mn-lt"/>
                  <a:ea typeface="+mn-ea"/>
                  <a:cs typeface="+mn-cs"/>
                  <a:sym typeface="DIN Condensed"/>
                </a:defRPr>
              </a:lvl1pPr>
            </a:lstStyle>
            <a:p>
              <a:r>
                <a:rPr sz="1969" dirty="0"/>
                <a:t>Frequency Function</a:t>
              </a:r>
            </a:p>
          </p:txBody>
        </p:sp>
        <p:sp>
          <p:nvSpPr>
            <p:cNvPr id="616" name="Shape 616"/>
            <p:cNvSpPr/>
            <p:nvPr/>
          </p:nvSpPr>
          <p:spPr>
            <a:xfrm>
              <a:off x="284956" y="0"/>
              <a:ext cx="2401843" cy="609334"/>
            </a:xfrm>
            <a:prstGeom prst="rect">
              <a:avLst/>
            </a:prstGeom>
            <a:blipFill rotWithShape="1">
              <a:blip r:embed="rId1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 sz="1969"/>
            </a:p>
          </p:txBody>
        </p:sp>
      </p:grpSp>
      <p:sp>
        <p:nvSpPr>
          <p:cNvPr id="63" name="Shape 604"/>
          <p:cNvSpPr/>
          <p:nvPr/>
        </p:nvSpPr>
        <p:spPr>
          <a:xfrm>
            <a:off x="6121224" y="5422860"/>
            <a:ext cx="2521524" cy="4508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numCol="1" anchor="ctr">
            <a:spAutoFit/>
          </a:bodyPr>
          <a:lstStyle>
            <a:lvl1pPr algn="ctr" defTabSz="457200">
              <a:spcBef>
                <a:spcPts val="0"/>
              </a:spcBef>
              <a:defRPr sz="3500">
                <a:solidFill>
                  <a:schemeClr val="accent3">
                    <a:hueOff val="1279411"/>
                    <a:satOff val="-9468"/>
                    <a:lumOff val="-15294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lang="en-US" sz="2461" dirty="0" smtClean="0">
                <a:solidFill>
                  <a:schemeClr val="accent6"/>
                </a:solidFill>
              </a:rPr>
              <a:t>T</a:t>
            </a:r>
            <a:r>
              <a:rPr lang="en-US" sz="2461" baseline="-25000" dirty="0" smtClean="0">
                <a:solidFill>
                  <a:schemeClr val="accent6"/>
                </a:solidFill>
              </a:rPr>
              <a:t>1,3</a:t>
            </a:r>
            <a:r>
              <a:rPr lang="en-US" sz="2461" dirty="0" smtClean="0">
                <a:solidFill>
                  <a:schemeClr val="accent6"/>
                </a:solidFill>
              </a:rPr>
              <a:t>inPol </a:t>
            </a:r>
            <a:r>
              <a:rPr sz="2461" dirty="0" smtClean="0">
                <a:solidFill>
                  <a:schemeClr val="accent6"/>
                </a:solidFill>
              </a:rPr>
              <a:t>~</a:t>
            </a:r>
            <a:r>
              <a:rPr lang="en-US" sz="2461" dirty="0" smtClean="0">
                <a:solidFill>
                  <a:schemeClr val="accent6"/>
                </a:solidFill>
              </a:rPr>
              <a:t>15 </a:t>
            </a:r>
            <a:r>
              <a:rPr sz="2461" dirty="0" err="1" smtClean="0">
                <a:solidFill>
                  <a:schemeClr val="accent6"/>
                </a:solidFill>
              </a:rPr>
              <a:t>nK</a:t>
            </a:r>
            <a:endParaRPr sz="2461" dirty="0">
              <a:solidFill>
                <a:schemeClr val="accent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338" y="148731"/>
            <a:ext cx="425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2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(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rPr>
              <a:t>quadrupole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) in the moving frame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805040" y="148731"/>
            <a:ext cx="25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2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in </a:t>
            </a:r>
            <a:r>
              <a:rPr lang="en-US" dirty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the 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CMB frame</a:t>
            </a:r>
            <a:endParaRPr lang="en-US" dirty="0">
              <a:solidFill>
                <a:schemeClr val="accent2">
                  <a:hueOff val="159405"/>
                  <a:satOff val="19882"/>
                  <a:lumOff val="-20980"/>
                </a:schemeClr>
              </a:solidFill>
              <a:latin typeface="Bradley Hand ITC TT-Bold"/>
              <a:ea typeface="Bradley Hand ITC TT-Bold"/>
              <a:cs typeface="Bradley Hand ITC TT-Bold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009744" y="2412136"/>
            <a:ext cx="25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3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(CMB frame)</a:t>
            </a:r>
            <a:endParaRPr lang="en-US" dirty="0">
              <a:solidFill>
                <a:schemeClr val="accent2">
                  <a:hueOff val="159405"/>
                  <a:satOff val="19882"/>
                  <a:lumOff val="-20980"/>
                </a:schemeClr>
              </a:solidFill>
              <a:latin typeface="Bradley Hand ITC TT-Bold"/>
              <a:ea typeface="Bradley Hand ITC TT-Bold"/>
              <a:cs typeface="Bradley Hand ITC TT-Bold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37118" y="2498453"/>
            <a:ext cx="25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1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(CMB frame)</a:t>
            </a:r>
            <a:endParaRPr lang="en-US" dirty="0">
              <a:solidFill>
                <a:schemeClr val="accent2">
                  <a:hueOff val="159405"/>
                  <a:satOff val="19882"/>
                  <a:lumOff val="-20980"/>
                </a:schemeClr>
              </a:solidFill>
              <a:latin typeface="Bradley Hand ITC TT-Bold"/>
              <a:ea typeface="Bradley Hand ITC TT-Bold"/>
              <a:cs typeface="Bradley Hand ITC TT-Bold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8919" y="4561345"/>
            <a:ext cx="2545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T</a:t>
            </a:r>
            <a:r>
              <a:rPr lang="en-US" baseline="-25000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4</a:t>
            </a:r>
            <a:r>
              <a:rPr lang="en-US" dirty="0" smtClean="0"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  <a:latin typeface="Bradley Hand ITC TT-Bold"/>
                <a:ea typeface="Bradley Hand ITC TT-Bold"/>
                <a:cs typeface="Bradley Hand ITC TT-Bold"/>
              </a:rPr>
              <a:t> (CMB frame)</a:t>
            </a:r>
            <a:endParaRPr lang="en-US" dirty="0">
              <a:solidFill>
                <a:schemeClr val="accent2">
                  <a:hueOff val="159405"/>
                  <a:satOff val="19882"/>
                  <a:lumOff val="-20980"/>
                </a:schemeClr>
              </a:solidFill>
              <a:latin typeface="Bradley Hand ITC TT-Bold"/>
              <a:ea typeface="Bradley Hand ITC TT-Bold"/>
              <a:cs typeface="Bradley Hand ITC TT-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" grpId="0" animBg="1" advAuto="0"/>
      <p:bldP spid="600" grpId="1" animBg="1"/>
      <p:bldP spid="611" grpId="0" animBg="1" advAuto="0"/>
      <p:bldP spid="614" grpId="0" animBg="1" advAuto="0"/>
      <p:bldP spid="617" grpId="0" animBg="1" advAuto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44968"/>
            <a:ext cx="7708392" cy="6305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dependence (exaggerated)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5073" y="5529159"/>
            <a:ext cx="7498080" cy="925471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Details (total amplitude, and location of maximum) depend on direction of motion</a:t>
            </a:r>
          </a:p>
          <a:p>
            <a:r>
              <a:rPr lang="en-US" dirty="0" smtClean="0"/>
              <a:t>Mapping this curve precisely would allow to infer information on low multiples other than the </a:t>
            </a:r>
            <a:r>
              <a:rPr lang="en-US" dirty="0" err="1" smtClean="0"/>
              <a:t>quadrupole</a:t>
            </a:r>
            <a:r>
              <a:rPr lang="en-US" dirty="0" smtClean="0"/>
              <a:t> at other location than ours, allowing to reduce cosmic variance. </a:t>
            </a:r>
            <a:endParaRPr lang="en-US" dirty="0"/>
          </a:p>
        </p:txBody>
      </p:sp>
      <p:pic>
        <p:nvPicPr>
          <p:cNvPr id="4" name="Picture 3" descr="Screen Shot 2016-07-06 at 7.37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57" y="712033"/>
            <a:ext cx="6043239" cy="476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8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931" y="17948"/>
            <a:ext cx="8063069" cy="7656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Frequency dependence (more realistic)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120280"/>
            <a:ext cx="7498080" cy="1128120"/>
          </a:xfrm>
        </p:spPr>
        <p:txBody>
          <a:bodyPr/>
          <a:lstStyle/>
          <a:p>
            <a:r>
              <a:rPr lang="en-US" dirty="0" smtClean="0"/>
              <a:t>Effect is 2-10% for a ~1000 km/s cluster </a:t>
            </a:r>
            <a:endParaRPr lang="en-US" dirty="0"/>
          </a:p>
        </p:txBody>
      </p:sp>
      <p:pic>
        <p:nvPicPr>
          <p:cNvPr id="4" name="Picture 3" descr="Screen Shot 2016-07-06 at 7.37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192" y="783578"/>
            <a:ext cx="5442773" cy="43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1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841" y="936626"/>
            <a:ext cx="1347789" cy="19545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All-sky map</a:t>
            </a:r>
            <a:br>
              <a:rPr lang="en-US" dirty="0" smtClean="0"/>
            </a:br>
            <a:r>
              <a:rPr lang="en-US" dirty="0" smtClean="0"/>
              <a:t>(pol)</a:t>
            </a:r>
            <a:endParaRPr lang="en-US" dirty="0"/>
          </a:p>
        </p:txBody>
      </p:sp>
      <p:pic>
        <p:nvPicPr>
          <p:cNvPr id="4" name="Picture 3" descr="Screen Shot 2016-07-06 at 8.06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-117152"/>
            <a:ext cx="6400800" cy="4699000"/>
          </a:xfrm>
          <a:prstGeom prst="rect">
            <a:avLst/>
          </a:prstGeom>
        </p:spPr>
      </p:pic>
      <p:pic>
        <p:nvPicPr>
          <p:cNvPr id="5" name="Picture 4" descr="Screen Shot 2016-07-06 at 8.06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85" y="3986869"/>
            <a:ext cx="6642100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50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071727"/>
            <a:ext cx="11045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All-sky map (</a:t>
            </a:r>
            <a:r>
              <a:rPr lang="en-US" dirty="0" err="1" smtClean="0"/>
              <a:t>Int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 descr="Screen Shot 2016-07-06 at 8.40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0"/>
            <a:ext cx="6146800" cy="4508500"/>
          </a:xfrm>
          <a:prstGeom prst="rect">
            <a:avLst/>
          </a:prstGeom>
        </p:spPr>
      </p:pic>
      <p:pic>
        <p:nvPicPr>
          <p:cNvPr id="5" name="Picture 4" descr="Screen Shot 2016-07-06 at 8.43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50" y="3960659"/>
            <a:ext cx="66167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8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5243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Idea: reconstruct CMB bulk flow and primordial </a:t>
            </a:r>
            <a:r>
              <a:rPr lang="en-US" dirty="0" err="1" smtClean="0"/>
              <a:t>quadrupole</a:t>
            </a:r>
            <a:r>
              <a:rPr lang="en-US" dirty="0" smtClean="0"/>
              <a:t> from future CMB distortion experiments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dirty="0" smtClean="0"/>
              <a:t>potential </a:t>
            </a:r>
            <a:r>
              <a:rPr lang="en-US" dirty="0" smtClean="0"/>
              <a:t>applications: </a:t>
            </a:r>
            <a:br>
              <a:rPr lang="en-US" dirty="0" smtClean="0"/>
            </a:br>
            <a:r>
              <a:rPr lang="en-US" dirty="0" smtClean="0"/>
              <a:t>bulk flow and primordial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 descr="Screen Shot 2016-07-06 at 8.48.2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640" y="3485572"/>
            <a:ext cx="5126898" cy="2496471"/>
          </a:xfrm>
          <a:prstGeom prst="rect">
            <a:avLst/>
          </a:prstGeom>
        </p:spPr>
      </p:pic>
      <p:pic>
        <p:nvPicPr>
          <p:cNvPr id="7" name="Picture 6" descr="Screen Shot 2016-07-06 at 8.48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18" y="3485572"/>
            <a:ext cx="3511509" cy="14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46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292" y="274638"/>
            <a:ext cx="785439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</a:t>
            </a:r>
            <a:r>
              <a:rPr lang="en-US" dirty="0" smtClean="0"/>
              <a:t>potential </a:t>
            </a:r>
            <a:r>
              <a:rPr lang="en-US" dirty="0" smtClean="0"/>
              <a:t>applications: </a:t>
            </a:r>
            <a:br>
              <a:rPr lang="en-US" dirty="0" smtClean="0"/>
            </a:br>
            <a:r>
              <a:rPr lang="en-US" dirty="0" smtClean="0"/>
              <a:t>bulk flow and primordial </a:t>
            </a: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98" y="2166143"/>
            <a:ext cx="5669802" cy="408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We developed a full prediction of SZ signal in moving clusters, also considering CMB </a:t>
            </a:r>
            <a:r>
              <a:rPr lang="en-US" dirty="0" err="1" smtClean="0"/>
              <a:t>aniostropies</a:t>
            </a:r>
            <a:r>
              <a:rPr lang="en-US" dirty="0" smtClean="0"/>
              <a:t> and full frequency dependence of the signal.</a:t>
            </a:r>
          </a:p>
          <a:p>
            <a:r>
              <a:rPr lang="en-US" dirty="0" smtClean="0"/>
              <a:t>We show that anisotropies produce a signal that is up to ~15% in polarization, it is frequency-dependent and location dependent. </a:t>
            </a:r>
            <a:endParaRPr lang="en-US" dirty="0"/>
          </a:p>
          <a:p>
            <a:r>
              <a:rPr lang="en-US" dirty="0" smtClean="0"/>
              <a:t>The method allows for general direction for the cluster’s location and its velocity. </a:t>
            </a:r>
            <a:r>
              <a:rPr lang="en-US" dirty="0"/>
              <a:t> </a:t>
            </a:r>
            <a:r>
              <a:rPr lang="en-US" dirty="0" smtClean="0"/>
              <a:t>This makes it suitable for all-sky analysis and cross-correlation  analysis, as well as other application.</a:t>
            </a:r>
          </a:p>
          <a:p>
            <a:r>
              <a:rPr lang="en-US" dirty="0" smtClean="0"/>
              <a:t>Application to bulk flow: it is possible to reconstruct the primordial dipole and our velocity with respect to the CMB frame with future CMB distortion measurement experiments. </a:t>
            </a:r>
          </a:p>
        </p:txBody>
      </p:sp>
    </p:spTree>
    <p:extLst>
      <p:ext uri="{BB962C8B-B14F-4D97-AF65-F5344CB8AC3E}">
        <p14:creationId xmlns:p14="http://schemas.microsoft.com/office/powerpoint/2010/main" val="112249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703" y="0"/>
            <a:ext cx="89336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Which </a:t>
            </a:r>
            <a:r>
              <a:rPr lang="en-US" dirty="0" err="1" smtClean="0"/>
              <a:t>Sunyaev-Zeldovich</a:t>
            </a:r>
            <a:r>
              <a:rPr lang="en-US" dirty="0" smtClean="0"/>
              <a:t> (SZ) effect?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43000"/>
            <a:ext cx="749808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Thermal SZ</a:t>
            </a:r>
          </a:p>
          <a:p>
            <a:pPr lvl="1"/>
            <a:r>
              <a:rPr lang="en-US" dirty="0" smtClean="0"/>
              <a:t>Due to thermal motion of the electrons. </a:t>
            </a:r>
          </a:p>
          <a:p>
            <a:pPr lvl="1"/>
            <a:r>
              <a:rPr lang="en-US" dirty="0" smtClean="0"/>
              <a:t>Produces both intensity and polarization effects. </a:t>
            </a:r>
          </a:p>
          <a:p>
            <a:pPr lvl="1"/>
            <a:r>
              <a:rPr lang="en-US" dirty="0" smtClean="0"/>
              <a:t>Dominant in intensity </a:t>
            </a:r>
            <a:r>
              <a:rPr lang="en-US" dirty="0" err="1" smtClean="0"/>
              <a:t>wrt</a:t>
            </a:r>
            <a:r>
              <a:rPr lang="en-US" dirty="0" smtClean="0"/>
              <a:t> </a:t>
            </a:r>
            <a:r>
              <a:rPr lang="en-US" dirty="0" err="1" smtClean="0"/>
              <a:t>kSZ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Subdominant (comparable) in polarization </a:t>
            </a:r>
            <a:r>
              <a:rPr lang="en-US" dirty="0" err="1" smtClean="0"/>
              <a:t>wrt</a:t>
            </a:r>
            <a:r>
              <a:rPr lang="en-US" dirty="0" smtClean="0"/>
              <a:t> the </a:t>
            </a:r>
            <a:r>
              <a:rPr lang="en-US" dirty="0" err="1" smtClean="0"/>
              <a:t>kSZ</a:t>
            </a:r>
            <a:r>
              <a:rPr lang="en-US" dirty="0" smtClean="0"/>
              <a:t> effect, comparable to low-multiple effect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Kinetic SZ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ue to the motion of the cluster as a whole </a:t>
            </a:r>
            <a:r>
              <a:rPr lang="en-US" dirty="0" err="1" smtClean="0"/>
              <a:t>wrt</a:t>
            </a:r>
            <a:r>
              <a:rPr lang="en-US" dirty="0" smtClean="0"/>
              <a:t> the CMB rest frame</a:t>
            </a:r>
          </a:p>
          <a:p>
            <a:pPr marL="82296" indent="0">
              <a:buNone/>
            </a:pPr>
            <a:endParaRPr lang="en-US" dirty="0"/>
          </a:p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68149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D0F98413-5D90-45C9-AFAA-EFC3960A07C0-L0-001.png"/>
          <p:cNvPicPr>
            <a:picLocks noChangeAspect="1"/>
          </p:cNvPicPr>
          <p:nvPr/>
        </p:nvPicPr>
        <p:blipFill>
          <a:blip r:embed="rId3">
            <a:alphaModFix amt="78000"/>
            <a:extLst/>
          </a:blip>
          <a:stretch>
            <a:fillRect/>
          </a:stretch>
        </p:blipFill>
        <p:spPr>
          <a:xfrm rot="16200000">
            <a:off x="2329448" y="2140404"/>
            <a:ext cx="4485105" cy="22425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2" name="Group 412"/>
          <p:cNvGrpSpPr/>
          <p:nvPr/>
        </p:nvGrpSpPr>
        <p:grpSpPr>
          <a:xfrm>
            <a:off x="3450724" y="2132907"/>
            <a:ext cx="2242553" cy="2592186"/>
            <a:chOff x="0" y="0"/>
            <a:chExt cx="3189408" cy="3686663"/>
          </a:xfrm>
        </p:grpSpPr>
        <p:sp>
          <p:nvSpPr>
            <p:cNvPr id="406" name="Shape 406"/>
            <p:cNvSpPr/>
            <p:nvPr/>
          </p:nvSpPr>
          <p:spPr>
            <a:xfrm>
              <a:off x="0" y="0"/>
              <a:ext cx="3189409" cy="3189409"/>
            </a:xfrm>
            <a:prstGeom prst="ellipse">
              <a:avLst/>
            </a:prstGeom>
            <a:noFill/>
            <a:ln w="63500" cap="flat">
              <a:solidFill>
                <a:srgbClr val="5B5854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94669">
                <a:lnSpc>
                  <a:spcPct val="80000"/>
                </a:lnSpc>
                <a:defRPr sz="3400" cap="all">
                  <a:solidFill>
                    <a:srgbClr val="C82606"/>
                  </a:solidFill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 flipV="1">
              <a:off x="1686616" y="453110"/>
              <a:ext cx="1049681" cy="1049681"/>
            </a:xfrm>
            <a:prstGeom prst="line">
              <a:avLst/>
            </a:prstGeom>
            <a:noFill/>
            <a:ln w="63500" cap="flat">
              <a:solidFill>
                <a:schemeClr val="accent1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 flipH="1" flipV="1">
              <a:off x="477744" y="459269"/>
              <a:ext cx="1037364" cy="1037364"/>
            </a:xfrm>
            <a:prstGeom prst="line">
              <a:avLst/>
            </a:prstGeom>
            <a:noFill/>
            <a:ln w="63500" cap="flat">
              <a:solidFill>
                <a:schemeClr val="accent4">
                  <a:hueOff val="-1395324"/>
                  <a:satOff val="-3373"/>
                  <a:lumOff val="-9849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 flipV="1">
              <a:off x="1597782" y="1736363"/>
              <a:ext cx="1" cy="728400"/>
            </a:xfrm>
            <a:prstGeom prst="line">
              <a:avLst/>
            </a:prstGeom>
            <a:noFill/>
            <a:ln w="63500" cap="flat">
              <a:solidFill>
                <a:srgbClr val="838787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 flipV="1">
              <a:off x="1594703" y="2344202"/>
              <a:ext cx="1" cy="1342462"/>
            </a:xfrm>
            <a:prstGeom prst="line">
              <a:avLst/>
            </a:prstGeom>
            <a:noFill/>
            <a:ln w="63500" cap="flat">
              <a:solidFill>
                <a:srgbClr val="838787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defRPr sz="2800" cap="all">
                  <a:latin typeface="+mn-lt"/>
                  <a:ea typeface="+mn-ea"/>
                  <a:cs typeface="+mn-cs"/>
                  <a:sym typeface="DIN Condensed"/>
                </a:defRPr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1482869" y="1286275"/>
              <a:ext cx="235985" cy="592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3000">
                  <a:solidFill>
                    <a:srgbClr val="000000"/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t>e</a:t>
              </a:r>
            </a:p>
          </p:txBody>
        </p:sp>
      </p:grpSp>
      <p:sp>
        <p:nvSpPr>
          <p:cNvPr id="413" name="Shape 413"/>
          <p:cNvSpPr/>
          <p:nvPr/>
        </p:nvSpPr>
        <p:spPr>
          <a:xfrm>
            <a:off x="3487379" y="659988"/>
            <a:ext cx="4133601" cy="92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defTabSz="419100">
              <a:lnSpc>
                <a:spcPct val="80000"/>
              </a:lnSpc>
              <a:spcBef>
                <a:spcPts val="0"/>
              </a:spcBef>
              <a:defRPr sz="3400" cap="all">
                <a:solidFill>
                  <a:srgbClr val="C82606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dirty="0"/>
              <a:t>Thomson Scattering</a:t>
            </a:r>
          </a:p>
        </p:txBody>
      </p:sp>
    </p:spTree>
    <p:extLst>
      <p:ext uri="{BB962C8B-B14F-4D97-AF65-F5344CB8AC3E}">
        <p14:creationId xmlns:p14="http://schemas.microsoft.com/office/powerpoint/2010/main" val="627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xmlns:p15="http://schemas.microsoft.com/office/powerpoint/2012/main" xmlns="" Requires="p15">
      <p:transition spd="slow">
        <p15:prstTrans prst="pageCurlDouble"/>
      </p:transition>
    </mc:Choice>
    <mc:Choice Requires="p14">
      <p:transition spd="slow">
        <p14:prism/>
      </p:transition>
    </mc:Choice>
    <mc:Fallback xmlns:p15="http://schemas.microsoft.com/office/powerpoint/2012/main"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CAEEE260-69E8-4937-B2CB-624DA143D68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6321" y="544735"/>
            <a:ext cx="4526759" cy="238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3" name="C2E34882-022D-4EBA-B512-A97F38453BEB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299" y="246671"/>
            <a:ext cx="2835963" cy="2898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44" name="54F8EC0C-B533-458F-84F4-94D9C5134B09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71172" y="3008343"/>
            <a:ext cx="5572828" cy="3446095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Shape 345"/>
          <p:cNvSpPr/>
          <p:nvPr/>
        </p:nvSpPr>
        <p:spPr>
          <a:xfrm flipV="1">
            <a:off x="4696531" y="3653569"/>
            <a:ext cx="1" cy="2155643"/>
          </a:xfrm>
          <a:prstGeom prst="line">
            <a:avLst/>
          </a:prstGeom>
          <a:ln w="101600">
            <a:solidFill>
              <a:schemeClr val="accent3">
                <a:alpha val="60000"/>
              </a:schemeClr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  <p:txBody>
          <a:bodyPr lIns="35719" tIns="35719" rIns="35719" bIns="35719" anchor="ctr"/>
          <a:lstStyle/>
          <a:p>
            <a:pPr algn="ctr">
              <a:lnSpc>
                <a:spcPct val="80000"/>
              </a:lnSpc>
              <a:defRPr sz="2800" cap="all">
                <a:latin typeface="+mn-lt"/>
                <a:ea typeface="+mn-ea"/>
                <a:cs typeface="+mn-cs"/>
                <a:sym typeface="DIN Condensed"/>
              </a:defRPr>
            </a:pPr>
            <a:endParaRPr sz="1969"/>
          </a:p>
        </p:txBody>
      </p:sp>
      <p:grpSp>
        <p:nvGrpSpPr>
          <p:cNvPr id="348" name="Group 348"/>
          <p:cNvGrpSpPr/>
          <p:nvPr/>
        </p:nvGrpSpPr>
        <p:grpSpPr>
          <a:xfrm>
            <a:off x="6315095" y="6255726"/>
            <a:ext cx="2436375" cy="579472"/>
            <a:chOff x="0" y="32433"/>
            <a:chExt cx="3465066" cy="824136"/>
          </a:xfrm>
        </p:grpSpPr>
        <p:sp>
          <p:nvSpPr>
            <p:cNvPr id="346" name="Shape 346"/>
            <p:cNvSpPr/>
            <p:nvPr/>
          </p:nvSpPr>
          <p:spPr>
            <a:xfrm>
              <a:off x="2169668" y="32433"/>
              <a:ext cx="1295398" cy="379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266"/>
                <a:t>Siavash Yasini</a:t>
              </a:r>
            </a:p>
          </p:txBody>
        </p:sp>
        <p:sp>
          <p:nvSpPr>
            <p:cNvPr id="347" name="Shape 347"/>
            <p:cNvSpPr/>
            <p:nvPr/>
          </p:nvSpPr>
          <p:spPr>
            <a:xfrm>
              <a:off x="0" y="476932"/>
              <a:ext cx="3187289" cy="379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266"/>
                <a:t>University of Southern California</a:t>
              </a:r>
            </a:p>
          </p:txBody>
        </p:sp>
      </p:grpSp>
      <p:sp>
        <p:nvSpPr>
          <p:cNvPr id="349" name="Shape 349"/>
          <p:cNvSpPr/>
          <p:nvPr/>
        </p:nvSpPr>
        <p:spPr>
          <a:xfrm>
            <a:off x="1609269" y="3126287"/>
            <a:ext cx="237856" cy="44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0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2109"/>
              <a:t>a</a:t>
            </a:r>
          </a:p>
        </p:txBody>
      </p:sp>
      <p:sp>
        <p:nvSpPr>
          <p:cNvPr id="350" name="Shape 350"/>
          <p:cNvSpPr/>
          <p:nvPr/>
        </p:nvSpPr>
        <p:spPr>
          <a:xfrm>
            <a:off x="1785868" y="3241189"/>
            <a:ext cx="355309" cy="32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1266"/>
              <a:t>lm</a:t>
            </a:r>
          </a:p>
        </p:txBody>
      </p:sp>
      <p:grpSp>
        <p:nvGrpSpPr>
          <p:cNvPr id="355" name="Group 355"/>
          <p:cNvGrpSpPr/>
          <p:nvPr/>
        </p:nvGrpSpPr>
        <p:grpSpPr>
          <a:xfrm>
            <a:off x="1407390" y="4074629"/>
            <a:ext cx="1224695" cy="442934"/>
            <a:chOff x="0" y="0"/>
            <a:chExt cx="1741787" cy="629949"/>
          </a:xfrm>
        </p:grpSpPr>
        <p:sp>
          <p:nvSpPr>
            <p:cNvPr id="351" name="Shape 351"/>
            <p:cNvSpPr/>
            <p:nvPr/>
          </p:nvSpPr>
          <p:spPr>
            <a:xfrm>
              <a:off x="0" y="90113"/>
              <a:ext cx="1741787" cy="533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800">
                  <a:solidFill>
                    <a:schemeClr val="accent1">
                      <a:hueOff val="262910"/>
                      <a:satOff val="3867"/>
                      <a:lumOff val="-18039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1969"/>
                <a:t>&lt;      &gt;=0</a:t>
              </a:r>
            </a:p>
          </p:txBody>
        </p:sp>
        <p:grpSp>
          <p:nvGrpSpPr>
            <p:cNvPr id="354" name="Group 354"/>
            <p:cNvGrpSpPr/>
            <p:nvPr/>
          </p:nvGrpSpPr>
          <p:grpSpPr>
            <a:xfrm>
              <a:off x="287116" y="0"/>
              <a:ext cx="756491" cy="629949"/>
              <a:chOff x="0" y="0"/>
              <a:chExt cx="756490" cy="629948"/>
            </a:xfrm>
          </p:grpSpPr>
          <p:sp>
            <p:nvSpPr>
              <p:cNvPr id="352" name="Shape 352"/>
              <p:cNvSpPr/>
              <p:nvPr/>
            </p:nvSpPr>
            <p:spPr>
              <a:xfrm>
                <a:off x="0" y="0"/>
                <a:ext cx="338283" cy="6299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a</a:t>
                </a:r>
              </a:p>
            </p:txBody>
          </p:sp>
          <p:sp>
            <p:nvSpPr>
              <p:cNvPr id="353" name="Shape 353"/>
              <p:cNvSpPr/>
              <p:nvPr/>
            </p:nvSpPr>
            <p:spPr>
              <a:xfrm>
                <a:off x="251162" y="163415"/>
                <a:ext cx="505329" cy="4665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266"/>
                  <a:t>lm</a:t>
                </a:r>
              </a:p>
            </p:txBody>
          </p:sp>
        </p:grpSp>
      </p:grpSp>
      <p:grpSp>
        <p:nvGrpSpPr>
          <p:cNvPr id="364" name="Group 364"/>
          <p:cNvGrpSpPr/>
          <p:nvPr/>
        </p:nvGrpSpPr>
        <p:grpSpPr>
          <a:xfrm>
            <a:off x="1271874" y="4916409"/>
            <a:ext cx="1649251" cy="596491"/>
            <a:chOff x="0" y="0"/>
            <a:chExt cx="2345601" cy="848342"/>
          </a:xfrm>
        </p:grpSpPr>
        <p:grpSp>
          <p:nvGrpSpPr>
            <p:cNvPr id="360" name="Group 360"/>
            <p:cNvGrpSpPr/>
            <p:nvPr/>
          </p:nvGrpSpPr>
          <p:grpSpPr>
            <a:xfrm>
              <a:off x="0" y="0"/>
              <a:ext cx="2345601" cy="848342"/>
              <a:chOff x="0" y="0"/>
              <a:chExt cx="2345600" cy="848341"/>
            </a:xfrm>
          </p:grpSpPr>
          <p:sp>
            <p:nvSpPr>
              <p:cNvPr id="356" name="Shape 356"/>
              <p:cNvSpPr/>
              <p:nvPr/>
            </p:nvSpPr>
            <p:spPr>
              <a:xfrm>
                <a:off x="1824490" y="207300"/>
                <a:ext cx="419417" cy="5642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3000">
                    <a:solidFill>
                      <a:schemeClr val="accent3">
                        <a:hueOff val="1279411"/>
                        <a:satOff val="-9468"/>
                        <a:lumOff val="-15294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C</a:t>
                </a:r>
              </a:p>
            </p:txBody>
          </p:sp>
          <p:sp>
            <p:nvSpPr>
              <p:cNvPr id="357" name="Shape 357"/>
              <p:cNvSpPr/>
              <p:nvPr/>
            </p:nvSpPr>
            <p:spPr>
              <a:xfrm>
                <a:off x="0" y="241672"/>
                <a:ext cx="1905934" cy="533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2800"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969"/>
                  <a:t>&lt;|      |&gt;=</a:t>
                </a:r>
              </a:p>
            </p:txBody>
          </p:sp>
          <p:sp>
            <p:nvSpPr>
              <p:cNvPr id="358" name="Shape 358"/>
              <p:cNvSpPr/>
              <p:nvPr/>
            </p:nvSpPr>
            <p:spPr>
              <a:xfrm>
                <a:off x="2120893" y="381808"/>
                <a:ext cx="224707" cy="46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>
                    <a:solidFill>
                      <a:schemeClr val="accent3">
                        <a:hueOff val="1279411"/>
                        <a:satOff val="-9468"/>
                        <a:lumOff val="-15294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266"/>
                  <a:t>l</a:t>
                </a:r>
              </a:p>
            </p:txBody>
          </p:sp>
          <p:sp>
            <p:nvSpPr>
              <p:cNvPr id="359" name="Shape 359"/>
              <p:cNvSpPr/>
              <p:nvPr/>
            </p:nvSpPr>
            <p:spPr>
              <a:xfrm>
                <a:off x="1145198" y="0"/>
                <a:ext cx="505329" cy="46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266"/>
                  <a:t>2</a:t>
                </a:r>
              </a:p>
            </p:txBody>
          </p:sp>
        </p:grpSp>
        <p:grpSp>
          <p:nvGrpSpPr>
            <p:cNvPr id="363" name="Group 363"/>
            <p:cNvGrpSpPr/>
            <p:nvPr/>
          </p:nvGrpSpPr>
          <p:grpSpPr>
            <a:xfrm>
              <a:off x="439888" y="151558"/>
              <a:ext cx="756492" cy="629949"/>
              <a:chOff x="0" y="0"/>
              <a:chExt cx="756490" cy="629948"/>
            </a:xfrm>
          </p:grpSpPr>
          <p:sp>
            <p:nvSpPr>
              <p:cNvPr id="361" name="Shape 361"/>
              <p:cNvSpPr/>
              <p:nvPr/>
            </p:nvSpPr>
            <p:spPr>
              <a:xfrm>
                <a:off x="0" y="0"/>
                <a:ext cx="338283" cy="6299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a</a:t>
                </a:r>
              </a:p>
            </p:txBody>
          </p:sp>
          <p:sp>
            <p:nvSpPr>
              <p:cNvPr id="362" name="Shape 362"/>
              <p:cNvSpPr/>
              <p:nvPr/>
            </p:nvSpPr>
            <p:spPr>
              <a:xfrm>
                <a:off x="251162" y="163415"/>
                <a:ext cx="505329" cy="4665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266"/>
                  <a:t>lm</a:t>
                </a:r>
              </a:p>
            </p:txBody>
          </p:sp>
        </p:grpSp>
      </p:grpSp>
      <p:pic>
        <p:nvPicPr>
          <p:cNvPr id="365" name="03D46D53-5D9A-4831-A19C-29C26AE8E84E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2299" y="246671"/>
            <a:ext cx="2835963" cy="2898984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Shape 366"/>
          <p:cNvSpPr/>
          <p:nvPr/>
        </p:nvSpPr>
        <p:spPr>
          <a:xfrm>
            <a:off x="130156" y="6477241"/>
            <a:ext cx="236417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Image credit: Planck Collaboration </a:t>
            </a:r>
          </a:p>
        </p:txBody>
      </p:sp>
      <p:sp>
        <p:nvSpPr>
          <p:cNvPr id="367" name="Shape 367"/>
          <p:cNvSpPr/>
          <p:nvPr/>
        </p:nvSpPr>
        <p:spPr>
          <a:xfrm>
            <a:off x="2762615" y="493563"/>
            <a:ext cx="1588807" cy="557012"/>
          </a:xfrm>
          <a:prstGeom prst="rect">
            <a:avLst/>
          </a:prstGeom>
          <a:solidFill>
            <a:schemeClr val="accent1">
              <a:hueOff val="262910"/>
              <a:satOff val="3867"/>
              <a:lumOff val="-180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sz="1969" dirty="0"/>
              <a:t>Cosmic Variance</a:t>
            </a:r>
          </a:p>
        </p:txBody>
      </p:sp>
      <p:sp>
        <p:nvSpPr>
          <p:cNvPr id="368" name="Shape 368"/>
          <p:cNvSpPr/>
          <p:nvPr/>
        </p:nvSpPr>
        <p:spPr>
          <a:xfrm>
            <a:off x="2332869" y="1692960"/>
            <a:ext cx="2448300" cy="55701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lnSpc>
                <a:spcPct val="80000"/>
              </a:lnSpc>
              <a:defRPr sz="2800" cap="all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1969"/>
              <a:t>Low quadrupole </a:t>
            </a:r>
          </a:p>
          <a:p>
            <a:pPr algn="ctr">
              <a:lnSpc>
                <a:spcPct val="80000"/>
              </a:lnSpc>
              <a:defRPr sz="2800" cap="all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1969" dirty="0"/>
              <a:t>Anomaly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reveal/>
      </p:transition>
    </mc:Choice>
    <mc:Fallback xmlns="">
      <p:transition spd="slow" advClick="0" advTm="0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animBg="1" advAuto="0"/>
      <p:bldP spid="365" grpId="0" animBg="1" advAuto="0"/>
      <p:bldP spid="36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CAEEE260-69E8-4937-B2CB-624DA143D687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96321" y="544735"/>
            <a:ext cx="4526759" cy="238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C2E34882-022D-4EBA-B512-A97F38453BEB-L0-0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299" y="246671"/>
            <a:ext cx="2835963" cy="2898984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54F8EC0C-B533-458F-84F4-94D9C5134B09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71172" y="3008343"/>
            <a:ext cx="5572828" cy="34460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Group 377"/>
          <p:cNvGrpSpPr/>
          <p:nvPr/>
        </p:nvGrpSpPr>
        <p:grpSpPr>
          <a:xfrm>
            <a:off x="6315095" y="6255726"/>
            <a:ext cx="2436375" cy="579472"/>
            <a:chOff x="0" y="32433"/>
            <a:chExt cx="3465066" cy="824136"/>
          </a:xfrm>
        </p:grpSpPr>
        <p:sp>
          <p:nvSpPr>
            <p:cNvPr id="375" name="Shape 375"/>
            <p:cNvSpPr/>
            <p:nvPr/>
          </p:nvSpPr>
          <p:spPr>
            <a:xfrm>
              <a:off x="2169668" y="32433"/>
              <a:ext cx="1295398" cy="379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266"/>
                <a:t>Siavash Yasini</a:t>
              </a:r>
            </a:p>
          </p:txBody>
        </p:sp>
        <p:sp>
          <p:nvSpPr>
            <p:cNvPr id="376" name="Shape 376"/>
            <p:cNvSpPr/>
            <p:nvPr/>
          </p:nvSpPr>
          <p:spPr>
            <a:xfrm>
              <a:off x="0" y="476932"/>
              <a:ext cx="3187289" cy="379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r>
                <a:rPr sz="1266"/>
                <a:t>University of Southern California</a:t>
              </a:r>
            </a:p>
          </p:txBody>
        </p:sp>
      </p:grpSp>
      <p:sp>
        <p:nvSpPr>
          <p:cNvPr id="378" name="Shape 378"/>
          <p:cNvSpPr/>
          <p:nvPr/>
        </p:nvSpPr>
        <p:spPr>
          <a:xfrm>
            <a:off x="1609269" y="3126287"/>
            <a:ext cx="237856" cy="442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 sz="30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2109"/>
              <a:t>a</a:t>
            </a:r>
          </a:p>
        </p:txBody>
      </p:sp>
      <p:sp>
        <p:nvSpPr>
          <p:cNvPr id="379" name="Shape 379"/>
          <p:cNvSpPr/>
          <p:nvPr/>
        </p:nvSpPr>
        <p:spPr>
          <a:xfrm>
            <a:off x="1785868" y="3241189"/>
            <a:ext cx="355309" cy="3280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/>
          <a:lstStyle>
            <a:lvl1pPr>
              <a:def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1266"/>
              <a:t>lm</a:t>
            </a:r>
          </a:p>
        </p:txBody>
      </p:sp>
      <p:grpSp>
        <p:nvGrpSpPr>
          <p:cNvPr id="384" name="Group 384"/>
          <p:cNvGrpSpPr/>
          <p:nvPr/>
        </p:nvGrpSpPr>
        <p:grpSpPr>
          <a:xfrm>
            <a:off x="1407390" y="4074629"/>
            <a:ext cx="1224695" cy="442934"/>
            <a:chOff x="0" y="0"/>
            <a:chExt cx="1741787" cy="629949"/>
          </a:xfrm>
        </p:grpSpPr>
        <p:sp>
          <p:nvSpPr>
            <p:cNvPr id="380" name="Shape 380"/>
            <p:cNvSpPr/>
            <p:nvPr/>
          </p:nvSpPr>
          <p:spPr>
            <a:xfrm>
              <a:off x="0" y="90113"/>
              <a:ext cx="1741787" cy="5335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2800">
                  <a:solidFill>
                    <a:schemeClr val="accent1">
                      <a:hueOff val="262910"/>
                      <a:satOff val="3867"/>
                      <a:lumOff val="-18039"/>
                    </a:schemeClr>
                  </a:solidFill>
                  <a:latin typeface="Bradley Hand ITC TT-Bold"/>
                  <a:ea typeface="Bradley Hand ITC TT-Bold"/>
                  <a:cs typeface="Bradley Hand ITC TT-Bold"/>
                  <a:sym typeface="Bradley Hand ITC TT-Bold"/>
                </a:defRPr>
              </a:lvl1pPr>
            </a:lstStyle>
            <a:p>
              <a:r>
                <a:rPr sz="1969"/>
                <a:t>&lt;      &gt;=0</a:t>
              </a:r>
            </a:p>
          </p:txBody>
        </p:sp>
        <p:grpSp>
          <p:nvGrpSpPr>
            <p:cNvPr id="383" name="Group 383"/>
            <p:cNvGrpSpPr/>
            <p:nvPr/>
          </p:nvGrpSpPr>
          <p:grpSpPr>
            <a:xfrm>
              <a:off x="287116" y="0"/>
              <a:ext cx="756491" cy="629949"/>
              <a:chOff x="0" y="0"/>
              <a:chExt cx="756490" cy="629948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0" y="0"/>
                <a:ext cx="338283" cy="6299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a</a:t>
                </a: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251162" y="163415"/>
                <a:ext cx="505329" cy="4665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266"/>
                  <a:t>lm</a:t>
                </a:r>
              </a:p>
            </p:txBody>
          </p:sp>
        </p:grpSp>
      </p:grpSp>
      <p:grpSp>
        <p:nvGrpSpPr>
          <p:cNvPr id="393" name="Group 393"/>
          <p:cNvGrpSpPr/>
          <p:nvPr/>
        </p:nvGrpSpPr>
        <p:grpSpPr>
          <a:xfrm>
            <a:off x="1271874" y="4916409"/>
            <a:ext cx="1649251" cy="596491"/>
            <a:chOff x="0" y="0"/>
            <a:chExt cx="2345601" cy="848342"/>
          </a:xfrm>
        </p:grpSpPr>
        <p:grpSp>
          <p:nvGrpSpPr>
            <p:cNvPr id="389" name="Group 389"/>
            <p:cNvGrpSpPr/>
            <p:nvPr/>
          </p:nvGrpSpPr>
          <p:grpSpPr>
            <a:xfrm>
              <a:off x="0" y="0"/>
              <a:ext cx="2345601" cy="848342"/>
              <a:chOff x="0" y="0"/>
              <a:chExt cx="2345600" cy="848341"/>
            </a:xfrm>
          </p:grpSpPr>
          <p:sp>
            <p:nvSpPr>
              <p:cNvPr id="385" name="Shape 385"/>
              <p:cNvSpPr/>
              <p:nvPr/>
            </p:nvSpPr>
            <p:spPr>
              <a:xfrm>
                <a:off x="1824490" y="207300"/>
                <a:ext cx="419417" cy="5642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spAutoFit/>
              </a:bodyPr>
              <a:lstStyle>
                <a:lvl1pPr>
                  <a:defRPr sz="3000">
                    <a:solidFill>
                      <a:schemeClr val="accent3">
                        <a:hueOff val="1279411"/>
                        <a:satOff val="-9468"/>
                        <a:lumOff val="-15294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C</a:t>
                </a:r>
              </a:p>
            </p:txBody>
          </p:sp>
          <p:sp>
            <p:nvSpPr>
              <p:cNvPr id="386" name="Shape 386"/>
              <p:cNvSpPr/>
              <p:nvPr/>
            </p:nvSpPr>
            <p:spPr>
              <a:xfrm>
                <a:off x="0" y="241672"/>
                <a:ext cx="1905934" cy="5335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35719" tIns="35719" rIns="35719" bIns="35719" numCol="1" anchor="ctr">
                <a:spAutoFit/>
              </a:bodyPr>
              <a:lstStyle>
                <a:lvl1pPr>
                  <a:defRPr sz="2800"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969"/>
                  <a:t>&lt;|      |&gt;=</a:t>
                </a:r>
              </a:p>
            </p:txBody>
          </p:sp>
          <p:sp>
            <p:nvSpPr>
              <p:cNvPr id="387" name="Shape 387"/>
              <p:cNvSpPr/>
              <p:nvPr/>
            </p:nvSpPr>
            <p:spPr>
              <a:xfrm>
                <a:off x="2120893" y="381808"/>
                <a:ext cx="224707" cy="46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>
                    <a:solidFill>
                      <a:schemeClr val="accent3">
                        <a:hueOff val="1279411"/>
                        <a:satOff val="-9468"/>
                        <a:lumOff val="-15294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266"/>
                  <a:t>l</a:t>
                </a:r>
              </a:p>
            </p:txBody>
          </p:sp>
          <p:sp>
            <p:nvSpPr>
              <p:cNvPr id="388" name="Shape 388"/>
              <p:cNvSpPr/>
              <p:nvPr/>
            </p:nvSpPr>
            <p:spPr>
              <a:xfrm>
                <a:off x="1145198" y="0"/>
                <a:ext cx="505329" cy="4665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266"/>
                  <a:t>2</a:t>
                </a:r>
              </a:p>
            </p:txBody>
          </p:sp>
        </p:grpSp>
        <p:grpSp>
          <p:nvGrpSpPr>
            <p:cNvPr id="392" name="Group 392"/>
            <p:cNvGrpSpPr/>
            <p:nvPr/>
          </p:nvGrpSpPr>
          <p:grpSpPr>
            <a:xfrm>
              <a:off x="439888" y="151558"/>
              <a:ext cx="756492" cy="629949"/>
              <a:chOff x="0" y="0"/>
              <a:chExt cx="756490" cy="629948"/>
            </a:xfrm>
          </p:grpSpPr>
          <p:sp>
            <p:nvSpPr>
              <p:cNvPr id="390" name="Shape 390"/>
              <p:cNvSpPr/>
              <p:nvPr/>
            </p:nvSpPr>
            <p:spPr>
              <a:xfrm>
                <a:off x="0" y="0"/>
                <a:ext cx="338283" cy="6299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 sz="3000"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2109"/>
                  <a:t>a</a:t>
                </a:r>
              </a:p>
            </p:txBody>
          </p:sp>
          <p:sp>
            <p:nvSpPr>
              <p:cNvPr id="391" name="Shape 391"/>
              <p:cNvSpPr/>
              <p:nvPr/>
            </p:nvSpPr>
            <p:spPr>
              <a:xfrm>
                <a:off x="251162" y="163415"/>
                <a:ext cx="505329" cy="4665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5719" tIns="35719" rIns="35719" bIns="35719" numCol="1" anchor="ctr">
                <a:noAutofit/>
              </a:bodyPr>
              <a:lstStyle>
                <a:lvl1pPr>
                  <a:defRPr>
                    <a:solidFill>
                      <a:schemeClr val="accent1">
                        <a:hueOff val="262910"/>
                        <a:satOff val="3867"/>
                        <a:lumOff val="-18039"/>
                      </a:schemeClr>
                    </a:solidFill>
                    <a:latin typeface="Bradley Hand ITC TT-Bold"/>
                    <a:ea typeface="Bradley Hand ITC TT-Bold"/>
                    <a:cs typeface="Bradley Hand ITC TT-Bold"/>
                    <a:sym typeface="Bradley Hand ITC TT-Bold"/>
                  </a:defRPr>
                </a:lvl1pPr>
              </a:lstStyle>
              <a:p>
                <a:r>
                  <a:rPr sz="1266"/>
                  <a:t>lm</a:t>
                </a:r>
              </a:p>
            </p:txBody>
          </p:sp>
        </p:grpSp>
      </p:grpSp>
      <p:pic>
        <p:nvPicPr>
          <p:cNvPr id="394" name="03D46D53-5D9A-4831-A19C-29C26AE8E84E-L0-00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12299" y="246671"/>
            <a:ext cx="2835963" cy="2898984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Shape 395"/>
          <p:cNvSpPr/>
          <p:nvPr/>
        </p:nvSpPr>
        <p:spPr>
          <a:xfrm>
            <a:off x="130156" y="6477241"/>
            <a:ext cx="236417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Image credit: Planck Collaboration </a:t>
            </a:r>
          </a:p>
        </p:txBody>
      </p:sp>
      <p:sp>
        <p:nvSpPr>
          <p:cNvPr id="396" name="Shape 396"/>
          <p:cNvSpPr/>
          <p:nvPr/>
        </p:nvSpPr>
        <p:spPr>
          <a:xfrm>
            <a:off x="2762615" y="493563"/>
            <a:ext cx="1588807" cy="557012"/>
          </a:xfrm>
          <a:prstGeom prst="rect">
            <a:avLst/>
          </a:prstGeom>
          <a:solidFill>
            <a:schemeClr val="accent1">
              <a:hueOff val="262910"/>
              <a:satOff val="3867"/>
              <a:lumOff val="-18039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rPr sz="1969"/>
              <a:t>Cosmic Variance</a:t>
            </a:r>
          </a:p>
        </p:txBody>
      </p:sp>
      <p:sp>
        <p:nvSpPr>
          <p:cNvPr id="397" name="Shape 397"/>
          <p:cNvSpPr/>
          <p:nvPr/>
        </p:nvSpPr>
        <p:spPr>
          <a:xfrm>
            <a:off x="2332869" y="1692960"/>
            <a:ext cx="2448300" cy="557012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algn="ctr">
              <a:lnSpc>
                <a:spcPct val="80000"/>
              </a:lnSpc>
              <a:defRPr sz="2800" cap="all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1969"/>
              <a:t>Low quadrupole </a:t>
            </a:r>
          </a:p>
          <a:p>
            <a:pPr algn="ctr">
              <a:lnSpc>
                <a:spcPct val="80000"/>
              </a:lnSpc>
              <a:defRPr sz="2800" cap="all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pPr>
            <a:r>
              <a:rPr sz="1969"/>
              <a:t>Anomaly</a:t>
            </a:r>
          </a:p>
        </p:txBody>
      </p:sp>
      <p:pic>
        <p:nvPicPr>
          <p:cNvPr id="398" name="54F9A4AF-E56B-4C8A-9D86-37F3318AE2C2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946360">
            <a:off x="267970" y="3788865"/>
            <a:ext cx="2338515" cy="11692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9" name="6064FFB4-E16F-42F8-950A-730C56DE4F17-L0-001.png"/>
          <p:cNvPicPr>
            <a:picLocks noChangeAspect="1"/>
          </p:cNvPicPr>
          <p:nvPr/>
        </p:nvPicPr>
        <p:blipFill>
          <a:blip r:embed="rId8">
            <a:alphaModFix amt="56000"/>
            <a:extLst/>
          </a:blip>
          <a:stretch>
            <a:fillRect/>
          </a:stretch>
        </p:blipFill>
        <p:spPr>
          <a:xfrm rot="19816031">
            <a:off x="796092" y="4048437"/>
            <a:ext cx="2338765" cy="11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BC0DEEEC-29CA-4110-B840-52F853DD9562-L0-00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9099075" flipH="1">
            <a:off x="1179731" y="4428901"/>
            <a:ext cx="2331713" cy="11658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" dur="1000" fill="hold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xit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" grpId="0" animBg="1" advAuto="0"/>
      <p:bldP spid="393" grpId="0" animBg="1" advAuto="0"/>
      <p:bldP spid="398" grpId="0" animBg="1" advAuto="0"/>
      <p:bldP spid="399" grpId="0" animBg="1" advAuto="0"/>
      <p:bldP spid="40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62989"/>
            <a:ext cx="7498080" cy="7130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care about kinetic SZ?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953954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Velocities measure gravity, and therefore  probe dark matter distribution “directly”</a:t>
            </a:r>
          </a:p>
          <a:p>
            <a:r>
              <a:rPr lang="en-US" dirty="0" smtClean="0"/>
              <a:t>Deviations from standard cosmological models (modified gravity, </a:t>
            </a:r>
            <a:r>
              <a:rPr lang="en-US" dirty="0" err="1" smtClean="0"/>
              <a:t>isocurvature</a:t>
            </a:r>
            <a:r>
              <a:rPr lang="en-US" dirty="0" smtClean="0"/>
              <a:t> perturbations</a:t>
            </a:r>
            <a:r>
              <a:rPr lang="is-IS" dirty="0" smtClean="0"/>
              <a:t>…) </a:t>
            </a:r>
            <a:r>
              <a:rPr lang="en-US" dirty="0" smtClean="0"/>
              <a:t>predict deviation from standard model prediction for velocities</a:t>
            </a:r>
          </a:p>
          <a:p>
            <a:r>
              <a:rPr lang="en-US" dirty="0" smtClean="0"/>
              <a:t>First detection of pairwise velocities is only 4 years old</a:t>
            </a:r>
          </a:p>
          <a:p>
            <a:r>
              <a:rPr lang="en-US" dirty="0" smtClean="0"/>
              <a:t>Current and future CMB surveys will naturally provide temperature and polarization measurements for a large portion of the sky.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5608" y="5754554"/>
            <a:ext cx="649115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BUT:   </a:t>
            </a:r>
            <a:r>
              <a:rPr lang="en-US" sz="3200" dirty="0" smtClean="0"/>
              <a:t>Harder to measure!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56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2311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Ways to </a:t>
            </a:r>
            <a:r>
              <a:rPr lang="en-US" dirty="0"/>
              <a:t>use </a:t>
            </a:r>
            <a:r>
              <a:rPr lang="en-US" i="1" dirty="0" err="1"/>
              <a:t>kSZ</a:t>
            </a:r>
            <a:r>
              <a:rPr lang="en-US" dirty="0"/>
              <a:t> </a:t>
            </a:r>
            <a:r>
              <a:rPr lang="en-US" dirty="0" smtClean="0"/>
              <a:t>to infer cosmology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311" y="1173162"/>
            <a:ext cx="7498080" cy="205508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Bulk flow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sz="2000" dirty="0" smtClean="0"/>
              <a:t>(</a:t>
            </a:r>
            <a:r>
              <a:rPr lang="en-US" sz="2000" dirty="0" err="1" smtClean="0"/>
              <a:t>Kashlinsky</a:t>
            </a:r>
            <a:r>
              <a:rPr lang="en-US" sz="2000" dirty="0" smtClean="0"/>
              <a:t> + method, WMAP and Planck results )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Pairwise peculiar velocities </a:t>
            </a:r>
          </a:p>
          <a:p>
            <a:pPr marL="82296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(Davis, Peebles + method,  ACT,  SPT results out)</a:t>
            </a:r>
          </a:p>
          <a:p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1758" y="6331161"/>
            <a:ext cx="45730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***PUT FIGURES ********</a:t>
            </a:r>
            <a:endParaRPr lang="en-US" sz="3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82311" y="4645614"/>
            <a:ext cx="7761689" cy="101447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None/>
            </a:pPr>
            <a:endParaRPr lang="en-US" sz="1800" dirty="0" smtClean="0"/>
          </a:p>
          <a:p>
            <a:r>
              <a:rPr lang="en-US" sz="3800" dirty="0" smtClean="0">
                <a:solidFill>
                  <a:schemeClr val="accent5"/>
                </a:solidFill>
              </a:rPr>
              <a:t>Reducing cosmic variance </a:t>
            </a:r>
          </a:p>
          <a:p>
            <a:pPr marL="82296" indent="0">
              <a:buNone/>
            </a:pPr>
            <a:r>
              <a:rPr lang="en-US" sz="2600" dirty="0"/>
              <a:t>	</a:t>
            </a:r>
            <a:r>
              <a:rPr lang="en-US" sz="2600" dirty="0" smtClean="0"/>
              <a:t>(</a:t>
            </a:r>
            <a:r>
              <a:rPr lang="en-US" sz="2600" dirty="0" err="1" smtClean="0"/>
              <a:t>Kamionkowski</a:t>
            </a:r>
            <a:r>
              <a:rPr lang="en-US" sz="2600" dirty="0" smtClean="0"/>
              <a:t> &amp; Loeb, </a:t>
            </a:r>
            <a:r>
              <a:rPr lang="en-US" sz="2600" dirty="0" err="1" smtClean="0"/>
              <a:t>Seto</a:t>
            </a:r>
            <a:r>
              <a:rPr lang="en-US" sz="2600" dirty="0" smtClean="0"/>
              <a:t> &amp; EP)</a:t>
            </a:r>
            <a:endParaRPr lang="en-US" sz="2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82311" y="3502614"/>
            <a:ext cx="749808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Ways to </a:t>
            </a:r>
            <a:r>
              <a:rPr lang="en-US" dirty="0"/>
              <a:t>use </a:t>
            </a:r>
            <a:r>
              <a:rPr lang="en-US" i="1" dirty="0"/>
              <a:t>SZ polarization</a:t>
            </a:r>
            <a:r>
              <a:rPr lang="en-US" dirty="0"/>
              <a:t> </a:t>
            </a:r>
            <a:r>
              <a:rPr lang="en-US" dirty="0" smtClean="0"/>
              <a:t>signal to infer cosmology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52" y="274638"/>
            <a:ext cx="871473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Kinetic SZ:  What we did </a:t>
            </a:r>
            <a:br>
              <a:rPr lang="en-US" dirty="0" smtClean="0"/>
            </a:br>
            <a:r>
              <a:rPr lang="en-US" dirty="0" smtClean="0"/>
              <a:t>(which is not rediscovering history)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CMB </a:t>
            </a:r>
            <a:r>
              <a:rPr lang="en-US" dirty="0" smtClean="0">
                <a:solidFill>
                  <a:schemeClr val="accent1"/>
                </a:solidFill>
              </a:rPr>
              <a:t>temperature anisotropies</a:t>
            </a:r>
            <a:r>
              <a:rPr lang="en-US" dirty="0" smtClean="0"/>
              <a:t>  </a:t>
            </a:r>
            <a:r>
              <a:rPr lang="en-US" dirty="0"/>
              <a:t>and full </a:t>
            </a:r>
            <a:r>
              <a:rPr lang="en-US" dirty="0">
                <a:solidFill>
                  <a:schemeClr val="accent1"/>
                </a:solidFill>
              </a:rPr>
              <a:t>frequency dependence </a:t>
            </a:r>
            <a:r>
              <a:rPr lang="en-US" dirty="0" smtClean="0"/>
              <a:t>of the signal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Full-</a:t>
            </a:r>
            <a:r>
              <a:rPr lang="en-US" dirty="0" smtClean="0">
                <a:solidFill>
                  <a:schemeClr val="accent1"/>
                </a:solidFill>
              </a:rPr>
              <a:t>sky, general coordinate</a:t>
            </a:r>
            <a:r>
              <a:rPr lang="en-US" dirty="0" smtClean="0"/>
              <a:t> </a:t>
            </a:r>
            <a:r>
              <a:rPr lang="en-US" dirty="0" smtClean="0"/>
              <a:t>calculation</a:t>
            </a:r>
          </a:p>
          <a:p>
            <a:r>
              <a:rPr lang="en-US" dirty="0" smtClean="0"/>
              <a:t>Neglect thermal effects </a:t>
            </a:r>
          </a:p>
          <a:p>
            <a:pPr marL="356616" lvl="1" indent="0">
              <a:buNone/>
            </a:pPr>
            <a:r>
              <a:rPr lang="en-US" dirty="0" smtClean="0"/>
              <a:t>(They can be treated </a:t>
            </a:r>
            <a:r>
              <a:rPr lang="en-US" dirty="0" err="1" smtClean="0"/>
              <a:t>perturbatively</a:t>
            </a:r>
            <a:r>
              <a:rPr lang="en-US" dirty="0" smtClean="0"/>
              <a:t>, and simply added to the results of </a:t>
            </a:r>
            <a:r>
              <a:rPr lang="en-US" dirty="0" err="1" smtClean="0"/>
              <a:t>kSZ</a:t>
            </a:r>
            <a:r>
              <a:rPr lang="en-US" dirty="0" smtClean="0"/>
              <a:t>. Both Intensity and polarization thermal effects are proportional to </a:t>
            </a:r>
            <a:r>
              <a:rPr lang="en-US" dirty="0" smtClean="0">
                <a:latin typeface="Symbol Proportional BT" charset="2"/>
                <a:cs typeface="Symbol Proportional BT" charset="2"/>
              </a:rPr>
              <a:t>Q</a:t>
            </a:r>
            <a:r>
              <a:rPr lang="en-US" dirty="0" smtClean="0"/>
              <a:t>=</a:t>
            </a:r>
            <a:r>
              <a:rPr lang="en-US" dirty="0" err="1" smtClean="0"/>
              <a:t>kT</a:t>
            </a:r>
            <a:r>
              <a:rPr lang="en-US" baseline="-25000" dirty="0" err="1" smtClean="0"/>
              <a:t>e</a:t>
            </a:r>
            <a:r>
              <a:rPr lang="en-US" dirty="0" smtClean="0"/>
              <a:t>/m</a:t>
            </a:r>
            <a:r>
              <a:rPr lang="en-US" baseline="-25000" dirty="0" smtClean="0"/>
              <a:t>e</a:t>
            </a:r>
            <a:r>
              <a:rPr lang="en-US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551" y="117714"/>
            <a:ext cx="465126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part I: </a:t>
            </a:r>
            <a:br>
              <a:rPr lang="en-US" dirty="0" smtClean="0"/>
            </a:br>
            <a:r>
              <a:rPr lang="en-US" dirty="0" smtClean="0"/>
              <a:t>non-moving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125" y="1442689"/>
            <a:ext cx="4826431" cy="1559818"/>
          </a:xfrm>
        </p:spPr>
        <p:txBody>
          <a:bodyPr/>
          <a:lstStyle/>
          <a:p>
            <a:pPr marL="82296" indent="0">
              <a:buNone/>
            </a:pPr>
            <a:r>
              <a:rPr lang="en-US" sz="2800" dirty="0" err="1" smtClean="0"/>
              <a:t>Radiative</a:t>
            </a:r>
            <a:r>
              <a:rPr lang="en-US" sz="2800" dirty="0" smtClean="0"/>
              <a:t> </a:t>
            </a:r>
            <a:r>
              <a:rPr lang="en-US" sz="2800" dirty="0" smtClean="0"/>
              <a:t>transfer equation for non-moving </a:t>
            </a:r>
            <a:r>
              <a:rPr lang="en-US" sz="2800" dirty="0" smtClean="0"/>
              <a:t>cluster: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30125" y="4903996"/>
            <a:ext cx="4826431" cy="1954003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2800" dirty="0" smtClean="0"/>
              <a:t>The expected signal does not have frequency distortions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If the CMB is isotropic, there is no signal in either intensity or polarization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 descr="Screen Shot 2016-07-05 at 7.53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56" y="99765"/>
            <a:ext cx="3287443" cy="290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3155"/>
          <a:stretch/>
        </p:blipFill>
        <p:spPr>
          <a:xfrm>
            <a:off x="1030125" y="2308576"/>
            <a:ext cx="5420517" cy="2415425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4053385" y="3756992"/>
            <a:ext cx="2033516" cy="114700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25839" y="2477363"/>
            <a:ext cx="1091821" cy="1147005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Shot 2016-07-06 at 6.59.1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901" y="5230573"/>
            <a:ext cx="3057098" cy="10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2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45" y="2442051"/>
            <a:ext cx="349082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Expected signal for non-moving clusters at z =</a:t>
            </a:r>
            <a:r>
              <a:rPr lang="en-US" dirty="0" smtClean="0"/>
              <a:t>0</a:t>
            </a:r>
            <a:br>
              <a:rPr lang="en-US" dirty="0" smtClean="0"/>
            </a:br>
            <a:r>
              <a:rPr lang="en-US" dirty="0" smtClean="0"/>
              <a:t>in our real Universe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Screen Shot 2016-07-05 at 8.14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49" y="0"/>
            <a:ext cx="4005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469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Method part II: </a:t>
            </a:r>
            <a:br>
              <a:rPr lang="en-US" dirty="0" smtClean="0"/>
            </a:br>
            <a:r>
              <a:rPr lang="en-US" dirty="0" smtClean="0"/>
              <a:t>moving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469" y="1417638"/>
            <a:ext cx="6468575" cy="1516032"/>
          </a:xfrm>
        </p:spPr>
        <p:txBody>
          <a:bodyPr>
            <a:normAutofit/>
          </a:bodyPr>
          <a:lstStyle/>
          <a:p>
            <a:r>
              <a:rPr lang="en-US" dirty="0" smtClean="0"/>
              <a:t>Motion induces a </a:t>
            </a:r>
            <a:r>
              <a:rPr lang="en-US" dirty="0" smtClean="0">
                <a:solidFill>
                  <a:srgbClr val="FF0000"/>
                </a:solidFill>
              </a:rPr>
              <a:t>Doppler</a:t>
            </a:r>
            <a:r>
              <a:rPr lang="en-US" dirty="0" smtClean="0"/>
              <a:t> and 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		an </a:t>
            </a:r>
            <a:r>
              <a:rPr lang="en-US" dirty="0" smtClean="0">
                <a:solidFill>
                  <a:schemeClr val="accent1"/>
                </a:solidFill>
              </a:rPr>
              <a:t>aberration</a:t>
            </a:r>
            <a:r>
              <a:rPr lang="en-US" dirty="0" smtClean="0"/>
              <a:t> effect.</a:t>
            </a:r>
            <a:endParaRPr lang="en-US" dirty="0"/>
          </a:p>
        </p:txBody>
      </p:sp>
      <p:pic>
        <p:nvPicPr>
          <p:cNvPr id="4" name="Picture 3" descr="Screen Shot 2016-07-05 at 8.24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72" y="4178327"/>
            <a:ext cx="3898900" cy="965200"/>
          </a:xfrm>
          <a:prstGeom prst="rect">
            <a:avLst/>
          </a:prstGeom>
        </p:spPr>
      </p:pic>
      <p:pic>
        <p:nvPicPr>
          <p:cNvPr id="5" name="Picture 4" descr="Screen Shot 2016-07-05 at 8.24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79" y="5265085"/>
            <a:ext cx="2781300" cy="914400"/>
          </a:xfrm>
          <a:prstGeom prst="rect">
            <a:avLst/>
          </a:prstGeom>
        </p:spPr>
      </p:pic>
      <p:pic>
        <p:nvPicPr>
          <p:cNvPr id="6" name="Picture 5" descr="Screen Shot 2016-07-05 at 8.24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98" y="3169585"/>
            <a:ext cx="5880100" cy="9525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126549" y="4076670"/>
            <a:ext cx="316400" cy="3860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7550" y="4935401"/>
            <a:ext cx="245659" cy="4561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7" name="Picture 6" descr="Screen Shot 2016-07-06 at 7.27.15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82" y="6234594"/>
            <a:ext cx="1993900" cy="457200"/>
          </a:xfrm>
          <a:prstGeom prst="rect">
            <a:avLst/>
          </a:prstGeom>
        </p:spPr>
      </p:pic>
      <p:pic>
        <p:nvPicPr>
          <p:cNvPr id="10" name="Picture 9" descr="Screen Shot 2016-07-06 at 7.27.55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82" y="5602978"/>
            <a:ext cx="17272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B9EBF7D3-BC28-4085-AD1C-6E23B5960AB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9001" y="3784509"/>
            <a:ext cx="5401234" cy="2700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8" name="1B12F014-D0FE-43A7-BE6D-3090BD0A97F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7128" y="714793"/>
            <a:ext cx="5243758" cy="2621879"/>
          </a:xfrm>
          <a:prstGeom prst="rect">
            <a:avLst/>
          </a:prstGeom>
          <a:ln w="12700">
            <a:miter lim="400000"/>
          </a:ln>
        </p:spPr>
      </p:pic>
      <p:sp>
        <p:nvSpPr>
          <p:cNvPr id="729" name="Shape 729"/>
          <p:cNvSpPr/>
          <p:nvPr/>
        </p:nvSpPr>
        <p:spPr>
          <a:xfrm>
            <a:off x="5819896" y="975587"/>
            <a:ext cx="3324103" cy="1077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7" tIns="35717" rIns="35717" bIns="35717" anchor="ctr">
            <a:spAutoFit/>
          </a:bodyPr>
          <a:lstStyle>
            <a:lvl1pPr algn="ctr">
              <a:lnSpc>
                <a:spcPct val="80000"/>
              </a:lnSpc>
              <a:spcBef>
                <a:spcPts val="2300"/>
              </a:spcBef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rPr sz="4000" dirty="0"/>
              <a:t>Aberration Effect</a:t>
            </a:r>
          </a:p>
        </p:txBody>
      </p:sp>
      <p:sp>
        <p:nvSpPr>
          <p:cNvPr id="730" name="Shape 730"/>
          <p:cNvSpPr/>
          <p:nvPr/>
        </p:nvSpPr>
        <p:spPr>
          <a:xfrm>
            <a:off x="3094645" y="4936125"/>
            <a:ext cx="458641" cy="518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7" tIns="35717" rIns="35717" bIns="35717" anchor="ctr">
            <a:spAutoFit/>
          </a:bodyPr>
          <a:lstStyle>
            <a:lvl1pPr>
              <a:defRPr sz="2900"/>
            </a:lvl1pPr>
          </a:lstStyle>
          <a:p>
            <a:r>
              <a:t>=</a:t>
            </a:r>
          </a:p>
        </p:txBody>
      </p:sp>
      <p:pic>
        <p:nvPicPr>
          <p:cNvPr id="731" name="E508FA10-C4CE-4998-A91D-55D93DA5D12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7349" y="3527916"/>
            <a:ext cx="1668383" cy="834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511A7318-B3F7-43FC-9F4D-C5B40E1258FC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1259" y="4463448"/>
            <a:ext cx="2260638" cy="1130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3" name="Picture 732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5400000">
            <a:off x="5726122" y="5500535"/>
            <a:ext cx="965316" cy="186465"/>
          </a:xfrm>
          <a:prstGeom prst="rect">
            <a:avLst/>
          </a:prstGeom>
        </p:spPr>
      </p:pic>
      <p:pic>
        <p:nvPicPr>
          <p:cNvPr id="738" name="6C760668-F3F5-43E1-8FAD-E1C4575E1D03-L0-00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7349" y="5695210"/>
            <a:ext cx="1668457" cy="8342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953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" grpId="0" animBg="1" advAuto="0"/>
      <p:bldP spid="730" grpId="0" animBg="1" advAuto="0"/>
      <p:bldP spid="731" grpId="0" animBg="1" advAuto="0"/>
      <p:bldP spid="732" grpId="0" animBg="1" advAuto="0"/>
      <p:bldP spid="733" grpId="0" animBg="1" advAuto="0"/>
      <p:bldP spid="738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985</Words>
  <Application>Microsoft Macintosh PowerPoint</Application>
  <PresentationFormat>On-screen Show (4:3)</PresentationFormat>
  <Paragraphs>176</Paragraphs>
  <Slides>22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Solstice</vt:lpstr>
      <vt:lpstr>Office Theme</vt:lpstr>
      <vt:lpstr>Cosmological information from the Kinetic Sunyaev Zeldovich effect in an anisotropic CMB</vt:lpstr>
      <vt:lpstr>Which Sunyaev-Zeldovich (SZ) effect?</vt:lpstr>
      <vt:lpstr>Why do we care about kinetic SZ?</vt:lpstr>
      <vt:lpstr>Ways to use kSZ to infer cosmology</vt:lpstr>
      <vt:lpstr>Kinetic SZ:  What we did  (which is not rediscovering history)</vt:lpstr>
      <vt:lpstr>Method part I:  non-moving cluster</vt:lpstr>
      <vt:lpstr>Expected signal for non-moving clusters at z =0 in our real Universe  </vt:lpstr>
      <vt:lpstr>Method part II:  moving cluster</vt:lpstr>
      <vt:lpstr>PowerPoint Presentation</vt:lpstr>
      <vt:lpstr>PowerPoint Presentation</vt:lpstr>
      <vt:lpstr>PowerPoint Presentation</vt:lpstr>
      <vt:lpstr>PowerPoint Presentation</vt:lpstr>
      <vt:lpstr>Frequency dependence (exaggerated) </vt:lpstr>
      <vt:lpstr>Frequency dependence (more realistic)</vt:lpstr>
      <vt:lpstr>All-sky map (pol)</vt:lpstr>
      <vt:lpstr>All-sky map (Int)</vt:lpstr>
      <vt:lpstr>Other potential applications:  bulk flow and primordial quadrupole </vt:lpstr>
      <vt:lpstr>Other potential applications:  bulk flow and primordial quadrupole </vt:lpstr>
      <vt:lpstr>SUMMARY</vt:lpstr>
      <vt:lpstr>PowerPoint Presentation</vt:lpstr>
      <vt:lpstr>PowerPoint Presentation</vt:lpstr>
      <vt:lpstr>PowerPoint Presentation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Cosmological information from the Kinetic Sunyaev Zeldovich effect in an anisotropic CMB</dc:title>
  <dc:creator>Elena Pierpaoli</dc:creator>
  <cp:lastModifiedBy>Elena Pierpaoli</cp:lastModifiedBy>
  <cp:revision>49</cp:revision>
  <dcterms:created xsi:type="dcterms:W3CDTF">2016-06-25T14:23:56Z</dcterms:created>
  <dcterms:modified xsi:type="dcterms:W3CDTF">2016-07-06T16:02:37Z</dcterms:modified>
</cp:coreProperties>
</file>