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2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4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0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66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8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0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22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37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4F64-65D2-4F77-ADAC-CF65D11F99CA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726A-0965-4303-ABA9-BA27109006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vweb-HD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sheets_and_voids-HD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GR-HD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onferences\Vietnam\SDvision_cosmicweb_Vietnam_titlepage_v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188640"/>
            <a:ext cx="9134382" cy="51380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9618" y="5373216"/>
            <a:ext cx="9134382" cy="576064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en-US" sz="3200" dirty="0" smtClean="0">
                <a:solidFill>
                  <a:schemeClr val="bg1"/>
                </a:solidFill>
                <a:latin typeface="+mn-lt"/>
              </a:rPr>
              <a:t>The cosmography unveiled by the V-Web</a:t>
            </a:r>
            <a:endParaRPr lang="en-US" altLang="en-US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9618" y="5905553"/>
            <a:ext cx="91343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solidFill>
                  <a:schemeClr val="bg1"/>
                </a:solidFill>
              </a:rPr>
              <a:t>Daniel Pomarède </a:t>
            </a:r>
            <a:r>
              <a:rPr lang="fr-FR" altLang="en-US" sz="1800" dirty="0" smtClean="0">
                <a:solidFill>
                  <a:schemeClr val="bg1"/>
                </a:solidFill>
              </a:rPr>
              <a:t>(CEA/Saclay – IRFU)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 smtClean="0">
                <a:solidFill>
                  <a:schemeClr val="bg1"/>
                </a:solidFill>
              </a:rPr>
              <a:t>Yehuda Hoffman, R. Brent Tully, Hélène Courtois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i="1" dirty="0" smtClean="0">
                <a:solidFill>
                  <a:schemeClr val="bg1"/>
                </a:solidFill>
              </a:rPr>
              <a:t>XII</a:t>
            </a:r>
            <a:r>
              <a:rPr lang="fr-FR" altLang="en-US" sz="1600" i="1" baseline="30000" dirty="0" smtClean="0">
                <a:solidFill>
                  <a:schemeClr val="bg1"/>
                </a:solidFill>
              </a:rPr>
              <a:t>th</a:t>
            </a:r>
            <a:r>
              <a:rPr lang="fr-FR" altLang="en-US" sz="1600" i="1" dirty="0" smtClean="0">
                <a:solidFill>
                  <a:schemeClr val="bg1"/>
                </a:solidFill>
              </a:rPr>
              <a:t> Rencontres du Vietnam – Large Scale Structures and Galaxy Flows</a:t>
            </a:r>
            <a:endParaRPr lang="fr-FR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92696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V-Web versus Laniakea BoA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6165304"/>
            <a:ext cx="89861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 smtClean="0">
                <a:solidFill>
                  <a:schemeClr val="bg1"/>
                </a:solidFill>
              </a:rPr>
              <a:t>The Laniakea basin of attraction </a:t>
            </a:r>
            <a:r>
              <a:rPr lang="fr-FR" sz="1500" dirty="0" err="1" smtClean="0">
                <a:solidFill>
                  <a:schemeClr val="bg1"/>
                </a:solidFill>
              </a:rPr>
              <a:t>reaches</a:t>
            </a:r>
            <a:r>
              <a:rPr lang="fr-FR" sz="1500" dirty="0" smtClean="0">
                <a:solidFill>
                  <a:schemeClr val="bg1"/>
                </a:solidFill>
              </a:rPr>
              <a:t> out to: </a:t>
            </a:r>
          </a:p>
          <a:p>
            <a:pPr marL="446088" indent="-268288" algn="l">
              <a:buFont typeface="+mj-lt"/>
              <a:buAutoNum type="arabicPeriod"/>
            </a:pPr>
            <a:r>
              <a:rPr lang="fr-FR" sz="1500" dirty="0" smtClean="0">
                <a:solidFill>
                  <a:schemeClr val="bg1"/>
                </a:solidFill>
              </a:rPr>
              <a:t>the </a:t>
            </a:r>
            <a:r>
              <a:rPr lang="fr-FR" sz="1500" dirty="0" err="1" smtClean="0">
                <a:solidFill>
                  <a:schemeClr val="bg1"/>
                </a:solidFill>
              </a:rPr>
              <a:t>voids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surrounding</a:t>
            </a:r>
            <a:r>
              <a:rPr lang="fr-FR" sz="1500" dirty="0" smtClean="0">
                <a:solidFill>
                  <a:schemeClr val="bg1"/>
                </a:solidFill>
              </a:rPr>
              <a:t> the Great Attractor</a:t>
            </a:r>
          </a:p>
          <a:p>
            <a:pPr marL="446088" indent="-268288" algn="l">
              <a:buFont typeface="+mj-lt"/>
              <a:buAutoNum type="arabicPeriod"/>
            </a:pPr>
            <a:r>
              <a:rPr lang="fr-FR" sz="1500" dirty="0" smtClean="0">
                <a:solidFill>
                  <a:schemeClr val="bg1"/>
                </a:solidFill>
              </a:rPr>
              <a:t>the </a:t>
            </a:r>
            <a:r>
              <a:rPr lang="fr-FR" sz="1500" dirty="0" err="1" smtClean="0">
                <a:solidFill>
                  <a:schemeClr val="bg1"/>
                </a:solidFill>
              </a:rPr>
              <a:t>midsections</a:t>
            </a:r>
            <a:r>
              <a:rPr lang="fr-FR" sz="1500" dirty="0" smtClean="0">
                <a:solidFill>
                  <a:schemeClr val="bg1"/>
                </a:solidFill>
              </a:rPr>
              <a:t> of filaments </a:t>
            </a:r>
            <a:r>
              <a:rPr lang="fr-FR" sz="1500" dirty="0" err="1" smtClean="0">
                <a:solidFill>
                  <a:schemeClr val="bg1"/>
                </a:solidFill>
              </a:rPr>
              <a:t>where</a:t>
            </a:r>
            <a:r>
              <a:rPr lang="fr-FR" sz="1500" dirty="0" smtClean="0">
                <a:solidFill>
                  <a:schemeClr val="bg1"/>
                </a:solidFill>
              </a:rPr>
              <a:t> local flows </a:t>
            </a:r>
            <a:r>
              <a:rPr lang="fr-FR" sz="1500" dirty="0" err="1" smtClean="0">
                <a:solidFill>
                  <a:schemeClr val="bg1"/>
                </a:solidFill>
              </a:rPr>
              <a:t>shear</a:t>
            </a:r>
            <a:r>
              <a:rPr lang="fr-FR" sz="1500" dirty="0" smtClean="0">
                <a:solidFill>
                  <a:schemeClr val="bg1"/>
                </a:solidFill>
              </a:rPr>
              <a:t> appart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36712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Zoom </a:t>
            </a:r>
            <a:r>
              <a:rPr lang="fr-FR" sz="3200" dirty="0" err="1" smtClean="0">
                <a:solidFill>
                  <a:schemeClr val="bg1"/>
                </a:solidFill>
              </a:rPr>
              <a:t>map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6165304"/>
            <a:ext cx="89861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 smtClean="0">
                <a:solidFill>
                  <a:schemeClr val="bg1"/>
                </a:solidFill>
              </a:rPr>
              <a:t>The Arch is a filament </a:t>
            </a:r>
            <a:r>
              <a:rPr lang="fr-FR" sz="1500" dirty="0" err="1" smtClean="0">
                <a:solidFill>
                  <a:schemeClr val="bg1"/>
                </a:solidFill>
              </a:rPr>
              <a:t>where</a:t>
            </a:r>
            <a:r>
              <a:rPr lang="fr-FR" sz="1500" dirty="0" smtClean="0">
                <a:solidFill>
                  <a:schemeClr val="bg1"/>
                </a:solidFill>
              </a:rPr>
              <a:t> flows </a:t>
            </a:r>
            <a:r>
              <a:rPr lang="fr-FR" sz="1500" dirty="0" err="1" smtClean="0">
                <a:solidFill>
                  <a:schemeClr val="bg1"/>
                </a:solidFill>
              </a:rPr>
              <a:t>headed</a:t>
            </a:r>
            <a:r>
              <a:rPr lang="fr-FR" sz="1500" dirty="0" smtClean="0">
                <a:solidFill>
                  <a:schemeClr val="bg1"/>
                </a:solidFill>
              </a:rPr>
              <a:t> to the Great Attractor and Perseus-Pisces </a:t>
            </a:r>
            <a:r>
              <a:rPr lang="fr-FR" sz="1500" dirty="0" err="1" smtClean="0">
                <a:solidFill>
                  <a:schemeClr val="bg1"/>
                </a:solidFill>
              </a:rPr>
              <a:t>shear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apart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6712"/>
            <a:ext cx="9148132" cy="571758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Immersive maps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Perseus-Pisces: a </a:t>
            </a:r>
            <a:r>
              <a:rPr lang="fr-FR" sz="1800" dirty="0" err="1">
                <a:solidFill>
                  <a:prstClr val="white"/>
                </a:solidFill>
                <a:ea typeface="+mn-ea"/>
                <a:cs typeface="+mn-cs"/>
              </a:rPr>
              <a:t>node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of 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the V-Web </a:t>
            </a:r>
            <a:r>
              <a:rPr lang="fr-FR" sz="1800" dirty="0" err="1">
                <a:solidFill>
                  <a:prstClr val="white"/>
                </a:solidFill>
                <a:ea typeface="+mn-ea"/>
                <a:cs typeface="+mn-cs"/>
              </a:rPr>
              <a:t>where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 several filaments converge 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2591"/>
            <a:ext cx="9148132" cy="51458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Immersive maps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Coma: 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a </a:t>
            </a:r>
            <a:r>
              <a:rPr lang="fr-FR" sz="1800" dirty="0" err="1">
                <a:solidFill>
                  <a:prstClr val="white"/>
                </a:solidFill>
                <a:ea typeface="+mn-ea"/>
                <a:cs typeface="+mn-cs"/>
              </a:rPr>
              <a:t>node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of 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the V-Web </a:t>
            </a:r>
            <a:r>
              <a:rPr lang="fr-FR" sz="1800" dirty="0" err="1">
                <a:solidFill>
                  <a:prstClr val="white"/>
                </a:solidFill>
                <a:ea typeface="+mn-ea"/>
                <a:cs typeface="+mn-cs"/>
              </a:rPr>
              <a:t>where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 several filaments converge 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VIDEO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a </a:t>
            </a:r>
            <a:r>
              <a:rPr lang="fr-FR" sz="2400" dirty="0" err="1" smtClean="0">
                <a:solidFill>
                  <a:schemeClr val="bg1"/>
                </a:solidFill>
              </a:rPr>
              <a:t>special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shorter</a:t>
            </a:r>
            <a:r>
              <a:rPr lang="fr-FR" sz="2400" dirty="0" smtClean="0">
                <a:solidFill>
                  <a:schemeClr val="bg1"/>
                </a:solidFill>
              </a:rPr>
              <a:t>/</a:t>
            </a:r>
            <a:r>
              <a:rPr lang="fr-FR" sz="2400" dirty="0" err="1" smtClean="0">
                <a:solidFill>
                  <a:schemeClr val="bg1"/>
                </a:solidFill>
              </a:rPr>
              <a:t>faster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edit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>
                <a:solidFill>
                  <a:schemeClr val="bg1"/>
                </a:solidFill>
              </a:rPr>
              <a:t>a </a:t>
            </a:r>
            <a:r>
              <a:rPr lang="fr-FR" sz="2400" dirty="0" smtClean="0">
                <a:solidFill>
                  <a:schemeClr val="bg1"/>
                </a:solidFill>
              </a:rPr>
              <a:t>13min </a:t>
            </a:r>
            <a:r>
              <a:rPr lang="fr-FR" sz="2400" dirty="0" err="1" smtClean="0">
                <a:solidFill>
                  <a:schemeClr val="bg1"/>
                </a:solidFill>
              </a:rPr>
              <a:t>video</a:t>
            </a:r>
            <a:r>
              <a:rPr lang="fr-FR" sz="2400" dirty="0" smtClean="0">
                <a:solidFill>
                  <a:schemeClr val="bg1"/>
                </a:solidFill>
              </a:rPr>
              <a:t> (to </a:t>
            </a:r>
            <a:r>
              <a:rPr lang="fr-FR" sz="2400" dirty="0" err="1" smtClean="0">
                <a:solidFill>
                  <a:schemeClr val="bg1"/>
                </a:solidFill>
              </a:rPr>
              <a:t>be</a:t>
            </a:r>
            <a:r>
              <a:rPr lang="fr-FR" sz="2400" dirty="0" smtClean="0">
                <a:solidFill>
                  <a:schemeClr val="bg1"/>
                </a:solidFill>
              </a:rPr>
              <a:t> submitted)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92070"/>
            <a:ext cx="7776864" cy="43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3200" dirty="0" err="1" smtClean="0">
                <a:solidFill>
                  <a:schemeClr val="bg1"/>
                </a:solidFill>
              </a:rPr>
              <a:t>What</a:t>
            </a:r>
            <a:r>
              <a:rPr lang="fr-FR" sz="3200" dirty="0" smtClean="0">
                <a:solidFill>
                  <a:schemeClr val="bg1"/>
                </a:solidFill>
              </a:rPr>
              <a:t> about </a:t>
            </a:r>
            <a:r>
              <a:rPr lang="fr-FR" sz="3200" dirty="0" err="1" smtClean="0">
                <a:solidFill>
                  <a:schemeClr val="bg1"/>
                </a:solidFill>
              </a:rPr>
              <a:t>sheets</a:t>
            </a:r>
            <a:r>
              <a:rPr lang="fr-FR" sz="3200" dirty="0" smtClean="0">
                <a:solidFill>
                  <a:schemeClr val="bg1"/>
                </a:solidFill>
              </a:rPr>
              <a:t> and </a:t>
            </a:r>
            <a:r>
              <a:rPr lang="fr-FR" sz="3200" dirty="0" err="1" smtClean="0">
                <a:solidFill>
                  <a:schemeClr val="bg1"/>
                </a:solidFill>
              </a:rPr>
              <a:t>voids</a:t>
            </a:r>
            <a:r>
              <a:rPr lang="fr-FR" sz="3200" dirty="0" smtClean="0">
                <a:solidFill>
                  <a:schemeClr val="bg1"/>
                </a:solidFill>
              </a:rPr>
              <a:t>?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800" dirty="0" err="1">
                <a:solidFill>
                  <a:prstClr val="white"/>
                </a:solidFill>
                <a:ea typeface="+mn-ea"/>
                <a:cs typeface="+mn-cs"/>
              </a:rPr>
              <a:t>p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reliminary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results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112474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The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sheets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and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voids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are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organized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in a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three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dimensional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network of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nodes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(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voids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)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connected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by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filamentary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sheets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. </a:t>
            </a:r>
          </a:p>
          <a:p>
            <a:pPr marL="179388" indent="-17938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The network of knots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connected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by filaments and the network of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voids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connected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by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sheets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are </a:t>
            </a:r>
            <a:r>
              <a:rPr lang="fr-FR" sz="1800" dirty="0" err="1" smtClean="0">
                <a:solidFill>
                  <a:prstClr val="white"/>
                </a:solidFill>
                <a:ea typeface="+mn-ea"/>
                <a:cs typeface="+mn-cs"/>
              </a:rPr>
              <a:t>complementary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.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724" y="2420888"/>
            <a:ext cx="73027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The V-</a:t>
            </a:r>
            <a:r>
              <a:rPr lang="fr-FR" sz="3200" dirty="0" smtClean="0">
                <a:solidFill>
                  <a:schemeClr val="bg1"/>
                </a:solidFill>
              </a:rPr>
              <a:t>Web versus the Great </a:t>
            </a:r>
            <a:r>
              <a:rPr lang="fr-FR" sz="3200" dirty="0" err="1" smtClean="0">
                <a:solidFill>
                  <a:schemeClr val="bg1"/>
                </a:solidFill>
              </a:rPr>
              <a:t>Repeller</a:t>
            </a:r>
            <a:r>
              <a:rPr lang="fr-FR" sz="18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32" y="1384832"/>
            <a:ext cx="8512440" cy="47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V-Web classification</a:t>
            </a:r>
            <a:br>
              <a:rPr lang="fr-FR" dirty="0" smtClean="0"/>
            </a:br>
            <a:r>
              <a:rPr lang="fr-FR" sz="2200" dirty="0" smtClean="0"/>
              <a:t>Hoffman </a:t>
            </a:r>
            <a:r>
              <a:rPr lang="fr-FR" sz="2200" i="1" dirty="0" smtClean="0"/>
              <a:t>et al</a:t>
            </a:r>
            <a:r>
              <a:rPr lang="fr-FR" sz="2200" dirty="0" smtClean="0"/>
              <a:t>. MNRAS 425 (2012) 2049 </a:t>
            </a:r>
            <a:endParaRPr lang="fr-FR" sz="22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1108477"/>
            <a:ext cx="9144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6213" indent="-1762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33413" indent="-1762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000" dirty="0">
                <a:latin typeface="Arial" charset="0"/>
              </a:rPr>
              <a:t>The </a:t>
            </a:r>
            <a:r>
              <a:rPr lang="fr-FR" altLang="fr-FR" sz="2000" i="1" dirty="0">
                <a:latin typeface="Arial" charset="0"/>
              </a:rPr>
              <a:t>Cosmicflows</a:t>
            </a:r>
            <a:r>
              <a:rPr lang="fr-FR" altLang="fr-FR" sz="2000" dirty="0">
                <a:latin typeface="Arial" charset="0"/>
              </a:rPr>
              <a:t>-2 </a:t>
            </a:r>
            <a:r>
              <a:rPr lang="fr-FR" altLang="fr-FR" sz="2000" dirty="0" err="1" smtClean="0">
                <a:latin typeface="Arial" charset="0"/>
              </a:rPr>
              <a:t>catalog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</a:rPr>
              <a:t>of </a:t>
            </a:r>
            <a:r>
              <a:rPr lang="fr-FR" altLang="fr-FR" sz="2000" dirty="0" smtClean="0">
                <a:latin typeface="Arial" charset="0"/>
              </a:rPr>
              <a:t>8161 </a:t>
            </a:r>
            <a:r>
              <a:rPr lang="fr-FR" altLang="fr-FR" sz="2000" dirty="0" err="1" smtClean="0">
                <a:latin typeface="Arial" charset="0"/>
              </a:rPr>
              <a:t>peculiar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</a:rPr>
              <a:t>velocities is used as input to a Wiener </a:t>
            </a:r>
            <a:r>
              <a:rPr lang="fr-FR" altLang="fr-FR" sz="2000" dirty="0" err="1" smtClean="0">
                <a:latin typeface="Arial" charset="0"/>
              </a:rPr>
              <a:t>filter</a:t>
            </a:r>
            <a:r>
              <a:rPr lang="fr-FR" altLang="fr-FR" sz="2000" dirty="0" smtClean="0">
                <a:latin typeface="Arial" charset="0"/>
              </a:rPr>
              <a:t> and </a:t>
            </a:r>
            <a:r>
              <a:rPr lang="fr-FR" altLang="fr-FR" sz="2000" dirty="0" err="1" smtClean="0">
                <a:latin typeface="Arial" charset="0"/>
              </a:rPr>
              <a:t>constrained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realizations</a:t>
            </a:r>
            <a:r>
              <a:rPr lang="fr-FR" altLang="fr-FR" sz="2000" dirty="0" smtClean="0">
                <a:latin typeface="Arial" charset="0"/>
              </a:rPr>
              <a:t> to reconstruct the </a:t>
            </a:r>
            <a:r>
              <a:rPr lang="fr-FR" altLang="fr-FR" sz="2000" dirty="0" err="1" smtClean="0">
                <a:latin typeface="Arial" charset="0"/>
              </a:rPr>
              <a:t>velocity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field</a:t>
            </a:r>
            <a:endParaRPr lang="fr-FR" altLang="fr-FR" sz="2000" dirty="0"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 dirty="0" smtClean="0">
                <a:latin typeface="Arial" charset="0"/>
              </a:rPr>
              <a:t>Information on local collapse and expansion is </a:t>
            </a:r>
            <a:r>
              <a:rPr lang="fr-FR" altLang="fr-FR" sz="2000" dirty="0" err="1" smtClean="0">
                <a:latin typeface="Arial" charset="0"/>
              </a:rPr>
              <a:t>provided</a:t>
            </a:r>
            <a:r>
              <a:rPr lang="fr-FR" altLang="fr-FR" sz="2000" dirty="0" smtClean="0">
                <a:latin typeface="Arial" charset="0"/>
              </a:rPr>
              <a:t> by the </a:t>
            </a:r>
            <a:r>
              <a:rPr lang="fr-FR" altLang="fr-FR" sz="2000" dirty="0" err="1" smtClean="0">
                <a:latin typeface="Arial" charset="0"/>
              </a:rPr>
              <a:t>shear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tensor</a:t>
            </a:r>
            <a:r>
              <a:rPr lang="fr-FR" altLang="fr-FR" sz="2000" dirty="0" smtClean="0">
                <a:latin typeface="Arial" charset="0"/>
              </a:rPr>
              <a:t>:</a:t>
            </a:r>
            <a:endParaRPr lang="fr-FR" altLang="fr-FR" sz="2000" dirty="0"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fr-FR" altLang="fr-FR" sz="2000" dirty="0" smtClean="0"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fr-FR" altLang="fr-FR" sz="2000" dirty="0" smtClean="0"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fr-FR" altLang="fr-FR" sz="2000" dirty="0"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 dirty="0" smtClean="0">
                <a:latin typeface="Arial" charset="0"/>
              </a:rPr>
              <a:t>The </a:t>
            </a:r>
            <a:r>
              <a:rPr lang="fr-FR" altLang="fr-FR" sz="2000" dirty="0" err="1">
                <a:latin typeface="Arial" charset="0"/>
              </a:rPr>
              <a:t>analysis</a:t>
            </a:r>
            <a:r>
              <a:rPr lang="fr-FR" altLang="fr-FR" sz="2000" dirty="0">
                <a:latin typeface="Arial" charset="0"/>
              </a:rPr>
              <a:t> of the </a:t>
            </a:r>
            <a:r>
              <a:rPr lang="fr-FR" altLang="fr-FR" sz="2000" dirty="0" smtClean="0">
                <a:latin typeface="Arial" charset="0"/>
              </a:rPr>
              <a:t>eigenvalues of the </a:t>
            </a:r>
            <a:r>
              <a:rPr lang="fr-FR" altLang="fr-FR" sz="2000" dirty="0" err="1" smtClean="0">
                <a:latin typeface="Arial" charset="0"/>
              </a:rPr>
              <a:t>shear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tensor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>
                <a:latin typeface="Arial" charset="0"/>
              </a:rPr>
              <a:t>allows</a:t>
            </a:r>
            <a:r>
              <a:rPr lang="fr-FR" altLang="fr-FR" sz="2000" dirty="0">
                <a:latin typeface="Arial" charset="0"/>
              </a:rPr>
              <a:t> to reconstruct the </a:t>
            </a:r>
            <a:r>
              <a:rPr lang="fr-FR" altLang="fr-FR" sz="2000" dirty="0" err="1" smtClean="0">
                <a:latin typeface="Arial" charset="0"/>
              </a:rPr>
              <a:t>Velocity</a:t>
            </a:r>
            <a:r>
              <a:rPr lang="fr-FR" altLang="fr-FR" sz="2000" dirty="0" smtClean="0">
                <a:latin typeface="Arial" charset="0"/>
              </a:rPr>
              <a:t> Web</a:t>
            </a:r>
            <a:r>
              <a:rPr lang="fr-FR" altLang="fr-FR" sz="2000" dirty="0">
                <a:latin typeface="Arial" charset="0"/>
              </a:rPr>
              <a:t>: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fr-FR" altLang="fr-FR" sz="1600" dirty="0">
                <a:latin typeface="Arial" charset="0"/>
              </a:rPr>
              <a:t>3 ordered eigenvalues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at each position in space, 4 possible conditions: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&gt; 0  is condition for a </a:t>
            </a:r>
            <a:r>
              <a:rPr lang="fr-FR" altLang="fr-FR" sz="1600" dirty="0" smtClean="0">
                <a:latin typeface="Arial" charset="0"/>
              </a:rPr>
              <a:t>knot </a:t>
            </a:r>
            <a:r>
              <a:rPr lang="fr-FR" altLang="fr-FR" sz="1600" dirty="0">
                <a:latin typeface="Arial" charset="0"/>
              </a:rPr>
              <a:t>(flow is inward in 3 directions)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</a:t>
            </a:r>
            <a:r>
              <a:rPr lang="fr-FR" altLang="fr-FR" sz="1600" dirty="0">
                <a:latin typeface="Arial" charset="0"/>
              </a:rPr>
              <a:t> 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 0  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is condition for a </a:t>
            </a:r>
            <a:r>
              <a:rPr lang="fr-FR" altLang="fr-FR" sz="1600" dirty="0" smtClean="0">
                <a:latin typeface="Arial" charset="0"/>
              </a:rPr>
              <a:t>filament </a:t>
            </a:r>
            <a:r>
              <a:rPr lang="fr-FR" altLang="fr-FR" sz="1600" dirty="0">
                <a:latin typeface="Arial" charset="0"/>
              </a:rPr>
              <a:t>(flow is inward in 2 directions, outward on the </a:t>
            </a:r>
            <a:r>
              <a:rPr lang="fr-FR" altLang="fr-FR" sz="1600" dirty="0" err="1">
                <a:latin typeface="Arial" charset="0"/>
              </a:rPr>
              <a:t>third</a:t>
            </a:r>
            <a:r>
              <a:rPr lang="fr-FR" altLang="fr-FR" sz="1600" dirty="0">
                <a:latin typeface="Arial" charset="0"/>
              </a:rPr>
              <a:t>)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</a:t>
            </a:r>
            <a:r>
              <a:rPr lang="fr-FR" altLang="fr-FR" sz="1600" dirty="0">
                <a:latin typeface="Arial" charset="0"/>
              </a:rPr>
              <a:t>0  &gt;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is condition for a sheet (flow is inward in 1 direction, outward on the 2 </a:t>
            </a:r>
            <a:r>
              <a:rPr lang="fr-FR" altLang="fr-FR" sz="1600" dirty="0" err="1">
                <a:latin typeface="Arial" charset="0"/>
              </a:rPr>
              <a:t>others</a:t>
            </a:r>
            <a:r>
              <a:rPr lang="fr-FR" altLang="fr-FR" sz="1600" dirty="0">
                <a:latin typeface="Arial" charset="0"/>
              </a:rPr>
              <a:t>)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fr-FR" altLang="fr-FR" sz="1600" dirty="0">
                <a:latin typeface="Arial" charset="0"/>
              </a:rPr>
              <a:t>0  &gt;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is condition for a void (flow is outward in all 3 directions</a:t>
            </a:r>
            <a:r>
              <a:rPr lang="fr-FR" altLang="fr-FR" sz="1600" dirty="0" smtClean="0">
                <a:latin typeface="Arial" charset="0"/>
              </a:rPr>
              <a:t>)</a:t>
            </a:r>
          </a:p>
          <a:p>
            <a:pPr algn="just">
              <a:spcBef>
                <a:spcPct val="0"/>
              </a:spcBef>
            </a:pPr>
            <a:r>
              <a:rPr lang="fr-FR" altLang="fr-FR" sz="2000" dirty="0" smtClean="0">
                <a:latin typeface="Arial" charset="0"/>
              </a:rPr>
              <a:t>A few </a:t>
            </a:r>
            <a:r>
              <a:rPr lang="fr-FR" altLang="fr-FR" sz="2000" dirty="0" err="1" smtClean="0">
                <a:latin typeface="Arial" charset="0"/>
              </a:rPr>
              <a:t>examples</a:t>
            </a:r>
            <a:r>
              <a:rPr lang="fr-FR" altLang="fr-FR" sz="2000" dirty="0" smtClean="0">
                <a:latin typeface="Arial" charset="0"/>
              </a:rPr>
              <a:t> at </a:t>
            </a:r>
            <a:r>
              <a:rPr lang="fr-FR" altLang="fr-FR" sz="2000" dirty="0" err="1" smtClean="0">
                <a:latin typeface="Arial" charset="0"/>
              </a:rPr>
              <a:t>selected</a:t>
            </a:r>
            <a:r>
              <a:rPr lang="fr-FR" altLang="fr-FR" sz="2000" dirty="0" smtClean="0">
                <a:latin typeface="Arial" charset="0"/>
              </a:rPr>
              <a:t> locations: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charset="0"/>
              </a:rPr>
              <a:t>the </a:t>
            </a:r>
            <a:r>
              <a:rPr lang="fr-FR" altLang="fr-FR" sz="1600" dirty="0" err="1" smtClean="0">
                <a:latin typeface="Arial" charset="0"/>
              </a:rPr>
              <a:t>Milky</a:t>
            </a: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dirty="0" err="1" smtClean="0">
                <a:latin typeface="Arial" charset="0"/>
              </a:rPr>
              <a:t>Way</a:t>
            </a:r>
            <a:r>
              <a:rPr lang="fr-FR" altLang="fr-FR" sz="1600" dirty="0" smtClean="0">
                <a:latin typeface="Arial" charset="0"/>
              </a:rPr>
              <a:t>:</a:t>
            </a:r>
          </a:p>
          <a:p>
            <a:pPr lvl="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fr-FR" sz="1600" b="1" dirty="0">
                <a:latin typeface="Arial" charset="0"/>
              </a:rPr>
              <a:t>λ</a:t>
            </a:r>
            <a:r>
              <a:rPr lang="fr-FR" altLang="fr-FR" sz="1600" b="1" baseline="-25000" dirty="0" smtClean="0">
                <a:latin typeface="Arial" charset="0"/>
              </a:rPr>
              <a:t>1</a:t>
            </a:r>
            <a:r>
              <a:rPr lang="fr-FR" altLang="fr-FR" sz="1600" b="1" dirty="0" smtClean="0">
                <a:latin typeface="Arial" charset="0"/>
              </a:rPr>
              <a:t>=0.277,</a:t>
            </a:r>
            <a:r>
              <a:rPr lang="el-GR" altLang="fr-FR" sz="1600" b="1" dirty="0" smtClean="0">
                <a:latin typeface="Arial" charset="0"/>
              </a:rPr>
              <a:t> </a:t>
            </a:r>
            <a:r>
              <a:rPr lang="el-GR" altLang="fr-FR" sz="1600" b="1" dirty="0">
                <a:latin typeface="Arial" charset="0"/>
              </a:rPr>
              <a:t>λ</a:t>
            </a:r>
            <a:r>
              <a:rPr lang="fr-FR" altLang="fr-FR" sz="1600" b="1" baseline="-25000" dirty="0" smtClean="0">
                <a:latin typeface="Arial" charset="0"/>
              </a:rPr>
              <a:t>2</a:t>
            </a:r>
            <a:r>
              <a:rPr lang="fr-FR" altLang="fr-FR" sz="1600" b="1" dirty="0" smtClean="0">
                <a:latin typeface="Arial" charset="0"/>
              </a:rPr>
              <a:t>=0.086,</a:t>
            </a:r>
            <a:r>
              <a:rPr lang="el-GR" altLang="fr-FR" sz="1600" b="1" dirty="0" smtClean="0">
                <a:latin typeface="Arial" charset="0"/>
              </a:rPr>
              <a:t> </a:t>
            </a:r>
            <a:r>
              <a:rPr lang="el-GR" altLang="fr-FR" sz="1600" b="1" dirty="0">
                <a:latin typeface="Arial" charset="0"/>
              </a:rPr>
              <a:t>λ</a:t>
            </a:r>
            <a:r>
              <a:rPr lang="fr-FR" altLang="fr-FR" sz="1600" b="1" baseline="-25000" dirty="0" smtClean="0">
                <a:latin typeface="Arial" charset="0"/>
              </a:rPr>
              <a:t>3</a:t>
            </a:r>
            <a:r>
              <a:rPr lang="fr-FR" altLang="fr-FR" sz="1600" b="1" dirty="0" smtClean="0">
                <a:latin typeface="Arial" charset="0"/>
              </a:rPr>
              <a:t>=-0.173</a:t>
            </a:r>
            <a:r>
              <a:rPr lang="fr-FR" altLang="fr-FR" sz="1600" dirty="0" smtClean="0">
                <a:latin typeface="Arial" charset="0"/>
              </a:rPr>
              <a:t>  =&gt; the </a:t>
            </a:r>
            <a:r>
              <a:rPr lang="fr-FR" altLang="fr-FR" sz="1600" dirty="0" err="1" smtClean="0">
                <a:latin typeface="Arial" charset="0"/>
              </a:rPr>
              <a:t>Milky</a:t>
            </a: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dirty="0" err="1" smtClean="0">
                <a:latin typeface="Arial" charset="0"/>
              </a:rPr>
              <a:t>Way</a:t>
            </a:r>
            <a:r>
              <a:rPr lang="fr-FR" altLang="fr-FR" sz="1600" dirty="0" smtClean="0">
                <a:latin typeface="Arial" charset="0"/>
              </a:rPr>
              <a:t> </a:t>
            </a:r>
            <a:r>
              <a:rPr lang="fr-FR" altLang="fr-FR" sz="1600" dirty="0" err="1" smtClean="0">
                <a:latin typeface="Arial" charset="0"/>
              </a:rPr>
              <a:t>resides</a:t>
            </a:r>
            <a:r>
              <a:rPr lang="fr-FR" altLang="fr-FR" sz="1600" dirty="0" smtClean="0">
                <a:latin typeface="Arial" charset="0"/>
              </a:rPr>
              <a:t> in a </a:t>
            </a:r>
            <a:r>
              <a:rPr lang="fr-FR" altLang="fr-FR" sz="1600" b="1" dirty="0" smtClean="0">
                <a:latin typeface="Arial" charset="0"/>
              </a:rPr>
              <a:t>filament</a:t>
            </a:r>
          </a:p>
          <a:p>
            <a:pPr marL="631825" lvl="1" indent="-174625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charset="0"/>
              </a:rPr>
              <a:t>the </a:t>
            </a:r>
            <a:r>
              <a:rPr lang="fr-FR" altLang="fr-FR" sz="1600" dirty="0" err="1" smtClean="0">
                <a:latin typeface="Arial" charset="0"/>
              </a:rPr>
              <a:t>Perseus</a:t>
            </a:r>
            <a:r>
              <a:rPr lang="fr-FR" altLang="fr-FR" sz="1600" dirty="0" smtClean="0">
                <a:latin typeface="Arial" charset="0"/>
              </a:rPr>
              <a:t> Cluster</a:t>
            </a:r>
            <a:endParaRPr lang="fr-FR" altLang="fr-FR" sz="1600" dirty="0">
              <a:solidFill>
                <a:prstClr val="black"/>
              </a:solidFill>
              <a:latin typeface="Arial" charset="0"/>
            </a:endParaRPr>
          </a:p>
          <a:p>
            <a:pPr marL="895350" lvl="2" indent="179388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fr-FR" sz="1600" b="1" dirty="0" smtClean="0">
                <a:solidFill>
                  <a:prstClr val="black"/>
                </a:solidFill>
                <a:latin typeface="Arial" charset="0"/>
              </a:rPr>
              <a:t>λ</a:t>
            </a:r>
            <a:r>
              <a:rPr lang="fr-FR" altLang="fr-FR" sz="1600" b="1" baseline="-25000" dirty="0" smtClean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=0.357,</a:t>
            </a:r>
            <a:r>
              <a:rPr lang="el-GR" altLang="fr-FR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fr-FR" sz="1600" b="1" dirty="0">
                <a:solidFill>
                  <a:prstClr val="black"/>
                </a:solidFill>
                <a:latin typeface="Arial" charset="0"/>
              </a:rPr>
              <a:t>λ</a:t>
            </a:r>
            <a:r>
              <a:rPr lang="fr-FR" altLang="fr-FR" sz="1600" b="1" baseline="-25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=0.215,</a:t>
            </a:r>
            <a:r>
              <a:rPr lang="el-GR" altLang="fr-FR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fr-FR" sz="1600" b="1" dirty="0">
                <a:solidFill>
                  <a:prstClr val="black"/>
                </a:solidFill>
                <a:latin typeface="Arial" charset="0"/>
              </a:rPr>
              <a:t>λ</a:t>
            </a:r>
            <a:r>
              <a:rPr lang="fr-FR" altLang="fr-FR" sz="1600" b="1" baseline="-25000" dirty="0" smtClean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=0.065  </a:t>
            </a:r>
            <a:r>
              <a:rPr lang="fr-FR" altLang="fr-FR" sz="1600" dirty="0">
                <a:solidFill>
                  <a:prstClr val="black"/>
                </a:solidFill>
                <a:latin typeface="Arial" charset="0"/>
              </a:rPr>
              <a:t>=&gt; </a:t>
            </a:r>
            <a:r>
              <a:rPr lang="fr-FR" altLang="fr-FR" sz="160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fr-FR" altLang="fr-FR" sz="1600" dirty="0" err="1" smtClean="0">
                <a:solidFill>
                  <a:prstClr val="black"/>
                </a:solidFill>
                <a:latin typeface="Arial" charset="0"/>
              </a:rPr>
              <a:t>Perseus</a:t>
            </a:r>
            <a:r>
              <a:rPr lang="fr-FR" altLang="fr-FR" sz="1600" dirty="0" smtClean="0">
                <a:solidFill>
                  <a:prstClr val="black"/>
                </a:solidFill>
                <a:latin typeface="Arial" charset="0"/>
              </a:rPr>
              <a:t> cluster is </a:t>
            </a:r>
            <a:r>
              <a:rPr lang="fr-FR" altLang="fr-FR" sz="1600" dirty="0" err="1" smtClean="0">
                <a:solidFill>
                  <a:prstClr val="black"/>
                </a:solidFill>
                <a:latin typeface="Arial" charset="0"/>
              </a:rPr>
              <a:t>located</a:t>
            </a:r>
            <a:r>
              <a:rPr lang="fr-FR" altLang="fr-FR" sz="1600" dirty="0" smtClean="0">
                <a:solidFill>
                  <a:prstClr val="black"/>
                </a:solidFill>
                <a:latin typeface="Arial" charset="0"/>
              </a:rPr>
              <a:t> in a 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knot</a:t>
            </a:r>
            <a:endParaRPr lang="fr-FR" altLang="fr-FR" sz="1600" b="1" dirty="0" smtClean="0">
              <a:latin typeface="Arial" charset="0"/>
            </a:endParaRPr>
          </a:p>
          <a:p>
            <a:pPr marL="631825" lvl="1" indent="-174625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dirty="0" err="1" smtClean="0">
                <a:latin typeface="Arial" charset="0"/>
              </a:rPr>
              <a:t>somewhere</a:t>
            </a:r>
            <a:r>
              <a:rPr lang="fr-FR" altLang="fr-FR" sz="1600" dirty="0" smtClean="0">
                <a:latin typeface="Arial" charset="0"/>
              </a:rPr>
              <a:t> in the middle of the Hercules Void</a:t>
            </a:r>
            <a:endParaRPr lang="fr-FR" altLang="fr-FR" sz="1600" dirty="0">
              <a:solidFill>
                <a:prstClr val="black"/>
              </a:solidFill>
              <a:latin typeface="Arial" charset="0"/>
            </a:endParaRPr>
          </a:p>
          <a:p>
            <a:pPr marL="895350" lvl="2" indent="179388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fr-FR" sz="1600" b="1" dirty="0">
                <a:solidFill>
                  <a:prstClr val="black"/>
                </a:solidFill>
                <a:latin typeface="Arial" charset="0"/>
              </a:rPr>
              <a:t>λ</a:t>
            </a:r>
            <a:r>
              <a:rPr lang="fr-FR" altLang="fr-FR" sz="1600" b="1" baseline="-25000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=-0.013,</a:t>
            </a:r>
            <a:r>
              <a:rPr lang="el-GR" altLang="fr-FR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fr-FR" sz="1600" b="1" dirty="0">
                <a:solidFill>
                  <a:prstClr val="black"/>
                </a:solidFill>
                <a:latin typeface="Arial" charset="0"/>
              </a:rPr>
              <a:t>λ</a:t>
            </a:r>
            <a:r>
              <a:rPr lang="fr-FR" altLang="fr-FR" sz="1600" b="1" baseline="-25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=-0.128,</a:t>
            </a:r>
            <a:r>
              <a:rPr lang="el-GR" altLang="fr-FR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fr-FR" sz="1600" b="1" dirty="0">
                <a:solidFill>
                  <a:prstClr val="black"/>
                </a:solidFill>
                <a:latin typeface="Arial" charset="0"/>
              </a:rPr>
              <a:t>λ</a:t>
            </a:r>
            <a:r>
              <a:rPr lang="fr-FR" altLang="fr-FR" sz="1600" b="1" baseline="-25000" dirty="0" smtClean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=-0.300</a:t>
            </a:r>
            <a:r>
              <a:rPr lang="fr-FR" altLang="fr-FR" sz="1600" dirty="0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fr-FR" altLang="fr-FR" sz="1600" dirty="0">
                <a:solidFill>
                  <a:prstClr val="black"/>
                </a:solidFill>
                <a:latin typeface="Arial" charset="0"/>
              </a:rPr>
              <a:t>=&gt; </a:t>
            </a:r>
            <a:r>
              <a:rPr lang="fr-FR" altLang="fr-FR" sz="1600" dirty="0" smtClean="0">
                <a:solidFill>
                  <a:prstClr val="black"/>
                </a:solidFill>
                <a:latin typeface="Arial" charset="0"/>
              </a:rPr>
              <a:t>this location is in a 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charset="0"/>
              </a:rPr>
              <a:t>void</a:t>
            </a:r>
            <a:endParaRPr lang="fr-FR" altLang="fr-FR" sz="1600" b="1" dirty="0">
              <a:latin typeface="Arial" charset="0"/>
            </a:endParaRPr>
          </a:p>
        </p:txBody>
      </p:sp>
      <p:pic>
        <p:nvPicPr>
          <p:cNvPr id="1029" name="Picture 5" descr="D:\conferences\Vietnam\Capture_ShearTen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4" y="2132856"/>
            <a:ext cx="336637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onferences\Vietnam\histolamb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15228" r="9903" b="7900"/>
          <a:stretch/>
        </p:blipFill>
        <p:spPr bwMode="auto">
          <a:xfrm>
            <a:off x="6073191" y="3476566"/>
            <a:ext cx="3085677" cy="26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onferences\Vietnam\histolambd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6278" r="9933" b="8056"/>
          <a:stretch/>
        </p:blipFill>
        <p:spPr bwMode="auto">
          <a:xfrm>
            <a:off x="3059832" y="3517828"/>
            <a:ext cx="3061107" cy="25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363"/>
          </a:xfrm>
        </p:spPr>
        <p:txBody>
          <a:bodyPr/>
          <a:lstStyle/>
          <a:p>
            <a:r>
              <a:rPr lang="fr-FR" dirty="0" smtClean="0"/>
              <a:t>V-Web classification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1105001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6213" indent="-1762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33413" indent="-1762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000" dirty="0" smtClean="0">
                <a:latin typeface="Arial" charset="0"/>
              </a:rPr>
              <a:t>V-Web classification </a:t>
            </a:r>
            <a:r>
              <a:rPr lang="fr-FR" altLang="fr-FR" sz="2000" dirty="0" err="1" smtClean="0">
                <a:latin typeface="Arial" charset="0"/>
              </a:rPr>
              <a:t>scheme</a:t>
            </a:r>
            <a:r>
              <a:rPr lang="fr-FR" altLang="fr-FR" sz="2000" dirty="0" smtClean="0">
                <a:latin typeface="Arial" charset="0"/>
              </a:rPr>
              <a:t>:</a:t>
            </a:r>
            <a:endParaRPr lang="fr-FR" altLang="fr-FR" sz="2000" dirty="0">
              <a:latin typeface="Arial" charset="0"/>
            </a:endParaRP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fr-FR" altLang="fr-FR" sz="1600" dirty="0">
                <a:latin typeface="Arial" charset="0"/>
              </a:rPr>
              <a:t>3 ordered eigenvalues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at each position in space, 4 possible conditions: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&gt; 0  is condition for a </a:t>
            </a:r>
            <a:r>
              <a:rPr lang="fr-FR" altLang="fr-FR" sz="1600" dirty="0" smtClean="0">
                <a:latin typeface="Arial" charset="0"/>
              </a:rPr>
              <a:t>knot </a:t>
            </a:r>
            <a:r>
              <a:rPr lang="fr-FR" altLang="fr-FR" sz="1600" dirty="0">
                <a:latin typeface="Arial" charset="0"/>
              </a:rPr>
              <a:t>(flow is inward in 3 directions)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</a:t>
            </a:r>
            <a:r>
              <a:rPr lang="fr-FR" altLang="fr-FR" sz="1600" dirty="0">
                <a:latin typeface="Arial" charset="0"/>
              </a:rPr>
              <a:t> 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 0  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is condition for a filament (flow is inward in 2 directions, outward on the </a:t>
            </a:r>
            <a:r>
              <a:rPr lang="fr-FR" altLang="fr-FR" sz="1600" dirty="0" err="1">
                <a:latin typeface="Arial" charset="0"/>
              </a:rPr>
              <a:t>third</a:t>
            </a:r>
            <a:r>
              <a:rPr lang="fr-FR" altLang="fr-FR" sz="1600" dirty="0">
                <a:latin typeface="Arial" charset="0"/>
              </a:rPr>
              <a:t>)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</a:t>
            </a:r>
            <a:r>
              <a:rPr lang="fr-FR" altLang="fr-FR" sz="1600" dirty="0">
                <a:latin typeface="Arial" charset="0"/>
              </a:rPr>
              <a:t>0  &gt;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is condition for a sheet (flow is inward in 1 direction, outward on the 2 </a:t>
            </a:r>
            <a:r>
              <a:rPr lang="fr-FR" altLang="fr-FR" sz="1600" dirty="0" err="1">
                <a:latin typeface="Arial" charset="0"/>
              </a:rPr>
              <a:t>others</a:t>
            </a:r>
            <a:r>
              <a:rPr lang="fr-FR" altLang="fr-FR" sz="1600" dirty="0">
                <a:latin typeface="Arial" charset="0"/>
              </a:rPr>
              <a:t>)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</a:pPr>
            <a:r>
              <a:rPr lang="fr-FR" altLang="fr-FR" sz="1600" dirty="0">
                <a:latin typeface="Arial" charset="0"/>
              </a:rPr>
              <a:t>0  &gt;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1 </a:t>
            </a:r>
            <a:r>
              <a:rPr lang="fr-FR" altLang="fr-FR" sz="1600" dirty="0">
                <a:latin typeface="Arial" charset="0"/>
              </a:rPr>
              <a:t>&gt; </a:t>
            </a:r>
            <a:r>
              <a:rPr lang="el-GR" altLang="fr-FR" sz="1600" dirty="0">
                <a:latin typeface="Arial" charset="0"/>
              </a:rPr>
              <a:t>λ</a:t>
            </a:r>
            <a:r>
              <a:rPr lang="fr-FR" altLang="fr-FR" sz="1600" baseline="-25000" dirty="0">
                <a:latin typeface="Arial" charset="0"/>
              </a:rPr>
              <a:t>2 </a:t>
            </a:r>
            <a:r>
              <a:rPr lang="fr-FR" altLang="fr-FR" sz="1600" dirty="0">
                <a:latin typeface="Arial" charset="0"/>
              </a:rPr>
              <a:t>&gt;</a:t>
            </a:r>
            <a:r>
              <a:rPr lang="el-GR" altLang="fr-FR" sz="1600" dirty="0">
                <a:latin typeface="Arial" charset="0"/>
              </a:rPr>
              <a:t> λ</a:t>
            </a:r>
            <a:r>
              <a:rPr lang="fr-FR" altLang="fr-FR" sz="1600" baseline="-25000" dirty="0">
                <a:latin typeface="Arial" charset="0"/>
              </a:rPr>
              <a:t>3</a:t>
            </a:r>
            <a:r>
              <a:rPr lang="fr-FR" altLang="fr-FR" sz="1600" dirty="0">
                <a:latin typeface="Arial" charset="0"/>
              </a:rPr>
              <a:t> is condition for a void (flow is outward in all 3 directions</a:t>
            </a:r>
            <a:r>
              <a:rPr lang="fr-FR" altLang="fr-FR" sz="1600" dirty="0" smtClean="0">
                <a:latin typeface="Arial" charset="0"/>
              </a:rPr>
              <a:t>)</a:t>
            </a:r>
          </a:p>
          <a:p>
            <a:pPr algn="just">
              <a:spcBef>
                <a:spcPct val="0"/>
              </a:spcBef>
            </a:pPr>
            <a:endParaRPr lang="fr-FR" altLang="fr-FR" sz="2000" dirty="0" smtClean="0"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 dirty="0" smtClean="0">
                <a:latin typeface="Arial" charset="0"/>
              </a:rPr>
              <a:t>Use of multiple non-</a:t>
            </a:r>
            <a:r>
              <a:rPr lang="fr-FR" altLang="fr-FR" sz="2000" dirty="0" err="1" smtClean="0">
                <a:latin typeface="Arial" charset="0"/>
              </a:rPr>
              <a:t>null</a:t>
            </a:r>
            <a:r>
              <a:rPr lang="fr-FR" altLang="fr-FR" sz="2000" dirty="0" smtClean="0">
                <a:latin typeface="Arial" charset="0"/>
              </a:rPr>
              <a:t> thresholds to reconstruct surfaces of constant values:</a:t>
            </a:r>
            <a:endParaRPr lang="fr-FR" altLang="fr-FR" sz="2000" dirty="0">
              <a:latin typeface="Arial" charset="0"/>
            </a:endParaRPr>
          </a:p>
        </p:txBody>
      </p:sp>
      <p:pic>
        <p:nvPicPr>
          <p:cNvPr id="2050" name="Picture 2" descr="D:\conferences\Vietnam\histolambd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5969" r="10074" b="8441"/>
          <a:stretch/>
        </p:blipFill>
        <p:spPr bwMode="auto">
          <a:xfrm>
            <a:off x="22303" y="3501008"/>
            <a:ext cx="3048843" cy="25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1597370" y="4851847"/>
            <a:ext cx="0" cy="91857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088212" y="5229200"/>
            <a:ext cx="50311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5432" y="4901553"/>
            <a:ext cx="1008112" cy="3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Void cells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788024" y="4869160"/>
            <a:ext cx="0" cy="91857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572000" y="4869160"/>
            <a:ext cx="0" cy="91857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068884" y="5229200"/>
            <a:ext cx="50311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7775190" y="4869160"/>
            <a:ext cx="0" cy="91857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88964" y="5229200"/>
            <a:ext cx="50311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776130" y="5229200"/>
            <a:ext cx="50311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93624" y="4906330"/>
            <a:ext cx="1008112" cy="3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Sheet cells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3419" y="4901553"/>
            <a:ext cx="1285167" cy="3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Filament cells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25484" y="4901553"/>
            <a:ext cx="1008112" cy="3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Knot cells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2294" y="5998986"/>
            <a:ext cx="4074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altLang="fr-FR" sz="2000" dirty="0" smtClean="0">
                <a:latin typeface="Arial" charset="0"/>
              </a:rPr>
              <a:t>λ</a:t>
            </a:r>
            <a:r>
              <a:rPr lang="fr-FR" altLang="fr-FR" sz="2000" baseline="-25000" dirty="0" smtClean="0">
                <a:latin typeface="Arial" charset="0"/>
              </a:rPr>
              <a:t>2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7553994" y="5993884"/>
            <a:ext cx="4074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altLang="fr-FR" sz="2000" dirty="0" smtClean="0">
                <a:latin typeface="Arial" charset="0"/>
              </a:rPr>
              <a:t>λ</a:t>
            </a:r>
            <a:r>
              <a:rPr lang="fr-FR" altLang="fr-FR" sz="2000" baseline="-25000" dirty="0" smtClean="0">
                <a:latin typeface="Arial" charset="0"/>
              </a:rPr>
              <a:t>3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1470484" y="5996086"/>
            <a:ext cx="4074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altLang="fr-FR" sz="2000" dirty="0" smtClean="0">
                <a:latin typeface="Arial" charset="0"/>
              </a:rPr>
              <a:t>λ</a:t>
            </a:r>
            <a:r>
              <a:rPr lang="fr-FR" altLang="fr-FR" sz="2000" baseline="-25000" dirty="0" smtClean="0">
                <a:latin typeface="Arial" charset="0"/>
              </a:rPr>
              <a:t>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074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7035"/>
            <a:ext cx="9144000" cy="59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6294" y="5611542"/>
            <a:ext cx="10534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altLang="fr-FR" sz="1600" dirty="0" smtClean="0">
                <a:solidFill>
                  <a:srgbClr val="C00000"/>
                </a:solidFill>
                <a:latin typeface="Arial" charset="0"/>
              </a:rPr>
              <a:t>λ</a:t>
            </a:r>
            <a:r>
              <a:rPr lang="fr-FR" altLang="fr-FR" sz="1600" baseline="-25000" dirty="0" smtClean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fr-FR" altLang="fr-FR" sz="1600" dirty="0" smtClean="0">
                <a:solidFill>
                  <a:srgbClr val="C00000"/>
                </a:solidFill>
                <a:latin typeface="Arial" charset="0"/>
              </a:rPr>
              <a:t>= 0.075</a:t>
            </a:r>
            <a:endParaRPr lang="fr-FR" sz="1600" dirty="0">
              <a:solidFill>
                <a:srgbClr val="C0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506070" y="1939134"/>
            <a:ext cx="792088" cy="10801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7624" y="1412776"/>
            <a:ext cx="2110534" cy="52635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Visualization of the knots using 5 surface levels of </a:t>
            </a:r>
            <a:r>
              <a:rPr lang="el-GR" sz="1400" dirty="0" smtClean="0">
                <a:solidFill>
                  <a:schemeClr val="tx1"/>
                </a:solidFill>
              </a:rPr>
              <a:t>λ</a:t>
            </a:r>
            <a:r>
              <a:rPr lang="el-GR" sz="1400" baseline="-25000" dirty="0" smtClean="0">
                <a:solidFill>
                  <a:schemeClr val="tx1"/>
                </a:solidFill>
              </a:rPr>
              <a:t>3</a:t>
            </a:r>
            <a:endParaRPr lang="el-GR" sz="14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0959" y="4653136"/>
            <a:ext cx="2223864" cy="2631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1) Set the desired level of </a:t>
            </a:r>
            <a:r>
              <a:rPr lang="el-GR" sz="1400" dirty="0" smtClean="0">
                <a:solidFill>
                  <a:schemeClr val="tx1"/>
                </a:solidFill>
              </a:rPr>
              <a:t>λ</a:t>
            </a:r>
            <a:r>
              <a:rPr lang="fr-FR" sz="1400" baseline="-25000" dirty="0">
                <a:solidFill>
                  <a:schemeClr val="tx1"/>
                </a:solidFill>
              </a:rPr>
              <a:t>2</a:t>
            </a:r>
            <a:endParaRPr lang="el-GR" sz="1400" baseline="-25000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907704" y="4916316"/>
            <a:ext cx="216024" cy="6009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0060" y="5032926"/>
            <a:ext cx="2041078" cy="40719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2) Get the corresponding filament surface</a:t>
            </a:r>
            <a:endParaRPr lang="el-GR" sz="1400" baseline="-25000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779912" y="4437112"/>
            <a:ext cx="1872208" cy="5958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>
          <a:xfrm>
            <a:off x="0" y="116632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smtClean="0">
                <a:solidFill>
                  <a:schemeClr val="bg1"/>
                </a:solidFill>
              </a:rPr>
              <a:t>Analysis of the V-Web using the SD</a:t>
            </a:r>
            <a:r>
              <a:rPr lang="fr-FR" sz="2700" i="1" smtClean="0">
                <a:solidFill>
                  <a:schemeClr val="bg1"/>
                </a:solidFill>
              </a:rPr>
              <a:t>vision</a:t>
            </a:r>
            <a:r>
              <a:rPr lang="fr-FR" sz="2700" smtClean="0">
                <a:solidFill>
                  <a:schemeClr val="bg1"/>
                </a:solidFill>
              </a:rPr>
              <a:t> visualization software</a:t>
            </a:r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8784" y="6480739"/>
            <a:ext cx="9144000" cy="36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 smtClean="0">
                <a:solidFill>
                  <a:schemeClr val="bg1"/>
                </a:solidFill>
              </a:rPr>
              <a:t>Using a high </a:t>
            </a:r>
            <a:r>
              <a:rPr lang="el-GR" sz="1500" dirty="0" smtClean="0">
                <a:solidFill>
                  <a:schemeClr val="bg1"/>
                </a:solidFill>
              </a:rPr>
              <a:t>λ</a:t>
            </a:r>
            <a:r>
              <a:rPr lang="el-GR" sz="1500" baseline="-25000" dirty="0" smtClean="0">
                <a:solidFill>
                  <a:schemeClr val="bg1"/>
                </a:solidFill>
              </a:rPr>
              <a:t>2</a:t>
            </a:r>
            <a:r>
              <a:rPr lang="fr-FR" sz="1500" dirty="0" smtClean="0">
                <a:solidFill>
                  <a:schemeClr val="bg1"/>
                </a:solidFill>
              </a:rPr>
              <a:t> level to materialize the filaments and several levels of </a:t>
            </a:r>
            <a:r>
              <a:rPr lang="el-GR" sz="1500" dirty="0" smtClean="0">
                <a:solidFill>
                  <a:schemeClr val="bg1"/>
                </a:solidFill>
              </a:rPr>
              <a:t>λ</a:t>
            </a:r>
            <a:r>
              <a:rPr lang="fr-FR" sz="1500" baseline="-25000" dirty="0" smtClean="0">
                <a:solidFill>
                  <a:schemeClr val="bg1"/>
                </a:solidFill>
              </a:rPr>
              <a:t>3</a:t>
            </a:r>
            <a:r>
              <a:rPr lang="fr-FR" sz="1500" dirty="0" smtClean="0">
                <a:solidFill>
                  <a:schemeClr val="bg1"/>
                </a:solidFill>
              </a:rPr>
              <a:t> to materialize the knots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Autofit/>
          </a:bodyPr>
          <a:lstStyle/>
          <a:p>
            <a:r>
              <a:rPr lang="fr-FR" sz="2700" dirty="0" smtClean="0">
                <a:solidFill>
                  <a:schemeClr val="bg1"/>
                </a:solidFill>
              </a:rPr>
              <a:t>Analysis of the V-Web using the SD</a:t>
            </a:r>
            <a:r>
              <a:rPr lang="fr-FR" sz="2700" i="1" dirty="0" smtClean="0">
                <a:solidFill>
                  <a:schemeClr val="bg1"/>
                </a:solidFill>
              </a:rPr>
              <a:t>vision</a:t>
            </a:r>
            <a:r>
              <a:rPr lang="fr-FR" sz="2700" dirty="0" smtClean="0">
                <a:solidFill>
                  <a:schemeClr val="bg1"/>
                </a:solidFill>
              </a:rPr>
              <a:t> visualization software</a:t>
            </a:r>
            <a:endParaRPr lang="fr-FR" sz="27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conferences\Vietnam\SDvision_cosmicweb_Vietnam_widget_multisurface1_v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97"/>
            <a:ext cx="9144000" cy="5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2506070" y="1939134"/>
            <a:ext cx="792088" cy="10801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7624" y="1412776"/>
            <a:ext cx="2110534" cy="52635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Visualization of the knots using 5 surface levels of </a:t>
            </a:r>
            <a:r>
              <a:rPr lang="el-GR" sz="1400" dirty="0" smtClean="0">
                <a:solidFill>
                  <a:schemeClr val="tx1"/>
                </a:solidFill>
              </a:rPr>
              <a:t>λ</a:t>
            </a:r>
            <a:r>
              <a:rPr lang="el-GR" sz="1400" baseline="-25000" dirty="0" smtClean="0">
                <a:solidFill>
                  <a:schemeClr val="tx1"/>
                </a:solidFill>
              </a:rPr>
              <a:t>3</a:t>
            </a:r>
            <a:endParaRPr lang="el-GR" sz="14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0959" y="4653136"/>
            <a:ext cx="2223864" cy="2631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1) Set the desired level of </a:t>
            </a:r>
            <a:r>
              <a:rPr lang="el-GR" sz="1400" dirty="0" smtClean="0">
                <a:solidFill>
                  <a:schemeClr val="tx1"/>
                </a:solidFill>
              </a:rPr>
              <a:t>λ</a:t>
            </a:r>
            <a:r>
              <a:rPr lang="fr-FR" sz="1400" baseline="-25000" dirty="0">
                <a:solidFill>
                  <a:schemeClr val="tx1"/>
                </a:solidFill>
              </a:rPr>
              <a:t>2</a:t>
            </a:r>
            <a:endParaRPr lang="el-GR" sz="1400" baseline="-25000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907704" y="4916316"/>
            <a:ext cx="216024" cy="6009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0060" y="5032926"/>
            <a:ext cx="2041078" cy="40719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2) Get the corresponding filament surface</a:t>
            </a:r>
            <a:endParaRPr lang="el-GR" sz="1400" baseline="-25000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779912" y="4653136"/>
            <a:ext cx="792088" cy="3797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16294" y="5611542"/>
            <a:ext cx="10534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altLang="fr-FR" sz="1600" dirty="0" smtClean="0">
                <a:solidFill>
                  <a:srgbClr val="C00000"/>
                </a:solidFill>
                <a:latin typeface="Arial" charset="0"/>
              </a:rPr>
              <a:t>λ</a:t>
            </a:r>
            <a:r>
              <a:rPr lang="fr-FR" altLang="fr-FR" sz="1600" baseline="-25000" dirty="0" smtClean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fr-FR" altLang="fr-FR" sz="1600" dirty="0" smtClean="0">
                <a:solidFill>
                  <a:srgbClr val="C00000"/>
                </a:solidFill>
                <a:latin typeface="Arial" charset="0"/>
              </a:rPr>
              <a:t>= 0.046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93652" y="6510475"/>
            <a:ext cx="9144000" cy="36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 smtClean="0">
                <a:solidFill>
                  <a:schemeClr val="bg1"/>
                </a:solidFill>
              </a:rPr>
              <a:t>A right balance </a:t>
            </a:r>
            <a:r>
              <a:rPr lang="fr-FR" sz="1500" dirty="0" err="1" smtClean="0">
                <a:solidFill>
                  <a:schemeClr val="bg1"/>
                </a:solidFill>
              </a:rPr>
              <a:t>between</a:t>
            </a:r>
            <a:r>
              <a:rPr lang="fr-FR" sz="1500" dirty="0" smtClean="0">
                <a:solidFill>
                  <a:schemeClr val="bg1"/>
                </a:solidFill>
              </a:rPr>
              <a:t> high level (surface is </a:t>
            </a:r>
            <a:r>
              <a:rPr lang="fr-FR" sz="1500" dirty="0" err="1" smtClean="0">
                <a:solidFill>
                  <a:schemeClr val="bg1"/>
                </a:solidFill>
              </a:rPr>
              <a:t>vanishing</a:t>
            </a:r>
            <a:r>
              <a:rPr lang="fr-FR" sz="1500" dirty="0" smtClean="0">
                <a:solidFill>
                  <a:schemeClr val="bg1"/>
                </a:solidFill>
              </a:rPr>
              <a:t>) and </a:t>
            </a:r>
            <a:r>
              <a:rPr lang="fr-FR" sz="1500" dirty="0" err="1" smtClean="0">
                <a:solidFill>
                  <a:schemeClr val="bg1"/>
                </a:solidFill>
              </a:rPr>
              <a:t>low</a:t>
            </a:r>
            <a:r>
              <a:rPr lang="fr-FR" sz="1500" dirty="0" smtClean="0">
                <a:solidFill>
                  <a:schemeClr val="bg1"/>
                </a:solidFill>
              </a:rPr>
              <a:t> level (surface </a:t>
            </a:r>
            <a:r>
              <a:rPr lang="fr-FR" sz="1500" dirty="0" err="1" smtClean="0">
                <a:solidFill>
                  <a:schemeClr val="bg1"/>
                </a:solidFill>
              </a:rPr>
              <a:t>fills</a:t>
            </a:r>
            <a:r>
              <a:rPr lang="fr-FR" sz="1500" dirty="0" smtClean="0">
                <a:solidFill>
                  <a:schemeClr val="bg1"/>
                </a:solidFill>
              </a:rPr>
              <a:t> the </a:t>
            </a:r>
            <a:r>
              <a:rPr lang="fr-FR" sz="1500" dirty="0" err="1" smtClean="0">
                <a:solidFill>
                  <a:schemeClr val="bg1"/>
                </a:solidFill>
              </a:rPr>
              <a:t>whole</a:t>
            </a:r>
            <a:r>
              <a:rPr lang="fr-FR" sz="1500" dirty="0" smtClean="0">
                <a:solidFill>
                  <a:schemeClr val="bg1"/>
                </a:solidFill>
              </a:rPr>
              <a:t> space)</a:t>
            </a:r>
            <a:r>
              <a:rPr lang="el-GR" sz="1500" dirty="0">
                <a:solidFill>
                  <a:schemeClr val="bg1"/>
                </a:solidFill>
              </a:rPr>
              <a:t> </a:t>
            </a:r>
            <a:r>
              <a:rPr lang="fr-FR" sz="1500" dirty="0" smtClean="0">
                <a:solidFill>
                  <a:schemeClr val="bg1"/>
                </a:solidFill>
              </a:rPr>
              <a:t>for </a:t>
            </a:r>
            <a:r>
              <a:rPr lang="el-GR" sz="1500" dirty="0" smtClean="0">
                <a:solidFill>
                  <a:schemeClr val="bg1"/>
                </a:solidFill>
              </a:rPr>
              <a:t>λ</a:t>
            </a:r>
            <a:r>
              <a:rPr lang="el-GR" sz="1500" baseline="-25000" dirty="0" smtClean="0">
                <a:solidFill>
                  <a:schemeClr val="bg1"/>
                </a:solidFill>
              </a:rPr>
              <a:t>2</a:t>
            </a:r>
            <a:r>
              <a:rPr lang="fr-FR" sz="1500" dirty="0" smtClean="0">
                <a:solidFill>
                  <a:schemeClr val="bg1"/>
                </a:solidFill>
              </a:rPr>
              <a:t>  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80728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V-Web cartography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a three-dimensional network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6378917"/>
            <a:ext cx="8986132" cy="36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 smtClean="0">
                <a:solidFill>
                  <a:schemeClr val="bg1"/>
                </a:solidFill>
              </a:rPr>
              <a:t>Reconstruction of the filaments </a:t>
            </a:r>
            <a:r>
              <a:rPr lang="fr-FR" sz="1500" dirty="0" err="1" smtClean="0">
                <a:solidFill>
                  <a:schemeClr val="bg1"/>
                </a:solidFill>
              </a:rPr>
              <a:t>that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run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through</a:t>
            </a:r>
            <a:r>
              <a:rPr lang="fr-FR" sz="1500" dirty="0" smtClean="0">
                <a:solidFill>
                  <a:schemeClr val="bg1"/>
                </a:solidFill>
              </a:rPr>
              <a:t> the </a:t>
            </a:r>
            <a:r>
              <a:rPr lang="fr-FR" sz="1500" dirty="0" err="1" smtClean="0">
                <a:solidFill>
                  <a:schemeClr val="bg1"/>
                </a:solidFill>
              </a:rPr>
              <a:t>uncharted</a:t>
            </a:r>
            <a:r>
              <a:rPr lang="fr-FR" sz="1500" dirty="0" smtClean="0">
                <a:solidFill>
                  <a:schemeClr val="bg1"/>
                </a:solidFill>
              </a:rPr>
              <a:t> Zone of </a:t>
            </a:r>
            <a:r>
              <a:rPr lang="fr-FR" sz="1500" dirty="0" err="1" smtClean="0">
                <a:solidFill>
                  <a:schemeClr val="bg1"/>
                </a:solidFill>
              </a:rPr>
              <a:t>Avoidance</a:t>
            </a:r>
            <a:endParaRPr lang="fr-FR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36712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V-Web cartography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6309320"/>
            <a:ext cx="8986132" cy="36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 smtClean="0">
                <a:solidFill>
                  <a:schemeClr val="bg1"/>
                </a:solidFill>
              </a:rPr>
              <a:t>Reconstruction of the filaments </a:t>
            </a:r>
            <a:r>
              <a:rPr lang="fr-FR" sz="1500" dirty="0" err="1" smtClean="0">
                <a:solidFill>
                  <a:schemeClr val="bg1"/>
                </a:solidFill>
              </a:rPr>
              <a:t>that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run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through</a:t>
            </a:r>
            <a:r>
              <a:rPr lang="fr-FR" sz="1500" dirty="0" smtClean="0">
                <a:solidFill>
                  <a:schemeClr val="bg1"/>
                </a:solidFill>
              </a:rPr>
              <a:t> the Zone of </a:t>
            </a:r>
            <a:r>
              <a:rPr lang="fr-FR" sz="1500" dirty="0" err="1" smtClean="0">
                <a:solidFill>
                  <a:schemeClr val="bg1"/>
                </a:solidFill>
              </a:rPr>
              <a:t>Avoidance</a:t>
            </a:r>
            <a:endParaRPr lang="fr-FR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92696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V-Web versus Full Flow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4380" y="6093296"/>
            <a:ext cx="894962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</a:rPr>
              <a:t>The structure of the full flow is </a:t>
            </a:r>
            <a:r>
              <a:rPr lang="fr-FR" sz="1500" dirty="0" err="1">
                <a:solidFill>
                  <a:schemeClr val="bg1"/>
                </a:solidFill>
              </a:rPr>
              <a:t>determined</a:t>
            </a:r>
            <a:r>
              <a:rPr lang="fr-FR" sz="1500" dirty="0">
                <a:solidFill>
                  <a:schemeClr val="bg1"/>
                </a:solidFill>
              </a:rPr>
              <a:t> by the </a:t>
            </a:r>
            <a:r>
              <a:rPr lang="fr-FR" sz="1500" dirty="0" err="1">
                <a:solidFill>
                  <a:schemeClr val="bg1"/>
                </a:solidFill>
              </a:rPr>
              <a:t>gravitational</a:t>
            </a:r>
            <a:r>
              <a:rPr lang="fr-FR" sz="1500" dirty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potential</a:t>
            </a:r>
            <a:r>
              <a:rPr lang="fr-FR" sz="1500" dirty="0" smtClean="0">
                <a:solidFill>
                  <a:schemeClr val="bg1"/>
                </a:solidFill>
              </a:rPr>
              <a:t>, not by the V-Web </a:t>
            </a:r>
            <a:r>
              <a:rPr lang="fr-FR" sz="1500" dirty="0" err="1" smtClean="0">
                <a:solidFill>
                  <a:schemeClr val="bg1"/>
                </a:solidFill>
              </a:rPr>
              <a:t>that</a:t>
            </a:r>
            <a:r>
              <a:rPr lang="fr-FR" sz="1500" dirty="0" smtClean="0">
                <a:solidFill>
                  <a:schemeClr val="bg1"/>
                </a:solidFill>
              </a:rPr>
              <a:t> is a tracer of local collapse and expansion.</a:t>
            </a:r>
            <a:endParaRPr lang="fr-FR" sz="1500" dirty="0">
              <a:solidFill>
                <a:schemeClr val="bg1"/>
              </a:solidFill>
            </a:endParaRP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Shapley is the dominant </a:t>
            </a:r>
            <a:r>
              <a:rPr lang="fr-FR" sz="1500" dirty="0" err="1" smtClean="0">
                <a:solidFill>
                  <a:schemeClr val="bg1"/>
                </a:solidFill>
              </a:rPr>
              <a:t>sink</a:t>
            </a:r>
            <a:r>
              <a:rPr lang="fr-FR" sz="1500" dirty="0" smtClean="0">
                <a:solidFill>
                  <a:schemeClr val="bg1"/>
                </a:solidFill>
              </a:rPr>
              <a:t> of </a:t>
            </a:r>
            <a:r>
              <a:rPr lang="fr-FR" sz="1500" dirty="0" err="1" smtClean="0">
                <a:solidFill>
                  <a:schemeClr val="bg1"/>
                </a:solidFill>
              </a:rPr>
              <a:t>velocity</a:t>
            </a:r>
            <a:r>
              <a:rPr lang="fr-FR" sz="1500" dirty="0" smtClean="0">
                <a:solidFill>
                  <a:schemeClr val="bg1"/>
                </a:solidFill>
              </a:rPr>
              <a:t> flows. </a:t>
            </a:r>
          </a:p>
        </p:txBody>
      </p:sp>
    </p:spTree>
    <p:extLst>
      <p:ext uri="{BB962C8B-B14F-4D97-AF65-F5344CB8AC3E}">
        <p14:creationId xmlns:p14="http://schemas.microsoft.com/office/powerpoint/2010/main" val="3735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92696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V-Web versus local (divergent) flows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6165304"/>
            <a:ext cx="89861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Each </a:t>
            </a:r>
            <a:r>
              <a:rPr lang="fr-FR" sz="1500" dirty="0" err="1" smtClean="0">
                <a:solidFill>
                  <a:schemeClr val="bg1"/>
                </a:solidFill>
              </a:rPr>
              <a:t>streamline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benefits</a:t>
            </a:r>
            <a:r>
              <a:rPr lang="fr-FR" sz="1500" dirty="0" smtClean="0">
                <a:solidFill>
                  <a:schemeClr val="bg1"/>
                </a:solidFill>
              </a:rPr>
              <a:t> from </a:t>
            </a:r>
            <a:r>
              <a:rPr lang="fr-FR" sz="1500" dirty="0" err="1" smtClean="0">
                <a:solidFill>
                  <a:schemeClr val="bg1"/>
                </a:solidFill>
              </a:rPr>
              <a:t>its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own</a:t>
            </a:r>
            <a:r>
              <a:rPr lang="fr-FR" sz="1500" dirty="0" smtClean="0">
                <a:solidFill>
                  <a:schemeClr val="bg1"/>
                </a:solidFill>
              </a:rPr>
              <a:t> local </a:t>
            </a:r>
            <a:r>
              <a:rPr lang="fr-FR" sz="1500" dirty="0" err="1" smtClean="0">
                <a:solidFill>
                  <a:schemeClr val="bg1"/>
                </a:solidFill>
              </a:rPr>
              <a:t>field</a:t>
            </a:r>
            <a:r>
              <a:rPr lang="fr-FR" sz="1500" dirty="0" smtClean="0">
                <a:solidFill>
                  <a:schemeClr val="bg1"/>
                </a:solidFill>
              </a:rPr>
              <a:t> obtained by the </a:t>
            </a:r>
            <a:r>
              <a:rPr lang="fr-FR" sz="1500" dirty="0" err="1" smtClean="0">
                <a:solidFill>
                  <a:schemeClr val="bg1"/>
                </a:solidFill>
              </a:rPr>
              <a:t>separation</a:t>
            </a:r>
            <a:r>
              <a:rPr lang="fr-FR" sz="1500" dirty="0" smtClean="0">
                <a:solidFill>
                  <a:schemeClr val="bg1"/>
                </a:solidFill>
              </a:rPr>
              <a:t> of the divergent and tidal flows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Local flows </a:t>
            </a:r>
            <a:r>
              <a:rPr lang="fr-FR" sz="1500" dirty="0" err="1" smtClean="0">
                <a:solidFill>
                  <a:schemeClr val="bg1"/>
                </a:solidFill>
              </a:rPr>
              <a:t>run</a:t>
            </a:r>
            <a:r>
              <a:rPr lang="fr-FR" sz="1500" dirty="0" smtClean="0">
                <a:solidFill>
                  <a:schemeClr val="bg1"/>
                </a:solidFill>
              </a:rPr>
              <a:t> </a:t>
            </a:r>
            <a:r>
              <a:rPr lang="fr-FR" sz="1500" dirty="0" err="1" smtClean="0">
                <a:solidFill>
                  <a:schemeClr val="bg1"/>
                </a:solidFill>
              </a:rPr>
              <a:t>along</a:t>
            </a:r>
            <a:r>
              <a:rPr lang="fr-FR" sz="1500" dirty="0" smtClean="0">
                <a:solidFill>
                  <a:schemeClr val="bg1"/>
                </a:solidFill>
              </a:rPr>
              <a:t> filaments; </a:t>
            </a:r>
            <a:r>
              <a:rPr lang="fr-FR" sz="1500" dirty="0" err="1" smtClean="0">
                <a:solidFill>
                  <a:schemeClr val="bg1"/>
                </a:solidFill>
              </a:rPr>
              <a:t>shearing</a:t>
            </a:r>
            <a:r>
              <a:rPr lang="fr-FR" sz="1500" dirty="0" smtClean="0">
                <a:solidFill>
                  <a:schemeClr val="bg1"/>
                </a:solidFill>
              </a:rPr>
              <a:t> points are </a:t>
            </a:r>
            <a:r>
              <a:rPr lang="fr-FR" sz="1500" dirty="0" err="1" smtClean="0">
                <a:solidFill>
                  <a:schemeClr val="bg1"/>
                </a:solidFill>
              </a:rPr>
              <a:t>observed</a:t>
            </a:r>
            <a:r>
              <a:rPr lang="fr-FR" sz="1500" dirty="0" smtClean="0">
                <a:solidFill>
                  <a:schemeClr val="bg1"/>
                </a:solidFill>
              </a:rPr>
              <a:t> at each filaments </a:t>
            </a:r>
            <a:r>
              <a:rPr lang="fr-FR" sz="1500" dirty="0" err="1" smtClean="0">
                <a:solidFill>
                  <a:schemeClr val="bg1"/>
                </a:solidFill>
              </a:rPr>
              <a:t>midsections</a:t>
            </a:r>
            <a:endParaRPr lang="fr-FR" sz="1500" dirty="0" smtClean="0">
              <a:solidFill>
                <a:schemeClr val="bg1"/>
              </a:solidFill>
            </a:endParaRP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Local flows </a:t>
            </a:r>
            <a:r>
              <a:rPr lang="fr-FR" sz="1500" dirty="0" err="1" smtClean="0">
                <a:solidFill>
                  <a:schemeClr val="bg1"/>
                </a:solidFill>
              </a:rPr>
              <a:t>delineate</a:t>
            </a:r>
            <a:r>
              <a:rPr lang="fr-FR" sz="1500" dirty="0" smtClean="0">
                <a:solidFill>
                  <a:schemeClr val="bg1"/>
                </a:solidFill>
              </a:rPr>
              <a:t> Basins of Attractions (superclusters)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6216</TotalTime>
  <Words>788</Words>
  <Application>Microsoft Office PowerPoint</Application>
  <PresentationFormat>Affichage à l'écran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The cosmography unveiled by the V-Web</vt:lpstr>
      <vt:lpstr>The V-Web classification Hoffman et al. MNRAS 425 (2012) 2049 </vt:lpstr>
      <vt:lpstr>V-Web classification</vt:lpstr>
      <vt:lpstr>Présentation PowerPoint</vt:lpstr>
      <vt:lpstr>Analysis of the V-Web using the SDvision visualization software</vt:lpstr>
      <vt:lpstr>V-Web cartography a three-dimensional network</vt:lpstr>
      <vt:lpstr>V-Web cartography</vt:lpstr>
      <vt:lpstr>V-Web versus Full Flow</vt:lpstr>
      <vt:lpstr>V-Web versus local (divergent) flows</vt:lpstr>
      <vt:lpstr>V-Web versus Laniakea BoA</vt:lpstr>
      <vt:lpstr>Zoom map</vt:lpstr>
      <vt:lpstr>Immersive maps Perseus-Pisces: a node of the V-Web where several filaments converge </vt:lpstr>
      <vt:lpstr>Immersive maps Coma: a node of the V-Web where several filaments converge </vt:lpstr>
      <vt:lpstr>VIDEO a special shorter/faster edit of a 13min video (to be submitted)</vt:lpstr>
      <vt:lpstr>What about sheets and voids? preliminary results </vt:lpstr>
      <vt:lpstr>The V-Web versus the Great Repeller 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pomarede</dc:creator>
  <cp:lastModifiedBy>pomarede</cp:lastModifiedBy>
  <cp:revision>54</cp:revision>
  <dcterms:created xsi:type="dcterms:W3CDTF">2016-06-20T09:27:37Z</dcterms:created>
  <dcterms:modified xsi:type="dcterms:W3CDTF">2016-06-29T13:24:53Z</dcterms:modified>
</cp:coreProperties>
</file>