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55" r:id="rId2"/>
    <p:sldMasterId id="2147483660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79" r:id="rId8"/>
    <p:sldId id="260" r:id="rId9"/>
    <p:sldId id="261" r:id="rId10"/>
    <p:sldId id="262" r:id="rId11"/>
    <p:sldId id="263" r:id="rId12"/>
    <p:sldId id="264" r:id="rId13"/>
    <p:sldId id="266" r:id="rId14"/>
    <p:sldId id="268" r:id="rId15"/>
    <p:sldId id="269" r:id="rId16"/>
    <p:sldId id="270" r:id="rId17"/>
    <p:sldId id="271" r:id="rId18"/>
    <p:sldId id="272" r:id="rId19"/>
    <p:sldId id="280" r:id="rId20"/>
    <p:sldId id="281" r:id="rId21"/>
    <p:sldId id="273" r:id="rId22"/>
    <p:sldId id="274" r:id="rId23"/>
    <p:sldId id="282" r:id="rId24"/>
    <p:sldId id="276" r:id="rId25"/>
    <p:sldId id="278" r:id="rId26"/>
    <p:sldId id="277" r:id="rId27"/>
  </p:sldIdLst>
  <p:sldSz cx="10080625" cy="7559675"/>
  <p:notesSz cx="7772400" cy="10058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 charset="0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99FF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357" autoAdjust="0"/>
  </p:normalViewPr>
  <p:slideViewPr>
    <p:cSldViewPr>
      <p:cViewPr varScale="1">
        <p:scale>
          <a:sx n="72" d="100"/>
          <a:sy n="72" d="100"/>
        </p:scale>
        <p:origin x="1062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373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65275" y="965200"/>
            <a:ext cx="4637088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201738" y="4784725"/>
            <a:ext cx="5370512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82391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201738" y="4784725"/>
            <a:ext cx="5373687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179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76189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5952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5582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4174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55622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48250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00593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83605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1969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2833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5367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4941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7938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1585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5999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66459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9783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80249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326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F3397-C7E2-4418-9F0F-8F11D78D90E0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34363-5D28-4EF0-A93E-F5CCBBB5B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151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C16E8-CC95-4EC8-97C9-1C805CE03605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858CD-0DC0-4A3A-A9FC-2751BF050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06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713" y="303213"/>
            <a:ext cx="2182812" cy="6448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303213"/>
            <a:ext cx="6400800" cy="6448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B9D68-9772-416E-A3B6-B92EEB7D5171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DAEF6-33BF-4873-A00B-63C0E9904A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339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8CB72-932B-4540-B3AD-72925793AB98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15CB0-530F-4DD1-9B8E-D83FB0643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775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10E04-3A94-406A-AD1F-FB9D91F29E24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E1169-16F1-4DAE-892F-98DA072CB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377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3452-4743-4E7A-97DA-DD124761469B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9208-7EF8-43F5-9ABA-5911E8D79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54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763713"/>
            <a:ext cx="4291012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292600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00FB9-4FB9-4BA8-9C35-7510A2A445DC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40A17-3AC8-4D30-84B2-B416A884F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466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08AE0-F26A-4049-A54F-443BEB442476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7653A-0CB8-42B7-BC31-60125E4EA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82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77E7E-D221-4565-8A3B-5BE44635A160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6012F-6865-47A7-8B39-E0EA2D757B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68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16C62-EE78-46DA-BD35-820263F342E9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3DBC-AA70-4FB6-A02E-3208DAE5C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239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02AEE-3275-406C-A383-6244B2A68E41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1669-72BD-4A94-805A-B54A54065F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52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9A8E3-F746-4D79-BAF6-652D86DA2889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F1C8-0141-4A70-B12D-2DBF1BBB8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204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E4DB0-3308-4894-BF50-4D4B43423B27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B211-4707-474F-8E4F-B9E66C325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098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DD066-CA69-4BEC-AC43-36212FDBF5BC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B7B8-E869-4C57-B428-0054AB21B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56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713" y="303213"/>
            <a:ext cx="2182812" cy="6448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303213"/>
            <a:ext cx="6400800" cy="6448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A2068-0AEB-46F9-9896-11B3229D411A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3A982-EE83-4CDD-92B2-C61723875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551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25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8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062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763713"/>
            <a:ext cx="4291012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292600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40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3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5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3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294AC-5F25-4665-A63A-30BCDDD0F939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75609-32E2-4A0E-B7AC-A8C31FE47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036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08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2613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70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713" y="303213"/>
            <a:ext cx="2182812" cy="6448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303213"/>
            <a:ext cx="6400800" cy="6448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4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763713"/>
            <a:ext cx="4291012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292600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9330-9C58-40AA-89F1-B16AF424CC4C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57759-EBB5-4ECF-8925-2122D337E6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92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A0761-F365-4952-8233-343345117AD2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1845D-FAF2-42D4-A337-63C67B0DC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52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E61A6-0306-482E-9288-F6D81799177F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39095-07E5-4C33-B7AD-A780B4AE5A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64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81753-5F5C-4840-B780-836C64C0296A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B93B8-4ADB-489E-AD46-F82612C44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1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45B92-9EBB-44E9-938D-ED9CF2C15664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B9403-AA29-49AC-9BEC-19BD29286F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55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930E9-C38F-4152-9973-9E9971460E1C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EE3DB-AA87-429F-A3A8-CA5998643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30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83838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303213"/>
            <a:ext cx="87360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763713"/>
            <a:ext cx="873601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300788" y="7007225"/>
            <a:ext cx="16779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</a:tabLst>
              <a:defRPr sz="11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770101F-ADAF-4F5C-B1A5-54EF23A3326E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671513" y="7007225"/>
            <a:ext cx="31924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316913" y="7007225"/>
            <a:ext cx="10906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</a:tabLst>
              <a:defRPr sz="12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CCEB3E64-BEDF-4EF0-807E-00A7B2BA45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83838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303213"/>
            <a:ext cx="87360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763713"/>
            <a:ext cx="873601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300788" y="7007225"/>
            <a:ext cx="16779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</a:tabLst>
              <a:defRPr sz="11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B1CEB12-87BE-4AA5-9473-9518A8284FD2}" type="datetime1">
              <a:rPr lang="en-US" altLang="en-US"/>
              <a:pPr>
                <a:defRPr/>
              </a:pPr>
              <a:t>7/7/2016</a:t>
            </a:fld>
            <a:endParaRPr lang="en-US" altLang="en-US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671513" y="7007225"/>
            <a:ext cx="31924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316913" y="7007225"/>
            <a:ext cx="10906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</a:tabLst>
              <a:defRPr sz="12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72D7D7C3-A036-4C07-9989-6558401B0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83838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303213"/>
            <a:ext cx="87360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763713"/>
            <a:ext cx="873601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FFFFFF"/>
          </a:solidFill>
          <a:latin typeface="Arial Narrow" panose="020B0606020202030204" pitchFamily="34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503238" y="301626"/>
            <a:ext cx="9070975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2016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 dirty="0">
                <a:solidFill>
                  <a:srgbClr val="CCECFF"/>
                </a:solidFill>
                <a:latin typeface="AR BLANCA" panose="02000000000000000000" pitchFamily="2" charset="0"/>
              </a:rPr>
              <a:t>THE DYNAMICS OF THE LOCAL SUPERCLUSTER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96912" y="1493837"/>
            <a:ext cx="9220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550"/>
              </a:spcBef>
              <a:buClrTx/>
              <a:buFontTx/>
              <a:buNone/>
            </a:pPr>
            <a:r>
              <a:rPr lang="en-US" altLang="en-US" sz="2400" dirty="0">
                <a:latin typeface="Gabriola" panose="04040605051002020D02" pitchFamily="82" charset="0"/>
              </a:rPr>
              <a:t>Offered July 8, 2016:</a:t>
            </a:r>
          </a:p>
          <a:p>
            <a:pPr eaLnBrk="1" hangingPunct="1">
              <a:lnSpc>
                <a:spcPct val="85000"/>
              </a:lnSpc>
              <a:spcBef>
                <a:spcPts val="550"/>
              </a:spcBef>
              <a:buClrTx/>
              <a:buFontTx/>
              <a:buNone/>
            </a:pPr>
            <a:r>
              <a:rPr lang="en-US" altLang="en-US" sz="2400" dirty="0">
                <a:latin typeface="Gabriola" panose="04040605051002020D02" pitchFamily="82" charset="0"/>
              </a:rPr>
              <a:t>WHEREAS, </a:t>
            </a:r>
            <a:r>
              <a:rPr lang="en-US" altLang="en-US" sz="2400" dirty="0" smtClean="0">
                <a:latin typeface="Gabriola" panose="04040605051002020D02" pitchFamily="82" charset="0"/>
              </a:rPr>
              <a:t>many </a:t>
            </a:r>
            <a:r>
              <a:rPr lang="en-US" altLang="en-US" sz="2400" dirty="0">
                <a:latin typeface="Gabriola" panose="04040605051002020D02" pitchFamily="82" charset="0"/>
              </a:rPr>
              <a:t>new and improved distances to nearby </a:t>
            </a:r>
            <a:r>
              <a:rPr lang="en-US" altLang="en-US" sz="2400" dirty="0" smtClean="0">
                <a:latin typeface="Gabriola" panose="04040605051002020D02" pitchFamily="82" charset="0"/>
              </a:rPr>
              <a:t>galaxies have been obtained,</a:t>
            </a:r>
            <a:endParaRPr lang="en-US" altLang="en-US" sz="2400" dirty="0">
              <a:latin typeface="Gabriola" panose="04040605051002020D02" pitchFamily="82" charset="0"/>
            </a:endParaRPr>
          </a:p>
          <a:p>
            <a:pPr eaLnBrk="1" hangingPunct="1">
              <a:lnSpc>
                <a:spcPct val="85000"/>
              </a:lnSpc>
              <a:spcBef>
                <a:spcPts val="550"/>
              </a:spcBef>
              <a:buClrTx/>
              <a:buFontTx/>
              <a:buNone/>
            </a:pPr>
            <a:r>
              <a:rPr lang="en-US" altLang="en-US" sz="2400" dirty="0">
                <a:latin typeface="Gabriola" panose="04040605051002020D02" pitchFamily="82" charset="0"/>
              </a:rPr>
              <a:t>WHEREAS, the dark matter distribution around the Virgo Cluster and throughout the LSC </a:t>
            </a:r>
            <a:r>
              <a:rPr lang="en-US" altLang="en-US" sz="2400" dirty="0" smtClean="0">
                <a:latin typeface="Gabriola" panose="04040605051002020D02" pitchFamily="82" charset="0"/>
              </a:rPr>
              <a:t>remains terra incognita,</a:t>
            </a:r>
            <a:endParaRPr lang="en-US" altLang="en-US" sz="2400" dirty="0">
              <a:latin typeface="Gabriola" panose="04040605051002020D02" pitchFamily="82" charset="0"/>
            </a:endParaRPr>
          </a:p>
          <a:p>
            <a:pPr eaLnBrk="1" hangingPunct="1">
              <a:lnSpc>
                <a:spcPct val="85000"/>
              </a:lnSpc>
              <a:spcBef>
                <a:spcPts val="550"/>
              </a:spcBef>
              <a:buClrTx/>
              <a:buFontTx/>
              <a:buNone/>
            </a:pPr>
            <a:r>
              <a:rPr lang="en-US" altLang="en-US" sz="2400" dirty="0">
                <a:latin typeface="Gabriola" panose="04040605051002020D02" pitchFamily="82" charset="0"/>
              </a:rPr>
              <a:t>WHEREAS, the Numerical Action Method and </a:t>
            </a:r>
            <a:r>
              <a:rPr lang="en-US" altLang="en-US" sz="2400" dirty="0" smtClean="0">
                <a:latin typeface="Gabriola" panose="04040605051002020D02" pitchFamily="82" charset="0"/>
              </a:rPr>
              <a:t>back-Integration reveals the meanderings of </a:t>
            </a:r>
            <a:r>
              <a:rPr lang="en-US" altLang="en-US" sz="2400" dirty="0">
                <a:latin typeface="Gabriola" panose="04040605051002020D02" pitchFamily="82" charset="0"/>
              </a:rPr>
              <a:t>galaxies,</a:t>
            </a:r>
          </a:p>
          <a:p>
            <a:pPr eaLnBrk="1" hangingPunct="1">
              <a:lnSpc>
                <a:spcPct val="85000"/>
              </a:lnSpc>
              <a:spcBef>
                <a:spcPts val="550"/>
              </a:spcBef>
              <a:buClrTx/>
              <a:buFontTx/>
              <a:buNone/>
            </a:pPr>
            <a:r>
              <a:rPr lang="en-US" altLang="en-US" sz="2400" dirty="0">
                <a:latin typeface="Gabriola" panose="04040605051002020D02" pitchFamily="82" charset="0"/>
              </a:rPr>
              <a:t>RESOLVED, </a:t>
            </a:r>
            <a:r>
              <a:rPr lang="en-US" altLang="en-US" sz="2400" dirty="0" smtClean="0">
                <a:latin typeface="Gabriola" panose="04040605051002020D02" pitchFamily="82" charset="0"/>
              </a:rPr>
              <a:t>a new model </a:t>
            </a:r>
            <a:r>
              <a:rPr lang="en-US" altLang="en-US" sz="2400" dirty="0">
                <a:latin typeface="Gabriola" panose="04040605051002020D02" pitchFamily="82" charset="0"/>
              </a:rPr>
              <a:t>of the </a:t>
            </a:r>
            <a:r>
              <a:rPr lang="en-US" altLang="en-US" sz="2400" dirty="0" smtClean="0">
                <a:latin typeface="Gabriola" panose="04040605051002020D02" pitchFamily="82" charset="0"/>
              </a:rPr>
              <a:t>Local Supercluster is hereby  warranted to determine </a:t>
            </a:r>
            <a:r>
              <a:rPr lang="en-US" altLang="en-US" sz="2400" dirty="0">
                <a:latin typeface="Gabriola" panose="04040605051002020D02" pitchFamily="82" charset="0"/>
              </a:rPr>
              <a:t>the total mass of the Virgo Cluster, the </a:t>
            </a:r>
            <a:r>
              <a:rPr lang="en-US" altLang="en-US" sz="2400" dirty="0" smtClean="0">
                <a:latin typeface="Gabriola" panose="04040605051002020D02" pitchFamily="82" charset="0"/>
              </a:rPr>
              <a:t>true </a:t>
            </a:r>
            <a:r>
              <a:rPr lang="en-US" altLang="en-US" sz="2400" dirty="0">
                <a:latin typeface="Gabriola" panose="04040605051002020D02" pitchFamily="82" charset="0"/>
              </a:rPr>
              <a:t>M/L of galaxies, </a:t>
            </a:r>
            <a:r>
              <a:rPr lang="en-US" altLang="en-US" sz="2400" dirty="0" smtClean="0">
                <a:latin typeface="Gabriola" panose="04040605051002020D02" pitchFamily="82" charset="0"/>
              </a:rPr>
              <a:t>and the </a:t>
            </a:r>
            <a:r>
              <a:rPr lang="en-US" altLang="en-US" sz="2400" dirty="0">
                <a:latin typeface="Gabriola" panose="04040605051002020D02" pitchFamily="82" charset="0"/>
              </a:rPr>
              <a:t>amount of dark matter strewn </a:t>
            </a:r>
            <a:r>
              <a:rPr lang="en-US" altLang="en-US" sz="2400" dirty="0" smtClean="0">
                <a:latin typeface="Gabriola" panose="04040605051002020D02" pitchFamily="82" charset="0"/>
              </a:rPr>
              <a:t>apart from </a:t>
            </a:r>
            <a:r>
              <a:rPr lang="en-US" altLang="en-US" sz="2400" dirty="0">
                <a:latin typeface="Gabriola" panose="04040605051002020D02" pitchFamily="82" charset="0"/>
              </a:rPr>
              <a:t>the galaxies.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en-US" altLang="en-US" sz="2000" dirty="0">
                <a:latin typeface="Trebuchet MS" panose="020B0603020202020204" pitchFamily="34" charset="0"/>
              </a:rPr>
              <a:t>Commending</a:t>
            </a:r>
            <a:r>
              <a:rPr lang="en-US" altLang="en-US" sz="2400" dirty="0">
                <a:latin typeface="Rage Italic" panose="03070502040507070304" pitchFamily="66" charset="0"/>
              </a:rPr>
              <a:t>: Ed Shaya (U. of Maryland), R. Brent Tully (U. of Hawaii), &amp; Yehuda Hoffman (HUJI)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077912" y="450850"/>
            <a:ext cx="8029576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000" dirty="0">
                <a:latin typeface="AR CENA" panose="02000000000000000000" pitchFamily="2" charset="0"/>
              </a:rPr>
              <a:t>LEO I </a:t>
            </a:r>
            <a:r>
              <a:rPr lang="en-US" altLang="en-US" sz="3200" dirty="0" smtClean="0">
                <a:latin typeface="AR CENA" panose="02000000000000000000" pitchFamily="2" charset="0"/>
              </a:rPr>
              <a:t>VELOCITY at z=4  on map (SGL</a:t>
            </a:r>
            <a:r>
              <a:rPr lang="en-US" altLang="en-US" sz="3200" baseline="-25000" dirty="0" smtClean="0">
                <a:latin typeface="AR CENA" panose="02000000000000000000" pitchFamily="2" charset="0"/>
              </a:rPr>
              <a:t>V</a:t>
            </a:r>
            <a:r>
              <a:rPr lang="en-US" altLang="en-US" sz="3200" dirty="0">
                <a:latin typeface="AR CENA" panose="02000000000000000000" pitchFamily="2" charset="0"/>
              </a:rPr>
              <a:t>, SGB</a:t>
            </a:r>
            <a:r>
              <a:rPr lang="en-US" altLang="en-US" sz="3200" baseline="-25000" dirty="0">
                <a:latin typeface="AR CENA" panose="02000000000000000000" pitchFamily="2" charset="0"/>
              </a:rPr>
              <a:t>V</a:t>
            </a:r>
            <a:r>
              <a:rPr lang="en-US" altLang="en-US" sz="3200" dirty="0">
                <a:latin typeface="AR CENA" panose="02000000000000000000" pitchFamily="2" charset="0"/>
              </a:rPr>
              <a:t>) 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3" t="14264" r="20154" b="30533"/>
          <a:stretch>
            <a:fillRect/>
          </a:stretch>
        </p:blipFill>
        <p:spPr bwMode="auto">
          <a:xfrm>
            <a:off x="1458912" y="1265237"/>
            <a:ext cx="64008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5923" t="14264" r="20154" b="305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27050"/>
            <a:ext cx="8124825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2" y="3426858"/>
            <a:ext cx="5164137" cy="413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" y="-258763"/>
            <a:ext cx="5029200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6" y="3454708"/>
            <a:ext cx="4715204" cy="410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0"/>
            <a:ext cx="9409112" cy="757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9436100" cy="757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0"/>
            <a:ext cx="9464675" cy="758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-3175"/>
            <a:ext cx="9448800" cy="75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216C62-EE78-46DA-BD35-820263F342E9}" type="datetime1">
              <a:rPr lang="en-US" altLang="en-US" smtClean="0"/>
              <a:pPr>
                <a:defRPr/>
              </a:pPr>
              <a:t>7/7/2016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6" y="0"/>
            <a:ext cx="944129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216C62-EE78-46DA-BD35-820263F342E9}" type="datetime1">
              <a:rPr lang="en-US" altLang="en-US" smtClean="0"/>
              <a:pPr>
                <a:defRPr/>
              </a:pPr>
              <a:t>7/7/2016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350838"/>
            <a:ext cx="8344898" cy="66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27050"/>
            <a:ext cx="8124825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671513" y="303213"/>
            <a:ext cx="873760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 dirty="0">
                <a:latin typeface="AR BLANCA" panose="02000000000000000000" pitchFamily="2" charset="0"/>
              </a:rPr>
              <a:t>OUTLINE</a:t>
            </a:r>
            <a:br>
              <a:rPr lang="en-US" altLang="en-US" sz="3300" dirty="0">
                <a:latin typeface="AR BLANCA" panose="02000000000000000000" pitchFamily="2" charset="0"/>
              </a:rPr>
            </a:br>
            <a:endParaRPr lang="en-US" altLang="en-US" sz="3300" dirty="0">
              <a:latin typeface="AR BLANCA" panose="02000000000000000000" pitchFamily="2" charset="0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671513" y="1112838"/>
            <a:ext cx="8737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6238" indent="-376238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Galaxy Distribution &lt; 40 </a:t>
            </a:r>
            <a:r>
              <a:rPr lang="en-US" alt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Mpc</a:t>
            </a:r>
            <a:endParaRPr lang="en-US" alt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eaLnBrk="1" hangingPunct="1"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External tidal </a:t>
            </a:r>
            <a:r>
              <a:rPr lang="en-US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field</a:t>
            </a:r>
          </a:p>
          <a:p>
            <a:pPr eaLnBrk="1" hangingPunct="1"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NAM </a:t>
            </a:r>
          </a:p>
          <a:p>
            <a:pPr eaLnBrk="1" hangingPunct="1"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Backtracking</a:t>
            </a:r>
          </a:p>
          <a:p>
            <a:pPr eaLnBrk="1" hangingPunct="1"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Look at Trajectories in a best </a:t>
            </a:r>
            <a:r>
              <a:rPr lang="en-US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solution</a:t>
            </a:r>
          </a:p>
          <a:p>
            <a:pPr eaLnBrk="1" hangingPunct="1"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Vary Ho</a:t>
            </a:r>
          </a:p>
          <a:p>
            <a:pPr eaLnBrk="1" hangingPunct="1"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We will contemplate on the </a:t>
            </a:r>
            <a:r>
              <a:rPr lang="en-US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redshift of the Virgo </a:t>
            </a:r>
            <a:r>
              <a:rPr lang="en-US" alt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Cluster.</a:t>
            </a:r>
            <a:endParaRPr lang="en-US" alt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eaLnBrk="1" hangingPunct="1">
              <a:buClr>
                <a:srgbClr val="DC9E1F"/>
              </a:buClr>
              <a:buFont typeface="Arial" panose="020B0604020202020204" pitchFamily="34" charset="0"/>
              <a:buNone/>
            </a:pPr>
            <a:endParaRPr lang="en-US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303213"/>
            <a:ext cx="8737600" cy="1258887"/>
          </a:xfrm>
        </p:spPr>
        <p:txBody>
          <a:bodyPr/>
          <a:lstStyle/>
          <a:p>
            <a:pPr eaLnBrk="1" hangingPunct="1"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</a:pPr>
            <a:r>
              <a:rPr lang="en-US" altLang="en-US" dirty="0" smtClean="0"/>
              <a:t> PARAMETERS AS FN OF H</a:t>
            </a:r>
            <a:r>
              <a:rPr lang="en-US" altLang="en-US" baseline="-25000" dirty="0" smtClean="0"/>
              <a:t>O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763713"/>
            <a:ext cx="8737600" cy="4989512"/>
          </a:xfrm>
        </p:spPr>
        <p:txBody>
          <a:bodyPr/>
          <a:lstStyle/>
          <a:p>
            <a:pPr marL="376238" indent="-376238" eaLnBrk="1" hangingPunct="1">
              <a:buClr>
                <a:srgbClr val="DC9E1F"/>
              </a:buClr>
              <a:buFont typeface="Arial" panose="020B0604020202020204" pitchFamily="34" charset="0"/>
              <a:buChar char="•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</a:pPr>
            <a:r>
              <a:rPr lang="en-US" altLang="en-US" sz="2800" dirty="0" smtClean="0"/>
              <a:t>Choose Ho </a:t>
            </a:r>
          </a:p>
          <a:p>
            <a:pPr marL="376238" indent="-376238" eaLnBrk="1" hangingPunct="1">
              <a:buClr>
                <a:srgbClr val="DC9E1F"/>
              </a:buClr>
              <a:buFont typeface="Arial" panose="020B0604020202020204" pitchFamily="34" charset="0"/>
              <a:buChar char="•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</a:pPr>
            <a:r>
              <a:rPr lang="en-US" altLang="en-US" sz="2800" dirty="0" smtClean="0"/>
              <a:t>Vary parameters  to reduce chi-</a:t>
            </a:r>
            <a:r>
              <a:rPr lang="en-US" altLang="en-US" sz="2800" dirty="0" err="1" smtClean="0"/>
              <a:t>sq</a:t>
            </a:r>
            <a:r>
              <a:rPr lang="en-US" altLang="en-US" sz="2800" dirty="0" smtClean="0"/>
              <a:t> to a minimum:</a:t>
            </a:r>
          </a:p>
          <a:p>
            <a:pPr marL="376238" indent="-376238" eaLnBrk="1" hangingPunct="1">
              <a:buClr>
                <a:srgbClr val="DC9E1F"/>
              </a:buClr>
              <a:buFont typeface="Arial" panose="020B0604020202020204" pitchFamily="34" charset="0"/>
              <a:buChar char="•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</a:pPr>
            <a:r>
              <a:rPr lang="en-US" altLang="en-US" sz="2800" dirty="0" smtClean="0"/>
              <a:t>Parameters: M/L</a:t>
            </a:r>
            <a:r>
              <a:rPr lang="en-US" altLang="en-US" sz="2800" baseline="-33000" dirty="0" smtClean="0"/>
              <a:t>K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M</a:t>
            </a:r>
            <a:r>
              <a:rPr lang="en-US" altLang="en-US" sz="2800" baseline="-33000" dirty="0" err="1" smtClean="0"/>
              <a:t>virgo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Ω</a:t>
            </a:r>
            <a:r>
              <a:rPr lang="en-US" altLang="en-US" sz="2800" baseline="-33000" dirty="0" err="1" smtClean="0"/>
              <a:t>orphan</a:t>
            </a:r>
            <a:r>
              <a:rPr lang="en-US" altLang="en-US" sz="2800" dirty="0" smtClean="0"/>
              <a:t>, External field strength</a:t>
            </a:r>
          </a:p>
          <a:p>
            <a:pPr marL="376238" indent="-376238" eaLnBrk="1" hangingPunct="1">
              <a:buClr>
                <a:srgbClr val="DC9E1F"/>
              </a:buClr>
              <a:buFont typeface="Arial" panose="020B0604020202020204" pitchFamily="34" charset="0"/>
              <a:buChar char="•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</a:pPr>
            <a:r>
              <a:rPr lang="en-US" altLang="en-US" sz="2800" dirty="0" smtClean="0"/>
              <a:t>Change Ho</a:t>
            </a:r>
          </a:p>
        </p:txBody>
      </p:sp>
      <p:graphicFrame>
        <p:nvGraphicFramePr>
          <p:cNvPr id="44036" name="Object 3"/>
          <p:cNvGraphicFramePr>
            <a:graphicFrameLocks noChangeAspect="1"/>
          </p:cNvGraphicFramePr>
          <p:nvPr/>
        </p:nvGraphicFramePr>
        <p:xfrm>
          <a:off x="4714875" y="3616325"/>
          <a:ext cx="188913" cy="11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0" r:id="rId4" imgW="192390" imgH="119238" progId="">
                  <p:embed/>
                </p:oleObj>
              </mc:Choice>
              <mc:Fallback>
                <p:oleObj r:id="rId4" imgW="192390" imgH="11923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616325"/>
                        <a:ext cx="188913" cy="11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4714875" y="3616325"/>
          <a:ext cx="188913" cy="11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1" r:id="rId6" imgW="192390" imgH="119238" progId="">
                  <p:embed/>
                </p:oleObj>
              </mc:Choice>
              <mc:Fallback>
                <p:oleObj r:id="rId6" imgW="192390" imgH="11923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616325"/>
                        <a:ext cx="188913" cy="11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216C62-EE78-46DA-BD35-820263F342E9}" type="datetime1">
              <a:rPr lang="en-US" altLang="en-US" smtClean="0"/>
              <a:pPr>
                <a:defRPr/>
              </a:pPr>
              <a:t>7/7/2016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6" y="0"/>
            <a:ext cx="944129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71513" y="303213"/>
            <a:ext cx="8736012" cy="7334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History of Peculiar velocity of the Virgo Cluster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71513" y="1265238"/>
            <a:ext cx="8736012" cy="54864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∆V = 125</a:t>
            </a:r>
            <a:r>
              <a:rPr lang="en-US" altLang="en-US" baseline="30000" dirty="0" smtClean="0"/>
              <a:t>+50</a:t>
            </a:r>
            <a:r>
              <a:rPr lang="en-US" altLang="en-US" baseline="-25000" dirty="0" smtClean="0"/>
              <a:t>-35</a:t>
            </a:r>
            <a:r>
              <a:rPr lang="en-US" altLang="en-US" dirty="0" smtClean="0"/>
              <a:t> km/s (</a:t>
            </a:r>
            <a:r>
              <a:rPr lang="en-US" altLang="en-US" dirty="0" err="1" smtClean="0"/>
              <a:t>Yahil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Sandage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Tammann</a:t>
            </a:r>
            <a:r>
              <a:rPr lang="en-US" altLang="en-US" dirty="0" smtClean="0"/>
              <a:t> 1980), </a:t>
            </a:r>
          </a:p>
          <a:p>
            <a:pPr eaLnBrk="1" hangingPunct="1"/>
            <a:r>
              <a:rPr lang="en-US" altLang="en-US" dirty="0" smtClean="0"/>
              <a:t>∆V = 480±75 km/s (Aaronson et al. 1980),</a:t>
            </a:r>
          </a:p>
          <a:p>
            <a:pPr eaLnBrk="1" hangingPunct="1"/>
            <a:r>
              <a:rPr lang="en-US" altLang="en-US" dirty="0" smtClean="0"/>
              <a:t>∆V ≈ 330 km/s (De </a:t>
            </a:r>
            <a:r>
              <a:rPr lang="en-US" altLang="en-US" dirty="0" err="1" smtClean="0"/>
              <a:t>Vaucouleurs</a:t>
            </a:r>
            <a:r>
              <a:rPr lang="en-US" altLang="en-US" dirty="0" smtClean="0"/>
              <a:t> 1978)</a:t>
            </a:r>
          </a:p>
          <a:p>
            <a:pPr marL="0" indent="0" eaLnBrk="1" hangingPunct="1"/>
            <a:r>
              <a:rPr lang="en-US" altLang="en-US" dirty="0" smtClean="0"/>
              <a:t>∆V =  240 km/s, Hoffman, Olson &amp; </a:t>
            </a:r>
            <a:r>
              <a:rPr lang="en-US" altLang="en-US" dirty="0" err="1" smtClean="0"/>
              <a:t>Salpeter</a:t>
            </a:r>
            <a:r>
              <a:rPr lang="en-US" altLang="en-US" dirty="0" smtClean="0"/>
              <a:t>, 1980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 </a:t>
            </a:r>
            <a:r>
              <a:rPr lang="en-US" altLang="en-US" dirty="0" err="1" smtClean="0"/>
              <a:t>Vv</a:t>
            </a:r>
            <a:r>
              <a:rPr lang="en-US" altLang="en-US" dirty="0" smtClean="0"/>
              <a:t> = 1050 km/s, </a:t>
            </a:r>
            <a:r>
              <a:rPr lang="en-US" altLang="en-US" dirty="0" err="1" smtClean="0"/>
              <a:t>Mv</a:t>
            </a:r>
            <a:r>
              <a:rPr lang="en-US" altLang="en-US" dirty="0" smtClean="0"/>
              <a:t> =  4E14 M</a:t>
            </a:r>
            <a:r>
              <a:rPr lang="en-US" altLang="en-US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⨀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/L</a:t>
            </a:r>
            <a:r>
              <a:rPr lang="en-US" altLang="en-US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⨀</a:t>
            </a:r>
            <a:endParaRPr lang="en-US" altLang="en-US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Assumed spherical symmetry and no distance info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 Turnaround radius = 27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°</a:t>
            </a:r>
            <a:r>
              <a:rPr lang="en-US" altLang="en-US" dirty="0" smtClean="0"/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But now we know Ho, right?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Ho=73,  Hubble flow velocity of </a:t>
            </a:r>
            <a:r>
              <a:rPr lang="en-US" altLang="en-US" dirty="0" err="1" smtClean="0"/>
              <a:t>virgo</a:t>
            </a:r>
            <a:r>
              <a:rPr lang="en-US" altLang="en-US" dirty="0" smtClean="0"/>
              <a:t> = 16.0*73 = 1168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and ∆V = = 1168 - 1050 = 118 km/s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A dilemma of the first kind.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Rather  </a:t>
            </a:r>
            <a:r>
              <a:rPr lang="en-US" altLang="en-US" dirty="0" err="1" smtClean="0"/>
              <a:t>Vv</a:t>
            </a:r>
            <a:r>
              <a:rPr lang="en-US" altLang="en-US" dirty="0" smtClean="0"/>
              <a:t> = 930 so ∆V = 1168 – 930 = 238 km/s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671513" y="303213"/>
            <a:ext cx="8737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 dirty="0">
                <a:latin typeface="AR BLANCA" panose="02000000000000000000" pitchFamily="2" charset="0"/>
              </a:rPr>
              <a:t>RESOLVED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671513" y="1641476"/>
            <a:ext cx="8737600" cy="51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3" y="278216"/>
            <a:ext cx="8736012" cy="682222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1265237"/>
            <a:ext cx="8736012" cy="54864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sto MT" panose="02040603050505030304" pitchFamily="18" charset="0"/>
              </a:rPr>
              <a:t>We can now solve for the paths of the nearby galaxies through cosmological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sto MT" panose="02040603050505030304" pitchFamily="18" charset="0"/>
              </a:rPr>
              <a:t>Mean M/L</a:t>
            </a:r>
            <a:r>
              <a:rPr lang="en-US" sz="2400" baseline="-25000" dirty="0" smtClean="0">
                <a:latin typeface="Calisto MT" panose="02040603050505030304" pitchFamily="18" charset="0"/>
              </a:rPr>
              <a:t>K</a:t>
            </a:r>
            <a:r>
              <a:rPr lang="en-US" sz="2400" dirty="0" smtClean="0">
                <a:latin typeface="Calisto MT" panose="02040603050505030304" pitchFamily="18" charset="0"/>
              </a:rPr>
              <a:t>= 1.5(Ho -73)  + 48 M</a:t>
            </a:r>
            <a:r>
              <a:rPr lang="en-US" sz="24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⨀</a:t>
            </a:r>
            <a:r>
              <a:rPr lang="en-US" sz="2400" dirty="0" smtClean="0">
                <a:latin typeface="Calisto MT" panose="02040603050505030304" pitchFamily="18" charset="0"/>
              </a:rPr>
              <a:t>/L</a:t>
            </a:r>
            <a:r>
              <a:rPr lang="en-US" sz="24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Matter outside of galaxies and groups: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𝞨</a:t>
            </a:r>
            <a:r>
              <a:rPr lang="en-US" sz="32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orphan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 .0034(Ho – 73) + 0.07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Can determine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Ho </a:t>
            </a:r>
            <a:r>
              <a:rPr lang="en-US" sz="2400" smtClean="0">
                <a:latin typeface="Cambria Math" panose="02040503050406030204" pitchFamily="18" charset="0"/>
                <a:ea typeface="Cambria Math" panose="02040503050406030204" pitchFamily="18" charset="0"/>
              </a:rPr>
              <a:t>and 𝞨</a:t>
            </a:r>
            <a:r>
              <a:rPr lang="en-US" sz="2400" baseline="-25000" smtClean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sz="240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global from non-linear motions within 40 </a:t>
            </a:r>
            <a:r>
              <a:rPr lang="en-US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Mpc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 Do not need to worry about possibility of a large density bubble around us.</a:t>
            </a:r>
            <a:endParaRPr lang="en-US" sz="2400" baseline="-25000" dirty="0"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671513" y="303213"/>
            <a:ext cx="87376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 u="sng" dirty="0">
                <a:latin typeface="AR BLANCA" panose="02000000000000000000" pitchFamily="2" charset="0"/>
              </a:rPr>
              <a:t>GALAXY DISTRIBUTION MAP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671513" y="1763713"/>
            <a:ext cx="873760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6238" indent="-376238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 marL="815975" indent="-314325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CCCC"/>
                </a:solidFill>
              </a:rPr>
              <a:t>1381 galaxies/groups/clusters</a:t>
            </a:r>
          </a:p>
          <a:p>
            <a:pPr lvl="1"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CCCC"/>
                </a:solidFill>
              </a:rPr>
              <a:t> &lt; </a:t>
            </a:r>
            <a:r>
              <a:rPr lang="en-US" altLang="en-US" sz="2400" dirty="0">
                <a:solidFill>
                  <a:srgbClr val="FFCCCC"/>
                </a:solidFill>
              </a:rPr>
              <a:t>40 </a:t>
            </a:r>
            <a:r>
              <a:rPr lang="en-US" altLang="en-US" sz="2400" dirty="0" err="1" smtClean="0">
                <a:solidFill>
                  <a:srgbClr val="FFCCCC"/>
                </a:solidFill>
              </a:rPr>
              <a:t>Mpc</a:t>
            </a:r>
            <a:r>
              <a:rPr lang="en-US" altLang="en-US" sz="2400" dirty="0" smtClean="0">
                <a:solidFill>
                  <a:srgbClr val="FFCCCC"/>
                </a:solidFill>
              </a:rPr>
              <a:t> </a:t>
            </a:r>
          </a:p>
          <a:p>
            <a:pPr lvl="1"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err="1" smtClean="0">
                <a:solidFill>
                  <a:srgbClr val="FFCCCC"/>
                </a:solidFill>
              </a:rPr>
              <a:t>cz</a:t>
            </a:r>
            <a:r>
              <a:rPr lang="en-US" altLang="en-US" sz="2400" dirty="0" smtClean="0">
                <a:solidFill>
                  <a:srgbClr val="FFCCCC"/>
                </a:solidFill>
              </a:rPr>
              <a:t> </a:t>
            </a:r>
            <a:r>
              <a:rPr lang="en-US" altLang="en-US" sz="2400" dirty="0">
                <a:solidFill>
                  <a:srgbClr val="FFCCCC"/>
                </a:solidFill>
              </a:rPr>
              <a:t>and </a:t>
            </a:r>
            <a:r>
              <a:rPr lang="en-US" altLang="en-US" sz="2400" dirty="0" smtClean="0">
                <a:solidFill>
                  <a:srgbClr val="FFCCCC"/>
                </a:solidFill>
              </a:rPr>
              <a:t>brightness</a:t>
            </a:r>
            <a:endParaRPr lang="en-US" altLang="en-US" sz="2400" dirty="0">
              <a:solidFill>
                <a:srgbClr val="FFCCCC"/>
              </a:solidFill>
            </a:endParaRPr>
          </a:p>
          <a:p>
            <a:pPr lvl="1"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err="1" smtClean="0">
                <a:solidFill>
                  <a:srgbClr val="FFCCCC"/>
                </a:solidFill>
              </a:rPr>
              <a:t>CosmicFlows</a:t>
            </a:r>
            <a:r>
              <a:rPr lang="en-US" altLang="en-US" sz="2400" dirty="0" smtClean="0">
                <a:solidFill>
                  <a:srgbClr val="FFCCCC"/>
                </a:solidFill>
              </a:rPr>
              <a:t>, plus additional redshift surveys </a:t>
            </a:r>
            <a:r>
              <a:rPr lang="en-US" altLang="en-US" sz="2400" dirty="0">
                <a:solidFill>
                  <a:srgbClr val="FFCCCC"/>
                </a:solidFill>
              </a:rPr>
              <a:t>for ZOA.</a:t>
            </a:r>
          </a:p>
          <a:p>
            <a:pPr lvl="1"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CCCC"/>
                </a:solidFill>
              </a:rPr>
              <a:t>681 have distances based on 1694 </a:t>
            </a:r>
            <a:r>
              <a:rPr lang="en-US" altLang="en-US" sz="2400" dirty="0">
                <a:solidFill>
                  <a:srgbClr val="FFCCCC"/>
                </a:solidFill>
              </a:rPr>
              <a:t>individual </a:t>
            </a:r>
            <a:r>
              <a:rPr lang="en-US" altLang="en-US" sz="2400" dirty="0" smtClean="0">
                <a:solidFill>
                  <a:srgbClr val="FFCCCC"/>
                </a:solidFill>
              </a:rPr>
              <a:t>galaxy </a:t>
            </a:r>
            <a:r>
              <a:rPr lang="en-US" altLang="en-US" sz="2400" dirty="0" smtClean="0">
                <a:solidFill>
                  <a:srgbClr val="FFCCCC"/>
                </a:solidFill>
              </a:rPr>
              <a:t>distances.</a:t>
            </a:r>
          </a:p>
          <a:p>
            <a:pPr lvl="1"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CCCC"/>
                </a:solidFill>
              </a:rPr>
              <a:t> </a:t>
            </a:r>
            <a:r>
              <a:rPr lang="en-US" altLang="en-US" sz="2400" dirty="0">
                <a:solidFill>
                  <a:srgbClr val="FFCCCC"/>
                </a:solidFill>
              </a:rPr>
              <a:t>Typical 5% errors on individual galaxy distances out to 8 </a:t>
            </a:r>
            <a:r>
              <a:rPr lang="en-US" altLang="en-US" sz="2400" dirty="0" err="1">
                <a:solidFill>
                  <a:srgbClr val="FFCCCC"/>
                </a:solidFill>
              </a:rPr>
              <a:t>Mpc</a:t>
            </a:r>
            <a:r>
              <a:rPr lang="en-US" altLang="en-US" sz="2400" dirty="0">
                <a:solidFill>
                  <a:srgbClr val="FFCCCC"/>
                </a:solidFill>
              </a:rPr>
              <a:t>.  (</a:t>
            </a:r>
            <a:r>
              <a:rPr lang="en-US" altLang="en-US" sz="2400" dirty="0" err="1">
                <a:solidFill>
                  <a:srgbClr val="FFCCCC"/>
                </a:solidFill>
              </a:rPr>
              <a:t>Cepheids</a:t>
            </a:r>
            <a:r>
              <a:rPr lang="en-US" altLang="en-US" sz="2400" dirty="0">
                <a:solidFill>
                  <a:srgbClr val="FFCCCC"/>
                </a:solidFill>
              </a:rPr>
              <a:t>, TRGB, RR-</a:t>
            </a:r>
            <a:r>
              <a:rPr lang="en-US" altLang="en-US" sz="2400" dirty="0" err="1">
                <a:solidFill>
                  <a:srgbClr val="FFCCCC"/>
                </a:solidFill>
              </a:rPr>
              <a:t>Lyrae</a:t>
            </a:r>
            <a:r>
              <a:rPr lang="en-US" altLang="en-US" sz="2400" dirty="0">
                <a:solidFill>
                  <a:srgbClr val="FFCCCC"/>
                </a:solidFill>
              </a:rPr>
              <a:t> </a:t>
            </a:r>
            <a:r>
              <a:rPr lang="en-US" altLang="en-US" sz="2400" dirty="0" err="1">
                <a:solidFill>
                  <a:srgbClr val="FFCCCC"/>
                </a:solidFill>
              </a:rPr>
              <a:t>etc</a:t>
            </a:r>
            <a:r>
              <a:rPr lang="en-US" altLang="en-US" sz="2400" dirty="0">
                <a:solidFill>
                  <a:srgbClr val="FFCCCC"/>
                </a:solidFill>
              </a:rPr>
              <a:t>).  </a:t>
            </a:r>
            <a:endParaRPr lang="en-US" altLang="en-US" sz="2400" dirty="0" smtClean="0">
              <a:solidFill>
                <a:srgbClr val="FFCCCC"/>
              </a:solidFill>
            </a:endParaRPr>
          </a:p>
          <a:p>
            <a:pPr lvl="1"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CCCC"/>
                </a:solidFill>
              </a:rPr>
              <a:t>Chi-square based on </a:t>
            </a:r>
            <a:r>
              <a:rPr lang="en-US" altLang="en-US" sz="2400" dirty="0">
                <a:solidFill>
                  <a:srgbClr val="FFCCCC"/>
                </a:solidFill>
              </a:rPr>
              <a:t>358 with </a:t>
            </a:r>
            <a:r>
              <a:rPr lang="en-US" altLang="en-US" sz="2400" dirty="0" err="1">
                <a:solidFill>
                  <a:srgbClr val="FFCCCC"/>
                </a:solidFill>
              </a:rPr>
              <a:t>d_error</a:t>
            </a:r>
            <a:r>
              <a:rPr lang="en-US" altLang="en-US" sz="2400" dirty="0">
                <a:solidFill>
                  <a:srgbClr val="FFCCCC"/>
                </a:solidFill>
              </a:rPr>
              <a:t> &lt; 0.15.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74638"/>
            <a:ext cx="8863012" cy="709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216C62-EE78-46DA-BD35-820263F342E9}" type="datetime1">
              <a:rPr lang="en-US" altLang="en-US" smtClean="0"/>
              <a:pPr>
                <a:defRPr/>
              </a:pPr>
              <a:t>7/7/2016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6"/>
            <a:ext cx="4964112" cy="3974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" y="3551237"/>
            <a:ext cx="4983480" cy="399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2" y="3569385"/>
            <a:ext cx="4964843" cy="39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92075"/>
            <a:ext cx="46482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3813175"/>
            <a:ext cx="46482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3889375"/>
            <a:ext cx="4583112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671513" y="303214"/>
            <a:ext cx="8737600" cy="65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 dirty="0">
                <a:latin typeface="AR BLANCA" panose="02000000000000000000" pitchFamily="2" charset="0"/>
              </a:rPr>
              <a:t>EXTERNAL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1" name="Text Box 2"/>
              <p:cNvSpPr txBox="1">
                <a:spLocks noChangeArrowheads="1"/>
              </p:cNvSpPr>
              <p:nvPr/>
            </p:nvSpPr>
            <p:spPr bwMode="auto">
              <a:xfrm>
                <a:off x="671513" y="1265237"/>
                <a:ext cx="8737600" cy="5033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0800" tIns="50400" rIns="100800" bIns="50400"/>
              <a:lstStyle>
                <a:lvl1pPr marL="376238" indent="-376238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 hangingPunct="1"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800" dirty="0" smtClean="0">
                    <a:solidFill>
                      <a:srgbClr val="CCECFF"/>
                    </a:solidFill>
                  </a:rPr>
                  <a:t>Structures beyond 40 </a:t>
                </a:r>
                <a:r>
                  <a:rPr lang="en-US" altLang="en-US" sz="2800" dirty="0" err="1">
                    <a:solidFill>
                      <a:srgbClr val="CCECFF"/>
                    </a:solidFill>
                  </a:rPr>
                  <a:t>Mpc</a:t>
                </a:r>
                <a:r>
                  <a:rPr lang="en-US" altLang="en-US" sz="2800" dirty="0">
                    <a:solidFill>
                      <a:srgbClr val="CCECFF"/>
                    </a:solidFill>
                  </a:rPr>
                  <a:t> provide substantial tidal </a:t>
                </a:r>
                <a:r>
                  <a:rPr lang="en-US" altLang="en-US" sz="2800" dirty="0" smtClean="0">
                    <a:solidFill>
                      <a:srgbClr val="CCECFF"/>
                    </a:solidFill>
                  </a:rPr>
                  <a:t>field.</a:t>
                </a:r>
                <a:endParaRPr lang="en-US" altLang="en-US" sz="2800" dirty="0">
                  <a:solidFill>
                    <a:srgbClr val="CCECFF"/>
                  </a:solidFill>
                </a:endParaRPr>
              </a:p>
              <a:p>
                <a:pPr eaLnBrk="1" hangingPunct="1"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800" dirty="0">
                    <a:solidFill>
                      <a:srgbClr val="CCECFF"/>
                    </a:solidFill>
                  </a:rPr>
                  <a:t>Cosmicflows2 catalog – 8,000 peculiar velocities within 150 </a:t>
                </a:r>
                <a:r>
                  <a:rPr lang="en-US" altLang="en-US" sz="2800" dirty="0" err="1">
                    <a:solidFill>
                      <a:srgbClr val="CCECFF"/>
                    </a:solidFill>
                  </a:rPr>
                  <a:t>Mpc</a:t>
                </a:r>
                <a:r>
                  <a:rPr lang="en-US" altLang="en-US" sz="2800" dirty="0">
                    <a:solidFill>
                      <a:srgbClr val="CCECFF"/>
                    </a:solidFill>
                  </a:rPr>
                  <a:t>.  Wiener filter reconstruction (Hoffman) provides peculiar </a:t>
                </a:r>
                <a:r>
                  <a:rPr lang="en-US" altLang="en-US" sz="2800" dirty="0" smtClean="0">
                    <a:solidFill>
                      <a:srgbClr val="CCECFF"/>
                    </a:solidFill>
                  </a:rPr>
                  <a:t>velocity and density maps. </a:t>
                </a:r>
                <a:endParaRPr lang="en-US" altLang="en-US" sz="2800" dirty="0">
                  <a:solidFill>
                    <a:srgbClr val="CCECFF"/>
                  </a:solidFill>
                </a:endParaRPr>
              </a:p>
              <a:p>
                <a:pPr eaLnBrk="1" hangingPunct="1"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800" dirty="0" smtClean="0">
                    <a:solidFill>
                      <a:srgbClr val="CCECFF"/>
                    </a:solidFill>
                  </a:rPr>
                  <a:t>Calculate peculiar velocities generated by structures within 40 </a:t>
                </a:r>
                <a:r>
                  <a:rPr lang="en-US" altLang="en-US" sz="2800" dirty="0" err="1" smtClean="0">
                    <a:solidFill>
                      <a:srgbClr val="CCECFF"/>
                    </a:solidFill>
                  </a:rPr>
                  <a:t>Mpc</a:t>
                </a:r>
                <a:r>
                  <a:rPr lang="en-US" altLang="en-US" sz="2800" dirty="0" smtClean="0">
                    <a:solidFill>
                      <a:srgbClr val="CCECFF"/>
                    </a:solidFill>
                  </a:rPr>
                  <a:t> and subtract off to derive tidal field induced velocities.</a:t>
                </a:r>
                <a:endParaRPr lang="en-US" altLang="en-US" sz="2800" dirty="0">
                  <a:solidFill>
                    <a:srgbClr val="CCECFF"/>
                  </a:solidFill>
                </a:endParaRPr>
              </a:p>
              <a:p>
                <a:pPr eaLnBrk="1" hangingPunct="1"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800" dirty="0" smtClean="0">
                    <a:solidFill>
                      <a:srgbClr val="CCECFF"/>
                    </a:solidFill>
                  </a:rPr>
                  <a:t>Transform velocity map into acceleration as a function of time:</a:t>
                </a:r>
                <a:endParaRPr lang="en-US" altLang="en-US" sz="2800" dirty="0">
                  <a:solidFill>
                    <a:srgbClr val="CCECFF"/>
                  </a:solidFill>
                </a:endParaRPr>
              </a:p>
              <a:p>
                <a:pPr lvl="1" eaLnBrk="1" hangingPunct="1">
                  <a:spcBef>
                    <a:spcPts val="7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800" b="1" dirty="0" err="1">
                    <a:solidFill>
                      <a:srgbClr val="CCECFF"/>
                    </a:solidFill>
                  </a:rPr>
                  <a:t>g</a:t>
                </a:r>
                <a:r>
                  <a:rPr lang="en-US" altLang="en-US" sz="2800" baseline="-25000" dirty="0" err="1">
                    <a:solidFill>
                      <a:srgbClr val="CCECFF"/>
                    </a:solidFill>
                  </a:rPr>
                  <a:t>tide</a:t>
                </a:r>
                <a:r>
                  <a:rPr lang="en-US" altLang="en-US" sz="2800" dirty="0">
                    <a:solidFill>
                      <a:srgbClr val="CCECFF"/>
                    </a:solidFill>
                  </a:rPr>
                  <a:t> = k </a:t>
                </a:r>
                <a:r>
                  <a:rPr lang="en-US" altLang="en-US" sz="2800" b="1" dirty="0" err="1">
                    <a:solidFill>
                      <a:srgbClr val="CCECFF"/>
                    </a:solidFill>
                  </a:rPr>
                  <a:t>v</a:t>
                </a:r>
                <a:r>
                  <a:rPr lang="en-US" altLang="en-US" sz="2800" baseline="-25000" dirty="0" err="1">
                    <a:solidFill>
                      <a:srgbClr val="CCECFF"/>
                    </a:solidFill>
                  </a:rPr>
                  <a:t>tide</a:t>
                </a:r>
                <a:r>
                  <a:rPr lang="en-US" altLang="en-US" sz="2800" dirty="0">
                    <a:solidFill>
                      <a:srgbClr val="CCEC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0" i="1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altLang="en-US" sz="2800" b="0" i="1" baseline="-2500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</m:num>
                      <m:den>
                        <m:r>
                          <a:rPr lang="en-US" altLang="en-US" sz="2800" b="0" i="1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altLang="en-US" sz="2800" dirty="0" smtClean="0">
                    <a:solidFill>
                      <a:srgbClr val="CCECFF"/>
                    </a:solidFill>
                  </a:rPr>
                  <a:t> </a:t>
                </a:r>
                <a:r>
                  <a:rPr lang="en-US" altLang="en-US" sz="2800" dirty="0">
                    <a:solidFill>
                      <a:srgbClr val="CCECFF"/>
                    </a:solidFill>
                  </a:rPr>
                  <a:t>a</a:t>
                </a:r>
                <a:r>
                  <a:rPr lang="en-US" altLang="en-US" sz="2800" baseline="30000" dirty="0">
                    <a:solidFill>
                      <a:srgbClr val="CCECFF"/>
                    </a:solidFill>
                  </a:rPr>
                  <a:t>½</a:t>
                </a:r>
              </a:p>
            </p:txBody>
          </p:sp>
        </mc:Choice>
        <mc:Fallback xmlns="">
          <p:sp>
            <p:nvSpPr>
              <p:cNvPr id="1741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13" y="1265237"/>
                <a:ext cx="8737600" cy="5033963"/>
              </a:xfrm>
              <a:prstGeom prst="rect">
                <a:avLst/>
              </a:prstGeom>
              <a:blipFill rotWithShape="0">
                <a:blip r:embed="rId3"/>
                <a:stretch>
                  <a:fillRect l="-1117" t="-1212" r="-1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671513" y="303214"/>
            <a:ext cx="8737600" cy="80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 dirty="0" smtClean="0">
                <a:latin typeface="AR BLANCA" panose="02000000000000000000" pitchFamily="2" charset="0"/>
              </a:rPr>
              <a:t>Numerical Action Method (NAM, Peebles 1989)</a:t>
            </a:r>
            <a:endParaRPr lang="en-US" altLang="en-US" sz="3300" dirty="0">
              <a:latin typeface="AR BLANCA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2"/>
              <p:cNvSpPr txBox="1">
                <a:spLocks noChangeArrowheads="1"/>
              </p:cNvSpPr>
              <p:nvPr/>
            </p:nvSpPr>
            <p:spPr bwMode="auto">
              <a:xfrm>
                <a:off x="671513" y="1341437"/>
                <a:ext cx="8737600" cy="5486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0800" tIns="50400" rIns="100800" bIns="50400"/>
              <a:lstStyle>
                <a:lvl1pPr marL="376238" indent="-376238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1pPr>
                <a:lvl2pPr marL="815975" indent="-314325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ts val="475"/>
                  </a:spcBef>
                  <a:spcAft>
                    <a:spcPts val="6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1003300" algn="l"/>
                    <a:tab pos="2009775" algn="l"/>
                    <a:tab pos="3016250" algn="l"/>
                    <a:tab pos="4022725" algn="l"/>
                    <a:tab pos="5029200" algn="l"/>
                    <a:tab pos="6035675" algn="l"/>
                    <a:tab pos="7042150" algn="l"/>
                    <a:tab pos="8048625" algn="l"/>
                    <a:tab pos="9055100" algn="l"/>
                    <a:tab pos="10061575" algn="l"/>
                  </a:tabLst>
                  <a:defRPr sz="1900">
                    <a:solidFill>
                      <a:srgbClr val="FFFFFF"/>
                    </a:solidFill>
                    <a:latin typeface="Arial Narrow" panose="020B060602020203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Solves </a:t>
                </a:r>
                <a:r>
                  <a:rPr lang="en-US" altLang="en-US" sz="2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for X</a:t>
                </a:r>
                <a:r>
                  <a:rPr lang="en-US" altLang="en-US" sz="2000" baseline="-25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i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(t) </a:t>
                </a:r>
                <a:r>
                  <a:rPr lang="en-US" altLang="en-US" sz="2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in a cosmological scenario where peculiar velocities arise from mutual gravitational interactions and initial velocities are consistent with linear perturbation 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theory, </a:t>
                </a:r>
                <a:r>
                  <a:rPr lang="en-US" altLang="en-US" sz="2000" dirty="0" err="1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ie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 low at t=0.  Solves mixed boundary constraints DE equations:</a:t>
                </a:r>
              </a:p>
              <a:p>
                <a:pPr lvl="1"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X</a:t>
                </a:r>
                <a:r>
                  <a:rPr lang="en-US" altLang="en-US" sz="2000" baseline="-25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i 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(t=t</a:t>
                </a:r>
                <a:r>
                  <a:rPr lang="en-US" altLang="en-US" sz="2000" baseline="-25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0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), </a:t>
                </a:r>
                <a:r>
                  <a:rPr lang="en-US" altLang="en-US" sz="2000" dirty="0" err="1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U</a:t>
                </a:r>
                <a:r>
                  <a:rPr lang="en-US" altLang="en-US" sz="2000" baseline="-25000" dirty="0" err="1">
                    <a:solidFill>
                      <a:srgbClr val="99FF99"/>
                    </a:solidFill>
                    <a:latin typeface="Corbel" panose="020B0503020204020204" pitchFamily="34" charset="0"/>
                  </a:rPr>
                  <a:t>i</a:t>
                </a:r>
                <a:r>
                  <a:rPr lang="en-US" altLang="en-US" sz="2000" baseline="-25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(t=0) ≈ 0</a:t>
                </a:r>
              </a:p>
              <a:p>
                <a:pPr lvl="1"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In </a:t>
                </a:r>
                <a:r>
                  <a:rPr lang="en-US" altLang="en-US" sz="2000" dirty="0" err="1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comoving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 coordinates.</a:t>
                </a:r>
              </a:p>
              <a:p>
                <a:pPr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Guess initial path, vary paths until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99FF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v</a:t>
                </a:r>
                <a:r>
                  <a:rPr lang="en-US" altLang="en-US" sz="2000" baseline="-25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k</a:t>
                </a:r>
                <a:r>
                  <a:rPr lang="en-US" altLang="en-US" sz="2000" baseline="-25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= g</a:t>
                </a:r>
                <a:r>
                  <a:rPr lang="en-US" altLang="en-US" sz="2000" baseline="-25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altLang="en-US" sz="2000" b="0" i="0" smtClean="0">
                        <a:solidFill>
                          <a:srgbClr val="99FF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sz="2000" i="1" smtClean="0">
                        <a:solidFill>
                          <a:srgbClr val="99FF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altLang="en-US" sz="2000" dirty="0" smtClean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t at each times step for each object</a:t>
                </a:r>
                <a:endParaRPr lang="en-US" altLang="en-US" sz="2000" dirty="0">
                  <a:solidFill>
                    <a:srgbClr val="99FF99"/>
                  </a:solidFill>
                  <a:latin typeface="Corbel" panose="020B0503020204020204" pitchFamily="34" charset="0"/>
                </a:endParaRPr>
              </a:p>
              <a:p>
                <a:pPr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Trajectory follows cm of all DM particles now in each galaxy; Masses are constant over time.</a:t>
                </a:r>
              </a:p>
              <a:p>
                <a:pPr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Halo softening</a:t>
                </a:r>
                <a:r>
                  <a:rPr lang="en-US" altLang="en-US" sz="2000" i="1" dirty="0">
                    <a:solidFill>
                      <a:srgbClr val="99FF99"/>
                    </a:solidFill>
                    <a:latin typeface="+mj-lt"/>
                  </a:rPr>
                  <a:t>: </a:t>
                </a:r>
                <a:r>
                  <a:rPr lang="en-US" altLang="en-US" sz="2000" i="1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|</a:t>
                </a:r>
                <a:r>
                  <a:rPr lang="en-US" altLang="en-US" sz="2000" i="1" dirty="0" err="1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F</a:t>
                </a:r>
                <a:r>
                  <a:rPr lang="en-US" altLang="en-US" sz="2000" b="1" i="1" baseline="-25000" dirty="0" err="1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ij</a:t>
                </a:r>
                <a:r>
                  <a:rPr lang="en-US" altLang="en-US" sz="2000" i="1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| = {G M</a:t>
                </a:r>
                <a:r>
                  <a:rPr lang="en-US" altLang="en-US" sz="2000" i="1" baseline="-25000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b="1" i="1" baseline="-25000" dirty="0" err="1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000" i="1" baseline="-25000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i="1" dirty="0" err="1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M</a:t>
                </a:r>
                <a:r>
                  <a:rPr lang="en-US" altLang="en-US" sz="2000" b="1" i="1" baseline="-25000" dirty="0" err="1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j</a:t>
                </a:r>
                <a:r>
                  <a:rPr lang="en-US" altLang="en-US" sz="2000" i="1" baseline="-25000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i="1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/r</a:t>
                </a:r>
                <a:r>
                  <a:rPr lang="en-US" altLang="en-US" sz="2000" i="1" baseline="30000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2</a:t>
                </a:r>
                <a:r>
                  <a:rPr lang="en-US" altLang="en-US" sz="2000" i="1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 } min(r/R</a:t>
                </a:r>
                <a:r>
                  <a:rPr lang="en-US" altLang="en-US" sz="2000" b="1" i="1" baseline="-25000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000" i="1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,1) min(r/R</a:t>
                </a:r>
                <a:r>
                  <a:rPr lang="en-US" altLang="en-US" sz="2000" b="1" i="1" baseline="-25000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j</a:t>
                </a:r>
                <a:r>
                  <a:rPr lang="en-US" altLang="en-US" sz="2000" i="1" dirty="0">
                    <a:solidFill>
                      <a:srgbClr val="99FF99"/>
                    </a:solidFill>
                    <a:latin typeface="+mj-lt"/>
                    <a:ea typeface="WenQuanYi Zen Hei" charset="0"/>
                    <a:cs typeface="Arial" panose="020B0604020202020204" pitchFamily="34" charset="0"/>
                  </a:rPr>
                  <a:t>,1) </a:t>
                </a:r>
              </a:p>
              <a:p>
                <a:pPr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99FF99"/>
                    </a:solidFill>
                    <a:latin typeface="Corbel" panose="020B0503020204020204" pitchFamily="34" charset="0"/>
                    <a:ea typeface="WenQuanYi Zen Hei" charset="0"/>
                    <a:cs typeface="Arial" panose="020B0604020202020204" pitchFamily="34" charset="0"/>
                  </a:rPr>
                  <a:t>Add smooth distribution of particles (orphan particles)</a:t>
                </a:r>
              </a:p>
              <a:p>
                <a:pPr eaLnBrk="1" hangingPunct="1">
                  <a:spcBef>
                    <a:spcPts val="600"/>
                  </a:spcBef>
                  <a:buClr>
                    <a:srgbClr val="CF543F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99FF99"/>
                    </a:solidFill>
                    <a:latin typeface="Corbel" panose="020B0503020204020204" pitchFamily="34" charset="0"/>
                  </a:rPr>
                  <a:t>Use WMAP cosmological parameters.</a:t>
                </a:r>
              </a:p>
              <a:p>
                <a:pPr eaLnBrk="1" hangingPunct="1">
                  <a:spcBef>
                    <a:spcPts val="600"/>
                  </a:spcBef>
                  <a:buClr>
                    <a:srgbClr val="DC9E1F"/>
                  </a:buClr>
                  <a:buFont typeface="Arial" panose="020B0604020202020204" pitchFamily="34" charset="0"/>
                  <a:buNone/>
                </a:pPr>
                <a:endParaRPr lang="en-US" altLang="en-US" sz="2000" dirty="0">
                  <a:solidFill>
                    <a:srgbClr val="564B3C"/>
                  </a:solidFill>
                </a:endParaRPr>
              </a:p>
            </p:txBody>
          </p:sp>
        </mc:Choice>
        <mc:Fallback xmlns="">
          <p:sp>
            <p:nvSpPr>
              <p:cNvPr id="19459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13" y="1341437"/>
                <a:ext cx="8737600" cy="5486400"/>
              </a:xfrm>
              <a:prstGeom prst="rect">
                <a:avLst/>
              </a:prstGeom>
              <a:blipFill rotWithShape="0">
                <a:blip r:embed="rId3"/>
                <a:stretch>
                  <a:fillRect l="-488" t="-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671513" y="303213"/>
            <a:ext cx="873760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b"/>
          <a:lstStyle>
            <a:lvl1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04888" algn="l"/>
                <a:tab pos="2011363" algn="l"/>
                <a:tab pos="3017838" algn="l"/>
                <a:tab pos="4024313" algn="l"/>
                <a:tab pos="5030788" algn="l"/>
                <a:tab pos="6037263" algn="l"/>
                <a:tab pos="7043738" algn="l"/>
                <a:tab pos="8050213" algn="l"/>
                <a:tab pos="9056688" algn="l"/>
                <a:tab pos="10063163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/>
              <a:t>BACKTRACKING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620713" y="1874838"/>
            <a:ext cx="9074150" cy="50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6238" indent="-376238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47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03300" algn="l"/>
                <a:tab pos="2009775" algn="l"/>
                <a:tab pos="3016250" algn="l"/>
                <a:tab pos="4022725" algn="l"/>
                <a:tab pos="5029200" algn="l"/>
                <a:tab pos="6035675" algn="l"/>
                <a:tab pos="7042150" algn="l"/>
                <a:tab pos="8048625" algn="l"/>
                <a:tab pos="9055100" algn="l"/>
                <a:tab pos="10061575" algn="l"/>
              </a:tabLst>
              <a:defRPr sz="1900">
                <a:solidFill>
                  <a:srgbClr val="FFFFFF"/>
                </a:solidFill>
                <a:latin typeface="Arial Narrow" panose="020B060602020203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EB613D"/>
                </a:solidFill>
              </a:rPr>
              <a:t>Multiple solutions: NAM may choose wrong one.  Need to correct.</a:t>
            </a:r>
          </a:p>
          <a:p>
            <a:pPr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B050"/>
                </a:solidFill>
              </a:rPr>
              <a:t>For low mass galaxies, we can integrate acceleration backwards in time for comoving v(t) and x(t) </a:t>
            </a:r>
            <a:r>
              <a:rPr lang="en-US" altLang="en-US" sz="2400" i="1">
                <a:solidFill>
                  <a:srgbClr val="00B050"/>
                </a:solidFill>
              </a:rPr>
              <a:t>given by the potential field from the high mass galaxies.</a:t>
            </a:r>
          </a:p>
          <a:p>
            <a:pPr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 i="1">
                <a:solidFill>
                  <a:srgbClr val="00B050"/>
                </a:solidFill>
              </a:rPr>
              <a:t>Need  |v(z=4)| to be very low ( &lt; 30 km/s)</a:t>
            </a:r>
          </a:p>
          <a:p>
            <a:pPr eaLnBrk="1" hangingPunct="1">
              <a:spcBef>
                <a:spcPts val="600"/>
              </a:spcBef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n-US" altLang="en-US" sz="2400"/>
              <a:t>Since PMs not known (yet), we must try all</a:t>
            </a:r>
            <a:r>
              <a:rPr lang="en-US" altLang="en-US" sz="2400" b="1"/>
              <a:t> 4</a:t>
            </a:r>
            <a:r>
              <a:rPr lang="en-US" altLang="en-US" sz="2400" b="1">
                <a:latin typeface="Courier New" panose="02070309020205020404" pitchFamily="49" charset="0"/>
                <a:ea typeface="Comfortaa" charset="0"/>
                <a:cs typeface="Comfortaa" charset="0"/>
              </a:rPr>
              <a:t>Π</a:t>
            </a:r>
            <a:r>
              <a:rPr lang="en-US" altLang="en-US" sz="2400"/>
              <a:t> directions for the velocity (well, in 1</a:t>
            </a:r>
            <a:r>
              <a:rPr lang="en-US" altLang="en-US" sz="2800" b="1" baseline="30000"/>
              <a:t>◦</a:t>
            </a:r>
            <a:r>
              <a:rPr lang="en-US" altLang="en-US" sz="2400"/>
              <a:t> intervals) constrained to </a:t>
            </a:r>
            <a:r>
              <a:rPr lang="en-US" altLang="en-US" sz="2400" b="1"/>
              <a:t>v</a:t>
            </a:r>
            <a:r>
              <a:rPr lang="en-US" altLang="en-US" sz="2400">
                <a:latin typeface="Cantarell" charset="0"/>
                <a:ea typeface="Cantarell" charset="0"/>
                <a:cs typeface="Cantarell" charset="0"/>
              </a:rPr>
              <a:t>•</a:t>
            </a:r>
            <a:r>
              <a:rPr lang="en-US" altLang="en-US" sz="2400" b="1">
                <a:latin typeface="Cantarell" charset="0"/>
                <a:ea typeface="Cantarell" charset="0"/>
                <a:cs typeface="Cantarell" charset="0"/>
              </a:rPr>
              <a:t>x</a:t>
            </a:r>
            <a:r>
              <a:rPr lang="en-US" altLang="en-US" sz="2400">
                <a:latin typeface="Cantarell" charset="0"/>
                <a:ea typeface="Cantarell" charset="0"/>
                <a:cs typeface="Cantarell" charset="0"/>
              </a:rPr>
              <a:t> + Hod = cz</a:t>
            </a:r>
          </a:p>
          <a:p>
            <a:pPr eaLnBrk="1" hangingPunct="1">
              <a:spcBef>
                <a:spcPts val="600"/>
              </a:spcBef>
              <a:buClr>
                <a:srgbClr val="DC9E1F"/>
              </a:buClr>
            </a:pPr>
            <a:r>
              <a:rPr lang="en-US" altLang="en-US" sz="240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roid Sans Fallback"/>
        <a:cs typeface="Droid Sans Fallback"/>
      </a:majorFont>
      <a:minorFont>
        <a:latin typeface="Arial Narrow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roid Sans Fallback"/>
        <a:cs typeface="Droid Sans Fallback"/>
      </a:majorFont>
      <a:minorFont>
        <a:latin typeface="Arial Narrow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roid Sans Fallback"/>
        <a:cs typeface="Droid Sans Fallback"/>
      </a:majorFont>
      <a:minorFont>
        <a:latin typeface="Arial Narrow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12118</TotalTime>
  <Words>764</Words>
  <Application>Microsoft Office PowerPoint</Application>
  <PresentationFormat>Custom</PresentationFormat>
  <Paragraphs>74</Paragraphs>
  <Slides>24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AR BLANCA</vt:lpstr>
      <vt:lpstr>AR CENA</vt:lpstr>
      <vt:lpstr>Arial</vt:lpstr>
      <vt:lpstr>Arial Narrow</vt:lpstr>
      <vt:lpstr>Calibri</vt:lpstr>
      <vt:lpstr>Calisto MT</vt:lpstr>
      <vt:lpstr>Cambria Math</vt:lpstr>
      <vt:lpstr>Cantarell</vt:lpstr>
      <vt:lpstr>Comfortaa</vt:lpstr>
      <vt:lpstr>Corbel</vt:lpstr>
      <vt:lpstr>Courier New</vt:lpstr>
      <vt:lpstr>DejaVu Sans</vt:lpstr>
      <vt:lpstr>Droid Sans Fallback</vt:lpstr>
      <vt:lpstr>Gabriola</vt:lpstr>
      <vt:lpstr>Rage Italic</vt:lpstr>
      <vt:lpstr>Times New Roman</vt:lpstr>
      <vt:lpstr>Trebuchet MS</vt:lpstr>
      <vt:lpstr>WenQuanYi Zen Hei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PARAMETERS AS FN OF HO</vt:lpstr>
      <vt:lpstr>PowerPoint Presentation</vt:lpstr>
      <vt:lpstr>PowerPoint Presentation</vt:lpstr>
      <vt:lpstr>History of Peculiar velocity of the Virgo Cluster</vt:lpstr>
      <vt:lpstr>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Formation of the Local Group of Galaxies</dc:title>
  <dc:subject/>
  <dc:creator>eshaya</dc:creator>
  <cp:keywords/>
  <dc:description/>
  <cp:lastModifiedBy>eshaya</cp:lastModifiedBy>
  <cp:revision>125</cp:revision>
  <cp:lastPrinted>1601-01-01T00:00:00Z</cp:lastPrinted>
  <dcterms:created xsi:type="dcterms:W3CDTF">2013-05-29T23:07:42Z</dcterms:created>
  <dcterms:modified xsi:type="dcterms:W3CDTF">2016-07-08T01:41:00Z</dcterms:modified>
</cp:coreProperties>
</file>