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mp4" ContentType="video/unknown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handoutMasterIdLst>
    <p:handoutMasterId r:id="rId30"/>
  </p:handoutMasterIdLst>
  <p:sldIdLst>
    <p:sldId id="256" r:id="rId2"/>
    <p:sldId id="257" r:id="rId3"/>
    <p:sldId id="258" r:id="rId4"/>
    <p:sldId id="259" r:id="rId5"/>
    <p:sldId id="260" r:id="rId6"/>
    <p:sldId id="261" r:id="rId7"/>
    <p:sldId id="265" r:id="rId8"/>
    <p:sldId id="280" r:id="rId9"/>
    <p:sldId id="270" r:id="rId10"/>
    <p:sldId id="271" r:id="rId11"/>
    <p:sldId id="277" r:id="rId12"/>
    <p:sldId id="272" r:id="rId13"/>
    <p:sldId id="273" r:id="rId14"/>
    <p:sldId id="274" r:id="rId15"/>
    <p:sldId id="275" r:id="rId16"/>
    <p:sldId id="281" r:id="rId17"/>
    <p:sldId id="284" r:id="rId18"/>
    <p:sldId id="286" r:id="rId19"/>
    <p:sldId id="276" r:id="rId20"/>
    <p:sldId id="282" r:id="rId21"/>
    <p:sldId id="278" r:id="rId22"/>
    <p:sldId id="279" r:id="rId23"/>
    <p:sldId id="283" r:id="rId24"/>
    <p:sldId id="287" r:id="rId25"/>
    <p:sldId id="285" r:id="rId26"/>
    <p:sldId id="264" r:id="rId27"/>
    <p:sldId id="263" r:id="rId2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CE"/>
    <a:srgbClr val="E97401"/>
    <a:srgbClr val="00C0C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577" autoAdjust="0"/>
  </p:normalViewPr>
  <p:slideViewPr>
    <p:cSldViewPr>
      <p:cViewPr varScale="1">
        <p:scale>
          <a:sx n="91" d="100"/>
          <a:sy n="91" d="100"/>
        </p:scale>
        <p:origin x="-115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handoutMaster" Target="handoutMasters/handoutMaster1.xml"/><Relationship Id="rId31" Type="http://schemas.openxmlformats.org/officeDocument/2006/relationships/printerSettings" Target="printerSettings/printerSettings1.bin"/><Relationship Id="rId32" Type="http://schemas.openxmlformats.org/officeDocument/2006/relationships/presProps" Target="presProps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viewProps" Target="viewProps.xml"/><Relationship Id="rId34" Type="http://schemas.openxmlformats.org/officeDocument/2006/relationships/theme" Target="theme/theme1.xml"/><Relationship Id="rId35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67AEF8-FB05-1E4B-BA7E-65EB970A9635}" type="datetimeFigureOut">
              <a:rPr lang="en-US" smtClean="0"/>
              <a:t>3/07/16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CA49D7-B118-5444-8FB9-4110081D02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14362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4AAE62-A91B-994C-9508-A654FFEBEA29}" type="datetimeFigureOut">
              <a:rPr lang="en-US" smtClean="0"/>
              <a:t>3/07/16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BD26BB-B9C9-A846-B261-8496F17386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05821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AU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AU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3AA9F-4F5F-F94A-95B2-A09CD68695EC}" type="datetime1">
              <a:rPr lang="en-AU" smtClean="0"/>
              <a:t>3/07/16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 smtClean="0"/>
              <a:t>Vietnam 4 July 2016</a:t>
            </a:r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4102FF-25FD-4B65-9176-F10A8427EC5D}" type="slidenum">
              <a:rPr lang="en-AU" smtClean="0"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27784" y="274639"/>
            <a:ext cx="6059016" cy="1143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</a:t>
            </a:r>
            <a:endParaRPr lang="en-AU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AU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31658C-51E7-CE4B-BF43-77848F0D8FA1}" type="datetime1">
              <a:rPr lang="en-AU" smtClean="0"/>
              <a:t>3/07/16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 smtClean="0"/>
              <a:t>Vietnam 4 July 2016</a:t>
            </a:r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4102FF-25FD-4B65-9176-F10A8427EC5D}" type="slidenum">
              <a:rPr lang="en-AU" smtClean="0"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12777"/>
            <a:ext cx="2057400" cy="4713387"/>
          </a:xfrm>
        </p:spPr>
        <p:txBody>
          <a:bodyPr vert="eaVert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</a:t>
            </a:r>
            <a:endParaRPr lang="en-AU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12777"/>
            <a:ext cx="6019800" cy="4713387"/>
          </a:xfrm>
        </p:spPr>
        <p:txBody>
          <a:bodyPr vert="eaVert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AU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C5C1D-7632-F643-BB49-B907FDC9A3E2}" type="datetime1">
              <a:rPr lang="en-AU" smtClean="0"/>
              <a:t>3/07/16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 smtClean="0"/>
              <a:t>Vietnam 4 July 2016</a:t>
            </a:r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4102FF-25FD-4B65-9176-F10A8427EC5D}" type="slidenum">
              <a:rPr lang="en-AU" smtClean="0"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3808" y="274639"/>
            <a:ext cx="5842992" cy="1143000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AU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8CD313-CC50-2942-8417-B5B2D6CC39E1}" type="datetime1">
              <a:rPr lang="en-AU" smtClean="0"/>
              <a:t>3/07/16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 smtClean="0"/>
              <a:t>Vietnam 4 July 2016</a:t>
            </a:r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4102FF-25FD-4B65-9176-F10A8427EC5D}" type="slidenum">
              <a:rPr lang="en-AU" smtClean="0"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AU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411138-7C76-7541-9B13-0C07B6B93B4A}" type="datetime1">
              <a:rPr lang="en-AU" smtClean="0"/>
              <a:t>3/07/16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 smtClean="0"/>
              <a:t>Vietnam 4 July 2016</a:t>
            </a:r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4102FF-25FD-4B65-9176-F10A8427EC5D}" type="slidenum">
              <a:rPr lang="en-AU" smtClean="0"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71800" y="274639"/>
            <a:ext cx="5915000" cy="1143000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AU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AU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FDE94A-4191-BA48-BEB3-DDE1B95F76D4}" type="datetime1">
              <a:rPr lang="en-AU" smtClean="0"/>
              <a:t>3/07/16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 smtClean="0"/>
              <a:t>Vietnam 4 July 2016</a:t>
            </a:r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4102FF-25FD-4B65-9176-F10A8427EC5D}" type="slidenum">
              <a:rPr lang="en-AU" smtClean="0"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27784" y="274639"/>
            <a:ext cx="6059016" cy="1143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</a:t>
            </a:r>
            <a:endParaRPr lang="en-AU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AU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AU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50D53F-DEFF-AF4F-84FD-FFA055D88151}" type="datetime1">
              <a:rPr lang="en-AU" smtClean="0"/>
              <a:t>3/07/16</a:t>
            </a:fld>
            <a:endParaRPr lang="en-A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 smtClean="0"/>
              <a:t>Vietnam 4 July 2016</a:t>
            </a:r>
            <a:endParaRPr lang="en-A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4102FF-25FD-4B65-9176-F10A8427EC5D}" type="slidenum">
              <a:rPr lang="en-AU" smtClean="0"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71800" y="274639"/>
            <a:ext cx="5915000" cy="1143000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</a:t>
            </a:r>
            <a:endParaRPr lang="en-AU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DB8492-21CA-9B4D-A8F7-0A305E095E52}" type="datetime1">
              <a:rPr lang="en-AU" smtClean="0"/>
              <a:t>3/07/16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 smtClean="0"/>
              <a:t>Vietnam 4 July 2016</a:t>
            </a:r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4102FF-25FD-4B65-9176-F10A8427EC5D}" type="slidenum">
              <a:rPr lang="en-AU" smtClean="0"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AC2E3F-2A3C-8241-BB64-3F3F808140F4}" type="datetime1">
              <a:rPr lang="en-AU" smtClean="0"/>
              <a:t>3/07/16</a:t>
            </a:fld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 smtClean="0"/>
              <a:t>Vietnam 4 July 2016</a:t>
            </a:r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4102FF-25FD-4B65-9176-F10A8427EC5D}" type="slidenum">
              <a:rPr lang="en-AU" smtClean="0"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412777"/>
            <a:ext cx="5111750" cy="4713387"/>
          </a:xfrm>
        </p:spPr>
        <p:txBody>
          <a:bodyPr/>
          <a:lstStyle>
            <a:lvl1pPr>
              <a:defRPr sz="3200">
                <a:solidFill>
                  <a:schemeClr val="bg1"/>
                </a:solidFill>
              </a:defRPr>
            </a:lvl1pPr>
            <a:lvl2pPr>
              <a:defRPr sz="2800">
                <a:solidFill>
                  <a:schemeClr val="bg1"/>
                </a:solidFill>
              </a:defRPr>
            </a:lvl2pPr>
            <a:lvl3pPr>
              <a:defRPr sz="24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AU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95F72-FAF5-8F48-9C40-0B21401DFA13}" type="datetime1">
              <a:rPr lang="en-AU" smtClean="0"/>
              <a:t>3/07/16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 smtClean="0"/>
              <a:t>Vietnam 4 July 2016</a:t>
            </a:r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4102FF-25FD-4B65-9176-F10A8427EC5D}" type="slidenum">
              <a:rPr lang="en-AU" smtClean="0"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2000" b="1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AU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1412777"/>
            <a:ext cx="5486400" cy="331479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</p:spPr>
        <p:txBody>
          <a:bodyPr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579B7D-E7F9-364C-9162-ABDE089BC9AD}" type="datetime1">
              <a:rPr lang="en-AU" smtClean="0"/>
              <a:t>3/07/16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 smtClean="0"/>
              <a:t>Vietnam 4 July 2016</a:t>
            </a:r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4102FF-25FD-4B65-9176-F10A8427EC5D}" type="slidenum">
              <a:rPr lang="en-AU" smtClean="0"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759512-B802-5545-AF25-94317C0E6FCA}" type="datetime1">
              <a:rPr lang="en-AU" smtClean="0"/>
              <a:t>3/07/16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AU" smtClean="0"/>
              <a:t>Vietnam 4 July 2016</a:t>
            </a:r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4102FF-25FD-4B65-9176-F10A8427EC5D}" type="slidenum">
              <a:rPr lang="en-AU" smtClean="0"/>
              <a:t>‹#›</a:t>
            </a:fld>
            <a:endParaRPr lang="en-AU"/>
          </a:p>
        </p:txBody>
      </p:sp>
      <p:pic>
        <p:nvPicPr>
          <p:cNvPr id="7" name="Picture 6" descr="Stars1.jpg"/>
          <p:cNvPicPr>
            <a:picLocks noChangeAspect="1"/>
          </p:cNvPicPr>
          <p:nvPr userDrawn="1"/>
        </p:nvPicPr>
        <p:blipFill>
          <a:blip r:embed="rId13" cstate="print"/>
          <a:stretch>
            <a:fillRect/>
          </a:stretch>
        </p:blipFill>
        <p:spPr>
          <a:xfrm>
            <a:off x="-1" y="0"/>
            <a:ext cx="9194989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6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Relationship Id="rId3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Relationship Id="rId3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34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gi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AU" dirty="0" smtClean="0"/>
              <a:t>2MTF and Future TF Surveys</a:t>
            </a:r>
            <a:endParaRPr lang="en-AU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AU" dirty="0" smtClean="0"/>
              <a:t>Lister Staveley-Smith</a:t>
            </a:r>
          </a:p>
          <a:p>
            <a:r>
              <a:rPr lang="en-AU" sz="2200" dirty="0" smtClean="0"/>
              <a:t>International Centre for Radio Astronomy Research</a:t>
            </a:r>
          </a:p>
          <a:p>
            <a:r>
              <a:rPr lang="en-AU" sz="2200" dirty="0" smtClean="0"/>
              <a:t>University of Western Australia</a:t>
            </a:r>
            <a:endParaRPr lang="en-AU" sz="22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 smtClean="0"/>
              <a:t>Vietnam 4 July 2016</a:t>
            </a:r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4102FF-25FD-4B65-9176-F10A8427EC5D}" type="slidenum">
              <a:rPr lang="en-AU" smtClean="0"/>
              <a:t>1</a:t>
            </a:fld>
            <a:endParaRPr lang="en-AU"/>
          </a:p>
        </p:txBody>
      </p:sp>
      <p:pic>
        <p:nvPicPr>
          <p:cNvPr id="6" name="Picture 5" descr="ICRAR-logo-transparent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142"/>
          <a:stretch/>
        </p:blipFill>
        <p:spPr>
          <a:xfrm>
            <a:off x="7524328" y="116632"/>
            <a:ext cx="1211991" cy="124098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Adaptively smoothed field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 smtClean="0"/>
              <a:t>Vietnam 4 July 2016</a:t>
            </a:r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4102FF-25FD-4B65-9176-F10A8427EC5D}" type="slidenum">
              <a:rPr lang="en-AU" smtClean="0"/>
              <a:t>10</a:t>
            </a:fld>
            <a:endParaRPr lang="en-AU"/>
          </a:p>
        </p:txBody>
      </p:sp>
      <p:grpSp>
        <p:nvGrpSpPr>
          <p:cNvPr id="33" name="Group 32"/>
          <p:cNvGrpSpPr/>
          <p:nvPr/>
        </p:nvGrpSpPr>
        <p:grpSpPr>
          <a:xfrm>
            <a:off x="0" y="1497480"/>
            <a:ext cx="9144000" cy="3011640"/>
            <a:chOff x="0" y="1497480"/>
            <a:chExt cx="9144000" cy="3011640"/>
          </a:xfrm>
        </p:grpSpPr>
        <p:grpSp>
          <p:nvGrpSpPr>
            <p:cNvPr id="9" name="Group 8"/>
            <p:cNvGrpSpPr/>
            <p:nvPr/>
          </p:nvGrpSpPr>
          <p:grpSpPr>
            <a:xfrm>
              <a:off x="0" y="1497480"/>
              <a:ext cx="9144000" cy="3011640"/>
              <a:chOff x="0" y="2129776"/>
              <a:chExt cx="9144000" cy="3011640"/>
            </a:xfrm>
          </p:grpSpPr>
          <p:pic>
            <p:nvPicPr>
              <p:cNvPr id="8" name="Picture 7" descr="fig4-tail.png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4699289"/>
                <a:ext cx="9144000" cy="442127"/>
              </a:xfrm>
              <a:prstGeom prst="rect">
                <a:avLst/>
              </a:prstGeom>
            </p:spPr>
          </p:pic>
          <p:pic>
            <p:nvPicPr>
              <p:cNvPr id="6" name="Picture 5" descr="fig4a.png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2129776"/>
                <a:ext cx="9144000" cy="2579592"/>
              </a:xfrm>
              <a:prstGeom prst="rect">
                <a:avLst/>
              </a:prstGeom>
            </p:spPr>
          </p:pic>
        </p:grpSp>
        <p:grpSp>
          <p:nvGrpSpPr>
            <p:cNvPr id="29" name="Group 28"/>
            <p:cNvGrpSpPr/>
            <p:nvPr/>
          </p:nvGrpSpPr>
          <p:grpSpPr>
            <a:xfrm>
              <a:off x="3203848" y="1836112"/>
              <a:ext cx="2136658" cy="2096944"/>
              <a:chOff x="3203848" y="1844824"/>
              <a:chExt cx="2136658" cy="2096944"/>
            </a:xfrm>
          </p:grpSpPr>
          <p:sp>
            <p:nvSpPr>
              <p:cNvPr id="17" name="TextBox 16"/>
              <p:cNvSpPr txBox="1"/>
              <p:nvPr/>
            </p:nvSpPr>
            <p:spPr>
              <a:xfrm>
                <a:off x="4427984" y="1844824"/>
                <a:ext cx="664465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 smtClean="0"/>
                  <a:t>Coma</a:t>
                </a:r>
                <a:endParaRPr lang="en-US" sz="1600" dirty="0"/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3203848" y="2060848"/>
                <a:ext cx="1080120" cy="584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 smtClean="0"/>
                  <a:t>Hydra-</a:t>
                </a:r>
                <a:r>
                  <a:rPr lang="en-US" sz="1600" dirty="0" err="1" smtClean="0"/>
                  <a:t>Centaurus</a:t>
                </a:r>
                <a:endParaRPr lang="en-US" sz="1600" dirty="0"/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4716016" y="2132856"/>
                <a:ext cx="624490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 smtClean="0"/>
                  <a:t>Virgo</a:t>
                </a:r>
                <a:endParaRPr lang="en-US" sz="1600" dirty="0"/>
              </a:p>
            </p:txBody>
          </p:sp>
          <p:cxnSp>
            <p:nvCxnSpPr>
              <p:cNvPr id="22" name="Straight Arrow Connector 21"/>
              <p:cNvCxnSpPr/>
              <p:nvPr/>
            </p:nvCxnSpPr>
            <p:spPr>
              <a:xfrm flipH="1">
                <a:off x="4427984" y="2420888"/>
                <a:ext cx="360040" cy="216024"/>
              </a:xfrm>
              <a:prstGeom prst="straightConnector1">
                <a:avLst/>
              </a:prstGeom>
              <a:ln w="12700" cmpd="sng">
                <a:solidFill>
                  <a:schemeClr val="bg1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4" name="TextBox 23"/>
              <p:cNvSpPr txBox="1"/>
              <p:nvPr/>
            </p:nvSpPr>
            <p:spPr>
              <a:xfrm>
                <a:off x="3419872" y="3356992"/>
                <a:ext cx="1152128" cy="584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 smtClean="0"/>
                  <a:t>Perseus-Pisces</a:t>
                </a:r>
                <a:endParaRPr lang="en-US" sz="1600" dirty="0"/>
              </a:p>
            </p:txBody>
          </p:sp>
          <p:cxnSp>
            <p:nvCxnSpPr>
              <p:cNvPr id="25" name="Straight Arrow Connector 24"/>
              <p:cNvCxnSpPr/>
              <p:nvPr/>
            </p:nvCxnSpPr>
            <p:spPr>
              <a:xfrm flipV="1">
                <a:off x="4355976" y="3140968"/>
                <a:ext cx="648072" cy="360040"/>
              </a:xfrm>
              <a:prstGeom prst="straightConnector1">
                <a:avLst/>
              </a:prstGeom>
              <a:ln w="12700" cmpd="sng">
                <a:solidFill>
                  <a:schemeClr val="bg1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65" name="Group 64"/>
          <p:cNvGrpSpPr/>
          <p:nvPr/>
        </p:nvGrpSpPr>
        <p:grpSpPr>
          <a:xfrm>
            <a:off x="323528" y="2634721"/>
            <a:ext cx="9144000" cy="3010751"/>
            <a:chOff x="323528" y="404664"/>
            <a:chExt cx="9144000" cy="3010751"/>
          </a:xfrm>
        </p:grpSpPr>
        <p:grpSp>
          <p:nvGrpSpPr>
            <p:cNvPr id="44" name="Group 43"/>
            <p:cNvGrpSpPr/>
            <p:nvPr/>
          </p:nvGrpSpPr>
          <p:grpSpPr>
            <a:xfrm>
              <a:off x="323528" y="404664"/>
              <a:ext cx="9144000" cy="3010751"/>
              <a:chOff x="323528" y="2612130"/>
              <a:chExt cx="9144000" cy="3010751"/>
            </a:xfrm>
          </p:grpSpPr>
          <p:grpSp>
            <p:nvGrpSpPr>
              <p:cNvPr id="13" name="Group 12"/>
              <p:cNvGrpSpPr/>
              <p:nvPr/>
            </p:nvGrpSpPr>
            <p:grpSpPr>
              <a:xfrm>
                <a:off x="323528" y="2612130"/>
                <a:ext cx="9144000" cy="3010751"/>
                <a:chOff x="323528" y="2780928"/>
                <a:chExt cx="9144000" cy="3010751"/>
              </a:xfrm>
            </p:grpSpPr>
            <p:pic>
              <p:nvPicPr>
                <p:cNvPr id="10" name="Picture 9" descr="fig5a.png"/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23528" y="2780928"/>
                  <a:ext cx="9144000" cy="2586590"/>
                </a:xfrm>
                <a:prstGeom prst="rect">
                  <a:avLst/>
                </a:prstGeom>
              </p:spPr>
            </p:pic>
            <p:pic>
              <p:nvPicPr>
                <p:cNvPr id="12" name="Picture 11" descr="fig5-tail.png"/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23528" y="5349552"/>
                  <a:ext cx="9144000" cy="442127"/>
                </a:xfrm>
                <a:prstGeom prst="rect">
                  <a:avLst/>
                </a:prstGeom>
              </p:spPr>
            </p:pic>
          </p:grpSp>
          <p:grpSp>
            <p:nvGrpSpPr>
              <p:cNvPr id="43" name="Group 42"/>
              <p:cNvGrpSpPr/>
              <p:nvPr/>
            </p:nvGrpSpPr>
            <p:grpSpPr>
              <a:xfrm>
                <a:off x="3563888" y="3060248"/>
                <a:ext cx="2208666" cy="2096944"/>
                <a:chOff x="3563888" y="3068960"/>
                <a:chExt cx="2208666" cy="2096944"/>
              </a:xfrm>
            </p:grpSpPr>
            <p:sp>
              <p:nvSpPr>
                <p:cNvPr id="30" name="Rectangle 29"/>
                <p:cNvSpPr/>
                <p:nvPr/>
              </p:nvSpPr>
              <p:spPr>
                <a:xfrm>
                  <a:off x="3563888" y="3068960"/>
                  <a:ext cx="1248227" cy="584776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lvl="0"/>
                  <a:r>
                    <a:rPr lang="en-US" sz="1600" dirty="0">
                      <a:solidFill>
                        <a:prstClr val="black"/>
                      </a:solidFill>
                    </a:rPr>
                    <a:t>Hydra-</a:t>
                  </a:r>
                  <a:r>
                    <a:rPr lang="en-US" sz="1600" dirty="0" err="1">
                      <a:solidFill>
                        <a:prstClr val="black"/>
                      </a:solidFill>
                    </a:rPr>
                    <a:t>Centaurus</a:t>
                  </a:r>
                  <a:endParaRPr lang="en-US" sz="1600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2" name="TextBox 31"/>
                <p:cNvSpPr txBox="1"/>
                <p:nvPr/>
              </p:nvSpPr>
              <p:spPr>
                <a:xfrm>
                  <a:off x="5148064" y="3068960"/>
                  <a:ext cx="624490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600" dirty="0" smtClean="0"/>
                    <a:t>Virgo</a:t>
                  </a:r>
                  <a:endParaRPr lang="en-US" sz="1600" dirty="0"/>
                </a:p>
              </p:txBody>
            </p:sp>
            <p:cxnSp>
              <p:nvCxnSpPr>
                <p:cNvPr id="34" name="Straight Arrow Connector 33"/>
                <p:cNvCxnSpPr/>
                <p:nvPr/>
              </p:nvCxnSpPr>
              <p:spPr>
                <a:xfrm flipH="1">
                  <a:off x="4788024" y="3429000"/>
                  <a:ext cx="432048" cy="504056"/>
                </a:xfrm>
                <a:prstGeom prst="straightConnector1">
                  <a:avLst/>
                </a:prstGeom>
                <a:ln w="12700" cmpd="sng">
                  <a:solidFill>
                    <a:schemeClr val="bg1"/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6" name="TextBox 35"/>
                <p:cNvSpPr txBox="1"/>
                <p:nvPr/>
              </p:nvSpPr>
              <p:spPr>
                <a:xfrm>
                  <a:off x="3779912" y="4581128"/>
                  <a:ext cx="1152128" cy="58477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600" dirty="0" smtClean="0"/>
                    <a:t>Perseus-Pisces</a:t>
                  </a:r>
                  <a:endParaRPr lang="en-US" sz="1600" dirty="0"/>
                </a:p>
              </p:txBody>
            </p:sp>
            <p:cxnSp>
              <p:nvCxnSpPr>
                <p:cNvPr id="37" name="Straight Arrow Connector 36"/>
                <p:cNvCxnSpPr/>
                <p:nvPr/>
              </p:nvCxnSpPr>
              <p:spPr>
                <a:xfrm flipV="1">
                  <a:off x="4644008" y="4221088"/>
                  <a:ext cx="720080" cy="432048"/>
                </a:xfrm>
                <a:prstGeom prst="straightConnector1">
                  <a:avLst/>
                </a:prstGeom>
                <a:ln w="12700" cmpd="sng">
                  <a:solidFill>
                    <a:schemeClr val="bg1"/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Arrow Connector 39"/>
                <p:cNvCxnSpPr/>
                <p:nvPr/>
              </p:nvCxnSpPr>
              <p:spPr>
                <a:xfrm>
                  <a:off x="3995936" y="3645024"/>
                  <a:ext cx="0" cy="432048"/>
                </a:xfrm>
                <a:prstGeom prst="straightConnector1">
                  <a:avLst/>
                </a:prstGeom>
                <a:ln w="12700" cmpd="sng">
                  <a:solidFill>
                    <a:schemeClr val="bg1"/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62" name="TextBox 61"/>
            <p:cNvSpPr txBox="1"/>
            <p:nvPr/>
          </p:nvSpPr>
          <p:spPr>
            <a:xfrm>
              <a:off x="7524328" y="908720"/>
              <a:ext cx="66446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Coma</a:t>
              </a:r>
              <a:endParaRPr lang="en-US" sz="1600" dirty="0"/>
            </a:p>
          </p:txBody>
        </p:sp>
        <p:cxnSp>
          <p:nvCxnSpPr>
            <p:cNvPr id="63" name="Straight Arrow Connector 62"/>
            <p:cNvCxnSpPr/>
            <p:nvPr/>
          </p:nvCxnSpPr>
          <p:spPr>
            <a:xfrm flipH="1">
              <a:off x="7308304" y="1196752"/>
              <a:ext cx="312246" cy="576064"/>
            </a:xfrm>
            <a:prstGeom prst="straightConnector1">
              <a:avLst/>
            </a:prstGeom>
            <a:ln w="12700" cmpd="sng">
              <a:solidFill>
                <a:schemeClr val="bg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6" name="Group 65"/>
          <p:cNvGrpSpPr/>
          <p:nvPr/>
        </p:nvGrpSpPr>
        <p:grpSpPr>
          <a:xfrm>
            <a:off x="675530" y="3731944"/>
            <a:ext cx="9147412" cy="3089320"/>
            <a:chOff x="675530" y="3717032"/>
            <a:chExt cx="9147412" cy="3089320"/>
          </a:xfrm>
        </p:grpSpPr>
        <p:grpSp>
          <p:nvGrpSpPr>
            <p:cNvPr id="16" name="Group 15"/>
            <p:cNvGrpSpPr/>
            <p:nvPr/>
          </p:nvGrpSpPr>
          <p:grpSpPr>
            <a:xfrm>
              <a:off x="675530" y="3717032"/>
              <a:ext cx="9147412" cy="3089320"/>
              <a:chOff x="0" y="3284984"/>
              <a:chExt cx="9147412" cy="3089320"/>
            </a:xfrm>
          </p:grpSpPr>
          <p:pic>
            <p:nvPicPr>
              <p:cNvPr id="14" name="Picture 13" descr="fig6a.png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12" y="3284984"/>
                <a:ext cx="9144000" cy="2609681"/>
              </a:xfrm>
              <a:prstGeom prst="rect">
                <a:avLst/>
              </a:prstGeom>
            </p:spPr>
          </p:pic>
          <p:pic>
            <p:nvPicPr>
              <p:cNvPr id="15" name="Picture 14" descr="fig6-tail.png"/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898"/>
              <a:stretch/>
            </p:blipFill>
            <p:spPr>
              <a:xfrm>
                <a:off x="0" y="5885160"/>
                <a:ext cx="9144000" cy="489144"/>
              </a:xfrm>
              <a:prstGeom prst="rect">
                <a:avLst/>
              </a:prstGeom>
            </p:spPr>
          </p:pic>
        </p:grpSp>
        <p:sp>
          <p:nvSpPr>
            <p:cNvPr id="45" name="TextBox 44"/>
            <p:cNvSpPr txBox="1"/>
            <p:nvPr/>
          </p:nvSpPr>
          <p:spPr>
            <a:xfrm>
              <a:off x="5364088" y="4149080"/>
              <a:ext cx="62449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Virgo</a:t>
              </a:r>
              <a:endParaRPr lang="en-US" sz="1600" dirty="0"/>
            </a:p>
          </p:txBody>
        </p:sp>
        <p:sp>
          <p:nvSpPr>
            <p:cNvPr id="46" name="Rectangle 45"/>
            <p:cNvSpPr/>
            <p:nvPr/>
          </p:nvSpPr>
          <p:spPr>
            <a:xfrm>
              <a:off x="2123728" y="3996352"/>
              <a:ext cx="1248227" cy="58477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/>
              <a:r>
                <a:rPr lang="en-US" sz="1600" dirty="0">
                  <a:solidFill>
                    <a:prstClr val="black"/>
                  </a:solidFill>
                </a:rPr>
                <a:t>Hydra-</a:t>
              </a:r>
              <a:r>
                <a:rPr lang="en-US" sz="1600" dirty="0" err="1">
                  <a:solidFill>
                    <a:prstClr val="black"/>
                  </a:solidFill>
                </a:rPr>
                <a:t>Centaurus</a:t>
              </a:r>
              <a:endParaRPr lang="en-US" sz="1600" dirty="0">
                <a:solidFill>
                  <a:prstClr val="black"/>
                </a:solidFill>
              </a:endParaRPr>
            </a:p>
          </p:txBody>
        </p:sp>
        <p:cxnSp>
          <p:nvCxnSpPr>
            <p:cNvPr id="47" name="Straight Arrow Connector 46"/>
            <p:cNvCxnSpPr/>
            <p:nvPr/>
          </p:nvCxnSpPr>
          <p:spPr>
            <a:xfrm flipH="1">
              <a:off x="5364088" y="4509120"/>
              <a:ext cx="216024" cy="504056"/>
            </a:xfrm>
            <a:prstGeom prst="straightConnector1">
              <a:avLst/>
            </a:prstGeom>
            <a:ln w="12700" cmpd="sng">
              <a:solidFill>
                <a:schemeClr val="bg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TextBox 48"/>
            <p:cNvSpPr txBox="1"/>
            <p:nvPr/>
          </p:nvSpPr>
          <p:spPr>
            <a:xfrm>
              <a:off x="5580112" y="5877272"/>
              <a:ext cx="66446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Coma</a:t>
              </a:r>
              <a:endParaRPr lang="en-US" sz="1600" dirty="0"/>
            </a:p>
          </p:txBody>
        </p:sp>
        <p:cxnSp>
          <p:nvCxnSpPr>
            <p:cNvPr id="50" name="Straight Arrow Connector 49"/>
            <p:cNvCxnSpPr/>
            <p:nvPr/>
          </p:nvCxnSpPr>
          <p:spPr>
            <a:xfrm flipH="1" flipV="1">
              <a:off x="6065763" y="5245803"/>
              <a:ext cx="18405" cy="703477"/>
            </a:xfrm>
            <a:prstGeom prst="straightConnector1">
              <a:avLst/>
            </a:prstGeom>
            <a:ln w="12700" cmpd="sng">
              <a:solidFill>
                <a:schemeClr val="bg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Arrow Connector 53"/>
            <p:cNvCxnSpPr/>
            <p:nvPr/>
          </p:nvCxnSpPr>
          <p:spPr>
            <a:xfrm>
              <a:off x="2627784" y="4653136"/>
              <a:ext cx="216024" cy="504056"/>
            </a:xfrm>
            <a:prstGeom prst="straightConnector1">
              <a:avLst/>
            </a:prstGeom>
            <a:ln w="12700" cmpd="sng">
              <a:solidFill>
                <a:schemeClr val="bg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Arrow Connector 57"/>
            <p:cNvCxnSpPr/>
            <p:nvPr/>
          </p:nvCxnSpPr>
          <p:spPr>
            <a:xfrm flipH="1">
              <a:off x="7452320" y="4559642"/>
              <a:ext cx="312245" cy="597550"/>
            </a:xfrm>
            <a:prstGeom prst="straightConnector1">
              <a:avLst/>
            </a:prstGeom>
            <a:ln w="12700" cmpd="sng">
              <a:solidFill>
                <a:schemeClr val="bg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TextBox 60"/>
            <p:cNvSpPr txBox="1"/>
            <p:nvPr/>
          </p:nvSpPr>
          <p:spPr>
            <a:xfrm>
              <a:off x="7596336" y="4005064"/>
              <a:ext cx="1152128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/>
                <a:t>Perseus-Pisces</a:t>
              </a:r>
              <a:endParaRPr lang="en-US" sz="1600" dirty="0"/>
            </a:p>
          </p:txBody>
        </p:sp>
      </p:grpSp>
    </p:spTree>
    <p:extLst>
      <p:ext uri="{BB962C8B-B14F-4D97-AF65-F5344CB8AC3E}">
        <p14:creationId xmlns:p14="http://schemas.microsoft.com/office/powerpoint/2010/main" val="2203897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Reconstructions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Use redshift surveys to predict distances, mass distribution, and velocities, e.g:</a:t>
            </a:r>
          </a:p>
          <a:p>
            <a:pPr lvl="1"/>
            <a:r>
              <a:rPr lang="en-US"/>
              <a:t>PSCz (Branchini et al. 2001)</a:t>
            </a:r>
          </a:p>
          <a:p>
            <a:pPr lvl="1"/>
            <a:r>
              <a:rPr lang="en-US"/>
              <a:t>2MRS (Erdogdu et al. 2006, 2016+)</a:t>
            </a:r>
          </a:p>
          <a:p>
            <a:pPr lvl="1"/>
            <a:r>
              <a:rPr lang="en-US"/>
              <a:t>2M++ (Carrick et al. 2015)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 smtClean="0"/>
              <a:t>Vietnam 4 July 2016</a:t>
            </a:r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4102FF-25FD-4B65-9176-F10A8427EC5D}" type="slidenum">
              <a:rPr lang="en-AU" smtClean="0"/>
              <a:t>11</a:t>
            </a:fld>
            <a:endParaRPr lang="en-AU"/>
          </a:p>
        </p:txBody>
      </p:sp>
      <p:pic>
        <p:nvPicPr>
          <p:cNvPr id="6" name="Picture 5" descr="eqv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4437112"/>
            <a:ext cx="7226300" cy="144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41952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2MTF v reconstructions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 smtClean="0"/>
              <a:t>Vietnam 4 July 2016</a:t>
            </a:r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4102FF-25FD-4B65-9176-F10A8427EC5D}" type="slidenum">
              <a:rPr lang="en-AU" smtClean="0"/>
              <a:t>12</a:t>
            </a:fld>
            <a:endParaRPr lang="en-AU"/>
          </a:p>
        </p:txBody>
      </p:sp>
      <p:grpSp>
        <p:nvGrpSpPr>
          <p:cNvPr id="8" name="Group 7"/>
          <p:cNvGrpSpPr/>
          <p:nvPr/>
        </p:nvGrpSpPr>
        <p:grpSpPr>
          <a:xfrm>
            <a:off x="0" y="1490966"/>
            <a:ext cx="9144000" cy="5322410"/>
            <a:chOff x="0" y="1484784"/>
            <a:chExt cx="9144000" cy="5322410"/>
          </a:xfrm>
        </p:grpSpPr>
        <p:pic>
          <p:nvPicPr>
            <p:cNvPr id="6" name="Picture 5" descr="fig4ab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484784"/>
              <a:ext cx="9144000" cy="4888176"/>
            </a:xfrm>
            <a:prstGeom prst="rect">
              <a:avLst/>
            </a:prstGeom>
          </p:spPr>
        </p:pic>
        <p:pic>
          <p:nvPicPr>
            <p:cNvPr id="7" name="Picture 6" descr="fig4-tail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6365067"/>
              <a:ext cx="9144000" cy="442127"/>
            </a:xfrm>
            <a:prstGeom prst="rect">
              <a:avLst/>
            </a:prstGeom>
          </p:spPr>
        </p:pic>
      </p:grpSp>
      <p:pic>
        <p:nvPicPr>
          <p:cNvPr id="9" name="Picture 8" descr="fig4d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44781"/>
            <a:ext cx="9144000" cy="2328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89177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mtClean="0"/>
              <a:t>Difference fields</a:t>
            </a:r>
            <a:r>
              <a:rPr lang="en-US" sz="2700" smtClean="0"/>
              <a:t/>
            </a:r>
            <a:br>
              <a:rPr lang="en-US" sz="2700" smtClean="0"/>
            </a:br>
            <a:r>
              <a:rPr lang="en-US" sz="2700" smtClean="0">
                <a:solidFill>
                  <a:srgbClr val="000000"/>
                </a:solidFill>
              </a:rPr>
              <a:t>-</a:t>
            </a:r>
            <a:endParaRPr lang="en-US" sz="2700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 smtClean="0"/>
              <a:t>Vietnam 4 July 2016</a:t>
            </a:r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4102FF-25FD-4B65-9176-F10A8427EC5D}" type="slidenum">
              <a:rPr lang="en-AU" smtClean="0"/>
              <a:t>13</a:t>
            </a:fld>
            <a:endParaRPr lang="en-AU"/>
          </a:p>
        </p:txBody>
      </p:sp>
      <p:grpSp>
        <p:nvGrpSpPr>
          <p:cNvPr id="9" name="Group 8"/>
          <p:cNvGrpSpPr/>
          <p:nvPr/>
        </p:nvGrpSpPr>
        <p:grpSpPr>
          <a:xfrm>
            <a:off x="0" y="1492672"/>
            <a:ext cx="9146928" cy="5345565"/>
            <a:chOff x="0" y="1459912"/>
            <a:chExt cx="9146928" cy="5345565"/>
          </a:xfrm>
        </p:grpSpPr>
        <p:pic>
          <p:nvPicPr>
            <p:cNvPr id="6" name="Picture 5" descr="fig4c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28" y="1693936"/>
              <a:ext cx="9144000" cy="2328659"/>
            </a:xfrm>
            <a:prstGeom prst="rect">
              <a:avLst/>
            </a:prstGeom>
          </p:spPr>
        </p:pic>
        <p:pic>
          <p:nvPicPr>
            <p:cNvPr id="7" name="Picture 6" descr="fig4e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4005064"/>
              <a:ext cx="9144000" cy="2800413"/>
            </a:xfrm>
            <a:prstGeom prst="rect">
              <a:avLst/>
            </a:prstGeom>
          </p:spPr>
        </p:pic>
        <p:pic>
          <p:nvPicPr>
            <p:cNvPr id="8" name="Picture 7" descr="fig4-head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459912"/>
              <a:ext cx="9144000" cy="24089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913220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Difference fields</a:t>
            </a:r>
            <a:br>
              <a:rPr lang="en-US"/>
            </a:br>
            <a:r>
              <a:rPr lang="en-US" sz="2700"/>
              <a:t>- zero-point offsets applied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 smtClean="0"/>
              <a:t>Vietnam 4 July 2016</a:t>
            </a:r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4102FF-25FD-4B65-9176-F10A8427EC5D}" type="slidenum">
              <a:rPr lang="en-AU" smtClean="0"/>
              <a:t>14</a:t>
            </a:fld>
            <a:endParaRPr lang="en-AU"/>
          </a:p>
        </p:txBody>
      </p:sp>
      <p:grpSp>
        <p:nvGrpSpPr>
          <p:cNvPr id="11" name="Group 10"/>
          <p:cNvGrpSpPr/>
          <p:nvPr/>
        </p:nvGrpSpPr>
        <p:grpSpPr>
          <a:xfrm>
            <a:off x="0" y="1475543"/>
            <a:ext cx="9144000" cy="5337833"/>
            <a:chOff x="0" y="1492672"/>
            <a:chExt cx="9144000" cy="5337833"/>
          </a:xfrm>
        </p:grpSpPr>
        <p:pic>
          <p:nvPicPr>
            <p:cNvPr id="8" name="Picture 7" descr="fig4-head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492672"/>
              <a:ext cx="9144000" cy="240896"/>
            </a:xfrm>
            <a:prstGeom prst="rect">
              <a:avLst/>
            </a:prstGeom>
          </p:spPr>
        </p:pic>
        <p:pic>
          <p:nvPicPr>
            <p:cNvPr id="3" name="Picture 2" descr="fig7c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708696"/>
              <a:ext cx="9144000" cy="2326282"/>
            </a:xfrm>
            <a:prstGeom prst="rect">
              <a:avLst/>
            </a:prstGeom>
          </p:spPr>
        </p:pic>
        <p:pic>
          <p:nvPicPr>
            <p:cNvPr id="10" name="Picture 9" descr="fig7e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4020840"/>
              <a:ext cx="9144000" cy="280966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675750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smtClean="0"/>
              <a:t>Residual bulk flow amplitude</a:t>
            </a:r>
            <a:endParaRPr lang="en-US" sz="3600"/>
          </a:p>
        </p:txBody>
      </p:sp>
      <p:pic>
        <p:nvPicPr>
          <p:cNvPr id="6" name="Content Placeholder 5" descr="fig8.pn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39" r="417" b="6549"/>
          <a:stretch/>
        </p:blipFill>
        <p:spPr>
          <a:xfrm>
            <a:off x="2262734" y="1639341"/>
            <a:ext cx="4583861" cy="4229559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 smtClean="0"/>
              <a:t>Vietnam 4 July 2016</a:t>
            </a:r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4102FF-25FD-4B65-9176-F10A8427EC5D}" type="slidenum">
              <a:rPr lang="en-AU" smtClean="0"/>
              <a:t>15</a:t>
            </a:fld>
            <a:endParaRPr lang="en-AU"/>
          </a:p>
        </p:txBody>
      </p:sp>
      <p:sp>
        <p:nvSpPr>
          <p:cNvPr id="7" name="TextBox 6"/>
          <p:cNvSpPr txBox="1"/>
          <p:nvPr/>
        </p:nvSpPr>
        <p:spPr>
          <a:xfrm>
            <a:off x="3491880" y="2852936"/>
            <a:ext cx="21732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Residual flow (2MRS)</a:t>
            </a:r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3491880" y="4715852"/>
            <a:ext cx="20670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Residual flow (PSCz)</a:t>
            </a:r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3491880" y="1844824"/>
            <a:ext cx="16313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2MTF bulk flow</a:t>
            </a:r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6934278" y="5805264"/>
            <a:ext cx="17497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smtClean="0">
                <a:solidFill>
                  <a:schemeClr val="bg1"/>
                </a:solidFill>
              </a:rPr>
              <a:t>Springob et al. (2016)</a:t>
            </a:r>
            <a:endParaRPr lang="en-US" sz="140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277332" y="5867980"/>
            <a:ext cx="456926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/>
              <a:t>weighting scale [h</a:t>
            </a:r>
            <a:r>
              <a:rPr lang="en-US" baseline="30000"/>
              <a:t>-1</a:t>
            </a:r>
            <a:r>
              <a:rPr lang="en-US"/>
              <a:t> Mpc]</a:t>
            </a:r>
          </a:p>
        </p:txBody>
      </p:sp>
    </p:spTree>
    <p:extLst>
      <p:ext uri="{BB962C8B-B14F-4D97-AF65-F5344CB8AC3E}">
        <p14:creationId xmlns:p14="http://schemas.microsoft.com/office/powerpoint/2010/main" val="36471215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Consistency with ΛCDM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 smtClean="0"/>
              <a:t>Vietnam 4 July 2016</a:t>
            </a:r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4102FF-25FD-4B65-9176-F10A8427EC5D}" type="slidenum">
              <a:rPr lang="en-AU" smtClean="0"/>
              <a:t>16</a:t>
            </a:fld>
            <a:endParaRPr lang="en-AU"/>
          </a:p>
        </p:txBody>
      </p:sp>
      <p:grpSp>
        <p:nvGrpSpPr>
          <p:cNvPr id="13" name="Group 12"/>
          <p:cNvGrpSpPr/>
          <p:nvPr/>
        </p:nvGrpSpPr>
        <p:grpSpPr>
          <a:xfrm>
            <a:off x="395536" y="1772816"/>
            <a:ext cx="8352928" cy="4824536"/>
            <a:chOff x="0" y="764704"/>
            <a:chExt cx="9144000" cy="5832648"/>
          </a:xfrm>
        </p:grpSpPr>
        <p:sp>
          <p:nvSpPr>
            <p:cNvPr id="10" name="Rectangle 9"/>
            <p:cNvSpPr/>
            <p:nvPr/>
          </p:nvSpPr>
          <p:spPr>
            <a:xfrm>
              <a:off x="0" y="6021288"/>
              <a:ext cx="9144000" cy="57606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" name="Picture 6" descr="S10a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764704"/>
              <a:ext cx="9144000" cy="5315505"/>
            </a:xfrm>
            <a:prstGeom prst="rect">
              <a:avLst/>
            </a:prstGeom>
          </p:spPr>
        </p:pic>
        <p:pic>
          <p:nvPicPr>
            <p:cNvPr id="9" name="Picture 8" descr="S10lab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75656" y="6072854"/>
              <a:ext cx="6578600" cy="495300"/>
            </a:xfrm>
            <a:prstGeom prst="rect">
              <a:avLst/>
            </a:prstGeom>
          </p:spPr>
        </p:pic>
        <p:cxnSp>
          <p:nvCxnSpPr>
            <p:cNvPr id="12" name="Straight Connector 11"/>
            <p:cNvCxnSpPr/>
            <p:nvPr/>
          </p:nvCxnSpPr>
          <p:spPr>
            <a:xfrm>
              <a:off x="9108504" y="980728"/>
              <a:ext cx="0" cy="468052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Rectangle 13"/>
          <p:cNvSpPr/>
          <p:nvPr/>
        </p:nvSpPr>
        <p:spPr>
          <a:xfrm>
            <a:off x="1547664" y="3933056"/>
            <a:ext cx="648072" cy="432048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3131840" y="3501008"/>
            <a:ext cx="5247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FF0000"/>
                </a:solidFill>
              </a:rPr>
              <a:t>S16</a:t>
            </a:r>
          </a:p>
        </p:txBody>
      </p:sp>
      <p:sp>
        <p:nvSpPr>
          <p:cNvPr id="17" name="Isosceles Triangle 16"/>
          <p:cNvSpPr/>
          <p:nvPr/>
        </p:nvSpPr>
        <p:spPr>
          <a:xfrm>
            <a:off x="2195736" y="3789040"/>
            <a:ext cx="360040" cy="288032"/>
          </a:xfrm>
          <a:prstGeom prst="triangle">
            <a:avLst/>
          </a:prstGeom>
          <a:solidFill>
            <a:srgbClr val="008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Isosceles Triangle 17"/>
          <p:cNvSpPr/>
          <p:nvPr/>
        </p:nvSpPr>
        <p:spPr>
          <a:xfrm>
            <a:off x="5076056" y="4725144"/>
            <a:ext cx="360040" cy="288032"/>
          </a:xfrm>
          <a:prstGeom prst="triangle">
            <a:avLst/>
          </a:prstGeom>
          <a:solidFill>
            <a:srgbClr val="008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Isosceles Triangle 18"/>
          <p:cNvSpPr/>
          <p:nvPr/>
        </p:nvSpPr>
        <p:spPr>
          <a:xfrm>
            <a:off x="1403648" y="3861048"/>
            <a:ext cx="360040" cy="288032"/>
          </a:xfrm>
          <a:prstGeom prst="triangle">
            <a:avLst/>
          </a:prstGeom>
          <a:solidFill>
            <a:srgbClr val="008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Arrow Connector 20"/>
          <p:cNvCxnSpPr/>
          <p:nvPr/>
        </p:nvCxnSpPr>
        <p:spPr>
          <a:xfrm>
            <a:off x="5314468" y="4912957"/>
            <a:ext cx="1332148" cy="0"/>
          </a:xfrm>
          <a:prstGeom prst="straightConnector1">
            <a:avLst/>
          </a:prstGeom>
          <a:ln w="38100" cmpd="sng">
            <a:solidFill>
              <a:srgbClr val="008000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4860032" y="2060848"/>
            <a:ext cx="37932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Adapted from Scrimgeour et al. (2016)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148064" y="4365104"/>
            <a:ext cx="24848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solidFill>
                  <a:srgbClr val="008000"/>
                </a:solidFill>
              </a:rPr>
              <a:t>2MTF residual bulk flow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622188" y="3491716"/>
            <a:ext cx="7175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solidFill>
                  <a:srgbClr val="008000"/>
                </a:solidFill>
              </a:rPr>
              <a:t>2MTF</a:t>
            </a:r>
          </a:p>
        </p:txBody>
      </p:sp>
      <p:sp>
        <p:nvSpPr>
          <p:cNvPr id="25" name="Rectangle 24"/>
          <p:cNvSpPr/>
          <p:nvPr/>
        </p:nvSpPr>
        <p:spPr>
          <a:xfrm>
            <a:off x="1979712" y="4797152"/>
            <a:ext cx="17915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90"/>
                </a:solidFill>
              </a:rPr>
              <a:t>ΛCDM prediction</a:t>
            </a:r>
          </a:p>
        </p:txBody>
      </p:sp>
      <p:sp>
        <p:nvSpPr>
          <p:cNvPr id="26" name="Rectangle 25"/>
          <p:cNvSpPr/>
          <p:nvPr/>
        </p:nvSpPr>
        <p:spPr>
          <a:xfrm>
            <a:off x="8734848" y="1772816"/>
            <a:ext cx="288032" cy="482453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90600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Best-fit</a:t>
            </a:r>
            <a:endParaRPr lang="en-US" i="1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 smtClean="0"/>
              <a:t>Vietnam 4 July 2016</a:t>
            </a:r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4102FF-25FD-4B65-9176-F10A8427EC5D}" type="slidenum">
              <a:rPr lang="en-AU" smtClean="0"/>
              <a:t>17</a:t>
            </a:fld>
            <a:endParaRPr lang="en-AU"/>
          </a:p>
        </p:txBody>
      </p:sp>
      <p:pic>
        <p:nvPicPr>
          <p:cNvPr id="9" name="Picture 8" descr="beta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4928" y="404664"/>
            <a:ext cx="3139440" cy="963168"/>
          </a:xfrm>
          <a:prstGeom prst="rect">
            <a:avLst/>
          </a:prstGeom>
        </p:spPr>
      </p:pic>
      <p:cxnSp>
        <p:nvCxnSpPr>
          <p:cNvPr id="18" name="Straight Connector 17"/>
          <p:cNvCxnSpPr/>
          <p:nvPr/>
        </p:nvCxnSpPr>
        <p:spPr>
          <a:xfrm>
            <a:off x="323528" y="3045444"/>
            <a:ext cx="8820472" cy="0"/>
          </a:xfrm>
          <a:prstGeom prst="line">
            <a:avLst/>
          </a:prstGeom>
          <a:ln w="127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2" name="Picture 21" descr="Table1b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072" b="17151"/>
          <a:stretch/>
        </p:blipFill>
        <p:spPr>
          <a:xfrm>
            <a:off x="179512" y="1772816"/>
            <a:ext cx="5273196" cy="2227436"/>
          </a:xfrm>
          <a:prstGeom prst="rect">
            <a:avLst/>
          </a:prstGeom>
        </p:spPr>
      </p:pic>
      <p:pic>
        <p:nvPicPr>
          <p:cNvPr id="23" name="Picture 22" descr="Table1b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56" r="5307" b="17151"/>
          <a:stretch/>
        </p:blipFill>
        <p:spPr>
          <a:xfrm>
            <a:off x="3419872" y="4077072"/>
            <a:ext cx="5544610" cy="2227436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539552" y="1772816"/>
            <a:ext cx="2808312" cy="36004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>
                <a:solidFill>
                  <a:srgbClr val="FF0000"/>
                </a:solidFill>
                <a:latin typeface="Times"/>
                <a:cs typeface="Times"/>
              </a:rPr>
              <a:t>2MTF fit to 2MRS model</a:t>
            </a:r>
          </a:p>
        </p:txBody>
      </p:sp>
      <p:sp>
        <p:nvSpPr>
          <p:cNvPr id="25" name="Rectangle 24"/>
          <p:cNvSpPr/>
          <p:nvPr/>
        </p:nvSpPr>
        <p:spPr>
          <a:xfrm>
            <a:off x="3419872" y="4149080"/>
            <a:ext cx="1008112" cy="28803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539552" y="2132856"/>
            <a:ext cx="1584176" cy="216024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3491880" y="4077072"/>
            <a:ext cx="2808312" cy="36004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>
                <a:solidFill>
                  <a:srgbClr val="FF0000"/>
                </a:solidFill>
                <a:latin typeface="Times"/>
                <a:cs typeface="Times"/>
              </a:rPr>
              <a:t>2MTF fit to PSCz model</a:t>
            </a:r>
          </a:p>
        </p:txBody>
      </p:sp>
    </p:spTree>
    <p:extLst>
      <p:ext uri="{BB962C8B-B14F-4D97-AF65-F5344CB8AC3E}">
        <p14:creationId xmlns:p14="http://schemas.microsoft.com/office/powerpoint/2010/main" val="8740143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Derived parameters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/>
              <a:t>Matter density</a:t>
            </a:r>
          </a:p>
          <a:p>
            <a:pPr lvl="1"/>
            <a:r>
              <a:rPr lang="en-US"/>
              <a:t>assume 6dFGS bias (</a:t>
            </a:r>
            <a:r>
              <a:rPr lang="en-US" i="1"/>
              <a:t>b</a:t>
            </a:r>
            <a:r>
              <a:rPr lang="en-US"/>
              <a:t>=1.52, Beutler et al. 2012)</a:t>
            </a:r>
          </a:p>
          <a:p>
            <a:pPr lvl="1"/>
            <a:r>
              <a:rPr lang="en-US"/>
              <a:t>Matter density, Ω</a:t>
            </a:r>
            <a:r>
              <a:rPr lang="en-US" baseline="-25000"/>
              <a:t>m </a:t>
            </a:r>
            <a:r>
              <a:rPr lang="en-US"/>
              <a:t>= 0.32 </a:t>
            </a:r>
            <a:r>
              <a:rPr lang="en-US"/>
              <a:t>± 0.13</a:t>
            </a:r>
            <a:endParaRPr lang="en-US"/>
          </a:p>
          <a:p>
            <a:r>
              <a:rPr lang="en-US"/>
              <a:t>Bias</a:t>
            </a:r>
          </a:p>
          <a:p>
            <a:pPr lvl="1"/>
            <a:r>
              <a:rPr lang="en-US"/>
              <a:t>assume Planck matter density </a:t>
            </a:r>
            <a:r>
              <a:rPr lang="en-US"/>
              <a:t>(Ω</a:t>
            </a:r>
            <a:r>
              <a:rPr lang="en-US" baseline="-25000"/>
              <a:t>m</a:t>
            </a:r>
            <a:r>
              <a:rPr lang="en-US"/>
              <a:t>=0.308, XIII)</a:t>
            </a:r>
          </a:p>
          <a:p>
            <a:pPr lvl="1"/>
            <a:r>
              <a:rPr lang="en-US"/>
              <a:t>Galaxy bias,</a:t>
            </a:r>
            <a:r>
              <a:rPr lang="en-US"/>
              <a:t> </a:t>
            </a:r>
            <a:r>
              <a:rPr lang="en-US" i="1"/>
              <a:t>b </a:t>
            </a:r>
            <a:r>
              <a:rPr lang="en-US"/>
              <a:t>= 1.49</a:t>
            </a:r>
            <a:r>
              <a:rPr lang="en-US"/>
              <a:t> ± 0.17</a:t>
            </a:r>
            <a:endParaRPr lang="en-US"/>
          </a:p>
          <a:p>
            <a:r>
              <a:rPr lang="en-US"/>
              <a:t>Growth rate Γ = </a:t>
            </a:r>
            <a:r>
              <a:rPr lang="en-US" i="1"/>
              <a:t>f</a:t>
            </a:r>
            <a:r>
              <a:rPr lang="en-US"/>
              <a:t>σ</a:t>
            </a:r>
            <a:r>
              <a:rPr lang="en-US" baseline="-25000"/>
              <a:t>8</a:t>
            </a:r>
            <a:endParaRPr lang="en-US"/>
          </a:p>
          <a:p>
            <a:pPr lvl="1"/>
            <a:r>
              <a:rPr lang="en-US"/>
              <a:t>assume 2MRS (σ</a:t>
            </a:r>
            <a:r>
              <a:rPr lang="en-US" baseline="-25000"/>
              <a:t>8,g</a:t>
            </a:r>
            <a:r>
              <a:rPr lang="en-US"/>
              <a:t>=0.97, Westover 2007)</a:t>
            </a:r>
          </a:p>
          <a:p>
            <a:pPr lvl="1"/>
            <a:r>
              <a:rPr lang="en-US"/>
              <a:t>Growth rate, Γ = 0.34 ± 0.04</a:t>
            </a:r>
          </a:p>
          <a:p>
            <a:pPr marL="0" indent="0">
              <a:buNone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 smtClean="0"/>
              <a:t>Vietnam 4 July 2016</a:t>
            </a:r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4102FF-25FD-4B65-9176-F10A8427EC5D}" type="slidenum">
              <a:rPr lang="en-AU" smtClean="0"/>
              <a:t>18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8667424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smtClean="0"/>
              <a:t>Residual bulk flow direction</a:t>
            </a:r>
            <a:endParaRPr lang="en-US" sz="360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 smtClean="0"/>
              <a:t>Vietnam 4 July 2016</a:t>
            </a:r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4102FF-25FD-4B65-9176-F10A8427EC5D}" type="slidenum">
              <a:rPr lang="en-AU" smtClean="0"/>
              <a:t>19</a:t>
            </a:fld>
            <a:endParaRPr lang="en-AU"/>
          </a:p>
        </p:txBody>
      </p:sp>
      <p:sp>
        <p:nvSpPr>
          <p:cNvPr id="7" name="TextBox 6"/>
          <p:cNvSpPr txBox="1"/>
          <p:nvPr/>
        </p:nvSpPr>
        <p:spPr>
          <a:xfrm>
            <a:off x="3491880" y="2852936"/>
            <a:ext cx="21732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Residual flow (2MRS)</a:t>
            </a:r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3491880" y="4715852"/>
            <a:ext cx="20670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Residual flow (PSCz)</a:t>
            </a:r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3491880" y="1844824"/>
            <a:ext cx="16313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2MTF bulk flow</a:t>
            </a:r>
            <a:endParaRPr lang="en-US"/>
          </a:p>
        </p:txBody>
      </p:sp>
      <p:pic>
        <p:nvPicPr>
          <p:cNvPr id="10" name="Content Placeholder 9" descr="Fig9.pn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641" b="-1641"/>
          <a:stretch>
            <a:fillRect/>
          </a:stretch>
        </p:blipFill>
        <p:spPr>
          <a:xfrm>
            <a:off x="107504" y="1470727"/>
            <a:ext cx="8928992" cy="4910601"/>
          </a:xfrm>
          <a:effectLst>
            <a:softEdge rad="127000"/>
          </a:effectLst>
        </p:spPr>
      </p:pic>
      <p:grpSp>
        <p:nvGrpSpPr>
          <p:cNvPr id="23" name="Group 22"/>
          <p:cNvGrpSpPr/>
          <p:nvPr/>
        </p:nvGrpSpPr>
        <p:grpSpPr>
          <a:xfrm>
            <a:off x="2316088" y="3005490"/>
            <a:ext cx="910046" cy="378138"/>
            <a:chOff x="2316088" y="3005490"/>
            <a:chExt cx="910046" cy="378138"/>
          </a:xfrm>
        </p:grpSpPr>
        <p:sp>
          <p:nvSpPr>
            <p:cNvPr id="11" name="TextBox 10"/>
            <p:cNvSpPr txBox="1"/>
            <p:nvPr/>
          </p:nvSpPr>
          <p:spPr>
            <a:xfrm rot="20040000">
              <a:off x="2316088" y="3106629"/>
              <a:ext cx="54373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smtClean="0">
                  <a:latin typeface="Times New Roman"/>
                  <a:cs typeface="Times New Roman"/>
                </a:rPr>
                <a:t>PSCz</a:t>
              </a:r>
              <a:endParaRPr lang="en-US" sz="1200" b="1">
                <a:latin typeface="Times New Roman"/>
                <a:cs typeface="Times New Roman"/>
              </a:endParaRPr>
            </a:p>
          </p:txBody>
        </p:sp>
        <p:cxnSp>
          <p:nvCxnSpPr>
            <p:cNvPr id="14" name="Straight Arrow Connector 13"/>
            <p:cNvCxnSpPr/>
            <p:nvPr/>
          </p:nvCxnSpPr>
          <p:spPr>
            <a:xfrm flipV="1">
              <a:off x="2832312" y="3005490"/>
              <a:ext cx="393822" cy="144124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Group 23"/>
          <p:cNvGrpSpPr/>
          <p:nvPr/>
        </p:nvGrpSpPr>
        <p:grpSpPr>
          <a:xfrm>
            <a:off x="3204988" y="3597122"/>
            <a:ext cx="849371" cy="358055"/>
            <a:chOff x="3204988" y="3597122"/>
            <a:chExt cx="849371" cy="358055"/>
          </a:xfrm>
        </p:grpSpPr>
        <p:sp>
          <p:nvSpPr>
            <p:cNvPr id="12" name="TextBox 11"/>
            <p:cNvSpPr txBox="1"/>
            <p:nvPr/>
          </p:nvSpPr>
          <p:spPr>
            <a:xfrm rot="20040000">
              <a:off x="3204988" y="3678178"/>
              <a:ext cx="60785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smtClean="0">
                  <a:latin typeface="Times New Roman"/>
                  <a:cs typeface="Times New Roman"/>
                </a:rPr>
                <a:t>2MRS</a:t>
              </a:r>
              <a:endParaRPr lang="en-US" sz="1200" b="1">
                <a:latin typeface="Times New Roman"/>
                <a:cs typeface="Times New Roman"/>
              </a:endParaRPr>
            </a:p>
          </p:txBody>
        </p:sp>
        <p:cxnSp>
          <p:nvCxnSpPr>
            <p:cNvPr id="15" name="Straight Arrow Connector 14"/>
            <p:cNvCxnSpPr/>
            <p:nvPr/>
          </p:nvCxnSpPr>
          <p:spPr>
            <a:xfrm flipV="1">
              <a:off x="3715792" y="3597122"/>
              <a:ext cx="338567" cy="136444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" name="Group 21"/>
          <p:cNvGrpSpPr/>
          <p:nvPr/>
        </p:nvGrpSpPr>
        <p:grpSpPr>
          <a:xfrm>
            <a:off x="6444208" y="1772816"/>
            <a:ext cx="2424288" cy="738664"/>
            <a:chOff x="6560757" y="1916832"/>
            <a:chExt cx="2424288" cy="738664"/>
          </a:xfrm>
        </p:grpSpPr>
        <p:sp>
          <p:nvSpPr>
            <p:cNvPr id="18" name="TextBox 17"/>
            <p:cNvSpPr txBox="1"/>
            <p:nvPr/>
          </p:nvSpPr>
          <p:spPr>
            <a:xfrm>
              <a:off x="6660232" y="1916832"/>
              <a:ext cx="2324813" cy="738664"/>
            </a:xfrm>
            <a:prstGeom prst="rect">
              <a:avLst/>
            </a:prstGeom>
            <a:solidFill>
              <a:schemeClr val="bg1">
                <a:alpha val="67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sz="1400" smtClean="0"/>
                <a:t>Carrick et al. (2015): 2M++</a:t>
              </a:r>
            </a:p>
            <a:p>
              <a:pPr algn="r"/>
              <a:r>
                <a:rPr lang="en-US" sz="1400" smtClean="0"/>
                <a:t>Hudson et al. (2004): PSCz</a:t>
              </a:r>
            </a:p>
            <a:p>
              <a:pPr algn="r"/>
              <a:r>
                <a:rPr lang="en-US" sz="1400" smtClean="0"/>
                <a:t>Magoulas et al. (2012): 2MRS</a:t>
              </a:r>
              <a:endParaRPr lang="en-US"/>
            </a:p>
          </p:txBody>
        </p:sp>
        <p:sp>
          <p:nvSpPr>
            <p:cNvPr id="19" name="Oval 18"/>
            <p:cNvSpPr/>
            <p:nvPr/>
          </p:nvSpPr>
          <p:spPr>
            <a:xfrm>
              <a:off x="6560757" y="2023044"/>
              <a:ext cx="144016" cy="144016"/>
            </a:xfrm>
            <a:prstGeom prst="ellipse">
              <a:avLst/>
            </a:prstGeom>
            <a:solidFill>
              <a:srgbClr val="00C0C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/>
            <p:cNvSpPr/>
            <p:nvPr/>
          </p:nvSpPr>
          <p:spPr>
            <a:xfrm>
              <a:off x="6563559" y="2228738"/>
              <a:ext cx="144016" cy="144016"/>
            </a:xfrm>
            <a:prstGeom prst="ellipse">
              <a:avLst/>
            </a:prstGeom>
            <a:solidFill>
              <a:srgbClr val="E9740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/>
            <p:cNvSpPr/>
            <p:nvPr/>
          </p:nvSpPr>
          <p:spPr>
            <a:xfrm>
              <a:off x="6564059" y="2437082"/>
              <a:ext cx="144016" cy="144016"/>
            </a:xfrm>
            <a:prstGeom prst="ellipse">
              <a:avLst/>
            </a:prstGeom>
            <a:solidFill>
              <a:srgbClr val="CC00CE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5" name="Rectangle 24"/>
          <p:cNvSpPr/>
          <p:nvPr/>
        </p:nvSpPr>
        <p:spPr>
          <a:xfrm>
            <a:off x="7308304" y="5877272"/>
            <a:ext cx="174973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>
                <a:solidFill>
                  <a:srgbClr val="000000"/>
                </a:solidFill>
              </a:rPr>
              <a:t>S</a:t>
            </a:r>
            <a:r>
              <a:rPr lang="en-US" sz="1400"/>
              <a:t>pringob et al. (2016)</a:t>
            </a:r>
          </a:p>
        </p:txBody>
      </p:sp>
      <p:sp>
        <p:nvSpPr>
          <p:cNvPr id="3" name="Rectangle 2"/>
          <p:cNvSpPr/>
          <p:nvPr/>
        </p:nvSpPr>
        <p:spPr>
          <a:xfrm>
            <a:off x="2123728" y="3717032"/>
            <a:ext cx="5112568" cy="360040"/>
          </a:xfrm>
          <a:prstGeom prst="rect">
            <a:avLst/>
          </a:prstGeom>
          <a:solidFill>
            <a:srgbClr val="FF0000">
              <a:alpha val="12000"/>
            </a:srgbClr>
          </a:solidFill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08395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AU" dirty="0" smtClean="0"/>
              <a:t>2MTF team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>
            <a:normAutofit/>
          </a:bodyPr>
          <a:lstStyle/>
          <a:p>
            <a:r>
              <a:rPr lang="en-AU" dirty="0" smtClean="0"/>
              <a:t>Aidan Crook</a:t>
            </a:r>
          </a:p>
          <a:p>
            <a:r>
              <a:rPr lang="en-AU" dirty="0" smtClean="0">
                <a:solidFill>
                  <a:srgbClr val="FF0000"/>
                </a:solidFill>
              </a:rPr>
              <a:t>Tao Hong</a:t>
            </a:r>
          </a:p>
          <a:p>
            <a:r>
              <a:rPr lang="en-AU" dirty="0" err="1" smtClean="0">
                <a:solidFill>
                  <a:srgbClr val="FF0000"/>
                </a:solidFill>
              </a:rPr>
              <a:t>Cullan</a:t>
            </a:r>
            <a:r>
              <a:rPr lang="en-AU" dirty="0" smtClean="0">
                <a:solidFill>
                  <a:srgbClr val="FF0000"/>
                </a:solidFill>
              </a:rPr>
              <a:t> </a:t>
            </a:r>
            <a:r>
              <a:rPr lang="en-AU" dirty="0" err="1" smtClean="0">
                <a:solidFill>
                  <a:srgbClr val="FF0000"/>
                </a:solidFill>
              </a:rPr>
              <a:t>Howlett</a:t>
            </a:r>
            <a:endParaRPr lang="en-AU" dirty="0" smtClean="0">
              <a:solidFill>
                <a:srgbClr val="FF0000"/>
              </a:solidFill>
            </a:endParaRPr>
          </a:p>
          <a:p>
            <a:r>
              <a:rPr lang="en-AU" dirty="0" smtClean="0"/>
              <a:t>John </a:t>
            </a:r>
            <a:r>
              <a:rPr lang="en-AU" dirty="0" err="1" smtClean="0"/>
              <a:t>Huchra</a:t>
            </a:r>
            <a:endParaRPr lang="en-AU" dirty="0"/>
          </a:p>
          <a:p>
            <a:r>
              <a:rPr lang="en-AU" dirty="0" smtClean="0"/>
              <a:t>Tom Jarrett</a:t>
            </a:r>
          </a:p>
          <a:p>
            <a:r>
              <a:rPr lang="en-AU" dirty="0" smtClean="0"/>
              <a:t>Heath Jones</a:t>
            </a:r>
          </a:p>
          <a:p>
            <a:r>
              <a:rPr lang="en-AU" dirty="0" err="1" smtClean="0"/>
              <a:t>Baerbel</a:t>
            </a:r>
            <a:r>
              <a:rPr lang="en-AU" dirty="0" smtClean="0"/>
              <a:t> </a:t>
            </a:r>
            <a:r>
              <a:rPr lang="en-AU" dirty="0" err="1" smtClean="0"/>
              <a:t>Koribalski</a:t>
            </a:r>
            <a:endParaRPr lang="en-AU" dirty="0" smtClean="0"/>
          </a:p>
          <a:p>
            <a:r>
              <a:rPr lang="en-AU" dirty="0" smtClean="0"/>
              <a:t>Lucas </a:t>
            </a:r>
            <a:r>
              <a:rPr lang="en-AU" dirty="0" err="1" smtClean="0"/>
              <a:t>Macri</a:t>
            </a:r>
            <a:endParaRPr lang="en-AU" dirty="0" smtClean="0"/>
          </a:p>
          <a:p>
            <a:r>
              <a:rPr lang="en-AU" dirty="0" smtClean="0"/>
              <a:t>Karen Masters</a:t>
            </a:r>
          </a:p>
          <a:p>
            <a:r>
              <a:rPr lang="en-AU" dirty="0" smtClean="0"/>
              <a:t>Chris </a:t>
            </a:r>
            <a:r>
              <a:rPr lang="en-AU" dirty="0" err="1" smtClean="0"/>
              <a:t>Springob</a:t>
            </a:r>
            <a:endParaRPr lang="en-AU" dirty="0" smtClean="0"/>
          </a:p>
          <a:p>
            <a:r>
              <a:rPr lang="en-AU" dirty="0" smtClean="0">
                <a:solidFill>
                  <a:srgbClr val="FF0000"/>
                </a:solidFill>
              </a:rPr>
              <a:t>Lister Staveley-Smith</a:t>
            </a:r>
          </a:p>
          <a:p>
            <a:r>
              <a:rPr lang="en-AU" dirty="0" smtClean="0"/>
              <a:t>Also starring: </a:t>
            </a:r>
            <a:r>
              <a:rPr lang="en-AU" sz="2400" dirty="0" err="1" smtClean="0"/>
              <a:t>Pirin</a:t>
            </a:r>
            <a:r>
              <a:rPr lang="en-AU" sz="2400" dirty="0" smtClean="0"/>
              <a:t> </a:t>
            </a:r>
            <a:r>
              <a:rPr lang="en-AU" sz="2400" dirty="0" err="1" smtClean="0"/>
              <a:t>Erdogdu</a:t>
            </a:r>
            <a:r>
              <a:rPr lang="en-AU" sz="2400" dirty="0" smtClean="0"/>
              <a:t>, David </a:t>
            </a:r>
            <a:r>
              <a:rPr lang="en-AU" sz="2400" dirty="0" err="1" smtClean="0"/>
              <a:t>Lagatutta</a:t>
            </a:r>
            <a:r>
              <a:rPr lang="en-AU" sz="2400" dirty="0" smtClean="0"/>
              <a:t>, </a:t>
            </a:r>
            <a:r>
              <a:rPr lang="en-AU" sz="2400" dirty="0" smtClean="0">
                <a:solidFill>
                  <a:srgbClr val="FF0000"/>
                </a:solidFill>
              </a:rPr>
              <a:t>Christina </a:t>
            </a:r>
            <a:r>
              <a:rPr lang="en-AU" sz="2400" dirty="0" err="1" smtClean="0">
                <a:solidFill>
                  <a:srgbClr val="FF0000"/>
                </a:solidFill>
              </a:rPr>
              <a:t>Magoulas</a:t>
            </a:r>
            <a:r>
              <a:rPr lang="en-AU" sz="2400" dirty="0" smtClean="0"/>
              <a:t>, </a:t>
            </a:r>
            <a:r>
              <a:rPr lang="en-AU" sz="2400" dirty="0" smtClean="0">
                <a:solidFill>
                  <a:srgbClr val="FF0000"/>
                </a:solidFill>
              </a:rPr>
              <a:t>Jeremy Mould</a:t>
            </a:r>
            <a:r>
              <a:rPr lang="en-AU" sz="2400" dirty="0" smtClean="0"/>
              <a:t>, Morag </a:t>
            </a:r>
            <a:r>
              <a:rPr lang="en-AU" sz="2400" dirty="0" err="1" smtClean="0"/>
              <a:t>Scrimgeour</a:t>
            </a:r>
            <a:endParaRPr lang="en-AU" sz="24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 smtClean="0"/>
              <a:t>Vietnam 4 July 2016</a:t>
            </a:r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4102FF-25FD-4B65-9176-F10A8427EC5D}" type="slidenum">
              <a:rPr lang="en-AU" smtClean="0"/>
              <a:t>2</a:t>
            </a:fld>
            <a:endParaRPr lang="en-AU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 smtClean="0"/>
              <a:t>Vietnam 4 July 2016</a:t>
            </a:r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4102FF-25FD-4B65-9176-F10A8427EC5D}" type="slidenum">
              <a:rPr lang="en-AU" smtClean="0"/>
              <a:t>20</a:t>
            </a:fld>
            <a:endParaRPr lang="en-AU"/>
          </a:p>
        </p:txBody>
      </p:sp>
      <p:pic>
        <p:nvPicPr>
          <p:cNvPr id="6" name="Picture 5" descr="Parkes_front_img_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2" y="0"/>
            <a:ext cx="9253922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Rectangle 6"/>
          <p:cNvSpPr/>
          <p:nvPr/>
        </p:nvSpPr>
        <p:spPr>
          <a:xfrm>
            <a:off x="3456384" y="2060848"/>
            <a:ext cx="4572000" cy="2400657"/>
          </a:xfrm>
          <a:prstGeom prst="rect">
            <a:avLst/>
          </a:prstGeom>
          <a:effectLst>
            <a:reflection stA="50000" endPos="75000" dist="12700" dir="5400000" sy="-100000" algn="bl" rotWithShape="0"/>
          </a:effectLst>
        </p:spPr>
        <p:txBody>
          <a:bodyPr>
            <a:spAutoFit/>
          </a:bodyPr>
          <a:lstStyle/>
          <a:p>
            <a:r>
              <a:rPr lang="en-US" sz="2400" b="1"/>
              <a:t>Parkes telescope</a:t>
            </a:r>
          </a:p>
          <a:p>
            <a:pPr marL="285750" indent="-285750">
              <a:buFont typeface="Arial"/>
              <a:buChar char="•"/>
            </a:pPr>
            <a:r>
              <a:rPr lang="en-US"/>
              <a:t>HIZOA surveys</a:t>
            </a:r>
          </a:p>
          <a:p>
            <a:pPr marL="285750" indent="-285750">
              <a:buFont typeface="Arial"/>
              <a:buChar char="•"/>
            </a:pPr>
            <a:r>
              <a:rPr lang="en-US"/>
              <a:t>Integration time 1900 hrs</a:t>
            </a:r>
          </a:p>
          <a:p>
            <a:pPr marL="285750" indent="-285750">
              <a:buFont typeface="Arial"/>
              <a:buChar char="•"/>
            </a:pPr>
            <a:r>
              <a:rPr lang="en-US"/>
              <a:t>Galactic latitude within ±5 deg</a:t>
            </a:r>
          </a:p>
          <a:p>
            <a:pPr marL="285750" indent="-285750">
              <a:buFont typeface="Arial"/>
              <a:buChar char="•"/>
            </a:pPr>
            <a:r>
              <a:rPr lang="en-US"/>
              <a:t>Henning+ (2000), Juraszek+ (2000)</a:t>
            </a:r>
          </a:p>
          <a:p>
            <a:pPr marL="285750" indent="-285750">
              <a:buFont typeface="Arial"/>
              <a:buChar char="•"/>
            </a:pPr>
            <a:r>
              <a:rPr lang="en-US"/>
              <a:t>Donley+ (2005)</a:t>
            </a:r>
          </a:p>
          <a:p>
            <a:pPr marL="285750" indent="-285750">
              <a:buFont typeface="Arial"/>
              <a:buChar char="•"/>
            </a:pPr>
            <a:r>
              <a:rPr lang="en-US"/>
              <a:t>Staveley-Smith, Kraan-Korteweg, Schroeder, Henning et al. (2016)</a:t>
            </a:r>
          </a:p>
        </p:txBody>
      </p:sp>
    </p:spTree>
    <p:extLst>
      <p:ext uri="{BB962C8B-B14F-4D97-AF65-F5344CB8AC3E}">
        <p14:creationId xmlns:p14="http://schemas.microsoft.com/office/powerpoint/2010/main" val="16302358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Zone of Avoidance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 smtClean="0"/>
              <a:t>Vietnam 4 July 2016</a:t>
            </a:r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4102FF-25FD-4B65-9176-F10A8427EC5D}" type="slidenum">
              <a:rPr lang="en-AU" smtClean="0"/>
              <a:t>21</a:t>
            </a:fld>
            <a:endParaRPr lang="en-AU"/>
          </a:p>
        </p:txBody>
      </p:sp>
      <p:pic>
        <p:nvPicPr>
          <p:cNvPr id="6" name="Picture 5" descr="newgal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761" y="1412776"/>
            <a:ext cx="8822127" cy="410445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67544" y="5517232"/>
            <a:ext cx="835292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>
                <a:solidFill>
                  <a:schemeClr val="bg1"/>
                </a:solidFill>
              </a:rPr>
              <a:t>883+77 new galaxies</a:t>
            </a:r>
          </a:p>
          <a:p>
            <a:pPr marL="285750" indent="-285750">
              <a:buFont typeface="Arial"/>
              <a:buChar char="•"/>
            </a:pPr>
            <a:r>
              <a:rPr lang="en-US">
                <a:solidFill>
                  <a:schemeClr val="bg1"/>
                </a:solidFill>
              </a:rPr>
              <a:t>Complete to 17 mJy/2.8 Jy km/s </a:t>
            </a:r>
          </a:p>
          <a:p>
            <a:pPr marL="285750" indent="-285750">
              <a:buFont typeface="Arial"/>
              <a:buChar char="•"/>
            </a:pPr>
            <a:r>
              <a:rPr lang="en-US">
                <a:solidFill>
                  <a:schemeClr val="bg1"/>
                </a:solidFill>
              </a:rPr>
              <a:t>Only 8% with previous redshift measurement</a:t>
            </a:r>
          </a:p>
          <a:p>
            <a:pPr marL="285750" indent="-285750">
              <a:buFont typeface="Arial"/>
              <a:buChar char="•"/>
            </a:pPr>
            <a:r>
              <a:rPr lang="en-US">
                <a:solidFill>
                  <a:schemeClr val="bg1"/>
                </a:solidFill>
              </a:rPr>
              <a:t>Talks by Khaled Said, Renee Kraan-Korteweg, Anja Schroeder</a:t>
            </a:r>
          </a:p>
        </p:txBody>
      </p:sp>
    </p:spTree>
    <p:extLst>
      <p:ext uri="{BB962C8B-B14F-4D97-AF65-F5344CB8AC3E}">
        <p14:creationId xmlns:p14="http://schemas.microsoft.com/office/powerpoint/2010/main" val="5761508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New ZOA structures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 smtClean="0"/>
              <a:t>Vietnam 4 July 2016</a:t>
            </a:r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4102FF-25FD-4B65-9176-F10A8427EC5D}" type="slidenum">
              <a:rPr lang="en-AU" smtClean="0"/>
              <a:t>22</a:t>
            </a:fld>
            <a:endParaRPr lang="en-AU"/>
          </a:p>
        </p:txBody>
      </p:sp>
      <p:pic>
        <p:nvPicPr>
          <p:cNvPr id="6" name="Picture 5" descr="GA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08"/>
          <a:stretch/>
        </p:blipFill>
        <p:spPr>
          <a:xfrm>
            <a:off x="1331641" y="1488178"/>
            <a:ext cx="6451258" cy="476244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259632" y="5786100"/>
            <a:ext cx="32403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/>
              <a:t>Staveley-Smith, Kraan-Korteweg, Schroeder, Henning et al. (2016)</a:t>
            </a:r>
          </a:p>
        </p:txBody>
      </p:sp>
    </p:spTree>
    <p:extLst>
      <p:ext uri="{BB962C8B-B14F-4D97-AF65-F5344CB8AC3E}">
        <p14:creationId xmlns:p14="http://schemas.microsoft.com/office/powerpoint/2010/main" val="22536027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Future: ASKAP, SKA</a:t>
            </a:r>
          </a:p>
        </p:txBody>
      </p:sp>
      <p:pic>
        <p:nvPicPr>
          <p:cNvPr id="6" name="D19 026 002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33400" y="1600200"/>
            <a:ext cx="8075613" cy="4525963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 smtClean="0"/>
              <a:t>Vietnam 4 July 2016</a:t>
            </a:r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4102FF-25FD-4B65-9176-F10A8427EC5D}" type="slidenum">
              <a:rPr lang="en-AU" smtClean="0"/>
              <a:t>23</a:t>
            </a:fld>
            <a:endParaRPr lang="en-AU"/>
          </a:p>
        </p:txBody>
      </p:sp>
      <p:sp>
        <p:nvSpPr>
          <p:cNvPr id="7" name="TextBox 6"/>
          <p:cNvSpPr txBox="1"/>
          <p:nvPr/>
        </p:nvSpPr>
        <p:spPr>
          <a:xfrm>
            <a:off x="899592" y="1844824"/>
            <a:ext cx="54553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/>
              <a:t>Sensitivity of a 72-m telescope</a:t>
            </a:r>
          </a:p>
          <a:p>
            <a:pPr marL="285750" indent="-285750">
              <a:buFont typeface="Arial"/>
              <a:buChar char="•"/>
            </a:pPr>
            <a:r>
              <a:rPr lang="en-US"/>
              <a:t>Phased array feed technology gives FOV of 30 sq. deg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39552" y="6309320"/>
            <a:ext cx="115661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>
                <a:solidFill>
                  <a:srgbClr val="FFFFFF"/>
                </a:solidFill>
              </a:rPr>
              <a:t>John Goldsmith</a:t>
            </a:r>
          </a:p>
        </p:txBody>
      </p:sp>
    </p:spTree>
    <p:extLst>
      <p:ext uri="{BB962C8B-B14F-4D97-AF65-F5344CB8AC3E}">
        <p14:creationId xmlns:p14="http://schemas.microsoft.com/office/powerpoint/2010/main" val="3209126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1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FAST telescope</a:t>
            </a:r>
          </a:p>
        </p:txBody>
      </p:sp>
      <p:pic>
        <p:nvPicPr>
          <p:cNvPr id="6" name="Content Placeholder 5" descr="FAST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97" r="-916"/>
          <a:stretch/>
        </p:blipFill>
        <p:spPr>
          <a:xfrm>
            <a:off x="1187624" y="1535407"/>
            <a:ext cx="6984776" cy="4989937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 smtClean="0"/>
              <a:t>Vietnam 4 July 2016</a:t>
            </a:r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4102FF-25FD-4B65-9176-F10A8427EC5D}" type="slidenum">
              <a:rPr lang="en-AU" smtClean="0"/>
              <a:t>24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6767061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Wallaby: ASKAP key survey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 smtClean="0"/>
              <a:t>Vietnam 4 July 2016</a:t>
            </a:r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4102FF-25FD-4B65-9176-F10A8427EC5D}" type="slidenum">
              <a:rPr lang="en-AU" smtClean="0"/>
              <a:t>25</a:t>
            </a:fld>
            <a:endParaRPr lang="en-AU"/>
          </a:p>
        </p:txBody>
      </p:sp>
      <p:sp>
        <p:nvSpPr>
          <p:cNvPr id="10" name="TextBox 9"/>
          <p:cNvSpPr txBox="1"/>
          <p:nvPr/>
        </p:nvSpPr>
        <p:spPr>
          <a:xfrm>
            <a:off x="395536" y="6165304"/>
            <a:ext cx="21646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Howlett et al (2016+)</a:t>
            </a:r>
          </a:p>
        </p:txBody>
      </p:sp>
      <p:pic>
        <p:nvPicPr>
          <p:cNvPr id="9" name="Picture 8" descr="W-z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556792"/>
            <a:ext cx="5655534" cy="419851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874048" y="2492896"/>
            <a:ext cx="705917" cy="276999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1200"/>
              <a:t>+    FAST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3347864" y="2583408"/>
            <a:ext cx="5645781" cy="4013944"/>
            <a:chOff x="3347864" y="2636912"/>
            <a:chExt cx="5645781" cy="4013944"/>
          </a:xfrm>
        </p:grpSpPr>
        <p:pic>
          <p:nvPicPr>
            <p:cNvPr id="6" name="Picture 5" descr="W-v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47864" y="2636912"/>
              <a:ext cx="5645781" cy="4013944"/>
            </a:xfrm>
            <a:prstGeom prst="rect">
              <a:avLst/>
            </a:prstGeom>
          </p:spPr>
        </p:pic>
        <p:pic>
          <p:nvPicPr>
            <p:cNvPr id="7" name="Picture 6" descr="W-legend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60232" y="2996952"/>
              <a:ext cx="1887117" cy="990476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7826670" y="3429000"/>
              <a:ext cx="601547" cy="276999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r>
                <a:rPr lang="en-US" sz="1200"/>
                <a:t>+ FAST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443477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Data availability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2MASS/2MRS data published</a:t>
            </a:r>
          </a:p>
          <a:p>
            <a:r>
              <a:rPr lang="en-US" dirty="0" smtClean="0"/>
              <a:t>New GBT/</a:t>
            </a:r>
            <a:r>
              <a:rPr lang="en-US" dirty="0" err="1" smtClean="0"/>
              <a:t>Parkes</a:t>
            </a:r>
            <a:r>
              <a:rPr lang="en-US" dirty="0" smtClean="0"/>
              <a:t> data published</a:t>
            </a:r>
          </a:p>
          <a:p>
            <a:r>
              <a:rPr lang="en-US" dirty="0" smtClean="0"/>
              <a:t>ALFALFA 70-100 data unpublished</a:t>
            </a:r>
          </a:p>
          <a:p>
            <a:r>
              <a:rPr lang="en-US" dirty="0" smtClean="0"/>
              <a:t>Compendium of data and velocities to accompany final 2MTF data + bulk flow paper in 2017</a:t>
            </a:r>
          </a:p>
          <a:p>
            <a:r>
              <a:rPr lang="en-US" dirty="0" smtClean="0"/>
              <a:t>See also </a:t>
            </a:r>
            <a:r>
              <a:rPr lang="en-US" dirty="0" err="1" smtClean="0"/>
              <a:t>ict.icrar.org</a:t>
            </a:r>
            <a:r>
              <a:rPr lang="en-US" dirty="0" smtClean="0"/>
              <a:t>/2MTF</a:t>
            </a:r>
            <a:endParaRPr lang="en-US" dirty="0"/>
          </a:p>
        </p:txBody>
      </p:sp>
      <p:pic>
        <p:nvPicPr>
          <p:cNvPr id="5" name="Picture 4" descr="matrix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2280" y="116632"/>
            <a:ext cx="1599952" cy="1199964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 smtClean="0"/>
              <a:t>Vietnam 4 July 2016</a:t>
            </a:r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4102FF-25FD-4B65-9176-F10A8427EC5D}" type="slidenum">
              <a:rPr lang="en-AU" smtClean="0"/>
              <a:t>26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9947747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/>
              <a:t>2MTF survey complete: high-accuracy velocity measurements in local Universe</a:t>
            </a:r>
          </a:p>
          <a:p>
            <a:r>
              <a:rPr lang="en-US"/>
              <a:t>Spectral and photo data published; velocity compendium available 2017</a:t>
            </a:r>
          </a:p>
          <a:p>
            <a:r>
              <a:rPr lang="en-US"/>
              <a:t>Comparison with reconstructed density fields indicates residual bulk flow ~150 km s</a:t>
            </a:r>
            <a:r>
              <a:rPr lang="en-US" baseline="30000"/>
              <a:t>-1</a:t>
            </a:r>
            <a:endParaRPr lang="en-US"/>
          </a:p>
          <a:p>
            <a:r>
              <a:rPr lang="en-US"/>
              <a:t>Consistent with ΛCDM, Planck XIII parameters</a:t>
            </a:r>
          </a:p>
          <a:p>
            <a:r>
              <a:rPr lang="en-US"/>
              <a:t>ASKAP/FAST almost ready to extend TF surveys to Shapley supercluster volume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 smtClean="0"/>
              <a:t>Vietnam 4 July 2016</a:t>
            </a:r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4102FF-25FD-4B65-9176-F10A8427EC5D}" type="slidenum">
              <a:rPr lang="en-AU" smtClean="0"/>
              <a:t>27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1671035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2MTF founders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6059016" cy="4525963"/>
          </a:xfrm>
        </p:spPr>
        <p:txBody>
          <a:bodyPr numCol="1"/>
          <a:lstStyle/>
          <a:p>
            <a:r>
              <a:rPr lang="en-US" dirty="0" smtClean="0"/>
              <a:t>John </a:t>
            </a:r>
            <a:r>
              <a:rPr lang="en-US" dirty="0" err="1" smtClean="0"/>
              <a:t>Huchra</a:t>
            </a:r>
            <a:r>
              <a:rPr lang="en-US" dirty="0" smtClean="0"/>
              <a:t> </a:t>
            </a:r>
            <a:r>
              <a:rPr lang="en-US" sz="2400" dirty="0" smtClean="0"/>
              <a:t>(1948-2010)</a:t>
            </a:r>
            <a:r>
              <a:rPr lang="en-US" dirty="0" smtClean="0"/>
              <a:t>:</a:t>
            </a:r>
          </a:p>
          <a:p>
            <a:pPr lvl="1"/>
            <a:r>
              <a:rPr lang="en-US" dirty="0" smtClean="0"/>
              <a:t>instigated as a follow-up of 2MASS/2MRS to reduce ‘zone of avoidance’</a:t>
            </a:r>
          </a:p>
          <a:p>
            <a:pPr lvl="1"/>
            <a:endParaRPr lang="en-US" dirty="0"/>
          </a:p>
          <a:p>
            <a:r>
              <a:rPr lang="en-US" dirty="0" smtClean="0"/>
              <a:t>Karen Masters:</a:t>
            </a:r>
          </a:p>
          <a:p>
            <a:pPr lvl="1"/>
            <a:r>
              <a:rPr lang="en-US" dirty="0" smtClean="0"/>
              <a:t>started GBT HI observations in 2006, but moved to Portsmouth in 2008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b="36166"/>
          <a:stretch/>
        </p:blipFill>
        <p:spPr>
          <a:xfrm>
            <a:off x="6588225" y="1556792"/>
            <a:ext cx="2097912" cy="201622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8224" y="4005064"/>
            <a:ext cx="2088232" cy="2088232"/>
          </a:xfrm>
          <a:prstGeom prst="rect">
            <a:avLst/>
          </a:prstGeom>
        </p:spPr>
      </p:pic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 smtClean="0"/>
              <a:t>Vietnam 4 July 2016</a:t>
            </a:r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4102FF-25FD-4B65-9176-F10A8427EC5D}" type="slidenum">
              <a:rPr lang="en-AU" smtClean="0"/>
              <a:t>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201012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2611" t="4246" b="-769"/>
          <a:stretch/>
        </p:blipFill>
        <p:spPr>
          <a:xfrm>
            <a:off x="1152022" y="-16852"/>
            <a:ext cx="6827723" cy="6860247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4"/>
          <p:cNvSpPr/>
          <p:nvPr/>
        </p:nvSpPr>
        <p:spPr>
          <a:xfrm>
            <a:off x="1152022" y="0"/>
            <a:ext cx="2180458" cy="218071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1154626" y="1975463"/>
            <a:ext cx="6773809" cy="3033026"/>
            <a:chOff x="1154626" y="1975463"/>
            <a:chExt cx="6773809" cy="3033026"/>
          </a:xfrm>
        </p:grpSpPr>
        <p:sp>
          <p:nvSpPr>
            <p:cNvPr id="7" name="Freeform 6"/>
            <p:cNvSpPr/>
            <p:nvPr/>
          </p:nvSpPr>
          <p:spPr>
            <a:xfrm>
              <a:off x="1154626" y="1975463"/>
              <a:ext cx="6465909" cy="2155823"/>
            </a:xfrm>
            <a:custGeom>
              <a:avLst/>
              <a:gdLst>
                <a:gd name="connsiteX0" fmla="*/ 0 w 6465909"/>
                <a:gd name="connsiteY0" fmla="*/ 1180147 h 2155823"/>
                <a:gd name="connsiteX1" fmla="*/ 641460 w 6465909"/>
                <a:gd name="connsiteY1" fmla="*/ 1526494 h 2155823"/>
                <a:gd name="connsiteX2" fmla="*/ 1128969 w 6465909"/>
                <a:gd name="connsiteY2" fmla="*/ 1718910 h 2155823"/>
                <a:gd name="connsiteX3" fmla="*/ 1565161 w 6465909"/>
                <a:gd name="connsiteY3" fmla="*/ 1731737 h 2155823"/>
                <a:gd name="connsiteX4" fmla="*/ 2065499 w 6465909"/>
                <a:gd name="connsiteY4" fmla="*/ 1808703 h 2155823"/>
                <a:gd name="connsiteX5" fmla="*/ 2578666 w 6465909"/>
                <a:gd name="connsiteY5" fmla="*/ 2039602 h 2155823"/>
                <a:gd name="connsiteX6" fmla="*/ 3053346 w 6465909"/>
                <a:gd name="connsiteY6" fmla="*/ 2155051 h 2155823"/>
                <a:gd name="connsiteX7" fmla="*/ 3553684 w 6465909"/>
                <a:gd name="connsiteY7" fmla="*/ 2078085 h 2155823"/>
                <a:gd name="connsiteX8" fmla="*/ 3861584 w 6465909"/>
                <a:gd name="connsiteY8" fmla="*/ 1860014 h 2155823"/>
                <a:gd name="connsiteX9" fmla="*/ 4130997 w 6465909"/>
                <a:gd name="connsiteY9" fmla="*/ 1616288 h 2155823"/>
                <a:gd name="connsiteX10" fmla="*/ 4451727 w 6465909"/>
                <a:gd name="connsiteY10" fmla="*/ 1346907 h 2155823"/>
                <a:gd name="connsiteX11" fmla="*/ 4926407 w 6465909"/>
                <a:gd name="connsiteY11" fmla="*/ 949249 h 2155823"/>
                <a:gd name="connsiteX12" fmla="*/ 5490891 w 6465909"/>
                <a:gd name="connsiteY12" fmla="*/ 564418 h 2155823"/>
                <a:gd name="connsiteX13" fmla="*/ 5850108 w 6465909"/>
                <a:gd name="connsiteY13" fmla="*/ 359175 h 2155823"/>
                <a:gd name="connsiteX14" fmla="*/ 6273471 w 6465909"/>
                <a:gd name="connsiteY14" fmla="*/ 64139 h 2155823"/>
                <a:gd name="connsiteX15" fmla="*/ 6465909 w 6465909"/>
                <a:gd name="connsiteY15" fmla="*/ 0 h 2155823"/>
                <a:gd name="connsiteX16" fmla="*/ 6465909 w 6465909"/>
                <a:gd name="connsiteY16" fmla="*/ 0 h 2155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6465909" h="2155823">
                  <a:moveTo>
                    <a:pt x="0" y="1180147"/>
                  </a:moveTo>
                  <a:cubicBezTo>
                    <a:pt x="226649" y="1308423"/>
                    <a:pt x="453299" y="1436700"/>
                    <a:pt x="641460" y="1526494"/>
                  </a:cubicBezTo>
                  <a:cubicBezTo>
                    <a:pt x="829622" y="1616288"/>
                    <a:pt x="975019" y="1684703"/>
                    <a:pt x="1128969" y="1718910"/>
                  </a:cubicBezTo>
                  <a:cubicBezTo>
                    <a:pt x="1282919" y="1753117"/>
                    <a:pt x="1409073" y="1716771"/>
                    <a:pt x="1565161" y="1731737"/>
                  </a:cubicBezTo>
                  <a:cubicBezTo>
                    <a:pt x="1721249" y="1746703"/>
                    <a:pt x="1896582" y="1757392"/>
                    <a:pt x="2065499" y="1808703"/>
                  </a:cubicBezTo>
                  <a:cubicBezTo>
                    <a:pt x="2234416" y="1860014"/>
                    <a:pt x="2414025" y="1981877"/>
                    <a:pt x="2578666" y="2039602"/>
                  </a:cubicBezTo>
                  <a:cubicBezTo>
                    <a:pt x="2743307" y="2097327"/>
                    <a:pt x="2890843" y="2148637"/>
                    <a:pt x="3053346" y="2155051"/>
                  </a:cubicBezTo>
                  <a:cubicBezTo>
                    <a:pt x="3215849" y="2161465"/>
                    <a:pt x="3418978" y="2127258"/>
                    <a:pt x="3553684" y="2078085"/>
                  </a:cubicBezTo>
                  <a:cubicBezTo>
                    <a:pt x="3688390" y="2028912"/>
                    <a:pt x="3765365" y="1936980"/>
                    <a:pt x="3861584" y="1860014"/>
                  </a:cubicBezTo>
                  <a:cubicBezTo>
                    <a:pt x="3957803" y="1783048"/>
                    <a:pt x="4032640" y="1701806"/>
                    <a:pt x="4130997" y="1616288"/>
                  </a:cubicBezTo>
                  <a:cubicBezTo>
                    <a:pt x="4229354" y="1530770"/>
                    <a:pt x="4451727" y="1346907"/>
                    <a:pt x="4451727" y="1346907"/>
                  </a:cubicBezTo>
                  <a:cubicBezTo>
                    <a:pt x="4584295" y="1235734"/>
                    <a:pt x="4753213" y="1079664"/>
                    <a:pt x="4926407" y="949249"/>
                  </a:cubicBezTo>
                  <a:cubicBezTo>
                    <a:pt x="5099601" y="818834"/>
                    <a:pt x="5336941" y="662764"/>
                    <a:pt x="5490891" y="564418"/>
                  </a:cubicBezTo>
                  <a:cubicBezTo>
                    <a:pt x="5644841" y="466072"/>
                    <a:pt x="5719678" y="442555"/>
                    <a:pt x="5850108" y="359175"/>
                  </a:cubicBezTo>
                  <a:cubicBezTo>
                    <a:pt x="5980538" y="275795"/>
                    <a:pt x="6170838" y="124001"/>
                    <a:pt x="6273471" y="64139"/>
                  </a:cubicBezTo>
                  <a:cubicBezTo>
                    <a:pt x="6376105" y="4276"/>
                    <a:pt x="6465909" y="0"/>
                    <a:pt x="6465909" y="0"/>
                  </a:cubicBezTo>
                  <a:lnTo>
                    <a:pt x="6465909" y="0"/>
                  </a:lnTo>
                </a:path>
              </a:pathLst>
            </a:cu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Freeform 7"/>
            <p:cNvSpPr/>
            <p:nvPr/>
          </p:nvSpPr>
          <p:spPr>
            <a:xfrm>
              <a:off x="1282918" y="3707200"/>
              <a:ext cx="6645517" cy="1301289"/>
            </a:xfrm>
            <a:custGeom>
              <a:avLst/>
              <a:gdLst>
                <a:gd name="connsiteX0" fmla="*/ 0 w 6645517"/>
                <a:gd name="connsiteY0" fmla="*/ 577246 h 1301289"/>
                <a:gd name="connsiteX1" fmla="*/ 372047 w 6645517"/>
                <a:gd name="connsiteY1" fmla="*/ 756834 h 1301289"/>
                <a:gd name="connsiteX2" fmla="*/ 846726 w 6645517"/>
                <a:gd name="connsiteY2" fmla="*/ 1013387 h 1301289"/>
                <a:gd name="connsiteX3" fmla="*/ 1539502 w 6645517"/>
                <a:gd name="connsiteY3" fmla="*/ 1269941 h 1301289"/>
                <a:gd name="connsiteX4" fmla="*/ 1937207 w 6645517"/>
                <a:gd name="connsiteY4" fmla="*/ 1295596 h 1301289"/>
                <a:gd name="connsiteX5" fmla="*/ 2463203 w 6645517"/>
                <a:gd name="connsiteY5" fmla="*/ 1257113 h 1301289"/>
                <a:gd name="connsiteX6" fmla="*/ 2976371 w 6645517"/>
                <a:gd name="connsiteY6" fmla="*/ 1218630 h 1301289"/>
                <a:gd name="connsiteX7" fmla="*/ 3476709 w 6645517"/>
                <a:gd name="connsiteY7" fmla="*/ 1128836 h 1301289"/>
                <a:gd name="connsiteX8" fmla="*/ 4079680 w 6645517"/>
                <a:gd name="connsiteY8" fmla="*/ 987732 h 1301289"/>
                <a:gd name="connsiteX9" fmla="*/ 4721140 w 6645517"/>
                <a:gd name="connsiteY9" fmla="*/ 897938 h 1301289"/>
                <a:gd name="connsiteX10" fmla="*/ 5157332 w 6645517"/>
                <a:gd name="connsiteY10" fmla="*/ 872283 h 1301289"/>
                <a:gd name="connsiteX11" fmla="*/ 5696157 w 6645517"/>
                <a:gd name="connsiteY11" fmla="*/ 795317 h 1301289"/>
                <a:gd name="connsiteX12" fmla="*/ 6042545 w 6645517"/>
                <a:gd name="connsiteY12" fmla="*/ 628557 h 1301289"/>
                <a:gd name="connsiteX13" fmla="*/ 6337617 w 6645517"/>
                <a:gd name="connsiteY13" fmla="*/ 410486 h 1301289"/>
                <a:gd name="connsiteX14" fmla="*/ 6517225 w 6645517"/>
                <a:gd name="connsiteY14" fmla="*/ 218071 h 1301289"/>
                <a:gd name="connsiteX15" fmla="*/ 6645517 w 6645517"/>
                <a:gd name="connsiteY15" fmla="*/ 0 h 13012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6645517" h="1301289">
                  <a:moveTo>
                    <a:pt x="0" y="577246"/>
                  </a:moveTo>
                  <a:cubicBezTo>
                    <a:pt x="115463" y="630695"/>
                    <a:pt x="230926" y="684144"/>
                    <a:pt x="372047" y="756834"/>
                  </a:cubicBezTo>
                  <a:cubicBezTo>
                    <a:pt x="513168" y="829524"/>
                    <a:pt x="652150" y="927869"/>
                    <a:pt x="846726" y="1013387"/>
                  </a:cubicBezTo>
                  <a:cubicBezTo>
                    <a:pt x="1041302" y="1098905"/>
                    <a:pt x="1357755" y="1222906"/>
                    <a:pt x="1539502" y="1269941"/>
                  </a:cubicBezTo>
                  <a:cubicBezTo>
                    <a:pt x="1721249" y="1316976"/>
                    <a:pt x="1783257" y="1297734"/>
                    <a:pt x="1937207" y="1295596"/>
                  </a:cubicBezTo>
                  <a:cubicBezTo>
                    <a:pt x="2091157" y="1293458"/>
                    <a:pt x="2463203" y="1257113"/>
                    <a:pt x="2463203" y="1257113"/>
                  </a:cubicBezTo>
                  <a:cubicBezTo>
                    <a:pt x="2636397" y="1244285"/>
                    <a:pt x="2807453" y="1240010"/>
                    <a:pt x="2976371" y="1218630"/>
                  </a:cubicBezTo>
                  <a:cubicBezTo>
                    <a:pt x="3145289" y="1197251"/>
                    <a:pt x="3292824" y="1167319"/>
                    <a:pt x="3476709" y="1128836"/>
                  </a:cubicBezTo>
                  <a:cubicBezTo>
                    <a:pt x="3660594" y="1090353"/>
                    <a:pt x="3872275" y="1026215"/>
                    <a:pt x="4079680" y="987732"/>
                  </a:cubicBezTo>
                  <a:cubicBezTo>
                    <a:pt x="4287085" y="949249"/>
                    <a:pt x="4541531" y="917179"/>
                    <a:pt x="4721140" y="897938"/>
                  </a:cubicBezTo>
                  <a:cubicBezTo>
                    <a:pt x="4900749" y="878697"/>
                    <a:pt x="4994829" y="889387"/>
                    <a:pt x="5157332" y="872283"/>
                  </a:cubicBezTo>
                  <a:cubicBezTo>
                    <a:pt x="5319835" y="855180"/>
                    <a:pt x="5548622" y="835938"/>
                    <a:pt x="5696157" y="795317"/>
                  </a:cubicBezTo>
                  <a:cubicBezTo>
                    <a:pt x="5843692" y="754696"/>
                    <a:pt x="5935635" y="692695"/>
                    <a:pt x="6042545" y="628557"/>
                  </a:cubicBezTo>
                  <a:cubicBezTo>
                    <a:pt x="6149455" y="564419"/>
                    <a:pt x="6258504" y="478900"/>
                    <a:pt x="6337617" y="410486"/>
                  </a:cubicBezTo>
                  <a:cubicBezTo>
                    <a:pt x="6416730" y="342072"/>
                    <a:pt x="6465908" y="286485"/>
                    <a:pt x="6517225" y="218071"/>
                  </a:cubicBezTo>
                  <a:cubicBezTo>
                    <a:pt x="6568542" y="149657"/>
                    <a:pt x="6645517" y="0"/>
                    <a:pt x="6645517" y="0"/>
                  </a:cubicBezTo>
                </a:path>
              </a:pathLst>
            </a:cu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/>
            <p:cNvSpPr/>
            <p:nvPr/>
          </p:nvSpPr>
          <p:spPr>
            <a:xfrm>
              <a:off x="4528702" y="4476861"/>
              <a:ext cx="372046" cy="333520"/>
            </a:xfrm>
            <a:prstGeom prst="ellipse">
              <a:avLst/>
            </a:prstGeom>
            <a:noFill/>
            <a:ln w="38100" cmpd="sng"/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3447941" y="4164050"/>
            <a:ext cx="11464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CCFFCC"/>
                </a:solidFill>
                <a:latin typeface="Herculanum"/>
                <a:cs typeface="Herculanum"/>
              </a:rPr>
              <a:t>bulk flow</a:t>
            </a:r>
          </a:p>
          <a:p>
            <a:r>
              <a:rPr lang="en-US" sz="1400" dirty="0">
                <a:solidFill>
                  <a:srgbClr val="CCFFCC"/>
                </a:solidFill>
                <a:latin typeface="Herculanum"/>
                <a:cs typeface="Herculanum"/>
              </a:rPr>
              <a:t>direction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6136" y="2780928"/>
            <a:ext cx="1953102" cy="149889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1720" y="3789040"/>
            <a:ext cx="1390130" cy="106684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716016" y="4005064"/>
            <a:ext cx="21384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CFFCC"/>
                </a:solidFill>
                <a:latin typeface="Herculanum"/>
                <a:cs typeface="Herculanum"/>
              </a:rPr>
              <a:t>Here be dragons</a:t>
            </a:r>
            <a:endParaRPr lang="en-US" dirty="0">
              <a:solidFill>
                <a:srgbClr val="CCFFCC"/>
              </a:solidFill>
              <a:latin typeface="Herculanum"/>
              <a:cs typeface="Herculanum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 smtClean="0"/>
              <a:t>Vietnam 4 July 2016</a:t>
            </a:r>
            <a:endParaRPr lang="en-AU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4102FF-25FD-4B65-9176-F10A8427EC5D}" type="slidenum">
              <a:rPr lang="en-AU" smtClean="0"/>
              <a:t>4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623291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Content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2MTF sample</a:t>
            </a:r>
          </a:p>
          <a:p>
            <a:r>
              <a:rPr lang="en-US" dirty="0" smtClean="0"/>
              <a:t>Results</a:t>
            </a:r>
          </a:p>
          <a:p>
            <a:pPr lvl="1"/>
            <a:r>
              <a:rPr lang="en-US" dirty="0" smtClean="0"/>
              <a:t>Cosmography</a:t>
            </a:r>
          </a:p>
          <a:p>
            <a:pPr lvl="1"/>
            <a:r>
              <a:rPr lang="en-US" dirty="0" smtClean="0"/>
              <a:t>Bulk flow </a:t>
            </a:r>
            <a:r>
              <a:rPr lang="en-US" sz="2400" dirty="0" smtClean="0"/>
              <a:t>(Tao Hong)</a:t>
            </a:r>
            <a:r>
              <a:rPr lang="en-US" dirty="0" smtClean="0"/>
              <a:t>, residual bulk flow</a:t>
            </a:r>
          </a:p>
          <a:p>
            <a:pPr lvl="1"/>
            <a:r>
              <a:rPr lang="en-US" dirty="0" smtClean="0"/>
              <a:t>Power spectrum </a:t>
            </a:r>
            <a:r>
              <a:rPr lang="en-US" sz="2400" dirty="0" smtClean="0"/>
              <a:t>(</a:t>
            </a:r>
            <a:r>
              <a:rPr lang="en-US" sz="2400" dirty="0" err="1" smtClean="0"/>
              <a:t>Cullan</a:t>
            </a:r>
            <a:r>
              <a:rPr lang="en-US" sz="2400" dirty="0" smtClean="0"/>
              <a:t> </a:t>
            </a:r>
            <a:r>
              <a:rPr lang="en-US" sz="2400" dirty="0" err="1" smtClean="0"/>
              <a:t>Howlett</a:t>
            </a:r>
            <a:r>
              <a:rPr lang="en-US" sz="2400" dirty="0" smtClean="0"/>
              <a:t>)</a:t>
            </a:r>
            <a:endParaRPr lang="en-US" dirty="0" smtClean="0"/>
          </a:p>
          <a:p>
            <a:r>
              <a:rPr lang="en-US" dirty="0" smtClean="0"/>
              <a:t>Reducing the ZOA</a:t>
            </a:r>
          </a:p>
          <a:p>
            <a:pPr lvl="1"/>
            <a:r>
              <a:rPr lang="en-US" dirty="0" smtClean="0"/>
              <a:t>HIZOA</a:t>
            </a:r>
          </a:p>
          <a:p>
            <a:pPr lvl="1"/>
            <a:r>
              <a:rPr lang="en-US" dirty="0" smtClean="0"/>
              <a:t>2MTF+ </a:t>
            </a:r>
            <a:r>
              <a:rPr lang="en-US" sz="2400" dirty="0" smtClean="0"/>
              <a:t>(</a:t>
            </a:r>
            <a:r>
              <a:rPr lang="en-US" sz="2400" dirty="0" err="1" smtClean="0"/>
              <a:t>Khaled</a:t>
            </a:r>
            <a:r>
              <a:rPr lang="en-US" sz="2400" dirty="0" smtClean="0"/>
              <a:t> Said, Anja Schroeder)</a:t>
            </a:r>
            <a:endParaRPr lang="en-US" dirty="0" smtClean="0"/>
          </a:p>
          <a:p>
            <a:r>
              <a:rPr lang="en-US" dirty="0" smtClean="0"/>
              <a:t>Future TF surveys: ASKAP+FAST 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 smtClean="0"/>
              <a:t>Vietnam 4 July 2016</a:t>
            </a:r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4102FF-25FD-4B65-9176-F10A8427EC5D}" type="slidenum">
              <a:rPr lang="en-AU" smtClean="0"/>
              <a:t>5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305461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HI data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2476871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Archival (1502): Cornell archive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ALFALFA-100 (800): Haynes+(2011)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GBT (479/1194) and </a:t>
            </a:r>
            <a:r>
              <a:rPr lang="en-US" dirty="0" err="1"/>
              <a:t>Parkes</a:t>
            </a:r>
            <a:r>
              <a:rPr lang="en-US" dirty="0"/>
              <a:t> (151/303): Masters+(2014), Hong+(2013)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r="15078"/>
          <a:stretch/>
        </p:blipFill>
        <p:spPr>
          <a:xfrm>
            <a:off x="107504" y="4221088"/>
            <a:ext cx="2965896" cy="23241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t="10994"/>
          <a:stretch/>
        </p:blipFill>
        <p:spPr>
          <a:xfrm>
            <a:off x="6063497" y="4221088"/>
            <a:ext cx="3060700" cy="236248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97972" y="4237301"/>
            <a:ext cx="2952328" cy="2343117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 smtClean="0"/>
              <a:t>Vietnam 4 July 2016</a:t>
            </a:r>
            <a:endParaRPr lang="en-AU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4102FF-25FD-4B65-9176-F10A8427EC5D}" type="slidenum">
              <a:rPr lang="en-AU" smtClean="0"/>
              <a:t>6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5663945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velocities?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5112569"/>
          </a:xfrm>
        </p:spPr>
        <p:txBody>
          <a:bodyPr>
            <a:noAutofit/>
          </a:bodyPr>
          <a:lstStyle/>
          <a:p>
            <a:r>
              <a:rPr lang="en-US" sz="2400" b="1" dirty="0"/>
              <a:t>Cosmography</a:t>
            </a:r>
            <a:endParaRPr lang="en-US" sz="2000" b="1" dirty="0"/>
          </a:p>
          <a:p>
            <a:pPr lvl="1"/>
            <a:r>
              <a:rPr lang="en-US" sz="2000" dirty="0"/>
              <a:t>Local </a:t>
            </a:r>
            <a:r>
              <a:rPr lang="en-US" sz="2000" dirty="0" err="1"/>
              <a:t>Supercluster</a:t>
            </a:r>
            <a:r>
              <a:rPr lang="en-US" sz="2000" dirty="0"/>
              <a:t> (de </a:t>
            </a:r>
            <a:r>
              <a:rPr lang="en-US" sz="2000" dirty="0" err="1"/>
              <a:t>Vaucouleurs</a:t>
            </a:r>
            <a:r>
              <a:rPr lang="en-US" sz="2000" dirty="0"/>
              <a:t>+)</a:t>
            </a:r>
          </a:p>
          <a:p>
            <a:pPr lvl="1"/>
            <a:r>
              <a:rPr lang="en-US" sz="2000" dirty="0"/>
              <a:t>Great Attractor (Dressler+)</a:t>
            </a:r>
          </a:p>
          <a:p>
            <a:pPr lvl="1"/>
            <a:r>
              <a:rPr lang="en-US" sz="2000" dirty="0"/>
              <a:t>Hydra-</a:t>
            </a:r>
            <a:r>
              <a:rPr lang="en-US" sz="2000" dirty="0" err="1"/>
              <a:t>Centaurus</a:t>
            </a:r>
            <a:r>
              <a:rPr lang="en-US" sz="2000" dirty="0"/>
              <a:t> and Norma </a:t>
            </a:r>
            <a:r>
              <a:rPr lang="en-US" sz="2000" dirty="0" err="1"/>
              <a:t>superclusters</a:t>
            </a:r>
            <a:endParaRPr lang="en-US" sz="2000" dirty="0"/>
          </a:p>
          <a:p>
            <a:pPr lvl="1"/>
            <a:r>
              <a:rPr lang="en-US" sz="2000" dirty="0" err="1"/>
              <a:t>Laniakea</a:t>
            </a:r>
            <a:r>
              <a:rPr lang="en-US" sz="2000" dirty="0"/>
              <a:t> </a:t>
            </a:r>
            <a:r>
              <a:rPr lang="en-US" sz="2000" dirty="0" err="1"/>
              <a:t>supercluster</a:t>
            </a:r>
            <a:r>
              <a:rPr lang="en-US" sz="2000" dirty="0"/>
              <a:t> (Tully+)</a:t>
            </a:r>
          </a:p>
          <a:p>
            <a:pPr lvl="1"/>
            <a:r>
              <a:rPr lang="en-US" sz="2000" dirty="0"/>
              <a:t>Shapley </a:t>
            </a:r>
            <a:r>
              <a:rPr lang="en-US" sz="2000" dirty="0" err="1"/>
              <a:t>supercluster</a:t>
            </a:r>
            <a:endParaRPr lang="en-US" sz="2000" dirty="0"/>
          </a:p>
          <a:p>
            <a:pPr lvl="1"/>
            <a:r>
              <a:rPr lang="en-US" sz="2000" dirty="0"/>
              <a:t>Dark Flows (</a:t>
            </a:r>
            <a:r>
              <a:rPr lang="en-US" sz="2000" dirty="0" err="1"/>
              <a:t>Kashlinsky</a:t>
            </a:r>
            <a:r>
              <a:rPr lang="en-US" sz="2000" dirty="0"/>
              <a:t>+)</a:t>
            </a:r>
          </a:p>
          <a:p>
            <a:r>
              <a:rPr lang="en-US" sz="2400" b="1" dirty="0"/>
              <a:t>ΛCDM parameters</a:t>
            </a:r>
          </a:p>
          <a:p>
            <a:pPr lvl="1"/>
            <a:r>
              <a:rPr lang="en-US" sz="2000" dirty="0"/>
              <a:t>Distortion parameter Ω</a:t>
            </a:r>
            <a:r>
              <a:rPr lang="en-US" sz="2000" baseline="-25000" dirty="0"/>
              <a:t>m</a:t>
            </a:r>
            <a:r>
              <a:rPr lang="en-US" sz="2000" baseline="30000" dirty="0"/>
              <a:t>0.552</a:t>
            </a:r>
            <a:r>
              <a:rPr lang="en-US" sz="2000" dirty="0"/>
              <a:t>/ </a:t>
            </a:r>
            <a:r>
              <a:rPr lang="en-US" sz="2000" i="1" dirty="0"/>
              <a:t>b</a:t>
            </a:r>
            <a:r>
              <a:rPr lang="en-US" sz="2000" dirty="0"/>
              <a:t> (matter density)</a:t>
            </a:r>
            <a:endParaRPr lang="en-US" sz="2000" i="1" dirty="0"/>
          </a:p>
          <a:p>
            <a:pPr lvl="1"/>
            <a:r>
              <a:rPr lang="en-US" sz="2000" dirty="0"/>
              <a:t>Velocity power spectrum </a:t>
            </a:r>
            <a:r>
              <a:rPr lang="en-US" sz="2000" i="1" dirty="0"/>
              <a:t>A</a:t>
            </a:r>
            <a:r>
              <a:rPr lang="en-US" sz="2000" baseline="-25000" dirty="0"/>
              <a:t>v</a:t>
            </a:r>
          </a:p>
          <a:p>
            <a:pPr lvl="1"/>
            <a:r>
              <a:rPr lang="en-US" sz="2000" dirty="0"/>
              <a:t>Growth factor </a:t>
            </a:r>
            <a:r>
              <a:rPr lang="en-US" sz="2000" i="1" dirty="0"/>
              <a:t>f </a:t>
            </a:r>
            <a:r>
              <a:rPr lang="en-US" sz="2000" dirty="0"/>
              <a:t>σ</a:t>
            </a:r>
            <a:r>
              <a:rPr lang="en-US" sz="2000" baseline="-25000" dirty="0"/>
              <a:t>8</a:t>
            </a:r>
            <a:endParaRPr lang="en-US" sz="2000" dirty="0"/>
          </a:p>
          <a:p>
            <a:pPr lvl="1"/>
            <a:r>
              <a:rPr lang="en-US" sz="2000" dirty="0"/>
              <a:t>Non-</a:t>
            </a:r>
            <a:r>
              <a:rPr lang="en-US" sz="2000" dirty="0" err="1"/>
              <a:t>gaussianity</a:t>
            </a:r>
            <a:r>
              <a:rPr lang="en-US" sz="2000" dirty="0"/>
              <a:t> </a:t>
            </a:r>
            <a:r>
              <a:rPr lang="en-US" sz="2000" i="1" dirty="0" err="1"/>
              <a:t>f</a:t>
            </a:r>
            <a:r>
              <a:rPr lang="en-US" sz="2000" baseline="-25000" dirty="0" err="1"/>
              <a:t>NL</a:t>
            </a:r>
            <a:endParaRPr lang="en-US" sz="2000" baseline="-25000" dirty="0"/>
          </a:p>
          <a:p>
            <a:r>
              <a:rPr lang="en-US" sz="2400" b="1" dirty="0"/>
              <a:t>Cosmological tests</a:t>
            </a:r>
            <a:endParaRPr lang="en-US" sz="2000" b="1" dirty="0"/>
          </a:p>
          <a:p>
            <a:pPr lvl="1"/>
            <a:r>
              <a:rPr lang="en-US" sz="2000" dirty="0" smtClean="0"/>
              <a:t>GR</a:t>
            </a:r>
            <a:endParaRPr lang="en-US" sz="20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 smtClean="0"/>
              <a:t>Vietnam 4 July 2016</a:t>
            </a:r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4102FF-25FD-4B65-9176-F10A8427EC5D}" type="slidenum">
              <a:rPr lang="en-AU" smtClean="0"/>
              <a:t>7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6735342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 smtClean="0"/>
              <a:t>Vietnam 4 July 2016</a:t>
            </a:r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4102FF-25FD-4B65-9176-F10A8427EC5D}" type="slidenum">
              <a:rPr lang="en-AU" smtClean="0"/>
              <a:t>8</a:t>
            </a:fld>
            <a:endParaRPr lang="en-AU"/>
          </a:p>
        </p:txBody>
      </p:sp>
      <p:pic>
        <p:nvPicPr>
          <p:cNvPr id="6" name="Picture 5" descr="lss2_2mass_375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07" y="792088"/>
            <a:ext cx="9144301" cy="5517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92464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2MTF subset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 smtClean="0"/>
              <a:t>Vietnam 4 July 2016</a:t>
            </a:r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4102FF-25FD-4B65-9176-F10A8427EC5D}" type="slidenum">
              <a:rPr lang="en-AU" smtClean="0"/>
              <a:t>9</a:t>
            </a:fld>
            <a:endParaRPr lang="en-AU"/>
          </a:p>
        </p:txBody>
      </p:sp>
      <p:sp>
        <p:nvSpPr>
          <p:cNvPr id="12" name="TextBox 11"/>
          <p:cNvSpPr txBox="1"/>
          <p:nvPr/>
        </p:nvSpPr>
        <p:spPr>
          <a:xfrm>
            <a:off x="7596336" y="5877272"/>
            <a:ext cx="14413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Hong et al (2014)</a:t>
            </a:r>
          </a:p>
        </p:txBody>
      </p:sp>
      <p:pic>
        <p:nvPicPr>
          <p:cNvPr id="13" name="Picture 12" descr="redshift.png"/>
          <p:cNvPicPr>
            <a:picLocks noChangeAspect="1"/>
          </p:cNvPicPr>
          <p:nvPr/>
        </p:nvPicPr>
        <p:blipFill>
          <a:blip r:embed="rId2" cstate="print">
            <a:alphaModFix amt="7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2" y="1772816"/>
            <a:ext cx="9144000" cy="4399345"/>
          </a:xfrm>
          <a:prstGeom prst="rect">
            <a:avLst/>
          </a:prstGeom>
          <a:effectLst>
            <a:softEdge rad="114300"/>
          </a:effectLst>
        </p:spPr>
      </p:pic>
    </p:spTree>
    <p:extLst>
      <p:ext uri="{BB962C8B-B14F-4D97-AF65-F5344CB8AC3E}">
        <p14:creationId xmlns:p14="http://schemas.microsoft.com/office/powerpoint/2010/main" val="17902042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Equity</Template>
  <TotalTime>3048</TotalTime>
  <Words>920</Words>
  <Application>Microsoft Macintosh PowerPoint</Application>
  <PresentationFormat>On-screen Show (4:3)</PresentationFormat>
  <Paragraphs>202</Paragraphs>
  <Slides>27</Slides>
  <Notes>0</Notes>
  <HiddenSlides>2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28" baseType="lpstr">
      <vt:lpstr>Office Theme</vt:lpstr>
      <vt:lpstr>2MTF and Future TF Surveys</vt:lpstr>
      <vt:lpstr>2MTF team</vt:lpstr>
      <vt:lpstr>2MTF founders</vt:lpstr>
      <vt:lpstr>PowerPoint Presentation</vt:lpstr>
      <vt:lpstr>Content</vt:lpstr>
      <vt:lpstr>HI data</vt:lpstr>
      <vt:lpstr>Why velocities?</vt:lpstr>
      <vt:lpstr>PowerPoint Presentation</vt:lpstr>
      <vt:lpstr>2MTF subset</vt:lpstr>
      <vt:lpstr>Adaptively smoothed field</vt:lpstr>
      <vt:lpstr>Reconstructions</vt:lpstr>
      <vt:lpstr>2MTF v reconstructions</vt:lpstr>
      <vt:lpstr>Difference fields -</vt:lpstr>
      <vt:lpstr>Difference fields - zero-point offsets applied</vt:lpstr>
      <vt:lpstr>Residual bulk flow amplitude</vt:lpstr>
      <vt:lpstr>Consistency with ΛCDM</vt:lpstr>
      <vt:lpstr>Best-fit</vt:lpstr>
      <vt:lpstr>Derived parameters</vt:lpstr>
      <vt:lpstr>Residual bulk flow direction</vt:lpstr>
      <vt:lpstr>PowerPoint Presentation</vt:lpstr>
      <vt:lpstr>Zone of Avoidance</vt:lpstr>
      <vt:lpstr>New ZOA structures</vt:lpstr>
      <vt:lpstr>The Future: ASKAP, SKA</vt:lpstr>
      <vt:lpstr>FAST telescope</vt:lpstr>
      <vt:lpstr>Wallaby: ASKAP key survey</vt:lpstr>
      <vt:lpstr>Data availability</vt:lpstr>
      <vt:lpstr>Summary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kgunn</dc:creator>
  <cp:lastModifiedBy>Lister Staveley-Smith</cp:lastModifiedBy>
  <cp:revision>69</cp:revision>
  <dcterms:created xsi:type="dcterms:W3CDTF">2012-04-17T01:21:57Z</dcterms:created>
  <dcterms:modified xsi:type="dcterms:W3CDTF">2016-07-04T02:42:44Z</dcterms:modified>
</cp:coreProperties>
</file>