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359" r:id="rId3"/>
    <p:sldId id="268" r:id="rId4"/>
    <p:sldId id="358" r:id="rId5"/>
    <p:sldId id="324" r:id="rId6"/>
    <p:sldId id="325" r:id="rId7"/>
    <p:sldId id="269" r:id="rId8"/>
    <p:sldId id="297" r:id="rId9"/>
    <p:sldId id="373" r:id="rId10"/>
    <p:sldId id="360" r:id="rId11"/>
    <p:sldId id="354" r:id="rId12"/>
    <p:sldId id="374" r:id="rId13"/>
    <p:sldId id="375" r:id="rId14"/>
    <p:sldId id="303" r:id="rId15"/>
    <p:sldId id="353" r:id="rId16"/>
    <p:sldId id="361" r:id="rId17"/>
    <p:sldId id="362" r:id="rId18"/>
    <p:sldId id="363" r:id="rId19"/>
    <p:sldId id="364" r:id="rId20"/>
    <p:sldId id="365" r:id="rId21"/>
    <p:sldId id="366" r:id="rId22"/>
    <p:sldId id="371" r:id="rId23"/>
    <p:sldId id="372" r:id="rId24"/>
    <p:sldId id="367" r:id="rId25"/>
    <p:sldId id="355" r:id="rId26"/>
    <p:sldId id="369" r:id="rId27"/>
    <p:sldId id="370" r:id="rId28"/>
    <p:sldId id="332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D7AE"/>
    <a:srgbClr val="000000"/>
    <a:srgbClr val="00FFFF"/>
    <a:srgbClr val="41D73C"/>
    <a:srgbClr val="FF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-240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B01B277-3248-C740-836C-E4E5902D2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32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F518FC-9C0B-3D4B-BC38-363B3416080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F518FC-9C0B-3D4B-BC38-363B3416080B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CC9C42-65CE-504A-A55E-A55BFCB6653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525EC4-AF96-8940-8981-BE87F4D43446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683B6C-80B7-8D4C-8ED5-D9E99AC11DA0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A35F41-A21C-464D-80E5-69C9904DDF1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E3D316-F10C-B44A-B39A-17F52831EAD2}" type="slidenum">
              <a:rPr lang="en-US" sz="1200"/>
              <a:pPr algn="r"/>
              <a:t>7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fr-FR"/>
              <a:t>               GBT SOUTH / NORTH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683B6C-80B7-8D4C-8ED5-D9E99AC11DA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E53843-71D8-DB43-BE4B-6E6E7B7E9A89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8DDBB-B128-7C42-B5BD-70617C23A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73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48AE7-DD14-3C45-9910-94406D51C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3280-8B30-0443-B394-48504CFA0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2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86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066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29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996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683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59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311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7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A1CCC-BC6E-6E44-8C77-EBC898335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24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9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466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95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F079C-1603-D94D-933F-C9FC054E1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D5825-F9CD-9D4D-8871-ED9C2C66C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2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1B755-9D70-9A44-8B45-16052A030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19908-AF53-6C46-8BF4-7EB50780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3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E44F4-9427-2645-9CF8-B3F09A2EE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F28DD-0A5C-4644-B3BE-7F35C22EA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9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67416-35A6-FE4E-BA2C-D1BEB87B3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9BEB66F-7A10-0345-9276-B53E1EFFC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440E5C3-3457-6B4E-B75A-BB9499F5BA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0E06FE1-25B6-AD49-83FD-0C95F988CE2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microsoft.com/office/2007/relationships/media" Target="file://localhost/Users/tully/Documents/PowerPoint/voids/SDvision_LocalVoid_SGX0_cosmicFlows_dev001_x5_wm_q1_25fps-1_2000kbps.mp4" TargetMode="External"/><Relationship Id="rId2" Type="http://schemas.openxmlformats.org/officeDocument/2006/relationships/video" Target="file://localhost/Users/tully/Documents/PowerPoint/voids/SDvision_LocalVoid_SGX0_cosmicFlows_dev001_x5_wm_q1_25fps-1_2000kbps.mp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emf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Relationship Id="rId3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Rockwell Extra Bold"/>
                <a:cs typeface="Rockwell Extra Bold"/>
              </a:rPr>
              <a:t>Cosmicflows-3</a:t>
            </a:r>
            <a:endParaRPr lang="en-US" dirty="0">
              <a:solidFill>
                <a:srgbClr val="FF0000"/>
              </a:solidFill>
              <a:latin typeface="Rockwell Extra Bold"/>
              <a:cs typeface="Rockwell Ex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5486400"/>
            <a:ext cx="1676400" cy="685800"/>
          </a:xfrm>
        </p:spPr>
        <p:txBody>
          <a:bodyPr/>
          <a:lstStyle/>
          <a:p>
            <a:r>
              <a:rPr lang="en-US" sz="1200" dirty="0" smtClean="0"/>
              <a:t>Brent Tully Helene </a:t>
            </a:r>
            <a:r>
              <a:rPr lang="en-US" sz="1200" dirty="0" err="1" smtClean="0"/>
              <a:t>Courtois</a:t>
            </a:r>
            <a:r>
              <a:rPr lang="en-US" sz="1200" dirty="0" smtClean="0"/>
              <a:t> Jenny </a:t>
            </a:r>
            <a:r>
              <a:rPr lang="en-US" sz="1200" dirty="0" err="1" smtClean="0"/>
              <a:t>Sorce</a:t>
            </a:r>
            <a:endParaRPr lang="en-US" sz="1200" dirty="0"/>
          </a:p>
        </p:txBody>
      </p:sp>
      <p:pic>
        <p:nvPicPr>
          <p:cNvPr id="4" name="Picture 3" descr="cf3_gp_sgxyV_Vpwf_H75_8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858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1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3657600"/>
            <a:ext cx="3733800" cy="457200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latin typeface="Chalkboard"/>
                <a:cs typeface="Chalkboard"/>
              </a:rPr>
              <a:t>e</a:t>
            </a:r>
            <a:r>
              <a:rPr lang="en-US" sz="2000" b="1" dirty="0" smtClean="0">
                <a:latin typeface="Chalkboard"/>
                <a:cs typeface="Chalkboard"/>
              </a:rPr>
              <a:t>xcellent TRGB coverage locally</a:t>
            </a:r>
            <a:endParaRPr lang="en-US" sz="2000" b="1" dirty="0"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4343400"/>
            <a:ext cx="1832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</a:t>
            </a:r>
            <a:r>
              <a:rPr lang="en-US" sz="1600" baseline="-25000" dirty="0" smtClean="0">
                <a:solidFill>
                  <a:srgbClr val="FF0000"/>
                </a:solidFill>
              </a:rPr>
              <a:t>LS</a:t>
            </a:r>
            <a:r>
              <a:rPr lang="en-US" sz="1600" dirty="0" smtClean="0">
                <a:solidFill>
                  <a:srgbClr val="FF0000"/>
                </a:solidFill>
              </a:rPr>
              <a:t> &gt; +100 km/s</a:t>
            </a:r>
          </a:p>
          <a:p>
            <a:r>
              <a:rPr lang="en-US" sz="1600" dirty="0" smtClean="0">
                <a:solidFill>
                  <a:srgbClr val="41D73C"/>
                </a:solidFill>
              </a:rPr>
              <a:t>-100 to +100 km/s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V</a:t>
            </a:r>
            <a:r>
              <a:rPr lang="en-US" sz="1600" baseline="-25000" dirty="0" smtClean="0">
                <a:solidFill>
                  <a:srgbClr val="3366FF"/>
                </a:solidFill>
              </a:rPr>
              <a:t>LS</a:t>
            </a:r>
            <a:r>
              <a:rPr lang="en-US" sz="1600" dirty="0" smtClean="0">
                <a:solidFill>
                  <a:srgbClr val="3366FF"/>
                </a:solidFill>
              </a:rPr>
              <a:t> &lt; -100 km/s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7" name="Picture 6" descr="IC1727_cmdcli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51685"/>
            <a:ext cx="2819400" cy="2819400"/>
          </a:xfrm>
          <a:prstGeom prst="rect">
            <a:avLst/>
          </a:prstGeom>
        </p:spPr>
      </p:pic>
      <p:pic>
        <p:nvPicPr>
          <p:cNvPr id="8" name="Picture 7" descr="good15_y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3505200" cy="4536141"/>
          </a:xfrm>
          <a:prstGeom prst="rect">
            <a:avLst/>
          </a:prstGeom>
        </p:spPr>
      </p:pic>
      <p:pic>
        <p:nvPicPr>
          <p:cNvPr id="9" name="Picture 8" descr="good15_yx_pm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04800"/>
            <a:ext cx="3505200" cy="4536141"/>
          </a:xfrm>
          <a:prstGeom prst="rect">
            <a:avLst/>
          </a:prstGeom>
        </p:spPr>
      </p:pic>
      <p:pic>
        <p:nvPicPr>
          <p:cNvPr id="10" name="Picture 9" descr="good15_yx_lm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304800"/>
            <a:ext cx="3532908" cy="4571999"/>
          </a:xfrm>
          <a:prstGeom prst="rect">
            <a:avLst/>
          </a:prstGeom>
        </p:spPr>
      </p:pic>
      <p:sp>
        <p:nvSpPr>
          <p:cNvPr id="3" name="Sun 2"/>
          <p:cNvSpPr/>
          <p:nvPr/>
        </p:nvSpPr>
        <p:spPr>
          <a:xfrm>
            <a:off x="1676400" y="4038600"/>
            <a:ext cx="76200" cy="76200"/>
          </a:xfrm>
          <a:prstGeom prst="sun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39624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32"/>
                </a:solidFill>
              </a:rPr>
              <a:t>   new !</a:t>
            </a:r>
          </a:p>
          <a:p>
            <a:r>
              <a:rPr lang="en-US" sz="800" dirty="0" smtClean="0">
                <a:solidFill>
                  <a:srgbClr val="0000FF"/>
                </a:solidFill>
              </a:rPr>
              <a:t>-114 km/s</a:t>
            </a:r>
            <a:endParaRPr lang="en-US" sz="800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5800" y="4114800"/>
            <a:ext cx="890493" cy="703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3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3733800" cy="41116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halkboard"/>
                <a:cs typeface="Chalkboard"/>
              </a:rPr>
              <a:t>m</a:t>
            </a:r>
            <a:r>
              <a:rPr lang="en-US" sz="2000" b="1" dirty="0" smtClean="0">
                <a:solidFill>
                  <a:srgbClr val="0000FF"/>
                </a:solidFill>
                <a:latin typeface="Chalkboard"/>
                <a:cs typeface="Chalkboard"/>
              </a:rPr>
              <a:t>otions of local filaments</a:t>
            </a:r>
            <a:endParaRPr lang="en-US" sz="2000" b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NBG_south_Vp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673600" cy="3505200"/>
          </a:xfrm>
          <a:prstGeom prst="rect">
            <a:avLst/>
          </a:prstGeom>
        </p:spPr>
      </p:pic>
      <p:pic>
        <p:nvPicPr>
          <p:cNvPr id="4" name="Picture 3" descr="NBG_north_Vp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50" y="1752600"/>
            <a:ext cx="4648200" cy="34861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32766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9800" y="5257800"/>
            <a:ext cx="720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outh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525780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North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3048000"/>
            <a:ext cx="67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SGZ=0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143000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32"/>
                </a:solidFill>
                <a:latin typeface="Chalkboard"/>
                <a:cs typeface="Chalkboard"/>
              </a:rPr>
              <a:t> </a:t>
            </a:r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5715000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6803" y="1371600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rgbClr val="FF0032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50584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3733800" cy="41116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halkboard"/>
                <a:cs typeface="Chalkboard"/>
              </a:rPr>
              <a:t>m</a:t>
            </a:r>
            <a:r>
              <a:rPr lang="en-US" sz="2000" b="1" dirty="0" smtClean="0">
                <a:solidFill>
                  <a:srgbClr val="0000FF"/>
                </a:solidFill>
                <a:latin typeface="Chalkboard"/>
                <a:cs typeface="Chalkboard"/>
              </a:rPr>
              <a:t>otions of local filaments</a:t>
            </a:r>
            <a:endParaRPr lang="en-US" sz="2000" b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NBG_south_Vp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673600" cy="3505200"/>
          </a:xfrm>
          <a:prstGeom prst="rect">
            <a:avLst/>
          </a:prstGeom>
        </p:spPr>
      </p:pic>
      <p:pic>
        <p:nvPicPr>
          <p:cNvPr id="4" name="Picture 3" descr="NBG_north_Vp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50" y="1752600"/>
            <a:ext cx="4648200" cy="34861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32766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9800" y="5257800"/>
            <a:ext cx="720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outh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525780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North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3048000"/>
            <a:ext cx="67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SGZ=0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143000"/>
            <a:ext cx="2622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32"/>
                </a:solidFill>
                <a:latin typeface="Chalkboard"/>
                <a:cs typeface="Chalkboard"/>
              </a:rPr>
              <a:t>   </a:t>
            </a:r>
            <a:r>
              <a:rPr lang="en-US" sz="1200" dirty="0" err="1" smtClean="0">
                <a:solidFill>
                  <a:srgbClr val="FF0032"/>
                </a:solidFill>
                <a:latin typeface="Chalkboard"/>
                <a:cs typeface="Chalkboard"/>
              </a:rPr>
              <a:t>V</a:t>
            </a:r>
            <a:r>
              <a:rPr lang="en-US" sz="1200" baseline="-25000" dirty="0" err="1" smtClean="0">
                <a:solidFill>
                  <a:srgbClr val="FF0032"/>
                </a:solidFill>
                <a:latin typeface="Chalkboard"/>
                <a:cs typeface="Chalkboard"/>
              </a:rPr>
              <a:t>pec</a:t>
            </a:r>
            <a:r>
              <a:rPr lang="en-US" sz="1200" dirty="0" smtClean="0">
                <a:solidFill>
                  <a:srgbClr val="FF0032"/>
                </a:solidFill>
                <a:latin typeface="Chalkboard"/>
                <a:cs typeface="Chalkboard"/>
              </a:rPr>
              <a:t> mostly negative in north</a:t>
            </a:r>
          </a:p>
          <a:p>
            <a:r>
              <a:rPr lang="en-US" sz="1200" dirty="0" smtClean="0">
                <a:latin typeface="Chalkboard"/>
                <a:cs typeface="Chalkboard"/>
              </a:rPr>
              <a:t>[reflex of our motion toward Virgo]</a:t>
            </a:r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5715000"/>
            <a:ext cx="322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32"/>
                </a:solidFill>
                <a:latin typeface="Chalkboard"/>
                <a:cs typeface="Chalkboard"/>
              </a:rPr>
              <a:t>V</a:t>
            </a:r>
            <a:r>
              <a:rPr lang="en-US" sz="1200" baseline="-25000" dirty="0" err="1" smtClean="0">
                <a:solidFill>
                  <a:srgbClr val="FF0032"/>
                </a:solidFill>
                <a:latin typeface="Chalkboard"/>
                <a:cs typeface="Chalkboard"/>
              </a:rPr>
              <a:t>pec</a:t>
            </a:r>
            <a:r>
              <a:rPr lang="en-US" sz="1200" dirty="0" smtClean="0">
                <a:solidFill>
                  <a:srgbClr val="FF0032"/>
                </a:solidFill>
                <a:latin typeface="Chalkboard"/>
                <a:cs typeface="Chalkboard"/>
              </a:rPr>
              <a:t> negative below the </a:t>
            </a:r>
            <a:r>
              <a:rPr lang="en-US" sz="1200" dirty="0" err="1" smtClean="0">
                <a:solidFill>
                  <a:srgbClr val="FF0032"/>
                </a:solidFill>
                <a:latin typeface="Chalkboard"/>
                <a:cs typeface="Chalkboard"/>
              </a:rPr>
              <a:t>supergalactic</a:t>
            </a:r>
            <a:r>
              <a:rPr lang="en-US" sz="1200" dirty="0" smtClean="0">
                <a:solidFill>
                  <a:srgbClr val="FF0032"/>
                </a:solidFill>
                <a:latin typeface="Chalkboard"/>
                <a:cs typeface="Chalkboard"/>
              </a:rPr>
              <a:t> plane</a:t>
            </a:r>
          </a:p>
          <a:p>
            <a:r>
              <a:rPr lang="en-US" sz="1200" dirty="0" smtClean="0">
                <a:latin typeface="Chalkboard"/>
                <a:cs typeface="Chalkboard"/>
              </a:rPr>
              <a:t>[reflex of our motion away from Local Void]</a:t>
            </a:r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6803" y="1371600"/>
            <a:ext cx="209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32"/>
                </a:solidFill>
                <a:latin typeface="Chalkboard"/>
                <a:cs typeface="Chalkboard"/>
              </a:rPr>
              <a:t>c</a:t>
            </a:r>
            <a:r>
              <a:rPr lang="en-US" sz="1200" dirty="0" smtClean="0">
                <a:solidFill>
                  <a:srgbClr val="FF0032"/>
                </a:solidFill>
                <a:latin typeface="Chalkboard"/>
                <a:cs typeface="Chalkboard"/>
              </a:rPr>
              <a:t>ompression toward SGZ=0</a:t>
            </a:r>
            <a:endParaRPr lang="en-US" sz="1200" dirty="0">
              <a:solidFill>
                <a:srgbClr val="FF0032"/>
              </a:solidFill>
              <a:latin typeface="Chalkboard"/>
              <a:cs typeface="Chalkboard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8534400" y="3733800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8534400" y="18288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nut 14"/>
          <p:cNvSpPr/>
          <p:nvPr/>
        </p:nvSpPr>
        <p:spPr>
          <a:xfrm>
            <a:off x="6934200" y="3657600"/>
            <a:ext cx="1219200" cy="1143000"/>
          </a:xfrm>
          <a:prstGeom prst="donut">
            <a:avLst>
              <a:gd name="adj" fmla="val 27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4724400"/>
            <a:ext cx="9830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  <a:latin typeface="Chalkboard"/>
                <a:cs typeface="Chalkboard"/>
              </a:rPr>
              <a:t>most negative</a:t>
            </a:r>
            <a:endParaRPr lang="en-US" sz="1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2971800" y="1981200"/>
            <a:ext cx="914400" cy="838200"/>
          </a:xfrm>
          <a:prstGeom prst="donut">
            <a:avLst>
              <a:gd name="adj" fmla="val 34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7600" y="1905000"/>
            <a:ext cx="933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Chalkboard"/>
                <a:cs typeface="Chalkboard"/>
              </a:rPr>
              <a:t>m</a:t>
            </a:r>
            <a:r>
              <a:rPr lang="en-US" sz="1000" dirty="0" smtClean="0">
                <a:solidFill>
                  <a:srgbClr val="FFFF00"/>
                </a:solidFill>
                <a:latin typeface="Chalkboard"/>
                <a:cs typeface="Chalkboard"/>
              </a:rPr>
              <a:t>ost positive</a:t>
            </a:r>
            <a:endParaRPr lang="en-US" sz="1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3581400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  <a:latin typeface="Chalkboard"/>
                <a:cs typeface="Chalkboard"/>
              </a:rPr>
              <a:t>+</a:t>
            </a:r>
            <a:r>
              <a:rPr lang="en-US" sz="1000" dirty="0" err="1" smtClean="0">
                <a:solidFill>
                  <a:srgbClr val="FFFF00"/>
                </a:solidFill>
                <a:latin typeface="Chalkboard"/>
                <a:cs typeface="Chalkboard"/>
              </a:rPr>
              <a:t>ve</a:t>
            </a:r>
            <a:r>
              <a:rPr lang="en-US" sz="1000" dirty="0" smtClean="0">
                <a:solidFill>
                  <a:srgbClr val="FFFF00"/>
                </a:solidFill>
                <a:latin typeface="Chalkboard"/>
                <a:cs typeface="Chalkboard"/>
              </a:rPr>
              <a:t> toward GA</a:t>
            </a:r>
            <a:endParaRPr lang="en-US" sz="1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6710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r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2362200" cy="1524000"/>
          </a:xfrm>
        </p:spPr>
        <p:txBody>
          <a:bodyPr/>
          <a:lstStyle/>
          <a:p>
            <a:pPr algn="l" eaLnBrk="1" hangingPunct="1"/>
            <a: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>Wiener Filter reconstructions of 3D velocity fields and density maps. Results from cosmicflows-1</a:t>
            </a:r>
            <a:b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Courtois, Pomarede, Hoffman</a:t>
            </a:r>
            <a:br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2013, AJ,146, 69</a:t>
            </a:r>
            <a: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20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200">
                <a:latin typeface="Arial" charset="0"/>
                <a:ea typeface="ＭＳ Ｐゴシック" charset="0"/>
                <a:cs typeface="ＭＳ Ｐゴシック" charset="0"/>
              </a:rPr>
              <a:t>Expulsion from the Local Void.</a:t>
            </a:r>
            <a:endParaRPr lang="fr-FR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0" name="Rectangle 7"/>
          <p:cNvSpPr>
            <a:spLocks noChangeArrowheads="1"/>
          </p:cNvSpPr>
          <p:nvPr/>
        </p:nvSpPr>
        <p:spPr bwMode="auto">
          <a:xfrm>
            <a:off x="533400" y="5638800"/>
            <a:ext cx="714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SGZ  </a:t>
            </a:r>
            <a:endParaRPr lang="fr-FR" sz="1600"/>
          </a:p>
        </p:txBody>
      </p:sp>
      <p:pic>
        <p:nvPicPr>
          <p:cNvPr id="46084" name="SDvision_LocalVoid_SGX0_cosmicFlows_dev001_x5_wm_q1_25fps-1_2000kbps.mp4" descr="/Users/tully/Documents/PowerPoint/voids/SDvision_LocalVoid_SGX0_cosmicFlows_dev001_x5_wm_q1_25fps-1_2000kbps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0"/>
            <a:ext cx="68326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1219200" y="6248400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SGY</a:t>
            </a:r>
            <a:endParaRPr lang="en-US">
              <a:latin typeface="Chalkboard Bold" charset="0"/>
            </a:endParaRPr>
          </a:p>
        </p:txBody>
      </p:sp>
      <p:sp>
        <p:nvSpPr>
          <p:cNvPr id="99333" name="Line 6"/>
          <p:cNvSpPr>
            <a:spLocks noChangeShapeType="1"/>
          </p:cNvSpPr>
          <p:nvPr/>
        </p:nvSpPr>
        <p:spPr bwMode="auto">
          <a:xfrm>
            <a:off x="1219200" y="60960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Line 7"/>
          <p:cNvSpPr>
            <a:spLocks noChangeShapeType="1"/>
          </p:cNvSpPr>
          <p:nvPr/>
        </p:nvSpPr>
        <p:spPr bwMode="auto">
          <a:xfrm flipV="1">
            <a:off x="1219200" y="5334000"/>
            <a:ext cx="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leospur_yz_vpe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23042"/>
            <a:ext cx="2197100" cy="14583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9445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3366FF"/>
                </a:solidFill>
                <a:latin typeface="Chalkboard"/>
                <a:cs typeface="Chalkboard"/>
              </a:rPr>
              <a:t>Virgo </a:t>
            </a:r>
            <a:r>
              <a:rPr lang="en-US" sz="2800" b="1" dirty="0" err="1" smtClean="0">
                <a:solidFill>
                  <a:srgbClr val="3366FF"/>
                </a:solidFill>
                <a:latin typeface="Chalkboard"/>
                <a:cs typeface="Chalkboard"/>
              </a:rPr>
              <a:t>Infall</a:t>
            </a:r>
            <a:r>
              <a:rPr lang="en-US" sz="2800" b="1" dirty="0" smtClean="0">
                <a:solidFill>
                  <a:srgbClr val="3366FF"/>
                </a:solidFill>
                <a:latin typeface="Chalkboard"/>
                <a:cs typeface="Chalkboard"/>
              </a:rPr>
              <a:t/>
            </a:r>
            <a:br>
              <a:rPr lang="en-US" sz="2800" b="1" dirty="0" smtClean="0">
                <a:solidFill>
                  <a:srgbClr val="3366FF"/>
                </a:solidFill>
                <a:latin typeface="Chalkboard"/>
                <a:cs typeface="Chalkboard"/>
              </a:rPr>
            </a:br>
            <a:r>
              <a:rPr lang="en-US" sz="1800" b="1" dirty="0" smtClean="0">
                <a:latin typeface="Chalkboard"/>
                <a:cs typeface="Chalkboard"/>
              </a:rPr>
              <a:t>Wiener Filter Reconstruction</a:t>
            </a:r>
            <a:endParaRPr lang="en-US" sz="1800" b="1" dirty="0">
              <a:latin typeface="Chalkboard"/>
              <a:cs typeface="Chalkboard"/>
            </a:endParaRPr>
          </a:p>
        </p:txBody>
      </p:sp>
      <p:pic>
        <p:nvPicPr>
          <p:cNvPr id="3" name="Picture 2" descr="L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71600"/>
            <a:ext cx="9691038" cy="489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3505200" cy="914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Chalkboard"/>
                <a:cs typeface="Chalkboard"/>
              </a:rPr>
              <a:t>Spitzer Luminosity </a:t>
            </a:r>
            <a:br>
              <a:rPr lang="en-US" sz="2800" dirty="0" smtClean="0">
                <a:solidFill>
                  <a:srgbClr val="3366FF"/>
                </a:solidFill>
                <a:latin typeface="Chalkboard"/>
                <a:cs typeface="Chalkboard"/>
              </a:rPr>
            </a:br>
            <a:r>
              <a:rPr lang="en-US" sz="2800" dirty="0" err="1" smtClean="0">
                <a:solidFill>
                  <a:srgbClr val="3366FF"/>
                </a:solidFill>
                <a:latin typeface="Chalkboard"/>
                <a:cs typeface="Chalkboard"/>
              </a:rPr>
              <a:t>vs</a:t>
            </a:r>
            <a:r>
              <a:rPr lang="en-US" sz="2800" dirty="0" smtClean="0">
                <a:solidFill>
                  <a:srgbClr val="3366FF"/>
                </a:solidFill>
                <a:latin typeface="Chalkboard"/>
                <a:cs typeface="Chalkboard"/>
              </a:rPr>
              <a:t> HI </a:t>
            </a:r>
            <a:r>
              <a:rPr lang="en-US" sz="2800" dirty="0" err="1" smtClean="0">
                <a:solidFill>
                  <a:srgbClr val="3366FF"/>
                </a:solidFill>
                <a:latin typeface="Chalkboard"/>
                <a:cs typeface="Chalkboard"/>
              </a:rPr>
              <a:t>Linewidth</a:t>
            </a:r>
            <a:endParaRPr lang="en-US" sz="28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TFS15_13atVi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2514600" cy="3254188"/>
          </a:xfrm>
          <a:prstGeom prst="rect">
            <a:avLst/>
          </a:prstGeom>
        </p:spPr>
      </p:pic>
      <p:pic>
        <p:nvPicPr>
          <p:cNvPr id="7" name="Picture 6" descr="TFC15_13atVi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05200"/>
            <a:ext cx="2514600" cy="3254188"/>
          </a:xfrm>
          <a:prstGeom prst="rect">
            <a:avLst/>
          </a:prstGeom>
        </p:spPr>
      </p:pic>
      <p:pic>
        <p:nvPicPr>
          <p:cNvPr id="8" name="Picture 7" descr="TFC15_13Z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57200"/>
            <a:ext cx="5711537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953000" cy="411162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3366FF"/>
                </a:solidFill>
                <a:latin typeface="Chalkboard"/>
                <a:cs typeface="Chalkboard"/>
              </a:rPr>
              <a:t>Properties of 2257 galaxies of Spitzer sample</a:t>
            </a:r>
            <a:endParaRPr lang="en-US" sz="18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5867400"/>
            <a:ext cx="1452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halkboard"/>
                <a:cs typeface="Chalkboard"/>
              </a:rPr>
              <a:t>H</a:t>
            </a:r>
            <a:r>
              <a:rPr lang="en-US" i="1" baseline="-25000" dirty="0" smtClean="0">
                <a:latin typeface="Chalkboard"/>
                <a:cs typeface="Chalkboard"/>
              </a:rPr>
              <a:t>i</a:t>
            </a:r>
            <a:r>
              <a:rPr lang="en-US" i="1" dirty="0" smtClean="0">
                <a:latin typeface="Chalkboard"/>
                <a:cs typeface="Chalkboard"/>
              </a:rPr>
              <a:t> = V</a:t>
            </a:r>
            <a:r>
              <a:rPr lang="en-US" i="1" baseline="-25000" dirty="0" smtClean="0">
                <a:latin typeface="Chalkboard"/>
                <a:cs typeface="Chalkboard"/>
              </a:rPr>
              <a:t>i</a:t>
            </a:r>
            <a:r>
              <a:rPr lang="en-US" i="1" dirty="0" smtClean="0">
                <a:latin typeface="Chalkboard"/>
                <a:cs typeface="Chalkboard"/>
              </a:rPr>
              <a:t>/d</a:t>
            </a:r>
            <a:r>
              <a:rPr lang="en-US" i="1" baseline="-25000" dirty="0" smtClean="0">
                <a:latin typeface="Chalkboard"/>
                <a:cs typeface="Chalkboard"/>
              </a:rPr>
              <a:t>i</a:t>
            </a:r>
            <a:endParaRPr lang="en-US" i="1" baseline="-25000" dirty="0"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400" y="1600200"/>
            <a:ext cx="1496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41D73C"/>
                </a:solidFill>
                <a:latin typeface="Chalkboard"/>
                <a:cs typeface="Chalkboard"/>
              </a:rPr>
              <a:t>13 template calibrators</a:t>
            </a:r>
            <a:endParaRPr lang="en-US" sz="1000" dirty="0">
              <a:solidFill>
                <a:srgbClr val="41D73C"/>
              </a:solidFill>
              <a:latin typeface="Chalkboard"/>
              <a:cs typeface="Chalkboard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876800" y="1723311"/>
            <a:ext cx="2133600" cy="1096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62800" y="3657600"/>
            <a:ext cx="10654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32"/>
                </a:solidFill>
                <a:latin typeface="Chalkboard"/>
                <a:cs typeface="Chalkboard"/>
              </a:rPr>
              <a:t>b</a:t>
            </a:r>
            <a:r>
              <a:rPr lang="en-US" sz="1000" dirty="0" smtClean="0">
                <a:solidFill>
                  <a:srgbClr val="FF0032"/>
                </a:solidFill>
                <a:latin typeface="Chalkboard"/>
                <a:cs typeface="Chalkboard"/>
              </a:rPr>
              <a:t>inned medians</a:t>
            </a:r>
            <a:endParaRPr lang="en-US" sz="1000" dirty="0">
              <a:solidFill>
                <a:srgbClr val="FF0032"/>
              </a:solidFill>
              <a:latin typeface="Chalkboard"/>
              <a:cs typeface="Chalkboard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410200" y="3200400"/>
            <a:ext cx="1752600" cy="580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H0_TF15_fi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7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56388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Chalkboard"/>
                <a:cs typeface="Chalkboard"/>
              </a:rPr>
              <a:t>6dFGS FP </a:t>
            </a:r>
            <a:r>
              <a:rPr lang="en-US" sz="2000" dirty="0" smtClean="0">
                <a:latin typeface="Chalkboard"/>
                <a:cs typeface="Chalkboard"/>
              </a:rPr>
              <a:t>&amp; other Components of CF3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52400"/>
            <a:ext cx="2508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Springob</a:t>
            </a:r>
            <a:r>
              <a:rPr lang="en-US" sz="1000" dirty="0" smtClean="0"/>
              <a:t> et al. 2014, MNRAS, 445, 2677</a:t>
            </a:r>
            <a:endParaRPr lang="en-US" sz="1000" dirty="0"/>
          </a:p>
        </p:txBody>
      </p:sp>
      <p:pic>
        <p:nvPicPr>
          <p:cNvPr id="4" name="Picture 3" descr="cf3_sgxy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5572991" cy="7212106"/>
          </a:xfrm>
          <a:prstGeom prst="rect">
            <a:avLst/>
          </a:prstGeom>
        </p:spPr>
      </p:pic>
      <p:pic>
        <p:nvPicPr>
          <p:cNvPr id="5" name="Picture 4" descr="cf3_sgxy_zoom4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24200"/>
            <a:ext cx="3439392" cy="4450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248400"/>
            <a:ext cx="766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79646"/>
                </a:solidFill>
                <a:latin typeface="Chalkboard"/>
                <a:cs typeface="Chalkboard"/>
              </a:rPr>
              <a:t>6dFGS</a:t>
            </a:r>
            <a:endParaRPr lang="en-US" sz="1600" dirty="0">
              <a:solidFill>
                <a:srgbClr val="F79646"/>
              </a:solidFill>
              <a:latin typeface="Chalkboard"/>
              <a:cs typeface="Chalkboar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66800" y="5562600"/>
            <a:ext cx="609600" cy="6858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81600" y="6400800"/>
            <a:ext cx="1126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41D73C"/>
                </a:solidFill>
                <a:latin typeface="Chalkboard"/>
                <a:cs typeface="Chalkboard"/>
              </a:rPr>
              <a:t>Spitzer TF</a:t>
            </a:r>
            <a:endParaRPr lang="en-US" sz="1600" dirty="0">
              <a:solidFill>
                <a:srgbClr val="41D73C"/>
              </a:solidFill>
              <a:latin typeface="Chalkboard"/>
              <a:cs typeface="Chalkboard"/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5029200" y="5257800"/>
            <a:ext cx="715742" cy="1143000"/>
          </a:xfrm>
          <a:prstGeom prst="straightConnector1">
            <a:avLst/>
          </a:prstGeom>
          <a:ln>
            <a:solidFill>
              <a:srgbClr val="41D73C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200" y="914400"/>
            <a:ext cx="52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CF2</a:t>
            </a:r>
            <a:endParaRPr lang="en-US" sz="1600" dirty="0">
              <a:latin typeface="Chalkboard"/>
              <a:cs typeface="Chalkboar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800600" y="1295400"/>
            <a:ext cx="457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" y="914400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32"/>
                </a:solidFill>
                <a:latin typeface="Chalkboard"/>
                <a:cs typeface="Chalkboard"/>
              </a:rPr>
              <a:t>SNIa</a:t>
            </a:r>
            <a:endParaRPr lang="en-US" sz="1600" dirty="0">
              <a:solidFill>
                <a:srgbClr val="FF0032"/>
              </a:solidFill>
              <a:latin typeface="Chalkboard"/>
              <a:cs typeface="Chalkboar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1295400"/>
            <a:ext cx="381000" cy="381000"/>
          </a:xfrm>
          <a:prstGeom prst="straightConnector1">
            <a:avLst/>
          </a:prstGeom>
          <a:ln>
            <a:solidFill>
              <a:srgbClr val="FF0032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01000" y="3124200"/>
            <a:ext cx="677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TRGB</a:t>
            </a:r>
            <a:endParaRPr lang="en-US" sz="16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772400" y="3505200"/>
            <a:ext cx="381000" cy="1143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715000" y="5715000"/>
            <a:ext cx="1066800" cy="685800"/>
          </a:xfrm>
          <a:prstGeom prst="straightConnector1">
            <a:avLst/>
          </a:prstGeom>
          <a:ln>
            <a:solidFill>
              <a:srgbClr val="41D73C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 descr="hist_cf3_Vl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6" y="-76200"/>
            <a:ext cx="306185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0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2209800" cy="685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Distances: quality</a:t>
            </a:r>
            <a:endParaRPr lang="en-US" sz="2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cf3_gp_sgxy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838200"/>
            <a:ext cx="7128164" cy="9224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1400" y="1828800"/>
            <a:ext cx="715009" cy="126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32"/>
                </a:solidFill>
              </a:rPr>
              <a:t> 4%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sz="2000" dirty="0" smtClean="0">
                <a:solidFill>
                  <a:schemeClr val="accent6"/>
                </a:solidFill>
              </a:rPr>
              <a:t>7%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FFFF"/>
                </a:solidFill>
              </a:rPr>
              <a:t>  10%</a:t>
            </a:r>
          </a:p>
          <a:p>
            <a:pPr>
              <a:lnSpc>
                <a:spcPct val="130000"/>
              </a:lnSpc>
            </a:pPr>
            <a:r>
              <a:rPr lang="en-US" sz="1000" dirty="0" smtClean="0"/>
              <a:t>     20%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98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411162"/>
          </a:xfrm>
        </p:spPr>
        <p:txBody>
          <a:bodyPr>
            <a:normAutofit fontScale="90000"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6dFGS FP morphology adjustment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5562600"/>
            <a:ext cx="1390124" cy="24622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366FF"/>
                </a:solidFill>
                <a:latin typeface="Chalkboard"/>
                <a:cs typeface="Chalkboard"/>
              </a:rPr>
              <a:t>m</a:t>
            </a:r>
            <a:r>
              <a:rPr lang="en-US" sz="1000" dirty="0" smtClean="0">
                <a:solidFill>
                  <a:srgbClr val="3366FF"/>
                </a:solidFill>
                <a:latin typeface="Chalkboard"/>
                <a:cs typeface="Chalkboard"/>
              </a:rPr>
              <a:t>eans for 29 groups</a:t>
            </a:r>
            <a:endParaRPr lang="en-US" sz="10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886200" y="3276600"/>
            <a:ext cx="762000" cy="220980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5486400"/>
            <a:ext cx="2843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800000"/>
                </a:solidFill>
                <a:latin typeface="Chalkboard"/>
                <a:cs typeface="Chalkboard"/>
              </a:rPr>
              <a:t>i</a:t>
            </a:r>
            <a:r>
              <a:rPr lang="en-US" sz="1000" dirty="0" smtClean="0">
                <a:solidFill>
                  <a:srgbClr val="800000"/>
                </a:solidFill>
                <a:latin typeface="Chalkboard"/>
                <a:cs typeface="Chalkboard"/>
              </a:rPr>
              <a:t>ndividual 6dFGS with </a:t>
            </a:r>
            <a:r>
              <a:rPr lang="en-US" sz="1000" dirty="0" err="1" smtClean="0">
                <a:solidFill>
                  <a:srgbClr val="800000"/>
                </a:solidFill>
                <a:latin typeface="Chalkboard"/>
                <a:cs typeface="Chalkboard"/>
              </a:rPr>
              <a:t>SNIa</a:t>
            </a:r>
            <a:r>
              <a:rPr lang="en-US" sz="1000" dirty="0" smtClean="0">
                <a:solidFill>
                  <a:srgbClr val="800000"/>
                </a:solidFill>
                <a:latin typeface="Chalkboard"/>
                <a:cs typeface="Chalkboard"/>
              </a:rPr>
              <a:t>, SBF, FP measures</a:t>
            </a:r>
            <a:endParaRPr lang="en-US" sz="100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" y="4038600"/>
            <a:ext cx="381000" cy="14478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6200" y="762000"/>
            <a:ext cx="740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halkboard"/>
                <a:cs typeface="Chalkboard"/>
              </a:rPr>
              <a:t>a</a:t>
            </a:r>
            <a:r>
              <a:rPr lang="en-US" sz="1000" dirty="0" smtClean="0">
                <a:latin typeface="Chalkboard"/>
                <a:cs typeface="Chalkboard"/>
              </a:rPr>
              <a:t>ll 6dFGS</a:t>
            </a:r>
            <a:endParaRPr lang="en-US" sz="1000" dirty="0">
              <a:latin typeface="Chalkboard"/>
              <a:cs typeface="Chalkboard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114800" y="1066800"/>
            <a:ext cx="3048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V_H6df_all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" y="381000"/>
            <a:ext cx="4769428" cy="6172200"/>
          </a:xfrm>
          <a:prstGeom prst="rect">
            <a:avLst/>
          </a:prstGeom>
        </p:spPr>
      </p:pic>
      <p:pic>
        <p:nvPicPr>
          <p:cNvPr id="9" name="Picture 8" descr="M-H_medians_6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43000"/>
            <a:ext cx="3650673" cy="4724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6800" y="762000"/>
            <a:ext cx="1643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halkboard"/>
                <a:cs typeface="Chalkboard"/>
              </a:rPr>
              <a:t>6dFGS with TF measures</a:t>
            </a:r>
            <a:endParaRPr lang="en-US" sz="10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752600" y="1066800"/>
            <a:ext cx="685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48400" y="4953000"/>
            <a:ext cx="29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E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5200" y="4953000"/>
            <a:ext cx="42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S0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97657" y="4953000"/>
            <a:ext cx="711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Spiral</a:t>
            </a:r>
            <a:endParaRPr lang="en-US" sz="1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78905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838200"/>
            <a:ext cx="6477000" cy="762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00D1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Cosmic Flows Program </a:t>
            </a:r>
            <a:br>
              <a:rPr lang="en-US" sz="3600">
                <a:solidFill>
                  <a:srgbClr val="0000D1"/>
                </a:solidFill>
                <a:latin typeface="Chalkboard Bold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Measure distances d</a:t>
            </a:r>
          </a:p>
          <a:p>
            <a:pPr eaLnBrk="1" hangingPunct="1"/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Peculiar velocities: </a:t>
            </a:r>
            <a:r>
              <a:rPr lang="en-US" sz="2800" dirty="0" err="1">
                <a:latin typeface="Chalkboard Bold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aseline="-25000" dirty="0" err="1">
                <a:latin typeface="Chalkboard Bold" charset="0"/>
                <a:ea typeface="ＭＳ Ｐゴシック" charset="0"/>
                <a:cs typeface="ＭＳ Ｐゴシック" charset="0"/>
              </a:rPr>
              <a:t>pec</a:t>
            </a:r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800" dirty="0" err="1">
                <a:latin typeface="Chalkboard Bold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aseline="-25000" dirty="0" err="1">
                <a:latin typeface="Chalkboard Bold" charset="0"/>
                <a:ea typeface="ＭＳ Ｐゴシック" charset="0"/>
                <a:cs typeface="ＭＳ Ｐゴシック" charset="0"/>
              </a:rPr>
              <a:t>obs</a:t>
            </a:r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 - H</a:t>
            </a:r>
            <a:r>
              <a:rPr lang="en-US" sz="2800" baseline="-25000" dirty="0">
                <a:latin typeface="Chalkboard Bold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d</a:t>
            </a:r>
          </a:p>
          <a:p>
            <a:pPr eaLnBrk="1" hangingPunct="1"/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Infer 3D velocities and density field</a:t>
            </a:r>
          </a:p>
          <a:p>
            <a:pPr eaLnBrk="1" hangingPunct="1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Project to initial conditions</a:t>
            </a:r>
          </a:p>
          <a:p>
            <a:pPr eaLnBrk="1" hangingPunct="1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Simulate evolution to present conditions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203325" y="4972050"/>
            <a:ext cx="471704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3366FF"/>
                </a:solidFill>
                <a:latin typeface="Chalkboard Bold" charset="0"/>
              </a:rPr>
              <a:t>Helene </a:t>
            </a:r>
            <a:r>
              <a:rPr lang="en-US" sz="1400" dirty="0" err="1" smtClean="0">
                <a:solidFill>
                  <a:srgbClr val="3366FF"/>
                </a:solidFill>
                <a:latin typeface="Chalkboard Bold" charset="0"/>
              </a:rPr>
              <a:t>Courtois</a:t>
            </a:r>
            <a:r>
              <a:rPr lang="en-US" sz="1400" dirty="0" smtClean="0">
                <a:solidFill>
                  <a:srgbClr val="3366FF"/>
                </a:solidFill>
                <a:latin typeface="Chalkboard Bold" charset="0"/>
              </a:rPr>
              <a:t>, Yehuda Hoffman, Daniel </a:t>
            </a:r>
            <a:r>
              <a:rPr lang="en-US" sz="1400" dirty="0" err="1" smtClean="0">
                <a:solidFill>
                  <a:srgbClr val="3366FF"/>
                </a:solidFill>
                <a:latin typeface="Chalkboard Bold" charset="0"/>
              </a:rPr>
              <a:t>Pomarede</a:t>
            </a:r>
            <a:endParaRPr lang="en-US" sz="1400" dirty="0" smtClean="0">
              <a:solidFill>
                <a:srgbClr val="3366FF"/>
              </a:solidFill>
              <a:latin typeface="Chalkboard Bold" charset="0"/>
            </a:endParaRPr>
          </a:p>
          <a:p>
            <a:r>
              <a:rPr lang="en-US" sz="1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halkboard Bold" charset="0"/>
              </a:rPr>
              <a:t>Ehsan</a:t>
            </a:r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halkboard Bold" charset="0"/>
              </a:rPr>
              <a:t> </a:t>
            </a:r>
            <a:r>
              <a:rPr lang="en-US" sz="1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halkboard Bold" charset="0"/>
              </a:rPr>
              <a:t>Kourkchi</a:t>
            </a:r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halkboard Bold" charset="0"/>
              </a:rPr>
              <a:t>, Po-</a:t>
            </a:r>
            <a:r>
              <a:rPr lang="en-US" sz="1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halkboard Bold" charset="0"/>
              </a:rPr>
              <a:t>Feng</a:t>
            </a:r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halkboard Bold" charset="0"/>
              </a:rPr>
              <a:t> Wu</a:t>
            </a:r>
          </a:p>
          <a:p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Karachentsev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, Rizzi, </a:t>
            </a:r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Shaya</a:t>
            </a:r>
            <a:endParaRPr lang="en-US" sz="1400" dirty="0" smtClean="0">
              <a:solidFill>
                <a:schemeClr val="bg2">
                  <a:lumMod val="75000"/>
                </a:schemeClr>
              </a:solidFill>
              <a:latin typeface="Chalkboard Bold" charset="0"/>
            </a:endParaRPr>
          </a:p>
          <a:p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Gottloeber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, Hoffman,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Klypin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,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Yepes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 (CLUES collaboration)</a:t>
            </a:r>
          </a:p>
          <a:p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Sorce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, </a:t>
            </a:r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Kitaura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, </a:t>
            </a:r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  <a:latin typeface="Chalkboard Bold" charset="0"/>
              </a:rPr>
              <a:t>Libeskind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838200" y="19812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838200" y="35814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>
            <a:off x="7772400" y="1981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838200" y="1981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411162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Chalkboard"/>
                <a:cs typeface="Chalkboard"/>
              </a:rPr>
              <a:t>SNIa</a:t>
            </a:r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 zero point and H</a:t>
            </a:r>
            <a:r>
              <a:rPr lang="en-US" sz="2000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0</a:t>
            </a:r>
            <a:endParaRPr lang="en-US" sz="2000" baseline="-25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419600"/>
            <a:ext cx="636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Cepheid</a:t>
            </a:r>
            <a:endParaRPr lang="en-US" sz="1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1232814" y="3352800"/>
            <a:ext cx="138786" cy="1066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4200" y="1676400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32"/>
                </a:solidFill>
                <a:latin typeface="Chalkboard"/>
                <a:cs typeface="Chalkboard"/>
              </a:rPr>
              <a:t>a</a:t>
            </a:r>
            <a:r>
              <a:rPr lang="en-US" sz="1000" dirty="0" smtClean="0">
                <a:solidFill>
                  <a:srgbClr val="FF0032"/>
                </a:solidFill>
                <a:latin typeface="Chalkboard"/>
                <a:cs typeface="Chalkboard"/>
              </a:rPr>
              <a:t>t least 3 other</a:t>
            </a:r>
            <a:endParaRPr lang="en-US" sz="1000" dirty="0">
              <a:solidFill>
                <a:srgbClr val="FF0032"/>
              </a:solidFill>
              <a:latin typeface="Chalkboard"/>
              <a:cs typeface="Chalkboard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33800" y="1905000"/>
            <a:ext cx="76200" cy="457200"/>
          </a:xfrm>
          <a:prstGeom prst="straightConnector1">
            <a:avLst/>
          </a:prstGeom>
          <a:ln>
            <a:solidFill>
              <a:srgbClr val="FF003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4200" y="6096000"/>
            <a:ext cx="3391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H</a:t>
            </a:r>
            <a:r>
              <a:rPr lang="en-US" baseline="-25000" dirty="0" smtClean="0">
                <a:latin typeface="Chalkboard"/>
                <a:cs typeface="Chalkboard"/>
              </a:rPr>
              <a:t>0</a:t>
            </a:r>
            <a:r>
              <a:rPr lang="en-US" dirty="0" smtClean="0">
                <a:latin typeface="Chalkboard"/>
                <a:cs typeface="Chalkboard"/>
              </a:rPr>
              <a:t>=76.2 </a:t>
            </a:r>
            <a:r>
              <a:rPr lang="en-US" sz="1600" dirty="0" smtClean="0">
                <a:latin typeface="Chalkboard"/>
                <a:cs typeface="Chalkboard"/>
              </a:rPr>
              <a:t>+/-3.4 </a:t>
            </a:r>
            <a:r>
              <a:rPr lang="en-US" sz="1600" dirty="0" err="1" smtClean="0">
                <a:latin typeface="Chalkboard"/>
                <a:cs typeface="Chalkboard"/>
              </a:rPr>
              <a:t>rms</a:t>
            </a:r>
            <a:r>
              <a:rPr lang="en-US" sz="1600" dirty="0" smtClean="0">
                <a:latin typeface="Chalkboard"/>
                <a:cs typeface="Chalkboard"/>
              </a:rPr>
              <a:t> +/-2.7 sys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6" name="Picture 5" descr="z_H_PS1_Unio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7200"/>
            <a:ext cx="4724400" cy="6113930"/>
          </a:xfrm>
          <a:prstGeom prst="rect">
            <a:avLst/>
          </a:prstGeom>
        </p:spPr>
      </p:pic>
      <p:pic>
        <p:nvPicPr>
          <p:cNvPr id="9" name="Picture 8" descr="dmsn_del_sn-oth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57200"/>
            <a:ext cx="4749750" cy="61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2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411162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Chalkboard"/>
                <a:cs typeface="Chalkboard"/>
              </a:rPr>
              <a:t>SNIa</a:t>
            </a:r>
            <a:r>
              <a:rPr lang="en-US" sz="2000" dirty="0" smtClean="0">
                <a:solidFill>
                  <a:srgbClr val="0000FF"/>
                </a:solidFill>
                <a:latin typeface="Chalkboard"/>
                <a:cs typeface="Chalkboard"/>
              </a:rPr>
              <a:t> zero point and H</a:t>
            </a:r>
            <a:r>
              <a:rPr lang="en-US" sz="2000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0</a:t>
            </a:r>
            <a:endParaRPr lang="en-US" sz="2000" baseline="-25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6096000"/>
            <a:ext cx="3391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H</a:t>
            </a:r>
            <a:r>
              <a:rPr lang="en-US" baseline="-25000" dirty="0" smtClean="0">
                <a:latin typeface="Chalkboard"/>
                <a:cs typeface="Chalkboard"/>
              </a:rPr>
              <a:t>0</a:t>
            </a:r>
            <a:r>
              <a:rPr lang="en-US" dirty="0" smtClean="0">
                <a:latin typeface="Chalkboard"/>
                <a:cs typeface="Chalkboard"/>
              </a:rPr>
              <a:t>=76.2 </a:t>
            </a:r>
            <a:r>
              <a:rPr lang="en-US" sz="1600" dirty="0" smtClean="0">
                <a:latin typeface="Chalkboard"/>
                <a:cs typeface="Chalkboard"/>
              </a:rPr>
              <a:t>+/-3.4 </a:t>
            </a:r>
            <a:r>
              <a:rPr lang="en-US" sz="1600" dirty="0" err="1" smtClean="0">
                <a:latin typeface="Chalkboard"/>
                <a:cs typeface="Chalkboard"/>
              </a:rPr>
              <a:t>rms</a:t>
            </a:r>
            <a:r>
              <a:rPr lang="en-US" sz="1600" dirty="0" smtClean="0">
                <a:latin typeface="Chalkboard"/>
                <a:cs typeface="Chalkboard"/>
              </a:rPr>
              <a:t> +/-2.7 sys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6" name="Picture 5" descr="z_H_PS1_Unio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724400" cy="6113930"/>
          </a:xfrm>
          <a:prstGeom prst="rect">
            <a:avLst/>
          </a:prstGeom>
        </p:spPr>
      </p:pic>
      <p:pic>
        <p:nvPicPr>
          <p:cNvPr id="11" name="Picture 10" descr="dmsn_del_sn-oth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0"/>
            <a:ext cx="4495801" cy="449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1447800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halkboard"/>
                <a:cs typeface="Chalkboard"/>
              </a:rPr>
              <a:t>at least 3 other</a:t>
            </a:r>
            <a:endParaRPr lang="en-US" sz="10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695700" y="2019300"/>
            <a:ext cx="609600" cy="76200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66800" y="4191000"/>
            <a:ext cx="636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Cepheid</a:t>
            </a:r>
            <a:endParaRPr lang="en-US" sz="1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257300" y="3848100"/>
            <a:ext cx="533400" cy="152400"/>
          </a:xfrm>
          <a:prstGeom prst="straightConnector1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&quot;No&quot; Symbol 20"/>
          <p:cNvSpPr/>
          <p:nvPr/>
        </p:nvSpPr>
        <p:spPr>
          <a:xfrm>
            <a:off x="3733800" y="6019800"/>
            <a:ext cx="609600" cy="609600"/>
          </a:xfrm>
          <a:prstGeom prst="noSmoking">
            <a:avLst>
              <a:gd name="adj" fmla="val 821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5562600"/>
            <a:ext cx="800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75.5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" y="5715000"/>
            <a:ext cx="1941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  <a:latin typeface="Chalkboard"/>
                <a:cs typeface="Chalkboard"/>
              </a:rPr>
              <a:t>Cepheids</a:t>
            </a:r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 alone =&gt; 73</a:t>
            </a:r>
            <a:endParaRPr lang="en-US" sz="14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200" y="6096000"/>
            <a:ext cx="1766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halkboard"/>
                <a:cs typeface="Chalkboard"/>
              </a:rPr>
              <a:t>Riess</a:t>
            </a:r>
            <a:r>
              <a:rPr lang="en-US" sz="1400" dirty="0" smtClean="0">
                <a:latin typeface="Chalkboard"/>
                <a:cs typeface="Chalkboard"/>
              </a:rPr>
              <a:t>+ 2011 =&gt; 2016</a:t>
            </a:r>
          </a:p>
          <a:p>
            <a:r>
              <a:rPr lang="en-US" sz="1400" dirty="0" smtClean="0">
                <a:latin typeface="Chalkboard"/>
                <a:cs typeface="Chalkboard"/>
              </a:rPr>
              <a:t>+ SN in groups</a:t>
            </a:r>
            <a:endParaRPr lang="en-US" sz="1400" dirty="0">
              <a:latin typeface="Chalkboard"/>
              <a:cs typeface="Chalkboard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590800" y="5867400"/>
            <a:ext cx="990600" cy="30256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62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Tension in the Value of H</a:t>
            </a:r>
            <a:r>
              <a:rPr lang="en-US" sz="2800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0</a:t>
            </a:r>
            <a:endParaRPr lang="en-US" sz="2800" baseline="-250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82758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67.27 +-0.66 km/s/</a:t>
            </a:r>
            <a:r>
              <a:rPr lang="en-US" sz="1400" dirty="0" err="1" smtClean="0"/>
              <a:t>Mpc</a:t>
            </a:r>
            <a:r>
              <a:rPr lang="en-US" sz="1400" dirty="0" smtClean="0"/>
              <a:t>  (Planck </a:t>
            </a:r>
            <a:r>
              <a:rPr lang="en-US" sz="1400" dirty="0" err="1" smtClean="0"/>
              <a:t>Collab</a:t>
            </a:r>
            <a:r>
              <a:rPr lang="en-US" sz="1400" dirty="0" smtClean="0"/>
              <a:t>. 2015) assuming </a:t>
            </a:r>
            <a:r>
              <a:rPr lang="en-US" sz="14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/>
              <a:t>CDM, 3 neutrino species, Planck CMB data</a:t>
            </a:r>
          </a:p>
          <a:p>
            <a:endParaRPr lang="en-US" sz="1400" dirty="0"/>
          </a:p>
          <a:p>
            <a:r>
              <a:rPr lang="en-US" sz="1400" dirty="0" smtClean="0"/>
              <a:t>73.02 +-1.79 km/s/</a:t>
            </a:r>
            <a:r>
              <a:rPr lang="en-US" sz="1400" dirty="0" err="1" smtClean="0"/>
              <a:t>Mpc</a:t>
            </a:r>
            <a:r>
              <a:rPr lang="en-US" sz="1400" dirty="0" smtClean="0"/>
              <a:t>  (</a:t>
            </a:r>
            <a:r>
              <a:rPr lang="en-US" sz="1400" dirty="0" err="1" smtClean="0"/>
              <a:t>Riess</a:t>
            </a:r>
            <a:r>
              <a:rPr lang="en-US" sz="1400" dirty="0" smtClean="0"/>
              <a:t> et al. 2016)  Cepheid – </a:t>
            </a:r>
            <a:r>
              <a:rPr lang="en-US" sz="1400" dirty="0" err="1" smtClean="0"/>
              <a:t>SNIa</a:t>
            </a:r>
            <a:r>
              <a:rPr lang="en-US" sz="1400" dirty="0" smtClean="0"/>
              <a:t> distance ladder</a:t>
            </a:r>
            <a:endParaRPr lang="en-US" sz="1400" dirty="0"/>
          </a:p>
        </p:txBody>
      </p:sp>
      <p:pic>
        <p:nvPicPr>
          <p:cNvPr id="4" name="Picture 3" descr="Riess16_distance lad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86000"/>
            <a:ext cx="4621577" cy="43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5635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halkboard"/>
                <a:cs typeface="Chalkboard"/>
              </a:rPr>
              <a:t>CF3 Peculiar Velocities</a:t>
            </a:r>
            <a:endParaRPr lang="en-US" sz="24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XSCz_CF1_C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3962400" cy="3659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990600"/>
            <a:ext cx="2152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32"/>
                </a:solidFill>
                <a:latin typeface="Chalkboard"/>
                <a:cs typeface="Chalkboard"/>
              </a:rPr>
              <a:t>r</a:t>
            </a:r>
            <a:r>
              <a:rPr lang="en-US" sz="1400" dirty="0" smtClean="0">
                <a:solidFill>
                  <a:srgbClr val="FF0032"/>
                </a:solidFill>
                <a:latin typeface="Chalkboard"/>
                <a:cs typeface="Chalkboard"/>
              </a:rPr>
              <a:t>ed</a:t>
            </a:r>
            <a:r>
              <a:rPr lang="en-US" sz="1400" dirty="0" smtClean="0">
                <a:latin typeface="Chalkboard"/>
                <a:cs typeface="Chalkboard"/>
              </a:rPr>
              <a:t>, </a:t>
            </a:r>
            <a:r>
              <a:rPr lang="en-US" sz="1400" dirty="0" smtClean="0">
                <a:solidFill>
                  <a:srgbClr val="FF6600"/>
                </a:solidFill>
                <a:latin typeface="Chalkboard"/>
                <a:cs typeface="Chalkboard"/>
              </a:rPr>
              <a:t>orange</a:t>
            </a:r>
            <a:r>
              <a:rPr lang="en-US" sz="1400" dirty="0" smtClean="0">
                <a:latin typeface="Chalkboard"/>
                <a:cs typeface="Chalkboard"/>
              </a:rPr>
              <a:t> &gt; +100 km/s</a:t>
            </a:r>
          </a:p>
          <a:p>
            <a:r>
              <a:rPr lang="en-US" sz="1400" dirty="0">
                <a:solidFill>
                  <a:srgbClr val="00FFFF"/>
                </a:solidFill>
                <a:latin typeface="Chalkboard"/>
                <a:cs typeface="Chalkboard"/>
              </a:rPr>
              <a:t>c</a:t>
            </a:r>
            <a:r>
              <a:rPr lang="en-US" sz="1400" dirty="0" smtClean="0">
                <a:solidFill>
                  <a:srgbClr val="00FFFF"/>
                </a:solidFill>
                <a:latin typeface="Chalkboard"/>
                <a:cs typeface="Chalkboard"/>
              </a:rPr>
              <a:t>yan</a:t>
            </a:r>
            <a:r>
              <a:rPr lang="en-US" sz="1400" dirty="0" smtClean="0">
                <a:latin typeface="Chalkboard"/>
                <a:cs typeface="Chalkboard"/>
              </a:rPr>
              <a:t>, </a:t>
            </a:r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blue</a:t>
            </a:r>
            <a:r>
              <a:rPr lang="en-US" sz="1400" dirty="0" smtClean="0">
                <a:latin typeface="Chalkboard"/>
                <a:cs typeface="Chalkboard"/>
              </a:rPr>
              <a:t>   &lt; -100 km/s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381000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32"/>
                </a:solidFill>
                <a:latin typeface="Chalkboard"/>
                <a:cs typeface="Chalkboard"/>
              </a:rPr>
              <a:t>CF1</a:t>
            </a:r>
            <a:r>
              <a:rPr lang="en-US" sz="1400" dirty="0" smtClean="0">
                <a:latin typeface="Chalkboard"/>
                <a:cs typeface="Chalkboard"/>
              </a:rPr>
              <a:t>, 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CF2</a:t>
            </a:r>
          </a:p>
          <a:p>
            <a:r>
              <a:rPr lang="en-US" sz="1400" dirty="0" smtClean="0">
                <a:latin typeface="Chalkboard"/>
                <a:cs typeface="Chalkboard"/>
              </a:rPr>
              <a:t>2MASS </a:t>
            </a:r>
            <a:r>
              <a:rPr lang="en-US" sz="1400" dirty="0" err="1" smtClean="0">
                <a:latin typeface="Chalkboard"/>
                <a:cs typeface="Chalkboard"/>
              </a:rPr>
              <a:t>XSCz</a:t>
            </a:r>
            <a:endParaRPr lang="en-US" sz="1400" dirty="0">
              <a:latin typeface="Chalkboard"/>
              <a:cs typeface="Chalkboard"/>
            </a:endParaRPr>
          </a:p>
        </p:txBody>
      </p:sp>
      <p:pic>
        <p:nvPicPr>
          <p:cNvPr id="8" name="Picture 7" descr="cf3_gp_sgxyV_Vpwf_H75_8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2649682" cy="3429000"/>
          </a:xfrm>
          <a:prstGeom prst="rect">
            <a:avLst/>
          </a:prstGeom>
        </p:spPr>
      </p:pic>
      <p:pic>
        <p:nvPicPr>
          <p:cNvPr id="9" name="Picture 8" descr="cf3_gp_sgxyV_Vpwf_H7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4" y="9906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685800"/>
            <a:ext cx="2514600" cy="457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3366FF"/>
                </a:solidFill>
                <a:latin typeface="Chalkboard"/>
                <a:cs typeface="Chalkboard"/>
              </a:rPr>
              <a:t>Bulk Flow</a:t>
            </a:r>
            <a:endParaRPr lang="en-US" sz="2800" b="1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CF2_bulkflow_fig3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237785" cy="2733633"/>
          </a:xfrm>
          <a:prstGeom prst="rect">
            <a:avLst/>
          </a:prstGeom>
        </p:spPr>
      </p:pic>
      <p:pic>
        <p:nvPicPr>
          <p:cNvPr id="5" name="Picture 4" descr="SDvision_Laniakea_wf_CF2_group_042213_h74_MBc_320_256_flow_str3Dseeds_denZ127_v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1143000"/>
            <a:ext cx="2077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+mn-lt"/>
                <a:cs typeface="Arial Rounded MT Bold"/>
              </a:rPr>
              <a:t>WF mean constrained realization, +-1</a:t>
            </a:r>
            <a:r>
              <a:rPr lang="en-US" sz="800" b="1" dirty="0" smtClean="0">
                <a:latin typeface="Symbol" charset="2"/>
                <a:cs typeface="Symbol" charset="2"/>
              </a:rPr>
              <a:t>s</a:t>
            </a:r>
            <a:endParaRPr lang="en-US" sz="800" b="1" dirty="0"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514600"/>
            <a:ext cx="17717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WF mean random realization, +-</a:t>
            </a:r>
            <a:r>
              <a:rPr lang="en-US" sz="800" dirty="0" smtClean="0">
                <a:latin typeface="Symbol" charset="2"/>
                <a:cs typeface="Symbol" charset="2"/>
              </a:rPr>
              <a:t>1s</a:t>
            </a:r>
            <a:endParaRPr lang="en-US" sz="800" dirty="0">
              <a:latin typeface="Symbol" charset="2"/>
              <a:cs typeface="Symbol" charset="2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667000" y="1371600"/>
            <a:ext cx="304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219200" y="1752600"/>
            <a:ext cx="3048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867400" y="228600"/>
            <a:ext cx="3057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Hoffman, </a:t>
            </a:r>
            <a:r>
              <a:rPr lang="en-US" sz="1000" dirty="0" err="1" smtClean="0"/>
              <a:t>Courtois</a:t>
            </a:r>
            <a:r>
              <a:rPr lang="en-US" sz="1000" dirty="0" smtClean="0"/>
              <a:t>, Tully 2015, MNRAS, 449, 4494</a:t>
            </a:r>
            <a:endParaRPr lang="en-US" sz="1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1371600" y="4343400"/>
            <a:ext cx="205740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286000" y="457200"/>
            <a:ext cx="1035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Chalkboard"/>
                <a:cs typeface="Chalkboard"/>
              </a:rPr>
              <a:t>f</a:t>
            </a:r>
            <a:r>
              <a:rPr lang="en-US" sz="1600" dirty="0" smtClean="0">
                <a:solidFill>
                  <a:srgbClr val="3366FF"/>
                </a:solidFill>
                <a:latin typeface="Chalkboard"/>
                <a:cs typeface="Chalkboard"/>
              </a:rPr>
              <a:t>rom CF2</a:t>
            </a:r>
            <a:endParaRPr lang="en-US" sz="16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pic>
        <p:nvPicPr>
          <p:cNvPr id="8" name="Picture 7" descr="cf3_gp_sgxyV_Vpwf_H7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394508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6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038600" cy="762000"/>
          </a:xfrm>
        </p:spPr>
        <p:txBody>
          <a:bodyPr/>
          <a:lstStyle/>
          <a:p>
            <a:r>
              <a:rPr lang="en-US" sz="2400" dirty="0">
                <a:solidFill>
                  <a:srgbClr val="3366FF"/>
                </a:solidFill>
                <a:latin typeface="Chalkboard"/>
                <a:cs typeface="Chalkboard"/>
              </a:rPr>
              <a:t>m</a:t>
            </a:r>
            <a: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  <a:t>inimizing the monopole</a:t>
            </a:r>
            <a:b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</a:br>
            <a: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  <a:t>H</a:t>
            </a:r>
            <a:r>
              <a:rPr lang="en-US" sz="2400" baseline="-25000" dirty="0" smtClean="0">
                <a:solidFill>
                  <a:srgbClr val="3366FF"/>
                </a:solidFill>
                <a:latin typeface="Chalkboard"/>
                <a:cs typeface="Chalkboard"/>
              </a:rPr>
              <a:t>0</a:t>
            </a:r>
            <a: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  <a:t>=75 </a:t>
            </a:r>
            <a:r>
              <a:rPr lang="en-US" sz="1200" dirty="0" smtClean="0">
                <a:solidFill>
                  <a:schemeClr val="tx1"/>
                </a:solidFill>
                <a:latin typeface="Chalkboard"/>
                <a:cs typeface="Chalkboard"/>
              </a:rPr>
              <a:t>+/-2 if out/in &lt; +/-100 km/s</a:t>
            </a:r>
            <a:endParaRPr lang="en-US" sz="12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943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FF0032"/>
              </a:solidFill>
              <a:latin typeface="Chalkboard"/>
              <a:cs typeface="Chalkboard"/>
            </a:endParaRPr>
          </a:p>
        </p:txBody>
      </p:sp>
      <p:pic>
        <p:nvPicPr>
          <p:cNvPr id="10" name="Picture 9" descr="cf3_gp_sgxyV_Vpwf_H7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2590800" cy="3352800"/>
          </a:xfrm>
          <a:prstGeom prst="rect">
            <a:avLst/>
          </a:prstGeom>
        </p:spPr>
      </p:pic>
      <p:pic>
        <p:nvPicPr>
          <p:cNvPr id="12" name="Picture 11" descr="hist_cf3_Vpwf_H75_gt3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2944091" cy="381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0" y="56388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4267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800" y="2819400"/>
            <a:ext cx="18466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0617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038600" cy="762000"/>
          </a:xfrm>
        </p:spPr>
        <p:txBody>
          <a:bodyPr/>
          <a:lstStyle/>
          <a:p>
            <a:r>
              <a:rPr lang="en-US" sz="2400" dirty="0">
                <a:solidFill>
                  <a:srgbClr val="3366FF"/>
                </a:solidFill>
                <a:latin typeface="Chalkboard"/>
                <a:cs typeface="Chalkboard"/>
              </a:rPr>
              <a:t>m</a:t>
            </a:r>
            <a: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  <a:t>inimizing the monopole</a:t>
            </a:r>
            <a:b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</a:br>
            <a: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  <a:t>H</a:t>
            </a:r>
            <a:r>
              <a:rPr lang="en-US" sz="2400" baseline="-25000" dirty="0" smtClean="0">
                <a:solidFill>
                  <a:srgbClr val="3366FF"/>
                </a:solidFill>
                <a:latin typeface="Chalkboard"/>
                <a:cs typeface="Chalkboard"/>
              </a:rPr>
              <a:t>0</a:t>
            </a:r>
            <a:r>
              <a:rPr lang="en-US" sz="2400" dirty="0" smtClean="0">
                <a:solidFill>
                  <a:srgbClr val="3366FF"/>
                </a:solidFill>
                <a:latin typeface="Chalkboard"/>
                <a:cs typeface="Chalkboard"/>
              </a:rPr>
              <a:t>=75 </a:t>
            </a:r>
            <a:r>
              <a:rPr lang="en-US" sz="1200" dirty="0" smtClean="0">
                <a:solidFill>
                  <a:schemeClr val="tx1"/>
                </a:solidFill>
                <a:latin typeface="Chalkboard"/>
                <a:cs typeface="Chalkboard"/>
              </a:rPr>
              <a:t>+/-2 if out/in &lt; +/-100 km/s</a:t>
            </a:r>
            <a:endParaRPr lang="en-US" sz="12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943600"/>
            <a:ext cx="3852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halkboard"/>
                <a:cs typeface="Chalkboard"/>
              </a:rPr>
              <a:t>i</a:t>
            </a:r>
            <a:r>
              <a:rPr lang="en-US" sz="1600" dirty="0" smtClean="0">
                <a:latin typeface="Chalkboard"/>
                <a:cs typeface="Chalkboard"/>
              </a:rPr>
              <a:t>ncrease H</a:t>
            </a:r>
            <a:r>
              <a:rPr lang="en-US" sz="1600" baseline="-25000" dirty="0" smtClean="0">
                <a:latin typeface="Chalkboard"/>
                <a:cs typeface="Chalkboard"/>
              </a:rPr>
              <a:t>0</a:t>
            </a:r>
            <a:r>
              <a:rPr lang="en-US" sz="1600" dirty="0" smtClean="0">
                <a:latin typeface="Chalkboard"/>
                <a:cs typeface="Chalkboard"/>
              </a:rPr>
              <a:t>  1 unit =&gt; </a:t>
            </a:r>
            <a:r>
              <a:rPr lang="en-US" sz="1600" dirty="0" smtClean="0">
                <a:solidFill>
                  <a:srgbClr val="3366FF"/>
                </a:solidFill>
                <a:latin typeface="Chalkboard"/>
                <a:cs typeface="Chalkboard"/>
              </a:rPr>
              <a:t>-40 km/s </a:t>
            </a:r>
            <a:r>
              <a:rPr lang="en-US" sz="1600" dirty="0" err="1" smtClean="0">
                <a:solidFill>
                  <a:srgbClr val="3366FF"/>
                </a:solidFill>
                <a:latin typeface="Chalkboard"/>
                <a:cs typeface="Chalkboard"/>
              </a:rPr>
              <a:t>infall</a:t>
            </a:r>
            <a:endParaRPr lang="en-US" sz="1600" dirty="0" smtClean="0">
              <a:solidFill>
                <a:srgbClr val="3366FF"/>
              </a:solidFill>
              <a:latin typeface="Chalkboard"/>
              <a:cs typeface="Chalkboard"/>
            </a:endParaRPr>
          </a:p>
          <a:p>
            <a:r>
              <a:rPr lang="en-US" sz="1600" dirty="0">
                <a:latin typeface="Chalkboard"/>
                <a:cs typeface="Chalkboard"/>
              </a:rPr>
              <a:t>d</a:t>
            </a:r>
            <a:r>
              <a:rPr lang="en-US" sz="1600" dirty="0" smtClean="0">
                <a:latin typeface="Chalkboard"/>
                <a:cs typeface="Chalkboard"/>
              </a:rPr>
              <a:t>ecrease H</a:t>
            </a:r>
            <a:r>
              <a:rPr lang="en-US" sz="1600" baseline="-25000" dirty="0" smtClean="0">
                <a:latin typeface="Chalkboard"/>
                <a:cs typeface="Chalkboard"/>
              </a:rPr>
              <a:t>0</a:t>
            </a:r>
            <a:r>
              <a:rPr lang="en-US" sz="1600" dirty="0" smtClean="0">
                <a:latin typeface="Chalkboard"/>
                <a:cs typeface="Chalkboard"/>
              </a:rPr>
              <a:t> 1 unit =&gt; </a:t>
            </a:r>
            <a:r>
              <a:rPr lang="en-US" sz="1600" dirty="0" smtClean="0">
                <a:solidFill>
                  <a:srgbClr val="FF0032"/>
                </a:solidFill>
                <a:latin typeface="Chalkboard"/>
                <a:cs typeface="Chalkboard"/>
              </a:rPr>
              <a:t>+40 km/s outflow</a:t>
            </a:r>
            <a:endParaRPr lang="en-US" sz="1600" dirty="0">
              <a:solidFill>
                <a:srgbClr val="FF0032"/>
              </a:solidFill>
              <a:latin typeface="Chalkboard"/>
              <a:cs typeface="Chalkboard"/>
            </a:endParaRPr>
          </a:p>
        </p:txBody>
      </p:sp>
      <p:pic>
        <p:nvPicPr>
          <p:cNvPr id="10" name="Picture 9" descr="cf3_gp_sgxyV_Vpwf_H7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2590800" cy="3352800"/>
          </a:xfrm>
          <a:prstGeom prst="rect">
            <a:avLst/>
          </a:prstGeom>
        </p:spPr>
      </p:pic>
      <p:pic>
        <p:nvPicPr>
          <p:cNvPr id="12" name="Picture 11" descr="hist_cf3_Vpwf_H75_gt3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2944091" cy="3810000"/>
          </a:xfrm>
          <a:prstGeom prst="rect">
            <a:avLst/>
          </a:prstGeom>
        </p:spPr>
      </p:pic>
      <p:pic>
        <p:nvPicPr>
          <p:cNvPr id="14" name="Picture 13" descr="vpec_vls_H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2752166"/>
            <a:ext cx="3467100" cy="44868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0" y="5638800"/>
            <a:ext cx="59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Chalkboard"/>
                <a:cs typeface="Chalkboard"/>
              </a:rPr>
              <a:t>infall</a:t>
            </a:r>
            <a:endParaRPr lang="en-US" sz="14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4267200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outflow</a:t>
            </a: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55169" y="2819400"/>
            <a:ext cx="364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H</a:t>
            </a:r>
            <a:r>
              <a:rPr lang="en-US" sz="1400" baseline="-25000" dirty="0" smtClean="0">
                <a:latin typeface="Chalkboard"/>
                <a:cs typeface="Chalkboard"/>
              </a:rPr>
              <a:t>0</a:t>
            </a:r>
            <a:endParaRPr lang="en-US" sz="1400" baseline="-25000" dirty="0">
              <a:latin typeface="Chalkboard"/>
              <a:cs typeface="Chalkboard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8686800" y="3124200"/>
            <a:ext cx="182231" cy="37802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29200" y="1371600"/>
            <a:ext cx="3919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If H</a:t>
            </a:r>
            <a:r>
              <a:rPr lang="en-US" sz="1600" baseline="-25000" dirty="0" smtClean="0">
                <a:solidFill>
                  <a:srgbClr val="FF0000"/>
                </a:solidFill>
                <a:latin typeface="Chalkboard"/>
                <a:cs typeface="Chalkboard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=68 =&gt; 700 km/s </a:t>
            </a:r>
            <a:r>
              <a:rPr lang="en-US" sz="1600" dirty="0" err="1" smtClean="0">
                <a:solidFill>
                  <a:srgbClr val="FF0000"/>
                </a:solidFill>
                <a:latin typeface="Chalkboard"/>
                <a:cs typeface="Chalkboard"/>
              </a:rPr>
              <a:t>ouflow</a:t>
            </a:r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 at 0.05c !!</a:t>
            </a:r>
            <a:endParaRPr lang="en-US" sz="16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6781800" y="1828800"/>
            <a:ext cx="1524000" cy="1752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470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5638800"/>
            <a:ext cx="3581400" cy="609600"/>
          </a:xfrm>
        </p:spPr>
        <p:txBody>
          <a:bodyPr/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Chalkboard"/>
                <a:cs typeface="Chalkboard"/>
              </a:rPr>
              <a:t>Laniakea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Chalkboard"/>
                <a:cs typeface="Chalkboard"/>
              </a:rPr>
              <a:t>Supercluster</a:t>
            </a:r>
            <a:endParaRPr lang="en-US" sz="2400" b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SDvision_Laniakea_Nature_Letter_Figure5_v00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4114799" cy="2314574"/>
          </a:xfrm>
          <a:prstGeom prst="rect">
            <a:avLst/>
          </a:prstGeom>
        </p:spPr>
      </p:pic>
      <p:pic>
        <p:nvPicPr>
          <p:cNvPr id="8" name="Picture 7" descr="hist_cf3_V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199"/>
            <a:ext cx="2362200" cy="3056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457200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Cosmicflows-3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halkboard"/>
                <a:cs typeface="Chalkboard"/>
              </a:rPr>
              <a:t>18 thousand distances !</a:t>
            </a:r>
            <a:endParaRPr lang="en-US" sz="16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cf3_gp_sgxyV_Vpwf_H7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472440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9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838200"/>
            <a:ext cx="6477000" cy="762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D1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Cosmic Flows Program </a:t>
            </a:r>
            <a:br>
              <a:rPr lang="en-US" sz="3600" dirty="0">
                <a:solidFill>
                  <a:srgbClr val="0000D1"/>
                </a:solidFill>
                <a:latin typeface="Chalkboard Bold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Measure distances d</a:t>
            </a:r>
          </a:p>
          <a:p>
            <a:pPr eaLnBrk="1" hangingPunct="1"/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Peculiar velocities: </a:t>
            </a:r>
            <a:r>
              <a:rPr lang="en-US" sz="2800" dirty="0" err="1">
                <a:latin typeface="Chalkboard Bold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aseline="-25000" dirty="0" err="1">
                <a:latin typeface="Chalkboard Bold" charset="0"/>
                <a:ea typeface="ＭＳ Ｐゴシック" charset="0"/>
                <a:cs typeface="ＭＳ Ｐゴシック" charset="0"/>
              </a:rPr>
              <a:t>pec</a:t>
            </a:r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800" dirty="0" err="1">
                <a:latin typeface="Chalkboard Bold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aseline="-25000" dirty="0" err="1">
                <a:latin typeface="Chalkboard Bold" charset="0"/>
                <a:ea typeface="ＭＳ Ｐゴシック" charset="0"/>
                <a:cs typeface="ＭＳ Ｐゴシック" charset="0"/>
              </a:rPr>
              <a:t>obs</a:t>
            </a:r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 - H</a:t>
            </a:r>
            <a:r>
              <a:rPr lang="en-US" sz="2800" baseline="-25000" dirty="0">
                <a:latin typeface="Chalkboard Bold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d</a:t>
            </a:r>
          </a:p>
          <a:p>
            <a:pPr eaLnBrk="1" hangingPunct="1"/>
            <a:r>
              <a:rPr lang="en-US" sz="2800" dirty="0">
                <a:latin typeface="Chalkboard Bold" charset="0"/>
                <a:ea typeface="ＭＳ Ｐゴシック" charset="0"/>
                <a:cs typeface="ＭＳ Ｐゴシック" charset="0"/>
              </a:rPr>
              <a:t>Infer 3D velocities and density field</a:t>
            </a:r>
          </a:p>
          <a:p>
            <a:pPr eaLnBrk="1" hangingPunct="1"/>
            <a:r>
              <a:rPr lang="en-US" sz="2800" dirty="0">
                <a:solidFill>
                  <a:schemeClr val="bg2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Project to initial conditions</a:t>
            </a:r>
          </a:p>
          <a:p>
            <a:pPr eaLnBrk="1" hangingPunct="1"/>
            <a:r>
              <a:rPr lang="en-US" sz="2800" dirty="0">
                <a:solidFill>
                  <a:schemeClr val="bg2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Simulate evolution to present conditions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203325" y="4972050"/>
            <a:ext cx="47171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err="1">
                <a:solidFill>
                  <a:schemeClr val="bg2"/>
                </a:solidFill>
                <a:latin typeface="Chalkboard Bold" charset="0"/>
              </a:rPr>
              <a:t>Gottloeber</a:t>
            </a:r>
            <a:r>
              <a:rPr lang="en-US" sz="1400" dirty="0">
                <a:solidFill>
                  <a:schemeClr val="bg2"/>
                </a:solidFill>
                <a:latin typeface="Chalkboard Bold" charset="0"/>
              </a:rPr>
              <a:t>, Hoffman, </a:t>
            </a:r>
            <a:r>
              <a:rPr lang="en-US" sz="1400" dirty="0" err="1">
                <a:solidFill>
                  <a:schemeClr val="bg2"/>
                </a:solidFill>
                <a:latin typeface="Chalkboard Bold" charset="0"/>
              </a:rPr>
              <a:t>Klypin</a:t>
            </a:r>
            <a:r>
              <a:rPr lang="en-US" sz="1400" dirty="0">
                <a:solidFill>
                  <a:schemeClr val="bg2"/>
                </a:solidFill>
                <a:latin typeface="Chalkboard Bold" charset="0"/>
              </a:rPr>
              <a:t>, </a:t>
            </a:r>
            <a:r>
              <a:rPr lang="en-US" sz="1400" dirty="0" err="1">
                <a:solidFill>
                  <a:schemeClr val="bg2"/>
                </a:solidFill>
                <a:latin typeface="Chalkboard Bold" charset="0"/>
              </a:rPr>
              <a:t>Yepes</a:t>
            </a:r>
            <a:r>
              <a:rPr lang="en-US" sz="1400" dirty="0">
                <a:solidFill>
                  <a:schemeClr val="bg2"/>
                </a:solidFill>
                <a:latin typeface="Chalkboard Bold" charset="0"/>
              </a:rPr>
              <a:t> (CLUES collaboration)</a:t>
            </a:r>
          </a:p>
          <a:p>
            <a:r>
              <a:rPr lang="en-US" sz="1400" dirty="0" err="1">
                <a:solidFill>
                  <a:schemeClr val="bg2"/>
                </a:solidFill>
                <a:latin typeface="Chalkboard Bold" charset="0"/>
              </a:rPr>
              <a:t>Sorce</a:t>
            </a:r>
            <a:r>
              <a:rPr lang="en-US" sz="1400" dirty="0">
                <a:solidFill>
                  <a:schemeClr val="bg2"/>
                </a:solidFill>
                <a:latin typeface="Chalkboard Bold" charset="0"/>
              </a:rPr>
              <a:t>, </a:t>
            </a:r>
            <a:r>
              <a:rPr lang="en-US" sz="1400" dirty="0" err="1" smtClean="0">
                <a:solidFill>
                  <a:schemeClr val="bg2"/>
                </a:solidFill>
                <a:latin typeface="Chalkboard Bold" charset="0"/>
              </a:rPr>
              <a:t>Kitaura</a:t>
            </a:r>
            <a:r>
              <a:rPr lang="en-US" sz="1400" dirty="0" smtClean="0">
                <a:solidFill>
                  <a:schemeClr val="bg2"/>
                </a:solidFill>
                <a:latin typeface="Chalkboard Bold" charset="0"/>
              </a:rPr>
              <a:t>, </a:t>
            </a:r>
            <a:r>
              <a:rPr lang="en-US" sz="1400" dirty="0" err="1" smtClean="0">
                <a:solidFill>
                  <a:schemeClr val="bg2"/>
                </a:solidFill>
                <a:latin typeface="Chalkboard Bold" charset="0"/>
              </a:rPr>
              <a:t>Libeskind</a:t>
            </a:r>
            <a:endParaRPr lang="en-US" dirty="0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838200" y="19812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838200" y="35814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>
            <a:off x="7772400" y="1981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838200" y="1981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25071" y="1219200"/>
            <a:ext cx="2143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</a:t>
            </a:r>
            <a:r>
              <a:rPr lang="en-US" sz="1200" dirty="0" smtClean="0">
                <a:solidFill>
                  <a:srgbClr val="FF0000"/>
                </a:solidFill>
              </a:rPr>
              <a:t>rrors increase with distance</a:t>
            </a:r>
          </a:p>
          <a:p>
            <a:pPr marL="171450" indent="-171450">
              <a:buFont typeface="Symbol" charset="0"/>
              <a:buChar char=""/>
            </a:pPr>
            <a:r>
              <a:rPr lang="en-US" sz="1200" dirty="0" err="1" smtClean="0">
                <a:solidFill>
                  <a:srgbClr val="FF0000"/>
                </a:solidFill>
              </a:rPr>
              <a:t>V</a:t>
            </a:r>
            <a:r>
              <a:rPr lang="en-US" sz="1200" baseline="-25000" dirty="0" err="1" smtClean="0">
                <a:solidFill>
                  <a:srgbClr val="FF0000"/>
                </a:solidFill>
              </a:rPr>
              <a:t>pec</a:t>
            </a:r>
            <a:r>
              <a:rPr lang="en-US" sz="1200" dirty="0" smtClean="0">
                <a:solidFill>
                  <a:srgbClr val="FF0000"/>
                </a:solidFill>
              </a:rPr>
              <a:t> uncertainties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large at large distances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7010400" y="1905000"/>
            <a:ext cx="2286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3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6858000" y="4724400"/>
            <a:ext cx="1955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</a:t>
            </a:r>
            <a:r>
              <a:rPr lang="en-US" sz="1200" dirty="0" smtClean="0">
                <a:solidFill>
                  <a:srgbClr val="FF0000"/>
                </a:solidFill>
              </a:rPr>
              <a:t>trong constraints nearby;</a:t>
            </a:r>
          </a:p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iminishes with distance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5943600" y="3429000"/>
            <a:ext cx="9906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3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8711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0" y="4648200"/>
            <a:ext cx="2286000" cy="1066800"/>
          </a:xfrm>
        </p:spPr>
        <p:txBody>
          <a:bodyPr/>
          <a:lstStyle/>
          <a:p>
            <a:pPr eaLnBrk="1" hangingPunct="1"/>
            <a:r>
              <a:rPr lang="en-US" sz="1200">
                <a:latin typeface="Chalkboard Bold" charset="0"/>
                <a:ea typeface="ＭＳ Ｐゴシック" charset="0"/>
                <a:cs typeface="ＭＳ Ｐゴシック" charset="0"/>
              </a:rPr>
              <a:t>The MW has a motion of 323 km/s w.r.t. 1800 galaxies with measured distances within 3000 km/s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7010400" y="5943600"/>
            <a:ext cx="15541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folHlink"/>
                </a:solidFill>
                <a:latin typeface="Arial Black" charset="0"/>
              </a:rPr>
              <a:t>green/yellow V</a:t>
            </a:r>
            <a:r>
              <a:rPr lang="en-US" sz="1000" baseline="-25000">
                <a:solidFill>
                  <a:schemeClr val="folHlink"/>
                </a:solidFill>
                <a:latin typeface="Arial Black" charset="0"/>
              </a:rPr>
              <a:t>pec</a:t>
            </a:r>
            <a:r>
              <a:rPr lang="en-US" sz="1000">
                <a:solidFill>
                  <a:schemeClr val="folHlink"/>
                </a:solidFill>
                <a:latin typeface="Arial Black" charset="0"/>
              </a:rPr>
              <a:t>~0</a:t>
            </a:r>
            <a:endParaRPr lang="en-US" sz="1000">
              <a:latin typeface="Arial Black" charset="0"/>
            </a:endParaRPr>
          </a:p>
          <a:p>
            <a:r>
              <a:rPr lang="en-US" sz="1000">
                <a:solidFill>
                  <a:srgbClr val="EC4A23"/>
                </a:solidFill>
                <a:latin typeface="Arial Black" charset="0"/>
              </a:rPr>
              <a:t>red V</a:t>
            </a:r>
            <a:r>
              <a:rPr lang="en-US" sz="1000" baseline="-25000">
                <a:solidFill>
                  <a:srgbClr val="EC4A23"/>
                </a:solidFill>
                <a:latin typeface="Arial Black" charset="0"/>
              </a:rPr>
              <a:t>pec</a:t>
            </a:r>
            <a:r>
              <a:rPr lang="en-US" sz="1000">
                <a:solidFill>
                  <a:srgbClr val="EC4A23"/>
                </a:solidFill>
                <a:latin typeface="Arial Black" charset="0"/>
              </a:rPr>
              <a:t> &gt; +100</a:t>
            </a:r>
            <a:endParaRPr lang="en-US" sz="1000">
              <a:latin typeface="Arial Black" charset="0"/>
            </a:endParaRPr>
          </a:p>
          <a:p>
            <a:r>
              <a:rPr lang="en-US" sz="1000">
                <a:solidFill>
                  <a:schemeClr val="accent2"/>
                </a:solidFill>
                <a:latin typeface="Arial Black" charset="0"/>
              </a:rPr>
              <a:t>blue V</a:t>
            </a:r>
            <a:r>
              <a:rPr lang="en-US" sz="1000" baseline="-25000">
                <a:solidFill>
                  <a:schemeClr val="accent2"/>
                </a:solidFill>
                <a:latin typeface="Arial Black" charset="0"/>
              </a:rPr>
              <a:t>pec</a:t>
            </a:r>
            <a:r>
              <a:rPr lang="en-US" sz="1000">
                <a:solidFill>
                  <a:schemeClr val="accent2"/>
                </a:solidFill>
                <a:latin typeface="Arial Black" charset="0"/>
              </a:rPr>
              <a:t> &lt; -100</a:t>
            </a:r>
            <a:endParaRPr lang="en-US">
              <a:latin typeface="Chalkboard Bold" charset="0"/>
            </a:endParaRPr>
          </a:p>
        </p:txBody>
      </p:sp>
      <p:pic>
        <p:nvPicPr>
          <p:cNvPr id="49155" name="Picture 4" descr="Snapshot 2006-07-24 18-47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Line 5"/>
          <p:cNvSpPr>
            <a:spLocks noChangeShapeType="1"/>
          </p:cNvSpPr>
          <p:nvPr/>
        </p:nvSpPr>
        <p:spPr bwMode="auto">
          <a:xfrm>
            <a:off x="3429000" y="3429000"/>
            <a:ext cx="914400" cy="914400"/>
          </a:xfrm>
          <a:prstGeom prst="line">
            <a:avLst/>
          </a:prstGeom>
          <a:noFill/>
          <a:ln w="47625">
            <a:solidFill>
              <a:srgbClr val="DE3F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7005801" y="914400"/>
            <a:ext cx="21494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32DC"/>
                </a:solidFill>
                <a:latin typeface="Chalkboard Bold" charset="0"/>
              </a:rPr>
              <a:t>Most important result from Cosmicflows-1</a:t>
            </a:r>
          </a:p>
          <a:p>
            <a:endParaRPr lang="en-US" sz="1200" dirty="0">
              <a:latin typeface="Chalkboard Bold" charset="0"/>
            </a:endParaRPr>
          </a:p>
          <a:p>
            <a:r>
              <a:rPr lang="en-US" sz="1000" dirty="0">
                <a:latin typeface="Chalkboard Bold" charset="0"/>
              </a:rPr>
              <a:t>BT, </a:t>
            </a:r>
            <a:r>
              <a:rPr lang="en-US" sz="1000" dirty="0" err="1">
                <a:latin typeface="Chalkboard Bold" charset="0"/>
              </a:rPr>
              <a:t>Shaya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Karachentsev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Courtois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Kocevski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Rizzi</a:t>
            </a:r>
            <a:r>
              <a:rPr lang="en-US" sz="1000" dirty="0">
                <a:latin typeface="Chalkboard Bold" charset="0"/>
              </a:rPr>
              <a:t>, Peel [2008, </a:t>
            </a:r>
            <a:r>
              <a:rPr lang="en-US" sz="1000" dirty="0" err="1">
                <a:latin typeface="Chalkboard Bold" charset="0"/>
              </a:rPr>
              <a:t>ApJ</a:t>
            </a:r>
            <a:r>
              <a:rPr lang="en-US" sz="1000" dirty="0">
                <a:latin typeface="Chalkboard Bold" charset="0"/>
              </a:rPr>
              <a:t>, 676, 184]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609600"/>
            <a:ext cx="3810000" cy="5334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accent2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the local volume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2" name="Picture 3" descr="void_mo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7818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371600" y="5181600"/>
            <a:ext cx="62277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1400" dirty="0">
                <a:latin typeface="Chalkboard Bold" charset="0"/>
              </a:rPr>
              <a:t>tiny peculiar velocities within Local Sheet</a:t>
            </a:r>
          </a:p>
          <a:p>
            <a:pPr>
              <a:buFont typeface="Arial" charset="0"/>
              <a:buAutoNum type="arabicPeriod"/>
            </a:pPr>
            <a:r>
              <a:rPr lang="en-US" sz="1400" dirty="0">
                <a:latin typeface="Chalkboard Bold" charset="0"/>
              </a:rPr>
              <a:t>discontinuity in peculiar velocities passing to adjacent structures</a:t>
            </a:r>
          </a:p>
          <a:p>
            <a:pPr>
              <a:buFont typeface="Arial" charset="0"/>
              <a:buAutoNum type="arabicPeriod"/>
            </a:pPr>
            <a:r>
              <a:rPr lang="en-US" sz="1400" dirty="0">
                <a:latin typeface="Chalkboard Bold" charset="0"/>
              </a:rPr>
              <a:t>185 km/s motion toward Virgo Cluster</a:t>
            </a:r>
          </a:p>
          <a:p>
            <a:pPr>
              <a:buFont typeface="Arial" charset="0"/>
              <a:buAutoNum type="arabicPeriod"/>
            </a:pPr>
            <a:r>
              <a:rPr lang="en-US" sz="1400" dirty="0">
                <a:latin typeface="Chalkboard Bold" charset="0"/>
              </a:rPr>
              <a:t>260 km/s motion away from Local Void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772400" cy="6096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32DC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Contributions to Cosmicflows-2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524000" y="2057400"/>
            <a:ext cx="66452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 Bold" charset="0"/>
              </a:rPr>
              <a:t> 297 </a:t>
            </a:r>
            <a:r>
              <a:rPr lang="en-US">
                <a:solidFill>
                  <a:srgbClr val="DE3F20"/>
                </a:solidFill>
                <a:latin typeface="Chalkboard Bold" charset="0"/>
              </a:rPr>
              <a:t>TRGB: Tip of the Red Giant Branch</a:t>
            </a:r>
          </a:p>
          <a:p>
            <a:r>
              <a:rPr lang="en-US">
                <a:solidFill>
                  <a:srgbClr val="DE3F20"/>
                </a:solidFill>
                <a:latin typeface="Chalkboard Bold" charset="0"/>
              </a:rPr>
              <a:t> </a:t>
            </a:r>
            <a:r>
              <a:rPr lang="en-US">
                <a:latin typeface="Chalkboard Bold" charset="0"/>
              </a:rPr>
              <a:t>133 TRGB Literature</a:t>
            </a:r>
          </a:p>
          <a:p>
            <a:r>
              <a:rPr lang="en-US">
                <a:latin typeface="Chalkboard Bold" charset="0"/>
              </a:rPr>
              <a:t>  31  RR Lyr, Horiz Br, Eclip Bin, Maser</a:t>
            </a:r>
          </a:p>
          <a:p>
            <a:r>
              <a:rPr lang="en-US">
                <a:latin typeface="Chalkboard Bold" charset="0"/>
              </a:rPr>
              <a:t>  60 Cepheid Period-Luminosity</a:t>
            </a:r>
          </a:p>
          <a:p>
            <a:r>
              <a:rPr lang="en-US">
                <a:latin typeface="Chalkboard Bold" charset="0"/>
              </a:rPr>
              <a:t> 382 SBF: Surface Brightness Fluctuation</a:t>
            </a:r>
          </a:p>
          <a:p>
            <a:r>
              <a:rPr lang="en-US">
                <a:latin typeface="Chalkboard Bold" charset="0"/>
              </a:rPr>
              <a:t> 306 SNIa: Type Ia Supernova</a:t>
            </a:r>
          </a:p>
          <a:p>
            <a:r>
              <a:rPr lang="en-US">
                <a:latin typeface="Chalkboard Bold" charset="0"/>
              </a:rPr>
              <a:t>1508 FP: Fundamental Plane</a:t>
            </a:r>
          </a:p>
          <a:p>
            <a:r>
              <a:rPr lang="en-US">
                <a:latin typeface="Chalkboard Bold" charset="0"/>
              </a:rPr>
              <a:t>5998 </a:t>
            </a:r>
            <a:r>
              <a:rPr lang="en-US">
                <a:solidFill>
                  <a:srgbClr val="FF0000"/>
                </a:solidFill>
                <a:latin typeface="Chalkboard Bold" charset="0"/>
              </a:rPr>
              <a:t>TF: Luminosity-Linewidth</a:t>
            </a:r>
            <a:r>
              <a:rPr lang="en-US">
                <a:solidFill>
                  <a:srgbClr val="DE3F20"/>
                </a:solidFill>
                <a:latin typeface="Chalkboard Bold" charset="0"/>
              </a:rPr>
              <a:t> </a:t>
            </a:r>
          </a:p>
          <a:p>
            <a:endParaRPr lang="en-US">
              <a:solidFill>
                <a:srgbClr val="DE3F20"/>
              </a:solidFill>
              <a:latin typeface="Chalkboard Bold" charset="0"/>
            </a:endParaRPr>
          </a:p>
          <a:p>
            <a:r>
              <a:rPr lang="en-US">
                <a:latin typeface="Chalkboard Bold" charset="0"/>
              </a:rPr>
              <a:t>8315 distance measures within 30,000 km/s</a:t>
            </a: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1524000" y="4572000"/>
            <a:ext cx="4800600" cy="0"/>
          </a:xfrm>
          <a:prstGeom prst="line">
            <a:avLst/>
          </a:prstGeom>
          <a:noFill/>
          <a:ln w="9525">
            <a:solidFill>
              <a:srgbClr val="DE3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524000" y="4572000"/>
            <a:ext cx="0" cy="533400"/>
          </a:xfrm>
          <a:prstGeom prst="line">
            <a:avLst/>
          </a:prstGeom>
          <a:noFill/>
          <a:ln w="9525">
            <a:solidFill>
              <a:srgbClr val="DE3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1524000" y="5105400"/>
            <a:ext cx="4800600" cy="0"/>
          </a:xfrm>
          <a:prstGeom prst="line">
            <a:avLst/>
          </a:prstGeom>
          <a:noFill/>
          <a:ln w="9525">
            <a:solidFill>
              <a:srgbClr val="DE3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V="1">
            <a:off x="6324600" y="4572000"/>
            <a:ext cx="0" cy="533400"/>
          </a:xfrm>
          <a:prstGeom prst="line">
            <a:avLst/>
          </a:prstGeom>
          <a:noFill/>
          <a:ln w="9525">
            <a:solidFill>
              <a:srgbClr val="DE3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Line 8"/>
          <p:cNvSpPr>
            <a:spLocks noChangeShapeType="1"/>
          </p:cNvSpPr>
          <p:nvPr/>
        </p:nvSpPr>
        <p:spPr bwMode="auto">
          <a:xfrm>
            <a:off x="1447800" y="21336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>
            <a:off x="1447800" y="213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10"/>
          <p:cNvSpPr>
            <a:spLocks noChangeShapeType="1"/>
          </p:cNvSpPr>
          <p:nvPr/>
        </p:nvSpPr>
        <p:spPr bwMode="auto">
          <a:xfrm>
            <a:off x="1447800" y="4191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457200" y="3124200"/>
            <a:ext cx="871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 Bold" charset="0"/>
              </a:rPr>
              <a:t>1209</a:t>
            </a:r>
          </a:p>
        </p:txBody>
      </p:sp>
      <p:sp>
        <p:nvSpPr>
          <p:cNvPr id="20491" name="Rectangle 13"/>
          <p:cNvSpPr>
            <a:spLocks noChangeArrowheads="1"/>
          </p:cNvSpPr>
          <p:nvPr/>
        </p:nvSpPr>
        <p:spPr bwMode="auto">
          <a:xfrm>
            <a:off x="762000" y="381000"/>
            <a:ext cx="721259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halkboard Bold" charset="0"/>
              </a:rPr>
              <a:t>Cosmicflows-1: 1797 distances within 3300 km/s </a:t>
            </a:r>
          </a:p>
          <a:p>
            <a:r>
              <a:rPr lang="en-US" sz="1800" dirty="0" smtClean="0">
                <a:latin typeface="Chalkboard Bold" charset="0"/>
              </a:rPr>
              <a:t>catalog </a:t>
            </a:r>
            <a:r>
              <a:rPr lang="en-US" sz="1800" dirty="0">
                <a:latin typeface="Chalkboard Bold" charset="0"/>
              </a:rPr>
              <a:t>in </a:t>
            </a:r>
            <a:r>
              <a:rPr lang="en-US" sz="2000" dirty="0" smtClean="0">
                <a:latin typeface="Chalkboard Bold" charset="0"/>
              </a:rPr>
              <a:t>Extragalactic Distance Database: </a:t>
            </a:r>
            <a:r>
              <a:rPr lang="en-US" sz="1400" dirty="0" smtClean="0">
                <a:latin typeface="Chalkboard Bold" charset="0"/>
              </a:rPr>
              <a:t>http://</a:t>
            </a:r>
            <a:r>
              <a:rPr lang="en-US" sz="1400" dirty="0" err="1" smtClean="0">
                <a:latin typeface="Chalkboard Bold" charset="0"/>
              </a:rPr>
              <a:t>edd.ifa.hawaii.edu</a:t>
            </a:r>
            <a:r>
              <a:rPr lang="en-US" dirty="0" smtClean="0">
                <a:latin typeface="Chalkboard Bold" charset="0"/>
              </a:rPr>
              <a:t>   </a:t>
            </a:r>
          </a:p>
          <a:p>
            <a:r>
              <a:rPr lang="en-US" sz="1400" dirty="0" smtClean="0">
                <a:latin typeface="Chalkboard Bold" charset="0"/>
              </a:rPr>
              <a:t>Tully </a:t>
            </a:r>
            <a:r>
              <a:rPr lang="en-US" sz="1400" dirty="0">
                <a:latin typeface="Chalkboard Bold" charset="0"/>
              </a:rPr>
              <a:t>et al. 2008, </a:t>
            </a:r>
            <a:r>
              <a:rPr lang="en-US" sz="1400" dirty="0" err="1">
                <a:latin typeface="Chalkboard Bold" charset="0"/>
              </a:rPr>
              <a:t>ApJ</a:t>
            </a:r>
            <a:r>
              <a:rPr lang="en-US" sz="1400" dirty="0">
                <a:latin typeface="Chalkboard Bold" charset="0"/>
              </a:rPr>
              <a:t>, 676, 184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838200" y="6096000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Chalkboard Bold" charset="0"/>
              </a:rPr>
              <a:t>BT, </a:t>
            </a:r>
            <a:r>
              <a:rPr lang="en-US" sz="1000" dirty="0" err="1">
                <a:latin typeface="Chalkboard Bold" charset="0"/>
              </a:rPr>
              <a:t>Courtois</a:t>
            </a:r>
            <a:r>
              <a:rPr lang="en-US" sz="1000" dirty="0">
                <a:latin typeface="Chalkboard Bold" charset="0"/>
              </a:rPr>
              <a:t>, Dolphin, Fisher, </a:t>
            </a:r>
            <a:r>
              <a:rPr lang="en-US" sz="1000" dirty="0" err="1">
                <a:latin typeface="Chalkboard Bold" charset="0"/>
              </a:rPr>
              <a:t>Heraudeau</a:t>
            </a:r>
            <a:r>
              <a:rPr lang="en-US" sz="1000" dirty="0">
                <a:latin typeface="Chalkboard Bold" charset="0"/>
              </a:rPr>
              <a:t>, Jacobs, </a:t>
            </a:r>
            <a:r>
              <a:rPr lang="en-US" sz="1000" dirty="0" err="1">
                <a:latin typeface="Chalkboard Bold" charset="0"/>
              </a:rPr>
              <a:t>Karachentsev</a:t>
            </a:r>
            <a:r>
              <a:rPr lang="en-US" sz="1000" dirty="0">
                <a:latin typeface="Chalkboard Bold" charset="0"/>
              </a:rPr>
              <a:t>, Makarov, </a:t>
            </a:r>
            <a:r>
              <a:rPr lang="en-US" sz="1000" dirty="0" err="1">
                <a:latin typeface="Chalkboard Bold" charset="0"/>
              </a:rPr>
              <a:t>Makarova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Mitronova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Rizzi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Shaya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Sorce</a:t>
            </a:r>
            <a:r>
              <a:rPr lang="en-US" sz="1000" dirty="0">
                <a:latin typeface="Chalkboard Bold" charset="0"/>
              </a:rPr>
              <a:t>, Wu</a:t>
            </a:r>
          </a:p>
          <a:p>
            <a:r>
              <a:rPr lang="en-US" sz="1400" dirty="0" smtClean="0">
                <a:latin typeface="Chalkboard Bold" charset="0"/>
              </a:rPr>
              <a:t>2013, AJ, 146, 86</a:t>
            </a:r>
            <a:endParaRPr lang="en-US" sz="1400" dirty="0">
              <a:latin typeface="Chalkboard Bol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ctrTitle" idx="4294967295"/>
          </p:nvPr>
        </p:nvSpPr>
        <p:spPr/>
        <p:txBody>
          <a:bodyPr/>
          <a:lstStyle/>
          <a:p>
            <a:pPr eaLnBrk="1" hangingPunct="1"/>
            <a:r>
              <a:rPr lang="en-US" sz="2800">
                <a:solidFill>
                  <a:srgbClr val="0000D1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Cosmicflows-1 =&gt; Cosmicflows-2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9090" name="Picture 4" descr="v8K-C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21163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828800" y="6172200"/>
            <a:ext cx="572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  2008			                         2013</a:t>
            </a:r>
          </a:p>
        </p:txBody>
      </p:sp>
      <p:sp>
        <p:nvSpPr>
          <p:cNvPr id="89092" name="Line 6"/>
          <p:cNvSpPr>
            <a:spLocks noChangeShapeType="1"/>
          </p:cNvSpPr>
          <p:nvPr/>
        </p:nvSpPr>
        <p:spPr bwMode="auto">
          <a:xfrm>
            <a:off x="4038600" y="4648200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Line 7"/>
          <p:cNvSpPr>
            <a:spLocks noChangeShapeType="1"/>
          </p:cNvSpPr>
          <p:nvPr/>
        </p:nvSpPr>
        <p:spPr bwMode="auto">
          <a:xfrm>
            <a:off x="4038600" y="1828800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9094" name="Picture 11" descr="v8k_CF1-C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44196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Text Box 9"/>
          <p:cNvSpPr txBox="1">
            <a:spLocks noChangeArrowheads="1"/>
          </p:cNvSpPr>
          <p:nvPr/>
        </p:nvSpPr>
        <p:spPr bwMode="auto">
          <a:xfrm>
            <a:off x="1431925" y="1419225"/>
            <a:ext cx="21955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Chalkboard Bold" charset="0"/>
              </a:rPr>
              <a:t>CF1: 1800 galaxies</a:t>
            </a:r>
          </a:p>
          <a:p>
            <a:r>
              <a:rPr lang="en-US" sz="1800">
                <a:latin typeface="Chalkboard Bold" charset="0"/>
              </a:rPr>
              <a:t>V &lt; 3,000 km/s</a:t>
            </a:r>
          </a:p>
        </p:txBody>
      </p:sp>
      <p:sp>
        <p:nvSpPr>
          <p:cNvPr id="89096" name="Text Box 10"/>
          <p:cNvSpPr txBox="1">
            <a:spLocks noChangeArrowheads="1"/>
          </p:cNvSpPr>
          <p:nvPr/>
        </p:nvSpPr>
        <p:spPr bwMode="auto">
          <a:xfrm>
            <a:off x="5943600" y="1524000"/>
            <a:ext cx="228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latin typeface="Chalkboard Bold" charset="0"/>
              </a:rPr>
              <a:t>CF2: 8000 galaxies</a:t>
            </a:r>
          </a:p>
          <a:p>
            <a:r>
              <a:rPr lang="en-US" sz="1800">
                <a:latin typeface="Chalkboard Bold" charset="0"/>
              </a:rPr>
              <a:t>V &lt; 30,000 km/s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228600"/>
            <a:ext cx="2594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CF 2.1 now available at </a:t>
            </a:r>
            <a:r>
              <a:rPr lang="en-US" sz="1000" dirty="0" err="1" smtClean="0"/>
              <a:t>edd.ifa.hawaii.edu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3200"/>
            <a:ext cx="1981200" cy="304800"/>
          </a:xfrm>
        </p:spPr>
        <p:txBody>
          <a:bodyPr/>
          <a:lstStyle/>
          <a:p>
            <a:r>
              <a:rPr lang="en-US" sz="1600" dirty="0" err="1" smtClean="0"/>
              <a:t>Laniakea</a:t>
            </a:r>
            <a:r>
              <a:rPr lang="en-US" sz="1600" dirty="0" smtClean="0"/>
              <a:t> images</a:t>
            </a:r>
            <a:endParaRPr lang="en-US" sz="1600" dirty="0"/>
          </a:p>
        </p:txBody>
      </p:sp>
      <p:pic>
        <p:nvPicPr>
          <p:cNvPr id="3" name="Picture 2" descr="tournage 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0"/>
            <a:ext cx="3686985" cy="2057400"/>
          </a:xfrm>
          <a:prstGeom prst="rect">
            <a:avLst/>
          </a:prstGeom>
        </p:spPr>
      </p:pic>
      <p:pic>
        <p:nvPicPr>
          <p:cNvPr id="4" name="Picture 3" descr="nature-laniakea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029200"/>
            <a:ext cx="1600200" cy="2119122"/>
          </a:xfrm>
          <a:prstGeom prst="rect">
            <a:avLst/>
          </a:prstGeom>
        </p:spPr>
      </p:pic>
      <p:pic>
        <p:nvPicPr>
          <p:cNvPr id="5" name="Picture 4" descr="SDvision_SupergalacticEquator_newflow_localdiv_v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8" y="0"/>
            <a:ext cx="9211733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867400"/>
            <a:ext cx="18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Ultra Bold"/>
                <a:cs typeface="Gill Sans Ultra Bold"/>
              </a:rPr>
              <a:t>Laniakea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0480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CF2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4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2133600" cy="304800"/>
          </a:xfrm>
        </p:spPr>
        <p:txBody>
          <a:bodyPr/>
          <a:lstStyle/>
          <a:p>
            <a:pPr eaLnBrk="1" hangingPunct="1"/>
            <a:r>
              <a:rPr lang="en-US" sz="1000" dirty="0">
                <a:solidFill>
                  <a:srgbClr val="0032DC"/>
                </a:solidFill>
                <a:latin typeface="Chalkboard Bold" charset="0"/>
                <a:ea typeface="ＭＳ Ｐゴシック" charset="0"/>
                <a:cs typeface="ＭＳ Ｐゴシック" charset="0"/>
              </a:rPr>
              <a:t>Contributions to Cosmicflows-2</a:t>
            </a:r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27132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Chalkboard Bold" charset="0"/>
              </a:rPr>
              <a:t> </a:t>
            </a:r>
            <a:r>
              <a:rPr lang="en-US" sz="1000" dirty="0" smtClean="0">
                <a:latin typeface="Chalkboard Bold" charset="0"/>
              </a:rPr>
              <a:t>297 </a:t>
            </a:r>
            <a:r>
              <a:rPr lang="en-US" sz="1000" dirty="0">
                <a:solidFill>
                  <a:srgbClr val="DE3F20"/>
                </a:solidFill>
                <a:latin typeface="Chalkboard Bold" charset="0"/>
              </a:rPr>
              <a:t>TRGB: Tip of the Red Giant Branch</a:t>
            </a:r>
          </a:p>
          <a:p>
            <a:r>
              <a:rPr lang="en-US" sz="1000" dirty="0" smtClean="0">
                <a:latin typeface="Chalkboard Bold" charset="0"/>
              </a:rPr>
              <a:t> 133 </a:t>
            </a:r>
            <a:r>
              <a:rPr lang="en-US" sz="1000" dirty="0">
                <a:latin typeface="Chalkboard Bold" charset="0"/>
              </a:rPr>
              <a:t>TRGB Literature</a:t>
            </a:r>
          </a:p>
          <a:p>
            <a:r>
              <a:rPr lang="en-US" sz="1000" dirty="0" smtClean="0">
                <a:latin typeface="Chalkboard Bold" charset="0"/>
              </a:rPr>
              <a:t>  31  </a:t>
            </a:r>
            <a:r>
              <a:rPr lang="en-US" sz="1000" dirty="0">
                <a:latin typeface="Chalkboard Bold" charset="0"/>
              </a:rPr>
              <a:t>RR </a:t>
            </a:r>
            <a:r>
              <a:rPr lang="en-US" sz="1000" dirty="0" err="1">
                <a:latin typeface="Chalkboard Bold" charset="0"/>
              </a:rPr>
              <a:t>Lyr</a:t>
            </a:r>
            <a:r>
              <a:rPr lang="en-US" sz="1000" dirty="0">
                <a:latin typeface="Chalkboard Bold" charset="0"/>
              </a:rPr>
              <a:t>, </a:t>
            </a:r>
            <a:r>
              <a:rPr lang="en-US" sz="1000" dirty="0" err="1">
                <a:latin typeface="Chalkboard Bold" charset="0"/>
              </a:rPr>
              <a:t>Horiz</a:t>
            </a:r>
            <a:r>
              <a:rPr lang="en-US" sz="1000" dirty="0">
                <a:latin typeface="Chalkboard Bold" charset="0"/>
              </a:rPr>
              <a:t> Br, </a:t>
            </a:r>
            <a:r>
              <a:rPr lang="en-US" sz="1000" dirty="0" err="1">
                <a:latin typeface="Chalkboard Bold" charset="0"/>
              </a:rPr>
              <a:t>Eclip</a:t>
            </a:r>
            <a:r>
              <a:rPr lang="en-US" sz="1000" dirty="0">
                <a:latin typeface="Chalkboard Bold" charset="0"/>
              </a:rPr>
              <a:t> Bin, </a:t>
            </a:r>
            <a:r>
              <a:rPr lang="en-US" sz="1000" dirty="0" smtClean="0">
                <a:latin typeface="Chalkboard Bold" charset="0"/>
              </a:rPr>
              <a:t>Maser</a:t>
            </a:r>
          </a:p>
          <a:p>
            <a:r>
              <a:rPr lang="en-US" sz="1000" dirty="0" smtClean="0">
                <a:latin typeface="Chalkboard Bold" charset="0"/>
              </a:rPr>
              <a:t>  60 </a:t>
            </a:r>
            <a:r>
              <a:rPr lang="en-US" sz="1000" dirty="0">
                <a:latin typeface="Chalkboard Bold" charset="0"/>
              </a:rPr>
              <a:t>Cepheid Period-Luminosity</a:t>
            </a:r>
          </a:p>
          <a:p>
            <a:r>
              <a:rPr lang="en-US" sz="1000" dirty="0" smtClean="0">
                <a:latin typeface="Chalkboard Bold" charset="0"/>
              </a:rPr>
              <a:t> 382 </a:t>
            </a:r>
            <a:r>
              <a:rPr lang="en-US" sz="1000" dirty="0">
                <a:latin typeface="Chalkboard Bold" charset="0"/>
              </a:rPr>
              <a:t>SBF: Surface Brightness Fluctuation</a:t>
            </a:r>
          </a:p>
          <a:p>
            <a:r>
              <a:rPr lang="en-US" sz="1000" dirty="0">
                <a:latin typeface="Chalkboard Bold" charset="0"/>
              </a:rPr>
              <a:t> </a:t>
            </a:r>
            <a:r>
              <a:rPr lang="en-US" sz="1000" dirty="0" smtClean="0">
                <a:latin typeface="Chalkboard Bold" charset="0"/>
              </a:rPr>
              <a:t>306 </a:t>
            </a:r>
            <a:r>
              <a:rPr lang="en-US" sz="1000" dirty="0" err="1">
                <a:latin typeface="Chalkboard Bold" charset="0"/>
              </a:rPr>
              <a:t>SNIa</a:t>
            </a:r>
            <a:r>
              <a:rPr lang="en-US" sz="1000" dirty="0">
                <a:latin typeface="Chalkboard Bold" charset="0"/>
              </a:rPr>
              <a:t>: Type </a:t>
            </a:r>
            <a:r>
              <a:rPr lang="en-US" sz="1000" dirty="0" err="1">
                <a:latin typeface="Chalkboard Bold" charset="0"/>
              </a:rPr>
              <a:t>Ia</a:t>
            </a:r>
            <a:r>
              <a:rPr lang="en-US" sz="1000" dirty="0">
                <a:latin typeface="Chalkboard Bold" charset="0"/>
              </a:rPr>
              <a:t> Supernova</a:t>
            </a:r>
          </a:p>
          <a:p>
            <a:r>
              <a:rPr lang="en-US" sz="1000" dirty="0">
                <a:latin typeface="Chalkboard Bold" charset="0"/>
              </a:rPr>
              <a:t>1508 FP: Fundamental Plane</a:t>
            </a:r>
          </a:p>
          <a:p>
            <a:r>
              <a:rPr lang="en-US" sz="1000" dirty="0">
                <a:latin typeface="Chalkboard Bold" charset="0"/>
              </a:rPr>
              <a:t>5998 </a:t>
            </a:r>
            <a:r>
              <a:rPr lang="en-US" sz="1000" dirty="0">
                <a:solidFill>
                  <a:srgbClr val="FF0000"/>
                </a:solidFill>
                <a:latin typeface="Chalkboard Bold" charset="0"/>
              </a:rPr>
              <a:t>TF: Luminosity-</a:t>
            </a:r>
            <a:r>
              <a:rPr lang="en-US" sz="1000" dirty="0" err="1">
                <a:solidFill>
                  <a:srgbClr val="FF0000"/>
                </a:solidFill>
                <a:latin typeface="Chalkboard Bold" charset="0"/>
              </a:rPr>
              <a:t>Linewidth</a:t>
            </a:r>
            <a:r>
              <a:rPr lang="en-US" sz="1000" dirty="0">
                <a:solidFill>
                  <a:srgbClr val="DE3F20"/>
                </a:solidFill>
                <a:latin typeface="Chalkboard Bold" charset="0"/>
              </a:rPr>
              <a:t> </a:t>
            </a:r>
          </a:p>
          <a:p>
            <a:endParaRPr lang="en-US" sz="1000" dirty="0">
              <a:solidFill>
                <a:srgbClr val="DE3F20"/>
              </a:solidFill>
              <a:latin typeface="Chalkboard Bold" charset="0"/>
            </a:endParaRPr>
          </a:p>
          <a:p>
            <a:r>
              <a:rPr lang="en-US" sz="1000" dirty="0">
                <a:latin typeface="Chalkboard Bold" charset="0"/>
              </a:rPr>
              <a:t>8315 distance measures within 30,000 km/s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0" y="2133600"/>
            <a:ext cx="2811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halkboard"/>
                <a:cs typeface="Chalkboard"/>
              </a:rPr>
              <a:t>n</a:t>
            </a:r>
            <a:r>
              <a:rPr lang="en-US" sz="1600" dirty="0" smtClean="0">
                <a:latin typeface="Chalkboard"/>
                <a:cs typeface="Chalkboard"/>
              </a:rPr>
              <a:t>ew to </a:t>
            </a:r>
            <a:r>
              <a:rPr lang="en-US" dirty="0" smtClean="0">
                <a:solidFill>
                  <a:srgbClr val="3366FF"/>
                </a:solidFill>
                <a:latin typeface="Chalkboard"/>
                <a:cs typeface="Chalkboard"/>
              </a:rPr>
              <a:t>Cosmicflows-3</a:t>
            </a:r>
            <a:endParaRPr lang="en-US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2819400"/>
            <a:ext cx="46781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Incremental:</a:t>
            </a:r>
          </a:p>
          <a:p>
            <a:r>
              <a:rPr lang="en-US" dirty="0" smtClean="0">
                <a:solidFill>
                  <a:srgbClr val="FF0032"/>
                </a:solidFill>
                <a:latin typeface="Chalkboard"/>
                <a:cs typeface="Chalkboard"/>
              </a:rPr>
              <a:t>TRGB: 297 =&gt; 384</a:t>
            </a:r>
          </a:p>
          <a:p>
            <a:r>
              <a:rPr lang="en-US" dirty="0" err="1" smtClean="0">
                <a:latin typeface="Chalkboard"/>
                <a:cs typeface="Chalkboard"/>
              </a:rPr>
              <a:t>SNIa</a:t>
            </a:r>
            <a:r>
              <a:rPr lang="en-US" dirty="0" smtClean="0">
                <a:latin typeface="Chalkboard"/>
                <a:cs typeface="Chalkboard"/>
              </a:rPr>
              <a:t>:  306 =&gt; 390</a:t>
            </a:r>
          </a:p>
          <a:p>
            <a:endParaRPr lang="en-US" sz="1600" dirty="0" smtClean="0">
              <a:latin typeface="Chalkboard"/>
              <a:cs typeface="Chalkboard"/>
            </a:endParaRPr>
          </a:p>
          <a:p>
            <a:r>
              <a:rPr lang="en-US" sz="1600" dirty="0" smtClean="0">
                <a:latin typeface="Chalkboard"/>
                <a:cs typeface="Chalkboard"/>
              </a:rPr>
              <a:t>All new:</a:t>
            </a:r>
          </a:p>
          <a:p>
            <a:r>
              <a:rPr lang="en-US" dirty="0" smtClean="0">
                <a:solidFill>
                  <a:srgbClr val="FF0032"/>
                </a:solidFill>
                <a:latin typeface="Chalkboard"/>
                <a:cs typeface="Chalkboard"/>
              </a:rPr>
              <a:t>Spitzer TF: 2257</a:t>
            </a:r>
          </a:p>
          <a:p>
            <a:r>
              <a:rPr lang="en-US" dirty="0" smtClean="0">
                <a:latin typeface="Chalkboard"/>
                <a:cs typeface="Chalkboard"/>
              </a:rPr>
              <a:t>6dFGS FP:  8885</a:t>
            </a:r>
          </a:p>
          <a:p>
            <a:endParaRPr lang="en-US" dirty="0">
              <a:latin typeface="Chalkboard"/>
              <a:cs typeface="Chalkboard"/>
            </a:endParaRPr>
          </a:p>
          <a:p>
            <a:r>
              <a:rPr lang="en-US" dirty="0" smtClean="0">
                <a:solidFill>
                  <a:srgbClr val="3366FF"/>
                </a:solidFill>
                <a:latin typeface="Chalkboard"/>
                <a:cs typeface="Chalkboard"/>
              </a:rPr>
              <a:t>17,669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sz="1600" dirty="0" smtClean="0">
                <a:latin typeface="Chalkboard"/>
                <a:cs typeface="Chalkboard"/>
              </a:rPr>
              <a:t>distance measures within 30,000 km/s</a:t>
            </a:r>
            <a:endParaRPr lang="en-US" sz="1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2375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8086</TotalTime>
  <Words>950</Words>
  <Application>Microsoft Macintosh PowerPoint</Application>
  <PresentationFormat>On-screen Show (4:3)</PresentationFormat>
  <Paragraphs>185</Paragraphs>
  <Slides>27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Blank Presentation</vt:lpstr>
      <vt:lpstr>Office Theme</vt:lpstr>
      <vt:lpstr>Cosmicflows-3</vt:lpstr>
      <vt:lpstr>Cosmic Flows Program  </vt:lpstr>
      <vt:lpstr>Cosmic Flows Program  </vt:lpstr>
      <vt:lpstr>The MW has a motion of 323 km/s w.r.t. 1800 galaxies with measured distances within 3000 km/s</vt:lpstr>
      <vt:lpstr>the local volume</vt:lpstr>
      <vt:lpstr>Contributions to Cosmicflows-2</vt:lpstr>
      <vt:lpstr>Cosmicflows-1 =&gt; Cosmicflows-2</vt:lpstr>
      <vt:lpstr>Laniakea images</vt:lpstr>
      <vt:lpstr>Contributions to Cosmicflows-2</vt:lpstr>
      <vt:lpstr>excellent TRGB coverage locally</vt:lpstr>
      <vt:lpstr>motions of local filaments</vt:lpstr>
      <vt:lpstr>motions of local filaments</vt:lpstr>
      <vt:lpstr> Wiener Filter reconstructions of 3D velocity fields and density maps. Results from cosmicflows-1  Courtois, Pomarede, Hoffman 2013, AJ,146, 69 Expulsion from the Local Void.</vt:lpstr>
      <vt:lpstr>Virgo Infall Wiener Filter Reconstruction</vt:lpstr>
      <vt:lpstr>Spitzer Luminosity  vs HI Linewidth</vt:lpstr>
      <vt:lpstr>Properties of 2257 galaxies of Spitzer sample</vt:lpstr>
      <vt:lpstr>6dFGS FP &amp; other Components of CF3</vt:lpstr>
      <vt:lpstr>Distances: quality</vt:lpstr>
      <vt:lpstr>6dFGS FP morphology adjustment</vt:lpstr>
      <vt:lpstr>SNIa zero point and H0</vt:lpstr>
      <vt:lpstr>SNIa zero point and H0</vt:lpstr>
      <vt:lpstr>Tension in the Value of H0</vt:lpstr>
      <vt:lpstr>CF3 Peculiar Velocities</vt:lpstr>
      <vt:lpstr>Bulk Flow</vt:lpstr>
      <vt:lpstr>minimizing the monopole H0=75 +/-2 if out/in &lt; +/-100 km/s</vt:lpstr>
      <vt:lpstr>minimizing the monopole H0=75 +/-2 if out/in &lt; +/-100 km/s</vt:lpstr>
      <vt:lpstr>Laniakea Supercluster</vt:lpstr>
    </vt:vector>
  </TitlesOfParts>
  <Company>Brent Tully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our Measurement of H0</dc:title>
  <dc:creator>Brent Tully</dc:creator>
  <cp:lastModifiedBy>Luca Rizzi</cp:lastModifiedBy>
  <cp:revision>150</cp:revision>
  <dcterms:created xsi:type="dcterms:W3CDTF">2016-05-05T06:37:19Z</dcterms:created>
  <dcterms:modified xsi:type="dcterms:W3CDTF">2016-05-26T21:15:32Z</dcterms:modified>
</cp:coreProperties>
</file>