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2" r:id="rId4"/>
    <p:sldId id="264" r:id="rId5"/>
    <p:sldId id="265" r:id="rId6"/>
    <p:sldId id="288" r:id="rId7"/>
    <p:sldId id="280" r:id="rId8"/>
    <p:sldId id="260" r:id="rId9"/>
    <p:sldId id="261" r:id="rId10"/>
    <p:sldId id="285" r:id="rId11"/>
    <p:sldId id="286" r:id="rId12"/>
    <p:sldId id="268" r:id="rId13"/>
    <p:sldId id="270" r:id="rId14"/>
    <p:sldId id="290" r:id="rId15"/>
    <p:sldId id="291" r:id="rId16"/>
    <p:sldId id="292" r:id="rId17"/>
    <p:sldId id="293" r:id="rId18"/>
    <p:sldId id="273" r:id="rId19"/>
    <p:sldId id="277" r:id="rId20"/>
    <p:sldId id="276" r:id="rId21"/>
    <p:sldId id="279" r:id="rId22"/>
    <p:sldId id="28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58" y="90"/>
      </p:cViewPr>
      <p:guideLst>
        <p:guide orient="horz" pos="20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4409-F0BF-4DAC-9321-AC649895303A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8A780-E724-4557-8D2C-921D61FDB2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9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AB4F-06AC-4A10-B88E-ED2AF1F2EA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0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23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9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7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7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3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41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7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8C9C-0078-4F38-BB7D-E365C1D82344}" type="datetimeFigureOut">
              <a:rPr lang="zh-CN" altLang="en-US" smtClean="0"/>
              <a:t>2016/7/6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29D8-0275-416D-8805-4C14EF05B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1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Percolation analysis for cosmic web with discrete points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Jiajun Zhang, Dalong Cheng, Ming-Chung CHU</a:t>
            </a:r>
          </a:p>
          <a:p>
            <a:pPr algn="r"/>
            <a:r>
              <a:rPr lang="en-US" altLang="zh-CN" dirty="0" smtClean="0"/>
              <a:t>The Chinese University of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65408" y="1330562"/>
            <a:ext cx="10631510" cy="1519708"/>
            <a:chOff x="611746" y="2446983"/>
            <a:chExt cx="10631510" cy="1519708"/>
          </a:xfrm>
        </p:grpSpPr>
        <p:sp>
          <p:nvSpPr>
            <p:cNvPr id="4" name="矩形 3"/>
            <p:cNvSpPr/>
            <p:nvPr/>
          </p:nvSpPr>
          <p:spPr>
            <a:xfrm>
              <a:off x="611746" y="2446983"/>
              <a:ext cx="2588653" cy="15197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GALAXY</a:t>
              </a:r>
              <a:endParaRPr lang="zh-CN" altLang="en-US" sz="40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4636394" y="2446983"/>
              <a:ext cx="2588653" cy="15197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DM HALO</a:t>
              </a:r>
              <a:endParaRPr lang="zh-CN" altLang="en-US" sz="40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8654603" y="2446984"/>
              <a:ext cx="2588653" cy="15197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 smtClean="0"/>
                <a:t>DM PARTICLE</a:t>
              </a:r>
              <a:endParaRPr lang="zh-CN" altLang="en-US" sz="4000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3206839" y="3065172"/>
              <a:ext cx="1429555" cy="1287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7225047" y="3078051"/>
              <a:ext cx="1429555" cy="1287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3490175" y="3206836"/>
              <a:ext cx="965915" cy="29621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BIAS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405351" y="3206836"/>
              <a:ext cx="965915" cy="29621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BIAS</a:t>
              </a:r>
              <a:endParaRPr lang="zh-CN" altLang="en-US" dirty="0"/>
            </a:p>
          </p:txBody>
        </p:sp>
      </p:grpSp>
      <p:pic>
        <p:nvPicPr>
          <p:cNvPr id="1028" name="Picture 4" descr="http://astroclock2010.files.wordpress.com/2010/03/astromsseqf_063al_18135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23" y="3050494"/>
            <a:ext cx="2586161" cy="19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9/9e/Dark_matter_h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52" y="3312054"/>
            <a:ext cx="3018002" cy="28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16" y="4990799"/>
            <a:ext cx="1874957" cy="1866624"/>
          </a:xfrm>
          <a:prstGeom prst="rect">
            <a:avLst/>
          </a:prstGeom>
        </p:spPr>
      </p:pic>
      <p:pic>
        <p:nvPicPr>
          <p:cNvPr id="1036" name="Picture 12" descr="https://encrypted-tbn2.gstatic.com/images?q=tbn:ANd9GcSo77PydMXPB9GeELSoKTCj4NWIp16cEyNVd4-rZyiNb2HZmrtv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5" y="50101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665408" y="586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How to compare simulation and observation?</a:t>
            </a:r>
            <a:endParaRPr lang="zh-CN" altLang="en-US" dirty="0"/>
          </a:p>
        </p:txBody>
      </p:sp>
      <p:pic>
        <p:nvPicPr>
          <p:cNvPr id="2" name="Picture 2" descr="https://upload.wikimedia.org/wikipedia/commons/c/c3/NGC_4414_(NASA-med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2" y="3021091"/>
            <a:ext cx="2314261" cy="19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296918" y="6231019"/>
            <a:ext cx="895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Springel</a:t>
            </a:r>
            <a:r>
              <a:rPr lang="en-US" altLang="zh-CN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et al. (2005)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64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upload.wikimedia.org/wikipedia/commons/c/c3/NGC_4414_(NASA-m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5" y="2991645"/>
            <a:ext cx="2172373" cy="19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Halo Abundance Matching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04902" y="1988745"/>
                <a:ext cx="1189726" cy="7212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𝑔𝑎𝑙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2" y="1988745"/>
                <a:ext cx="1189726" cy="721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81765" y="1988745"/>
                <a:ext cx="1189726" cy="7212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𝑐𝑖𝑟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65" y="1988745"/>
                <a:ext cx="1189726" cy="721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7" idx="3"/>
            <a:endCxn id="8" idx="1"/>
          </p:cNvCxnSpPr>
          <p:nvPr/>
        </p:nvCxnSpPr>
        <p:spPr>
          <a:xfrm>
            <a:off x="2294628" y="2349390"/>
            <a:ext cx="58713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http://upload.wikimedia.org/wikipedia/commons/9/9e/Dark_matter_ha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40" y="3008088"/>
            <a:ext cx="2080664" cy="19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椭圆 24"/>
          <p:cNvSpPr/>
          <p:nvPr/>
        </p:nvSpPr>
        <p:spPr>
          <a:xfrm>
            <a:off x="878912" y="3429000"/>
            <a:ext cx="1247775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弧形箭头 39"/>
          <p:cNvSpPr/>
          <p:nvPr/>
        </p:nvSpPr>
        <p:spPr>
          <a:xfrm rot="10800000">
            <a:off x="3507759" y="3670899"/>
            <a:ext cx="628650" cy="24929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下弧形箭头 40"/>
          <p:cNvSpPr/>
          <p:nvPr/>
        </p:nvSpPr>
        <p:spPr>
          <a:xfrm>
            <a:off x="3507759" y="3959935"/>
            <a:ext cx="628650" cy="24929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2294628" y="3959935"/>
            <a:ext cx="1058172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600700" y="2349390"/>
            <a:ext cx="2971800" cy="3165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906772" y="2349390"/>
            <a:ext cx="2971800" cy="3165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Picture 6" descr="http://upload.wikimedia.org/wikipedia/commons/9/9e/Dark_matter_ha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75" y="2710033"/>
            <a:ext cx="829937" cy="7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upload.wikimedia.org/wikipedia/commons/9/9e/Dark_matter_ha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89" y="4259167"/>
            <a:ext cx="829937" cy="7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upload.wikimedia.org/wikipedia/commons/9/9e/Dark_matter_ha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07" y="3594366"/>
            <a:ext cx="829937" cy="7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8268554" y="6211669"/>
            <a:ext cx="392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/>
              <a:t>Method learned from</a:t>
            </a:r>
          </a:p>
          <a:p>
            <a:pPr algn="r"/>
            <a:r>
              <a:rPr lang="en-US" altLang="zh-CN" dirty="0" smtClean="0"/>
              <a:t>Sebastian Trujillo-Gomez </a:t>
            </a:r>
            <a:r>
              <a:rPr lang="en-US" altLang="zh-CN" i="1" dirty="0" smtClean="0"/>
              <a:t>et al.</a:t>
            </a:r>
            <a:r>
              <a:rPr lang="en-US" altLang="zh-CN" dirty="0" smtClean="0"/>
              <a:t> 2011 </a:t>
            </a:r>
            <a:r>
              <a:rPr lang="en-US" altLang="zh-CN" i="1" dirty="0" err="1" smtClean="0"/>
              <a:t>ApJ</a:t>
            </a:r>
            <a:endParaRPr lang="zh-CN" altLang="en-US" dirty="0" smtClean="0"/>
          </a:p>
        </p:txBody>
      </p:sp>
      <p:pic>
        <p:nvPicPr>
          <p:cNvPr id="22" name="Picture 2" descr="https://upload.wikimedia.org/wikipedia/commons/c/c3/NGC_4414_(NASA-med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42" y="2926513"/>
            <a:ext cx="981528" cy="8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upload.wikimedia.org/wikipedia/commons/c/c3/NGC_4414_(NASA-med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13" y="4038600"/>
            <a:ext cx="1148639" cy="10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upload.wikimedia.org/wikipedia/commons/c/c3/NGC_4414_(NASA-med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76" y="3150857"/>
            <a:ext cx="1148639" cy="104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  <p:bldP spid="41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19" y="0"/>
            <a:ext cx="9220840" cy="6858000"/>
          </a:xfrm>
        </p:spPr>
      </p:pic>
      <p:sp>
        <p:nvSpPr>
          <p:cNvPr id="5" name="文本框 6"/>
          <p:cNvSpPr txBox="1"/>
          <p:nvPr/>
        </p:nvSpPr>
        <p:spPr>
          <a:xfrm>
            <a:off x="8405258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65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88" y="0"/>
            <a:ext cx="922084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76550" y="1885950"/>
            <a:ext cx="1371600" cy="361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observation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248150" y="2105025"/>
            <a:ext cx="609600" cy="35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280442" y="1962150"/>
            <a:ext cx="815558" cy="285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096000" y="2181225"/>
            <a:ext cx="1371600" cy="361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Mock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042317" y="3152775"/>
            <a:ext cx="815558" cy="285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57875" y="3248025"/>
            <a:ext cx="1485900" cy="36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Red error bar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808955" y="728662"/>
            <a:ext cx="0" cy="54340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914940" y="738187"/>
            <a:ext cx="10696" cy="54387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/>
        </p:nvSpPr>
        <p:spPr>
          <a:xfrm>
            <a:off x="8405258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4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/>
          <a:stretch/>
        </p:blipFill>
        <p:spPr>
          <a:xfrm>
            <a:off x="-16701" y="138112"/>
            <a:ext cx="12208701" cy="6581775"/>
          </a:xfrm>
        </p:spPr>
      </p:pic>
      <p:sp>
        <p:nvSpPr>
          <p:cNvPr id="5" name="椭圆 4"/>
          <p:cNvSpPr/>
          <p:nvPr/>
        </p:nvSpPr>
        <p:spPr>
          <a:xfrm>
            <a:off x="4229100" y="2457450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91800" y="2552700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77350" y="3743325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26549" y="3543300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59749" y="4505325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10550" y="4829175"/>
            <a:ext cx="952500" cy="1085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3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Robust against redshift distortion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795463"/>
            <a:ext cx="11220607" cy="4176712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8405258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Jackknife error estimate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9" t="11912" r="10951" b="12023"/>
          <a:stretch/>
        </p:blipFill>
        <p:spPr>
          <a:xfrm>
            <a:off x="400319" y="1236372"/>
            <a:ext cx="9668326" cy="5621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36200" y="6211669"/>
            <a:ext cx="185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SDSS DR12 </a:t>
            </a:r>
          </a:p>
          <a:p>
            <a:pPr algn="r"/>
            <a:r>
              <a:rPr lang="en-US" altLang="zh-CN" dirty="0" err="1" smtClean="0"/>
              <a:t>Alam</a:t>
            </a:r>
            <a:r>
              <a:rPr lang="en-US" altLang="zh-CN" dirty="0" smtClean="0"/>
              <a:t> </a:t>
            </a:r>
            <a:r>
              <a:rPr lang="en-US" altLang="zh-CN" dirty="0"/>
              <a:t>et al. 2015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852338" y="1761666"/>
            <a:ext cx="224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Average completeness is 94% due to the limitation that no two fibers can be placed closer than 62’’ on a given plate (fiber collision)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6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Jackknife error estimate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assume fiber collision means randomly lose spectra of galaxies.</a:t>
            </a:r>
          </a:p>
          <a:p>
            <a:r>
              <a:rPr lang="en-US" altLang="zh-CN" dirty="0" smtClean="0"/>
              <a:t>How important will incompleteness be in S-bb relation?</a:t>
            </a:r>
          </a:p>
          <a:p>
            <a:r>
              <a:rPr lang="en-US" altLang="zh-CN" dirty="0" smtClean="0"/>
              <a:t>Can we estimate the error bar of S-bb relation?</a:t>
            </a:r>
          </a:p>
          <a:p>
            <a:pPr lvl="1"/>
            <a:r>
              <a:rPr lang="en-US" altLang="zh-CN" dirty="0" smtClean="0"/>
              <a:t>Jackknife!</a:t>
            </a:r>
          </a:p>
          <a:p>
            <a:pPr lvl="1"/>
            <a:r>
              <a:rPr lang="en-US" altLang="zh-CN" dirty="0" smtClean="0"/>
              <a:t>Randomly choose 90% of mock galaxies from our mock catalog, 10 times</a:t>
            </a:r>
          </a:p>
          <a:p>
            <a:pPr lvl="1"/>
            <a:r>
              <a:rPr lang="en-US" altLang="zh-CN" dirty="0" smtClean="0"/>
              <a:t>Calculate the S-bb relation for the jackknife samples, 10 times</a:t>
            </a:r>
          </a:p>
          <a:p>
            <a:pPr lvl="1"/>
            <a:r>
              <a:rPr lang="en-US" altLang="zh-CN" dirty="0" smtClean="0"/>
              <a:t>Take average and standard error</a:t>
            </a:r>
          </a:p>
          <a:p>
            <a:pPr lvl="1"/>
            <a:r>
              <a:rPr lang="en-US" altLang="zh-CN" dirty="0" smtClean="0"/>
              <a:t>Not only a game with data, but also mock fiber collision! Two birds with one stone!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21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Probability Cloud Cluster Expansion Theory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00575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The general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00575" cy="4351338"/>
              </a:xfrm>
              <a:blipFill rotWithShape="0">
                <a:blip r:embed="rId2"/>
                <a:stretch>
                  <a:fillRect l="-2387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372225" y="2108468"/>
            <a:ext cx="4301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Two steps: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S-P: control the series expansion accuracy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P-bb: control the correction from correlation function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P is the probability that two points are linked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8405258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5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Probability Cloud Cluster Expansion Theory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46" y="1534530"/>
            <a:ext cx="6676003" cy="4965278"/>
          </a:xfrm>
        </p:spPr>
      </p:pic>
      <p:sp>
        <p:nvSpPr>
          <p:cNvPr id="5" name="文本框 6"/>
          <p:cNvSpPr txBox="1"/>
          <p:nvPr/>
        </p:nvSpPr>
        <p:spPr>
          <a:xfrm>
            <a:off x="8466649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7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34" y="573087"/>
            <a:ext cx="5559553" cy="47778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4001" y="5444066"/>
            <a:ext cx="225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CfA</a:t>
            </a:r>
            <a:r>
              <a:rPr lang="en-US" altLang="zh-CN" dirty="0" smtClean="0"/>
              <a:t> redshift survey</a:t>
            </a:r>
          </a:p>
          <a:p>
            <a:r>
              <a:rPr lang="en-US" altLang="zh-CN" dirty="0" smtClean="0"/>
              <a:t>Geller &amp; </a:t>
            </a:r>
            <a:r>
              <a:rPr lang="en-US" altLang="zh-CN" dirty="0" err="1" smtClean="0"/>
              <a:t>Huchra</a:t>
            </a:r>
            <a:r>
              <a:rPr lang="en-US" altLang="zh-CN" dirty="0" smtClean="0"/>
              <a:t> 1989 </a:t>
            </a:r>
            <a:endParaRPr lang="zh-CN" altLang="en-US" dirty="0"/>
          </a:p>
        </p:txBody>
      </p:sp>
      <p:pic>
        <p:nvPicPr>
          <p:cNvPr id="1026" name="Picture 2" descr="https://www.cosmosim.org/resources/simus/Bolshoi_high-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73087"/>
            <a:ext cx="5243913" cy="5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797910" y="5997059"/>
            <a:ext cx="376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Bolshoi simulation</a:t>
            </a:r>
          </a:p>
          <a:p>
            <a:r>
              <a:rPr lang="en-US" altLang="zh-CN" dirty="0" err="1" smtClean="0"/>
              <a:t>Klypin</a:t>
            </a:r>
            <a:r>
              <a:rPr lang="en-US" altLang="zh-CN" dirty="0"/>
              <a:t>, Trujillo-Gomez &amp; </a:t>
            </a:r>
            <a:r>
              <a:rPr lang="en-US" altLang="zh-CN" dirty="0" err="1"/>
              <a:t>Primack</a:t>
            </a:r>
            <a:r>
              <a:rPr lang="en-US" altLang="zh-CN" dirty="0"/>
              <a:t> 2010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Consider 2-point correlation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CN" dirty="0" smtClean="0">
                    <a:ea typeface="Cambria Math" panose="02040503050406030204" pitchFamily="18" charset="0"/>
                  </a:rPr>
                  <a:t>Consider higher-order correlation:</a:t>
                </a:r>
                <a:endParaRPr lang="en-US" altLang="zh-CN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Probability Cloud Cluster Expansion Theory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 </a:t>
            </a:r>
            <a:r>
              <a:rPr lang="en-US" altLang="zh-CN" dirty="0"/>
              <a:t>−bb relation as a branch of percolation analysis of the cosmic web</a:t>
            </a:r>
            <a:r>
              <a:rPr lang="en-US" altLang="zh-CN" dirty="0" smtClean="0"/>
              <a:t>.</a:t>
            </a:r>
          </a:p>
          <a:p>
            <a:pPr marL="457200" lvl="1" indent="0">
              <a:buNone/>
            </a:pPr>
            <a:r>
              <a:rPr lang="en-US" altLang="zh-CN" sz="4400" dirty="0" smtClean="0">
                <a:solidFill>
                  <a:srgbClr val="FF0000"/>
                </a:solidFill>
              </a:rPr>
              <a:t>Fast</a:t>
            </a:r>
            <a:r>
              <a:rPr lang="en-US" altLang="zh-CN" dirty="0" smtClean="0"/>
              <a:t>, the same order of 2-point correlation function calculation.</a:t>
            </a:r>
          </a:p>
          <a:p>
            <a:pPr marL="457200" lvl="1" indent="0"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R</a:t>
            </a:r>
            <a:r>
              <a:rPr lang="en-US" altLang="zh-CN" sz="4400" dirty="0" smtClean="0">
                <a:solidFill>
                  <a:srgbClr val="FF0000"/>
                </a:solidFill>
              </a:rPr>
              <a:t>obust</a:t>
            </a:r>
            <a:r>
              <a:rPr lang="en-US" altLang="zh-CN" dirty="0" smtClean="0"/>
              <a:t> against redshift distortion and incompleteness in observation.</a:t>
            </a:r>
          </a:p>
          <a:p>
            <a:pPr marL="457200" lvl="1" indent="0">
              <a:buNone/>
            </a:pPr>
            <a:r>
              <a:rPr lang="en-US" altLang="zh-CN" sz="4400" dirty="0" smtClean="0">
                <a:solidFill>
                  <a:srgbClr val="FF0000"/>
                </a:solidFill>
              </a:rPr>
              <a:t>Widely applicable</a:t>
            </a:r>
            <a:r>
              <a:rPr lang="en-US" altLang="zh-CN" dirty="0" smtClean="0"/>
              <a:t>, from galaxy catalogue to simulation particles.</a:t>
            </a:r>
          </a:p>
          <a:p>
            <a:pPr marL="457200" lvl="1" indent="0">
              <a:buNone/>
            </a:pPr>
            <a:r>
              <a:rPr lang="en-US" altLang="zh-CN" dirty="0" smtClean="0"/>
              <a:t>Information of </a:t>
            </a:r>
            <a:r>
              <a:rPr lang="en-US" altLang="zh-CN" sz="4400" dirty="0" smtClean="0">
                <a:solidFill>
                  <a:srgbClr val="FF0000"/>
                </a:solidFill>
              </a:rPr>
              <a:t>all orders of correlation function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56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7587" y="1197570"/>
            <a:ext cx="5076825" cy="3958035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Simple</a:t>
            </a:r>
            <a:b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/>
            </a:r>
            <a:b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Fast</a:t>
            </a:r>
            <a:b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/>
            </a:r>
            <a:b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altLang="zh-CN" sz="5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Powerful</a:t>
            </a:r>
            <a:endParaRPr lang="zh-CN" altLang="en-US" sz="5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Percolation analysis has a long history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zh-CN" dirty="0" smtClean="0"/>
              <a:t>First proposed in 1980s.</a:t>
            </a:r>
          </a:p>
          <a:p>
            <a:r>
              <a:rPr lang="en-US" altLang="zh-CN" dirty="0" smtClean="0"/>
              <a:t>Using density field, site percolation</a:t>
            </a:r>
          </a:p>
          <a:p>
            <a:r>
              <a:rPr lang="en-US" altLang="zh-CN" dirty="0" smtClean="0"/>
              <a:t>Apply for observationa</a:t>
            </a:r>
            <a:r>
              <a:rPr lang="en-US" altLang="zh-CN" dirty="0"/>
              <a:t>l</a:t>
            </a:r>
            <a:r>
              <a:rPr lang="en-US" altLang="zh-CN" dirty="0" smtClean="0"/>
              <a:t> data. </a:t>
            </a:r>
          </a:p>
          <a:p>
            <a:r>
              <a:rPr lang="en-US" altLang="zh-CN" dirty="0" smtClean="0"/>
              <a:t>Difficulty:</a:t>
            </a:r>
          </a:p>
          <a:p>
            <a:pPr lvl="1"/>
            <a:r>
              <a:rPr lang="en-US" altLang="zh-CN" dirty="0" smtClean="0"/>
              <a:t>Smoothed to density field, what about the properties of galaxies? (e.g. Luminosity.)</a:t>
            </a:r>
          </a:p>
          <a:p>
            <a:pPr lvl="1"/>
            <a:r>
              <a:rPr lang="en-US" altLang="zh-CN" dirty="0" smtClean="0"/>
              <a:t>No model relate percolation analysis to cosmology or correlation function.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38125" y="5573236"/>
            <a:ext cx="11715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zh-CN" dirty="0" smtClean="0"/>
              <a:t>Zel’dovich 1982; Zeldovich et al. 1982; Shandarin 1983; </a:t>
            </a:r>
            <a:r>
              <a:rPr lang="en-US" altLang="zh-CN" dirty="0" err="1" smtClean="0"/>
              <a:t>Klypin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1993; </a:t>
            </a:r>
            <a:r>
              <a:rPr lang="en-US" altLang="zh-CN" dirty="0" err="1" smtClean="0"/>
              <a:t>Yess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1995; </a:t>
            </a:r>
            <a:r>
              <a:rPr lang="en-US" altLang="zh-CN" dirty="0" err="1" smtClean="0"/>
              <a:t>Sathyaprakash</a:t>
            </a:r>
            <a:r>
              <a:rPr lang="en-US" altLang="zh-CN" dirty="0" smtClean="0"/>
              <a:t> et al. 1996; </a:t>
            </a:r>
            <a:r>
              <a:rPr lang="en-US" altLang="zh-CN" dirty="0" err="1" smtClean="0"/>
              <a:t>Colombi</a:t>
            </a:r>
            <a:r>
              <a:rPr lang="en-US" altLang="zh-CN" dirty="0" smtClean="0"/>
              <a:t> et al. 2000;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et al. 2004, 2005;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2009; Yan &amp; Fan 2011;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et al. 2012; </a:t>
            </a:r>
            <a:r>
              <a:rPr lang="en-US" altLang="zh-CN" dirty="0" err="1" smtClean="0"/>
              <a:t>Klypin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1993; </a:t>
            </a:r>
            <a:r>
              <a:rPr lang="en-US" altLang="zh-CN" dirty="0" err="1" smtClean="0"/>
              <a:t>Yess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1995; </a:t>
            </a:r>
            <a:r>
              <a:rPr lang="en-US" altLang="zh-CN" dirty="0" err="1" smtClean="0"/>
              <a:t>Sathyaprakash</a:t>
            </a:r>
            <a:r>
              <a:rPr lang="en-US" altLang="zh-CN" dirty="0" smtClean="0"/>
              <a:t> et al. 1996; </a:t>
            </a:r>
            <a:r>
              <a:rPr lang="en-US" altLang="zh-CN" dirty="0" err="1" smtClean="0"/>
              <a:t>Colombi</a:t>
            </a:r>
            <a:r>
              <a:rPr lang="en-US" altLang="zh-CN" dirty="0" smtClean="0"/>
              <a:t> et al. 2000;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et al. 2004, 2005;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2009; Yan &amp; Fan 2011; </a:t>
            </a:r>
            <a:r>
              <a:rPr lang="en-US" altLang="zh-CN" dirty="0" err="1" smtClean="0"/>
              <a:t>Shandarin</a:t>
            </a:r>
            <a:r>
              <a:rPr lang="en-US" altLang="zh-CN" dirty="0" smtClean="0"/>
              <a:t> et al. 2012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9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27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Definition for percolation and S-bb relation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51" y="1844345"/>
            <a:ext cx="6852975" cy="473299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1715569">
            <a:off x="5479489" y="3264187"/>
            <a:ext cx="501153" cy="1062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9640060">
            <a:off x="5439351" y="3636228"/>
            <a:ext cx="581431" cy="11492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5399373" y="2977763"/>
            <a:ext cx="804882" cy="1811970"/>
          </a:xfrm>
          <a:custGeom>
            <a:avLst/>
            <a:gdLst>
              <a:gd name="connsiteX0" fmla="*/ 253497 w 479834"/>
              <a:gd name="connsiteY0" fmla="*/ 54321 h 1050202"/>
              <a:gd name="connsiteX1" fmla="*/ 253497 w 479834"/>
              <a:gd name="connsiteY1" fmla="*/ 54321 h 1050202"/>
              <a:gd name="connsiteX2" fmla="*/ 325925 w 479834"/>
              <a:gd name="connsiteY2" fmla="*/ 117695 h 1050202"/>
              <a:gd name="connsiteX3" fmla="*/ 353085 w 479834"/>
              <a:gd name="connsiteY3" fmla="*/ 144855 h 1050202"/>
              <a:gd name="connsiteX4" fmla="*/ 407406 w 479834"/>
              <a:gd name="connsiteY4" fmla="*/ 181069 h 1050202"/>
              <a:gd name="connsiteX5" fmla="*/ 434566 w 479834"/>
              <a:gd name="connsiteY5" fmla="*/ 208230 h 1050202"/>
              <a:gd name="connsiteX6" fmla="*/ 470780 w 479834"/>
              <a:gd name="connsiteY6" fmla="*/ 262551 h 1050202"/>
              <a:gd name="connsiteX7" fmla="*/ 479834 w 479834"/>
              <a:gd name="connsiteY7" fmla="*/ 353085 h 1050202"/>
              <a:gd name="connsiteX8" fmla="*/ 461727 w 479834"/>
              <a:gd name="connsiteY8" fmla="*/ 425513 h 1050202"/>
              <a:gd name="connsiteX9" fmla="*/ 443620 w 479834"/>
              <a:gd name="connsiteY9" fmla="*/ 452673 h 1050202"/>
              <a:gd name="connsiteX10" fmla="*/ 434566 w 479834"/>
              <a:gd name="connsiteY10" fmla="*/ 479834 h 1050202"/>
              <a:gd name="connsiteX11" fmla="*/ 398353 w 479834"/>
              <a:gd name="connsiteY11" fmla="*/ 561315 h 1050202"/>
              <a:gd name="connsiteX12" fmla="*/ 389299 w 479834"/>
              <a:gd name="connsiteY12" fmla="*/ 588475 h 1050202"/>
              <a:gd name="connsiteX13" fmla="*/ 398353 w 479834"/>
              <a:gd name="connsiteY13" fmla="*/ 688063 h 1050202"/>
              <a:gd name="connsiteX14" fmla="*/ 407406 w 479834"/>
              <a:gd name="connsiteY14" fmla="*/ 715224 h 1050202"/>
              <a:gd name="connsiteX15" fmla="*/ 416460 w 479834"/>
              <a:gd name="connsiteY15" fmla="*/ 760491 h 1050202"/>
              <a:gd name="connsiteX16" fmla="*/ 434566 w 479834"/>
              <a:gd name="connsiteY16" fmla="*/ 814812 h 1050202"/>
              <a:gd name="connsiteX17" fmla="*/ 443620 w 479834"/>
              <a:gd name="connsiteY17" fmla="*/ 841972 h 1050202"/>
              <a:gd name="connsiteX18" fmla="*/ 452673 w 479834"/>
              <a:gd name="connsiteY18" fmla="*/ 878186 h 1050202"/>
              <a:gd name="connsiteX19" fmla="*/ 443620 w 479834"/>
              <a:gd name="connsiteY19" fmla="*/ 968721 h 1050202"/>
              <a:gd name="connsiteX20" fmla="*/ 434566 w 479834"/>
              <a:gd name="connsiteY20" fmla="*/ 995881 h 1050202"/>
              <a:gd name="connsiteX21" fmla="*/ 407406 w 479834"/>
              <a:gd name="connsiteY21" fmla="*/ 1004935 h 1050202"/>
              <a:gd name="connsiteX22" fmla="*/ 334978 w 479834"/>
              <a:gd name="connsiteY22" fmla="*/ 1032095 h 1050202"/>
              <a:gd name="connsiteX23" fmla="*/ 235390 w 479834"/>
              <a:gd name="connsiteY23" fmla="*/ 1050202 h 1050202"/>
              <a:gd name="connsiteX24" fmla="*/ 126749 w 479834"/>
              <a:gd name="connsiteY24" fmla="*/ 1041149 h 1050202"/>
              <a:gd name="connsiteX25" fmla="*/ 108642 w 479834"/>
              <a:gd name="connsiteY25" fmla="*/ 1004935 h 1050202"/>
              <a:gd name="connsiteX26" fmla="*/ 90535 w 479834"/>
              <a:gd name="connsiteY26" fmla="*/ 977774 h 1050202"/>
              <a:gd name="connsiteX27" fmla="*/ 81481 w 479834"/>
              <a:gd name="connsiteY27" fmla="*/ 950614 h 1050202"/>
              <a:gd name="connsiteX28" fmla="*/ 63374 w 479834"/>
              <a:gd name="connsiteY28" fmla="*/ 905347 h 1050202"/>
              <a:gd name="connsiteX29" fmla="*/ 54321 w 479834"/>
              <a:gd name="connsiteY29" fmla="*/ 878186 h 1050202"/>
              <a:gd name="connsiteX30" fmla="*/ 27161 w 479834"/>
              <a:gd name="connsiteY30" fmla="*/ 851026 h 1050202"/>
              <a:gd name="connsiteX31" fmla="*/ 0 w 479834"/>
              <a:gd name="connsiteY31" fmla="*/ 742384 h 1050202"/>
              <a:gd name="connsiteX32" fmla="*/ 18107 w 479834"/>
              <a:gd name="connsiteY32" fmla="*/ 461727 h 1050202"/>
              <a:gd name="connsiteX33" fmla="*/ 27161 w 479834"/>
              <a:gd name="connsiteY33" fmla="*/ 434566 h 1050202"/>
              <a:gd name="connsiteX34" fmla="*/ 54321 w 479834"/>
              <a:gd name="connsiteY34" fmla="*/ 325925 h 1050202"/>
              <a:gd name="connsiteX35" fmla="*/ 63374 w 479834"/>
              <a:gd name="connsiteY35" fmla="*/ 298764 h 1050202"/>
              <a:gd name="connsiteX36" fmla="*/ 99588 w 479834"/>
              <a:gd name="connsiteY36" fmla="*/ 244444 h 1050202"/>
              <a:gd name="connsiteX37" fmla="*/ 153909 w 479834"/>
              <a:gd name="connsiteY37" fmla="*/ 153909 h 1050202"/>
              <a:gd name="connsiteX38" fmla="*/ 217283 w 479834"/>
              <a:gd name="connsiteY38" fmla="*/ 36214 h 1050202"/>
              <a:gd name="connsiteX39" fmla="*/ 244444 w 479834"/>
              <a:gd name="connsiteY39" fmla="*/ 0 h 1050202"/>
              <a:gd name="connsiteX40" fmla="*/ 253497 w 479834"/>
              <a:gd name="connsiteY40" fmla="*/ 54321 h 105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9834" h="1050202">
                <a:moveTo>
                  <a:pt x="253497" y="54321"/>
                </a:moveTo>
                <a:lnTo>
                  <a:pt x="253497" y="54321"/>
                </a:lnTo>
                <a:cubicBezTo>
                  <a:pt x="277640" y="75446"/>
                  <a:pt x="302188" y="96116"/>
                  <a:pt x="325925" y="117695"/>
                </a:cubicBezTo>
                <a:cubicBezTo>
                  <a:pt x="335399" y="126307"/>
                  <a:pt x="342979" y="136995"/>
                  <a:pt x="353085" y="144855"/>
                </a:cubicBezTo>
                <a:cubicBezTo>
                  <a:pt x="370263" y="158216"/>
                  <a:pt x="392018" y="165681"/>
                  <a:pt x="407406" y="181069"/>
                </a:cubicBezTo>
                <a:cubicBezTo>
                  <a:pt x="416459" y="190123"/>
                  <a:pt x="426705" y="198123"/>
                  <a:pt x="434566" y="208230"/>
                </a:cubicBezTo>
                <a:cubicBezTo>
                  <a:pt x="447926" y="225408"/>
                  <a:pt x="470780" y="262551"/>
                  <a:pt x="470780" y="262551"/>
                </a:cubicBezTo>
                <a:cubicBezTo>
                  <a:pt x="473798" y="292729"/>
                  <a:pt x="479834" y="322756"/>
                  <a:pt x="479834" y="353085"/>
                </a:cubicBezTo>
                <a:cubicBezTo>
                  <a:pt x="479834" y="363411"/>
                  <a:pt x="468870" y="411227"/>
                  <a:pt x="461727" y="425513"/>
                </a:cubicBezTo>
                <a:cubicBezTo>
                  <a:pt x="456861" y="435245"/>
                  <a:pt x="448486" y="442941"/>
                  <a:pt x="443620" y="452673"/>
                </a:cubicBezTo>
                <a:cubicBezTo>
                  <a:pt x="439352" y="461209"/>
                  <a:pt x="438834" y="471298"/>
                  <a:pt x="434566" y="479834"/>
                </a:cubicBezTo>
                <a:cubicBezTo>
                  <a:pt x="391525" y="565918"/>
                  <a:pt x="445070" y="421166"/>
                  <a:pt x="398353" y="561315"/>
                </a:cubicBezTo>
                <a:lnTo>
                  <a:pt x="389299" y="588475"/>
                </a:lnTo>
                <a:cubicBezTo>
                  <a:pt x="392317" y="621671"/>
                  <a:pt x="393639" y="655065"/>
                  <a:pt x="398353" y="688063"/>
                </a:cubicBezTo>
                <a:cubicBezTo>
                  <a:pt x="399703" y="697510"/>
                  <a:pt x="405091" y="705966"/>
                  <a:pt x="407406" y="715224"/>
                </a:cubicBezTo>
                <a:cubicBezTo>
                  <a:pt x="411138" y="730152"/>
                  <a:pt x="412411" y="745645"/>
                  <a:pt x="416460" y="760491"/>
                </a:cubicBezTo>
                <a:cubicBezTo>
                  <a:pt x="421482" y="778905"/>
                  <a:pt x="428530" y="796705"/>
                  <a:pt x="434566" y="814812"/>
                </a:cubicBezTo>
                <a:cubicBezTo>
                  <a:pt x="437584" y="823865"/>
                  <a:pt x="441306" y="832714"/>
                  <a:pt x="443620" y="841972"/>
                </a:cubicBezTo>
                <a:lnTo>
                  <a:pt x="452673" y="878186"/>
                </a:lnTo>
                <a:cubicBezTo>
                  <a:pt x="449655" y="908364"/>
                  <a:pt x="448232" y="938745"/>
                  <a:pt x="443620" y="968721"/>
                </a:cubicBezTo>
                <a:cubicBezTo>
                  <a:pt x="442169" y="978153"/>
                  <a:pt x="441314" y="989133"/>
                  <a:pt x="434566" y="995881"/>
                </a:cubicBezTo>
                <a:cubicBezTo>
                  <a:pt x="427818" y="1002629"/>
                  <a:pt x="416341" y="1001584"/>
                  <a:pt x="407406" y="1004935"/>
                </a:cubicBezTo>
                <a:cubicBezTo>
                  <a:pt x="376776" y="1016422"/>
                  <a:pt x="363758" y="1023872"/>
                  <a:pt x="334978" y="1032095"/>
                </a:cubicBezTo>
                <a:cubicBezTo>
                  <a:pt x="292284" y="1044293"/>
                  <a:pt x="286691" y="1042874"/>
                  <a:pt x="235390" y="1050202"/>
                </a:cubicBezTo>
                <a:cubicBezTo>
                  <a:pt x="199176" y="1047184"/>
                  <a:pt x="160971" y="1053371"/>
                  <a:pt x="126749" y="1041149"/>
                </a:cubicBezTo>
                <a:cubicBezTo>
                  <a:pt x="114039" y="1036610"/>
                  <a:pt x="115338" y="1016653"/>
                  <a:pt x="108642" y="1004935"/>
                </a:cubicBezTo>
                <a:cubicBezTo>
                  <a:pt x="103243" y="995488"/>
                  <a:pt x="95401" y="987506"/>
                  <a:pt x="90535" y="977774"/>
                </a:cubicBezTo>
                <a:cubicBezTo>
                  <a:pt x="86267" y="969238"/>
                  <a:pt x="84832" y="959549"/>
                  <a:pt x="81481" y="950614"/>
                </a:cubicBezTo>
                <a:cubicBezTo>
                  <a:pt x="75775" y="935397"/>
                  <a:pt x="69080" y="920564"/>
                  <a:pt x="63374" y="905347"/>
                </a:cubicBezTo>
                <a:cubicBezTo>
                  <a:pt x="60023" y="896411"/>
                  <a:pt x="59615" y="886127"/>
                  <a:pt x="54321" y="878186"/>
                </a:cubicBezTo>
                <a:cubicBezTo>
                  <a:pt x="47219" y="867533"/>
                  <a:pt x="36214" y="860079"/>
                  <a:pt x="27161" y="851026"/>
                </a:cubicBezTo>
                <a:cubicBezTo>
                  <a:pt x="3249" y="779290"/>
                  <a:pt x="12192" y="815532"/>
                  <a:pt x="0" y="742384"/>
                </a:cubicBezTo>
                <a:cubicBezTo>
                  <a:pt x="3038" y="669481"/>
                  <a:pt x="835" y="548086"/>
                  <a:pt x="18107" y="461727"/>
                </a:cubicBezTo>
                <a:cubicBezTo>
                  <a:pt x="19979" y="452369"/>
                  <a:pt x="24143" y="443620"/>
                  <a:pt x="27161" y="434566"/>
                </a:cubicBezTo>
                <a:cubicBezTo>
                  <a:pt x="39352" y="361416"/>
                  <a:pt x="30409" y="397664"/>
                  <a:pt x="54321" y="325925"/>
                </a:cubicBezTo>
                <a:cubicBezTo>
                  <a:pt x="57339" y="316871"/>
                  <a:pt x="58080" y="306704"/>
                  <a:pt x="63374" y="298764"/>
                </a:cubicBezTo>
                <a:cubicBezTo>
                  <a:pt x="75445" y="280657"/>
                  <a:pt x="89167" y="263548"/>
                  <a:pt x="99588" y="244444"/>
                </a:cubicBezTo>
                <a:cubicBezTo>
                  <a:pt x="153768" y="145114"/>
                  <a:pt x="73184" y="254814"/>
                  <a:pt x="153909" y="153909"/>
                </a:cubicBezTo>
                <a:cubicBezTo>
                  <a:pt x="173604" y="94821"/>
                  <a:pt x="159847" y="129549"/>
                  <a:pt x="217283" y="36214"/>
                </a:cubicBezTo>
                <a:cubicBezTo>
                  <a:pt x="233664" y="9595"/>
                  <a:pt x="229301" y="15141"/>
                  <a:pt x="244444" y="0"/>
                </a:cubicBezTo>
                <a:lnTo>
                  <a:pt x="253497" y="54321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04645" y="2967335"/>
            <a:ext cx="286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Friend of Friend (</a:t>
            </a:r>
            <a:r>
              <a:rPr lang="en-US" altLang="zh-CN" sz="2400" dirty="0" err="1" smtClean="0"/>
              <a:t>FoF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88609" y="3795283"/>
            <a:ext cx="26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bb: linking length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5492484" y="38415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701490" y="3406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711015" y="42950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3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27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Definition for percolation and S-bb relation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21" y="1917526"/>
            <a:ext cx="6294799" cy="4347487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5445584" y="3173985"/>
            <a:ext cx="1703481" cy="1463510"/>
          </a:xfrm>
          <a:custGeom>
            <a:avLst/>
            <a:gdLst>
              <a:gd name="connsiteX0" fmla="*/ 694214 w 1155940"/>
              <a:gd name="connsiteY0" fmla="*/ 0 h 923453"/>
              <a:gd name="connsiteX1" fmla="*/ 947711 w 1155940"/>
              <a:gd name="connsiteY1" fmla="*/ 190122 h 923453"/>
              <a:gd name="connsiteX2" fmla="*/ 1083513 w 1155940"/>
              <a:gd name="connsiteY2" fmla="*/ 362138 h 923453"/>
              <a:gd name="connsiteX3" fmla="*/ 1155940 w 1155940"/>
              <a:gd name="connsiteY3" fmla="*/ 479833 h 923453"/>
              <a:gd name="connsiteX4" fmla="*/ 1146887 w 1155940"/>
              <a:gd name="connsiteY4" fmla="*/ 579421 h 923453"/>
              <a:gd name="connsiteX5" fmla="*/ 1137833 w 1155940"/>
              <a:gd name="connsiteY5" fmla="*/ 606582 h 923453"/>
              <a:gd name="connsiteX6" fmla="*/ 1110673 w 1155940"/>
              <a:gd name="connsiteY6" fmla="*/ 624689 h 923453"/>
              <a:gd name="connsiteX7" fmla="*/ 1056352 w 1155940"/>
              <a:gd name="connsiteY7" fmla="*/ 660902 h 923453"/>
              <a:gd name="connsiteX8" fmla="*/ 1002031 w 1155940"/>
              <a:gd name="connsiteY8" fmla="*/ 688063 h 923453"/>
              <a:gd name="connsiteX9" fmla="*/ 974871 w 1155940"/>
              <a:gd name="connsiteY9" fmla="*/ 706170 h 923453"/>
              <a:gd name="connsiteX10" fmla="*/ 929604 w 1155940"/>
              <a:gd name="connsiteY10" fmla="*/ 796704 h 923453"/>
              <a:gd name="connsiteX11" fmla="*/ 884336 w 1155940"/>
              <a:gd name="connsiteY11" fmla="*/ 851025 h 923453"/>
              <a:gd name="connsiteX12" fmla="*/ 793802 w 1155940"/>
              <a:gd name="connsiteY12" fmla="*/ 905346 h 923453"/>
              <a:gd name="connsiteX13" fmla="*/ 748534 w 1155940"/>
              <a:gd name="connsiteY13" fmla="*/ 914400 h 923453"/>
              <a:gd name="connsiteX14" fmla="*/ 495037 w 1155940"/>
              <a:gd name="connsiteY14" fmla="*/ 923453 h 923453"/>
              <a:gd name="connsiteX15" fmla="*/ 132899 w 1155940"/>
              <a:gd name="connsiteY15" fmla="*/ 914400 h 923453"/>
              <a:gd name="connsiteX16" fmla="*/ 96685 w 1155940"/>
              <a:gd name="connsiteY16" fmla="*/ 896293 h 923453"/>
              <a:gd name="connsiteX17" fmla="*/ 69524 w 1155940"/>
              <a:gd name="connsiteY17" fmla="*/ 887239 h 923453"/>
              <a:gd name="connsiteX18" fmla="*/ 15204 w 1155940"/>
              <a:gd name="connsiteY18" fmla="*/ 860079 h 923453"/>
              <a:gd name="connsiteX19" fmla="*/ 15204 w 1155940"/>
              <a:gd name="connsiteY19" fmla="*/ 742384 h 923453"/>
              <a:gd name="connsiteX20" fmla="*/ 96685 w 1155940"/>
              <a:gd name="connsiteY20" fmla="*/ 688063 h 923453"/>
              <a:gd name="connsiteX21" fmla="*/ 123845 w 1155940"/>
              <a:gd name="connsiteY21" fmla="*/ 669956 h 923453"/>
              <a:gd name="connsiteX22" fmla="*/ 151006 w 1155940"/>
              <a:gd name="connsiteY22" fmla="*/ 651849 h 923453"/>
              <a:gd name="connsiteX23" fmla="*/ 223433 w 1155940"/>
              <a:gd name="connsiteY23" fmla="*/ 570368 h 923453"/>
              <a:gd name="connsiteX24" fmla="*/ 250594 w 1155940"/>
              <a:gd name="connsiteY24" fmla="*/ 552261 h 923453"/>
              <a:gd name="connsiteX25" fmla="*/ 304915 w 1155940"/>
              <a:gd name="connsiteY25" fmla="*/ 506994 h 923453"/>
              <a:gd name="connsiteX26" fmla="*/ 377342 w 1155940"/>
              <a:gd name="connsiteY26" fmla="*/ 398352 h 923453"/>
              <a:gd name="connsiteX27" fmla="*/ 395449 w 1155940"/>
              <a:gd name="connsiteY27" fmla="*/ 371192 h 923453"/>
              <a:gd name="connsiteX28" fmla="*/ 413556 w 1155940"/>
              <a:gd name="connsiteY28" fmla="*/ 316871 h 923453"/>
              <a:gd name="connsiteX29" fmla="*/ 422610 w 1155940"/>
              <a:gd name="connsiteY29" fmla="*/ 289710 h 923453"/>
              <a:gd name="connsiteX30" fmla="*/ 440717 w 1155940"/>
              <a:gd name="connsiteY30" fmla="*/ 190122 h 923453"/>
              <a:gd name="connsiteX31" fmla="*/ 458823 w 1155940"/>
              <a:gd name="connsiteY31" fmla="*/ 135802 h 923453"/>
              <a:gd name="connsiteX32" fmla="*/ 485984 w 1155940"/>
              <a:gd name="connsiteY32" fmla="*/ 126748 h 923453"/>
              <a:gd name="connsiteX33" fmla="*/ 504091 w 1155940"/>
              <a:gd name="connsiteY33" fmla="*/ 99588 h 923453"/>
              <a:gd name="connsiteX34" fmla="*/ 558412 w 1155940"/>
              <a:gd name="connsiteY34" fmla="*/ 63374 h 923453"/>
              <a:gd name="connsiteX35" fmla="*/ 576518 w 1155940"/>
              <a:gd name="connsiteY35" fmla="*/ 36213 h 923453"/>
              <a:gd name="connsiteX36" fmla="*/ 630839 w 1155940"/>
              <a:gd name="connsiteY36" fmla="*/ 18106 h 923453"/>
              <a:gd name="connsiteX37" fmla="*/ 694214 w 1155940"/>
              <a:gd name="connsiteY37" fmla="*/ 0 h 92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5940" h="923453">
                <a:moveTo>
                  <a:pt x="694214" y="0"/>
                </a:moveTo>
                <a:lnTo>
                  <a:pt x="947711" y="190122"/>
                </a:lnTo>
                <a:lnTo>
                  <a:pt x="1083513" y="362138"/>
                </a:lnTo>
                <a:cubicBezTo>
                  <a:pt x="1152360" y="460491"/>
                  <a:pt x="1135238" y="417726"/>
                  <a:pt x="1155940" y="479833"/>
                </a:cubicBezTo>
                <a:cubicBezTo>
                  <a:pt x="1152922" y="513029"/>
                  <a:pt x="1151601" y="546423"/>
                  <a:pt x="1146887" y="579421"/>
                </a:cubicBezTo>
                <a:cubicBezTo>
                  <a:pt x="1145537" y="588869"/>
                  <a:pt x="1143795" y="599130"/>
                  <a:pt x="1137833" y="606582"/>
                </a:cubicBezTo>
                <a:cubicBezTo>
                  <a:pt x="1131036" y="615079"/>
                  <a:pt x="1119032" y="617723"/>
                  <a:pt x="1110673" y="624689"/>
                </a:cubicBezTo>
                <a:cubicBezTo>
                  <a:pt x="1065463" y="662364"/>
                  <a:pt x="1104083" y="644993"/>
                  <a:pt x="1056352" y="660902"/>
                </a:cubicBezTo>
                <a:cubicBezTo>
                  <a:pt x="978517" y="712793"/>
                  <a:pt x="1076996" y="650580"/>
                  <a:pt x="1002031" y="688063"/>
                </a:cubicBezTo>
                <a:cubicBezTo>
                  <a:pt x="992299" y="692929"/>
                  <a:pt x="983924" y="700134"/>
                  <a:pt x="974871" y="706170"/>
                </a:cubicBezTo>
                <a:cubicBezTo>
                  <a:pt x="881625" y="846040"/>
                  <a:pt x="972597" y="696385"/>
                  <a:pt x="929604" y="796704"/>
                </a:cubicBezTo>
                <a:cubicBezTo>
                  <a:pt x="922130" y="814143"/>
                  <a:pt x="898322" y="840147"/>
                  <a:pt x="884336" y="851025"/>
                </a:cubicBezTo>
                <a:cubicBezTo>
                  <a:pt x="868838" y="863079"/>
                  <a:pt x="818439" y="897134"/>
                  <a:pt x="793802" y="905346"/>
                </a:cubicBezTo>
                <a:cubicBezTo>
                  <a:pt x="779204" y="910212"/>
                  <a:pt x="763894" y="913469"/>
                  <a:pt x="748534" y="914400"/>
                </a:cubicBezTo>
                <a:cubicBezTo>
                  <a:pt x="664136" y="919515"/>
                  <a:pt x="579536" y="920435"/>
                  <a:pt x="495037" y="923453"/>
                </a:cubicBezTo>
                <a:cubicBezTo>
                  <a:pt x="374324" y="920435"/>
                  <a:pt x="253370" y="922614"/>
                  <a:pt x="132899" y="914400"/>
                </a:cubicBezTo>
                <a:cubicBezTo>
                  <a:pt x="119434" y="913482"/>
                  <a:pt x="109090" y="901609"/>
                  <a:pt x="96685" y="896293"/>
                </a:cubicBezTo>
                <a:cubicBezTo>
                  <a:pt x="87913" y="892534"/>
                  <a:pt x="78060" y="891507"/>
                  <a:pt x="69524" y="887239"/>
                </a:cubicBezTo>
                <a:cubicBezTo>
                  <a:pt x="-673" y="852140"/>
                  <a:pt x="83468" y="882833"/>
                  <a:pt x="15204" y="860079"/>
                </a:cubicBezTo>
                <a:cubicBezTo>
                  <a:pt x="1595" y="819254"/>
                  <a:pt x="-10805" y="794401"/>
                  <a:pt x="15204" y="742384"/>
                </a:cubicBezTo>
                <a:cubicBezTo>
                  <a:pt x="15205" y="742381"/>
                  <a:pt x="83104" y="697117"/>
                  <a:pt x="96685" y="688063"/>
                </a:cubicBezTo>
                <a:lnTo>
                  <a:pt x="123845" y="669956"/>
                </a:lnTo>
                <a:lnTo>
                  <a:pt x="151006" y="651849"/>
                </a:lnTo>
                <a:cubicBezTo>
                  <a:pt x="172776" y="619195"/>
                  <a:pt x="186227" y="595171"/>
                  <a:pt x="223433" y="570368"/>
                </a:cubicBezTo>
                <a:cubicBezTo>
                  <a:pt x="232487" y="564332"/>
                  <a:pt x="242235" y="559227"/>
                  <a:pt x="250594" y="552261"/>
                </a:cubicBezTo>
                <a:cubicBezTo>
                  <a:pt x="320303" y="494170"/>
                  <a:pt x="237479" y="551951"/>
                  <a:pt x="304915" y="506994"/>
                </a:cubicBezTo>
                <a:lnTo>
                  <a:pt x="377342" y="398352"/>
                </a:lnTo>
                <a:cubicBezTo>
                  <a:pt x="383378" y="389299"/>
                  <a:pt x="392008" y="381514"/>
                  <a:pt x="395449" y="371192"/>
                </a:cubicBezTo>
                <a:lnTo>
                  <a:pt x="413556" y="316871"/>
                </a:lnTo>
                <a:lnTo>
                  <a:pt x="422610" y="289710"/>
                </a:lnTo>
                <a:cubicBezTo>
                  <a:pt x="428988" y="245065"/>
                  <a:pt x="429073" y="228935"/>
                  <a:pt x="440717" y="190122"/>
                </a:cubicBezTo>
                <a:cubicBezTo>
                  <a:pt x="446201" y="171841"/>
                  <a:pt x="440716" y="141838"/>
                  <a:pt x="458823" y="135802"/>
                </a:cubicBezTo>
                <a:lnTo>
                  <a:pt x="485984" y="126748"/>
                </a:lnTo>
                <a:cubicBezTo>
                  <a:pt x="492020" y="117695"/>
                  <a:pt x="495902" y="106753"/>
                  <a:pt x="504091" y="99588"/>
                </a:cubicBezTo>
                <a:cubicBezTo>
                  <a:pt x="520469" y="85258"/>
                  <a:pt x="558412" y="63374"/>
                  <a:pt x="558412" y="63374"/>
                </a:cubicBezTo>
                <a:cubicBezTo>
                  <a:pt x="564447" y="54320"/>
                  <a:pt x="567291" y="41980"/>
                  <a:pt x="576518" y="36213"/>
                </a:cubicBezTo>
                <a:cubicBezTo>
                  <a:pt x="592703" y="26097"/>
                  <a:pt x="612732" y="24142"/>
                  <a:pt x="630839" y="18106"/>
                </a:cubicBezTo>
                <a:cubicBezTo>
                  <a:pt x="669450" y="5236"/>
                  <a:pt x="648459" y="9053"/>
                  <a:pt x="694214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7506228" y="3372851"/>
            <a:ext cx="831420" cy="1807865"/>
          </a:xfrm>
          <a:custGeom>
            <a:avLst/>
            <a:gdLst>
              <a:gd name="connsiteX0" fmla="*/ 165829 w 564181"/>
              <a:gd name="connsiteY0" fmla="*/ 81481 h 1140736"/>
              <a:gd name="connsiteX1" fmla="*/ 165829 w 564181"/>
              <a:gd name="connsiteY1" fmla="*/ 81481 h 1140736"/>
              <a:gd name="connsiteX2" fmla="*/ 174882 w 564181"/>
              <a:gd name="connsiteY2" fmla="*/ 172015 h 1140736"/>
              <a:gd name="connsiteX3" fmla="*/ 183936 w 564181"/>
              <a:gd name="connsiteY3" fmla="*/ 244443 h 1140736"/>
              <a:gd name="connsiteX4" fmla="*/ 156775 w 564181"/>
              <a:gd name="connsiteY4" fmla="*/ 597528 h 1140736"/>
              <a:gd name="connsiteX5" fmla="*/ 138668 w 564181"/>
              <a:gd name="connsiteY5" fmla="*/ 642796 h 1140736"/>
              <a:gd name="connsiteX6" fmla="*/ 129615 w 564181"/>
              <a:gd name="connsiteY6" fmla="*/ 669956 h 1140736"/>
              <a:gd name="connsiteX7" fmla="*/ 111508 w 564181"/>
              <a:gd name="connsiteY7" fmla="*/ 697116 h 1140736"/>
              <a:gd name="connsiteX8" fmla="*/ 75294 w 564181"/>
              <a:gd name="connsiteY8" fmla="*/ 742384 h 1140736"/>
              <a:gd name="connsiteX9" fmla="*/ 66241 w 564181"/>
              <a:gd name="connsiteY9" fmla="*/ 769544 h 1140736"/>
              <a:gd name="connsiteX10" fmla="*/ 48134 w 564181"/>
              <a:gd name="connsiteY10" fmla="*/ 796704 h 1140736"/>
              <a:gd name="connsiteX11" fmla="*/ 20973 w 564181"/>
              <a:gd name="connsiteY11" fmla="*/ 851025 h 1140736"/>
              <a:gd name="connsiteX12" fmla="*/ 11920 w 564181"/>
              <a:gd name="connsiteY12" fmla="*/ 1004934 h 1140736"/>
              <a:gd name="connsiteX13" fmla="*/ 30027 w 564181"/>
              <a:gd name="connsiteY13" fmla="*/ 1041148 h 1140736"/>
              <a:gd name="connsiteX14" fmla="*/ 66241 w 564181"/>
              <a:gd name="connsiteY14" fmla="*/ 1095469 h 1140736"/>
              <a:gd name="connsiteX15" fmla="*/ 75294 w 564181"/>
              <a:gd name="connsiteY15" fmla="*/ 1122629 h 1140736"/>
              <a:gd name="connsiteX16" fmla="*/ 129615 w 564181"/>
              <a:gd name="connsiteY16" fmla="*/ 1140736 h 1140736"/>
              <a:gd name="connsiteX17" fmla="*/ 229203 w 564181"/>
              <a:gd name="connsiteY17" fmla="*/ 1131683 h 1140736"/>
              <a:gd name="connsiteX18" fmla="*/ 265417 w 564181"/>
              <a:gd name="connsiteY18" fmla="*/ 1122629 h 1140736"/>
              <a:gd name="connsiteX19" fmla="*/ 319738 w 564181"/>
              <a:gd name="connsiteY19" fmla="*/ 1104522 h 1140736"/>
              <a:gd name="connsiteX20" fmla="*/ 410272 w 564181"/>
              <a:gd name="connsiteY20" fmla="*/ 1095469 h 1140736"/>
              <a:gd name="connsiteX21" fmla="*/ 446486 w 564181"/>
              <a:gd name="connsiteY21" fmla="*/ 1041148 h 1140736"/>
              <a:gd name="connsiteX22" fmla="*/ 473647 w 564181"/>
              <a:gd name="connsiteY22" fmla="*/ 1013988 h 1140736"/>
              <a:gd name="connsiteX23" fmla="*/ 518914 w 564181"/>
              <a:gd name="connsiteY23" fmla="*/ 968720 h 1140736"/>
              <a:gd name="connsiteX24" fmla="*/ 546074 w 564181"/>
              <a:gd name="connsiteY24" fmla="*/ 905346 h 1140736"/>
              <a:gd name="connsiteX25" fmla="*/ 564181 w 564181"/>
              <a:gd name="connsiteY25" fmla="*/ 851025 h 1140736"/>
              <a:gd name="connsiteX26" fmla="*/ 555128 w 564181"/>
              <a:gd name="connsiteY26" fmla="*/ 543207 h 1140736"/>
              <a:gd name="connsiteX27" fmla="*/ 546074 w 564181"/>
              <a:gd name="connsiteY27" fmla="*/ 488887 h 1140736"/>
              <a:gd name="connsiteX28" fmla="*/ 527967 w 564181"/>
              <a:gd name="connsiteY28" fmla="*/ 407405 h 1140736"/>
              <a:gd name="connsiteX29" fmla="*/ 518914 w 564181"/>
              <a:gd name="connsiteY29" fmla="*/ 316871 h 1140736"/>
              <a:gd name="connsiteX30" fmla="*/ 509861 w 564181"/>
              <a:gd name="connsiteY30" fmla="*/ 117695 h 1140736"/>
              <a:gd name="connsiteX31" fmla="*/ 500807 w 564181"/>
              <a:gd name="connsiteY31" fmla="*/ 81481 h 1140736"/>
              <a:gd name="connsiteX32" fmla="*/ 491754 w 564181"/>
              <a:gd name="connsiteY32" fmla="*/ 36213 h 1140736"/>
              <a:gd name="connsiteX33" fmla="*/ 482700 w 564181"/>
              <a:gd name="connsiteY33" fmla="*/ 9053 h 1140736"/>
              <a:gd name="connsiteX34" fmla="*/ 446486 w 564181"/>
              <a:gd name="connsiteY34" fmla="*/ 0 h 1140736"/>
              <a:gd name="connsiteX35" fmla="*/ 346898 w 564181"/>
              <a:gd name="connsiteY35" fmla="*/ 9053 h 1140736"/>
              <a:gd name="connsiteX36" fmla="*/ 265417 w 564181"/>
              <a:gd name="connsiteY36" fmla="*/ 27160 h 1140736"/>
              <a:gd name="connsiteX37" fmla="*/ 238257 w 564181"/>
              <a:gd name="connsiteY37" fmla="*/ 45267 h 1140736"/>
              <a:gd name="connsiteX38" fmla="*/ 229203 w 564181"/>
              <a:gd name="connsiteY38" fmla="*/ 72427 h 1140736"/>
              <a:gd name="connsiteX39" fmla="*/ 211096 w 564181"/>
              <a:gd name="connsiteY39" fmla="*/ 99588 h 1140736"/>
              <a:gd name="connsiteX40" fmla="*/ 165829 w 564181"/>
              <a:gd name="connsiteY40" fmla="*/ 81481 h 11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4181" h="1140736">
                <a:moveTo>
                  <a:pt x="165829" y="81481"/>
                </a:moveTo>
                <a:lnTo>
                  <a:pt x="165829" y="81481"/>
                </a:lnTo>
                <a:cubicBezTo>
                  <a:pt x="168847" y="111659"/>
                  <a:pt x="171533" y="141872"/>
                  <a:pt x="174882" y="172015"/>
                </a:cubicBezTo>
                <a:cubicBezTo>
                  <a:pt x="177569" y="196197"/>
                  <a:pt x="183936" y="220112"/>
                  <a:pt x="183936" y="244443"/>
                </a:cubicBezTo>
                <a:cubicBezTo>
                  <a:pt x="183936" y="408716"/>
                  <a:pt x="204544" y="478105"/>
                  <a:pt x="156775" y="597528"/>
                </a:cubicBezTo>
                <a:cubicBezTo>
                  <a:pt x="150739" y="612617"/>
                  <a:pt x="144374" y="627579"/>
                  <a:pt x="138668" y="642796"/>
                </a:cubicBezTo>
                <a:cubicBezTo>
                  <a:pt x="135317" y="651731"/>
                  <a:pt x="133883" y="661420"/>
                  <a:pt x="129615" y="669956"/>
                </a:cubicBezTo>
                <a:cubicBezTo>
                  <a:pt x="124749" y="679688"/>
                  <a:pt x="117544" y="688063"/>
                  <a:pt x="111508" y="697116"/>
                </a:cubicBezTo>
                <a:cubicBezTo>
                  <a:pt x="88754" y="765384"/>
                  <a:pt x="122095" y="683884"/>
                  <a:pt x="75294" y="742384"/>
                </a:cubicBezTo>
                <a:cubicBezTo>
                  <a:pt x="69332" y="749836"/>
                  <a:pt x="70509" y="761008"/>
                  <a:pt x="66241" y="769544"/>
                </a:cubicBezTo>
                <a:cubicBezTo>
                  <a:pt x="61375" y="779276"/>
                  <a:pt x="53000" y="786972"/>
                  <a:pt x="48134" y="796704"/>
                </a:cubicBezTo>
                <a:cubicBezTo>
                  <a:pt x="10651" y="871669"/>
                  <a:pt x="72864" y="773190"/>
                  <a:pt x="20973" y="851025"/>
                </a:cubicBezTo>
                <a:cubicBezTo>
                  <a:pt x="-3043" y="923078"/>
                  <a:pt x="-6947" y="910598"/>
                  <a:pt x="11920" y="1004934"/>
                </a:cubicBezTo>
                <a:cubicBezTo>
                  <a:pt x="14567" y="1018168"/>
                  <a:pt x="23083" y="1029575"/>
                  <a:pt x="30027" y="1041148"/>
                </a:cubicBezTo>
                <a:cubicBezTo>
                  <a:pt x="41223" y="1059809"/>
                  <a:pt x="66241" y="1095469"/>
                  <a:pt x="66241" y="1095469"/>
                </a:cubicBezTo>
                <a:cubicBezTo>
                  <a:pt x="69259" y="1104522"/>
                  <a:pt x="67529" y="1117082"/>
                  <a:pt x="75294" y="1122629"/>
                </a:cubicBezTo>
                <a:cubicBezTo>
                  <a:pt x="90825" y="1133723"/>
                  <a:pt x="129615" y="1140736"/>
                  <a:pt x="129615" y="1140736"/>
                </a:cubicBezTo>
                <a:cubicBezTo>
                  <a:pt x="162811" y="1137718"/>
                  <a:pt x="196163" y="1136088"/>
                  <a:pt x="229203" y="1131683"/>
                </a:cubicBezTo>
                <a:cubicBezTo>
                  <a:pt x="241537" y="1130038"/>
                  <a:pt x="253499" y="1126204"/>
                  <a:pt x="265417" y="1122629"/>
                </a:cubicBezTo>
                <a:cubicBezTo>
                  <a:pt x="283698" y="1117144"/>
                  <a:pt x="300746" y="1106421"/>
                  <a:pt x="319738" y="1104522"/>
                </a:cubicBezTo>
                <a:lnTo>
                  <a:pt x="410272" y="1095469"/>
                </a:lnTo>
                <a:cubicBezTo>
                  <a:pt x="496925" y="1008816"/>
                  <a:pt x="394073" y="1119766"/>
                  <a:pt x="446486" y="1041148"/>
                </a:cubicBezTo>
                <a:cubicBezTo>
                  <a:pt x="453588" y="1030495"/>
                  <a:pt x="465450" y="1023824"/>
                  <a:pt x="473647" y="1013988"/>
                </a:cubicBezTo>
                <a:cubicBezTo>
                  <a:pt x="511372" y="968718"/>
                  <a:pt x="469118" y="1001918"/>
                  <a:pt x="518914" y="968720"/>
                </a:cubicBezTo>
                <a:cubicBezTo>
                  <a:pt x="548052" y="881302"/>
                  <a:pt x="501329" y="1017207"/>
                  <a:pt x="546074" y="905346"/>
                </a:cubicBezTo>
                <a:cubicBezTo>
                  <a:pt x="553163" y="887625"/>
                  <a:pt x="564181" y="851025"/>
                  <a:pt x="564181" y="851025"/>
                </a:cubicBezTo>
                <a:cubicBezTo>
                  <a:pt x="561163" y="748419"/>
                  <a:pt x="560254" y="645729"/>
                  <a:pt x="555128" y="543207"/>
                </a:cubicBezTo>
                <a:cubicBezTo>
                  <a:pt x="554211" y="524873"/>
                  <a:pt x="549358" y="506947"/>
                  <a:pt x="546074" y="488887"/>
                </a:cubicBezTo>
                <a:cubicBezTo>
                  <a:pt x="538409" y="446728"/>
                  <a:pt x="537658" y="446168"/>
                  <a:pt x="527967" y="407405"/>
                </a:cubicBezTo>
                <a:cubicBezTo>
                  <a:pt x="524949" y="377227"/>
                  <a:pt x="520806" y="347140"/>
                  <a:pt x="518914" y="316871"/>
                </a:cubicBezTo>
                <a:cubicBezTo>
                  <a:pt x="514769" y="250540"/>
                  <a:pt x="514958" y="183960"/>
                  <a:pt x="509861" y="117695"/>
                </a:cubicBezTo>
                <a:cubicBezTo>
                  <a:pt x="508907" y="105289"/>
                  <a:pt x="503506" y="93628"/>
                  <a:pt x="500807" y="81481"/>
                </a:cubicBezTo>
                <a:cubicBezTo>
                  <a:pt x="497469" y="66459"/>
                  <a:pt x="495486" y="51142"/>
                  <a:pt x="491754" y="36213"/>
                </a:cubicBezTo>
                <a:cubicBezTo>
                  <a:pt x="489439" y="26955"/>
                  <a:pt x="490152" y="15014"/>
                  <a:pt x="482700" y="9053"/>
                </a:cubicBezTo>
                <a:cubicBezTo>
                  <a:pt x="472984" y="1280"/>
                  <a:pt x="458557" y="3018"/>
                  <a:pt x="446486" y="0"/>
                </a:cubicBezTo>
                <a:cubicBezTo>
                  <a:pt x="413290" y="3018"/>
                  <a:pt x="379974" y="4919"/>
                  <a:pt x="346898" y="9053"/>
                </a:cubicBezTo>
                <a:cubicBezTo>
                  <a:pt x="323904" y="11927"/>
                  <a:pt x="288683" y="21343"/>
                  <a:pt x="265417" y="27160"/>
                </a:cubicBezTo>
                <a:cubicBezTo>
                  <a:pt x="256364" y="33196"/>
                  <a:pt x="245054" y="36771"/>
                  <a:pt x="238257" y="45267"/>
                </a:cubicBezTo>
                <a:cubicBezTo>
                  <a:pt x="232295" y="52719"/>
                  <a:pt x="233471" y="63891"/>
                  <a:pt x="229203" y="72427"/>
                </a:cubicBezTo>
                <a:cubicBezTo>
                  <a:pt x="224337" y="82159"/>
                  <a:pt x="218790" y="91894"/>
                  <a:pt x="211096" y="99588"/>
                </a:cubicBezTo>
                <a:cubicBezTo>
                  <a:pt x="208962" y="101722"/>
                  <a:pt x="173373" y="84499"/>
                  <a:pt x="165829" y="81481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0095" y="1339767"/>
            <a:ext cx="4867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S: mass fraction of the largest group</a:t>
            </a:r>
          </a:p>
          <a:p>
            <a:endParaRPr lang="en-US" altLang="zh-CN" sz="2400" dirty="0"/>
          </a:p>
          <a:p>
            <a:r>
              <a:rPr lang="en-US" altLang="zh-CN" sz="2400" dirty="0"/>
              <a:t>A</a:t>
            </a:r>
            <a:r>
              <a:rPr lang="en-US" altLang="zh-CN" sz="2400" dirty="0" smtClean="0"/>
              <a:t>s fast as 2-point correlation function</a:t>
            </a:r>
            <a:endParaRPr lang="zh-CN" altLang="en-US" sz="24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644470" y="3099659"/>
            <a:ext cx="3757434" cy="3190030"/>
            <a:chOff x="1123406" y="1295922"/>
            <a:chExt cx="3131723" cy="2180662"/>
          </a:xfrm>
        </p:grpSpPr>
        <p:cxnSp>
          <p:nvCxnSpPr>
            <p:cNvPr id="16" name="直接箭头连接符 15"/>
            <p:cNvCxnSpPr/>
            <p:nvPr/>
          </p:nvCxnSpPr>
          <p:spPr>
            <a:xfrm flipV="1">
              <a:off x="1511929" y="3114391"/>
              <a:ext cx="2743200" cy="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511929" y="1295922"/>
              <a:ext cx="0" cy="18275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123406" y="1351975"/>
              <a:ext cx="291529" cy="35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/>
                <a:t>S</a:t>
              </a:r>
              <a:endParaRPr lang="zh-CN" altLang="en-US" sz="28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64181" y="3118918"/>
              <a:ext cx="469225" cy="35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bb</a:t>
              </a:r>
              <a:endParaRPr lang="zh-CN" altLang="en-US" sz="2800" dirty="0"/>
            </a:p>
          </p:txBody>
        </p:sp>
      </p:grpSp>
      <p:sp>
        <p:nvSpPr>
          <p:cNvPr id="7" name="乘号 6"/>
          <p:cNvSpPr/>
          <p:nvPr/>
        </p:nvSpPr>
        <p:spPr>
          <a:xfrm>
            <a:off x="1621468" y="4954682"/>
            <a:ext cx="391044" cy="556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6805530" y="3905740"/>
            <a:ext cx="529452" cy="1824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414125" y="4156383"/>
            <a:ext cx="597938" cy="2079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/>
        </p:nvSpPr>
        <p:spPr>
          <a:xfrm>
            <a:off x="5418868" y="3099659"/>
            <a:ext cx="2881844" cy="2152220"/>
          </a:xfrm>
          <a:custGeom>
            <a:avLst/>
            <a:gdLst>
              <a:gd name="connsiteX0" fmla="*/ 54321 w 1955548"/>
              <a:gd name="connsiteY0" fmla="*/ 679010 h 1358019"/>
              <a:gd name="connsiteX1" fmla="*/ 54321 w 1955548"/>
              <a:gd name="connsiteY1" fmla="*/ 679010 h 1358019"/>
              <a:gd name="connsiteX2" fmla="*/ 153909 w 1955548"/>
              <a:gd name="connsiteY2" fmla="*/ 651849 h 1358019"/>
              <a:gd name="connsiteX3" fmla="*/ 181069 w 1955548"/>
              <a:gd name="connsiteY3" fmla="*/ 633742 h 1358019"/>
              <a:gd name="connsiteX4" fmla="*/ 262550 w 1955548"/>
              <a:gd name="connsiteY4" fmla="*/ 615635 h 1358019"/>
              <a:gd name="connsiteX5" fmla="*/ 298764 w 1955548"/>
              <a:gd name="connsiteY5" fmla="*/ 606582 h 1358019"/>
              <a:gd name="connsiteX6" fmla="*/ 344031 w 1955548"/>
              <a:gd name="connsiteY6" fmla="*/ 561315 h 1358019"/>
              <a:gd name="connsiteX7" fmla="*/ 371192 w 1955548"/>
              <a:gd name="connsiteY7" fmla="*/ 543208 h 1358019"/>
              <a:gd name="connsiteX8" fmla="*/ 425513 w 1955548"/>
              <a:gd name="connsiteY8" fmla="*/ 479833 h 1358019"/>
              <a:gd name="connsiteX9" fmla="*/ 452673 w 1955548"/>
              <a:gd name="connsiteY9" fmla="*/ 425513 h 1358019"/>
              <a:gd name="connsiteX10" fmla="*/ 470780 w 1955548"/>
              <a:gd name="connsiteY10" fmla="*/ 380245 h 1358019"/>
              <a:gd name="connsiteX11" fmla="*/ 479833 w 1955548"/>
              <a:gd name="connsiteY11" fmla="*/ 334978 h 1358019"/>
              <a:gd name="connsiteX12" fmla="*/ 497940 w 1955548"/>
              <a:gd name="connsiteY12" fmla="*/ 280657 h 1358019"/>
              <a:gd name="connsiteX13" fmla="*/ 525101 w 1955548"/>
              <a:gd name="connsiteY13" fmla="*/ 190122 h 1358019"/>
              <a:gd name="connsiteX14" fmla="*/ 543208 w 1955548"/>
              <a:gd name="connsiteY14" fmla="*/ 135802 h 1358019"/>
              <a:gd name="connsiteX15" fmla="*/ 552261 w 1955548"/>
              <a:gd name="connsiteY15" fmla="*/ 108641 h 1358019"/>
              <a:gd name="connsiteX16" fmla="*/ 579422 w 1955548"/>
              <a:gd name="connsiteY16" fmla="*/ 81481 h 1358019"/>
              <a:gd name="connsiteX17" fmla="*/ 633742 w 1955548"/>
              <a:gd name="connsiteY17" fmla="*/ 54320 h 1358019"/>
              <a:gd name="connsiteX18" fmla="*/ 660903 w 1955548"/>
              <a:gd name="connsiteY18" fmla="*/ 27160 h 1358019"/>
              <a:gd name="connsiteX19" fmla="*/ 715224 w 1955548"/>
              <a:gd name="connsiteY19" fmla="*/ 0 h 1358019"/>
              <a:gd name="connsiteX20" fmla="*/ 760491 w 1955548"/>
              <a:gd name="connsiteY20" fmla="*/ 9053 h 1358019"/>
              <a:gd name="connsiteX21" fmla="*/ 814812 w 1955548"/>
              <a:gd name="connsiteY21" fmla="*/ 27160 h 1358019"/>
              <a:gd name="connsiteX22" fmla="*/ 887239 w 1955548"/>
              <a:gd name="connsiteY22" fmla="*/ 36214 h 1358019"/>
              <a:gd name="connsiteX23" fmla="*/ 914400 w 1955548"/>
              <a:gd name="connsiteY23" fmla="*/ 45267 h 1358019"/>
              <a:gd name="connsiteX24" fmla="*/ 950614 w 1955548"/>
              <a:gd name="connsiteY24" fmla="*/ 54320 h 1358019"/>
              <a:gd name="connsiteX25" fmla="*/ 977774 w 1955548"/>
              <a:gd name="connsiteY25" fmla="*/ 72427 h 1358019"/>
              <a:gd name="connsiteX26" fmla="*/ 1032095 w 1955548"/>
              <a:gd name="connsiteY26" fmla="*/ 81481 h 1358019"/>
              <a:gd name="connsiteX27" fmla="*/ 1131683 w 1955548"/>
              <a:gd name="connsiteY27" fmla="*/ 126748 h 1358019"/>
              <a:gd name="connsiteX28" fmla="*/ 1158843 w 1955548"/>
              <a:gd name="connsiteY28" fmla="*/ 144855 h 1358019"/>
              <a:gd name="connsiteX29" fmla="*/ 1222218 w 1955548"/>
              <a:gd name="connsiteY29" fmla="*/ 226336 h 1358019"/>
              <a:gd name="connsiteX30" fmla="*/ 1240325 w 1955548"/>
              <a:gd name="connsiteY30" fmla="*/ 253497 h 1358019"/>
              <a:gd name="connsiteX31" fmla="*/ 1258431 w 1955548"/>
              <a:gd name="connsiteY31" fmla="*/ 280657 h 1358019"/>
              <a:gd name="connsiteX32" fmla="*/ 1267485 w 1955548"/>
              <a:gd name="connsiteY32" fmla="*/ 316871 h 1358019"/>
              <a:gd name="connsiteX33" fmla="*/ 1285592 w 1955548"/>
              <a:gd name="connsiteY33" fmla="*/ 344031 h 1358019"/>
              <a:gd name="connsiteX34" fmla="*/ 1348966 w 1955548"/>
              <a:gd name="connsiteY34" fmla="*/ 380245 h 1358019"/>
              <a:gd name="connsiteX35" fmla="*/ 1421394 w 1955548"/>
              <a:gd name="connsiteY35" fmla="*/ 371192 h 1358019"/>
              <a:gd name="connsiteX36" fmla="*/ 1475715 w 1955548"/>
              <a:gd name="connsiteY36" fmla="*/ 325924 h 1358019"/>
              <a:gd name="connsiteX37" fmla="*/ 1530035 w 1955548"/>
              <a:gd name="connsiteY37" fmla="*/ 217283 h 1358019"/>
              <a:gd name="connsiteX38" fmla="*/ 1566249 w 1955548"/>
              <a:gd name="connsiteY38" fmla="*/ 199176 h 1358019"/>
              <a:gd name="connsiteX39" fmla="*/ 1647730 w 1955548"/>
              <a:gd name="connsiteY39" fmla="*/ 172016 h 1358019"/>
              <a:gd name="connsiteX40" fmla="*/ 1674891 w 1955548"/>
              <a:gd name="connsiteY40" fmla="*/ 162962 h 1358019"/>
              <a:gd name="connsiteX41" fmla="*/ 1837853 w 1955548"/>
              <a:gd name="connsiteY41" fmla="*/ 172016 h 1358019"/>
              <a:gd name="connsiteX42" fmla="*/ 1892174 w 1955548"/>
              <a:gd name="connsiteY42" fmla="*/ 190122 h 1358019"/>
              <a:gd name="connsiteX43" fmla="*/ 1919334 w 1955548"/>
              <a:gd name="connsiteY43" fmla="*/ 199176 h 1358019"/>
              <a:gd name="connsiteX44" fmla="*/ 1946495 w 1955548"/>
              <a:gd name="connsiteY44" fmla="*/ 235390 h 1358019"/>
              <a:gd name="connsiteX45" fmla="*/ 1955548 w 1955548"/>
              <a:gd name="connsiteY45" fmla="*/ 262550 h 1358019"/>
              <a:gd name="connsiteX46" fmla="*/ 1946495 w 1955548"/>
              <a:gd name="connsiteY46" fmla="*/ 642796 h 1358019"/>
              <a:gd name="connsiteX47" fmla="*/ 1937441 w 1955548"/>
              <a:gd name="connsiteY47" fmla="*/ 715223 h 1358019"/>
              <a:gd name="connsiteX48" fmla="*/ 1919334 w 1955548"/>
              <a:gd name="connsiteY48" fmla="*/ 823865 h 1358019"/>
              <a:gd name="connsiteX49" fmla="*/ 1910281 w 1955548"/>
              <a:gd name="connsiteY49" fmla="*/ 887239 h 1358019"/>
              <a:gd name="connsiteX50" fmla="*/ 1901227 w 1955548"/>
              <a:gd name="connsiteY50" fmla="*/ 932507 h 1358019"/>
              <a:gd name="connsiteX51" fmla="*/ 1883121 w 1955548"/>
              <a:gd name="connsiteY51" fmla="*/ 1013988 h 1358019"/>
              <a:gd name="connsiteX52" fmla="*/ 1865014 w 1955548"/>
              <a:gd name="connsiteY52" fmla="*/ 1113576 h 1358019"/>
              <a:gd name="connsiteX53" fmla="*/ 1846907 w 1955548"/>
              <a:gd name="connsiteY53" fmla="*/ 1149790 h 1358019"/>
              <a:gd name="connsiteX54" fmla="*/ 1828800 w 1955548"/>
              <a:gd name="connsiteY54" fmla="*/ 1204111 h 1358019"/>
              <a:gd name="connsiteX55" fmla="*/ 1810693 w 1955548"/>
              <a:gd name="connsiteY55" fmla="*/ 1231271 h 1358019"/>
              <a:gd name="connsiteX56" fmla="*/ 1801639 w 1955548"/>
              <a:gd name="connsiteY56" fmla="*/ 1258431 h 1358019"/>
              <a:gd name="connsiteX57" fmla="*/ 1774479 w 1955548"/>
              <a:gd name="connsiteY57" fmla="*/ 1276538 h 1358019"/>
              <a:gd name="connsiteX58" fmla="*/ 1756372 w 1955548"/>
              <a:gd name="connsiteY58" fmla="*/ 1303699 h 1358019"/>
              <a:gd name="connsiteX59" fmla="*/ 1674891 w 1955548"/>
              <a:gd name="connsiteY59" fmla="*/ 1348966 h 1358019"/>
              <a:gd name="connsiteX60" fmla="*/ 1611517 w 1955548"/>
              <a:gd name="connsiteY60" fmla="*/ 1358019 h 1358019"/>
              <a:gd name="connsiteX61" fmla="*/ 1457608 w 1955548"/>
              <a:gd name="connsiteY61" fmla="*/ 1348966 h 1358019"/>
              <a:gd name="connsiteX62" fmla="*/ 1430447 w 1955548"/>
              <a:gd name="connsiteY62" fmla="*/ 1339913 h 1358019"/>
              <a:gd name="connsiteX63" fmla="*/ 1403287 w 1955548"/>
              <a:gd name="connsiteY63" fmla="*/ 1276538 h 1358019"/>
              <a:gd name="connsiteX64" fmla="*/ 1385180 w 1955548"/>
              <a:gd name="connsiteY64" fmla="*/ 1195057 h 1358019"/>
              <a:gd name="connsiteX65" fmla="*/ 1358020 w 1955548"/>
              <a:gd name="connsiteY65" fmla="*/ 923453 h 1358019"/>
              <a:gd name="connsiteX66" fmla="*/ 1222218 w 1955548"/>
              <a:gd name="connsiteY66" fmla="*/ 887239 h 1358019"/>
              <a:gd name="connsiteX67" fmla="*/ 1095469 w 1955548"/>
              <a:gd name="connsiteY67" fmla="*/ 896293 h 1358019"/>
              <a:gd name="connsiteX68" fmla="*/ 1068309 w 1955548"/>
              <a:gd name="connsiteY68" fmla="*/ 905346 h 1358019"/>
              <a:gd name="connsiteX69" fmla="*/ 1032095 w 1955548"/>
              <a:gd name="connsiteY69" fmla="*/ 914400 h 1358019"/>
              <a:gd name="connsiteX70" fmla="*/ 968721 w 1955548"/>
              <a:gd name="connsiteY70" fmla="*/ 923453 h 1358019"/>
              <a:gd name="connsiteX71" fmla="*/ 932507 w 1955548"/>
              <a:gd name="connsiteY71" fmla="*/ 941560 h 1358019"/>
              <a:gd name="connsiteX72" fmla="*/ 841972 w 1955548"/>
              <a:gd name="connsiteY72" fmla="*/ 968720 h 1358019"/>
              <a:gd name="connsiteX73" fmla="*/ 805758 w 1955548"/>
              <a:gd name="connsiteY73" fmla="*/ 986827 h 1358019"/>
              <a:gd name="connsiteX74" fmla="*/ 742384 w 1955548"/>
              <a:gd name="connsiteY74" fmla="*/ 1023041 h 1358019"/>
              <a:gd name="connsiteX75" fmla="*/ 706170 w 1955548"/>
              <a:gd name="connsiteY75" fmla="*/ 1032095 h 1358019"/>
              <a:gd name="connsiteX76" fmla="*/ 651849 w 1955548"/>
              <a:gd name="connsiteY76" fmla="*/ 1050202 h 1358019"/>
              <a:gd name="connsiteX77" fmla="*/ 362138 w 1955548"/>
              <a:gd name="connsiteY77" fmla="*/ 1041148 h 1358019"/>
              <a:gd name="connsiteX78" fmla="*/ 262550 w 1955548"/>
              <a:gd name="connsiteY78" fmla="*/ 1023041 h 1358019"/>
              <a:gd name="connsiteX79" fmla="*/ 108641 w 1955548"/>
              <a:gd name="connsiteY79" fmla="*/ 1004934 h 1358019"/>
              <a:gd name="connsiteX80" fmla="*/ 81481 w 1955548"/>
              <a:gd name="connsiteY80" fmla="*/ 995881 h 1358019"/>
              <a:gd name="connsiteX81" fmla="*/ 54321 w 1955548"/>
              <a:gd name="connsiteY81" fmla="*/ 941560 h 1358019"/>
              <a:gd name="connsiteX82" fmla="*/ 27160 w 1955548"/>
              <a:gd name="connsiteY82" fmla="*/ 869132 h 1358019"/>
              <a:gd name="connsiteX83" fmla="*/ 18107 w 1955548"/>
              <a:gd name="connsiteY83" fmla="*/ 823865 h 1358019"/>
              <a:gd name="connsiteX84" fmla="*/ 0 w 1955548"/>
              <a:gd name="connsiteY84" fmla="*/ 769544 h 1358019"/>
              <a:gd name="connsiteX85" fmla="*/ 27160 w 1955548"/>
              <a:gd name="connsiteY85" fmla="*/ 688063 h 1358019"/>
              <a:gd name="connsiteX86" fmla="*/ 54321 w 1955548"/>
              <a:gd name="connsiteY86" fmla="*/ 679010 h 13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955548" h="1358019">
                <a:moveTo>
                  <a:pt x="54321" y="679010"/>
                </a:moveTo>
                <a:lnTo>
                  <a:pt x="54321" y="679010"/>
                </a:lnTo>
                <a:cubicBezTo>
                  <a:pt x="87517" y="669956"/>
                  <a:pt x="121505" y="663422"/>
                  <a:pt x="153909" y="651849"/>
                </a:cubicBezTo>
                <a:cubicBezTo>
                  <a:pt x="164156" y="648189"/>
                  <a:pt x="170747" y="637183"/>
                  <a:pt x="181069" y="633742"/>
                </a:cubicBezTo>
                <a:cubicBezTo>
                  <a:pt x="207464" y="624944"/>
                  <a:pt x="235440" y="621891"/>
                  <a:pt x="262550" y="615635"/>
                </a:cubicBezTo>
                <a:cubicBezTo>
                  <a:pt x="274674" y="612837"/>
                  <a:pt x="286693" y="609600"/>
                  <a:pt x="298764" y="606582"/>
                </a:cubicBezTo>
                <a:cubicBezTo>
                  <a:pt x="313853" y="591493"/>
                  <a:pt x="327972" y="575367"/>
                  <a:pt x="344031" y="561315"/>
                </a:cubicBezTo>
                <a:cubicBezTo>
                  <a:pt x="352220" y="554150"/>
                  <a:pt x="362833" y="550174"/>
                  <a:pt x="371192" y="543208"/>
                </a:cubicBezTo>
                <a:cubicBezTo>
                  <a:pt x="396409" y="522194"/>
                  <a:pt x="405534" y="506471"/>
                  <a:pt x="425513" y="479833"/>
                </a:cubicBezTo>
                <a:cubicBezTo>
                  <a:pt x="448268" y="411566"/>
                  <a:pt x="417573" y="495713"/>
                  <a:pt x="452673" y="425513"/>
                </a:cubicBezTo>
                <a:cubicBezTo>
                  <a:pt x="459941" y="410977"/>
                  <a:pt x="464744" y="395334"/>
                  <a:pt x="470780" y="380245"/>
                </a:cubicBezTo>
                <a:cubicBezTo>
                  <a:pt x="473798" y="365156"/>
                  <a:pt x="475784" y="349824"/>
                  <a:pt x="479833" y="334978"/>
                </a:cubicBezTo>
                <a:cubicBezTo>
                  <a:pt x="484855" y="316564"/>
                  <a:pt x="493311" y="299174"/>
                  <a:pt x="497940" y="280657"/>
                </a:cubicBezTo>
                <a:cubicBezTo>
                  <a:pt x="511624" y="225924"/>
                  <a:pt x="503058" y="256251"/>
                  <a:pt x="525101" y="190122"/>
                </a:cubicBezTo>
                <a:lnTo>
                  <a:pt x="543208" y="135802"/>
                </a:lnTo>
                <a:cubicBezTo>
                  <a:pt x="546226" y="126748"/>
                  <a:pt x="545513" y="115389"/>
                  <a:pt x="552261" y="108641"/>
                </a:cubicBezTo>
                <a:cubicBezTo>
                  <a:pt x="561315" y="99588"/>
                  <a:pt x="568769" y="88583"/>
                  <a:pt x="579422" y="81481"/>
                </a:cubicBezTo>
                <a:cubicBezTo>
                  <a:pt x="661085" y="27039"/>
                  <a:pt x="548268" y="125547"/>
                  <a:pt x="633742" y="54320"/>
                </a:cubicBezTo>
                <a:cubicBezTo>
                  <a:pt x="643578" y="46123"/>
                  <a:pt x="651067" y="35357"/>
                  <a:pt x="660903" y="27160"/>
                </a:cubicBezTo>
                <a:cubicBezTo>
                  <a:pt x="684305" y="7658"/>
                  <a:pt x="688001" y="9074"/>
                  <a:pt x="715224" y="0"/>
                </a:cubicBezTo>
                <a:cubicBezTo>
                  <a:pt x="730313" y="3018"/>
                  <a:pt x="745645" y="5004"/>
                  <a:pt x="760491" y="9053"/>
                </a:cubicBezTo>
                <a:cubicBezTo>
                  <a:pt x="778905" y="14075"/>
                  <a:pt x="795873" y="24792"/>
                  <a:pt x="814812" y="27160"/>
                </a:cubicBezTo>
                <a:lnTo>
                  <a:pt x="887239" y="36214"/>
                </a:lnTo>
                <a:cubicBezTo>
                  <a:pt x="896293" y="39232"/>
                  <a:pt x="905224" y="42645"/>
                  <a:pt x="914400" y="45267"/>
                </a:cubicBezTo>
                <a:cubicBezTo>
                  <a:pt x="926364" y="48685"/>
                  <a:pt x="939177" y="49419"/>
                  <a:pt x="950614" y="54320"/>
                </a:cubicBezTo>
                <a:cubicBezTo>
                  <a:pt x="960615" y="58606"/>
                  <a:pt x="967452" y="68986"/>
                  <a:pt x="977774" y="72427"/>
                </a:cubicBezTo>
                <a:cubicBezTo>
                  <a:pt x="995189" y="78232"/>
                  <a:pt x="1014286" y="77029"/>
                  <a:pt x="1032095" y="81481"/>
                </a:cubicBezTo>
                <a:cubicBezTo>
                  <a:pt x="1082871" y="94175"/>
                  <a:pt x="1088708" y="99888"/>
                  <a:pt x="1131683" y="126748"/>
                </a:cubicBezTo>
                <a:cubicBezTo>
                  <a:pt x="1140910" y="132515"/>
                  <a:pt x="1150484" y="137889"/>
                  <a:pt x="1158843" y="144855"/>
                </a:cubicBezTo>
                <a:cubicBezTo>
                  <a:pt x="1190754" y="171448"/>
                  <a:pt x="1196982" y="188482"/>
                  <a:pt x="1222218" y="226336"/>
                </a:cubicBezTo>
                <a:lnTo>
                  <a:pt x="1240325" y="253497"/>
                </a:lnTo>
                <a:lnTo>
                  <a:pt x="1258431" y="280657"/>
                </a:lnTo>
                <a:cubicBezTo>
                  <a:pt x="1261449" y="292728"/>
                  <a:pt x="1262583" y="305434"/>
                  <a:pt x="1267485" y="316871"/>
                </a:cubicBezTo>
                <a:cubicBezTo>
                  <a:pt x="1271771" y="326872"/>
                  <a:pt x="1277898" y="336337"/>
                  <a:pt x="1285592" y="344031"/>
                </a:cubicBezTo>
                <a:cubicBezTo>
                  <a:pt x="1298389" y="356828"/>
                  <a:pt x="1334763" y="373144"/>
                  <a:pt x="1348966" y="380245"/>
                </a:cubicBezTo>
                <a:cubicBezTo>
                  <a:pt x="1373109" y="377227"/>
                  <a:pt x="1397921" y="377594"/>
                  <a:pt x="1421394" y="371192"/>
                </a:cubicBezTo>
                <a:cubicBezTo>
                  <a:pt x="1438724" y="366466"/>
                  <a:pt x="1464963" y="336676"/>
                  <a:pt x="1475715" y="325924"/>
                </a:cubicBezTo>
                <a:cubicBezTo>
                  <a:pt x="1484284" y="300216"/>
                  <a:pt x="1501956" y="231322"/>
                  <a:pt x="1530035" y="217283"/>
                </a:cubicBezTo>
                <a:cubicBezTo>
                  <a:pt x="1542106" y="211247"/>
                  <a:pt x="1553718" y="204188"/>
                  <a:pt x="1566249" y="199176"/>
                </a:cubicBezTo>
                <a:cubicBezTo>
                  <a:pt x="1566266" y="199169"/>
                  <a:pt x="1634141" y="176546"/>
                  <a:pt x="1647730" y="172016"/>
                </a:cubicBezTo>
                <a:lnTo>
                  <a:pt x="1674891" y="162962"/>
                </a:lnTo>
                <a:cubicBezTo>
                  <a:pt x="1729212" y="165980"/>
                  <a:pt x="1783869" y="165268"/>
                  <a:pt x="1837853" y="172016"/>
                </a:cubicBezTo>
                <a:cubicBezTo>
                  <a:pt x="1856792" y="174383"/>
                  <a:pt x="1874067" y="184086"/>
                  <a:pt x="1892174" y="190122"/>
                </a:cubicBezTo>
                <a:lnTo>
                  <a:pt x="1919334" y="199176"/>
                </a:lnTo>
                <a:cubicBezTo>
                  <a:pt x="1928388" y="211247"/>
                  <a:pt x="1939009" y="222289"/>
                  <a:pt x="1946495" y="235390"/>
                </a:cubicBezTo>
                <a:cubicBezTo>
                  <a:pt x="1951230" y="243676"/>
                  <a:pt x="1955548" y="253007"/>
                  <a:pt x="1955548" y="262550"/>
                </a:cubicBezTo>
                <a:cubicBezTo>
                  <a:pt x="1955548" y="389335"/>
                  <a:pt x="1951562" y="516113"/>
                  <a:pt x="1946495" y="642796"/>
                </a:cubicBezTo>
                <a:cubicBezTo>
                  <a:pt x="1945523" y="667107"/>
                  <a:pt x="1940657" y="691106"/>
                  <a:pt x="1937441" y="715223"/>
                </a:cubicBezTo>
                <a:cubicBezTo>
                  <a:pt x="1917708" y="863217"/>
                  <a:pt x="1938705" y="707639"/>
                  <a:pt x="1919334" y="823865"/>
                </a:cubicBezTo>
                <a:cubicBezTo>
                  <a:pt x="1915826" y="844914"/>
                  <a:pt x="1913789" y="866190"/>
                  <a:pt x="1910281" y="887239"/>
                </a:cubicBezTo>
                <a:cubicBezTo>
                  <a:pt x="1907751" y="902418"/>
                  <a:pt x="1903980" y="917367"/>
                  <a:pt x="1901227" y="932507"/>
                </a:cubicBezTo>
                <a:cubicBezTo>
                  <a:pt x="1888480" y="1002618"/>
                  <a:pt x="1899084" y="966097"/>
                  <a:pt x="1883121" y="1013988"/>
                </a:cubicBezTo>
                <a:cubicBezTo>
                  <a:pt x="1879817" y="1037114"/>
                  <a:pt x="1874863" y="1087311"/>
                  <a:pt x="1865014" y="1113576"/>
                </a:cubicBezTo>
                <a:cubicBezTo>
                  <a:pt x="1860275" y="1126213"/>
                  <a:pt x="1851919" y="1137259"/>
                  <a:pt x="1846907" y="1149790"/>
                </a:cubicBezTo>
                <a:cubicBezTo>
                  <a:pt x="1839818" y="1167511"/>
                  <a:pt x="1839387" y="1188230"/>
                  <a:pt x="1828800" y="1204111"/>
                </a:cubicBezTo>
                <a:cubicBezTo>
                  <a:pt x="1822764" y="1213164"/>
                  <a:pt x="1815559" y="1221539"/>
                  <a:pt x="1810693" y="1231271"/>
                </a:cubicBezTo>
                <a:cubicBezTo>
                  <a:pt x="1806425" y="1239807"/>
                  <a:pt x="1807601" y="1250979"/>
                  <a:pt x="1801639" y="1258431"/>
                </a:cubicBezTo>
                <a:cubicBezTo>
                  <a:pt x="1794842" y="1266927"/>
                  <a:pt x="1783532" y="1270502"/>
                  <a:pt x="1774479" y="1276538"/>
                </a:cubicBezTo>
                <a:cubicBezTo>
                  <a:pt x="1768443" y="1285592"/>
                  <a:pt x="1764066" y="1296005"/>
                  <a:pt x="1756372" y="1303699"/>
                </a:cubicBezTo>
                <a:cubicBezTo>
                  <a:pt x="1743117" y="1316954"/>
                  <a:pt x="1681734" y="1346861"/>
                  <a:pt x="1674891" y="1348966"/>
                </a:cubicBezTo>
                <a:cubicBezTo>
                  <a:pt x="1654495" y="1355241"/>
                  <a:pt x="1632642" y="1355001"/>
                  <a:pt x="1611517" y="1358019"/>
                </a:cubicBezTo>
                <a:cubicBezTo>
                  <a:pt x="1560214" y="1355001"/>
                  <a:pt x="1508745" y="1354079"/>
                  <a:pt x="1457608" y="1348966"/>
                </a:cubicBezTo>
                <a:cubicBezTo>
                  <a:pt x="1448112" y="1348016"/>
                  <a:pt x="1437195" y="1346661"/>
                  <a:pt x="1430447" y="1339913"/>
                </a:cubicBezTo>
                <a:cubicBezTo>
                  <a:pt x="1420788" y="1330254"/>
                  <a:pt x="1407616" y="1291689"/>
                  <a:pt x="1403287" y="1276538"/>
                </a:cubicBezTo>
                <a:cubicBezTo>
                  <a:pt x="1398356" y="1259279"/>
                  <a:pt x="1386959" y="1210623"/>
                  <a:pt x="1385180" y="1195057"/>
                </a:cubicBezTo>
                <a:cubicBezTo>
                  <a:pt x="1374849" y="1104659"/>
                  <a:pt x="1389114" y="1008961"/>
                  <a:pt x="1358020" y="923453"/>
                </a:cubicBezTo>
                <a:cubicBezTo>
                  <a:pt x="1351640" y="905909"/>
                  <a:pt x="1245460" y="891113"/>
                  <a:pt x="1222218" y="887239"/>
                </a:cubicBezTo>
                <a:cubicBezTo>
                  <a:pt x="1179968" y="890257"/>
                  <a:pt x="1137536" y="891344"/>
                  <a:pt x="1095469" y="896293"/>
                </a:cubicBezTo>
                <a:cubicBezTo>
                  <a:pt x="1085991" y="897408"/>
                  <a:pt x="1077485" y="902724"/>
                  <a:pt x="1068309" y="905346"/>
                </a:cubicBezTo>
                <a:cubicBezTo>
                  <a:pt x="1056345" y="908764"/>
                  <a:pt x="1044337" y="912174"/>
                  <a:pt x="1032095" y="914400"/>
                </a:cubicBezTo>
                <a:cubicBezTo>
                  <a:pt x="1011100" y="918217"/>
                  <a:pt x="989846" y="920435"/>
                  <a:pt x="968721" y="923453"/>
                </a:cubicBezTo>
                <a:cubicBezTo>
                  <a:pt x="956650" y="929489"/>
                  <a:pt x="945144" y="936821"/>
                  <a:pt x="932507" y="941560"/>
                </a:cubicBezTo>
                <a:cubicBezTo>
                  <a:pt x="880534" y="961050"/>
                  <a:pt x="903867" y="937772"/>
                  <a:pt x="841972" y="968720"/>
                </a:cubicBezTo>
                <a:cubicBezTo>
                  <a:pt x="829901" y="974756"/>
                  <a:pt x="817476" y="980131"/>
                  <a:pt x="805758" y="986827"/>
                </a:cubicBezTo>
                <a:cubicBezTo>
                  <a:pt x="772325" y="1005932"/>
                  <a:pt x="782182" y="1008116"/>
                  <a:pt x="742384" y="1023041"/>
                </a:cubicBezTo>
                <a:cubicBezTo>
                  <a:pt x="730733" y="1027410"/>
                  <a:pt x="718088" y="1028520"/>
                  <a:pt x="706170" y="1032095"/>
                </a:cubicBezTo>
                <a:cubicBezTo>
                  <a:pt x="687889" y="1037580"/>
                  <a:pt x="651849" y="1050202"/>
                  <a:pt x="651849" y="1050202"/>
                </a:cubicBezTo>
                <a:cubicBezTo>
                  <a:pt x="555279" y="1047184"/>
                  <a:pt x="458622" y="1046226"/>
                  <a:pt x="362138" y="1041148"/>
                </a:cubicBezTo>
                <a:cubicBezTo>
                  <a:pt x="343356" y="1040159"/>
                  <a:pt x="283302" y="1026814"/>
                  <a:pt x="262550" y="1023041"/>
                </a:cubicBezTo>
                <a:cubicBezTo>
                  <a:pt x="189892" y="1009831"/>
                  <a:pt x="200104" y="1013249"/>
                  <a:pt x="108641" y="1004934"/>
                </a:cubicBezTo>
                <a:cubicBezTo>
                  <a:pt x="99588" y="1001916"/>
                  <a:pt x="88933" y="1001843"/>
                  <a:pt x="81481" y="995881"/>
                </a:cubicBezTo>
                <a:cubicBezTo>
                  <a:pt x="62569" y="980751"/>
                  <a:pt x="62878" y="961527"/>
                  <a:pt x="54321" y="941560"/>
                </a:cubicBezTo>
                <a:cubicBezTo>
                  <a:pt x="30094" y="885030"/>
                  <a:pt x="39999" y="926909"/>
                  <a:pt x="27160" y="869132"/>
                </a:cubicBezTo>
                <a:cubicBezTo>
                  <a:pt x="23822" y="854111"/>
                  <a:pt x="22156" y="838711"/>
                  <a:pt x="18107" y="823865"/>
                </a:cubicBezTo>
                <a:cubicBezTo>
                  <a:pt x="13085" y="805451"/>
                  <a:pt x="0" y="769544"/>
                  <a:pt x="0" y="769544"/>
                </a:cubicBezTo>
                <a:cubicBezTo>
                  <a:pt x="4417" y="743038"/>
                  <a:pt x="2678" y="707648"/>
                  <a:pt x="27160" y="688063"/>
                </a:cubicBezTo>
                <a:cubicBezTo>
                  <a:pt x="34612" y="682101"/>
                  <a:pt x="49794" y="680519"/>
                  <a:pt x="54321" y="67901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乘号 22"/>
          <p:cNvSpPr/>
          <p:nvPr/>
        </p:nvSpPr>
        <p:spPr>
          <a:xfrm>
            <a:off x="2464997" y="4189992"/>
            <a:ext cx="391044" cy="556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7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526165"/>
            <a:ext cx="9010650" cy="633183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629150" y="4533899"/>
            <a:ext cx="1343025" cy="1190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150" y="1492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S-bb relation</a:t>
            </a:r>
            <a:endParaRPr lang="zh-CN" altLang="en-US" dirty="0"/>
          </a:p>
        </p:txBody>
      </p:sp>
      <p:sp>
        <p:nvSpPr>
          <p:cNvPr id="5" name="文本框 6"/>
          <p:cNvSpPr txBox="1"/>
          <p:nvPr/>
        </p:nvSpPr>
        <p:spPr>
          <a:xfrm>
            <a:off x="0" y="6488668"/>
            <a:ext cx="378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J. Zhang, D. Cheng &amp; M-C CHU in prep.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14056" y="1905506"/>
                <a:ext cx="382934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 largest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: second largest group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𝑑𝑏𝑏</m:t>
                        </m:r>
                      </m:den>
                    </m:f>
                  </m:oMath>
                </a14:m>
                <a:r>
                  <a:rPr lang="en-US" altLang="zh-CN" sz="2400" dirty="0"/>
                  <a:t>:</a:t>
                </a:r>
                <a:r>
                  <a:rPr lang="en-US" altLang="zh-CN" sz="2400" dirty="0" smtClean="0"/>
                  <a:t> derivative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r>
                  <a:rPr lang="en-US" altLang="zh-CN" sz="2400" dirty="0" smtClean="0"/>
                  <a:t>Define transition threshold: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Max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𝑑𝑏𝑏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Suggest definition: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56" y="1905506"/>
                <a:ext cx="3829343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2389" t="-1603" b="-16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4" y="0"/>
            <a:ext cx="6941949" cy="68580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048500" y="685800"/>
            <a:ext cx="38100" cy="5486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72300" y="685800"/>
            <a:ext cx="38100" cy="5486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6" y="987868"/>
            <a:ext cx="9144001" cy="488226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4" y="846859"/>
            <a:ext cx="6885709" cy="516428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933387" y="517236"/>
            <a:ext cx="655782" cy="5846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54" y="1274618"/>
            <a:ext cx="9167421" cy="489476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5" y="1078341"/>
            <a:ext cx="6871187" cy="51533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739431" y="517236"/>
            <a:ext cx="655782" cy="5846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9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2125</TotalTime>
  <Words>581</Words>
  <Application>Microsoft Office PowerPoint</Application>
  <PresentationFormat>宽屏</PresentationFormat>
  <Paragraphs>103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宋体</vt:lpstr>
      <vt:lpstr>Arial</vt:lpstr>
      <vt:lpstr>Baskerville Old Face</vt:lpstr>
      <vt:lpstr>Calibri</vt:lpstr>
      <vt:lpstr>Calibri Light</vt:lpstr>
      <vt:lpstr>Cambria Math</vt:lpstr>
      <vt:lpstr>Verdana</vt:lpstr>
      <vt:lpstr>Office 主题</vt:lpstr>
      <vt:lpstr>Percolation analysis for cosmic web with discrete points</vt:lpstr>
      <vt:lpstr>PowerPoint 演示文稿</vt:lpstr>
      <vt:lpstr>Percolation analysis has a long history</vt:lpstr>
      <vt:lpstr>Definition for percolation and S-bb relation</vt:lpstr>
      <vt:lpstr>Definition for percolation and S-bb relation</vt:lpstr>
      <vt:lpstr>PowerPoint 演示文稿</vt:lpstr>
      <vt:lpstr>S-bb relation</vt:lpstr>
      <vt:lpstr>PowerPoint 演示文稿</vt:lpstr>
      <vt:lpstr>PowerPoint 演示文稿</vt:lpstr>
      <vt:lpstr>PowerPoint 演示文稿</vt:lpstr>
      <vt:lpstr>Halo Abundance Matching</vt:lpstr>
      <vt:lpstr>PowerPoint 演示文稿</vt:lpstr>
      <vt:lpstr>PowerPoint 演示文稿</vt:lpstr>
      <vt:lpstr>PowerPoint 演示文稿</vt:lpstr>
      <vt:lpstr>Robust against redshift distortion</vt:lpstr>
      <vt:lpstr>Jackknife error estimate</vt:lpstr>
      <vt:lpstr>Jackknife error estimate</vt:lpstr>
      <vt:lpstr>Probability Cloud Cluster Expansion Theory</vt:lpstr>
      <vt:lpstr>Probability Cloud Cluster Expansion Theory</vt:lpstr>
      <vt:lpstr>Probability Cloud Cluster Expansion Theory</vt:lpstr>
      <vt:lpstr>Conclusion</vt:lpstr>
      <vt:lpstr>Simple  Fast  Powerful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Percolation analysis for cosmic web with discrete points</dc:title>
  <dc:creator>Jiajun Zhang</dc:creator>
  <cp:lastModifiedBy>Jiajun Zhang</cp:lastModifiedBy>
  <cp:revision>32</cp:revision>
  <dcterms:created xsi:type="dcterms:W3CDTF">2016-04-13T03:00:19Z</dcterms:created>
  <dcterms:modified xsi:type="dcterms:W3CDTF">2016-07-06T01:33:06Z</dcterms:modified>
</cp:coreProperties>
</file>