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3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embeddings/Microsoft_Equation1.bin" ContentType="application/vnd.openxmlformats-officedocument.oleObject"/>
  <Override PartName="/ppt/embeddings/Microsoft_Equation2.bin" ContentType="application/vnd.openxmlformats-officedocument.oleObject"/>
  <Override PartName="/ppt/embeddings/oleObject1.bin" ContentType="application/vnd.openxmlformats-officedocument.oleObject"/>
  <Override PartName="/ppt/embeddings/Microsoft_Equation3.bin" ContentType="application/vnd.openxmlformats-officedocument.oleObject"/>
  <Override PartName="/ppt/embeddings/oleObject2.bin" ContentType="application/vnd.openxmlformats-officedocument.oleObject"/>
  <Override PartName="/ppt/embeddings/Microsoft_Equation4.bin" ContentType="application/vnd.openxmlformats-officedocument.oleObject"/>
  <Override PartName="/ppt/embeddings/Microsoft_Equation5.bin" ContentType="application/vnd.openxmlformats-officedocument.oleObject"/>
  <Override PartName="/ppt/embeddings/oleObject3.bin" ContentType="application/vnd.openxmlformats-officedocument.oleObject"/>
  <Override PartName="/ppt/embeddings/Microsoft_Equation6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Microsoft_Equation7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Microsoft_Equation8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Microsoft_Equation9.bin" ContentType="application/vnd.openxmlformats-officedocument.oleObject"/>
  <Override PartName="/ppt/embeddings/Microsoft_Equation10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ppt/embeddings/oleObject18.bin" ContentType="application/vnd.openxmlformats-officedocument.oleObject"/>
  <Override PartName="/ppt/embeddings/oleObject19.bin" ContentType="application/vnd.openxmlformats-officedocument.oleObject"/>
  <Override PartName="/ppt/embeddings/oleObject20.bin" ContentType="application/vnd.openxmlformats-officedocument.oleObject"/>
  <Override PartName="/ppt/embeddings/oleObject21.bin" ContentType="application/vnd.openxmlformats-officedocument.oleObject"/>
  <Override PartName="/ppt/embeddings/Microsoft_Equation11.bin" ContentType="application/vnd.openxmlformats-officedocument.oleObject"/>
  <Override PartName="/ppt/embeddings/oleObject22.bin" ContentType="application/vnd.openxmlformats-officedocument.oleObject"/>
  <Override PartName="/ppt/embeddings/oleObject23.bin" ContentType="application/vnd.openxmlformats-officedocument.oleObject"/>
  <Override PartName="/ppt/embeddings/Microsoft_Equation12.bin" ContentType="application/vnd.openxmlformats-officedocument.oleObject"/>
  <Override PartName="/ppt/embeddings/Microsoft_Equation13.bin" ContentType="application/vnd.openxmlformats-officedocument.oleObject"/>
  <Override PartName="/ppt/embeddings/Microsoft_Equation14.bin" ContentType="application/vnd.openxmlformats-officedocument.oleObject"/>
  <Override PartName="/ppt/embeddings/oleObject24.bin" ContentType="application/vnd.openxmlformats-officedocument.oleObject"/>
  <Override PartName="/ppt/embeddings/Microsoft_Equation15.bin" ContentType="application/vnd.openxmlformats-officedocument.oleObject"/>
  <Override PartName="/ppt/embeddings/Microsoft_Equation16.bin" ContentType="application/vnd.openxmlformats-officedocument.oleObject"/>
  <Override PartName="/ppt/embeddings/oleObject25.bin" ContentType="application/vnd.openxmlformats-officedocument.oleObject"/>
  <Override PartName="/ppt/embeddings/oleObject26.bin" ContentType="application/vnd.openxmlformats-officedocument.oleObject"/>
  <Override PartName="/ppt/embeddings/Microsoft_Equation17.bin" ContentType="application/vnd.openxmlformats-officedocument.oleObject"/>
  <Override PartName="/ppt/embeddings/oleObject27.bin" ContentType="application/vnd.openxmlformats-officedocument.oleObject"/>
  <Override PartName="/ppt/embeddings/oleObject28.bin" ContentType="application/vnd.openxmlformats-officedocument.oleObject"/>
  <Override PartName="/ppt/embeddings/oleObject29.bin" ContentType="application/vnd.openxmlformats-officedocument.oleObject"/>
  <Override PartName="/ppt/embeddings/oleObject30.bin" ContentType="application/vnd.openxmlformats-officedocument.oleObject"/>
  <Override PartName="/ppt/embeddings/oleObject31.bin" ContentType="application/vnd.openxmlformats-officedocument.oleObject"/>
  <Override PartName="/ppt/embeddings/oleObject32.bin" ContentType="application/vnd.openxmlformats-officedocument.oleObject"/>
  <Override PartName="/ppt/embeddings/oleObject33.bin" ContentType="application/vnd.openxmlformats-officedocument.oleObject"/>
  <Override PartName="/ppt/embeddings/Microsoft_Equation18.bin" ContentType="application/vnd.openxmlformats-officedocument.oleObject"/>
  <Override PartName="/ppt/embeddings/oleObject34.bin" ContentType="application/vnd.openxmlformats-officedocument.oleObject"/>
  <Override PartName="/ppt/embeddings/oleObject35.bin" ContentType="application/vnd.openxmlformats-officedocument.oleObject"/>
  <Override PartName="/ppt/embeddings/Microsoft_Equation19.bin" ContentType="application/vnd.openxmlformats-officedocument.oleObject"/>
  <Override PartName="/ppt/embeddings/Microsoft_Equation20.bin" ContentType="application/vnd.openxmlformats-officedocument.oleObject"/>
  <Override PartName="/ppt/embeddings/Microsoft_Equation21.bin" ContentType="application/vnd.openxmlformats-officedocument.oleObject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28" r:id="rId1"/>
    <p:sldMasterId id="2147484486" r:id="rId2"/>
    <p:sldMasterId id="2147484504" r:id="rId3"/>
    <p:sldMasterId id="2147484522" r:id="rId4"/>
  </p:sldMasterIdLst>
  <p:notesMasterIdLst>
    <p:notesMasterId r:id="rId54"/>
  </p:notesMasterIdLst>
  <p:handoutMasterIdLst>
    <p:handoutMasterId r:id="rId55"/>
  </p:handoutMasterIdLst>
  <p:sldIdLst>
    <p:sldId id="256" r:id="rId5"/>
    <p:sldId id="257" r:id="rId6"/>
    <p:sldId id="303" r:id="rId7"/>
    <p:sldId id="281" r:id="rId8"/>
    <p:sldId id="284" r:id="rId9"/>
    <p:sldId id="285" r:id="rId10"/>
    <p:sldId id="287" r:id="rId11"/>
    <p:sldId id="283" r:id="rId12"/>
    <p:sldId id="288" r:id="rId13"/>
    <p:sldId id="282" r:id="rId14"/>
    <p:sldId id="289" r:id="rId15"/>
    <p:sldId id="277" r:id="rId16"/>
    <p:sldId id="286" r:id="rId17"/>
    <p:sldId id="290" r:id="rId18"/>
    <p:sldId id="340" r:id="rId19"/>
    <p:sldId id="304" r:id="rId20"/>
    <p:sldId id="305" r:id="rId21"/>
    <p:sldId id="306" r:id="rId22"/>
    <p:sldId id="307" r:id="rId23"/>
    <p:sldId id="308" r:id="rId24"/>
    <p:sldId id="309" r:id="rId25"/>
    <p:sldId id="310" r:id="rId26"/>
    <p:sldId id="311" r:id="rId27"/>
    <p:sldId id="330" r:id="rId28"/>
    <p:sldId id="312" r:id="rId29"/>
    <p:sldId id="313" r:id="rId30"/>
    <p:sldId id="314" r:id="rId31"/>
    <p:sldId id="315" r:id="rId32"/>
    <p:sldId id="331" r:id="rId33"/>
    <p:sldId id="316" r:id="rId34"/>
    <p:sldId id="329" r:id="rId35"/>
    <p:sldId id="317" r:id="rId36"/>
    <p:sldId id="335" r:id="rId37"/>
    <p:sldId id="328" r:id="rId38"/>
    <p:sldId id="336" r:id="rId39"/>
    <p:sldId id="318" r:id="rId40"/>
    <p:sldId id="320" r:id="rId41"/>
    <p:sldId id="321" r:id="rId42"/>
    <p:sldId id="322" r:id="rId43"/>
    <p:sldId id="323" r:id="rId44"/>
    <p:sldId id="324" r:id="rId45"/>
    <p:sldId id="333" r:id="rId46"/>
    <p:sldId id="332" r:id="rId47"/>
    <p:sldId id="334" r:id="rId48"/>
    <p:sldId id="337" r:id="rId49"/>
    <p:sldId id="339" r:id="rId50"/>
    <p:sldId id="258" r:id="rId51"/>
    <p:sldId id="293" r:id="rId52"/>
    <p:sldId id="341" r:id="rId53"/>
  </p:sldIdLst>
  <p:sldSz cx="9144000" cy="6858000" type="screen4x3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MS PGothic" charset="0"/>
        <a:cs typeface="MS PGothic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MS PGothic" charset="0"/>
        <a:cs typeface="MS PGothic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MS PGothic" charset="0"/>
        <a:cs typeface="MS PGothic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MS PGothic" charset="0"/>
        <a:cs typeface="MS PGothic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MS PGothic" charset="0"/>
        <a:cs typeface="MS PGothic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Verdana" charset="0"/>
        <a:ea typeface="MS PGothic" charset="0"/>
        <a:cs typeface="MS PGothic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Verdana" charset="0"/>
        <a:ea typeface="MS PGothic" charset="0"/>
        <a:cs typeface="MS PGothic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Verdana" charset="0"/>
        <a:ea typeface="MS PGothic" charset="0"/>
        <a:cs typeface="MS PGothic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Verdana" charset="0"/>
        <a:ea typeface="MS PGothic" charset="0"/>
        <a:cs typeface="MS PGothic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8DB"/>
    <a:srgbClr val="00549F"/>
    <a:srgbClr val="FDC82F"/>
    <a:srgbClr val="00338D"/>
    <a:srgbClr val="D0103A"/>
    <a:srgbClr val="008542"/>
    <a:srgbClr val="E37222"/>
    <a:srgbClr val="8224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243" autoAdjust="0"/>
  </p:normalViewPr>
  <p:slideViewPr>
    <p:cSldViewPr snapToGrid="0">
      <p:cViewPr>
        <p:scale>
          <a:sx n="100" d="100"/>
          <a:sy n="100" d="100"/>
        </p:scale>
        <p:origin x="-80" y="2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57" d="100"/>
          <a:sy n="57" d="100"/>
        </p:scale>
        <p:origin x="-3132" y="-96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50" Type="http://schemas.openxmlformats.org/officeDocument/2006/relationships/slide" Target="slides/slide46.xml"/><Relationship Id="rId51" Type="http://schemas.openxmlformats.org/officeDocument/2006/relationships/slide" Target="slides/slide47.xml"/><Relationship Id="rId52" Type="http://schemas.openxmlformats.org/officeDocument/2006/relationships/slide" Target="slides/slide48.xml"/><Relationship Id="rId53" Type="http://schemas.openxmlformats.org/officeDocument/2006/relationships/slide" Target="slides/slide49.xml"/><Relationship Id="rId54" Type="http://schemas.openxmlformats.org/officeDocument/2006/relationships/notesMaster" Target="notesMasters/notesMaster1.xml"/><Relationship Id="rId55" Type="http://schemas.openxmlformats.org/officeDocument/2006/relationships/handoutMaster" Target="handoutMasters/handoutMaster1.xml"/><Relationship Id="rId56" Type="http://schemas.openxmlformats.org/officeDocument/2006/relationships/printerSettings" Target="printerSettings/printerSettings1.bin"/><Relationship Id="rId57" Type="http://schemas.openxmlformats.org/officeDocument/2006/relationships/presProps" Target="presProps.xml"/><Relationship Id="rId58" Type="http://schemas.openxmlformats.org/officeDocument/2006/relationships/viewProps" Target="viewProps.xml"/><Relationship Id="rId59" Type="http://schemas.openxmlformats.org/officeDocument/2006/relationships/theme" Target="theme/theme1.xml"/><Relationship Id="rId40" Type="http://schemas.openxmlformats.org/officeDocument/2006/relationships/slide" Target="slides/slide36.xml"/><Relationship Id="rId41" Type="http://schemas.openxmlformats.org/officeDocument/2006/relationships/slide" Target="slides/slide37.xml"/><Relationship Id="rId42" Type="http://schemas.openxmlformats.org/officeDocument/2006/relationships/slide" Target="slides/slide38.xml"/><Relationship Id="rId43" Type="http://schemas.openxmlformats.org/officeDocument/2006/relationships/slide" Target="slides/slide39.xml"/><Relationship Id="rId44" Type="http://schemas.openxmlformats.org/officeDocument/2006/relationships/slide" Target="slides/slide40.xml"/><Relationship Id="rId45" Type="http://schemas.openxmlformats.org/officeDocument/2006/relationships/slide" Target="slides/slide41.xml"/><Relationship Id="rId46" Type="http://schemas.openxmlformats.org/officeDocument/2006/relationships/slide" Target="slides/slide42.xml"/><Relationship Id="rId47" Type="http://schemas.openxmlformats.org/officeDocument/2006/relationships/slide" Target="slides/slide43.xml"/><Relationship Id="rId48" Type="http://schemas.openxmlformats.org/officeDocument/2006/relationships/slide" Target="slides/slide44.xml"/><Relationship Id="rId49" Type="http://schemas.openxmlformats.org/officeDocument/2006/relationships/slide" Target="slides/slide45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30" Type="http://schemas.openxmlformats.org/officeDocument/2006/relationships/slide" Target="slides/slide26.xml"/><Relationship Id="rId31" Type="http://schemas.openxmlformats.org/officeDocument/2006/relationships/slide" Target="slides/slide27.xml"/><Relationship Id="rId32" Type="http://schemas.openxmlformats.org/officeDocument/2006/relationships/slide" Target="slides/slide28.xml"/><Relationship Id="rId33" Type="http://schemas.openxmlformats.org/officeDocument/2006/relationships/slide" Target="slides/slide29.xml"/><Relationship Id="rId34" Type="http://schemas.openxmlformats.org/officeDocument/2006/relationships/slide" Target="slides/slide30.xml"/><Relationship Id="rId35" Type="http://schemas.openxmlformats.org/officeDocument/2006/relationships/slide" Target="slides/slide31.xml"/><Relationship Id="rId36" Type="http://schemas.openxmlformats.org/officeDocument/2006/relationships/slide" Target="slides/slide32.xml"/><Relationship Id="rId37" Type="http://schemas.openxmlformats.org/officeDocument/2006/relationships/slide" Target="slides/slide33.xml"/><Relationship Id="rId38" Type="http://schemas.openxmlformats.org/officeDocument/2006/relationships/slide" Target="slides/slide34.xml"/><Relationship Id="rId39" Type="http://schemas.openxmlformats.org/officeDocument/2006/relationships/slide" Target="slides/slide35.xml"/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<Relationship Id="rId24" Type="http://schemas.openxmlformats.org/officeDocument/2006/relationships/slide" Target="slides/slide20.xml"/><Relationship Id="rId25" Type="http://schemas.openxmlformats.org/officeDocument/2006/relationships/slide" Target="slides/slide21.xml"/><Relationship Id="rId26" Type="http://schemas.openxmlformats.org/officeDocument/2006/relationships/slide" Target="slides/slide22.xml"/><Relationship Id="rId27" Type="http://schemas.openxmlformats.org/officeDocument/2006/relationships/slide" Target="slides/slide23.xml"/><Relationship Id="rId28" Type="http://schemas.openxmlformats.org/officeDocument/2006/relationships/slide" Target="slides/slide24.xml"/><Relationship Id="rId29" Type="http://schemas.openxmlformats.org/officeDocument/2006/relationships/slide" Target="slides/slide25.xml"/><Relationship Id="rId60" Type="http://schemas.openxmlformats.org/officeDocument/2006/relationships/tableStyles" Target="tableStyles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Relationship Id="rId2" Type="http://schemas.openxmlformats.org/officeDocument/2006/relationships/image" Target="../media/image9.e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4" Type="http://schemas.openxmlformats.org/officeDocument/2006/relationships/image" Target="../media/image32.wmf"/><Relationship Id="rId5" Type="http://schemas.openxmlformats.org/officeDocument/2006/relationships/image" Target="../media/image33.wmf"/><Relationship Id="rId6" Type="http://schemas.openxmlformats.org/officeDocument/2006/relationships/image" Target="../media/image34.wmf"/><Relationship Id="rId7" Type="http://schemas.openxmlformats.org/officeDocument/2006/relationships/image" Target="../media/image35.wmf"/><Relationship Id="rId8" Type="http://schemas.openxmlformats.org/officeDocument/2006/relationships/image" Target="../media/image36.wmf"/><Relationship Id="rId9" Type="http://schemas.openxmlformats.org/officeDocument/2006/relationships/image" Target="../media/image37.wmf"/><Relationship Id="rId10" Type="http://schemas.openxmlformats.org/officeDocument/2006/relationships/image" Target="../media/image38.wmf"/><Relationship Id="rId1" Type="http://schemas.openxmlformats.org/officeDocument/2006/relationships/image" Target="../media/image29.emf"/><Relationship Id="rId2" Type="http://schemas.openxmlformats.org/officeDocument/2006/relationships/image" Target="../media/image30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wmf"/><Relationship Id="rId2" Type="http://schemas.openxmlformats.org/officeDocument/2006/relationships/image" Target="../media/image40.wmf"/><Relationship Id="rId3" Type="http://schemas.openxmlformats.org/officeDocument/2006/relationships/image" Target="../media/image41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png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wmf"/><Relationship Id="rId2" Type="http://schemas.openxmlformats.org/officeDocument/2006/relationships/image" Target="../media/image48.w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50.wmf"/><Relationship Id="rId4" Type="http://schemas.openxmlformats.org/officeDocument/2006/relationships/image" Target="../media/image51.wmf"/><Relationship Id="rId5" Type="http://schemas.openxmlformats.org/officeDocument/2006/relationships/image" Target="../media/image52.wmf"/><Relationship Id="rId1" Type="http://schemas.openxmlformats.org/officeDocument/2006/relationships/image" Target="../media/image40.wmf"/><Relationship Id="rId2" Type="http://schemas.openxmlformats.org/officeDocument/2006/relationships/image" Target="../media/image49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3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Relationship Id="rId2" Type="http://schemas.openxmlformats.org/officeDocument/2006/relationships/image" Target="../media/image11.w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8.emf"/><Relationship Id="rId2" Type="http://schemas.openxmlformats.org/officeDocument/2006/relationships/image" Target="../media/image59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2.emf"/><Relationship Id="rId2" Type="http://schemas.openxmlformats.org/officeDocument/2006/relationships/image" Target="../media/image6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image" Target="../media/image13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Relationship Id="rId2" Type="http://schemas.openxmlformats.org/officeDocument/2006/relationships/image" Target="../media/image18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Relationship Id="rId2" Type="http://schemas.openxmlformats.org/officeDocument/2006/relationships/image" Target="../media/image20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Relationship Id="rId2" Type="http://schemas.openxmlformats.org/officeDocument/2006/relationships/image" Target="../media/image22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4" Type="http://schemas.openxmlformats.org/officeDocument/2006/relationships/image" Target="../media/image26.emf"/><Relationship Id="rId1" Type="http://schemas.openxmlformats.org/officeDocument/2006/relationships/image" Target="../media/image23.wmf"/><Relationship Id="rId2" Type="http://schemas.openxmlformats.org/officeDocument/2006/relationships/image" Target="../media/image24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Relationship Id="rId2" Type="http://schemas.openxmlformats.org/officeDocument/2006/relationships/image" Target="../media/image27.wmf"/><Relationship Id="rId3" Type="http://schemas.openxmlformats.org/officeDocument/2006/relationships/image" Target="../media/image2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7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t" anchorCtr="0" compatLnSpc="1">
            <a:prstTxWarp prst="textNoShape">
              <a:avLst/>
            </a:prstTxWarp>
          </a:bodyPr>
          <a:lstStyle>
            <a:lvl1pPr defTabSz="892175">
              <a:defRPr sz="1100"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287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5" y="0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t" anchorCtr="0" compatLnSpc="1">
            <a:prstTxWarp prst="textNoShape">
              <a:avLst/>
            </a:prstTxWarp>
          </a:bodyPr>
          <a:lstStyle>
            <a:lvl1pPr algn="r" defTabSz="892175">
              <a:defRPr sz="1100"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287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94481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b" anchorCtr="0" compatLnSpc="1">
            <a:prstTxWarp prst="textNoShape">
              <a:avLst/>
            </a:prstTxWarp>
          </a:bodyPr>
          <a:lstStyle>
            <a:lvl1pPr defTabSz="892175">
              <a:defRPr sz="1100"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287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5" y="9428163"/>
            <a:ext cx="294481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b" anchorCtr="0" compatLnSpc="1">
            <a:prstTxWarp prst="textNoShape">
              <a:avLst/>
            </a:prstTxWarp>
          </a:bodyPr>
          <a:lstStyle>
            <a:lvl1pPr algn="r" defTabSz="892175">
              <a:defRPr sz="1100">
                <a:latin typeface="Arial" charset="0"/>
              </a:defRPr>
            </a:lvl1pPr>
          </a:lstStyle>
          <a:p>
            <a:fld id="{B6976213-0DC1-BF41-85BD-5D82B399DE36}" type="slidenum">
              <a:rPr lang="it-IT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102841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782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t" anchorCtr="0" compatLnSpc="1">
            <a:prstTxWarp prst="textNoShape">
              <a:avLst/>
            </a:prstTxWarp>
          </a:bodyPr>
          <a:lstStyle>
            <a:lvl1pPr defTabSz="862013">
              <a:defRPr sz="1100">
                <a:latin typeface="Verdana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67150" y="0"/>
            <a:ext cx="291782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t" anchorCtr="0" compatLnSpc="1">
            <a:prstTxWarp prst="textNoShape">
              <a:avLst/>
            </a:prstTxWarp>
          </a:bodyPr>
          <a:lstStyle>
            <a:lvl1pPr algn="r" defTabSz="862013">
              <a:defRPr sz="1100"/>
            </a:lvl1pPr>
          </a:lstStyle>
          <a:p>
            <a:fld id="{1F9FCB21-07E7-9D44-9D15-923904DCCC19}" type="datetime1">
              <a:rPr lang="en-US"/>
              <a:pPr/>
              <a:t>14/11/17</a:t>
            </a:fld>
            <a:endParaRPr lang="en-US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65200" y="739775"/>
            <a:ext cx="4927600" cy="36957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83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76300" y="4729163"/>
            <a:ext cx="5033963" cy="443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83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59913"/>
            <a:ext cx="2917825" cy="44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b" anchorCtr="0" compatLnSpc="1">
            <a:prstTxWarp prst="textNoShape">
              <a:avLst/>
            </a:prstTxWarp>
          </a:bodyPr>
          <a:lstStyle>
            <a:lvl1pPr defTabSz="862013">
              <a:defRPr sz="1100">
                <a:latin typeface="Verdana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83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67150" y="9459913"/>
            <a:ext cx="2917825" cy="44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b" anchorCtr="0" compatLnSpc="1">
            <a:prstTxWarp prst="textNoShape">
              <a:avLst/>
            </a:prstTxWarp>
          </a:bodyPr>
          <a:lstStyle>
            <a:lvl1pPr algn="r" defTabSz="862013">
              <a:defRPr sz="1100"/>
            </a:lvl1pPr>
          </a:lstStyle>
          <a:p>
            <a:fld id="{5CE19FEF-9526-A043-9429-27211EF58A3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69788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MS PGothic" pitchFamily="34" charset="-128"/>
        <a:cs typeface="MS PGothic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MS PGothic" pitchFamily="34" charset="-128"/>
        <a:cs typeface="MS PGothic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MS PGothic" pitchFamily="34" charset="-128"/>
        <a:cs typeface="MS PGothic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MS PGothic" pitchFamily="34" charset="-128"/>
        <a:cs typeface="MS PGothic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MS PGothic" pitchFamily="34" charset="-128"/>
        <a:cs typeface="MS PGothic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it-IT">
              <a:latin typeface="Calibri" charset="0"/>
              <a:ea typeface="MS PGothic" charset="0"/>
            </a:endParaRPr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62013">
              <a:defRPr sz="1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defTabSz="862013">
              <a:defRPr sz="1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defTabSz="862013">
              <a:defRPr sz="1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defTabSz="862013">
              <a:defRPr sz="1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defTabSz="862013">
              <a:defRPr sz="1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defTabSz="862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defTabSz="862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defTabSz="862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defTabSz="862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fld id="{135DA844-CED4-5949-8A33-846E6E116D65}" type="slidenum">
              <a:rPr lang="en-US" sz="1100">
                <a:latin typeface="Verdana" charset="0"/>
              </a:rPr>
              <a:pPr/>
              <a:t>1</a:t>
            </a:fld>
            <a:endParaRPr lang="en-US" sz="1100">
              <a:latin typeface="Verdana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it-IT">
              <a:latin typeface="Calibri" charset="0"/>
              <a:ea typeface="MS PGothic" charset="0"/>
            </a:endParaRPr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62013">
              <a:defRPr sz="1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defTabSz="862013">
              <a:defRPr sz="1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defTabSz="862013">
              <a:defRPr sz="1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defTabSz="862013">
              <a:defRPr sz="1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defTabSz="862013">
              <a:defRPr sz="1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defTabSz="862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defTabSz="862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defTabSz="862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defTabSz="862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fld id="{B54594A5-C5A1-9346-B9F9-1F5C1824BAC9}" type="slidenum">
              <a:rPr lang="en-US" sz="1100">
                <a:latin typeface="Verdana" charset="0"/>
              </a:rPr>
              <a:pPr/>
              <a:t>2</a:t>
            </a:fld>
            <a:endParaRPr lang="en-US" sz="1100">
              <a:latin typeface="Verdana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it-IT">
              <a:latin typeface="Calibri" charset="0"/>
              <a:ea typeface="MS PGothic" charset="0"/>
            </a:endParaRPr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62013">
              <a:defRPr sz="1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defTabSz="862013">
              <a:defRPr sz="1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defTabSz="862013">
              <a:defRPr sz="1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defTabSz="862013">
              <a:defRPr sz="1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defTabSz="862013">
              <a:defRPr sz="1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defTabSz="862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defTabSz="862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defTabSz="862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defTabSz="862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fld id="{97DB1D0A-CCC5-F548-ABA9-44369753A4C0}" type="slidenum">
              <a:rPr lang="en-US" sz="1100">
                <a:latin typeface="Verdana" charset="0"/>
              </a:rPr>
              <a:pPr/>
              <a:t>47</a:t>
            </a:fld>
            <a:endParaRPr lang="en-US" sz="1100">
              <a:latin typeface="Verdana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Piece_CMB_2k.t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84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13" y="6081713"/>
            <a:ext cx="8882062" cy="46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3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614363" y="3886200"/>
            <a:ext cx="7772400" cy="419100"/>
          </a:xfrm>
        </p:spPr>
        <p:txBody>
          <a:bodyPr>
            <a:spAutoFit/>
          </a:bodyPr>
          <a:lstStyle>
            <a:lvl1pPr marL="0" indent="0">
              <a:buFont typeface="Verdana" charset="0"/>
              <a:buNone/>
              <a:defRPr sz="1800"/>
            </a:lvl1pPr>
          </a:lstStyle>
          <a:p>
            <a:r>
              <a:rPr lang="x-none" smtClean="0"/>
              <a:t>Click to edit Master subtitle style</a:t>
            </a:r>
            <a:endParaRPr lang="en-US"/>
          </a:p>
        </p:txBody>
      </p:sp>
      <p:sp>
        <p:nvSpPr>
          <p:cNvPr id="56325" name="Rectangle 6"/>
          <p:cNvSpPr>
            <a:spLocks noGrp="1" noChangeArrowheads="1"/>
          </p:cNvSpPr>
          <p:nvPr>
            <p:ph type="ctrTitle"/>
          </p:nvPr>
        </p:nvSpPr>
        <p:spPr>
          <a:xfrm>
            <a:off x="587375" y="2574925"/>
            <a:ext cx="7772400" cy="579438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accent1"/>
                </a:solidFill>
              </a:defRPr>
            </a:lvl1pPr>
          </a:lstStyle>
          <a:p>
            <a:r>
              <a:rPr lang="x-none" smtClean="0"/>
              <a:t>Click to edit Master title style</a:t>
            </a:r>
            <a:endParaRPr lang="en-US" dirty="0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0"/>
          </p:nvPr>
        </p:nvSpPr>
        <p:spPr>
          <a:xfrm>
            <a:off x="508000" y="6188075"/>
            <a:ext cx="3946525" cy="249238"/>
          </a:xfrm>
        </p:spPr>
        <p:txBody>
          <a:bodyPr/>
          <a:lstStyle>
            <a:lvl1pPr>
              <a:defRPr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Paolo Natoli -- HiGal meeting @ IFSI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188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950" y="381000"/>
            <a:ext cx="6105525" cy="427038"/>
          </a:xfrm>
          <a:prstGeom prst="rect">
            <a:avLst/>
          </a:prstGeom>
        </p:spPr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Paolo Natoli -- HiGal meeting @ IFSI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2744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350" y="381000"/>
            <a:ext cx="1912938" cy="5610225"/>
          </a:xfrm>
          <a:prstGeom prst="rect">
            <a:avLst/>
          </a:prstGeom>
        </p:spPr>
        <p:txBody>
          <a:bodyPr vert="eaVert"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15950" y="381000"/>
            <a:ext cx="5588000" cy="5610225"/>
          </a:xfrm>
        </p:spPr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Paolo Natoli -- HiGal meeting @ IFSI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4136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Line 2"/>
          <p:cNvSpPr>
            <a:spLocks noChangeShapeType="1"/>
          </p:cNvSpPr>
          <p:nvPr/>
        </p:nvSpPr>
        <p:spPr bwMode="auto">
          <a:xfrm>
            <a:off x="7315200" y="1066800"/>
            <a:ext cx="0" cy="449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15913" y="466725"/>
            <a:ext cx="6781800" cy="2133600"/>
          </a:xfrm>
        </p:spPr>
        <p:txBody>
          <a:bodyPr/>
          <a:lstStyle>
            <a:lvl1pPr algn="r">
              <a:defRPr sz="48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6554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849313" y="3049588"/>
            <a:ext cx="6248400" cy="2362200"/>
          </a:xfrm>
        </p:spPr>
        <p:txBody>
          <a:bodyPr/>
          <a:lstStyle>
            <a:lvl1pPr marL="0" indent="0" algn="r">
              <a:buFont typeface="Wingdings" charset="0"/>
              <a:buNone/>
              <a:defRPr sz="3200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65541" name="Rectangle 5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fld id="{501458EB-E490-7948-BA9B-725735C66999}" type="datetime3">
              <a:rPr lang="en-US" smtClean="0">
                <a:solidFill>
                  <a:srgbClr val="000000"/>
                </a:solidFill>
              </a:rPr>
              <a:t>17 November 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5542" name="Rectangle 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Paolo Natoli -- HiGal meeting @ IFSI</a:t>
            </a:r>
          </a:p>
        </p:txBody>
      </p:sp>
      <p:sp>
        <p:nvSpPr>
          <p:cNvPr id="65543" name="Rectangle 7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2E0F9FE8-2412-444E-AF85-05B0609771E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65544" name="Group 8"/>
          <p:cNvGrpSpPr>
            <a:grpSpLocks/>
          </p:cNvGrpSpPr>
          <p:nvPr/>
        </p:nvGrpSpPr>
        <p:grpSpPr bwMode="auto">
          <a:xfrm>
            <a:off x="7493000" y="2992438"/>
            <a:ext cx="1338263" cy="2189162"/>
            <a:chOff x="4704" y="1885"/>
            <a:chExt cx="843" cy="1379"/>
          </a:xfrm>
        </p:grpSpPr>
        <p:sp>
          <p:nvSpPr>
            <p:cNvPr id="65545" name="Oval 9"/>
            <p:cNvSpPr>
              <a:spLocks noChangeArrowheads="1"/>
            </p:cNvSpPr>
            <p:nvPr/>
          </p:nvSpPr>
          <p:spPr bwMode="auto">
            <a:xfrm>
              <a:off x="4704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65546" name="Oval 10"/>
            <p:cNvSpPr>
              <a:spLocks noChangeArrowheads="1"/>
            </p:cNvSpPr>
            <p:nvPr/>
          </p:nvSpPr>
          <p:spPr bwMode="auto">
            <a:xfrm>
              <a:off x="4883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65547" name="Oval 11"/>
            <p:cNvSpPr>
              <a:spLocks noChangeArrowheads="1"/>
            </p:cNvSpPr>
            <p:nvPr/>
          </p:nvSpPr>
          <p:spPr bwMode="auto">
            <a:xfrm>
              <a:off x="5062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65548" name="Oval 12"/>
            <p:cNvSpPr>
              <a:spLocks noChangeArrowheads="1"/>
            </p:cNvSpPr>
            <p:nvPr/>
          </p:nvSpPr>
          <p:spPr bwMode="auto">
            <a:xfrm>
              <a:off x="4704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65549" name="Oval 13"/>
            <p:cNvSpPr>
              <a:spLocks noChangeArrowheads="1"/>
            </p:cNvSpPr>
            <p:nvPr/>
          </p:nvSpPr>
          <p:spPr bwMode="auto">
            <a:xfrm>
              <a:off x="4883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65550" name="Oval 14"/>
            <p:cNvSpPr>
              <a:spLocks noChangeArrowheads="1"/>
            </p:cNvSpPr>
            <p:nvPr/>
          </p:nvSpPr>
          <p:spPr bwMode="auto">
            <a:xfrm>
              <a:off x="5062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65551" name="Oval 15"/>
            <p:cNvSpPr>
              <a:spLocks noChangeArrowheads="1"/>
            </p:cNvSpPr>
            <p:nvPr/>
          </p:nvSpPr>
          <p:spPr bwMode="auto">
            <a:xfrm>
              <a:off x="5241" y="2064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65552" name="Oval 16"/>
            <p:cNvSpPr>
              <a:spLocks noChangeArrowheads="1"/>
            </p:cNvSpPr>
            <p:nvPr/>
          </p:nvSpPr>
          <p:spPr bwMode="auto">
            <a:xfrm>
              <a:off x="4704" y="2243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65553" name="Oval 17"/>
            <p:cNvSpPr>
              <a:spLocks noChangeArrowheads="1"/>
            </p:cNvSpPr>
            <p:nvPr/>
          </p:nvSpPr>
          <p:spPr bwMode="auto">
            <a:xfrm>
              <a:off x="4883" y="2243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65554" name="Oval 18"/>
            <p:cNvSpPr>
              <a:spLocks noChangeArrowheads="1"/>
            </p:cNvSpPr>
            <p:nvPr/>
          </p:nvSpPr>
          <p:spPr bwMode="auto">
            <a:xfrm>
              <a:off x="5062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65555" name="Oval 19"/>
            <p:cNvSpPr>
              <a:spLocks noChangeArrowheads="1"/>
            </p:cNvSpPr>
            <p:nvPr/>
          </p:nvSpPr>
          <p:spPr bwMode="auto">
            <a:xfrm>
              <a:off x="5241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65556" name="Oval 20"/>
            <p:cNvSpPr>
              <a:spLocks noChangeArrowheads="1"/>
            </p:cNvSpPr>
            <p:nvPr/>
          </p:nvSpPr>
          <p:spPr bwMode="auto">
            <a:xfrm>
              <a:off x="5420" y="2243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65557" name="Oval 21"/>
            <p:cNvSpPr>
              <a:spLocks noChangeArrowheads="1"/>
            </p:cNvSpPr>
            <p:nvPr/>
          </p:nvSpPr>
          <p:spPr bwMode="auto">
            <a:xfrm>
              <a:off x="4704" y="2421"/>
              <a:ext cx="127" cy="12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65558" name="Oval 22"/>
            <p:cNvSpPr>
              <a:spLocks noChangeArrowheads="1"/>
            </p:cNvSpPr>
            <p:nvPr/>
          </p:nvSpPr>
          <p:spPr bwMode="auto">
            <a:xfrm>
              <a:off x="4883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65559" name="Oval 23"/>
            <p:cNvSpPr>
              <a:spLocks noChangeArrowheads="1"/>
            </p:cNvSpPr>
            <p:nvPr/>
          </p:nvSpPr>
          <p:spPr bwMode="auto">
            <a:xfrm>
              <a:off x="5062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65560" name="Oval 24"/>
            <p:cNvSpPr>
              <a:spLocks noChangeArrowheads="1"/>
            </p:cNvSpPr>
            <p:nvPr/>
          </p:nvSpPr>
          <p:spPr bwMode="auto">
            <a:xfrm>
              <a:off x="5241" y="2421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65561" name="Oval 25"/>
            <p:cNvSpPr>
              <a:spLocks noChangeArrowheads="1"/>
            </p:cNvSpPr>
            <p:nvPr/>
          </p:nvSpPr>
          <p:spPr bwMode="auto">
            <a:xfrm>
              <a:off x="4704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65562" name="Oval 26"/>
            <p:cNvSpPr>
              <a:spLocks noChangeArrowheads="1"/>
            </p:cNvSpPr>
            <p:nvPr/>
          </p:nvSpPr>
          <p:spPr bwMode="auto">
            <a:xfrm>
              <a:off x="4883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65563" name="Oval 27"/>
            <p:cNvSpPr>
              <a:spLocks noChangeArrowheads="1"/>
            </p:cNvSpPr>
            <p:nvPr/>
          </p:nvSpPr>
          <p:spPr bwMode="auto">
            <a:xfrm>
              <a:off x="5062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65564" name="Oval 28"/>
            <p:cNvSpPr>
              <a:spLocks noChangeArrowheads="1"/>
            </p:cNvSpPr>
            <p:nvPr/>
          </p:nvSpPr>
          <p:spPr bwMode="auto">
            <a:xfrm>
              <a:off x="5241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65565" name="Oval 29"/>
            <p:cNvSpPr>
              <a:spLocks noChangeArrowheads="1"/>
            </p:cNvSpPr>
            <p:nvPr/>
          </p:nvSpPr>
          <p:spPr bwMode="auto">
            <a:xfrm>
              <a:off x="5420" y="2600"/>
              <a:ext cx="127" cy="128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65566" name="Oval 30"/>
            <p:cNvSpPr>
              <a:spLocks noChangeArrowheads="1"/>
            </p:cNvSpPr>
            <p:nvPr/>
          </p:nvSpPr>
          <p:spPr bwMode="auto">
            <a:xfrm>
              <a:off x="4704" y="2779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65567" name="Oval 31"/>
            <p:cNvSpPr>
              <a:spLocks noChangeArrowheads="1"/>
            </p:cNvSpPr>
            <p:nvPr/>
          </p:nvSpPr>
          <p:spPr bwMode="auto">
            <a:xfrm>
              <a:off x="4883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65568" name="Oval 32"/>
            <p:cNvSpPr>
              <a:spLocks noChangeArrowheads="1"/>
            </p:cNvSpPr>
            <p:nvPr/>
          </p:nvSpPr>
          <p:spPr bwMode="auto">
            <a:xfrm>
              <a:off x="5062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65569" name="Oval 33"/>
            <p:cNvSpPr>
              <a:spLocks noChangeArrowheads="1"/>
            </p:cNvSpPr>
            <p:nvPr/>
          </p:nvSpPr>
          <p:spPr bwMode="auto">
            <a:xfrm>
              <a:off x="5241" y="2779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65570" name="Oval 34"/>
            <p:cNvSpPr>
              <a:spLocks noChangeArrowheads="1"/>
            </p:cNvSpPr>
            <p:nvPr/>
          </p:nvSpPr>
          <p:spPr bwMode="auto">
            <a:xfrm>
              <a:off x="4704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65571" name="Oval 35"/>
            <p:cNvSpPr>
              <a:spLocks noChangeArrowheads="1"/>
            </p:cNvSpPr>
            <p:nvPr/>
          </p:nvSpPr>
          <p:spPr bwMode="auto">
            <a:xfrm>
              <a:off x="4883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65572" name="Oval 36"/>
            <p:cNvSpPr>
              <a:spLocks noChangeArrowheads="1"/>
            </p:cNvSpPr>
            <p:nvPr/>
          </p:nvSpPr>
          <p:spPr bwMode="auto">
            <a:xfrm>
              <a:off x="5062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65573" name="Oval 37"/>
            <p:cNvSpPr>
              <a:spLocks noChangeArrowheads="1"/>
            </p:cNvSpPr>
            <p:nvPr/>
          </p:nvSpPr>
          <p:spPr bwMode="auto">
            <a:xfrm>
              <a:off x="5241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65574" name="Oval 38"/>
            <p:cNvSpPr>
              <a:spLocks noChangeArrowheads="1"/>
            </p:cNvSpPr>
            <p:nvPr/>
          </p:nvSpPr>
          <p:spPr bwMode="auto">
            <a:xfrm>
              <a:off x="4883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65575" name="Oval 39"/>
            <p:cNvSpPr>
              <a:spLocks noChangeArrowheads="1"/>
            </p:cNvSpPr>
            <p:nvPr/>
          </p:nvSpPr>
          <p:spPr bwMode="auto">
            <a:xfrm>
              <a:off x="5241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+mn-cs"/>
              </a:endParaRPr>
            </a:p>
          </p:txBody>
        </p:sp>
      </p:grpSp>
      <p:sp>
        <p:nvSpPr>
          <p:cNvPr id="65576" name="Line 40"/>
          <p:cNvSpPr>
            <a:spLocks noChangeShapeType="1"/>
          </p:cNvSpPr>
          <p:nvPr/>
        </p:nvSpPr>
        <p:spPr bwMode="auto">
          <a:xfrm>
            <a:off x="304800" y="2819400"/>
            <a:ext cx="82296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99033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DD85834-005C-9248-867F-A45F548090F1}" type="datetime3">
              <a:rPr lang="en-US" smtClean="0">
                <a:solidFill>
                  <a:srgbClr val="000000"/>
                </a:solidFill>
              </a:rPr>
              <a:t>17 November 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Paolo Natoli -- HiGal meeting @ IFSI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ED096B-584B-1245-AA95-CB6586D897C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06645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A88B8F7-93E9-5847-8FFA-030B3EB2ECE2}" type="datetime3">
              <a:rPr lang="en-US" smtClean="0">
                <a:solidFill>
                  <a:srgbClr val="000000"/>
                </a:solidFill>
              </a:rPr>
              <a:t>17 November 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Paolo Natoli -- HiGal meeting @ IFSI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93F08C-806D-564F-A3E9-A87F1A1D72B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96879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3FED3E5-3E59-254A-8EAD-A27711A8FA75}" type="datetime3">
              <a:rPr lang="en-US" smtClean="0">
                <a:solidFill>
                  <a:srgbClr val="000000"/>
                </a:solidFill>
              </a:rPr>
              <a:t>17 November 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Paolo Natoli -- HiGal meeting @ IFSI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530F92-182F-B04C-B07A-AB48F6B31AC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40377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99BD02F-CC2B-0A4E-97E9-8F04E39BE271}" type="datetime3">
              <a:rPr lang="en-US" smtClean="0">
                <a:solidFill>
                  <a:srgbClr val="000000"/>
                </a:solidFill>
              </a:rPr>
              <a:t>17 November 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Paolo Natoli -- HiGal meeting @ IFSI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CE9B15-C466-7845-9DFF-8CAEFE7207B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06746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17A7742-4B80-B847-820C-7BA06FDB8AD9}" type="datetime3">
              <a:rPr lang="en-US" smtClean="0">
                <a:solidFill>
                  <a:srgbClr val="000000"/>
                </a:solidFill>
              </a:rPr>
              <a:t>17 November 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Paolo Natoli -- HiGal meeting @ IFSI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31A9F5-8B26-9E4D-B643-0ABE844141A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57265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52D198-4E40-9544-831D-FA7B4690E30F}" type="datetime3">
              <a:rPr lang="en-US" smtClean="0">
                <a:solidFill>
                  <a:srgbClr val="000000"/>
                </a:solidFill>
              </a:rPr>
              <a:t>17 November 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Paolo Natoli -- HiGal meeting @ IFSI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5CA914-AB30-A047-88FC-0924F2CE065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77683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B94301B-104E-2345-B07B-38EA9660D90A}" type="datetime3">
              <a:rPr lang="en-US" smtClean="0">
                <a:solidFill>
                  <a:srgbClr val="000000"/>
                </a:solidFill>
              </a:rPr>
              <a:t>17 November 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Paolo Natoli -- HiGal meeting @ IFSI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FF358E-D6FA-EE42-8E9E-16120F8DE78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25022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4520" y="232410"/>
            <a:ext cx="6105525" cy="427038"/>
          </a:xfrm>
          <a:prstGeom prst="rect">
            <a:avLst/>
          </a:prstGeom>
        </p:spPr>
        <p:txBody>
          <a:bodyPr/>
          <a:lstStyle/>
          <a:p>
            <a:r>
              <a:rPr lang="x-none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5950" y="1467485"/>
            <a:ext cx="7653338" cy="4318000"/>
          </a:xfrm>
          <a:ln>
            <a:solidFill>
              <a:schemeClr val="bg1"/>
            </a:solidFill>
          </a:ln>
        </p:spPr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 dirty="0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Paolo Natoli -- HiGal meeting @ IFSI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492507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3CA35D7-9473-8441-B470-36FEC9F93012}" type="datetime3">
              <a:rPr lang="en-US" smtClean="0">
                <a:solidFill>
                  <a:srgbClr val="000000"/>
                </a:solidFill>
              </a:rPr>
              <a:t>17 November 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Paolo Natoli -- HiGal meeting @ IFSI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384BFD-775D-4A4E-9EF9-3F75DF41F51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47421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81A5346-06B8-7946-B032-644FDB9330E3}" type="datetime3">
              <a:rPr lang="en-US" smtClean="0">
                <a:solidFill>
                  <a:srgbClr val="000000"/>
                </a:solidFill>
              </a:rPr>
              <a:t>17 November 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Paolo Natoli -- HiGal meeting @ IFSI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0324F3-7727-F045-89C4-5C7D20B59C2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32314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2238"/>
            <a:ext cx="2057400" cy="60086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2238"/>
            <a:ext cx="6019800" cy="60086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0B612EC-A4E6-A04C-A0BD-24402FF8A32D}" type="datetime3">
              <a:rPr lang="en-US" smtClean="0">
                <a:solidFill>
                  <a:srgbClr val="000000"/>
                </a:solidFill>
              </a:rPr>
              <a:t>17 November 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Paolo Natoli -- HiGal meeting @ IFSI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02F72E-601F-6346-93F4-E2BE54FEA2C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005503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719263"/>
            <a:ext cx="8229600" cy="21288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4000500"/>
            <a:ext cx="8229600" cy="21304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9833F78E-34D1-BF49-8E02-91C1AD049A6C}" type="datetime3">
              <a:rPr lang="en-US" smtClean="0">
                <a:solidFill>
                  <a:srgbClr val="000000"/>
                </a:solidFill>
              </a:rPr>
              <a:t>17 November 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Paolo Natoli -- HiGal meeting @ IFSI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BFB3BCEA-BC48-AE4C-A22B-FBFDA634AFD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183808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719263"/>
            <a:ext cx="4038600" cy="21288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000500"/>
            <a:ext cx="4038600" cy="21304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F8246C8A-A38B-7040-88F6-5D5019130442}" type="datetime3">
              <a:rPr lang="en-US" smtClean="0">
                <a:solidFill>
                  <a:srgbClr val="000000"/>
                </a:solidFill>
              </a:rPr>
              <a:t>17 November 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Paolo Natoli -- HiGal meeting @ IFSI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3573FFC3-9701-C340-8E22-530AFB14AEF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236973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9DD82496-C6A7-224C-A3C3-777F830148DC}" type="datetime3">
              <a:rPr lang="en-US" smtClean="0">
                <a:solidFill>
                  <a:srgbClr val="000000"/>
                </a:solidFill>
              </a:rPr>
              <a:t>17 November 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Paolo Natoli -- HiGal meeting @ IFSI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E3A6183D-B3EB-CB45-B087-53E977C06EA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655430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719263"/>
            <a:ext cx="4038600" cy="21288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719263"/>
            <a:ext cx="4038600" cy="21288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57200" y="4000500"/>
            <a:ext cx="8229600" cy="21304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AED27A3D-05C0-7C40-9AB2-74F7E0F50E3A}" type="datetime3">
              <a:rPr lang="en-US" smtClean="0">
                <a:solidFill>
                  <a:srgbClr val="000000"/>
                </a:solidFill>
              </a:rPr>
              <a:t>17 November 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Paolo Natoli -- HiGal meeting @ IFSI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8A5766CE-1C5A-E748-B5B5-857F3A9C8AC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987018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263"/>
            <a:ext cx="8229600" cy="21288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4000500"/>
            <a:ext cx="8229600" cy="21304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73983F9F-18F3-0545-AC16-83409D9E517F}" type="datetime3">
              <a:rPr lang="en-US" smtClean="0">
                <a:solidFill>
                  <a:srgbClr val="000000"/>
                </a:solidFill>
              </a:rPr>
              <a:t>17 November 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Paolo Natoli -- HiGal meeting @ IFSI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FBC56D34-ACAF-8647-99E7-777E003A2DF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118549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8220A7A9-6192-294B-99C5-57D06AFE1161}" type="datetime3">
              <a:rPr lang="en-US" smtClean="0"/>
              <a:t>17 November 2017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Paolo Natoli -- HiGal meeting @ IFSI</a:t>
            </a:r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348DEF63-5347-634F-A084-C3FE29EE82A4}" type="slidenum">
              <a:rPr lang="it-IT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5031272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Line 2"/>
          <p:cNvSpPr>
            <a:spLocks noChangeShapeType="1"/>
          </p:cNvSpPr>
          <p:nvPr/>
        </p:nvSpPr>
        <p:spPr bwMode="auto">
          <a:xfrm>
            <a:off x="7315200" y="1066800"/>
            <a:ext cx="0" cy="449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15913" y="466725"/>
            <a:ext cx="6781800" cy="2133600"/>
          </a:xfrm>
        </p:spPr>
        <p:txBody>
          <a:bodyPr/>
          <a:lstStyle>
            <a:lvl1pPr algn="r">
              <a:defRPr sz="48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6554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849313" y="3049588"/>
            <a:ext cx="6248400" cy="2362200"/>
          </a:xfrm>
        </p:spPr>
        <p:txBody>
          <a:bodyPr/>
          <a:lstStyle>
            <a:lvl1pPr marL="0" indent="0" algn="r">
              <a:buFont typeface="Wingdings" charset="0"/>
              <a:buNone/>
              <a:defRPr sz="3200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65541" name="Rectangle 5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fld id="{A2FE97FE-D83D-934D-AE67-77945B9BE7F5}" type="datetime3">
              <a:rPr lang="en-US" smtClean="0">
                <a:solidFill>
                  <a:srgbClr val="000000"/>
                </a:solidFill>
              </a:rPr>
              <a:t>17 November 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5542" name="Rectangle 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Paolo Natoli -- HiGal meeting @ IFSI</a:t>
            </a:r>
          </a:p>
        </p:txBody>
      </p:sp>
      <p:sp>
        <p:nvSpPr>
          <p:cNvPr id="65543" name="Rectangle 7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2E0F9FE8-2412-444E-AF85-05B0609771E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65544" name="Group 8"/>
          <p:cNvGrpSpPr>
            <a:grpSpLocks/>
          </p:cNvGrpSpPr>
          <p:nvPr/>
        </p:nvGrpSpPr>
        <p:grpSpPr bwMode="auto">
          <a:xfrm>
            <a:off x="7493000" y="2992438"/>
            <a:ext cx="1338263" cy="2189162"/>
            <a:chOff x="4704" y="1885"/>
            <a:chExt cx="843" cy="1379"/>
          </a:xfrm>
        </p:grpSpPr>
        <p:sp>
          <p:nvSpPr>
            <p:cNvPr id="65545" name="Oval 9"/>
            <p:cNvSpPr>
              <a:spLocks noChangeArrowheads="1"/>
            </p:cNvSpPr>
            <p:nvPr/>
          </p:nvSpPr>
          <p:spPr bwMode="auto">
            <a:xfrm>
              <a:off x="4704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65546" name="Oval 10"/>
            <p:cNvSpPr>
              <a:spLocks noChangeArrowheads="1"/>
            </p:cNvSpPr>
            <p:nvPr/>
          </p:nvSpPr>
          <p:spPr bwMode="auto">
            <a:xfrm>
              <a:off x="4883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65547" name="Oval 11"/>
            <p:cNvSpPr>
              <a:spLocks noChangeArrowheads="1"/>
            </p:cNvSpPr>
            <p:nvPr/>
          </p:nvSpPr>
          <p:spPr bwMode="auto">
            <a:xfrm>
              <a:off x="5062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65548" name="Oval 12"/>
            <p:cNvSpPr>
              <a:spLocks noChangeArrowheads="1"/>
            </p:cNvSpPr>
            <p:nvPr/>
          </p:nvSpPr>
          <p:spPr bwMode="auto">
            <a:xfrm>
              <a:off x="4704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65549" name="Oval 13"/>
            <p:cNvSpPr>
              <a:spLocks noChangeArrowheads="1"/>
            </p:cNvSpPr>
            <p:nvPr/>
          </p:nvSpPr>
          <p:spPr bwMode="auto">
            <a:xfrm>
              <a:off x="4883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65550" name="Oval 14"/>
            <p:cNvSpPr>
              <a:spLocks noChangeArrowheads="1"/>
            </p:cNvSpPr>
            <p:nvPr/>
          </p:nvSpPr>
          <p:spPr bwMode="auto">
            <a:xfrm>
              <a:off x="5062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65551" name="Oval 15"/>
            <p:cNvSpPr>
              <a:spLocks noChangeArrowheads="1"/>
            </p:cNvSpPr>
            <p:nvPr/>
          </p:nvSpPr>
          <p:spPr bwMode="auto">
            <a:xfrm>
              <a:off x="5241" y="2064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65552" name="Oval 16"/>
            <p:cNvSpPr>
              <a:spLocks noChangeArrowheads="1"/>
            </p:cNvSpPr>
            <p:nvPr/>
          </p:nvSpPr>
          <p:spPr bwMode="auto">
            <a:xfrm>
              <a:off x="4704" y="2243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65553" name="Oval 17"/>
            <p:cNvSpPr>
              <a:spLocks noChangeArrowheads="1"/>
            </p:cNvSpPr>
            <p:nvPr/>
          </p:nvSpPr>
          <p:spPr bwMode="auto">
            <a:xfrm>
              <a:off x="4883" y="2243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65554" name="Oval 18"/>
            <p:cNvSpPr>
              <a:spLocks noChangeArrowheads="1"/>
            </p:cNvSpPr>
            <p:nvPr/>
          </p:nvSpPr>
          <p:spPr bwMode="auto">
            <a:xfrm>
              <a:off x="5062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65555" name="Oval 19"/>
            <p:cNvSpPr>
              <a:spLocks noChangeArrowheads="1"/>
            </p:cNvSpPr>
            <p:nvPr/>
          </p:nvSpPr>
          <p:spPr bwMode="auto">
            <a:xfrm>
              <a:off x="5241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65556" name="Oval 20"/>
            <p:cNvSpPr>
              <a:spLocks noChangeArrowheads="1"/>
            </p:cNvSpPr>
            <p:nvPr/>
          </p:nvSpPr>
          <p:spPr bwMode="auto">
            <a:xfrm>
              <a:off x="5420" y="2243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65557" name="Oval 21"/>
            <p:cNvSpPr>
              <a:spLocks noChangeArrowheads="1"/>
            </p:cNvSpPr>
            <p:nvPr/>
          </p:nvSpPr>
          <p:spPr bwMode="auto">
            <a:xfrm>
              <a:off x="4704" y="2421"/>
              <a:ext cx="127" cy="12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65558" name="Oval 22"/>
            <p:cNvSpPr>
              <a:spLocks noChangeArrowheads="1"/>
            </p:cNvSpPr>
            <p:nvPr/>
          </p:nvSpPr>
          <p:spPr bwMode="auto">
            <a:xfrm>
              <a:off x="4883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65559" name="Oval 23"/>
            <p:cNvSpPr>
              <a:spLocks noChangeArrowheads="1"/>
            </p:cNvSpPr>
            <p:nvPr/>
          </p:nvSpPr>
          <p:spPr bwMode="auto">
            <a:xfrm>
              <a:off x="5062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65560" name="Oval 24"/>
            <p:cNvSpPr>
              <a:spLocks noChangeArrowheads="1"/>
            </p:cNvSpPr>
            <p:nvPr/>
          </p:nvSpPr>
          <p:spPr bwMode="auto">
            <a:xfrm>
              <a:off x="5241" y="2421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65561" name="Oval 25"/>
            <p:cNvSpPr>
              <a:spLocks noChangeArrowheads="1"/>
            </p:cNvSpPr>
            <p:nvPr/>
          </p:nvSpPr>
          <p:spPr bwMode="auto">
            <a:xfrm>
              <a:off x="4704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65562" name="Oval 26"/>
            <p:cNvSpPr>
              <a:spLocks noChangeArrowheads="1"/>
            </p:cNvSpPr>
            <p:nvPr/>
          </p:nvSpPr>
          <p:spPr bwMode="auto">
            <a:xfrm>
              <a:off x="4883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65563" name="Oval 27"/>
            <p:cNvSpPr>
              <a:spLocks noChangeArrowheads="1"/>
            </p:cNvSpPr>
            <p:nvPr/>
          </p:nvSpPr>
          <p:spPr bwMode="auto">
            <a:xfrm>
              <a:off x="5062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65564" name="Oval 28"/>
            <p:cNvSpPr>
              <a:spLocks noChangeArrowheads="1"/>
            </p:cNvSpPr>
            <p:nvPr/>
          </p:nvSpPr>
          <p:spPr bwMode="auto">
            <a:xfrm>
              <a:off x="5241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65565" name="Oval 29"/>
            <p:cNvSpPr>
              <a:spLocks noChangeArrowheads="1"/>
            </p:cNvSpPr>
            <p:nvPr/>
          </p:nvSpPr>
          <p:spPr bwMode="auto">
            <a:xfrm>
              <a:off x="5420" y="2600"/>
              <a:ext cx="127" cy="128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65566" name="Oval 30"/>
            <p:cNvSpPr>
              <a:spLocks noChangeArrowheads="1"/>
            </p:cNvSpPr>
            <p:nvPr/>
          </p:nvSpPr>
          <p:spPr bwMode="auto">
            <a:xfrm>
              <a:off x="4704" y="2779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65567" name="Oval 31"/>
            <p:cNvSpPr>
              <a:spLocks noChangeArrowheads="1"/>
            </p:cNvSpPr>
            <p:nvPr/>
          </p:nvSpPr>
          <p:spPr bwMode="auto">
            <a:xfrm>
              <a:off x="4883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65568" name="Oval 32"/>
            <p:cNvSpPr>
              <a:spLocks noChangeArrowheads="1"/>
            </p:cNvSpPr>
            <p:nvPr/>
          </p:nvSpPr>
          <p:spPr bwMode="auto">
            <a:xfrm>
              <a:off x="5062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65569" name="Oval 33"/>
            <p:cNvSpPr>
              <a:spLocks noChangeArrowheads="1"/>
            </p:cNvSpPr>
            <p:nvPr/>
          </p:nvSpPr>
          <p:spPr bwMode="auto">
            <a:xfrm>
              <a:off x="5241" y="2779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65570" name="Oval 34"/>
            <p:cNvSpPr>
              <a:spLocks noChangeArrowheads="1"/>
            </p:cNvSpPr>
            <p:nvPr/>
          </p:nvSpPr>
          <p:spPr bwMode="auto">
            <a:xfrm>
              <a:off x="4704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65571" name="Oval 35"/>
            <p:cNvSpPr>
              <a:spLocks noChangeArrowheads="1"/>
            </p:cNvSpPr>
            <p:nvPr/>
          </p:nvSpPr>
          <p:spPr bwMode="auto">
            <a:xfrm>
              <a:off x="4883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65572" name="Oval 36"/>
            <p:cNvSpPr>
              <a:spLocks noChangeArrowheads="1"/>
            </p:cNvSpPr>
            <p:nvPr/>
          </p:nvSpPr>
          <p:spPr bwMode="auto">
            <a:xfrm>
              <a:off x="5062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65573" name="Oval 37"/>
            <p:cNvSpPr>
              <a:spLocks noChangeArrowheads="1"/>
            </p:cNvSpPr>
            <p:nvPr/>
          </p:nvSpPr>
          <p:spPr bwMode="auto">
            <a:xfrm>
              <a:off x="5241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65574" name="Oval 38"/>
            <p:cNvSpPr>
              <a:spLocks noChangeArrowheads="1"/>
            </p:cNvSpPr>
            <p:nvPr/>
          </p:nvSpPr>
          <p:spPr bwMode="auto">
            <a:xfrm>
              <a:off x="4883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65575" name="Oval 39"/>
            <p:cNvSpPr>
              <a:spLocks noChangeArrowheads="1"/>
            </p:cNvSpPr>
            <p:nvPr/>
          </p:nvSpPr>
          <p:spPr bwMode="auto">
            <a:xfrm>
              <a:off x="5241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</p:grpSp>
      <p:sp>
        <p:nvSpPr>
          <p:cNvPr id="65576" name="Line 40"/>
          <p:cNvSpPr>
            <a:spLocks noChangeShapeType="1"/>
          </p:cNvSpPr>
          <p:nvPr/>
        </p:nvSpPr>
        <p:spPr bwMode="auto">
          <a:xfrm>
            <a:off x="304800" y="2819400"/>
            <a:ext cx="82296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69809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Paolo Natoli -- HiGal meeting @ IFSI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96531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0569A67-5E06-7743-8069-DE4759312DB6}" type="datetime3">
              <a:rPr lang="en-US" smtClean="0">
                <a:solidFill>
                  <a:srgbClr val="000000"/>
                </a:solidFill>
              </a:rPr>
              <a:t>17 November 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Paolo Natoli -- HiGal meeting @ IFSI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ED096B-584B-1245-AA95-CB6586D897C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191905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FCA5551-E5C7-BC4B-82EC-320807A19B0E}" type="datetime3">
              <a:rPr lang="en-US" smtClean="0">
                <a:solidFill>
                  <a:srgbClr val="000000"/>
                </a:solidFill>
              </a:rPr>
              <a:t>17 November 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Paolo Natoli -- HiGal meeting @ IFSI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93F08C-806D-564F-A3E9-A87F1A1D72B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921379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7191E08-DB6F-854E-B2BC-CE4C70B1E09A}" type="datetime3">
              <a:rPr lang="en-US" smtClean="0">
                <a:solidFill>
                  <a:srgbClr val="000000"/>
                </a:solidFill>
              </a:rPr>
              <a:t>17 November 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Paolo Natoli -- HiGal meeting @ IFSI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530F92-182F-B04C-B07A-AB48F6B31AC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916721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9E19478-D092-2E40-BAB4-F7B451608D91}" type="datetime3">
              <a:rPr lang="en-US" smtClean="0">
                <a:solidFill>
                  <a:srgbClr val="000000"/>
                </a:solidFill>
              </a:rPr>
              <a:t>17 November 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Paolo Natoli -- HiGal meeting @ IFSI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CE9B15-C466-7845-9DFF-8CAEFE7207B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337037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5008EAA-9CCB-CF48-9919-4CFC2C8280EF}" type="datetime3">
              <a:rPr lang="en-US" smtClean="0">
                <a:solidFill>
                  <a:srgbClr val="000000"/>
                </a:solidFill>
              </a:rPr>
              <a:t>17 November 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Paolo Natoli -- HiGal meeting @ IFSI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31A9F5-8B26-9E4D-B643-0ABE844141A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045428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8653421-7247-F343-8E4B-5E28E608E3FE}" type="datetime3">
              <a:rPr lang="en-US" smtClean="0">
                <a:solidFill>
                  <a:srgbClr val="000000"/>
                </a:solidFill>
              </a:rPr>
              <a:t>17 November 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Paolo Natoli -- HiGal meeting @ IFSI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5CA914-AB30-A047-88FC-0924F2CE065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081923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4DCFC18-EDE6-9245-AC9E-D29D4B30F2B0}" type="datetime3">
              <a:rPr lang="en-US" smtClean="0">
                <a:solidFill>
                  <a:srgbClr val="000000"/>
                </a:solidFill>
              </a:rPr>
              <a:t>17 November 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Paolo Natoli -- HiGal meeting @ IFSI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FF358E-D6FA-EE42-8E9E-16120F8DE78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164283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F904EDB-C23C-9941-B283-317276DD72E5}" type="datetime3">
              <a:rPr lang="en-US" smtClean="0">
                <a:solidFill>
                  <a:srgbClr val="000000"/>
                </a:solidFill>
              </a:rPr>
              <a:t>17 November 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Paolo Natoli -- HiGal meeting @ IFSI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384BFD-775D-4A4E-9EF9-3F75DF41F51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362760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7C0289B-613B-FD47-8BAF-1098D0DAEE06}" type="datetime3">
              <a:rPr lang="en-US" smtClean="0">
                <a:solidFill>
                  <a:srgbClr val="000000"/>
                </a:solidFill>
              </a:rPr>
              <a:t>17 November 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Paolo Natoli -- HiGal meeting @ IFSI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0324F3-7727-F045-89C4-5C7D20B59C2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533566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2238"/>
            <a:ext cx="2057400" cy="60086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2238"/>
            <a:ext cx="6019800" cy="60086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5DA38D7-43D3-D342-A153-730A45D62B28}" type="datetime3">
              <a:rPr lang="en-US" smtClean="0">
                <a:solidFill>
                  <a:srgbClr val="000000"/>
                </a:solidFill>
              </a:rPr>
              <a:t>17 November 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Paolo Natoli -- HiGal meeting @ IFSI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02F72E-601F-6346-93F4-E2BE54FEA2C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45612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950" y="381000"/>
            <a:ext cx="6105525" cy="427038"/>
          </a:xfrm>
          <a:prstGeom prst="rect">
            <a:avLst/>
          </a:prstGeom>
        </p:spPr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5950" y="1673225"/>
            <a:ext cx="3749675" cy="4318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18025" y="1673225"/>
            <a:ext cx="3751263" cy="4318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Paolo Natoli -- HiGal meeting @ IFSI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56872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719263"/>
            <a:ext cx="8229600" cy="21288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4000500"/>
            <a:ext cx="8229600" cy="21304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3B8E3D6A-2730-9240-AF56-D75368B0B978}" type="datetime3">
              <a:rPr lang="en-US" smtClean="0">
                <a:solidFill>
                  <a:srgbClr val="000000"/>
                </a:solidFill>
              </a:rPr>
              <a:t>17 November 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Paolo Natoli -- HiGal meeting @ IFSI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BFB3BCEA-BC48-AE4C-A22B-FBFDA634AFD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395028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719263"/>
            <a:ext cx="4038600" cy="21288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000500"/>
            <a:ext cx="4038600" cy="21304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854AF048-5B08-014D-8935-59FDD9EE3D06}" type="datetime3">
              <a:rPr lang="en-US" smtClean="0">
                <a:solidFill>
                  <a:srgbClr val="000000"/>
                </a:solidFill>
              </a:rPr>
              <a:t>17 November 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Paolo Natoli -- HiGal meeting @ IFSI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3573FFC3-9701-C340-8E22-530AFB14AEF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326009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B1380EBB-C5B3-474D-B2D0-BE20A8F4DA27}" type="datetime3">
              <a:rPr lang="en-US" smtClean="0">
                <a:solidFill>
                  <a:srgbClr val="000000"/>
                </a:solidFill>
              </a:rPr>
              <a:t>17 November 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Paolo Natoli -- HiGal meeting @ IFSI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E3A6183D-B3EB-CB45-B087-53E977C06EA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437778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719263"/>
            <a:ext cx="4038600" cy="21288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719263"/>
            <a:ext cx="4038600" cy="21288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57200" y="4000500"/>
            <a:ext cx="8229600" cy="21304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C9DC1259-6C37-8F47-BB4A-224A4638D920}" type="datetime3">
              <a:rPr lang="en-US" smtClean="0">
                <a:solidFill>
                  <a:srgbClr val="000000"/>
                </a:solidFill>
              </a:rPr>
              <a:t>17 November 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Paolo Natoli -- HiGal meeting @ IFSI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8A5766CE-1C5A-E748-B5B5-857F3A9C8AC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15364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263"/>
            <a:ext cx="8229600" cy="21288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4000500"/>
            <a:ext cx="8229600" cy="21304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E4AE964D-2F27-2943-8E59-81E2F0EF90D1}" type="datetime3">
              <a:rPr lang="en-US" smtClean="0">
                <a:solidFill>
                  <a:srgbClr val="000000"/>
                </a:solidFill>
              </a:rPr>
              <a:t>17 November 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Paolo Natoli -- HiGal meeting @ IFSI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FBC56D34-ACAF-8647-99E7-777E003A2DF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995803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D21ACE2C-F0C5-C242-A5B3-B19555999436}" type="datetime3">
              <a:rPr lang="en-US" smtClean="0">
                <a:solidFill>
                  <a:srgbClr val="000000"/>
                </a:solidFill>
              </a:rPr>
              <a:t>17 November 2017</a:t>
            </a:fld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>
                <a:solidFill>
                  <a:srgbClr val="000000"/>
                </a:solidFill>
              </a:rPr>
              <a:t>Paolo Natoli -- HiGal meeting @ IFSI</a:t>
            </a:r>
            <a:endParaRPr lang="it-IT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348DEF63-5347-634F-A084-C3FE29EE82A4}" type="slidenum">
              <a:rPr lang="it-IT">
                <a:solidFill>
                  <a:srgbClr val="000000"/>
                </a:solidFill>
              </a:rPr>
              <a:pPr/>
              <a:t>‹#›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701433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0947420-A9A7-7249-BB47-AFBBF4662D36}" type="datetime3">
              <a:rPr lang="en-US" smtClean="0">
                <a:solidFill>
                  <a:srgbClr val="BBE0E3"/>
                </a:solidFill>
              </a:rPr>
              <a:t>17 November 2017</a:t>
            </a:fld>
            <a:endParaRPr lang="it-IT">
              <a:solidFill>
                <a:srgbClr val="BBE0E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>
                <a:solidFill>
                  <a:srgbClr val="BBE0E3"/>
                </a:solidFill>
              </a:rPr>
              <a:t>Paolo Natoli -- HiGal meeting @ IFSI</a:t>
            </a:r>
            <a:endParaRPr lang="it-IT">
              <a:solidFill>
                <a:srgbClr val="BBE0E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E2BEBB-75EA-7147-917B-017C2E8DB934}" type="slidenum">
              <a:rPr lang="it-IT">
                <a:solidFill>
                  <a:srgbClr val="BBE0E3"/>
                </a:solidFill>
              </a:rPr>
              <a:pPr/>
              <a:t>‹#›</a:t>
            </a:fld>
            <a:endParaRPr lang="it-IT">
              <a:solidFill>
                <a:srgbClr val="BBE0E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84622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16304B9-7650-E64C-A20B-BCEC05BE8C6C}" type="datetime3">
              <a:rPr lang="en-US" smtClean="0">
                <a:solidFill>
                  <a:srgbClr val="BBE0E3"/>
                </a:solidFill>
              </a:rPr>
              <a:t>17 November 2017</a:t>
            </a:fld>
            <a:endParaRPr lang="it-IT">
              <a:solidFill>
                <a:srgbClr val="BBE0E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>
                <a:solidFill>
                  <a:srgbClr val="BBE0E3"/>
                </a:solidFill>
              </a:rPr>
              <a:t>Paolo Natoli -- HiGal meeting @ IFSI</a:t>
            </a:r>
            <a:endParaRPr lang="it-IT">
              <a:solidFill>
                <a:srgbClr val="BBE0E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F79837-DA2B-CB44-8E9D-9C24B55EE7BF}" type="slidenum">
              <a:rPr lang="it-IT">
                <a:solidFill>
                  <a:srgbClr val="BBE0E3"/>
                </a:solidFill>
              </a:rPr>
              <a:pPr/>
              <a:t>‹#›</a:t>
            </a:fld>
            <a:endParaRPr lang="it-IT">
              <a:solidFill>
                <a:srgbClr val="BBE0E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163350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33DD935-C49C-2242-8CF8-642C2C84827A}" type="datetime3">
              <a:rPr lang="en-US" smtClean="0">
                <a:solidFill>
                  <a:srgbClr val="BBE0E3"/>
                </a:solidFill>
              </a:rPr>
              <a:t>17 November 2017</a:t>
            </a:fld>
            <a:endParaRPr lang="it-IT">
              <a:solidFill>
                <a:srgbClr val="BBE0E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>
                <a:solidFill>
                  <a:srgbClr val="BBE0E3"/>
                </a:solidFill>
              </a:rPr>
              <a:t>Paolo Natoli -- HiGal meeting @ IFSI</a:t>
            </a:r>
            <a:endParaRPr lang="it-IT">
              <a:solidFill>
                <a:srgbClr val="BBE0E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C61ED3-5A10-A848-B9C7-425582996A06}" type="slidenum">
              <a:rPr lang="it-IT">
                <a:solidFill>
                  <a:srgbClr val="BBE0E3"/>
                </a:solidFill>
              </a:rPr>
              <a:pPr/>
              <a:t>‹#›</a:t>
            </a:fld>
            <a:endParaRPr lang="it-IT">
              <a:solidFill>
                <a:srgbClr val="BBE0E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337309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49FEC11-F0BB-794A-8A54-018410BC8FE7}" type="datetime3">
              <a:rPr lang="en-US" smtClean="0">
                <a:solidFill>
                  <a:srgbClr val="BBE0E3"/>
                </a:solidFill>
              </a:rPr>
              <a:t>17 November 2017</a:t>
            </a:fld>
            <a:endParaRPr lang="it-IT">
              <a:solidFill>
                <a:srgbClr val="BBE0E3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>
                <a:solidFill>
                  <a:srgbClr val="BBE0E3"/>
                </a:solidFill>
              </a:rPr>
              <a:t>Paolo Natoli -- HiGal meeting @ IFSI</a:t>
            </a:r>
            <a:endParaRPr lang="it-IT">
              <a:solidFill>
                <a:srgbClr val="BBE0E3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AE5328-4D5A-5B49-AEDE-23F2C5490317}" type="slidenum">
              <a:rPr lang="it-IT">
                <a:solidFill>
                  <a:srgbClr val="BBE0E3"/>
                </a:solidFill>
              </a:rPr>
              <a:pPr/>
              <a:t>‹#›</a:t>
            </a:fld>
            <a:endParaRPr lang="it-IT">
              <a:solidFill>
                <a:srgbClr val="BBE0E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96460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Paolo Natoli -- HiGal meeting @ IFSI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16470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96CFDA5-7E0C-D44C-B6D8-C6DC53068628}" type="datetime3">
              <a:rPr lang="en-US" smtClean="0">
                <a:solidFill>
                  <a:srgbClr val="BBE0E3"/>
                </a:solidFill>
              </a:rPr>
              <a:t>17 November 2017</a:t>
            </a:fld>
            <a:endParaRPr lang="it-IT">
              <a:solidFill>
                <a:srgbClr val="BBE0E3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>
                <a:solidFill>
                  <a:srgbClr val="BBE0E3"/>
                </a:solidFill>
              </a:rPr>
              <a:t>Paolo Natoli -- HiGal meeting @ IFSI</a:t>
            </a:r>
            <a:endParaRPr lang="it-IT">
              <a:solidFill>
                <a:srgbClr val="BBE0E3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73D0AC-3A17-5546-B4E6-B093C11D6B7E}" type="slidenum">
              <a:rPr lang="it-IT">
                <a:solidFill>
                  <a:srgbClr val="BBE0E3"/>
                </a:solidFill>
              </a:rPr>
              <a:pPr/>
              <a:t>‹#›</a:t>
            </a:fld>
            <a:endParaRPr lang="it-IT">
              <a:solidFill>
                <a:srgbClr val="BBE0E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481534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8509107-3F6C-B247-B56F-92D212C4F2EE}" type="datetime3">
              <a:rPr lang="en-US" smtClean="0">
                <a:solidFill>
                  <a:srgbClr val="BBE0E3"/>
                </a:solidFill>
              </a:rPr>
              <a:t>17 November 2017</a:t>
            </a:fld>
            <a:endParaRPr lang="it-IT">
              <a:solidFill>
                <a:srgbClr val="BBE0E3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>
                <a:solidFill>
                  <a:srgbClr val="BBE0E3"/>
                </a:solidFill>
              </a:rPr>
              <a:t>Paolo Natoli -- HiGal meeting @ IFSI</a:t>
            </a:r>
            <a:endParaRPr lang="it-IT">
              <a:solidFill>
                <a:srgbClr val="BBE0E3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5D673B-6834-624C-A77A-E11FDB89CA47}" type="slidenum">
              <a:rPr lang="it-IT">
                <a:solidFill>
                  <a:srgbClr val="BBE0E3"/>
                </a:solidFill>
              </a:rPr>
              <a:pPr/>
              <a:t>‹#›</a:t>
            </a:fld>
            <a:endParaRPr lang="it-IT">
              <a:solidFill>
                <a:srgbClr val="BBE0E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892747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17FD5CB-20C8-634C-9013-1AC0E1AC3F39}" type="datetime3">
              <a:rPr lang="en-US" smtClean="0">
                <a:solidFill>
                  <a:srgbClr val="BBE0E3"/>
                </a:solidFill>
              </a:rPr>
              <a:t>17 November 2017</a:t>
            </a:fld>
            <a:endParaRPr lang="it-IT">
              <a:solidFill>
                <a:srgbClr val="BBE0E3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>
                <a:solidFill>
                  <a:srgbClr val="BBE0E3"/>
                </a:solidFill>
              </a:rPr>
              <a:t>Paolo Natoli -- HiGal meeting @ IFSI</a:t>
            </a:r>
            <a:endParaRPr lang="it-IT">
              <a:solidFill>
                <a:srgbClr val="BBE0E3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D634CE-2233-4D48-AD20-0D3C937CEE6F}" type="slidenum">
              <a:rPr lang="it-IT">
                <a:solidFill>
                  <a:srgbClr val="BBE0E3"/>
                </a:solidFill>
              </a:rPr>
              <a:pPr/>
              <a:t>‹#›</a:t>
            </a:fld>
            <a:endParaRPr lang="it-IT">
              <a:solidFill>
                <a:srgbClr val="BBE0E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03546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3B428D6-49AE-C84D-B97D-7FF9C1C4CCE6}" type="datetime3">
              <a:rPr lang="en-US" smtClean="0">
                <a:solidFill>
                  <a:srgbClr val="BBE0E3"/>
                </a:solidFill>
              </a:rPr>
              <a:t>17 November 2017</a:t>
            </a:fld>
            <a:endParaRPr lang="it-IT">
              <a:solidFill>
                <a:srgbClr val="BBE0E3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>
                <a:solidFill>
                  <a:srgbClr val="BBE0E3"/>
                </a:solidFill>
              </a:rPr>
              <a:t>Paolo Natoli -- HiGal meeting @ IFSI</a:t>
            </a:r>
            <a:endParaRPr lang="it-IT">
              <a:solidFill>
                <a:srgbClr val="BBE0E3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1A2A47-0C89-354E-BEAB-9A746E252479}" type="slidenum">
              <a:rPr lang="it-IT">
                <a:solidFill>
                  <a:srgbClr val="BBE0E3"/>
                </a:solidFill>
              </a:rPr>
              <a:pPr/>
              <a:t>‹#›</a:t>
            </a:fld>
            <a:endParaRPr lang="it-IT">
              <a:solidFill>
                <a:srgbClr val="BBE0E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204380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87CBE5A-7B9C-2243-B44E-9020B95E0BF7}" type="datetime3">
              <a:rPr lang="en-US" smtClean="0">
                <a:solidFill>
                  <a:srgbClr val="BBE0E3"/>
                </a:solidFill>
              </a:rPr>
              <a:t>17 November 2017</a:t>
            </a:fld>
            <a:endParaRPr lang="it-IT">
              <a:solidFill>
                <a:srgbClr val="BBE0E3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>
                <a:solidFill>
                  <a:srgbClr val="BBE0E3"/>
                </a:solidFill>
              </a:rPr>
              <a:t>Paolo Natoli -- HiGal meeting @ IFSI</a:t>
            </a:r>
            <a:endParaRPr lang="it-IT">
              <a:solidFill>
                <a:srgbClr val="BBE0E3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0C792B-23BA-A14D-A22C-4F8817348859}" type="slidenum">
              <a:rPr lang="it-IT">
                <a:solidFill>
                  <a:srgbClr val="BBE0E3"/>
                </a:solidFill>
              </a:rPr>
              <a:pPr/>
              <a:t>‹#›</a:t>
            </a:fld>
            <a:endParaRPr lang="it-IT">
              <a:solidFill>
                <a:srgbClr val="BBE0E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776029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0F22931-AE15-734E-8606-9B881D33915E}" type="datetime3">
              <a:rPr lang="en-US" smtClean="0">
                <a:solidFill>
                  <a:srgbClr val="BBE0E3"/>
                </a:solidFill>
              </a:rPr>
              <a:t>17 November 2017</a:t>
            </a:fld>
            <a:endParaRPr lang="it-IT">
              <a:solidFill>
                <a:srgbClr val="BBE0E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>
                <a:solidFill>
                  <a:srgbClr val="BBE0E3"/>
                </a:solidFill>
              </a:rPr>
              <a:t>Paolo Natoli -- HiGal meeting @ IFSI</a:t>
            </a:r>
            <a:endParaRPr lang="it-IT">
              <a:solidFill>
                <a:srgbClr val="BBE0E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45C210-D0C1-9941-9F98-ADB348C14033}" type="slidenum">
              <a:rPr lang="it-IT">
                <a:solidFill>
                  <a:srgbClr val="BBE0E3"/>
                </a:solidFill>
              </a:rPr>
              <a:pPr/>
              <a:t>‹#›</a:t>
            </a:fld>
            <a:endParaRPr lang="it-IT">
              <a:solidFill>
                <a:srgbClr val="BBE0E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393033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EBA90F9-1177-1243-9991-ACCA58D8C851}" type="datetime3">
              <a:rPr lang="en-US" smtClean="0">
                <a:solidFill>
                  <a:srgbClr val="BBE0E3"/>
                </a:solidFill>
              </a:rPr>
              <a:t>17 November 2017</a:t>
            </a:fld>
            <a:endParaRPr lang="it-IT">
              <a:solidFill>
                <a:srgbClr val="BBE0E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>
                <a:solidFill>
                  <a:srgbClr val="BBE0E3"/>
                </a:solidFill>
              </a:rPr>
              <a:t>Paolo Natoli -- HiGal meeting @ IFSI</a:t>
            </a:r>
            <a:endParaRPr lang="it-IT">
              <a:solidFill>
                <a:srgbClr val="BBE0E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E2F545-2A27-2F40-8C2B-32601D6050B0}" type="slidenum">
              <a:rPr lang="it-IT">
                <a:solidFill>
                  <a:srgbClr val="BBE0E3"/>
                </a:solidFill>
              </a:rPr>
              <a:pPr/>
              <a:t>‹#›</a:t>
            </a:fld>
            <a:endParaRPr lang="it-IT">
              <a:solidFill>
                <a:srgbClr val="BBE0E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205108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51E6A0A6-9310-1B49-AB49-D00DF819C02E}" type="datetime3">
              <a:rPr lang="en-US" smtClean="0">
                <a:solidFill>
                  <a:srgbClr val="BBE0E3"/>
                </a:solidFill>
              </a:rPr>
              <a:t>17 November 2017</a:t>
            </a:fld>
            <a:endParaRPr lang="it-IT">
              <a:solidFill>
                <a:srgbClr val="BBE0E3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>
                <a:solidFill>
                  <a:srgbClr val="BBE0E3"/>
                </a:solidFill>
              </a:rPr>
              <a:t>Paolo Natoli -- HiGal meeting @ IFSI</a:t>
            </a:r>
            <a:endParaRPr lang="it-IT">
              <a:solidFill>
                <a:srgbClr val="BBE0E3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897081E8-642B-3A47-B8AC-9D9185CFF610}" type="slidenum">
              <a:rPr lang="it-IT">
                <a:solidFill>
                  <a:srgbClr val="BBE0E3"/>
                </a:solidFill>
              </a:rPr>
              <a:pPr/>
              <a:t>‹#›</a:t>
            </a:fld>
            <a:endParaRPr lang="it-IT">
              <a:solidFill>
                <a:srgbClr val="BBE0E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418745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F82827BA-021E-474D-8AF7-2C6DDBB3044F}" type="datetime3">
              <a:rPr lang="en-US" smtClean="0">
                <a:solidFill>
                  <a:srgbClr val="BBE0E3"/>
                </a:solidFill>
              </a:rPr>
              <a:t>17 November 2017</a:t>
            </a:fld>
            <a:endParaRPr lang="it-IT">
              <a:solidFill>
                <a:srgbClr val="BBE0E3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>
                <a:solidFill>
                  <a:srgbClr val="BBE0E3"/>
                </a:solidFill>
              </a:rPr>
              <a:t>Paolo Natoli -- HiGal meeting @ IFSI</a:t>
            </a:r>
            <a:endParaRPr lang="it-IT">
              <a:solidFill>
                <a:srgbClr val="BBE0E3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8A0195BD-BE27-C444-8073-A1ED6B5BC0FE}" type="slidenum">
              <a:rPr lang="it-IT">
                <a:solidFill>
                  <a:srgbClr val="BBE0E3"/>
                </a:solidFill>
              </a:rPr>
              <a:pPr/>
              <a:t>‹#›</a:t>
            </a:fld>
            <a:endParaRPr lang="it-IT">
              <a:solidFill>
                <a:srgbClr val="BBE0E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481243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1CF035B3-1071-6B44-9707-304E5C538562}" type="datetime3">
              <a:rPr lang="en-US" smtClean="0">
                <a:solidFill>
                  <a:srgbClr val="BBE0E3"/>
                </a:solidFill>
              </a:rPr>
              <a:t>17 November 2017</a:t>
            </a:fld>
            <a:endParaRPr lang="it-IT">
              <a:solidFill>
                <a:srgbClr val="BBE0E3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>
                <a:solidFill>
                  <a:srgbClr val="BBE0E3"/>
                </a:solidFill>
              </a:rPr>
              <a:t>Paolo Natoli -- HiGal meeting @ IFSI</a:t>
            </a:r>
            <a:endParaRPr lang="it-IT">
              <a:solidFill>
                <a:srgbClr val="BBE0E3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FC3CF44-8706-D045-8E3B-B6E1D52AFC4C}" type="slidenum">
              <a:rPr lang="it-IT">
                <a:solidFill>
                  <a:srgbClr val="BBE0E3"/>
                </a:solidFill>
              </a:rPr>
              <a:pPr/>
              <a:t>‹#›</a:t>
            </a:fld>
            <a:endParaRPr lang="it-IT">
              <a:solidFill>
                <a:srgbClr val="BBE0E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026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950" y="381000"/>
            <a:ext cx="6105525" cy="427038"/>
          </a:xfrm>
          <a:prstGeom prst="rect">
            <a:avLst/>
          </a:prstGeom>
        </p:spPr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Paolo Natoli -- HiGal meeting @ IFSI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0600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Paolo Natoli -- HiGal meeting @ IFSI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0732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Paolo Natoli -- HiGal meeting @ IFSI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6615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x-none" noProof="0" smtClean="0"/>
              <a:t>Drag picture to placeholder or click icon to add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Paolo Natoli -- HiGal meeting @ IFSI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9479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4" Type="http://schemas.openxmlformats.org/officeDocument/2006/relationships/image" Target="../media/image2.emf"/><Relationship Id="rId15" Type="http://schemas.openxmlformats.org/officeDocument/2006/relationships/image" Target="../media/image3.png"/><Relationship Id="rId16" Type="http://schemas.openxmlformats.org/officeDocument/2006/relationships/image" Target="../media/image4.gi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26.xml"/><Relationship Id="rId16" Type="http://schemas.openxmlformats.org/officeDocument/2006/relationships/slideLayout" Target="../slideLayouts/slideLayout27.xml"/><Relationship Id="rId17" Type="http://schemas.openxmlformats.org/officeDocument/2006/relationships/slideLayout" Target="../slideLayouts/slideLayout28.xml"/><Relationship Id="rId18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40.xml"/><Relationship Id="rId13" Type="http://schemas.openxmlformats.org/officeDocument/2006/relationships/slideLayout" Target="../slideLayouts/slideLayout41.xml"/><Relationship Id="rId14" Type="http://schemas.openxmlformats.org/officeDocument/2006/relationships/slideLayout" Target="../slideLayouts/slideLayout42.xml"/><Relationship Id="rId15" Type="http://schemas.openxmlformats.org/officeDocument/2006/relationships/slideLayout" Target="../slideLayouts/slideLayout43.xml"/><Relationship Id="rId16" Type="http://schemas.openxmlformats.org/officeDocument/2006/relationships/slideLayout" Target="../slideLayouts/slideLayout44.xml"/><Relationship Id="rId17" Type="http://schemas.openxmlformats.org/officeDocument/2006/relationships/slideLayout" Target="../slideLayouts/slideLayout45.xml"/><Relationship Id="rId18" Type="http://schemas.openxmlformats.org/officeDocument/2006/relationships/theme" Target="../theme/theme3.xml"/><Relationship Id="rId1" Type="http://schemas.openxmlformats.org/officeDocument/2006/relationships/slideLayout" Target="../slideLayouts/slideLayout29.xml"/><Relationship Id="rId2" Type="http://schemas.openxmlformats.org/officeDocument/2006/relationships/slideLayout" Target="../slideLayouts/slideLayout30.xml"/><Relationship Id="rId3" Type="http://schemas.openxmlformats.org/officeDocument/2006/relationships/slideLayout" Target="../slideLayouts/slideLayout31.xml"/><Relationship Id="rId4" Type="http://schemas.openxmlformats.org/officeDocument/2006/relationships/slideLayout" Target="../slideLayouts/slideLayout32.xml"/><Relationship Id="rId5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5.xml"/><Relationship Id="rId8" Type="http://schemas.openxmlformats.org/officeDocument/2006/relationships/slideLayout" Target="../slideLayouts/slideLayout36.xml"/><Relationship Id="rId9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8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6.xml"/><Relationship Id="rId12" Type="http://schemas.openxmlformats.org/officeDocument/2006/relationships/slideLayout" Target="../slideLayouts/slideLayout57.xml"/><Relationship Id="rId13" Type="http://schemas.openxmlformats.org/officeDocument/2006/relationships/slideLayout" Target="../slideLayouts/slideLayout58.xml"/><Relationship Id="rId14" Type="http://schemas.openxmlformats.org/officeDocument/2006/relationships/slideLayout" Target="../slideLayouts/slideLayout59.xml"/><Relationship Id="rId15" Type="http://schemas.openxmlformats.org/officeDocument/2006/relationships/theme" Target="../theme/theme4.xml"/><Relationship Id="rId1" Type="http://schemas.openxmlformats.org/officeDocument/2006/relationships/slideLayout" Target="../slideLayouts/slideLayout46.xml"/><Relationship Id="rId2" Type="http://schemas.openxmlformats.org/officeDocument/2006/relationships/slideLayout" Target="../slideLayouts/slideLayout47.xml"/><Relationship Id="rId3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9.xml"/><Relationship Id="rId5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2.xml"/><Relationship Id="rId8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5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 descr="Piece_CMB_2k.tif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84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6664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611313" y="6323013"/>
            <a:ext cx="542925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72000" rIns="0" bIns="0" numCol="1" anchor="t" anchorCtr="0" compatLnSpc="1">
            <a:prstTxWarp prst="textNoShape">
              <a:avLst/>
            </a:prstTxWarp>
          </a:bodyPr>
          <a:lstStyle>
            <a:lvl1pPr>
              <a:defRPr sz="800"/>
            </a:lvl1pPr>
          </a:lstStyle>
          <a:p>
            <a:r>
              <a:rPr lang="en-US" smtClean="0"/>
              <a:t>Paolo Natoli -- HiGal meeting @ IFSI</a:t>
            </a:r>
            <a:endParaRPr lang="en-US" dirty="0"/>
          </a:p>
        </p:txBody>
      </p:sp>
      <p:sp>
        <p:nvSpPr>
          <p:cNvPr id="1030" name="Text Box 34"/>
          <p:cNvSpPr txBox="1">
            <a:spLocks noChangeAspect="1" noChangeArrowheads="1"/>
          </p:cNvSpPr>
          <p:nvPr/>
        </p:nvSpPr>
        <p:spPr bwMode="auto">
          <a:xfrm>
            <a:off x="620713" y="6197600"/>
            <a:ext cx="6977062" cy="147638"/>
          </a:xfrm>
          <a:prstGeom prst="rect">
            <a:avLst/>
          </a:prstGeom>
          <a:noFill/>
          <a:ln>
            <a:noFill/>
          </a:ln>
          <a:extLst/>
        </p:spPr>
        <p:txBody>
          <a:bodyPr wrap="none"/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endParaRPr sz="800" noProof="1" smtClean="0">
              <a:solidFill>
                <a:schemeClr val="bg2"/>
              </a:solidFill>
            </a:endParaRPr>
          </a:p>
        </p:txBody>
      </p:sp>
      <p:sp>
        <p:nvSpPr>
          <p:cNvPr id="2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620713" y="209550"/>
            <a:ext cx="6105525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it-IT"/>
              <a:t>Click to edit Master title style</a:t>
            </a:r>
            <a:endParaRPr lang="en-US"/>
          </a:p>
        </p:txBody>
      </p:sp>
      <p:pic>
        <p:nvPicPr>
          <p:cNvPr id="1032" name="Picture 10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37211" y="6164274"/>
            <a:ext cx="1233124" cy="552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3"/>
          <p:cNvPicPr>
            <a:picLocks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" y="6103938"/>
            <a:ext cx="8943975" cy="46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5950" y="1673225"/>
            <a:ext cx="7653338" cy="4318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dirty="0"/>
              <a:t>Click to </a:t>
            </a:r>
            <a:r>
              <a:rPr lang="it-IT" dirty="0" err="1"/>
              <a:t>edit</a:t>
            </a:r>
            <a:r>
              <a:rPr lang="it-IT" dirty="0"/>
              <a:t> Master text </a:t>
            </a:r>
            <a:r>
              <a:rPr lang="it-IT" dirty="0" err="1"/>
              <a:t>styles</a:t>
            </a:r>
            <a:endParaRPr lang="it-IT" dirty="0"/>
          </a:p>
          <a:p>
            <a:pPr lvl="1"/>
            <a:r>
              <a:rPr lang="it-IT" dirty="0"/>
              <a:t>Second </a:t>
            </a:r>
            <a:r>
              <a:rPr lang="it-IT" dirty="0" err="1"/>
              <a:t>level</a:t>
            </a:r>
            <a:endParaRPr lang="it-IT" dirty="0"/>
          </a:p>
          <a:p>
            <a:pPr lvl="2"/>
            <a:r>
              <a:rPr lang="it-IT" dirty="0"/>
              <a:t>Third </a:t>
            </a:r>
            <a:r>
              <a:rPr lang="it-IT" dirty="0" err="1"/>
              <a:t>level</a:t>
            </a:r>
            <a:endParaRPr lang="it-IT" dirty="0"/>
          </a:p>
          <a:p>
            <a:pPr lvl="3"/>
            <a:r>
              <a:rPr lang="it-IT" dirty="0" err="1"/>
              <a:t>Fourth</a:t>
            </a:r>
            <a:r>
              <a:rPr lang="it-IT" dirty="0"/>
              <a:t> </a:t>
            </a:r>
            <a:r>
              <a:rPr lang="it-IT" dirty="0" err="1"/>
              <a:t>level</a:t>
            </a:r>
            <a:endParaRPr lang="it-IT" dirty="0"/>
          </a:p>
          <a:p>
            <a:pPr lvl="4"/>
            <a:r>
              <a:rPr lang="it-IT" dirty="0" err="1"/>
              <a:t>Fifth</a:t>
            </a:r>
            <a:r>
              <a:rPr lang="it-IT" dirty="0"/>
              <a:t> </a:t>
            </a:r>
            <a:r>
              <a:rPr lang="it-IT" dirty="0" err="1"/>
              <a:t>level</a:t>
            </a:r>
            <a:endParaRPr lang="en-US" dirty="0"/>
          </a:p>
        </p:txBody>
      </p:sp>
      <p:pic>
        <p:nvPicPr>
          <p:cNvPr id="10" name="Picture 9" descr="logo_infn.gif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20" y="6293451"/>
            <a:ext cx="472033" cy="46799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484" r:id="rId1"/>
    <p:sldLayoutId id="2147484485" r:id="rId2"/>
    <p:sldLayoutId id="2147484475" r:id="rId3"/>
    <p:sldLayoutId id="2147484476" r:id="rId4"/>
    <p:sldLayoutId id="2147484477" r:id="rId5"/>
    <p:sldLayoutId id="2147484478" r:id="rId6"/>
    <p:sldLayoutId id="2147484479" r:id="rId7"/>
    <p:sldLayoutId id="2147484480" r:id="rId8"/>
    <p:sldLayoutId id="2147484481" r:id="rId9"/>
    <p:sldLayoutId id="2147484482" r:id="rId10"/>
    <p:sldLayoutId id="2147484483" r:id="rId11"/>
  </p:sldLayoutIdLst>
  <p:timing>
    <p:tnLst>
      <p:par>
        <p:cTn xmlns:p14="http://schemas.microsoft.com/office/powerpoint/2010/main" id="1" dur="indefinite" restart="never" nodeType="tmRoot"/>
      </p:par>
    </p:tnLst>
  </p:timing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+mj-lt"/>
          <a:ea typeface="MS PGothic" pitchFamily="34" charset="-128"/>
          <a:cs typeface="MS PGothic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charset="0"/>
          <a:ea typeface="MS PGothic" pitchFamily="34" charset="-128"/>
          <a:cs typeface="MS PGothic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charset="0"/>
          <a:ea typeface="MS PGothic" pitchFamily="34" charset="-128"/>
          <a:cs typeface="MS PGothic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charset="0"/>
          <a:ea typeface="MS PGothic" pitchFamily="34" charset="-128"/>
          <a:cs typeface="MS PGothic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charset="0"/>
          <a:ea typeface="MS PGothic" pitchFamily="34" charset="-128"/>
          <a:cs typeface="MS PGothic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charset="0"/>
        </a:defRPr>
      </a:lvl9pPr>
    </p:titleStyle>
    <p:bodyStyle>
      <a:lvl1pPr marL="342900" indent="-34290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Tx/>
        <a:buFont typeface="Wingdings" charset="2"/>
        <a:buChar char="Ø"/>
        <a:defRPr sz="16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1pPr>
      <a:lvl2pPr marL="1227138" indent="-41910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Font typeface="Wingdings" charset="2"/>
        <a:buChar char="ü"/>
        <a:defRPr sz="16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825625" indent="-41910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Font typeface="Verdana" charset="0"/>
        <a:buChar char="–"/>
        <a:defRPr sz="16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3pPr>
      <a:lvl4pPr marL="2424113" indent="-41910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Font typeface="Verdana" charset="0"/>
        <a:buChar char="–"/>
        <a:defRPr sz="16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4pPr>
      <a:lvl5pPr marL="3022600" indent="-41910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Font typeface="Verdana" charset="0"/>
        <a:buChar char="–"/>
        <a:defRPr sz="16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5pPr>
      <a:lvl6pPr marL="34798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charset="0"/>
        <a:buChar char="–"/>
        <a:defRPr sz="1600">
          <a:solidFill>
            <a:schemeClr val="bg2"/>
          </a:solidFill>
          <a:latin typeface="+mn-lt"/>
          <a:ea typeface="ＭＳ Ｐゴシック" charset="-128"/>
        </a:defRPr>
      </a:lvl6pPr>
      <a:lvl7pPr marL="39370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charset="0"/>
        <a:buChar char="–"/>
        <a:defRPr sz="1600">
          <a:solidFill>
            <a:schemeClr val="bg2"/>
          </a:solidFill>
          <a:latin typeface="+mn-lt"/>
          <a:ea typeface="ＭＳ Ｐゴシック" charset="-128"/>
        </a:defRPr>
      </a:lvl7pPr>
      <a:lvl8pPr marL="43942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charset="0"/>
        <a:buChar char="–"/>
        <a:defRPr sz="1600">
          <a:solidFill>
            <a:schemeClr val="bg2"/>
          </a:solidFill>
          <a:latin typeface="+mn-lt"/>
          <a:ea typeface="ＭＳ Ｐゴシック" charset="-128"/>
        </a:defRPr>
      </a:lvl8pPr>
      <a:lvl9pPr marL="48514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charset="0"/>
        <a:buChar char="–"/>
        <a:defRPr sz="1600">
          <a:solidFill>
            <a:schemeClr val="bg2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Line 2"/>
          <p:cNvSpPr>
            <a:spLocks noChangeShapeType="1"/>
          </p:cNvSpPr>
          <p:nvPr/>
        </p:nvSpPr>
        <p:spPr bwMode="auto">
          <a:xfrm>
            <a:off x="7962900" y="1524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451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19263"/>
            <a:ext cx="8229600" cy="4411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4517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fld id="{1C010AB6-9A8A-0A43-851D-900F37B28863}" type="datetime3">
              <a: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+mn-cs"/>
              </a:rPr>
              <a:t>17 November 2017</a:t>
            </a:fld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r>
              <a: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+mn-cs"/>
              </a:rPr>
              <a:t>Paolo Natoli -- HiGal meeting @ IFSI</a:t>
            </a:r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fld id="{65EFE661-E12A-B749-84CE-FD6FA67E1F0C}" type="slidenum">
              <a: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+mn-cs"/>
              </a:rPr>
              <a:pPr/>
              <a:t>‹#›</a:t>
            </a:fld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+mn-cs"/>
            </a:endParaRPr>
          </a:p>
        </p:txBody>
      </p:sp>
      <p:grpSp>
        <p:nvGrpSpPr>
          <p:cNvPr id="64520" name="Group 8"/>
          <p:cNvGrpSpPr>
            <a:grpSpLocks/>
          </p:cNvGrpSpPr>
          <p:nvPr/>
        </p:nvGrpSpPr>
        <p:grpSpPr bwMode="auto">
          <a:xfrm>
            <a:off x="8153400" y="152400"/>
            <a:ext cx="792163" cy="1295400"/>
            <a:chOff x="5136" y="960"/>
            <a:chExt cx="528" cy="864"/>
          </a:xfrm>
        </p:grpSpPr>
        <p:sp>
          <p:nvSpPr>
            <p:cNvPr id="64521" name="Oval 9"/>
            <p:cNvSpPr>
              <a:spLocks noChangeArrowheads="1"/>
            </p:cNvSpPr>
            <p:nvPr/>
          </p:nvSpPr>
          <p:spPr bwMode="auto">
            <a:xfrm>
              <a:off x="5136" y="960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64522" name="Oval 10"/>
            <p:cNvSpPr>
              <a:spLocks noChangeArrowheads="1"/>
            </p:cNvSpPr>
            <p:nvPr/>
          </p:nvSpPr>
          <p:spPr bwMode="auto">
            <a:xfrm>
              <a:off x="5248" y="960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64523" name="Oval 11"/>
            <p:cNvSpPr>
              <a:spLocks noChangeArrowheads="1"/>
            </p:cNvSpPr>
            <p:nvPr/>
          </p:nvSpPr>
          <p:spPr bwMode="auto">
            <a:xfrm>
              <a:off x="5360" y="960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64524" name="Oval 12"/>
            <p:cNvSpPr>
              <a:spLocks noChangeArrowheads="1"/>
            </p:cNvSpPr>
            <p:nvPr/>
          </p:nvSpPr>
          <p:spPr bwMode="auto">
            <a:xfrm>
              <a:off x="5136" y="1072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64525" name="Oval 13"/>
            <p:cNvSpPr>
              <a:spLocks noChangeArrowheads="1"/>
            </p:cNvSpPr>
            <p:nvPr/>
          </p:nvSpPr>
          <p:spPr bwMode="auto">
            <a:xfrm>
              <a:off x="5248" y="1072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64526" name="Oval 14"/>
            <p:cNvSpPr>
              <a:spLocks noChangeArrowheads="1"/>
            </p:cNvSpPr>
            <p:nvPr/>
          </p:nvSpPr>
          <p:spPr bwMode="auto">
            <a:xfrm>
              <a:off x="5360" y="1072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64527" name="Oval 15"/>
            <p:cNvSpPr>
              <a:spLocks noChangeArrowheads="1"/>
            </p:cNvSpPr>
            <p:nvPr/>
          </p:nvSpPr>
          <p:spPr bwMode="auto">
            <a:xfrm>
              <a:off x="5472" y="1072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64528" name="Oval 16"/>
            <p:cNvSpPr>
              <a:spLocks noChangeArrowheads="1"/>
            </p:cNvSpPr>
            <p:nvPr/>
          </p:nvSpPr>
          <p:spPr bwMode="auto">
            <a:xfrm>
              <a:off x="5136" y="1184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64529" name="Oval 17"/>
            <p:cNvSpPr>
              <a:spLocks noChangeArrowheads="1"/>
            </p:cNvSpPr>
            <p:nvPr/>
          </p:nvSpPr>
          <p:spPr bwMode="auto">
            <a:xfrm>
              <a:off x="5248" y="1184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64530" name="Oval 18"/>
            <p:cNvSpPr>
              <a:spLocks noChangeArrowheads="1"/>
            </p:cNvSpPr>
            <p:nvPr/>
          </p:nvSpPr>
          <p:spPr bwMode="auto">
            <a:xfrm>
              <a:off x="5360" y="1184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64531" name="Oval 19"/>
            <p:cNvSpPr>
              <a:spLocks noChangeArrowheads="1"/>
            </p:cNvSpPr>
            <p:nvPr/>
          </p:nvSpPr>
          <p:spPr bwMode="auto">
            <a:xfrm>
              <a:off x="5472" y="1184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64532" name="Oval 20"/>
            <p:cNvSpPr>
              <a:spLocks noChangeArrowheads="1"/>
            </p:cNvSpPr>
            <p:nvPr/>
          </p:nvSpPr>
          <p:spPr bwMode="auto">
            <a:xfrm>
              <a:off x="5584" y="1184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64533" name="Oval 21"/>
            <p:cNvSpPr>
              <a:spLocks noChangeArrowheads="1"/>
            </p:cNvSpPr>
            <p:nvPr/>
          </p:nvSpPr>
          <p:spPr bwMode="auto">
            <a:xfrm>
              <a:off x="5136" y="1296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64534" name="Oval 22"/>
            <p:cNvSpPr>
              <a:spLocks noChangeArrowheads="1"/>
            </p:cNvSpPr>
            <p:nvPr/>
          </p:nvSpPr>
          <p:spPr bwMode="auto">
            <a:xfrm>
              <a:off x="5248" y="1296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64535" name="Oval 23"/>
            <p:cNvSpPr>
              <a:spLocks noChangeArrowheads="1"/>
            </p:cNvSpPr>
            <p:nvPr/>
          </p:nvSpPr>
          <p:spPr bwMode="auto">
            <a:xfrm>
              <a:off x="5360" y="1296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64536" name="Oval 24"/>
            <p:cNvSpPr>
              <a:spLocks noChangeArrowheads="1"/>
            </p:cNvSpPr>
            <p:nvPr/>
          </p:nvSpPr>
          <p:spPr bwMode="auto">
            <a:xfrm>
              <a:off x="5472" y="1296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64537" name="Oval 25"/>
            <p:cNvSpPr>
              <a:spLocks noChangeArrowheads="1"/>
            </p:cNvSpPr>
            <p:nvPr/>
          </p:nvSpPr>
          <p:spPr bwMode="auto">
            <a:xfrm>
              <a:off x="5136" y="1408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64538" name="Oval 26"/>
            <p:cNvSpPr>
              <a:spLocks noChangeArrowheads="1"/>
            </p:cNvSpPr>
            <p:nvPr/>
          </p:nvSpPr>
          <p:spPr bwMode="auto">
            <a:xfrm>
              <a:off x="5248" y="1408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64539" name="Oval 27"/>
            <p:cNvSpPr>
              <a:spLocks noChangeArrowheads="1"/>
            </p:cNvSpPr>
            <p:nvPr/>
          </p:nvSpPr>
          <p:spPr bwMode="auto">
            <a:xfrm>
              <a:off x="5360" y="1408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64540" name="Oval 28"/>
            <p:cNvSpPr>
              <a:spLocks noChangeArrowheads="1"/>
            </p:cNvSpPr>
            <p:nvPr/>
          </p:nvSpPr>
          <p:spPr bwMode="auto">
            <a:xfrm>
              <a:off x="5472" y="1408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64541" name="Oval 29"/>
            <p:cNvSpPr>
              <a:spLocks noChangeArrowheads="1"/>
            </p:cNvSpPr>
            <p:nvPr/>
          </p:nvSpPr>
          <p:spPr bwMode="auto">
            <a:xfrm>
              <a:off x="5584" y="1408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64542" name="Oval 30"/>
            <p:cNvSpPr>
              <a:spLocks noChangeArrowheads="1"/>
            </p:cNvSpPr>
            <p:nvPr/>
          </p:nvSpPr>
          <p:spPr bwMode="auto">
            <a:xfrm>
              <a:off x="5136" y="1520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64543" name="Oval 31"/>
            <p:cNvSpPr>
              <a:spLocks noChangeArrowheads="1"/>
            </p:cNvSpPr>
            <p:nvPr/>
          </p:nvSpPr>
          <p:spPr bwMode="auto">
            <a:xfrm>
              <a:off x="5248" y="1520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64544" name="Oval 32"/>
            <p:cNvSpPr>
              <a:spLocks noChangeArrowheads="1"/>
            </p:cNvSpPr>
            <p:nvPr/>
          </p:nvSpPr>
          <p:spPr bwMode="auto">
            <a:xfrm>
              <a:off x="5360" y="1520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64545" name="Oval 33"/>
            <p:cNvSpPr>
              <a:spLocks noChangeArrowheads="1"/>
            </p:cNvSpPr>
            <p:nvPr/>
          </p:nvSpPr>
          <p:spPr bwMode="auto">
            <a:xfrm>
              <a:off x="5472" y="1520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64546" name="Oval 34"/>
            <p:cNvSpPr>
              <a:spLocks noChangeArrowheads="1"/>
            </p:cNvSpPr>
            <p:nvPr/>
          </p:nvSpPr>
          <p:spPr bwMode="auto">
            <a:xfrm>
              <a:off x="5136" y="1632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64547" name="Oval 35"/>
            <p:cNvSpPr>
              <a:spLocks noChangeArrowheads="1"/>
            </p:cNvSpPr>
            <p:nvPr/>
          </p:nvSpPr>
          <p:spPr bwMode="auto">
            <a:xfrm>
              <a:off x="5248" y="1632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64548" name="Oval 36"/>
            <p:cNvSpPr>
              <a:spLocks noChangeArrowheads="1"/>
            </p:cNvSpPr>
            <p:nvPr/>
          </p:nvSpPr>
          <p:spPr bwMode="auto">
            <a:xfrm>
              <a:off x="5360" y="1632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64549" name="Oval 37"/>
            <p:cNvSpPr>
              <a:spLocks noChangeArrowheads="1"/>
            </p:cNvSpPr>
            <p:nvPr/>
          </p:nvSpPr>
          <p:spPr bwMode="auto">
            <a:xfrm>
              <a:off x="5472" y="1632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64550" name="Oval 38"/>
            <p:cNvSpPr>
              <a:spLocks noChangeArrowheads="1"/>
            </p:cNvSpPr>
            <p:nvPr/>
          </p:nvSpPr>
          <p:spPr bwMode="auto">
            <a:xfrm>
              <a:off x="5248" y="1744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64551" name="Oval 39"/>
            <p:cNvSpPr>
              <a:spLocks noChangeArrowheads="1"/>
            </p:cNvSpPr>
            <p:nvPr/>
          </p:nvSpPr>
          <p:spPr bwMode="auto">
            <a:xfrm>
              <a:off x="5472" y="1744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945359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87" r:id="rId1"/>
    <p:sldLayoutId id="2147484488" r:id="rId2"/>
    <p:sldLayoutId id="2147484489" r:id="rId3"/>
    <p:sldLayoutId id="2147484490" r:id="rId4"/>
    <p:sldLayoutId id="2147484491" r:id="rId5"/>
    <p:sldLayoutId id="2147484492" r:id="rId6"/>
    <p:sldLayoutId id="2147484493" r:id="rId7"/>
    <p:sldLayoutId id="2147484494" r:id="rId8"/>
    <p:sldLayoutId id="2147484495" r:id="rId9"/>
    <p:sldLayoutId id="2147484496" r:id="rId10"/>
    <p:sldLayoutId id="2147484497" r:id="rId11"/>
    <p:sldLayoutId id="2147484498" r:id="rId12"/>
    <p:sldLayoutId id="2147484499" r:id="rId13"/>
    <p:sldLayoutId id="2147484500" r:id="rId14"/>
    <p:sldLayoutId id="2147484501" r:id="rId15"/>
    <p:sldLayoutId id="2147484502" r:id="rId16"/>
    <p:sldLayoutId id="2147484503" r:id="rId17"/>
  </p:sldLayoutIdLst>
  <p:timing>
    <p:tnLst>
      <p:par>
        <p:cTn xmlns:p14="http://schemas.microsoft.com/office/powerpoint/2010/main" id="1" dur="indefinite" restart="never" nodeType="tmRoot"/>
      </p:par>
    </p:tnLst>
  </p:timing>
  <p:hf sldNum="0" hdr="0" ftr="0" dt="0"/>
  <p:txStyles>
    <p:titleStyle>
      <a:lvl1pPr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ea typeface="ＭＳ Ｐゴシック" charset="0"/>
        </a:defRPr>
      </a:lvl2pPr>
      <a:lvl3pPr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ea typeface="ＭＳ Ｐゴシック" charset="0"/>
        </a:defRPr>
      </a:lvl3pPr>
      <a:lvl4pPr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ea typeface="ＭＳ Ｐゴシック" charset="0"/>
        </a:defRPr>
      </a:lvl4pPr>
      <a:lvl5pPr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ea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ea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charset="0"/>
        <a:buChar char="l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92150" indent="-3476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0"/>
        <a:buChar char="l"/>
        <a:defRPr sz="2600">
          <a:solidFill>
            <a:schemeClr val="tx1"/>
          </a:solidFill>
          <a:latin typeface="+mn-lt"/>
          <a:ea typeface="+mn-ea"/>
        </a:defRPr>
      </a:lvl2pPr>
      <a:lvl3pPr marL="987425" indent="-293688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charset="0"/>
        <a:buChar char="l"/>
        <a:defRPr sz="2300">
          <a:solidFill>
            <a:schemeClr val="tx1"/>
          </a:solidFill>
          <a:latin typeface="+mn-lt"/>
          <a:ea typeface="+mn-ea"/>
        </a:defRPr>
      </a:lvl3pPr>
      <a:lvl4pPr marL="1281113" indent="-292100" algn="l" rtl="0" fontAlgn="base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charset="0"/>
        <a:buChar char="§"/>
        <a:defRPr sz="2000">
          <a:solidFill>
            <a:schemeClr val="tx1"/>
          </a:solidFill>
          <a:latin typeface="+mn-lt"/>
          <a:ea typeface="+mn-ea"/>
        </a:defRPr>
      </a:lvl4pPr>
      <a:lvl5pPr marL="15986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charset="0"/>
        <a:buChar char="§"/>
        <a:defRPr sz="2000">
          <a:solidFill>
            <a:schemeClr val="tx1"/>
          </a:solidFill>
          <a:latin typeface="+mn-lt"/>
          <a:ea typeface="+mn-ea"/>
        </a:defRPr>
      </a:lvl5pPr>
      <a:lvl6pPr marL="20558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charset="0"/>
        <a:buChar char="§"/>
        <a:defRPr sz="2000">
          <a:solidFill>
            <a:schemeClr val="tx1"/>
          </a:solidFill>
          <a:latin typeface="+mn-lt"/>
          <a:ea typeface="+mn-ea"/>
        </a:defRPr>
      </a:lvl6pPr>
      <a:lvl7pPr marL="25130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charset="0"/>
        <a:buChar char="§"/>
        <a:defRPr sz="2000">
          <a:solidFill>
            <a:schemeClr val="tx1"/>
          </a:solidFill>
          <a:latin typeface="+mn-lt"/>
          <a:ea typeface="+mn-ea"/>
        </a:defRPr>
      </a:lvl7pPr>
      <a:lvl8pPr marL="29702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charset="0"/>
        <a:buChar char="§"/>
        <a:defRPr sz="2000">
          <a:solidFill>
            <a:schemeClr val="tx1"/>
          </a:solidFill>
          <a:latin typeface="+mn-lt"/>
          <a:ea typeface="+mn-ea"/>
        </a:defRPr>
      </a:lvl8pPr>
      <a:lvl9pPr marL="34274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charset="0"/>
        <a:buChar char="§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Line 2"/>
          <p:cNvSpPr>
            <a:spLocks noChangeShapeType="1"/>
          </p:cNvSpPr>
          <p:nvPr/>
        </p:nvSpPr>
        <p:spPr bwMode="auto">
          <a:xfrm>
            <a:off x="7962900" y="1524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451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19263"/>
            <a:ext cx="8229600" cy="4411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4517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fld id="{568FE690-4E7E-1B4C-BF6B-1A89E72071D9}" type="datetime3">
              <a:rPr lang="en-US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17 November 2017</a:t>
            </a:fld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r>
              <a:rPr lang="en-US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Paolo Natoli -- HiGal meeting @ IFSI</a:t>
            </a:r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fld id="{65EFE661-E12A-B749-84CE-FD6FA67E1F0C}" type="slidenum">
              <a:rPr lang="en-US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pPr/>
              <a:t>‹#›</a:t>
            </a:fld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grpSp>
        <p:nvGrpSpPr>
          <p:cNvPr id="64520" name="Group 8"/>
          <p:cNvGrpSpPr>
            <a:grpSpLocks/>
          </p:cNvGrpSpPr>
          <p:nvPr/>
        </p:nvGrpSpPr>
        <p:grpSpPr bwMode="auto">
          <a:xfrm>
            <a:off x="8153400" y="152400"/>
            <a:ext cx="792163" cy="1295400"/>
            <a:chOff x="5136" y="960"/>
            <a:chExt cx="528" cy="864"/>
          </a:xfrm>
        </p:grpSpPr>
        <p:sp>
          <p:nvSpPr>
            <p:cNvPr id="64521" name="Oval 9"/>
            <p:cNvSpPr>
              <a:spLocks noChangeArrowheads="1"/>
            </p:cNvSpPr>
            <p:nvPr/>
          </p:nvSpPr>
          <p:spPr bwMode="auto">
            <a:xfrm>
              <a:off x="5136" y="960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64522" name="Oval 10"/>
            <p:cNvSpPr>
              <a:spLocks noChangeArrowheads="1"/>
            </p:cNvSpPr>
            <p:nvPr/>
          </p:nvSpPr>
          <p:spPr bwMode="auto">
            <a:xfrm>
              <a:off x="5248" y="960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64523" name="Oval 11"/>
            <p:cNvSpPr>
              <a:spLocks noChangeArrowheads="1"/>
            </p:cNvSpPr>
            <p:nvPr/>
          </p:nvSpPr>
          <p:spPr bwMode="auto">
            <a:xfrm>
              <a:off x="5360" y="960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64524" name="Oval 12"/>
            <p:cNvSpPr>
              <a:spLocks noChangeArrowheads="1"/>
            </p:cNvSpPr>
            <p:nvPr/>
          </p:nvSpPr>
          <p:spPr bwMode="auto">
            <a:xfrm>
              <a:off x="5136" y="1072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64525" name="Oval 13"/>
            <p:cNvSpPr>
              <a:spLocks noChangeArrowheads="1"/>
            </p:cNvSpPr>
            <p:nvPr/>
          </p:nvSpPr>
          <p:spPr bwMode="auto">
            <a:xfrm>
              <a:off x="5248" y="1072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64526" name="Oval 14"/>
            <p:cNvSpPr>
              <a:spLocks noChangeArrowheads="1"/>
            </p:cNvSpPr>
            <p:nvPr/>
          </p:nvSpPr>
          <p:spPr bwMode="auto">
            <a:xfrm>
              <a:off x="5360" y="1072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64527" name="Oval 15"/>
            <p:cNvSpPr>
              <a:spLocks noChangeArrowheads="1"/>
            </p:cNvSpPr>
            <p:nvPr/>
          </p:nvSpPr>
          <p:spPr bwMode="auto">
            <a:xfrm>
              <a:off x="5472" y="1072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64528" name="Oval 16"/>
            <p:cNvSpPr>
              <a:spLocks noChangeArrowheads="1"/>
            </p:cNvSpPr>
            <p:nvPr/>
          </p:nvSpPr>
          <p:spPr bwMode="auto">
            <a:xfrm>
              <a:off x="5136" y="1184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64529" name="Oval 17"/>
            <p:cNvSpPr>
              <a:spLocks noChangeArrowheads="1"/>
            </p:cNvSpPr>
            <p:nvPr/>
          </p:nvSpPr>
          <p:spPr bwMode="auto">
            <a:xfrm>
              <a:off x="5248" y="1184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64530" name="Oval 18"/>
            <p:cNvSpPr>
              <a:spLocks noChangeArrowheads="1"/>
            </p:cNvSpPr>
            <p:nvPr/>
          </p:nvSpPr>
          <p:spPr bwMode="auto">
            <a:xfrm>
              <a:off x="5360" y="1184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64531" name="Oval 19"/>
            <p:cNvSpPr>
              <a:spLocks noChangeArrowheads="1"/>
            </p:cNvSpPr>
            <p:nvPr/>
          </p:nvSpPr>
          <p:spPr bwMode="auto">
            <a:xfrm>
              <a:off x="5472" y="1184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64532" name="Oval 20"/>
            <p:cNvSpPr>
              <a:spLocks noChangeArrowheads="1"/>
            </p:cNvSpPr>
            <p:nvPr/>
          </p:nvSpPr>
          <p:spPr bwMode="auto">
            <a:xfrm>
              <a:off x="5584" y="1184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64533" name="Oval 21"/>
            <p:cNvSpPr>
              <a:spLocks noChangeArrowheads="1"/>
            </p:cNvSpPr>
            <p:nvPr/>
          </p:nvSpPr>
          <p:spPr bwMode="auto">
            <a:xfrm>
              <a:off x="5136" y="1296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64534" name="Oval 22"/>
            <p:cNvSpPr>
              <a:spLocks noChangeArrowheads="1"/>
            </p:cNvSpPr>
            <p:nvPr/>
          </p:nvSpPr>
          <p:spPr bwMode="auto">
            <a:xfrm>
              <a:off x="5248" y="1296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64535" name="Oval 23"/>
            <p:cNvSpPr>
              <a:spLocks noChangeArrowheads="1"/>
            </p:cNvSpPr>
            <p:nvPr/>
          </p:nvSpPr>
          <p:spPr bwMode="auto">
            <a:xfrm>
              <a:off x="5360" y="1296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64536" name="Oval 24"/>
            <p:cNvSpPr>
              <a:spLocks noChangeArrowheads="1"/>
            </p:cNvSpPr>
            <p:nvPr/>
          </p:nvSpPr>
          <p:spPr bwMode="auto">
            <a:xfrm>
              <a:off x="5472" y="1296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64537" name="Oval 25"/>
            <p:cNvSpPr>
              <a:spLocks noChangeArrowheads="1"/>
            </p:cNvSpPr>
            <p:nvPr/>
          </p:nvSpPr>
          <p:spPr bwMode="auto">
            <a:xfrm>
              <a:off x="5136" y="1408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64538" name="Oval 26"/>
            <p:cNvSpPr>
              <a:spLocks noChangeArrowheads="1"/>
            </p:cNvSpPr>
            <p:nvPr/>
          </p:nvSpPr>
          <p:spPr bwMode="auto">
            <a:xfrm>
              <a:off x="5248" y="1408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64539" name="Oval 27"/>
            <p:cNvSpPr>
              <a:spLocks noChangeArrowheads="1"/>
            </p:cNvSpPr>
            <p:nvPr/>
          </p:nvSpPr>
          <p:spPr bwMode="auto">
            <a:xfrm>
              <a:off x="5360" y="1408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64540" name="Oval 28"/>
            <p:cNvSpPr>
              <a:spLocks noChangeArrowheads="1"/>
            </p:cNvSpPr>
            <p:nvPr/>
          </p:nvSpPr>
          <p:spPr bwMode="auto">
            <a:xfrm>
              <a:off x="5472" y="1408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64541" name="Oval 29"/>
            <p:cNvSpPr>
              <a:spLocks noChangeArrowheads="1"/>
            </p:cNvSpPr>
            <p:nvPr/>
          </p:nvSpPr>
          <p:spPr bwMode="auto">
            <a:xfrm>
              <a:off x="5584" y="1408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64542" name="Oval 30"/>
            <p:cNvSpPr>
              <a:spLocks noChangeArrowheads="1"/>
            </p:cNvSpPr>
            <p:nvPr/>
          </p:nvSpPr>
          <p:spPr bwMode="auto">
            <a:xfrm>
              <a:off x="5136" y="1520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64543" name="Oval 31"/>
            <p:cNvSpPr>
              <a:spLocks noChangeArrowheads="1"/>
            </p:cNvSpPr>
            <p:nvPr/>
          </p:nvSpPr>
          <p:spPr bwMode="auto">
            <a:xfrm>
              <a:off x="5248" y="1520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64544" name="Oval 32"/>
            <p:cNvSpPr>
              <a:spLocks noChangeArrowheads="1"/>
            </p:cNvSpPr>
            <p:nvPr/>
          </p:nvSpPr>
          <p:spPr bwMode="auto">
            <a:xfrm>
              <a:off x="5360" y="1520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64545" name="Oval 33"/>
            <p:cNvSpPr>
              <a:spLocks noChangeArrowheads="1"/>
            </p:cNvSpPr>
            <p:nvPr/>
          </p:nvSpPr>
          <p:spPr bwMode="auto">
            <a:xfrm>
              <a:off x="5472" y="1520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64546" name="Oval 34"/>
            <p:cNvSpPr>
              <a:spLocks noChangeArrowheads="1"/>
            </p:cNvSpPr>
            <p:nvPr/>
          </p:nvSpPr>
          <p:spPr bwMode="auto">
            <a:xfrm>
              <a:off x="5136" y="1632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64547" name="Oval 35"/>
            <p:cNvSpPr>
              <a:spLocks noChangeArrowheads="1"/>
            </p:cNvSpPr>
            <p:nvPr/>
          </p:nvSpPr>
          <p:spPr bwMode="auto">
            <a:xfrm>
              <a:off x="5248" y="1632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64548" name="Oval 36"/>
            <p:cNvSpPr>
              <a:spLocks noChangeArrowheads="1"/>
            </p:cNvSpPr>
            <p:nvPr/>
          </p:nvSpPr>
          <p:spPr bwMode="auto">
            <a:xfrm>
              <a:off x="5360" y="1632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64549" name="Oval 37"/>
            <p:cNvSpPr>
              <a:spLocks noChangeArrowheads="1"/>
            </p:cNvSpPr>
            <p:nvPr/>
          </p:nvSpPr>
          <p:spPr bwMode="auto">
            <a:xfrm>
              <a:off x="5472" y="1632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64550" name="Oval 38"/>
            <p:cNvSpPr>
              <a:spLocks noChangeArrowheads="1"/>
            </p:cNvSpPr>
            <p:nvPr/>
          </p:nvSpPr>
          <p:spPr bwMode="auto">
            <a:xfrm>
              <a:off x="5248" y="1744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64551" name="Oval 39"/>
            <p:cNvSpPr>
              <a:spLocks noChangeArrowheads="1"/>
            </p:cNvSpPr>
            <p:nvPr/>
          </p:nvSpPr>
          <p:spPr bwMode="auto">
            <a:xfrm>
              <a:off x="5472" y="1744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207470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05" r:id="rId1"/>
    <p:sldLayoutId id="2147484506" r:id="rId2"/>
    <p:sldLayoutId id="2147484507" r:id="rId3"/>
    <p:sldLayoutId id="2147484508" r:id="rId4"/>
    <p:sldLayoutId id="2147484509" r:id="rId5"/>
    <p:sldLayoutId id="2147484510" r:id="rId6"/>
    <p:sldLayoutId id="2147484511" r:id="rId7"/>
    <p:sldLayoutId id="2147484512" r:id="rId8"/>
    <p:sldLayoutId id="2147484513" r:id="rId9"/>
    <p:sldLayoutId id="2147484514" r:id="rId10"/>
    <p:sldLayoutId id="2147484515" r:id="rId11"/>
    <p:sldLayoutId id="2147484516" r:id="rId12"/>
    <p:sldLayoutId id="2147484517" r:id="rId13"/>
    <p:sldLayoutId id="2147484518" r:id="rId14"/>
    <p:sldLayoutId id="2147484519" r:id="rId15"/>
    <p:sldLayoutId id="2147484520" r:id="rId16"/>
    <p:sldLayoutId id="2147484521" r:id="rId17"/>
  </p:sldLayoutIdLst>
  <p:timing>
    <p:tnLst>
      <p:par>
        <p:cTn xmlns:p14="http://schemas.microsoft.com/office/powerpoint/2010/main" id="1" dur="indefinite" restart="never" nodeType="tmRoot"/>
      </p:par>
    </p:tnLst>
  </p:timing>
  <p:hf sldNum="0" hdr="0" ftr="0" dt="0"/>
  <p:txStyles>
    <p:titleStyle>
      <a:lvl1pPr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ea typeface="ＭＳ Ｐゴシック" charset="0"/>
        </a:defRPr>
      </a:lvl2pPr>
      <a:lvl3pPr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ea typeface="ＭＳ Ｐゴシック" charset="0"/>
        </a:defRPr>
      </a:lvl3pPr>
      <a:lvl4pPr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ea typeface="ＭＳ Ｐゴシック" charset="0"/>
        </a:defRPr>
      </a:lvl4pPr>
      <a:lvl5pPr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ea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ea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charset="0"/>
        <a:buChar char="l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92150" indent="-3476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0"/>
        <a:buChar char="l"/>
        <a:defRPr sz="2600">
          <a:solidFill>
            <a:schemeClr val="tx1"/>
          </a:solidFill>
          <a:latin typeface="+mn-lt"/>
          <a:ea typeface="+mn-ea"/>
        </a:defRPr>
      </a:lvl2pPr>
      <a:lvl3pPr marL="987425" indent="-293688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charset="0"/>
        <a:buChar char="l"/>
        <a:defRPr sz="2300">
          <a:solidFill>
            <a:schemeClr val="tx1"/>
          </a:solidFill>
          <a:latin typeface="+mn-lt"/>
          <a:ea typeface="+mn-ea"/>
        </a:defRPr>
      </a:lvl3pPr>
      <a:lvl4pPr marL="1281113" indent="-292100" algn="l" rtl="0" fontAlgn="base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charset="0"/>
        <a:buChar char="§"/>
        <a:defRPr sz="2000">
          <a:solidFill>
            <a:schemeClr val="tx1"/>
          </a:solidFill>
          <a:latin typeface="+mn-lt"/>
          <a:ea typeface="+mn-ea"/>
        </a:defRPr>
      </a:lvl4pPr>
      <a:lvl5pPr marL="15986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charset="0"/>
        <a:buChar char="§"/>
        <a:defRPr sz="2000">
          <a:solidFill>
            <a:schemeClr val="tx1"/>
          </a:solidFill>
          <a:latin typeface="+mn-lt"/>
          <a:ea typeface="+mn-ea"/>
        </a:defRPr>
      </a:lvl5pPr>
      <a:lvl6pPr marL="20558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charset="0"/>
        <a:buChar char="§"/>
        <a:defRPr sz="2000">
          <a:solidFill>
            <a:schemeClr val="tx1"/>
          </a:solidFill>
          <a:latin typeface="+mn-lt"/>
          <a:ea typeface="+mn-ea"/>
        </a:defRPr>
      </a:lvl6pPr>
      <a:lvl7pPr marL="25130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charset="0"/>
        <a:buChar char="§"/>
        <a:defRPr sz="2000">
          <a:solidFill>
            <a:schemeClr val="tx1"/>
          </a:solidFill>
          <a:latin typeface="+mn-lt"/>
          <a:ea typeface="+mn-ea"/>
        </a:defRPr>
      </a:lvl7pPr>
      <a:lvl8pPr marL="29702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charset="0"/>
        <a:buChar char="§"/>
        <a:defRPr sz="2000">
          <a:solidFill>
            <a:schemeClr val="tx1"/>
          </a:solidFill>
          <a:latin typeface="+mn-lt"/>
          <a:ea typeface="+mn-ea"/>
        </a:defRPr>
      </a:lvl8pPr>
      <a:lvl9pPr marL="34274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charset="0"/>
        <a:buChar char="§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lo stile del titolo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accent1"/>
                </a:solidFill>
              </a:defRPr>
            </a:lvl1pPr>
          </a:lstStyle>
          <a:p>
            <a:fld id="{5C3883C4-3A1A-394E-8C78-06CD1FB70D0B}" type="datetime3">
              <a:rPr lang="en-US" smtClean="0">
                <a:solidFill>
                  <a:srgbClr val="BBE0E3"/>
                </a:solidFill>
                <a:latin typeface="Arial" charset="0"/>
                <a:ea typeface="ＭＳ Ｐゴシック" charset="0"/>
                <a:cs typeface="+mn-cs"/>
              </a:rPr>
              <a:t>17 November 2017</a:t>
            </a:fld>
            <a:endParaRPr lang="it-IT" smtClean="0">
              <a:solidFill>
                <a:srgbClr val="BBE0E3"/>
              </a:solidFill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accent1"/>
                </a:solidFill>
              </a:defRPr>
            </a:lvl1pPr>
          </a:lstStyle>
          <a:p>
            <a:r>
              <a:rPr lang="it-IT" smtClean="0">
                <a:solidFill>
                  <a:srgbClr val="BBE0E3"/>
                </a:solidFill>
                <a:latin typeface="Arial" charset="0"/>
                <a:ea typeface="ＭＳ Ｐゴシック" charset="0"/>
                <a:cs typeface="+mn-cs"/>
              </a:rPr>
              <a:t>Paolo Natoli -- HiGal meeting @ IFSI</a:t>
            </a:r>
            <a:endParaRPr lang="it-IT" smtClean="0">
              <a:solidFill>
                <a:srgbClr val="BBE0E3"/>
              </a:solidFill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accent1"/>
                </a:solidFill>
              </a:defRPr>
            </a:lvl1pPr>
          </a:lstStyle>
          <a:p>
            <a:fld id="{9DF5338A-560B-FC4A-9A83-462484FA8852}" type="slidenum">
              <a:rPr lang="it-IT" smtClean="0">
                <a:solidFill>
                  <a:srgbClr val="BBE0E3"/>
                </a:solidFill>
                <a:latin typeface="Arial" charset="0"/>
                <a:ea typeface="ＭＳ Ｐゴシック" charset="0"/>
                <a:cs typeface="+mn-cs"/>
              </a:rPr>
              <a:pPr/>
              <a:t>‹#›</a:t>
            </a:fld>
            <a:endParaRPr lang="it-IT" smtClean="0">
              <a:solidFill>
                <a:srgbClr val="BBE0E3"/>
              </a:solidFill>
              <a:latin typeface="Arial" charset="0"/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050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23" r:id="rId1"/>
    <p:sldLayoutId id="2147484524" r:id="rId2"/>
    <p:sldLayoutId id="2147484525" r:id="rId3"/>
    <p:sldLayoutId id="2147484526" r:id="rId4"/>
    <p:sldLayoutId id="2147484527" r:id="rId5"/>
    <p:sldLayoutId id="2147484528" r:id="rId6"/>
    <p:sldLayoutId id="2147484529" r:id="rId7"/>
    <p:sldLayoutId id="2147484530" r:id="rId8"/>
    <p:sldLayoutId id="2147484531" r:id="rId9"/>
    <p:sldLayoutId id="2147484532" r:id="rId10"/>
    <p:sldLayoutId id="2147484533" r:id="rId11"/>
    <p:sldLayoutId id="2147484534" r:id="rId12"/>
    <p:sldLayoutId id="2147484535" r:id="rId13"/>
    <p:sldLayoutId id="2147484536" r:id="rId14"/>
  </p:sldLayoutIdLst>
  <p:hf sldNum="0"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1.bin"/><Relationship Id="rId4" Type="http://schemas.openxmlformats.org/officeDocument/2006/relationships/image" Target="../media/image8.wmf"/><Relationship Id="rId5" Type="http://schemas.openxmlformats.org/officeDocument/2006/relationships/oleObject" Target="../embeddings/Microsoft_Equation2.bin"/><Relationship Id="rId6" Type="http://schemas.openxmlformats.org/officeDocument/2006/relationships/image" Target="../media/image9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10.wmf"/><Relationship Id="rId5" Type="http://schemas.openxmlformats.org/officeDocument/2006/relationships/oleObject" Target="../embeddings/Microsoft_Equation3.bin"/><Relationship Id="rId6" Type="http://schemas.openxmlformats.org/officeDocument/2006/relationships/image" Target="../media/image11.w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4" Type="http://schemas.openxmlformats.org/officeDocument/2006/relationships/image" Target="../media/image12.png"/><Relationship Id="rId5" Type="http://schemas.openxmlformats.org/officeDocument/2006/relationships/oleObject" Target="../embeddings/Microsoft_Equation4.bin"/><Relationship Id="rId6" Type="http://schemas.openxmlformats.org/officeDocument/2006/relationships/image" Target="../media/image13.w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5.bin"/><Relationship Id="rId4" Type="http://schemas.openxmlformats.org/officeDocument/2006/relationships/image" Target="../media/image14.w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4" Type="http://schemas.openxmlformats.org/officeDocument/2006/relationships/image" Target="../media/image17.wmf"/><Relationship Id="rId5" Type="http://schemas.openxmlformats.org/officeDocument/2006/relationships/oleObject" Target="../embeddings/Microsoft_Equation6.bin"/><Relationship Id="rId6" Type="http://schemas.openxmlformats.org/officeDocument/2006/relationships/image" Target="../media/image18.w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4" Type="http://schemas.openxmlformats.org/officeDocument/2006/relationships/image" Target="../media/image19.png"/><Relationship Id="rId5" Type="http://schemas.openxmlformats.org/officeDocument/2006/relationships/oleObject" Target="../embeddings/oleObject5.bin"/><Relationship Id="rId6" Type="http://schemas.openxmlformats.org/officeDocument/2006/relationships/image" Target="../media/image20.png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4" Type="http://schemas.openxmlformats.org/officeDocument/2006/relationships/image" Target="../media/image21.wmf"/><Relationship Id="rId5" Type="http://schemas.openxmlformats.org/officeDocument/2006/relationships/oleObject" Target="../embeddings/Microsoft_Equation7.bin"/><Relationship Id="rId6" Type="http://schemas.openxmlformats.org/officeDocument/2006/relationships/image" Target="../media/image22.w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4" Type="http://schemas.openxmlformats.org/officeDocument/2006/relationships/image" Target="../media/image23.wmf"/><Relationship Id="rId5" Type="http://schemas.openxmlformats.org/officeDocument/2006/relationships/oleObject" Target="../embeddings/oleObject8.bin"/><Relationship Id="rId6" Type="http://schemas.openxmlformats.org/officeDocument/2006/relationships/image" Target="../media/image24.wmf"/><Relationship Id="rId7" Type="http://schemas.openxmlformats.org/officeDocument/2006/relationships/oleObject" Target="../embeddings/oleObject9.bin"/><Relationship Id="rId8" Type="http://schemas.openxmlformats.org/officeDocument/2006/relationships/image" Target="../media/image25.wmf"/><Relationship Id="rId9" Type="http://schemas.openxmlformats.org/officeDocument/2006/relationships/oleObject" Target="../embeddings/Microsoft_Equation8.bin"/><Relationship Id="rId10" Type="http://schemas.openxmlformats.org/officeDocument/2006/relationships/image" Target="../media/image26.e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4" Type="http://schemas.openxmlformats.org/officeDocument/2006/relationships/image" Target="../media/image22.wmf"/><Relationship Id="rId5" Type="http://schemas.openxmlformats.org/officeDocument/2006/relationships/oleObject" Target="../embeddings/oleObject11.bin"/><Relationship Id="rId6" Type="http://schemas.openxmlformats.org/officeDocument/2006/relationships/image" Target="../media/image27.wmf"/><Relationship Id="rId7" Type="http://schemas.openxmlformats.org/officeDocument/2006/relationships/oleObject" Target="../embeddings/Microsoft_Equation9.bin"/><Relationship Id="rId8" Type="http://schemas.openxmlformats.org/officeDocument/2006/relationships/image" Target="../media/image28.wmf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24.xml"/></Relationships>
</file>

<file path=ppt/slides/_rels/slide26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14.bin"/><Relationship Id="rId20" Type="http://schemas.openxmlformats.org/officeDocument/2006/relationships/oleObject" Target="../embeddings/oleObject20.bin"/><Relationship Id="rId21" Type="http://schemas.openxmlformats.org/officeDocument/2006/relationships/oleObject" Target="../embeddings/oleObject21.bin"/><Relationship Id="rId22" Type="http://schemas.openxmlformats.org/officeDocument/2006/relationships/image" Target="../media/image37.wmf"/><Relationship Id="rId23" Type="http://schemas.openxmlformats.org/officeDocument/2006/relationships/oleObject" Target="../embeddings/Microsoft_Equation11.bin"/><Relationship Id="rId24" Type="http://schemas.openxmlformats.org/officeDocument/2006/relationships/image" Target="../media/image38.wmf"/><Relationship Id="rId10" Type="http://schemas.openxmlformats.org/officeDocument/2006/relationships/image" Target="../media/image32.wmf"/><Relationship Id="rId11" Type="http://schemas.openxmlformats.org/officeDocument/2006/relationships/oleObject" Target="../embeddings/oleObject15.bin"/><Relationship Id="rId12" Type="http://schemas.openxmlformats.org/officeDocument/2006/relationships/image" Target="../media/image33.wmf"/><Relationship Id="rId13" Type="http://schemas.openxmlformats.org/officeDocument/2006/relationships/oleObject" Target="../embeddings/oleObject16.bin"/><Relationship Id="rId14" Type="http://schemas.openxmlformats.org/officeDocument/2006/relationships/image" Target="../media/image34.wmf"/><Relationship Id="rId15" Type="http://schemas.openxmlformats.org/officeDocument/2006/relationships/oleObject" Target="../embeddings/oleObject17.bin"/><Relationship Id="rId16" Type="http://schemas.openxmlformats.org/officeDocument/2006/relationships/image" Target="../media/image35.wmf"/><Relationship Id="rId17" Type="http://schemas.openxmlformats.org/officeDocument/2006/relationships/oleObject" Target="../embeddings/oleObject18.bin"/><Relationship Id="rId18" Type="http://schemas.openxmlformats.org/officeDocument/2006/relationships/image" Target="../media/image36.wmf"/><Relationship Id="rId19" Type="http://schemas.openxmlformats.org/officeDocument/2006/relationships/oleObject" Target="../embeddings/oleObject19.bin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25.xml"/><Relationship Id="rId3" Type="http://schemas.openxmlformats.org/officeDocument/2006/relationships/oleObject" Target="../embeddings/Microsoft_Equation10.bin"/><Relationship Id="rId4" Type="http://schemas.openxmlformats.org/officeDocument/2006/relationships/image" Target="../media/image29.emf"/><Relationship Id="rId5" Type="http://schemas.openxmlformats.org/officeDocument/2006/relationships/oleObject" Target="../embeddings/oleObject12.bin"/><Relationship Id="rId6" Type="http://schemas.openxmlformats.org/officeDocument/2006/relationships/image" Target="../media/image30.wmf"/><Relationship Id="rId7" Type="http://schemas.openxmlformats.org/officeDocument/2006/relationships/oleObject" Target="../embeddings/oleObject13.bin"/><Relationship Id="rId8" Type="http://schemas.openxmlformats.org/officeDocument/2006/relationships/image" Target="../media/image31.w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4" Type="http://schemas.openxmlformats.org/officeDocument/2006/relationships/image" Target="../media/image39.wmf"/><Relationship Id="rId5" Type="http://schemas.openxmlformats.org/officeDocument/2006/relationships/oleObject" Target="../embeddings/oleObject23.bin"/><Relationship Id="rId6" Type="http://schemas.openxmlformats.org/officeDocument/2006/relationships/image" Target="../media/image40.wmf"/><Relationship Id="rId7" Type="http://schemas.openxmlformats.org/officeDocument/2006/relationships/oleObject" Target="../embeddings/Microsoft_Equation12.bin"/><Relationship Id="rId8" Type="http://schemas.openxmlformats.org/officeDocument/2006/relationships/image" Target="../media/image41.wmf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1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13.bin"/><Relationship Id="rId4" Type="http://schemas.openxmlformats.org/officeDocument/2006/relationships/image" Target="../media/image42.wmf"/><Relationship Id="rId1" Type="http://schemas.openxmlformats.org/officeDocument/2006/relationships/vmlDrawing" Target="../drawings/vmlDrawing12.vml"/><Relationship Id="rId2" Type="http://schemas.openxmlformats.org/officeDocument/2006/relationships/slideLayout" Target="../slideLayouts/slideLayout2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14.bin"/><Relationship Id="rId4" Type="http://schemas.openxmlformats.org/officeDocument/2006/relationships/image" Target="../media/image43.emf"/><Relationship Id="rId1" Type="http://schemas.openxmlformats.org/officeDocument/2006/relationships/vmlDrawing" Target="../drawings/vmlDrawing13.vml"/><Relationship Id="rId2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e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4" Type="http://schemas.openxmlformats.org/officeDocument/2006/relationships/image" Target="../media/image44.png"/><Relationship Id="rId1" Type="http://schemas.openxmlformats.org/officeDocument/2006/relationships/vmlDrawing" Target="../drawings/vmlDrawing14.vml"/><Relationship Id="rId2" Type="http://schemas.openxmlformats.org/officeDocument/2006/relationships/slideLayout" Target="../slideLayouts/slideLayout2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15.bin"/><Relationship Id="rId4" Type="http://schemas.openxmlformats.org/officeDocument/2006/relationships/image" Target="../media/image45.emf"/><Relationship Id="rId1" Type="http://schemas.openxmlformats.org/officeDocument/2006/relationships/vmlDrawing" Target="../drawings/vmlDrawing15.vml"/><Relationship Id="rId2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16.bin"/><Relationship Id="rId4" Type="http://schemas.openxmlformats.org/officeDocument/2006/relationships/image" Target="../media/image46.wmf"/><Relationship Id="rId1" Type="http://schemas.openxmlformats.org/officeDocument/2006/relationships/vmlDrawing" Target="../drawings/vmlDrawing16.vml"/><Relationship Id="rId2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4" Type="http://schemas.openxmlformats.org/officeDocument/2006/relationships/image" Target="../media/image47.wmf"/><Relationship Id="rId5" Type="http://schemas.openxmlformats.org/officeDocument/2006/relationships/oleObject" Target="../embeddings/oleObject26.bin"/><Relationship Id="rId6" Type="http://schemas.openxmlformats.org/officeDocument/2006/relationships/image" Target="../media/image48.wmf"/><Relationship Id="rId7" Type="http://schemas.openxmlformats.org/officeDocument/2006/relationships/oleObject" Target="../embeddings/Microsoft_Equation17.bin"/><Relationship Id="rId1" Type="http://schemas.openxmlformats.org/officeDocument/2006/relationships/vmlDrawing" Target="../drawings/vmlDrawing17.vml"/><Relationship Id="rId2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11" Type="http://schemas.openxmlformats.org/officeDocument/2006/relationships/image" Target="../media/image50.wmf"/><Relationship Id="rId12" Type="http://schemas.openxmlformats.org/officeDocument/2006/relationships/oleObject" Target="../embeddings/oleObject33.bin"/><Relationship Id="rId13" Type="http://schemas.openxmlformats.org/officeDocument/2006/relationships/image" Target="../media/image51.wmf"/><Relationship Id="rId14" Type="http://schemas.openxmlformats.org/officeDocument/2006/relationships/oleObject" Target="../embeddings/Microsoft_Equation18.bin"/><Relationship Id="rId15" Type="http://schemas.openxmlformats.org/officeDocument/2006/relationships/image" Target="../media/image52.wmf"/><Relationship Id="rId1" Type="http://schemas.openxmlformats.org/officeDocument/2006/relationships/vmlDrawing" Target="../drawings/vmlDrawing18.vml"/><Relationship Id="rId2" Type="http://schemas.openxmlformats.org/officeDocument/2006/relationships/slideLayout" Target="../slideLayouts/slideLayout17.xml"/><Relationship Id="rId3" Type="http://schemas.openxmlformats.org/officeDocument/2006/relationships/oleObject" Target="../embeddings/oleObject27.bin"/><Relationship Id="rId4" Type="http://schemas.openxmlformats.org/officeDocument/2006/relationships/image" Target="../media/image40.wmf"/><Relationship Id="rId5" Type="http://schemas.openxmlformats.org/officeDocument/2006/relationships/oleObject" Target="../embeddings/oleObject28.bin"/><Relationship Id="rId6" Type="http://schemas.openxmlformats.org/officeDocument/2006/relationships/oleObject" Target="../embeddings/oleObject29.bin"/><Relationship Id="rId7" Type="http://schemas.openxmlformats.org/officeDocument/2006/relationships/oleObject" Target="../embeddings/oleObject30.bin"/><Relationship Id="rId8" Type="http://schemas.openxmlformats.org/officeDocument/2006/relationships/oleObject" Target="../embeddings/oleObject31.bin"/><Relationship Id="rId9" Type="http://schemas.openxmlformats.org/officeDocument/2006/relationships/image" Target="../media/image49.wmf"/><Relationship Id="rId10" Type="http://schemas.openxmlformats.org/officeDocument/2006/relationships/oleObject" Target="../embeddings/oleObject32.bin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4.bin"/><Relationship Id="rId4" Type="http://schemas.openxmlformats.org/officeDocument/2006/relationships/image" Target="../media/image53.png"/><Relationship Id="rId1" Type="http://schemas.openxmlformats.org/officeDocument/2006/relationships/vmlDrawing" Target="../drawings/vmlDrawing19.vml"/><Relationship Id="rId2" Type="http://schemas.openxmlformats.org/officeDocument/2006/relationships/slideLayout" Target="../slideLayouts/slideLayout2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54.png"/><Relationship Id="rId3" Type="http://schemas.openxmlformats.org/officeDocument/2006/relationships/image" Target="../media/image55.w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emf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image" Target="../media/image56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image" Target="../media/image57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5.bin"/><Relationship Id="rId4" Type="http://schemas.openxmlformats.org/officeDocument/2006/relationships/image" Target="../media/image58.emf"/><Relationship Id="rId5" Type="http://schemas.openxmlformats.org/officeDocument/2006/relationships/image" Target="../media/image60.png"/><Relationship Id="rId6" Type="http://schemas.openxmlformats.org/officeDocument/2006/relationships/oleObject" Target="../embeddings/Microsoft_Equation19.bin"/><Relationship Id="rId7" Type="http://schemas.openxmlformats.org/officeDocument/2006/relationships/image" Target="../media/image59.emf"/><Relationship Id="rId1" Type="http://schemas.openxmlformats.org/officeDocument/2006/relationships/vmlDrawing" Target="../drawings/vmlDrawing20.vml"/><Relationship Id="rId2" Type="http://schemas.openxmlformats.org/officeDocument/2006/relationships/slideLayout" Target="../slideLayouts/slideLayout28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61.png"/><Relationship Id="rId3" Type="http://schemas.openxmlformats.org/officeDocument/2006/relationships/hyperlink" Target="http://github.com/hpc4cmb/libmadam" TargetMode="Externa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hyperlink" Target="http://github.com/hpc4cmb/toast" TargetMode="Externa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20.bin"/><Relationship Id="rId4" Type="http://schemas.openxmlformats.org/officeDocument/2006/relationships/image" Target="../media/image62.emf"/><Relationship Id="rId5" Type="http://schemas.openxmlformats.org/officeDocument/2006/relationships/oleObject" Target="../embeddings/Microsoft_Equation21.bin"/><Relationship Id="rId6" Type="http://schemas.openxmlformats.org/officeDocument/2006/relationships/image" Target="../media/image63.emf"/><Relationship Id="rId1" Type="http://schemas.openxmlformats.org/officeDocument/2006/relationships/vmlDrawing" Target="../drawings/vmlDrawing21.vml"/><Relationship Id="rId2" Type="http://schemas.openxmlformats.org/officeDocument/2006/relationships/slideLayout" Target="../slideLayouts/slideLayout30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4.emf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541338" y="1484660"/>
            <a:ext cx="8259762" cy="1077218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tx1"/>
                </a:solidFill>
                <a:latin typeface="Verdana" charset="0"/>
                <a:ea typeface="MS PGothic" charset="0"/>
              </a:rPr>
              <a:t>From time ordered information to maps and end-to-end simulations</a:t>
            </a:r>
            <a:endParaRPr lang="en-US" dirty="0">
              <a:solidFill>
                <a:schemeClr val="tx1"/>
              </a:solidFill>
              <a:latin typeface="Verdana" charset="0"/>
              <a:ea typeface="MS PGothic" charset="0"/>
            </a:endParaRPr>
          </a:p>
        </p:txBody>
      </p:sp>
      <p:sp>
        <p:nvSpPr>
          <p:cNvPr id="4099" name="Text Box 24"/>
          <p:cNvSpPr txBox="1">
            <a:spLocks noChangeArrowheads="1"/>
          </p:cNvSpPr>
          <p:nvPr/>
        </p:nvSpPr>
        <p:spPr bwMode="auto">
          <a:xfrm>
            <a:off x="538163" y="3162300"/>
            <a:ext cx="7889875" cy="2400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5pPr>
            <a:lvl6pPr marL="2514600" indent="-228600" eaLnBrk="0" hangingPunct="0">
              <a:defRPr sz="16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6pPr>
            <a:lvl7pPr marL="2971800" indent="-228600" eaLnBrk="0" hangingPunct="0">
              <a:defRPr sz="16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7pPr>
            <a:lvl8pPr marL="3429000" indent="-228600" eaLnBrk="0" hangingPunct="0">
              <a:defRPr sz="16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8pPr>
            <a:lvl9pPr marL="3886200" indent="-228600" eaLnBrk="0" hangingPunct="0">
              <a:defRPr sz="16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dirty="0" smtClean="0"/>
              <a:t>Paolo </a:t>
            </a:r>
            <a:r>
              <a:rPr lang="en-US" sz="1800" dirty="0" err="1" smtClean="0"/>
              <a:t>Natoli</a:t>
            </a:r>
            <a:r>
              <a:rPr lang="en-US" sz="1800" dirty="0"/>
              <a:t> </a:t>
            </a:r>
            <a:r>
              <a:rPr lang="en-US" sz="1800" dirty="0" smtClean="0"/>
              <a:t>(</a:t>
            </a:r>
            <a:r>
              <a:rPr lang="en-US" sz="1800" dirty="0" err="1" smtClean="0"/>
              <a:t>Università</a:t>
            </a:r>
            <a:r>
              <a:rPr lang="en-US" sz="1800" dirty="0" smtClean="0"/>
              <a:t> </a:t>
            </a:r>
            <a:r>
              <a:rPr lang="en-US" sz="1800" dirty="0" smtClean="0"/>
              <a:t>di Ferrara and </a:t>
            </a:r>
            <a:r>
              <a:rPr lang="en-US" sz="1800" dirty="0" smtClean="0"/>
              <a:t>INFN)</a:t>
            </a:r>
          </a:p>
          <a:p>
            <a:pPr>
              <a:spcBef>
                <a:spcPct val="50000"/>
              </a:spcBef>
            </a:pPr>
            <a:endParaRPr lang="en-US" sz="1800" dirty="0" smtClean="0"/>
          </a:p>
          <a:p>
            <a:pPr>
              <a:spcBef>
                <a:spcPct val="50000"/>
              </a:spcBef>
            </a:pPr>
            <a:r>
              <a:rPr lang="en-US" sz="1800" dirty="0" err="1" smtClean="0"/>
              <a:t>XIIIth</a:t>
            </a:r>
            <a:r>
              <a:rPr lang="en-US" sz="1800" dirty="0" smtClean="0"/>
              <a:t> </a:t>
            </a:r>
            <a:r>
              <a:rPr lang="en-US" sz="1800" dirty="0"/>
              <a:t>School of Cosmology </a:t>
            </a:r>
          </a:p>
          <a:p>
            <a:pPr lvl="1">
              <a:spcBef>
                <a:spcPct val="50000"/>
              </a:spcBef>
            </a:pPr>
            <a:r>
              <a:rPr lang="en-US" sz="1800" dirty="0"/>
              <a:t>  </a:t>
            </a:r>
            <a:r>
              <a:rPr lang="en-US" dirty="0"/>
              <a:t>November 12 - 18, 2017 — IESC, </a:t>
            </a:r>
            <a:r>
              <a:rPr lang="en-US" dirty="0" err="1"/>
              <a:t>Cargèse</a:t>
            </a:r>
            <a:endParaRPr lang="en-US" dirty="0"/>
          </a:p>
          <a:p>
            <a:pPr>
              <a:spcBef>
                <a:spcPct val="50000"/>
              </a:spcBef>
            </a:pPr>
            <a:r>
              <a:rPr lang="en-US" dirty="0"/>
              <a:t>T</a:t>
            </a:r>
            <a:r>
              <a:rPr lang="en-US" sz="1800" dirty="0"/>
              <a:t>he CMB from A to Z</a:t>
            </a:r>
          </a:p>
          <a:p>
            <a:pPr lvl="1">
              <a:spcBef>
                <a:spcPct val="50000"/>
              </a:spcBef>
            </a:pPr>
            <a:r>
              <a:rPr lang="en-US" dirty="0"/>
              <a:t>promises and challenges of the CMB as a cosmological probe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 descr="APS2015_Paolo-1.pd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951" r="-16951"/>
          <a:stretch>
            <a:fillRect/>
          </a:stretch>
        </p:blipFill>
        <p:spPr/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3708400" y="1718733"/>
            <a:ext cx="67733" cy="3081867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919133" y="3801533"/>
            <a:ext cx="30564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At least three/four orders of magnitude</a:t>
            </a:r>
          </a:p>
          <a:p>
            <a:r>
              <a:rPr lang="en-US" dirty="0">
                <a:solidFill>
                  <a:srgbClr val="FF0000"/>
                </a:solidFill>
              </a:rPr>
              <a:t>i</a:t>
            </a:r>
            <a:r>
              <a:rPr lang="en-US" dirty="0" smtClean="0">
                <a:solidFill>
                  <a:srgbClr val="FF0000"/>
                </a:solidFill>
              </a:rPr>
              <a:t>n anisotropy 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50636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Exploitation issues 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Wide list of science targets in cosmology and fundamental physics</a:t>
            </a:r>
          </a:p>
          <a:p>
            <a:r>
              <a:rPr lang="en-US" dirty="0" smtClean="0"/>
              <a:t>Wide range of angular scales: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Large  datasets: full sky maps (</a:t>
            </a:r>
            <a:r>
              <a:rPr lang="en-US" dirty="0" err="1" smtClean="0"/>
              <a:t>Mpix</a:t>
            </a:r>
            <a:r>
              <a:rPr lang="en-US" dirty="0" smtClean="0"/>
              <a:t>) </a:t>
            </a:r>
          </a:p>
          <a:p>
            <a:r>
              <a:rPr lang="en-US" dirty="0" smtClean="0"/>
              <a:t>Signals ranking from faint to extremely faint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Large datasets: many detectors, long observations (Tb to </a:t>
            </a:r>
            <a:r>
              <a:rPr lang="en-US" dirty="0" err="1" smtClean="0"/>
              <a:t>Pb</a:t>
            </a:r>
            <a:r>
              <a:rPr lang="en-US" dirty="0" smtClean="0"/>
              <a:t>)</a:t>
            </a:r>
          </a:p>
          <a:p>
            <a:pPr marL="808038" lvl="1" indent="0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pPr marL="808038" lvl="1" indent="0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43990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Content Placeholder 35" descr="APS2015_Paolo-2.pd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951" r="-16951"/>
          <a:stretch>
            <a:fillRect/>
          </a:stretch>
        </p:blipFill>
        <p:spPr/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Systematics from the instrument</a:t>
            </a:r>
            <a:endParaRPr lang="en-US" dirty="0">
              <a:solidFill>
                <a:srgbClr val="0000FF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2345267" y="2057401"/>
            <a:ext cx="4715933" cy="333586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074333" y="3039533"/>
            <a:ext cx="2844800" cy="23622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4605867" y="1642533"/>
            <a:ext cx="16933" cy="372533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 rot="20745934">
            <a:off x="4818929" y="1032933"/>
            <a:ext cx="14673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Main Beam</a:t>
            </a:r>
            <a:endParaRPr lang="en-US" dirty="0"/>
          </a:p>
        </p:txBody>
      </p:sp>
      <p:cxnSp>
        <p:nvCxnSpPr>
          <p:cNvPr id="24" name="Straight Connector 23"/>
          <p:cNvCxnSpPr/>
          <p:nvPr/>
        </p:nvCxnSpPr>
        <p:spPr>
          <a:xfrm flipH="1">
            <a:off x="3318934" y="1600200"/>
            <a:ext cx="25399" cy="377613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 rot="20748641">
            <a:off x="2133895" y="1134534"/>
            <a:ext cx="12832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Far Beam</a:t>
            </a:r>
            <a:endParaRPr lang="en-US" dirty="0"/>
          </a:p>
        </p:txBody>
      </p:sp>
      <p:sp>
        <p:nvSpPr>
          <p:cNvPr id="28" name="Right Triangle 27"/>
          <p:cNvSpPr/>
          <p:nvPr/>
        </p:nvSpPr>
        <p:spPr>
          <a:xfrm>
            <a:off x="2048933" y="3056467"/>
            <a:ext cx="2861733" cy="2328334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51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51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ight Triangle 30"/>
          <p:cNvSpPr/>
          <p:nvPr/>
        </p:nvSpPr>
        <p:spPr>
          <a:xfrm flipH="1">
            <a:off x="2413001" y="2015067"/>
            <a:ext cx="4690532" cy="3386666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43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43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2048933" y="1617133"/>
            <a:ext cx="1295400" cy="37592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5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50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4614333" y="1617133"/>
            <a:ext cx="2472267" cy="3767667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52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52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 rot="20621120">
            <a:off x="121616" y="4114801"/>
            <a:ext cx="23333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Correlated noise</a:t>
            </a:r>
          </a:p>
          <a:p>
            <a:r>
              <a:rPr lang="en-US" dirty="0" smtClean="0"/>
              <a:t> Gain and other nasty systematics</a:t>
            </a:r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 rot="20674722">
            <a:off x="7170160" y="1684866"/>
            <a:ext cx="1565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White Noise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14971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Systematics from the sky</a:t>
            </a:r>
            <a:endParaRPr lang="en-US" dirty="0">
              <a:solidFill>
                <a:srgbClr val="0000FF"/>
              </a:solidFill>
            </a:endParaRPr>
          </a:p>
        </p:txBody>
      </p:sp>
      <p:pic>
        <p:nvPicPr>
          <p:cNvPr id="5" name="Content Placeholder 4" descr="APS2015_Paolo_foregrounds.pd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951" r="-16951"/>
          <a:stretch>
            <a:fillRect/>
          </a:stretch>
        </p:blipFill>
        <p:spPr>
          <a:xfrm>
            <a:off x="615950" y="1480185"/>
            <a:ext cx="7653338" cy="4318000"/>
          </a:xfrm>
        </p:spPr>
      </p:pic>
      <p:sp>
        <p:nvSpPr>
          <p:cNvPr id="3" name="TextBox 2"/>
          <p:cNvSpPr txBox="1"/>
          <p:nvPr/>
        </p:nvSpPr>
        <p:spPr>
          <a:xfrm>
            <a:off x="6451600" y="5600700"/>
            <a:ext cx="2437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talks by JF Cardoso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99382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Exploitation issues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Wide list of science targets in cosmology and fundamental physics</a:t>
            </a:r>
          </a:p>
          <a:p>
            <a:r>
              <a:rPr lang="en-US" dirty="0" smtClean="0"/>
              <a:t>Wide range of angular scales: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Large  datasets: full sky maps (Mega pixel) </a:t>
            </a:r>
          </a:p>
          <a:p>
            <a:r>
              <a:rPr lang="en-US" dirty="0" smtClean="0"/>
              <a:t>Signals ranking from faint to extremely faint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Large datasets: many detectors, long observations (Tb to </a:t>
            </a:r>
            <a:r>
              <a:rPr lang="en-US" dirty="0" err="1" smtClean="0"/>
              <a:t>Pb</a:t>
            </a:r>
            <a:r>
              <a:rPr lang="en-US" dirty="0" smtClean="0"/>
              <a:t>)</a:t>
            </a:r>
          </a:p>
          <a:p>
            <a:r>
              <a:rPr lang="en-US" dirty="0" smtClean="0"/>
              <a:t>Large, not huge. But analysis is </a:t>
            </a:r>
            <a:r>
              <a:rPr lang="en-US" i="1" dirty="0" smtClean="0"/>
              <a:t>extremely</a:t>
            </a:r>
            <a:r>
              <a:rPr lang="en-US" dirty="0" smtClean="0"/>
              <a:t> challenging: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Statistically </a:t>
            </a:r>
            <a:r>
              <a:rPr lang="en-US" dirty="0"/>
              <a:t>o</a:t>
            </a:r>
            <a:r>
              <a:rPr lang="en-US" dirty="0" smtClean="0"/>
              <a:t>ptimal techniques needed: dense problem  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Error budget dominated by systematics of instrumental and sky origin</a:t>
            </a:r>
          </a:p>
          <a:p>
            <a:pPr marL="808038" lvl="1" indent="0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pPr marL="808038" lvl="1" indent="0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43990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Map making: why not a trivial problem?</a:t>
            </a:r>
            <a:endParaRPr lang="it-IT" dirty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533400" indent="-533400">
              <a:lnSpc>
                <a:spcPct val="90000"/>
              </a:lnSpc>
            </a:pPr>
            <a:r>
              <a:rPr lang="en-US" dirty="0">
                <a:solidFill>
                  <a:schemeClr val="accent2"/>
                </a:solidFill>
              </a:rPr>
              <a:t>Large Problem</a:t>
            </a:r>
          </a:p>
          <a:p>
            <a:pPr marL="914400" lvl="1" indent="-457200">
              <a:lnSpc>
                <a:spcPct val="90000"/>
              </a:lnSpc>
            </a:pPr>
            <a:r>
              <a:rPr lang="en-US" dirty="0" smtClean="0">
                <a:solidFill>
                  <a:schemeClr val="bg2"/>
                </a:solidFill>
              </a:rPr>
              <a:t>Tb to </a:t>
            </a:r>
            <a:r>
              <a:rPr lang="en-US" dirty="0" err="1" smtClean="0">
                <a:solidFill>
                  <a:schemeClr val="bg2"/>
                </a:solidFill>
              </a:rPr>
              <a:t>Pb</a:t>
            </a:r>
            <a:r>
              <a:rPr lang="en-US" dirty="0" smtClean="0">
                <a:solidFill>
                  <a:schemeClr val="bg2"/>
                </a:solidFill>
              </a:rPr>
              <a:t> timelines</a:t>
            </a:r>
            <a:endParaRPr lang="en-US" dirty="0"/>
          </a:p>
          <a:p>
            <a:pPr marL="914400" lvl="1" indent="-457200">
              <a:lnSpc>
                <a:spcPct val="90000"/>
              </a:lnSpc>
            </a:pPr>
            <a:r>
              <a:rPr lang="en-US" dirty="0" smtClean="0">
                <a:solidFill>
                  <a:schemeClr val="bg2"/>
                </a:solidFill>
              </a:rPr>
              <a:t>Megapixel maps</a:t>
            </a:r>
            <a:endParaRPr lang="en-US" dirty="0"/>
          </a:p>
          <a:p>
            <a:pPr marL="533400" indent="-533400">
              <a:lnSpc>
                <a:spcPct val="90000"/>
              </a:lnSpc>
            </a:pPr>
            <a:r>
              <a:rPr lang="en-US" dirty="0">
                <a:solidFill>
                  <a:schemeClr val="accent2"/>
                </a:solidFill>
              </a:rPr>
              <a:t>Detectors inject noise</a:t>
            </a:r>
          </a:p>
          <a:p>
            <a:pPr marL="533400" indent="-533400">
              <a:lnSpc>
                <a:spcPct val="90000"/>
              </a:lnSpc>
            </a:pPr>
            <a:r>
              <a:rPr lang="en-US" dirty="0">
                <a:solidFill>
                  <a:schemeClr val="accent2"/>
                </a:solidFill>
              </a:rPr>
              <a:t>Noise is </a:t>
            </a:r>
            <a:r>
              <a:rPr lang="en-US" dirty="0" smtClean="0">
                <a:solidFill>
                  <a:schemeClr val="accent2"/>
                </a:solidFill>
              </a:rPr>
              <a:t>correlated </a:t>
            </a:r>
            <a:r>
              <a:rPr lang="en-US" dirty="0">
                <a:solidFill>
                  <a:schemeClr val="accent2"/>
                </a:solidFill>
              </a:rPr>
              <a:t>(long memory, or</a:t>
            </a:r>
            <a:r>
              <a:rPr lang="en-US" dirty="0"/>
              <a:t> </a:t>
            </a:r>
            <a:r>
              <a:rPr lang="en-US" i="1" dirty="0">
                <a:latin typeface="Times New Roman" charset="0"/>
              </a:rPr>
              <a:t>“</a:t>
            </a:r>
            <a:r>
              <a:rPr lang="en-US" i="1" dirty="0">
                <a:solidFill>
                  <a:schemeClr val="bg2"/>
                </a:solidFill>
                <a:latin typeface="Times New Roman" charset="0"/>
              </a:rPr>
              <a:t>1/f</a:t>
            </a:r>
            <a:r>
              <a:rPr lang="en-US" i="1" dirty="0">
                <a:latin typeface="Times New Roman" charset="0"/>
              </a:rPr>
              <a:t>”</a:t>
            </a:r>
            <a:r>
              <a:rPr lang="en-US" i="1" dirty="0"/>
              <a:t> </a:t>
            </a:r>
            <a:r>
              <a:rPr lang="en-US" dirty="0">
                <a:solidFill>
                  <a:schemeClr val="accent2"/>
                </a:solidFill>
              </a:rPr>
              <a:t>)</a:t>
            </a:r>
          </a:p>
          <a:p>
            <a:pPr marL="533400" indent="-533400">
              <a:lnSpc>
                <a:spcPct val="90000"/>
              </a:lnSpc>
            </a:pPr>
            <a:r>
              <a:rPr lang="en-US" dirty="0" smtClean="0">
                <a:solidFill>
                  <a:schemeClr val="accent2"/>
                </a:solidFill>
              </a:rPr>
              <a:t>Systematics errors play significant role and complicate business significantly.</a:t>
            </a:r>
            <a:endParaRPr lang="en-US" dirty="0">
              <a:solidFill>
                <a:schemeClr val="accent2"/>
              </a:solidFill>
            </a:endParaRPr>
          </a:p>
          <a:p>
            <a:pPr marL="533400" indent="-533400">
              <a:lnSpc>
                <a:spcPct val="90000"/>
              </a:lnSpc>
              <a:buFontTx/>
              <a:buNone/>
            </a:pPr>
            <a:endParaRPr lang="en-US" dirty="0">
              <a:solidFill>
                <a:schemeClr val="accent2"/>
              </a:solidFill>
            </a:endParaRPr>
          </a:p>
          <a:p>
            <a:pPr marL="533400" indent="-533400">
              <a:lnSpc>
                <a:spcPct val="90000"/>
              </a:lnSpc>
              <a:buFontTx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79505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8" name="Rectangle 1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 </a:t>
            </a:r>
            <a:r>
              <a:rPr lang="en-US" dirty="0" smtClean="0"/>
              <a:t>detectors measure</a:t>
            </a:r>
            <a:endParaRPr lang="en-US" dirty="0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200" dirty="0"/>
              <a:t>The signal measured by </a:t>
            </a:r>
            <a:r>
              <a:rPr lang="en-US" sz="2200" dirty="0" smtClean="0"/>
              <a:t>an (</a:t>
            </a:r>
            <a:r>
              <a:rPr lang="en-US" sz="2200" dirty="0" err="1" smtClean="0"/>
              <a:t>unpolarized</a:t>
            </a:r>
            <a:r>
              <a:rPr lang="en-US" sz="2200" dirty="0" smtClean="0"/>
              <a:t>) </a:t>
            </a:r>
            <a:r>
              <a:rPr lang="en-US" sz="2200" dirty="0"/>
              <a:t>noiseless </a:t>
            </a:r>
            <a:r>
              <a:rPr lang="en-US" sz="2200" dirty="0" smtClean="0"/>
              <a:t>detector in </a:t>
            </a:r>
            <a:r>
              <a:rPr lang="en-US" sz="2200" dirty="0"/>
              <a:t>the focal plan of a scanning telescope can be modeled as convolution between the sky pattern and the beam in the band, plus a further convolution with an instrumental transfer </a:t>
            </a:r>
            <a:r>
              <a:rPr lang="en-US" sz="2200" dirty="0" smtClean="0"/>
              <a:t>function [Beam and scanning can intermix: </a:t>
            </a:r>
            <a:r>
              <a:rPr lang="en-US" sz="2200" dirty="0" err="1" smtClean="0"/>
              <a:t>s.c.</a:t>
            </a:r>
            <a:r>
              <a:rPr lang="en-US" sz="2200" dirty="0" smtClean="0"/>
              <a:t> “scanning beam”]</a:t>
            </a:r>
          </a:p>
          <a:p>
            <a:pPr>
              <a:lnSpc>
                <a:spcPct val="90000"/>
              </a:lnSpc>
            </a:pPr>
            <a:endParaRPr lang="en-US" sz="2200" dirty="0"/>
          </a:p>
          <a:p>
            <a:pPr>
              <a:lnSpc>
                <a:spcPct val="90000"/>
              </a:lnSpc>
            </a:pPr>
            <a:endParaRPr lang="en-US" sz="2200" dirty="0"/>
          </a:p>
          <a:p>
            <a:pPr>
              <a:lnSpc>
                <a:spcPct val="90000"/>
              </a:lnSpc>
            </a:pPr>
            <a:endParaRPr lang="en-US" sz="2200" dirty="0" smtClean="0"/>
          </a:p>
          <a:p>
            <a:pPr>
              <a:lnSpc>
                <a:spcPct val="90000"/>
              </a:lnSpc>
            </a:pPr>
            <a:r>
              <a:rPr lang="en-US" sz="2200" dirty="0" smtClean="0"/>
              <a:t>Complex </a:t>
            </a:r>
            <a:r>
              <a:rPr lang="en-US" sz="2200" dirty="0"/>
              <a:t>as you wish, but always a </a:t>
            </a:r>
            <a:r>
              <a:rPr lang="en-US" sz="2200" u="sng" dirty="0"/>
              <a:t>linear</a:t>
            </a:r>
            <a:r>
              <a:rPr lang="en-US" sz="2200" dirty="0"/>
              <a:t> operation:</a:t>
            </a:r>
          </a:p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 sz="2200" dirty="0"/>
              <a:t> </a:t>
            </a:r>
          </a:p>
        </p:txBody>
      </p:sp>
      <p:sp>
        <p:nvSpPr>
          <p:cNvPr id="6154" name="AutoShape 10"/>
          <p:cNvSpPr>
            <a:spLocks noChangeArrowheads="1"/>
          </p:cNvSpPr>
          <p:nvPr/>
        </p:nvSpPr>
        <p:spPr bwMode="auto">
          <a:xfrm>
            <a:off x="2051050" y="5470525"/>
            <a:ext cx="976313" cy="485775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+mn-cs"/>
            </a:endParaRPr>
          </a:p>
        </p:txBody>
      </p:sp>
      <p:grpSp>
        <p:nvGrpSpPr>
          <p:cNvPr id="6163" name="Group 19"/>
          <p:cNvGrpSpPr>
            <a:grpSpLocks/>
          </p:cNvGrpSpPr>
          <p:nvPr/>
        </p:nvGrpSpPr>
        <p:grpSpPr bwMode="auto">
          <a:xfrm>
            <a:off x="3492500" y="5106988"/>
            <a:ext cx="3024188" cy="1223962"/>
            <a:chOff x="2200" y="3113"/>
            <a:chExt cx="1905" cy="771"/>
          </a:xfrm>
        </p:grpSpPr>
        <p:graphicFrame>
          <p:nvGraphicFramePr>
            <p:cNvPr id="6155" name="Object 11"/>
            <p:cNvGraphicFramePr>
              <a:graphicFrameLocks noChangeAspect="1"/>
            </p:cNvGraphicFramePr>
            <p:nvPr/>
          </p:nvGraphicFramePr>
          <p:xfrm>
            <a:off x="2290" y="3158"/>
            <a:ext cx="1724" cy="64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849" name="Equation" r:id="rId3" imgW="647640" imgH="241200" progId="Equation.3">
                    <p:embed/>
                  </p:oleObj>
                </mc:Choice>
                <mc:Fallback>
                  <p:oleObj name="Equation" r:id="rId3" imgW="647640" imgH="241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90" y="3158"/>
                          <a:ext cx="1724" cy="64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80808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159" name="Rectangle 15"/>
            <p:cNvSpPr>
              <a:spLocks noChangeArrowheads="1"/>
            </p:cNvSpPr>
            <p:nvPr/>
          </p:nvSpPr>
          <p:spPr bwMode="auto">
            <a:xfrm>
              <a:off x="2200" y="3113"/>
              <a:ext cx="1905" cy="771"/>
            </a:xfrm>
            <a:prstGeom prst="rect">
              <a:avLst/>
            </a:prstGeom>
            <a:noFill/>
            <a:ln w="9525">
              <a:solidFill>
                <a:srgbClr val="99CC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+mn-cs"/>
              </a:endParaRPr>
            </a:p>
          </p:txBody>
        </p:sp>
      </p:grpSp>
      <p:graphicFrame>
        <p:nvGraphicFramePr>
          <p:cNvPr id="6160" name="Object 16"/>
          <p:cNvGraphicFramePr>
            <a:graphicFrameLocks noChangeAspect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2955536926"/>
              </p:ext>
            </p:extLst>
          </p:nvPr>
        </p:nvGraphicFramePr>
        <p:xfrm>
          <a:off x="1044575" y="3573463"/>
          <a:ext cx="7035800" cy="966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850" name="Equation" r:id="rId5" imgW="3327400" imgH="457200" progId="Equation.3">
                  <p:embed/>
                </p:oleObj>
              </mc:Choice>
              <mc:Fallback>
                <p:oleObj name="Equation" r:id="rId5" imgW="33274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4575" y="3573463"/>
                        <a:ext cx="7035800" cy="966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4545275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18" name="Rectangle 1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Noise</a:t>
            </a:r>
          </a:p>
        </p:txBody>
      </p:sp>
      <p:sp>
        <p:nvSpPr>
          <p:cNvPr id="72710" name="Rectangle 6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719263"/>
            <a:ext cx="8229600" cy="1277937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000"/>
              <a:t>Data are a superposition of signal and noise</a:t>
            </a:r>
          </a:p>
          <a:p>
            <a:pPr>
              <a:lnSpc>
                <a:spcPct val="80000"/>
              </a:lnSpc>
            </a:pPr>
            <a:r>
              <a:rPr lang="en-US" sz="2000"/>
              <a:t>The two are assumed to be independent </a:t>
            </a:r>
          </a:p>
          <a:p>
            <a:pPr>
              <a:lnSpc>
                <a:spcPct val="80000"/>
              </a:lnSpc>
            </a:pPr>
            <a:r>
              <a:rPr lang="en-US" sz="2000"/>
              <a:t>Noise </a:t>
            </a:r>
            <a:r>
              <a:rPr lang="ja-JP" altLang="en-US" sz="2000">
                <a:latin typeface="Arial"/>
              </a:rPr>
              <a:t>“</a:t>
            </a:r>
            <a:r>
              <a:rPr lang="en-US" sz="2000"/>
              <a:t>adds up</a:t>
            </a:r>
            <a:r>
              <a:rPr lang="ja-JP" altLang="en-US" sz="2000">
                <a:latin typeface="Arial"/>
              </a:rPr>
              <a:t>”</a:t>
            </a:r>
            <a:r>
              <a:rPr lang="en-US" sz="2000"/>
              <a:t> after the optical chain as a stochastic process </a:t>
            </a:r>
          </a:p>
          <a:p>
            <a:pPr>
              <a:lnSpc>
                <a:spcPct val="80000"/>
              </a:lnSpc>
            </a:pPr>
            <a:r>
              <a:rPr lang="en-US" sz="2000"/>
              <a:t>This is to say we are considering its phases as </a:t>
            </a:r>
            <a:r>
              <a:rPr lang="en-US" sz="2000" u="sng"/>
              <a:t>random</a:t>
            </a:r>
            <a:r>
              <a:rPr lang="en-US" sz="2000"/>
              <a:t> </a:t>
            </a:r>
          </a:p>
        </p:txBody>
      </p:sp>
      <p:graphicFrame>
        <p:nvGraphicFramePr>
          <p:cNvPr id="72714" name="Object 10"/>
          <p:cNvGraphicFramePr>
            <a:graphicFrameLocks noChangeAspect="1"/>
          </p:cNvGraphicFramePr>
          <p:nvPr>
            <p:ph sz="half" idx="2"/>
          </p:nvPr>
        </p:nvGraphicFramePr>
        <p:xfrm>
          <a:off x="539750" y="3357563"/>
          <a:ext cx="3529013" cy="1176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869" name="Equation" r:id="rId3" imgW="685800" imgH="228600" progId="Equation.3">
                  <p:embed/>
                </p:oleObj>
              </mc:Choice>
              <mc:Fallback>
                <p:oleObj name="Equation" r:id="rId3" imgW="6858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" y="3357563"/>
                        <a:ext cx="3529013" cy="1176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715" name="Object 11"/>
          <p:cNvGraphicFramePr>
            <a:graphicFrameLocks noChangeAspect="1"/>
          </p:cNvGraphicFramePr>
          <p:nvPr>
            <p:ph sz="quarter" idx="4294967295"/>
          </p:nvPr>
        </p:nvGraphicFramePr>
        <p:xfrm>
          <a:off x="684213" y="4797425"/>
          <a:ext cx="2581275" cy="1052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870" name="Equation" r:id="rId5" imgW="622080" imgH="253800" progId="Equation.3">
                  <p:embed/>
                </p:oleObj>
              </mc:Choice>
              <mc:Fallback>
                <p:oleObj name="Equation" r:id="rId5" imgW="62208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213" y="4797425"/>
                        <a:ext cx="2581275" cy="1052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886439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 closer look at noise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600"/>
              <a:t>Understanding the noise statistical properties is crucial for accurate map making</a:t>
            </a:r>
          </a:p>
          <a:p>
            <a:r>
              <a:rPr lang="en-US" sz="2600"/>
              <a:t>Typically, noise exhibits a non zero autocorrelation function: well known </a:t>
            </a:r>
            <a:r>
              <a:rPr lang="ja-JP" altLang="en-US" sz="2600">
                <a:latin typeface="Arial"/>
              </a:rPr>
              <a:t>“</a:t>
            </a:r>
            <a:r>
              <a:rPr lang="en-US" sz="2600" i="1"/>
              <a:t>1/f</a:t>
            </a:r>
            <a:r>
              <a:rPr lang="ja-JP" altLang="en-US" sz="2600" i="1">
                <a:latin typeface="Arial"/>
              </a:rPr>
              <a:t>”</a:t>
            </a:r>
            <a:r>
              <a:rPr lang="en-US" sz="2600"/>
              <a:t> or </a:t>
            </a:r>
            <a:r>
              <a:rPr lang="ja-JP" altLang="en-US" sz="2600">
                <a:latin typeface="Arial"/>
              </a:rPr>
              <a:t>“</a:t>
            </a:r>
            <a:r>
              <a:rPr lang="en-US" sz="2600"/>
              <a:t>long memory</a:t>
            </a:r>
            <a:r>
              <a:rPr lang="ja-JP" altLang="en-US" sz="2600">
                <a:latin typeface="Arial"/>
              </a:rPr>
              <a:t>”</a:t>
            </a:r>
            <a:r>
              <a:rPr lang="en-US" sz="2600"/>
              <a:t> noise </a:t>
            </a:r>
          </a:p>
        </p:txBody>
      </p:sp>
      <p:graphicFrame>
        <p:nvGraphicFramePr>
          <p:cNvPr id="78853" name="Object 5"/>
          <p:cNvGraphicFramePr>
            <a:graphicFrameLocks noChangeAspect="1"/>
          </p:cNvGraphicFramePr>
          <p:nvPr>
            <p:ph sz="half" idx="2"/>
          </p:nvPr>
        </p:nvGraphicFramePr>
        <p:xfrm>
          <a:off x="827088" y="3933825"/>
          <a:ext cx="2898775" cy="2130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93" name="Immagine bitmap" r:id="rId3" imgW="5830114" imgH="4285714" progId="Paint.Picture">
                  <p:embed/>
                </p:oleObj>
              </mc:Choice>
              <mc:Fallback>
                <p:oleObj name="Immagine bitmap" r:id="rId3" imgW="5830114" imgH="4285714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088" y="3933825"/>
                        <a:ext cx="2898775" cy="2130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8854" name="Object 6"/>
          <p:cNvGraphicFramePr>
            <a:graphicFrameLocks noChangeAspect="1"/>
          </p:cNvGraphicFramePr>
          <p:nvPr>
            <p:ph sz="quarter" idx="4294967295"/>
          </p:nvPr>
        </p:nvGraphicFramePr>
        <p:xfrm>
          <a:off x="4572000" y="4149725"/>
          <a:ext cx="3095625" cy="808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94" name="Equation" r:id="rId5" imgW="1168200" imgH="304560" progId="Equation.3">
                  <p:embed/>
                </p:oleObj>
              </mc:Choice>
              <mc:Fallback>
                <p:oleObj name="Equation" r:id="rId5" imgW="1168200" imgH="3045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4149725"/>
                        <a:ext cx="3095625" cy="808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045036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 closer look at the A matrix</a:t>
            </a:r>
          </a:p>
        </p:txBody>
      </p:sp>
      <p:sp>
        <p:nvSpPr>
          <p:cNvPr id="79876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200" dirty="0"/>
              <a:t>We have hidden all complexities inside A. It includes:</a:t>
            </a:r>
          </a:p>
          <a:p>
            <a:pPr lvl="1"/>
            <a:r>
              <a:rPr lang="en-US" sz="2000" dirty="0"/>
              <a:t>An optical convolution with the beam profile</a:t>
            </a:r>
          </a:p>
          <a:p>
            <a:pPr lvl="1"/>
            <a:r>
              <a:rPr lang="en-US" sz="2000" dirty="0"/>
              <a:t>A time convolution with detector response: bolometers exhibit a non trivial transfer </a:t>
            </a:r>
            <a:r>
              <a:rPr lang="en-US" sz="2000" dirty="0" smtClean="0"/>
              <a:t>function (will be much </a:t>
            </a:r>
            <a:r>
              <a:rPr lang="en-US" sz="2000" i="1" dirty="0" smtClean="0"/>
              <a:t>less</a:t>
            </a:r>
            <a:r>
              <a:rPr lang="en-US" sz="2000" dirty="0" smtClean="0"/>
              <a:t> of a problem for the fancy detectors of the future!)</a:t>
            </a:r>
            <a:endParaRPr lang="en-US" sz="2000" dirty="0"/>
          </a:p>
          <a:p>
            <a:pPr lvl="1"/>
            <a:r>
              <a:rPr lang="en-US" sz="2000" dirty="0"/>
              <a:t>A sum within the band profile (this adds up to </a:t>
            </a:r>
            <a:r>
              <a:rPr lang="en-US" sz="2000" dirty="0" smtClean="0"/>
              <a:t>calibration, not too relevant for a </a:t>
            </a:r>
            <a:r>
              <a:rPr lang="en-US" sz="2000" i="1" dirty="0" smtClean="0"/>
              <a:t>single</a:t>
            </a:r>
            <a:r>
              <a:rPr lang="en-US" sz="2000" dirty="0" smtClean="0"/>
              <a:t> detector… but can be very messy for multi-detector map making!) </a:t>
            </a:r>
            <a:endParaRPr lang="en-US" sz="2000" dirty="0"/>
          </a:p>
        </p:txBody>
      </p:sp>
      <p:graphicFrame>
        <p:nvGraphicFramePr>
          <p:cNvPr id="79878" name="Object 6"/>
          <p:cNvGraphicFramePr>
            <a:graphicFrameLocks noChangeAspect="1"/>
          </p:cNvGraphicFramePr>
          <p:nvPr>
            <p:ph sz="half" idx="2"/>
          </p:nvPr>
        </p:nvGraphicFramePr>
        <p:xfrm>
          <a:off x="3255963" y="4365625"/>
          <a:ext cx="4773612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20" name="Equation" r:id="rId3" imgW="1231560" imgH="203040" progId="Equation.3">
                  <p:embed/>
                </p:oleObj>
              </mc:Choice>
              <mc:Fallback>
                <p:oleObj name="Equation" r:id="rId3" imgW="123156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55963" y="4365625"/>
                        <a:ext cx="4773612" cy="787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960459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Overview</a:t>
            </a:r>
            <a:endParaRPr lang="it-IT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600" dirty="0" smtClean="0"/>
              <a:t>The complexities of CMB data analysis</a:t>
            </a:r>
            <a:endParaRPr lang="en-US" sz="2600" dirty="0"/>
          </a:p>
          <a:p>
            <a:pPr eaLnBrk="1" hangingPunct="1">
              <a:lnSpc>
                <a:spcPct val="90000"/>
              </a:lnSpc>
            </a:pPr>
            <a:r>
              <a:rPr lang="en-US" sz="2600" dirty="0" smtClean="0"/>
              <a:t>The map-making problem</a:t>
            </a:r>
            <a:endParaRPr lang="en-US" sz="2600" dirty="0"/>
          </a:p>
          <a:p>
            <a:pPr eaLnBrk="1" hangingPunct="1">
              <a:lnSpc>
                <a:spcPct val="90000"/>
              </a:lnSpc>
            </a:pPr>
            <a:r>
              <a:rPr lang="en-US" sz="2600" dirty="0"/>
              <a:t>The role of simulations</a:t>
            </a:r>
          </a:p>
          <a:p>
            <a:pPr eaLnBrk="1" hangingPunct="1">
              <a:lnSpc>
                <a:spcPct val="90000"/>
              </a:lnSpc>
            </a:pPr>
            <a:r>
              <a:rPr lang="en-US" sz="2600" dirty="0" smtClean="0"/>
              <a:t>Take home messages &amp; bibliography</a:t>
            </a:r>
            <a:endParaRPr lang="en-US" sz="2600" dirty="0"/>
          </a:p>
          <a:p>
            <a:pPr eaLnBrk="1" hangingPunct="1">
              <a:buFont typeface="Arial" charset="0"/>
              <a:buChar char="•"/>
            </a:pPr>
            <a:endParaRPr lang="en-US" sz="1800" dirty="0">
              <a:latin typeface="Verdana" charset="0"/>
              <a:ea typeface="MS PGothic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50" name="Rectangle 6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930275"/>
          </a:xfrm>
        </p:spPr>
        <p:txBody>
          <a:bodyPr/>
          <a:lstStyle/>
          <a:p>
            <a:r>
              <a:rPr lang="en-US"/>
              <a:t>Bolometric transfer function</a:t>
            </a:r>
          </a:p>
        </p:txBody>
      </p:sp>
      <p:grpSp>
        <p:nvGrpSpPr>
          <p:cNvPr id="82953" name="Group 9"/>
          <p:cNvGrpSpPr>
            <a:grpSpLocks/>
          </p:cNvGrpSpPr>
          <p:nvPr/>
        </p:nvGrpSpPr>
        <p:grpSpPr bwMode="auto">
          <a:xfrm>
            <a:off x="442913" y="1776413"/>
            <a:ext cx="3708400" cy="3816350"/>
            <a:chOff x="39" y="777"/>
            <a:chExt cx="4382" cy="3689"/>
          </a:xfrm>
        </p:grpSpPr>
        <p:pic>
          <p:nvPicPr>
            <p:cNvPr id="82954" name="Picture 10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" y="777"/>
              <a:ext cx="4383" cy="36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  <p:sp>
          <p:nvSpPr>
            <p:cNvPr id="82955" name="AutoShape 11"/>
            <p:cNvSpPr>
              <a:spLocks noChangeArrowheads="1"/>
            </p:cNvSpPr>
            <p:nvPr/>
          </p:nvSpPr>
          <p:spPr bwMode="auto">
            <a:xfrm>
              <a:off x="62" y="3886"/>
              <a:ext cx="4306" cy="574"/>
            </a:xfrm>
            <a:prstGeom prst="roundRect">
              <a:avLst>
                <a:gd name="adj" fmla="val 171"/>
              </a:avLst>
            </a:prstGeom>
            <a:solidFill>
              <a:srgbClr val="FFFFFF"/>
            </a:solidFill>
            <a:ln w="9525">
              <a:solidFill>
                <a:srgbClr val="FFFF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+mn-cs"/>
              </a:endParaRPr>
            </a:p>
          </p:txBody>
        </p:sp>
      </p:grpSp>
      <p:grpSp>
        <p:nvGrpSpPr>
          <p:cNvPr id="82956" name="Group 12"/>
          <p:cNvGrpSpPr>
            <a:grpSpLocks/>
          </p:cNvGrpSpPr>
          <p:nvPr/>
        </p:nvGrpSpPr>
        <p:grpSpPr bwMode="auto">
          <a:xfrm>
            <a:off x="4559300" y="1849438"/>
            <a:ext cx="3024188" cy="2952750"/>
            <a:chOff x="110" y="1013"/>
            <a:chExt cx="3839" cy="2879"/>
          </a:xfrm>
        </p:grpSpPr>
        <p:pic>
          <p:nvPicPr>
            <p:cNvPr id="82957" name="Picture 1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" y="1013"/>
              <a:ext cx="3840" cy="28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  <p:sp>
          <p:nvSpPr>
            <p:cNvPr id="82958" name="Line 14"/>
            <p:cNvSpPr>
              <a:spLocks noChangeShapeType="1"/>
            </p:cNvSpPr>
            <p:nvPr/>
          </p:nvSpPr>
          <p:spPr bwMode="auto">
            <a:xfrm flipH="1">
              <a:off x="608" y="2106"/>
              <a:ext cx="593" cy="150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82959" name="AutoShape 15"/>
            <p:cNvSpPr>
              <a:spLocks noChangeArrowheads="1"/>
            </p:cNvSpPr>
            <p:nvPr/>
          </p:nvSpPr>
          <p:spPr bwMode="auto">
            <a:xfrm>
              <a:off x="618" y="2085"/>
              <a:ext cx="576" cy="33"/>
            </a:xfrm>
            <a:prstGeom prst="roundRect">
              <a:avLst>
                <a:gd name="adj" fmla="val 3125"/>
              </a:avLst>
            </a:prstGeom>
            <a:solidFill>
              <a:srgbClr val="FFFFFF"/>
            </a:solidFill>
            <a:ln w="9525">
              <a:solidFill>
                <a:srgbClr val="FFFF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+mn-cs"/>
              </a:endParaRPr>
            </a:p>
          </p:txBody>
        </p:sp>
      </p:grpSp>
      <p:sp>
        <p:nvSpPr>
          <p:cNvPr id="82960" name="Text Box 16"/>
          <p:cNvSpPr txBox="1">
            <a:spLocks noChangeArrowheads="1"/>
          </p:cNvSpPr>
          <p:nvPr/>
        </p:nvSpPr>
        <p:spPr bwMode="auto">
          <a:xfrm>
            <a:off x="735013" y="5465763"/>
            <a:ext cx="577885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+mn-cs"/>
              </a:rPr>
              <a:t>Bolo response to impulse (note lag!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+mn-cs"/>
              </a:rPr>
              <a:t>); harmonic domain</a:t>
            </a:r>
            <a:endParaRPr lang="en-US" dirty="0" smtClean="0">
              <a:solidFill>
                <a:srgbClr val="000000"/>
              </a:solidFill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82961" name="Line 17"/>
          <p:cNvSpPr>
            <a:spLocks noChangeShapeType="1"/>
          </p:cNvSpPr>
          <p:nvPr/>
        </p:nvSpPr>
        <p:spPr bwMode="auto">
          <a:xfrm flipH="1" flipV="1">
            <a:off x="1692275" y="2997200"/>
            <a:ext cx="2230438" cy="2447925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82962" name="Text Box 18"/>
          <p:cNvSpPr txBox="1">
            <a:spLocks noChangeArrowheads="1"/>
          </p:cNvSpPr>
          <p:nvPr/>
        </p:nvSpPr>
        <p:spPr bwMode="auto">
          <a:xfrm rot="-4414966">
            <a:off x="4768056" y="2872582"/>
            <a:ext cx="10652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400" dirty="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+mn-cs"/>
              </a:rPr>
              <a:t>Electronics</a:t>
            </a:r>
          </a:p>
        </p:txBody>
      </p:sp>
      <p:sp>
        <p:nvSpPr>
          <p:cNvPr id="82963" name="Text Box 19"/>
          <p:cNvSpPr txBox="1">
            <a:spLocks noChangeArrowheads="1"/>
          </p:cNvSpPr>
          <p:nvPr/>
        </p:nvSpPr>
        <p:spPr bwMode="auto">
          <a:xfrm rot="4487856">
            <a:off x="6889750" y="2840038"/>
            <a:ext cx="8540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+mn-cs"/>
              </a:rPr>
              <a:t>Detector</a:t>
            </a:r>
          </a:p>
        </p:txBody>
      </p:sp>
      <p:sp>
        <p:nvSpPr>
          <p:cNvPr id="82969" name="Line 25"/>
          <p:cNvSpPr>
            <a:spLocks noChangeShapeType="1"/>
          </p:cNvSpPr>
          <p:nvPr/>
        </p:nvSpPr>
        <p:spPr bwMode="auto">
          <a:xfrm flipV="1">
            <a:off x="4859338" y="2349500"/>
            <a:ext cx="1441450" cy="338455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53197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How to account for this</a:t>
            </a:r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719263"/>
            <a:ext cx="7210425" cy="701675"/>
          </a:xfrm>
        </p:spPr>
        <p:txBody>
          <a:bodyPr/>
          <a:lstStyle/>
          <a:p>
            <a:r>
              <a:rPr lang="en-US" sz="2400"/>
              <a:t>Simplest approach is timeline deconvolution:</a:t>
            </a:r>
          </a:p>
        </p:txBody>
      </p:sp>
      <p:graphicFrame>
        <p:nvGraphicFramePr>
          <p:cNvPr id="92165" name="Object 5"/>
          <p:cNvGraphicFramePr>
            <a:graphicFrameLocks noChangeAspect="1"/>
          </p:cNvGraphicFramePr>
          <p:nvPr>
            <p:ph sz="quarter" idx="2"/>
          </p:nvPr>
        </p:nvGraphicFramePr>
        <p:xfrm>
          <a:off x="4035425" y="2636838"/>
          <a:ext cx="4022725" cy="538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65" name="Equation" r:id="rId3" imgW="1803240" imgH="241200" progId="Equation.3">
                  <p:embed/>
                </p:oleObj>
              </mc:Choice>
              <mc:Fallback>
                <p:oleObj name="Equation" r:id="rId3" imgW="180324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5425" y="2636838"/>
                        <a:ext cx="4022725" cy="538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167" name="Rectangle 7"/>
          <p:cNvSpPr>
            <a:spLocks noChangeArrowheads="1"/>
          </p:cNvSpPr>
          <p:nvPr/>
        </p:nvSpPr>
        <p:spPr bwMode="auto">
          <a:xfrm>
            <a:off x="468313" y="3573463"/>
            <a:ext cx="82296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330066"/>
              </a:buClr>
              <a:buSzPct val="70000"/>
              <a:buFont typeface="Wingdings" charset="0"/>
              <a:buChar char="l"/>
            </a:pPr>
            <a:r>
              <a:rPr lang="en-US" sz="24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+mn-cs"/>
              </a:rPr>
              <a:t>Note, however, how this affects noise:</a:t>
            </a:r>
          </a:p>
        </p:txBody>
      </p:sp>
      <p:graphicFrame>
        <p:nvGraphicFramePr>
          <p:cNvPr id="92168" name="Object 8"/>
          <p:cNvGraphicFramePr>
            <a:graphicFrameLocks noChangeAspect="1"/>
          </p:cNvGraphicFramePr>
          <p:nvPr>
            <p:ph sz="quarter" idx="3"/>
          </p:nvPr>
        </p:nvGraphicFramePr>
        <p:xfrm>
          <a:off x="4068763" y="4292600"/>
          <a:ext cx="2555875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66" name="Equation" r:id="rId5" imgW="1104840" imgH="203040" progId="Equation.3">
                  <p:embed/>
                </p:oleObj>
              </mc:Choice>
              <mc:Fallback>
                <p:oleObj name="Equation" r:id="rId5" imgW="110484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8763" y="4292600"/>
                        <a:ext cx="2555875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170" name="Rectangle 10"/>
          <p:cNvSpPr>
            <a:spLocks noChangeArrowheads="1"/>
          </p:cNvSpPr>
          <p:nvPr/>
        </p:nvSpPr>
        <p:spPr bwMode="auto">
          <a:xfrm>
            <a:off x="539750" y="5157788"/>
            <a:ext cx="82296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330066"/>
              </a:buClr>
              <a:buSzPct val="70000"/>
              <a:buFont typeface="Wingdings" charset="0"/>
              <a:buChar char="l"/>
            </a:pPr>
            <a:r>
              <a:rPr lang="en-US" sz="24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+mn-cs"/>
              </a:rPr>
              <a:t>Because of the poles in TF this means ultraviolet/infrared divergence in n. This must be cured!</a:t>
            </a:r>
          </a:p>
        </p:txBody>
      </p:sp>
    </p:spTree>
    <p:extLst>
      <p:ext uri="{BB962C8B-B14F-4D97-AF65-F5344CB8AC3E}">
        <p14:creationId xmlns:p14="http://schemas.microsoft.com/office/powerpoint/2010/main" val="26770459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45" name="Rectangle 1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Another band pass filter! </a:t>
            </a:r>
          </a:p>
        </p:txBody>
      </p:sp>
      <p:sp>
        <p:nvSpPr>
          <p:cNvPr id="95246" name="Rectangle 1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600"/>
              <a:t>Solution is to apply another band pass filter</a:t>
            </a:r>
          </a:p>
          <a:p>
            <a:r>
              <a:rPr lang="en-US" sz="2600"/>
              <a:t>Note that this means some frequencies are gone forever</a:t>
            </a:r>
          </a:p>
          <a:p>
            <a:r>
              <a:rPr lang="en-US" sz="2600"/>
              <a:t>One must ensure that the relevant signal lives within the band!</a:t>
            </a:r>
          </a:p>
        </p:txBody>
      </p:sp>
      <p:graphicFrame>
        <p:nvGraphicFramePr>
          <p:cNvPr id="95237" name="Object 5"/>
          <p:cNvGraphicFramePr>
            <a:graphicFrameLocks noChangeAspect="1"/>
          </p:cNvGraphicFramePr>
          <p:nvPr>
            <p:ph sz="half" idx="2"/>
          </p:nvPr>
        </p:nvGraphicFramePr>
        <p:xfrm>
          <a:off x="5003800" y="1484313"/>
          <a:ext cx="3024188" cy="241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989" name="Image" r:id="rId3" imgW="5968254" imgH="4761905" progId="Photoshop.Image.8">
                  <p:embed/>
                </p:oleObj>
              </mc:Choice>
              <mc:Fallback>
                <p:oleObj name="Image" r:id="rId3" imgW="5968254" imgH="4761905" progId="Photoshop.Imag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3800" y="1484313"/>
                        <a:ext cx="3024188" cy="2413000"/>
                      </a:xfrm>
                      <a:prstGeom prst="rect">
                        <a:avLst/>
                      </a:prstGeom>
                      <a:extLst>
                        <a:ext uri="{FAA26D3D-D897-4be2-8F04-BA451C77F1D7}">
                          <ma14:placeholderFlag xmlns:ma14="http://schemas.microsoft.com/office/mac/drawingml/2011/main" val="1"/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5238" name="Object 6"/>
          <p:cNvGraphicFramePr>
            <a:graphicFrameLocks noChangeAspect="1"/>
          </p:cNvGraphicFramePr>
          <p:nvPr>
            <p:ph sz="quarter" idx="4294967295"/>
          </p:nvPr>
        </p:nvGraphicFramePr>
        <p:xfrm>
          <a:off x="5003800" y="3786188"/>
          <a:ext cx="3024188" cy="2443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990" name="Image" r:id="rId5" imgW="7530159" imgH="6082540" progId="Photoshop.Image.8">
                  <p:embed/>
                </p:oleObj>
              </mc:Choice>
              <mc:Fallback>
                <p:oleObj name="Image" r:id="rId5" imgW="7530159" imgH="6082540" progId="Photoshop.Imag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3800" y="3786188"/>
                        <a:ext cx="3024188" cy="2443162"/>
                      </a:xfrm>
                      <a:prstGeom prst="rect">
                        <a:avLst/>
                      </a:prstGeom>
                      <a:extLst>
                        <a:ext uri="{FAA26D3D-D897-4be2-8F04-BA451C77F1D7}">
                          <ma14:placeholderFlag xmlns:ma14="http://schemas.microsoft.com/office/mac/drawingml/2011/main" val="1"/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683043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closer look at the pointing matrix P in d = Pm + n</a:t>
            </a:r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000" dirty="0"/>
              <a:t>We are left with sky convolution Pm</a:t>
            </a:r>
          </a:p>
          <a:p>
            <a:pPr>
              <a:lnSpc>
                <a:spcPct val="80000"/>
              </a:lnSpc>
            </a:pPr>
            <a:r>
              <a:rPr lang="en-US" sz="2000" dirty="0"/>
              <a:t>In principle this is two operations in one: </a:t>
            </a:r>
          </a:p>
          <a:p>
            <a:pPr lvl="1">
              <a:lnSpc>
                <a:spcPct val="80000"/>
              </a:lnSpc>
            </a:pPr>
            <a:r>
              <a:rPr lang="en-US" sz="1800" dirty="0"/>
              <a:t>Beam smearing</a:t>
            </a:r>
          </a:p>
          <a:p>
            <a:pPr lvl="1">
              <a:lnSpc>
                <a:spcPct val="80000"/>
              </a:lnSpc>
            </a:pPr>
            <a:r>
              <a:rPr lang="en-US" sz="1800" dirty="0"/>
              <a:t>Sky pointing</a:t>
            </a:r>
          </a:p>
          <a:p>
            <a:pPr>
              <a:lnSpc>
                <a:spcPct val="80000"/>
              </a:lnSpc>
            </a:pPr>
            <a:r>
              <a:rPr lang="en-US" sz="2000" dirty="0"/>
              <a:t>Suppose that the beam profile is circular</a:t>
            </a:r>
          </a:p>
          <a:p>
            <a:pPr>
              <a:lnSpc>
                <a:spcPct val="80000"/>
              </a:lnSpc>
            </a:pPr>
            <a:r>
              <a:rPr lang="en-US" sz="2000" dirty="0"/>
              <a:t>Then </a:t>
            </a:r>
            <a:r>
              <a:rPr lang="ja-JP" altLang="en-US" sz="2000" dirty="0">
                <a:latin typeface="Arial"/>
              </a:rPr>
              <a:t>“</a:t>
            </a:r>
            <a:r>
              <a:rPr lang="en-US" sz="2000" dirty="0"/>
              <a:t>pointing</a:t>
            </a:r>
            <a:r>
              <a:rPr lang="ja-JP" altLang="en-US" sz="2000" dirty="0">
                <a:latin typeface="Arial"/>
              </a:rPr>
              <a:t>”</a:t>
            </a:r>
            <a:r>
              <a:rPr lang="en-US" sz="2000" dirty="0"/>
              <a:t> and </a:t>
            </a:r>
            <a:r>
              <a:rPr lang="ja-JP" altLang="en-US" sz="2000" dirty="0">
                <a:latin typeface="Arial"/>
              </a:rPr>
              <a:t>“</a:t>
            </a:r>
            <a:r>
              <a:rPr lang="en-US" sz="2000" dirty="0"/>
              <a:t>beam smearing</a:t>
            </a:r>
            <a:r>
              <a:rPr lang="ja-JP" altLang="en-US" sz="2000" dirty="0">
                <a:latin typeface="Arial"/>
              </a:rPr>
              <a:t>”</a:t>
            </a:r>
            <a:r>
              <a:rPr lang="en-US" sz="2000" dirty="0"/>
              <a:t> operations </a:t>
            </a:r>
            <a:r>
              <a:rPr lang="en-US" sz="2000" dirty="0" smtClean="0"/>
              <a:t>“commute” </a:t>
            </a:r>
            <a:endParaRPr lang="en-US" sz="2000" dirty="0"/>
          </a:p>
          <a:p>
            <a:pPr>
              <a:lnSpc>
                <a:spcPct val="80000"/>
              </a:lnSpc>
            </a:pPr>
            <a:r>
              <a:rPr lang="en-US" sz="2000" dirty="0"/>
              <a:t>Hence, we can look after a smeared </a:t>
            </a:r>
            <a:r>
              <a:rPr lang="en-US" sz="2000" dirty="0" smtClean="0"/>
              <a:t>map</a:t>
            </a:r>
          </a:p>
          <a:p>
            <a:pPr>
              <a:lnSpc>
                <a:spcPct val="80000"/>
              </a:lnSpc>
            </a:pPr>
            <a:endParaRPr lang="en-US" sz="2000" dirty="0"/>
          </a:p>
          <a:p>
            <a:pPr>
              <a:lnSpc>
                <a:spcPct val="80000"/>
              </a:lnSpc>
            </a:pPr>
            <a:endParaRPr lang="en-US" sz="2000" dirty="0" smtClean="0"/>
          </a:p>
          <a:p>
            <a:pPr>
              <a:lnSpc>
                <a:spcPct val="80000"/>
              </a:lnSpc>
            </a:pPr>
            <a:endParaRPr lang="en-US" sz="2000" dirty="0"/>
          </a:p>
          <a:p>
            <a:pPr>
              <a:lnSpc>
                <a:spcPct val="80000"/>
              </a:lnSpc>
            </a:pPr>
            <a:endParaRPr lang="en-US" sz="2000" dirty="0" smtClean="0"/>
          </a:p>
          <a:p>
            <a:pPr>
              <a:lnSpc>
                <a:spcPct val="80000"/>
              </a:lnSpc>
            </a:pPr>
            <a:endParaRPr lang="en-US" sz="2000" dirty="0"/>
          </a:p>
          <a:p>
            <a:pPr>
              <a:lnSpc>
                <a:spcPct val="80000"/>
              </a:lnSpc>
            </a:pPr>
            <a:endParaRPr lang="en-US" sz="2000" dirty="0" smtClean="0"/>
          </a:p>
          <a:p>
            <a:pPr>
              <a:lnSpc>
                <a:spcPct val="80000"/>
              </a:lnSpc>
            </a:pPr>
            <a:r>
              <a:rPr lang="en-US" sz="2000" dirty="0" smtClean="0"/>
              <a:t>If the beam profile is asymmetric this assumption would lead to a distorted map, and then power spectrum [example: T-&gt;P leakage]</a:t>
            </a:r>
            <a:endParaRPr lang="en-US" sz="2000" dirty="0"/>
          </a:p>
        </p:txBody>
      </p:sp>
      <p:graphicFrame>
        <p:nvGraphicFramePr>
          <p:cNvPr id="100358" name="Object 6"/>
          <p:cNvGraphicFramePr>
            <a:graphicFrameLocks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083687197"/>
              </p:ext>
            </p:extLst>
          </p:nvPr>
        </p:nvGraphicFramePr>
        <p:xfrm>
          <a:off x="5829300" y="3502025"/>
          <a:ext cx="1892300" cy="210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017" name="Equation" r:id="rId3" imgW="1892160" imgH="2108160" progId="Equation.3">
                  <p:embed/>
                </p:oleObj>
              </mc:Choice>
              <mc:Fallback>
                <p:oleObj name="Equation" r:id="rId3" imgW="1892160" imgH="21081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29300" y="3502025"/>
                        <a:ext cx="1892300" cy="210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0356" name="AutoShape 4"/>
          <p:cNvSpPr>
            <a:spLocks noChangeArrowheads="1"/>
          </p:cNvSpPr>
          <p:nvPr/>
        </p:nvSpPr>
        <p:spPr bwMode="auto">
          <a:xfrm>
            <a:off x="1042988" y="4365625"/>
            <a:ext cx="976312" cy="485775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100357" name="Text Box 5"/>
          <p:cNvSpPr txBox="1">
            <a:spLocks noChangeArrowheads="1"/>
          </p:cNvSpPr>
          <p:nvPr/>
        </p:nvSpPr>
        <p:spPr bwMode="auto">
          <a:xfrm>
            <a:off x="2268538" y="4292600"/>
            <a:ext cx="3116262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+mn-cs"/>
              </a:rPr>
              <a:t>We can take P to be bitwise i.e. only made of 1 and 0:</a:t>
            </a:r>
          </a:p>
          <a:p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+mn-cs"/>
            </a:endParaRPr>
          </a:p>
        </p:txBody>
      </p:sp>
      <p:graphicFrame>
        <p:nvGraphicFramePr>
          <p:cNvPr id="100362" name="Object 10"/>
          <p:cNvGraphicFramePr>
            <a:graphicFrameLocks noChangeAspect="1"/>
          </p:cNvGraphicFramePr>
          <p:nvPr>
            <p:ph sz="quarter" idx="4294967295"/>
          </p:nvPr>
        </p:nvGraphicFramePr>
        <p:xfrm>
          <a:off x="3806825" y="5373688"/>
          <a:ext cx="107950" cy="20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018" name="Equation" r:id="rId5" imgW="114120" imgH="215640" progId="Equation.3">
                  <p:embed/>
                </p:oleObj>
              </mc:Choice>
              <mc:Fallback>
                <p:oleObj name="Equation" r:id="rId5" imgW="11412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06825" y="5373688"/>
                        <a:ext cx="107950" cy="203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208309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The</a:t>
            </a:r>
            <a:r>
              <a:rPr lang="it-IT" sz="3600" b="1" dirty="0">
                <a:solidFill>
                  <a:schemeClr val="accent2"/>
                </a:solidFill>
              </a:rPr>
              <a:t> </a:t>
            </a:r>
            <a:r>
              <a:rPr lang="it-IT" dirty="0"/>
              <a:t>data model for </a:t>
            </a:r>
            <a:r>
              <a:rPr lang="it-IT" dirty="0" err="1" smtClean="0"/>
              <a:t>polarization</a:t>
            </a:r>
            <a:endParaRPr lang="it-IT" dirty="0"/>
          </a:p>
        </p:txBody>
      </p:sp>
      <p:graphicFrame>
        <p:nvGraphicFramePr>
          <p:cNvPr id="23557" name="Object 5"/>
          <p:cNvGraphicFramePr>
            <a:graphicFrameLocks noChangeAspect="1"/>
          </p:cNvGraphicFramePr>
          <p:nvPr>
            <p:ph sz="half" idx="1"/>
          </p:nvPr>
        </p:nvGraphicFramePr>
        <p:xfrm>
          <a:off x="755650" y="1844675"/>
          <a:ext cx="7632700" cy="1047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569" name="Equation" r:id="rId3" imgW="2869920" imgH="393480" progId="Equation.3">
                  <p:embed/>
                </p:oleObj>
              </mc:Choice>
              <mc:Fallback>
                <p:oleObj name="Equation" r:id="rId3" imgW="286992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650" y="1844675"/>
                        <a:ext cx="7632700" cy="1047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59" name="Object 7"/>
          <p:cNvGraphicFramePr>
            <a:graphicFrameLocks noChangeAspect="1"/>
          </p:cNvGraphicFramePr>
          <p:nvPr>
            <p:ph sz="half" idx="2"/>
          </p:nvPr>
        </p:nvGraphicFramePr>
        <p:xfrm>
          <a:off x="755650" y="4244975"/>
          <a:ext cx="3529013" cy="871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570" name="Equation" r:id="rId5" imgW="977760" imgH="241200" progId="Equation.3">
                  <p:embed/>
                </p:oleObj>
              </mc:Choice>
              <mc:Fallback>
                <p:oleObj name="Equation" r:id="rId5" imgW="97776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650" y="4244975"/>
                        <a:ext cx="3529013" cy="871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68" name="Object 16"/>
          <p:cNvGraphicFramePr>
            <a:graphicFrameLocks noChangeAspect="1"/>
          </p:cNvGraphicFramePr>
          <p:nvPr/>
        </p:nvGraphicFramePr>
        <p:xfrm>
          <a:off x="4932363" y="2997200"/>
          <a:ext cx="1185862" cy="1273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571" name="Equation" r:id="rId7" imgW="685800" imgH="736560" progId="Equation.3">
                  <p:embed/>
                </p:oleObj>
              </mc:Choice>
              <mc:Fallback>
                <p:oleObj name="Equation" r:id="rId7" imgW="685800" imgH="7365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32363" y="2997200"/>
                        <a:ext cx="1185862" cy="1273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70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63640"/>
              </p:ext>
            </p:extLst>
          </p:nvPr>
        </p:nvGraphicFramePr>
        <p:xfrm>
          <a:off x="4918075" y="4510088"/>
          <a:ext cx="3594100" cy="1395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572" name="Equation" r:id="rId9" imgW="2387600" imgH="927100" progId="Equation.3">
                  <p:embed/>
                </p:oleObj>
              </mc:Choice>
              <mc:Fallback>
                <p:oleObj name="Equation" r:id="rId9" imgW="2387600" imgH="927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18075" y="4510088"/>
                        <a:ext cx="3594100" cy="1395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558800" y="6159500"/>
            <a:ext cx="60143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For </a:t>
            </a:r>
            <a:r>
              <a:rPr lang="en-US" dirty="0" err="1" smtClean="0"/>
              <a:t>implenetation</a:t>
            </a:r>
            <a:r>
              <a:rPr lang="en-US" dirty="0" smtClean="0"/>
              <a:t> see e.g. </a:t>
            </a:r>
            <a:r>
              <a:rPr lang="en-US" dirty="0" smtClean="0">
                <a:solidFill>
                  <a:srgbClr val="0000FF"/>
                </a:solidFill>
              </a:rPr>
              <a:t>de </a:t>
            </a:r>
            <a:r>
              <a:rPr lang="en-US" dirty="0" err="1" smtClean="0">
                <a:solidFill>
                  <a:srgbClr val="0000FF"/>
                </a:solidFill>
              </a:rPr>
              <a:t>Gasperis</a:t>
            </a:r>
            <a:r>
              <a:rPr lang="en-US" dirty="0" smtClean="0">
                <a:solidFill>
                  <a:srgbClr val="0000FF"/>
                </a:solidFill>
              </a:rPr>
              <a:t> et al, 2004</a:t>
            </a:r>
            <a:endParaRPr 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66503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Naïve estimators</a:t>
            </a: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719263"/>
            <a:ext cx="7931150" cy="1133475"/>
          </a:xfrm>
        </p:spPr>
        <p:txBody>
          <a:bodyPr/>
          <a:lstStyle/>
          <a:p>
            <a:r>
              <a:rPr lang="en-US" sz="2000"/>
              <a:t>We want to find an estimator for m.</a:t>
            </a:r>
          </a:p>
          <a:p>
            <a:r>
              <a:rPr lang="en-US" sz="2000"/>
              <a:t>Suppose that the noise is white:</a:t>
            </a:r>
          </a:p>
        </p:txBody>
      </p:sp>
      <p:graphicFrame>
        <p:nvGraphicFramePr>
          <p:cNvPr id="106500" name="Object 4"/>
          <p:cNvGraphicFramePr>
            <a:graphicFrameLocks noChangeAspect="1"/>
          </p:cNvGraphicFramePr>
          <p:nvPr>
            <p:ph sz="quarter" idx="2"/>
          </p:nvPr>
        </p:nvGraphicFramePr>
        <p:xfrm>
          <a:off x="6610350" y="2674938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138" name="Equation" r:id="rId3" imgW="114120" imgH="215640" progId="Equation.3">
                  <p:embed/>
                </p:oleObj>
              </mc:Choice>
              <mc:Fallback>
                <p:oleObj name="Equation" r:id="rId3" imgW="11412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10350" y="2674938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6502" name="Object 6"/>
          <p:cNvGraphicFramePr>
            <a:graphicFrameLocks noChangeAspect="1"/>
          </p:cNvGraphicFramePr>
          <p:nvPr>
            <p:ph sz="quarter" idx="4294967295"/>
          </p:nvPr>
        </p:nvGraphicFramePr>
        <p:xfrm>
          <a:off x="4284663" y="2636838"/>
          <a:ext cx="1819275" cy="63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139" name="Equation" r:id="rId5" imgW="723600" imgH="253800" progId="Equation.3">
                  <p:embed/>
                </p:oleObj>
              </mc:Choice>
              <mc:Fallback>
                <p:oleObj name="Equation" r:id="rId5" imgW="72360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4663" y="2636838"/>
                        <a:ext cx="1819275" cy="638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6504" name="Rectangle 8"/>
          <p:cNvSpPr>
            <a:spLocks noChangeArrowheads="1"/>
          </p:cNvSpPr>
          <p:nvPr/>
        </p:nvSpPr>
        <p:spPr bwMode="auto">
          <a:xfrm>
            <a:off x="468313" y="3284538"/>
            <a:ext cx="8229600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330066"/>
              </a:buClr>
              <a:buSzPct val="70000"/>
              <a:buFont typeface="Wingdings" charset="0"/>
              <a:buChar char="l"/>
            </a:pPr>
            <a:r>
              <a:rPr lang="en-US" sz="2000" dirty="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+mn-cs"/>
              </a:rPr>
              <a:t>Then noise in each time sample is independent from the others we </a:t>
            </a:r>
            <a:r>
              <a:rPr lang="en-US" sz="2000" dirty="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+mn-cs"/>
              </a:rPr>
              <a:t>can build a simple, ordinary least-squares (OLS) estimator for m:</a:t>
            </a:r>
          </a:p>
        </p:txBody>
      </p:sp>
      <p:graphicFrame>
        <p:nvGraphicFramePr>
          <p:cNvPr id="106505" name="Object 9"/>
          <p:cNvGraphicFramePr>
            <a:graphicFrameLocks noChangeAspect="1"/>
          </p:cNvGraphicFramePr>
          <p:nvPr>
            <p:ph sz="quarter" idx="3"/>
          </p:nvPr>
        </p:nvGraphicFramePr>
        <p:xfrm>
          <a:off x="4356100" y="4076700"/>
          <a:ext cx="2665413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140" name="Equation" r:id="rId7" imgW="1066680" imgH="228600" progId="Equation.3">
                  <p:embed/>
                </p:oleObj>
              </mc:Choice>
              <mc:Fallback>
                <p:oleObj name="Equation" r:id="rId7" imgW="10666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6100" y="4076700"/>
                        <a:ext cx="2665413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6508" name="Line 12"/>
          <p:cNvSpPr>
            <a:spLocks noChangeShapeType="1"/>
          </p:cNvSpPr>
          <p:nvPr/>
        </p:nvSpPr>
        <p:spPr bwMode="auto">
          <a:xfrm flipH="1" flipV="1">
            <a:off x="6588125" y="4581525"/>
            <a:ext cx="360363" cy="576263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106509" name="Text Box 13"/>
          <p:cNvSpPr txBox="1">
            <a:spLocks noChangeArrowheads="1"/>
          </p:cNvSpPr>
          <p:nvPr/>
        </p:nvSpPr>
        <p:spPr bwMode="auto">
          <a:xfrm>
            <a:off x="6496050" y="5248275"/>
            <a:ext cx="22796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+mn-cs"/>
              </a:rPr>
              <a:t>PT </a:t>
            </a:r>
            <a:r>
              <a:rPr lang="ja-JP" altLang="en-US" smtClean="0">
                <a:solidFill>
                  <a:srgbClr val="000000"/>
                </a:solidFill>
                <a:latin typeface="Arial"/>
                <a:ea typeface="ＭＳ Ｐゴシック" charset="0"/>
                <a:cs typeface="+mn-cs"/>
              </a:rPr>
              <a:t>“</a:t>
            </a:r>
            <a:r>
              <a: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+mn-cs"/>
              </a:rPr>
              <a:t>sums</a:t>
            </a:r>
            <a:r>
              <a:rPr lang="ja-JP" altLang="en-US" smtClean="0">
                <a:solidFill>
                  <a:srgbClr val="000000"/>
                </a:solidFill>
                <a:latin typeface="Arial"/>
                <a:ea typeface="ＭＳ Ｐゴシック" charset="0"/>
                <a:cs typeface="+mn-cs"/>
              </a:rPr>
              <a:t>”</a:t>
            </a:r>
            <a:r>
              <a: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+mn-cs"/>
              </a:rPr>
              <a:t> a timeline</a:t>
            </a:r>
          </a:p>
          <a:p>
            <a:r>
              <a: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+mn-cs"/>
              </a:rPr>
              <a:t>Into pixels</a:t>
            </a:r>
          </a:p>
        </p:txBody>
      </p:sp>
      <p:sp>
        <p:nvSpPr>
          <p:cNvPr id="106510" name="Line 14"/>
          <p:cNvSpPr>
            <a:spLocks noChangeShapeType="1"/>
          </p:cNvSpPr>
          <p:nvPr/>
        </p:nvSpPr>
        <p:spPr bwMode="auto">
          <a:xfrm flipV="1">
            <a:off x="4572000" y="4652963"/>
            <a:ext cx="792163" cy="576262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106511" name="Text Box 15"/>
          <p:cNvSpPr txBox="1">
            <a:spLocks noChangeArrowheads="1"/>
          </p:cNvSpPr>
          <p:nvPr/>
        </p:nvSpPr>
        <p:spPr bwMode="auto">
          <a:xfrm>
            <a:off x="3687763" y="5248275"/>
            <a:ext cx="268446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+mn-cs"/>
              </a:rPr>
              <a:t>This operator divides by </a:t>
            </a:r>
          </a:p>
          <a:p>
            <a:r>
              <a: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+mn-cs"/>
              </a:rPr>
              <a:t> # of hits per pixel!</a:t>
            </a:r>
          </a:p>
        </p:txBody>
      </p:sp>
      <p:sp>
        <p:nvSpPr>
          <p:cNvPr id="106512" name="Rectangle 16"/>
          <p:cNvSpPr>
            <a:spLocks noChangeArrowheads="1"/>
          </p:cNvSpPr>
          <p:nvPr/>
        </p:nvSpPr>
        <p:spPr bwMode="auto">
          <a:xfrm>
            <a:off x="539750" y="4724400"/>
            <a:ext cx="44640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rgbClr val="330066"/>
              </a:buClr>
              <a:buSzPct val="70000"/>
              <a:buFont typeface="Wingdings" charset="0"/>
              <a:buChar char="l"/>
            </a:pPr>
            <a:r>
              <a: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+mn-cs"/>
              </a:rPr>
              <a:t> </a:t>
            </a:r>
            <a:r>
              <a:rPr lang="en-US" sz="2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+mn-cs"/>
              </a:rPr>
              <a:t>This is called </a:t>
            </a:r>
            <a:r>
              <a:rPr lang="ja-JP" altLang="en-US" sz="2000" smtClean="0">
                <a:solidFill>
                  <a:srgbClr val="000000"/>
                </a:solidFill>
                <a:latin typeface="Arial"/>
                <a:ea typeface="ＭＳ Ｐゴシック" charset="0"/>
                <a:cs typeface="+mn-cs"/>
              </a:rPr>
              <a:t>“</a:t>
            </a:r>
            <a:r>
              <a:rPr lang="en-US" sz="2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+mn-cs"/>
              </a:rPr>
              <a:t>na</a:t>
            </a:r>
            <a:r>
              <a:rPr lang="en-US" sz="2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ïve</a:t>
            </a:r>
            <a:r>
              <a:rPr lang="ja-JP" altLang="en-US" sz="2000" smtClean="0">
                <a:solidFill>
                  <a:srgbClr val="000000"/>
                </a:solidFill>
                <a:latin typeface="Arial"/>
                <a:ea typeface="ＭＳ Ｐゴシック" charset="0"/>
                <a:cs typeface="Arial" charset="0"/>
              </a:rPr>
              <a:t>”</a:t>
            </a:r>
            <a:r>
              <a:rPr lang="en-US" sz="2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 map making!</a:t>
            </a:r>
          </a:p>
        </p:txBody>
      </p:sp>
    </p:spTree>
    <p:extLst>
      <p:ext uri="{BB962C8B-B14F-4D97-AF65-F5344CB8AC3E}">
        <p14:creationId xmlns:p14="http://schemas.microsoft.com/office/powerpoint/2010/main" val="20025826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 some realism</a:t>
            </a:r>
            <a:endParaRPr lang="en-US" dirty="0"/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95288" y="1700213"/>
            <a:ext cx="6697662" cy="701675"/>
          </a:xfrm>
        </p:spPr>
        <p:txBody>
          <a:bodyPr/>
          <a:lstStyle/>
          <a:p>
            <a:r>
              <a:rPr lang="en-US" sz="2600" dirty="0" smtClean="0"/>
              <a:t>Detector noise </a:t>
            </a:r>
            <a:r>
              <a:rPr lang="en-US" sz="2600" dirty="0"/>
              <a:t>is </a:t>
            </a:r>
            <a:r>
              <a:rPr lang="en-US" sz="2600" u="sng" dirty="0"/>
              <a:t>not</a:t>
            </a:r>
            <a:r>
              <a:rPr lang="en-US" sz="2600" dirty="0"/>
              <a:t> </a:t>
            </a:r>
            <a:r>
              <a:rPr lang="en-US" sz="2600" dirty="0" smtClean="0"/>
              <a:t>usually white</a:t>
            </a:r>
            <a:r>
              <a:rPr lang="en-US" sz="2600" dirty="0"/>
              <a:t>:</a:t>
            </a:r>
          </a:p>
        </p:txBody>
      </p:sp>
      <p:graphicFrame>
        <p:nvGraphicFramePr>
          <p:cNvPr id="11264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2540525"/>
              </p:ext>
            </p:extLst>
          </p:nvPr>
        </p:nvGraphicFramePr>
        <p:xfrm>
          <a:off x="2762250" y="2287588"/>
          <a:ext cx="1590675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725" name="Equation" r:id="rId3" imgW="1041400" imgH="241300" progId="Equation.3">
                  <p:embed/>
                </p:oleObj>
              </mc:Choice>
              <mc:Fallback>
                <p:oleObj name="Equation" r:id="rId3" imgW="1041400" imgH="241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62250" y="2287588"/>
                        <a:ext cx="1590675" cy="476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650" name="Object 10"/>
          <p:cNvGraphicFramePr>
            <a:graphicFrameLocks noChangeAspect="1"/>
          </p:cNvGraphicFramePr>
          <p:nvPr>
            <p:ph sz="half" idx="2"/>
          </p:nvPr>
        </p:nvGraphicFramePr>
        <p:xfrm>
          <a:off x="2700338" y="2997200"/>
          <a:ext cx="5113337" cy="465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726" name="Equation" r:id="rId5" imgW="2806560" imgH="253800" progId="Equation.3">
                  <p:embed/>
                </p:oleObj>
              </mc:Choice>
              <mc:Fallback>
                <p:oleObj name="Equation" r:id="rId5" imgW="280656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00338" y="2997200"/>
                        <a:ext cx="5113337" cy="465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652" name="Rectangle 12"/>
          <p:cNvSpPr>
            <a:spLocks noChangeArrowheads="1"/>
          </p:cNvSpPr>
          <p:nvPr/>
        </p:nvSpPr>
        <p:spPr bwMode="auto">
          <a:xfrm>
            <a:off x="539750" y="3573463"/>
            <a:ext cx="669766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330066"/>
              </a:buClr>
              <a:buSzPct val="70000"/>
              <a:buFont typeface="Wingdings" charset="0"/>
              <a:buChar char="l"/>
            </a:pPr>
            <a:r>
              <a:rPr lang="en-US" sz="2600" dirty="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+mn-cs"/>
              </a:rPr>
              <a:t>Hence, </a:t>
            </a:r>
            <a:r>
              <a:rPr lang="en-US" sz="2600" dirty="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+mn-cs"/>
              </a:rPr>
              <a:t>let</a:t>
            </a:r>
            <a:r>
              <a:rPr lang="en-US" sz="2600" dirty="0" smtClean="0">
                <a:solidFill>
                  <a:srgbClr val="000000"/>
                </a:solidFill>
                <a:latin typeface="Arial"/>
                <a:ea typeface="ＭＳ Ｐゴシック" charset="0"/>
                <a:cs typeface="+mn-cs"/>
              </a:rPr>
              <a:t>’</a:t>
            </a:r>
            <a:r>
              <a:rPr lang="en-US" sz="2600" dirty="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+mn-cs"/>
              </a:rPr>
              <a:t>s </a:t>
            </a:r>
            <a:r>
              <a:rPr lang="en-US" sz="2600" dirty="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+mn-cs"/>
              </a:rPr>
              <a:t>make it white!</a:t>
            </a:r>
          </a:p>
        </p:txBody>
      </p:sp>
      <p:graphicFrame>
        <p:nvGraphicFramePr>
          <p:cNvPr id="112662" name="Object 22"/>
          <p:cNvGraphicFramePr>
            <a:graphicFrameLocks noChangeAspect="1"/>
          </p:cNvGraphicFramePr>
          <p:nvPr/>
        </p:nvGraphicFramePr>
        <p:xfrm>
          <a:off x="3975100" y="4292600"/>
          <a:ext cx="488950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727" name="Equation" r:id="rId7" imgW="139680" imgH="177480" progId="Equation.3">
                  <p:embed/>
                </p:oleObj>
              </mc:Choice>
              <mc:Fallback>
                <p:oleObj name="Equation" r:id="rId7" imgW="13968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75100" y="4292600"/>
                        <a:ext cx="488950" cy="622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663" name="Object 23"/>
          <p:cNvGraphicFramePr>
            <a:graphicFrameLocks noChangeAspect="1"/>
          </p:cNvGraphicFramePr>
          <p:nvPr/>
        </p:nvGraphicFramePr>
        <p:xfrm>
          <a:off x="4584700" y="4445000"/>
          <a:ext cx="520700" cy="41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728" name="Equation" r:id="rId9" imgW="126720" imgH="101520" progId="Equation.3">
                  <p:embed/>
                </p:oleObj>
              </mc:Choice>
              <mc:Fallback>
                <p:oleObj name="Equation" r:id="rId9" imgW="126720" imgH="1015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84700" y="4445000"/>
                        <a:ext cx="520700" cy="415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664" name="Object 24"/>
          <p:cNvGraphicFramePr>
            <a:graphicFrameLocks noChangeAspect="1"/>
          </p:cNvGraphicFramePr>
          <p:nvPr/>
        </p:nvGraphicFramePr>
        <p:xfrm>
          <a:off x="5651500" y="4292600"/>
          <a:ext cx="889000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729" name="Equation" r:id="rId11" imgW="253800" imgH="177480" progId="Equation.3">
                  <p:embed/>
                </p:oleObj>
              </mc:Choice>
              <mc:Fallback>
                <p:oleObj name="Equation" r:id="rId11" imgW="25380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51500" y="4292600"/>
                        <a:ext cx="889000" cy="622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665" name="Object 25"/>
          <p:cNvGraphicFramePr>
            <a:graphicFrameLocks noChangeAspect="1"/>
          </p:cNvGraphicFramePr>
          <p:nvPr/>
        </p:nvGraphicFramePr>
        <p:xfrm>
          <a:off x="6794500" y="4445000"/>
          <a:ext cx="450850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730" name="Equation" r:id="rId13" imgW="139680" imgH="139680" progId="Equation.3">
                  <p:embed/>
                </p:oleObj>
              </mc:Choice>
              <mc:Fallback>
                <p:oleObj name="Equation" r:id="rId13" imgW="139680" imgH="139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94500" y="4445000"/>
                        <a:ext cx="450850" cy="450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666" name="Object 26"/>
          <p:cNvGraphicFramePr>
            <a:graphicFrameLocks noChangeAspect="1"/>
          </p:cNvGraphicFramePr>
          <p:nvPr/>
        </p:nvGraphicFramePr>
        <p:xfrm>
          <a:off x="7956550" y="4437063"/>
          <a:ext cx="477838" cy="527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731" name="Equation" r:id="rId15" imgW="126720" imgH="139680" progId="Equation.3">
                  <p:embed/>
                </p:oleObj>
              </mc:Choice>
              <mc:Fallback>
                <p:oleObj name="Equation" r:id="rId15" imgW="126720" imgH="139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56550" y="4437063"/>
                        <a:ext cx="477838" cy="527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12667" name="Group 27"/>
          <p:cNvGrpSpPr>
            <a:grpSpLocks/>
          </p:cNvGrpSpPr>
          <p:nvPr/>
        </p:nvGrpSpPr>
        <p:grpSpPr bwMode="auto">
          <a:xfrm>
            <a:off x="3203575" y="4221163"/>
            <a:ext cx="4889500" cy="774700"/>
            <a:chOff x="960" y="960"/>
            <a:chExt cx="3080" cy="488"/>
          </a:xfrm>
        </p:grpSpPr>
        <p:graphicFrame>
          <p:nvGraphicFramePr>
            <p:cNvPr id="112668" name="Object 28"/>
            <p:cNvGraphicFramePr>
              <a:graphicFrameLocks noChangeAspect="1"/>
            </p:cNvGraphicFramePr>
            <p:nvPr/>
          </p:nvGraphicFramePr>
          <p:xfrm>
            <a:off x="2112" y="960"/>
            <a:ext cx="440" cy="44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5732" name="Equation" r:id="rId17" imgW="177480" imgH="177480" progId="Equation.3">
                    <p:embed/>
                  </p:oleObj>
                </mc:Choice>
                <mc:Fallback>
                  <p:oleObj name="Equation" r:id="rId17" imgW="177480" imgH="1774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12" y="960"/>
                          <a:ext cx="440" cy="44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2669" name="Object 29"/>
            <p:cNvGraphicFramePr>
              <a:graphicFrameLocks noChangeAspect="1"/>
            </p:cNvGraphicFramePr>
            <p:nvPr/>
          </p:nvGraphicFramePr>
          <p:xfrm>
            <a:off x="3600" y="1008"/>
            <a:ext cx="440" cy="44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5733" name="Equation" r:id="rId19" imgW="177480" imgH="177480" progId="Equation.3">
                    <p:embed/>
                  </p:oleObj>
                </mc:Choice>
                <mc:Fallback>
                  <p:oleObj name="Equation" r:id="rId19" imgW="177480" imgH="1774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00" y="1008"/>
                          <a:ext cx="440" cy="44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2670" name="Object 30"/>
            <p:cNvGraphicFramePr>
              <a:graphicFrameLocks noChangeAspect="1"/>
            </p:cNvGraphicFramePr>
            <p:nvPr/>
          </p:nvGraphicFramePr>
          <p:xfrm>
            <a:off x="960" y="960"/>
            <a:ext cx="440" cy="44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5734" name="Equation" r:id="rId20" imgW="177480" imgH="177480" progId="Equation.3">
                    <p:embed/>
                  </p:oleObj>
                </mc:Choice>
                <mc:Fallback>
                  <p:oleObj name="Equation" r:id="rId20" imgW="177480" imgH="1774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60" y="960"/>
                          <a:ext cx="440" cy="44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12676" name="Group 36"/>
          <p:cNvGrpSpPr>
            <a:grpSpLocks/>
          </p:cNvGrpSpPr>
          <p:nvPr/>
        </p:nvGrpSpPr>
        <p:grpSpPr bwMode="auto">
          <a:xfrm>
            <a:off x="1835150" y="5157788"/>
            <a:ext cx="5883275" cy="927100"/>
            <a:chOff x="1156" y="3249"/>
            <a:chExt cx="3706" cy="584"/>
          </a:xfrm>
        </p:grpSpPr>
        <p:grpSp>
          <p:nvGrpSpPr>
            <p:cNvPr id="112671" name="Group 31"/>
            <p:cNvGrpSpPr>
              <a:grpSpLocks/>
            </p:cNvGrpSpPr>
            <p:nvPr/>
          </p:nvGrpSpPr>
          <p:grpSpPr bwMode="auto">
            <a:xfrm>
              <a:off x="2018" y="3249"/>
              <a:ext cx="2844" cy="584"/>
              <a:chOff x="864" y="1248"/>
              <a:chExt cx="3276" cy="824"/>
            </a:xfrm>
          </p:grpSpPr>
          <p:sp>
            <p:nvSpPr>
              <p:cNvPr id="112672" name="Text Box 32"/>
              <p:cNvSpPr txBox="1">
                <a:spLocks noChangeArrowheads="1"/>
              </p:cNvSpPr>
              <p:nvPr/>
            </p:nvSpPr>
            <p:spPr bwMode="auto">
              <a:xfrm>
                <a:off x="864" y="1492"/>
                <a:ext cx="2034" cy="46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it-IT" sz="2800" smtClean="0">
                    <a:solidFill>
                      <a:srgbClr val="669999"/>
                    </a:solidFill>
                    <a:latin typeface="Arial Unicode MS" charset="0"/>
                    <a:ea typeface="ＭＳ Ｐゴシック" charset="0"/>
                    <a:cs typeface="+mn-cs"/>
                  </a:rPr>
                  <a:t>Apply OLS  with</a:t>
                </a:r>
                <a:r>
                  <a:rPr lang="it-IT" sz="2800" smtClean="0">
                    <a:solidFill>
                      <a:srgbClr val="000000"/>
                    </a:solidFill>
                    <a:latin typeface="Times New Roman" charset="0"/>
                    <a:ea typeface="ＭＳ Ｐゴシック" charset="0"/>
                    <a:cs typeface="+mn-cs"/>
                  </a:rPr>
                  <a:t> </a:t>
                </a:r>
              </a:p>
            </p:txBody>
          </p:sp>
          <p:graphicFrame>
            <p:nvGraphicFramePr>
              <p:cNvPr id="112673" name="Object 33"/>
              <p:cNvGraphicFramePr>
                <a:graphicFrameLocks noChangeAspect="1"/>
              </p:cNvGraphicFramePr>
              <p:nvPr/>
            </p:nvGraphicFramePr>
            <p:xfrm>
              <a:off x="2880" y="1248"/>
              <a:ext cx="1232" cy="39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65735" name="Equation" r:id="rId21" imgW="558720" imgH="177480" progId="Equation.3">
                      <p:embed/>
                    </p:oleObj>
                  </mc:Choice>
                  <mc:Fallback>
                    <p:oleObj name="Equation" r:id="rId21" imgW="558720" imgH="17748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2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80" y="1248"/>
                            <a:ext cx="1232" cy="39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rgbClr val="000000">
                                      <a:alpha val="74998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12674" name="Object 34"/>
              <p:cNvGraphicFramePr>
                <a:graphicFrameLocks noChangeAspect="1"/>
              </p:cNvGraphicFramePr>
              <p:nvPr/>
            </p:nvGraphicFramePr>
            <p:xfrm>
              <a:off x="2880" y="1680"/>
              <a:ext cx="1260" cy="39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65736" name="Equation" r:id="rId23" imgW="571320" imgH="177480" progId="Equation.3">
                      <p:embed/>
                    </p:oleObj>
                  </mc:Choice>
                  <mc:Fallback>
                    <p:oleObj name="Equation" r:id="rId23" imgW="571320" imgH="17748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80" y="1680"/>
                            <a:ext cx="1260" cy="39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rgbClr val="000000">
                                      <a:alpha val="74998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112675" name="AutoShape 35"/>
            <p:cNvSpPr>
              <a:spLocks noChangeArrowheads="1"/>
            </p:cNvSpPr>
            <p:nvPr/>
          </p:nvSpPr>
          <p:spPr bwMode="auto">
            <a:xfrm>
              <a:off x="1156" y="3475"/>
              <a:ext cx="615" cy="306"/>
            </a:xfrm>
            <a:custGeom>
              <a:avLst/>
              <a:gdLst>
                <a:gd name="G0" fmla="+- 16200 0 0"/>
                <a:gd name="G1" fmla="+- 5400 0 0"/>
                <a:gd name="G2" fmla="+- 21600 0 5400"/>
                <a:gd name="G3" fmla="+- 10800 0 5400"/>
                <a:gd name="G4" fmla="+- 21600 0 16200"/>
                <a:gd name="G5" fmla="*/ G4 G3 10800"/>
                <a:gd name="G6" fmla="+- 21600 0 G5"/>
                <a:gd name="T0" fmla="*/ 16200 w 21600"/>
                <a:gd name="T1" fmla="*/ 0 h 21600"/>
                <a:gd name="T2" fmla="*/ 0 w 21600"/>
                <a:gd name="T3" fmla="*/ 10800 h 21600"/>
                <a:gd name="T4" fmla="*/ 16200 w 21600"/>
                <a:gd name="T5" fmla="*/ 21600 h 21600"/>
                <a:gd name="T6" fmla="*/ 21600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G1 h 21600"/>
                <a:gd name="T14" fmla="*/ G6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676859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6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26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GLS Map Making</a:t>
            </a:r>
          </a:p>
        </p:txBody>
      </p:sp>
      <p:sp>
        <p:nvSpPr>
          <p:cNvPr id="115721" name="Text Box 9"/>
          <p:cNvSpPr txBox="1">
            <a:spLocks noChangeArrowheads="1"/>
          </p:cNvSpPr>
          <p:nvPr/>
        </p:nvSpPr>
        <p:spPr bwMode="auto">
          <a:xfrm>
            <a:off x="1209675" y="232727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sz="2400" smtClean="0">
              <a:solidFill>
                <a:srgbClr val="000000"/>
              </a:solidFill>
              <a:latin typeface="Times New Roman" charset="0"/>
              <a:ea typeface="ＭＳ Ｐゴシック" charset="0"/>
              <a:cs typeface="+mn-cs"/>
            </a:endParaRPr>
          </a:p>
        </p:txBody>
      </p:sp>
      <p:graphicFrame>
        <p:nvGraphicFramePr>
          <p:cNvPr id="115722" name="Object 10"/>
          <p:cNvGraphicFramePr>
            <a:graphicFrameLocks noChangeAspect="1"/>
          </p:cNvGraphicFramePr>
          <p:nvPr/>
        </p:nvGraphicFramePr>
        <p:xfrm>
          <a:off x="539750" y="2133600"/>
          <a:ext cx="6711950" cy="908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189" name="Equation" r:id="rId3" imgW="1688760" imgH="228600" progId="Equation.3">
                  <p:embed/>
                </p:oleObj>
              </mc:Choice>
              <mc:Fallback>
                <p:oleObj name="Equation" r:id="rId3" imgW="16887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" y="2133600"/>
                        <a:ext cx="6711950" cy="908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5723" name="Object 11"/>
          <p:cNvGraphicFramePr>
            <a:graphicFrameLocks noChangeAspect="1"/>
          </p:cNvGraphicFramePr>
          <p:nvPr/>
        </p:nvGraphicFramePr>
        <p:xfrm>
          <a:off x="4064000" y="2178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190" name="Equation" r:id="rId5" imgW="114120" imgH="215640" progId="Equation.3">
                  <p:embed/>
                </p:oleObj>
              </mc:Choice>
              <mc:Fallback>
                <p:oleObj name="Equation" r:id="rId5" imgW="11412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4000" y="2178050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5724" name="Object 12"/>
          <p:cNvGraphicFramePr>
            <a:graphicFrameLocks noChangeAspect="1"/>
          </p:cNvGraphicFramePr>
          <p:nvPr/>
        </p:nvGraphicFramePr>
        <p:xfrm>
          <a:off x="539750" y="4508500"/>
          <a:ext cx="2895600" cy="938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191" name="Equation" r:id="rId7" imgW="977760" imgH="317160" progId="Equation.3">
                  <p:embed/>
                </p:oleObj>
              </mc:Choice>
              <mc:Fallback>
                <p:oleObj name="Equation" r:id="rId7" imgW="977760" imgH="3171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" y="4508500"/>
                        <a:ext cx="2895600" cy="938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5725" name="Text Box 13"/>
          <p:cNvSpPr txBox="1">
            <a:spLocks noChangeArrowheads="1"/>
          </p:cNvSpPr>
          <p:nvPr/>
        </p:nvSpPr>
        <p:spPr bwMode="auto">
          <a:xfrm>
            <a:off x="3851275" y="4532313"/>
            <a:ext cx="3914503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sz="2400" dirty="0" err="1" smtClean="0">
                <a:solidFill>
                  <a:srgbClr val="669999"/>
                </a:solidFill>
                <a:latin typeface="Arial" charset="0"/>
                <a:ea typeface="ＭＳ Ｐゴシック" charset="0"/>
                <a:cs typeface="+mn-cs"/>
              </a:rPr>
              <a:t>This</a:t>
            </a:r>
            <a:r>
              <a:rPr lang="it-IT" sz="2400" dirty="0" smtClean="0">
                <a:solidFill>
                  <a:srgbClr val="669999"/>
                </a:solidFill>
                <a:latin typeface="Arial" charset="0"/>
                <a:ea typeface="ＭＳ Ｐゴシック" charset="0"/>
                <a:cs typeface="+mn-cs"/>
              </a:rPr>
              <a:t> </a:t>
            </a:r>
            <a:r>
              <a:rPr lang="it-IT" sz="2400" dirty="0" err="1" smtClean="0">
                <a:solidFill>
                  <a:srgbClr val="669999"/>
                </a:solidFill>
                <a:latin typeface="Arial" charset="0"/>
                <a:ea typeface="ＭＳ Ｐゴシック" charset="0"/>
                <a:cs typeface="+mn-cs"/>
              </a:rPr>
              <a:t>defines</a:t>
            </a:r>
            <a:r>
              <a:rPr lang="it-IT" sz="2400" dirty="0" smtClean="0">
                <a:solidFill>
                  <a:srgbClr val="669999"/>
                </a:solidFill>
                <a:latin typeface="Arial" charset="0"/>
                <a:ea typeface="ＭＳ Ｐゴシック" charset="0"/>
                <a:cs typeface="+mn-cs"/>
              </a:rPr>
              <a:t> the</a:t>
            </a:r>
          </a:p>
          <a:p>
            <a:r>
              <a:rPr lang="it-IT" sz="2400" dirty="0" err="1">
                <a:solidFill>
                  <a:srgbClr val="669999"/>
                </a:solidFill>
                <a:latin typeface="Arial" charset="0"/>
                <a:ea typeface="ＭＳ Ｐゴシック" charset="0"/>
                <a:cs typeface="+mn-cs"/>
              </a:rPr>
              <a:t>Generalized</a:t>
            </a:r>
            <a:r>
              <a:rPr lang="it-IT" sz="2400" dirty="0">
                <a:solidFill>
                  <a:srgbClr val="669999"/>
                </a:solidFill>
                <a:latin typeface="Arial" charset="0"/>
                <a:ea typeface="ＭＳ Ｐゴシック" charset="0"/>
                <a:cs typeface="+mn-cs"/>
              </a:rPr>
              <a:t> </a:t>
            </a:r>
            <a:r>
              <a:rPr lang="it-IT" sz="2400" dirty="0" err="1">
                <a:solidFill>
                  <a:srgbClr val="669999"/>
                </a:solidFill>
                <a:latin typeface="Arial" charset="0"/>
                <a:ea typeface="ＭＳ Ｐゴシック" charset="0"/>
                <a:cs typeface="+mn-cs"/>
              </a:rPr>
              <a:t>Least</a:t>
            </a:r>
            <a:r>
              <a:rPr lang="it-IT" sz="2400" dirty="0">
                <a:solidFill>
                  <a:srgbClr val="669999"/>
                </a:solidFill>
                <a:latin typeface="Arial" charset="0"/>
                <a:ea typeface="ＭＳ Ｐゴシック" charset="0"/>
                <a:cs typeface="+mn-cs"/>
              </a:rPr>
              <a:t> </a:t>
            </a:r>
            <a:r>
              <a:rPr lang="it-IT" sz="2400" dirty="0" err="1">
                <a:solidFill>
                  <a:srgbClr val="669999"/>
                </a:solidFill>
                <a:latin typeface="Arial" charset="0"/>
                <a:ea typeface="ＭＳ Ｐゴシック" charset="0"/>
                <a:cs typeface="+mn-cs"/>
              </a:rPr>
              <a:t>Squares</a:t>
            </a:r>
            <a:endParaRPr lang="it-IT" sz="2400" dirty="0">
              <a:solidFill>
                <a:srgbClr val="669999"/>
              </a:solidFill>
              <a:latin typeface="Arial" charset="0"/>
              <a:ea typeface="ＭＳ Ｐゴシック" charset="0"/>
              <a:cs typeface="+mn-cs"/>
            </a:endParaRPr>
          </a:p>
          <a:p>
            <a:r>
              <a:rPr lang="it-IT" sz="2400" dirty="0" smtClean="0">
                <a:solidFill>
                  <a:srgbClr val="669999"/>
                </a:solidFill>
                <a:latin typeface="Arial" charset="0"/>
                <a:ea typeface="ＭＳ Ｐゴシック" charset="0"/>
                <a:cs typeface="+mn-cs"/>
              </a:rPr>
              <a:t>(GLS) </a:t>
            </a:r>
            <a:r>
              <a:rPr lang="it-IT" sz="2400" dirty="0" smtClean="0">
                <a:solidFill>
                  <a:srgbClr val="669999"/>
                </a:solidFill>
                <a:latin typeface="Arial" charset="0"/>
                <a:ea typeface="ＭＳ Ｐゴシック" charset="0"/>
                <a:cs typeface="+mn-cs"/>
              </a:rPr>
              <a:t>estimator</a:t>
            </a:r>
          </a:p>
          <a:p>
            <a:r>
              <a:rPr lang="it-IT" sz="2400" dirty="0" err="1" smtClean="0">
                <a:solidFill>
                  <a:srgbClr val="0000FF"/>
                </a:solidFill>
                <a:latin typeface="Arial" charset="0"/>
                <a:ea typeface="ＭＳ Ｐゴシック" charset="0"/>
                <a:cs typeface="+mn-cs"/>
              </a:rPr>
              <a:t>See</a:t>
            </a:r>
            <a:r>
              <a:rPr lang="it-IT" sz="2400" dirty="0" smtClean="0">
                <a:solidFill>
                  <a:srgbClr val="0000FF"/>
                </a:solidFill>
                <a:latin typeface="Arial" charset="0"/>
                <a:ea typeface="ＭＳ Ｐゴシック" charset="0"/>
                <a:cs typeface="+mn-cs"/>
              </a:rPr>
              <a:t> e.g. book by </a:t>
            </a:r>
            <a:r>
              <a:rPr lang="it-IT" sz="2400" dirty="0" err="1" smtClean="0">
                <a:solidFill>
                  <a:srgbClr val="0000FF"/>
                </a:solidFill>
                <a:latin typeface="Arial" charset="0"/>
                <a:ea typeface="ＭＳ Ｐゴシック" charset="0"/>
                <a:cs typeface="+mn-cs"/>
              </a:rPr>
              <a:t>R</a:t>
            </a:r>
            <a:r>
              <a:rPr lang="it-IT" sz="2400" dirty="0" smtClean="0">
                <a:solidFill>
                  <a:srgbClr val="0000FF"/>
                </a:solidFill>
                <a:latin typeface="Arial" charset="0"/>
                <a:ea typeface="ＭＳ Ｐゴシック" charset="0"/>
                <a:cs typeface="+mn-cs"/>
              </a:rPr>
              <a:t>. </a:t>
            </a:r>
            <a:r>
              <a:rPr lang="it-IT" sz="2400" dirty="0" err="1" smtClean="0">
                <a:solidFill>
                  <a:srgbClr val="0000FF"/>
                </a:solidFill>
                <a:latin typeface="Arial" charset="0"/>
                <a:ea typeface="ＭＳ Ｐゴシック" charset="0"/>
                <a:cs typeface="+mn-cs"/>
              </a:rPr>
              <a:t>Lupton</a:t>
            </a:r>
            <a:endParaRPr lang="it-IT" sz="2400" dirty="0" smtClean="0">
              <a:solidFill>
                <a:srgbClr val="0000FF"/>
              </a:solidFill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115726" name="Text Box 14"/>
          <p:cNvSpPr txBox="1">
            <a:spLocks noChangeArrowheads="1"/>
          </p:cNvSpPr>
          <p:nvPr/>
        </p:nvSpPr>
        <p:spPr bwMode="auto">
          <a:xfrm>
            <a:off x="468313" y="3548063"/>
            <a:ext cx="8472487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it-IT" sz="2000" dirty="0" smtClean="0">
                <a:solidFill>
                  <a:srgbClr val="669999"/>
                </a:solidFill>
                <a:latin typeface="Arial Unicode MS" charset="0"/>
                <a:ea typeface="ＭＳ Ｐゴシック" charset="0"/>
                <a:cs typeface="+mn-cs"/>
              </a:rPr>
              <a:t>The </a:t>
            </a:r>
            <a:r>
              <a:rPr lang="it-IT" sz="2000" dirty="0" err="1" smtClean="0">
                <a:solidFill>
                  <a:srgbClr val="669999"/>
                </a:solidFill>
                <a:latin typeface="Arial Unicode MS" charset="0"/>
                <a:ea typeface="ＭＳ Ｐゴシック" charset="0"/>
                <a:cs typeface="+mn-cs"/>
              </a:rPr>
              <a:t>choice</a:t>
            </a:r>
            <a:r>
              <a:rPr lang="it-IT" sz="2000" dirty="0" smtClean="0">
                <a:solidFill>
                  <a:srgbClr val="669999"/>
                </a:solidFill>
                <a:latin typeface="Arial Unicode MS" charset="0"/>
                <a:ea typeface="ＭＳ Ｐゴシック" charset="0"/>
                <a:cs typeface="+mn-cs"/>
              </a:rPr>
              <a:t> of </a:t>
            </a:r>
            <a:r>
              <a:rPr lang="it-IT" sz="2000" dirty="0" err="1" smtClean="0">
                <a:solidFill>
                  <a:srgbClr val="669999"/>
                </a:solidFill>
                <a:latin typeface="Arial Unicode MS" charset="0"/>
                <a:ea typeface="ＭＳ Ｐゴシック" charset="0"/>
                <a:cs typeface="+mn-cs"/>
              </a:rPr>
              <a:t>W</a:t>
            </a:r>
            <a:r>
              <a:rPr lang="it-IT" sz="2000" dirty="0" smtClean="0">
                <a:solidFill>
                  <a:srgbClr val="669999"/>
                </a:solidFill>
                <a:latin typeface="Arial Unicode MS" charset="0"/>
                <a:ea typeface="ＭＳ Ｐゴシック" charset="0"/>
                <a:cs typeface="+mn-cs"/>
              </a:rPr>
              <a:t> </a:t>
            </a:r>
            <a:r>
              <a:rPr lang="it-IT" sz="2000" dirty="0" err="1" smtClean="0">
                <a:solidFill>
                  <a:srgbClr val="669999"/>
                </a:solidFill>
                <a:latin typeface="Arial Unicode MS" charset="0"/>
                <a:ea typeface="ＭＳ Ｐゴシック" charset="0"/>
                <a:cs typeface="+mn-cs"/>
              </a:rPr>
              <a:t>is</a:t>
            </a:r>
            <a:r>
              <a:rPr lang="it-IT" sz="2000" dirty="0" smtClean="0">
                <a:solidFill>
                  <a:srgbClr val="669999"/>
                </a:solidFill>
                <a:latin typeface="Arial Unicode MS" charset="0"/>
                <a:ea typeface="ＭＳ Ｐゴシック" charset="0"/>
                <a:cs typeface="+mn-cs"/>
              </a:rPr>
              <a:t> </a:t>
            </a:r>
            <a:r>
              <a:rPr lang="it-IT" sz="2000" dirty="0" err="1" smtClean="0">
                <a:solidFill>
                  <a:srgbClr val="669999"/>
                </a:solidFill>
                <a:latin typeface="Arial Unicode MS" charset="0"/>
                <a:ea typeface="ＭＳ Ｐゴシック" charset="0"/>
                <a:cs typeface="+mn-cs"/>
              </a:rPr>
              <a:t>dictated</a:t>
            </a:r>
            <a:r>
              <a:rPr lang="it-IT" sz="2000" dirty="0" smtClean="0">
                <a:solidFill>
                  <a:srgbClr val="669999"/>
                </a:solidFill>
                <a:latin typeface="Arial Unicode MS" charset="0"/>
                <a:ea typeface="ＭＳ Ｐゴシック" charset="0"/>
                <a:cs typeface="+mn-cs"/>
              </a:rPr>
              <a:t> by the </a:t>
            </a:r>
            <a:r>
              <a:rPr lang="it-IT" sz="2000" dirty="0" err="1" smtClean="0">
                <a:solidFill>
                  <a:srgbClr val="669999"/>
                </a:solidFill>
                <a:latin typeface="Arial Unicode MS" charset="0"/>
                <a:ea typeface="ＭＳ Ｐゴシック" charset="0"/>
                <a:cs typeface="+mn-cs"/>
              </a:rPr>
              <a:t>need</a:t>
            </a:r>
            <a:r>
              <a:rPr lang="it-IT" sz="2000" dirty="0" smtClean="0">
                <a:solidFill>
                  <a:srgbClr val="669999"/>
                </a:solidFill>
                <a:latin typeface="Arial Unicode MS" charset="0"/>
                <a:ea typeface="ＭＳ Ｐゴシック" charset="0"/>
                <a:cs typeface="+mn-cs"/>
              </a:rPr>
              <a:t> to “</a:t>
            </a:r>
            <a:r>
              <a:rPr lang="it-IT" sz="2000" dirty="0" err="1" smtClean="0">
                <a:solidFill>
                  <a:srgbClr val="669999"/>
                </a:solidFill>
                <a:latin typeface="Arial Unicode MS" charset="0"/>
                <a:ea typeface="ＭＳ Ｐゴシック" charset="0"/>
                <a:cs typeface="+mn-cs"/>
              </a:rPr>
              <a:t>whiten</a:t>
            </a:r>
            <a:r>
              <a:rPr lang="it-IT" sz="2000" dirty="0" smtClean="0">
                <a:solidFill>
                  <a:srgbClr val="669999"/>
                </a:solidFill>
                <a:latin typeface="Arial Unicode MS" charset="0"/>
                <a:ea typeface="ＭＳ Ｐゴシック" charset="0"/>
                <a:cs typeface="+mn-cs"/>
              </a:rPr>
              <a:t>” </a:t>
            </a:r>
            <a:r>
              <a:rPr lang="it-IT" sz="2000" dirty="0" err="1" smtClean="0">
                <a:solidFill>
                  <a:srgbClr val="669999"/>
                </a:solidFill>
                <a:latin typeface="Arial Unicode MS" charset="0"/>
                <a:ea typeface="ＭＳ Ｐゴシック" charset="0"/>
                <a:cs typeface="+mn-cs"/>
              </a:rPr>
              <a:t>noise</a:t>
            </a:r>
            <a:r>
              <a:rPr lang="it-IT" sz="2000" dirty="0" smtClean="0">
                <a:solidFill>
                  <a:srgbClr val="669999"/>
                </a:solidFill>
                <a:latin typeface="Arial Unicode MS" charset="0"/>
                <a:ea typeface="ＭＳ Ｐゴシック" charset="0"/>
                <a:cs typeface="+mn-cs"/>
              </a:rPr>
              <a:t>: </a:t>
            </a:r>
            <a:r>
              <a:rPr lang="it-IT" sz="2000" dirty="0" err="1" smtClean="0">
                <a:solidFill>
                  <a:srgbClr val="669999"/>
                </a:solidFill>
                <a:latin typeface="Arial Unicode MS" charset="0"/>
                <a:ea typeface="ＭＳ Ｐゴシック" charset="0"/>
                <a:cs typeface="+mn-cs"/>
              </a:rPr>
              <a:t>W</a:t>
            </a:r>
            <a:r>
              <a:rPr lang="it-IT" sz="2000" dirty="0" smtClean="0">
                <a:solidFill>
                  <a:srgbClr val="669999"/>
                </a:solidFill>
                <a:latin typeface="Arial Unicode MS" charset="0"/>
                <a:ea typeface="ＭＳ Ｐゴシック" charset="0"/>
                <a:cs typeface="+mn-cs"/>
              </a:rPr>
              <a:t>=N</a:t>
            </a:r>
            <a:r>
              <a:rPr lang="it-IT" sz="2000" baseline="30000" dirty="0" smtClean="0">
                <a:solidFill>
                  <a:srgbClr val="669999"/>
                </a:solidFill>
                <a:latin typeface="Arial Unicode MS" charset="0"/>
                <a:ea typeface="ＭＳ Ｐゴシック" charset="0"/>
                <a:cs typeface="+mn-cs"/>
              </a:rPr>
              <a:t>-1/</a:t>
            </a:r>
            <a:r>
              <a:rPr lang="it-IT" sz="2000" baseline="30000" dirty="0" smtClean="0">
                <a:solidFill>
                  <a:srgbClr val="669999"/>
                </a:solidFill>
                <a:latin typeface="Arial Unicode MS" charset="0"/>
                <a:ea typeface="ＭＳ Ｐゴシック" charset="0"/>
                <a:cs typeface="+mn-cs"/>
              </a:rPr>
              <a:t>2</a:t>
            </a:r>
          </a:p>
          <a:p>
            <a:r>
              <a:rPr lang="it-IT" sz="2000" dirty="0" err="1" smtClean="0">
                <a:solidFill>
                  <a:srgbClr val="669999"/>
                </a:solidFill>
                <a:latin typeface="Arial Unicode MS" charset="0"/>
                <a:ea typeface="ＭＳ Ｐゴシック" charset="0"/>
                <a:cs typeface="+mn-cs"/>
              </a:rPr>
              <a:t>But</a:t>
            </a:r>
            <a:r>
              <a:rPr lang="it-IT" sz="2000" dirty="0" smtClean="0">
                <a:solidFill>
                  <a:srgbClr val="669999"/>
                </a:solidFill>
                <a:latin typeface="Arial Unicode MS" charset="0"/>
                <a:ea typeface="ＭＳ Ｐゴシック" charset="0"/>
                <a:cs typeface="+mn-cs"/>
              </a:rPr>
              <a:t> the </a:t>
            </a:r>
            <a:r>
              <a:rPr lang="it-IT" sz="2000" dirty="0" err="1" smtClean="0">
                <a:solidFill>
                  <a:srgbClr val="669999"/>
                </a:solidFill>
                <a:latin typeface="Arial Unicode MS" charset="0"/>
                <a:ea typeface="ＭＳ Ｐゴシック" charset="0"/>
                <a:cs typeface="+mn-cs"/>
              </a:rPr>
              <a:t>method</a:t>
            </a:r>
            <a:r>
              <a:rPr lang="it-IT" sz="2000" dirty="0" smtClean="0">
                <a:solidFill>
                  <a:srgbClr val="669999"/>
                </a:solidFill>
                <a:latin typeface="Arial Unicode MS" charset="0"/>
                <a:ea typeface="ＭＳ Ｐゴシック" charset="0"/>
                <a:cs typeface="+mn-cs"/>
              </a:rPr>
              <a:t> </a:t>
            </a:r>
            <a:r>
              <a:rPr lang="it-IT" sz="2000" dirty="0" err="1" smtClean="0">
                <a:solidFill>
                  <a:srgbClr val="669999"/>
                </a:solidFill>
                <a:latin typeface="Arial Unicode MS" charset="0"/>
                <a:ea typeface="ＭＳ Ｐゴシック" charset="0"/>
                <a:cs typeface="+mn-cs"/>
              </a:rPr>
              <a:t>is</a:t>
            </a:r>
            <a:r>
              <a:rPr lang="it-IT" sz="2000" dirty="0" smtClean="0">
                <a:solidFill>
                  <a:srgbClr val="669999"/>
                </a:solidFill>
                <a:latin typeface="Arial Unicode MS" charset="0"/>
                <a:ea typeface="ＭＳ Ｐゴシック" charset="0"/>
                <a:cs typeface="+mn-cs"/>
              </a:rPr>
              <a:t> </a:t>
            </a:r>
            <a:r>
              <a:rPr lang="it-IT" sz="2000" dirty="0" err="1" smtClean="0">
                <a:solidFill>
                  <a:srgbClr val="669999"/>
                </a:solidFill>
                <a:latin typeface="Arial Unicode MS" charset="0"/>
                <a:ea typeface="ＭＳ Ｐゴシック" charset="0"/>
                <a:cs typeface="+mn-cs"/>
              </a:rPr>
              <a:t>unbiased</a:t>
            </a:r>
            <a:r>
              <a:rPr lang="it-IT" sz="2000" dirty="0" smtClean="0">
                <a:solidFill>
                  <a:srgbClr val="669999"/>
                </a:solidFill>
                <a:latin typeface="Arial Unicode MS" charset="0"/>
                <a:ea typeface="ＭＳ Ｐゴシック" charset="0"/>
                <a:cs typeface="+mn-cs"/>
              </a:rPr>
              <a:t> for </a:t>
            </a:r>
            <a:r>
              <a:rPr lang="it-IT" sz="2000" dirty="0" err="1" smtClean="0">
                <a:solidFill>
                  <a:srgbClr val="669999"/>
                </a:solidFill>
                <a:latin typeface="Arial Unicode MS" charset="0"/>
                <a:ea typeface="ＭＳ Ｐゴシック" charset="0"/>
                <a:cs typeface="+mn-cs"/>
              </a:rPr>
              <a:t>all</a:t>
            </a:r>
            <a:r>
              <a:rPr lang="it-IT" sz="2000" dirty="0" smtClean="0">
                <a:solidFill>
                  <a:srgbClr val="669999"/>
                </a:solidFill>
                <a:latin typeface="Arial Unicode MS" charset="0"/>
                <a:ea typeface="ＭＳ Ｐゴシック" charset="0"/>
                <a:cs typeface="+mn-cs"/>
              </a:rPr>
              <a:t> positive definite </a:t>
            </a:r>
            <a:r>
              <a:rPr lang="it-IT" sz="2000" dirty="0" err="1" smtClean="0">
                <a:solidFill>
                  <a:srgbClr val="669999"/>
                </a:solidFill>
                <a:latin typeface="Arial Unicode MS" charset="0"/>
                <a:ea typeface="ＭＳ Ｐゴシック" charset="0"/>
                <a:cs typeface="+mn-cs"/>
              </a:rPr>
              <a:t>matrices</a:t>
            </a:r>
            <a:r>
              <a:rPr lang="it-IT" sz="2000" dirty="0" smtClean="0">
                <a:solidFill>
                  <a:srgbClr val="669999"/>
                </a:solidFill>
                <a:latin typeface="Arial Unicode MS" charset="0"/>
                <a:ea typeface="ＭＳ Ｐゴシック" charset="0"/>
                <a:cs typeface="+mn-cs"/>
              </a:rPr>
              <a:t> (just </a:t>
            </a:r>
            <a:r>
              <a:rPr lang="it-IT" sz="2000" dirty="0" err="1" smtClean="0">
                <a:solidFill>
                  <a:srgbClr val="669999"/>
                </a:solidFill>
                <a:latin typeface="Arial Unicode MS" charset="0"/>
                <a:ea typeface="ＭＳ Ｐゴシック" charset="0"/>
                <a:cs typeface="+mn-cs"/>
              </a:rPr>
              <a:t>less</a:t>
            </a:r>
            <a:r>
              <a:rPr lang="it-IT" sz="2000" dirty="0" smtClean="0">
                <a:solidFill>
                  <a:srgbClr val="669999"/>
                </a:solidFill>
                <a:latin typeface="Arial Unicode MS" charset="0"/>
                <a:ea typeface="ＭＳ Ｐゴシック" charset="0"/>
                <a:cs typeface="+mn-cs"/>
              </a:rPr>
              <a:t> </a:t>
            </a:r>
            <a:r>
              <a:rPr lang="it-IT" sz="2000" dirty="0" err="1" smtClean="0">
                <a:solidFill>
                  <a:srgbClr val="669999"/>
                </a:solidFill>
                <a:latin typeface="Arial Unicode MS" charset="0"/>
                <a:ea typeface="ＭＳ Ｐゴシック" charset="0"/>
                <a:cs typeface="+mn-cs"/>
              </a:rPr>
              <a:t>optimal</a:t>
            </a:r>
            <a:r>
              <a:rPr lang="it-IT" sz="2000" dirty="0" smtClean="0">
                <a:solidFill>
                  <a:srgbClr val="669999"/>
                </a:solidFill>
                <a:latin typeface="Arial Unicode MS" charset="0"/>
                <a:ea typeface="ＭＳ Ｐゴシック" charset="0"/>
                <a:cs typeface="+mn-cs"/>
              </a:rPr>
              <a:t>…)</a:t>
            </a:r>
            <a:endParaRPr lang="it-IT" sz="2000" dirty="0" smtClean="0">
              <a:solidFill>
                <a:srgbClr val="669999"/>
              </a:solidFill>
              <a:latin typeface="Arial Unicode MS" charset="0"/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15404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8786" name="Object 2"/>
          <p:cNvGraphicFramePr>
            <a:graphicFrameLocks noChangeAspect="1"/>
          </p:cNvGraphicFramePr>
          <p:nvPr>
            <p:ph sz="quarter" idx="1"/>
          </p:nvPr>
        </p:nvGraphicFramePr>
        <p:xfrm>
          <a:off x="539750" y="1855788"/>
          <a:ext cx="5184775" cy="777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12" name="Equation" r:id="rId3" imgW="1523880" imgH="228600" progId="Equation.3">
                  <p:embed/>
                </p:oleObj>
              </mc:Choice>
              <mc:Fallback>
                <p:oleObj name="Equation" r:id="rId3" imgW="15238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" y="1855788"/>
                        <a:ext cx="5184775" cy="77787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8792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Generalized Least Squares</a:t>
            </a:r>
          </a:p>
        </p:txBody>
      </p:sp>
      <p:sp>
        <p:nvSpPr>
          <p:cNvPr id="118793" name="Text Box 9"/>
          <p:cNvSpPr txBox="1">
            <a:spLocks noChangeArrowheads="1"/>
          </p:cNvSpPr>
          <p:nvPr/>
        </p:nvSpPr>
        <p:spPr bwMode="auto">
          <a:xfrm>
            <a:off x="1547813" y="2997200"/>
            <a:ext cx="7921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118798" name="Rectangle 14"/>
          <p:cNvSpPr>
            <a:spLocks noGrp="1" noChangeArrowheads="1"/>
          </p:cNvSpPr>
          <p:nvPr>
            <p:ph type="body" sz="half" idx="3"/>
          </p:nvPr>
        </p:nvSpPr>
        <p:spPr>
          <a:xfrm>
            <a:off x="468313" y="3068638"/>
            <a:ext cx="8229600" cy="21304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600" dirty="0"/>
              <a:t>A piece of classical statistics, </a:t>
            </a:r>
            <a:r>
              <a:rPr lang="ja-JP" altLang="en-US" sz="2600" dirty="0">
                <a:latin typeface="Arial"/>
              </a:rPr>
              <a:t>“</a:t>
            </a:r>
            <a:r>
              <a:rPr lang="en-US" sz="2600" dirty="0"/>
              <a:t>rediscovered</a:t>
            </a:r>
            <a:r>
              <a:rPr lang="ja-JP" altLang="en-US" sz="2600" dirty="0">
                <a:latin typeface="Arial"/>
              </a:rPr>
              <a:t>”</a:t>
            </a:r>
            <a:r>
              <a:rPr lang="en-US" sz="2600" dirty="0"/>
              <a:t> in the 1990</a:t>
            </a:r>
            <a:r>
              <a:rPr lang="ja-JP" altLang="en-US" sz="2600" dirty="0">
                <a:latin typeface="Arial"/>
              </a:rPr>
              <a:t>’</a:t>
            </a:r>
            <a:r>
              <a:rPr lang="en-US" sz="2600" dirty="0"/>
              <a:t>s for CMB mapping</a:t>
            </a:r>
          </a:p>
          <a:p>
            <a:pPr>
              <a:lnSpc>
                <a:spcPct val="90000"/>
              </a:lnSpc>
            </a:pPr>
            <a:r>
              <a:rPr lang="en-US" sz="2600" dirty="0"/>
              <a:t>Computationally unfeasible for realistic experiments, due to the size the matrices </a:t>
            </a:r>
            <a:r>
              <a:rPr lang="en-US" sz="2600" dirty="0" smtClean="0"/>
              <a:t>involved</a:t>
            </a:r>
          </a:p>
          <a:p>
            <a:pPr>
              <a:lnSpc>
                <a:spcPct val="90000"/>
              </a:lnSpc>
            </a:pPr>
            <a:r>
              <a:rPr lang="en-US" sz="2600" dirty="0" smtClean="0"/>
              <a:t>This is way in the 1990 Planck’s map making was judged </a:t>
            </a:r>
            <a:r>
              <a:rPr lang="en-US" sz="2600" i="1" dirty="0" smtClean="0"/>
              <a:t>unfeasible.</a:t>
            </a:r>
            <a:endParaRPr lang="en-US" sz="2200" i="1" dirty="0"/>
          </a:p>
          <a:p>
            <a:pPr>
              <a:lnSpc>
                <a:spcPct val="90000"/>
              </a:lnSpc>
            </a:pPr>
            <a:r>
              <a:rPr lang="en-US" sz="2600" dirty="0" smtClean="0"/>
              <a:t>Have </a:t>
            </a:r>
            <a:r>
              <a:rPr lang="en-US" sz="2600" dirty="0"/>
              <a:t>to devise a better way!</a:t>
            </a:r>
          </a:p>
        </p:txBody>
      </p:sp>
    </p:spTree>
    <p:extLst>
      <p:ext uri="{BB962C8B-B14F-4D97-AF65-F5344CB8AC3E}">
        <p14:creationId xmlns:p14="http://schemas.microsoft.com/office/powerpoint/2010/main" val="35112899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Before doing that, though…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This solution does not come from nowhere…</a:t>
            </a:r>
          </a:p>
          <a:p>
            <a:r>
              <a:rPr lang="en-US" sz="2400" dirty="0" smtClean="0"/>
              <a:t>The log-likelihood for the problem is (for Gaussian noise)</a:t>
            </a:r>
          </a:p>
          <a:p>
            <a:endParaRPr lang="en-US" sz="2400" dirty="0"/>
          </a:p>
          <a:p>
            <a:endParaRPr lang="en-US" sz="2400" dirty="0" smtClean="0"/>
          </a:p>
          <a:p>
            <a:r>
              <a:rPr lang="en-US" sz="2400" dirty="0" smtClean="0"/>
              <a:t>And N is a constant (if, and that’s a big if, the noise properties are known)</a:t>
            </a:r>
          </a:p>
          <a:p>
            <a:r>
              <a:rPr lang="en-US" sz="2400" dirty="0" smtClean="0"/>
              <a:t>Minimizing this form yields the GLS solution</a:t>
            </a:r>
          </a:p>
          <a:p>
            <a:r>
              <a:rPr lang="en-US" sz="2400" dirty="0" smtClean="0"/>
              <a:t>If the noise is not Gaussian, one can easily prove this solution has the minimal variance among all linear estimators. </a:t>
            </a:r>
          </a:p>
          <a:p>
            <a:endParaRPr lang="en-US" sz="2400" dirty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0455100"/>
              </p:ext>
            </p:extLst>
          </p:nvPr>
        </p:nvGraphicFramePr>
        <p:xfrm>
          <a:off x="782638" y="2609850"/>
          <a:ext cx="7464425" cy="857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51" name="Equation" r:id="rId3" imgW="3429000" imgH="393700" progId="Equation.3">
                  <p:embed/>
                </p:oleObj>
              </mc:Choice>
              <mc:Fallback>
                <p:oleObj name="Equation" r:id="rId3" imgW="3429000" imgH="39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82638" y="2609850"/>
                        <a:ext cx="7464425" cy="857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515671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The CMB landscape </a:t>
            </a:r>
            <a:endParaRPr lang="en-US" dirty="0">
              <a:solidFill>
                <a:srgbClr val="0000FF"/>
              </a:solidFill>
            </a:endParaRPr>
          </a:p>
        </p:txBody>
      </p:sp>
      <p:pic>
        <p:nvPicPr>
          <p:cNvPr id="5" name="Content Placeholder 4" descr="APS2015_Paolo-1.pd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951" r="-1695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0325482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There</a:t>
            </a:r>
            <a:r>
              <a:rPr lang="it-IT" dirty="0"/>
              <a:t> are </a:t>
            </a:r>
            <a:r>
              <a:rPr lang="it-IT" dirty="0" err="1"/>
              <a:t>shortcuts</a:t>
            </a:r>
            <a:r>
              <a:rPr lang="it-IT" dirty="0"/>
              <a:t>…</a:t>
            </a:r>
          </a:p>
        </p:txBody>
      </p:sp>
      <p:sp>
        <p:nvSpPr>
          <p:cNvPr id="1239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719263"/>
            <a:ext cx="7859713" cy="2906712"/>
          </a:xfrm>
        </p:spPr>
        <p:txBody>
          <a:bodyPr/>
          <a:lstStyle/>
          <a:p>
            <a:r>
              <a:rPr lang="it-IT" sz="2000" dirty="0" err="1"/>
              <a:t>Noise</a:t>
            </a:r>
            <a:r>
              <a:rPr lang="it-IT" sz="2000" dirty="0"/>
              <a:t> can </a:t>
            </a:r>
            <a:r>
              <a:rPr lang="it-IT" sz="2000" dirty="0" err="1"/>
              <a:t>almost</a:t>
            </a:r>
            <a:r>
              <a:rPr lang="it-IT" sz="2000" dirty="0"/>
              <a:t> </a:t>
            </a:r>
            <a:r>
              <a:rPr lang="it-IT" sz="2000" dirty="0" err="1"/>
              <a:t>always</a:t>
            </a:r>
            <a:r>
              <a:rPr lang="it-IT" sz="2000" dirty="0"/>
              <a:t> be </a:t>
            </a:r>
            <a:r>
              <a:rPr lang="it-IT" sz="2000" dirty="0" err="1"/>
              <a:t>considered</a:t>
            </a:r>
            <a:r>
              <a:rPr lang="it-IT" sz="2000" dirty="0"/>
              <a:t> </a:t>
            </a:r>
            <a:r>
              <a:rPr lang="it-IT" sz="2000" dirty="0" err="1"/>
              <a:t>stationary</a:t>
            </a:r>
            <a:r>
              <a:rPr lang="it-IT" sz="2000" dirty="0"/>
              <a:t> (</a:t>
            </a:r>
            <a:r>
              <a:rPr lang="it-IT" sz="2000" dirty="0" err="1"/>
              <a:t>at</a:t>
            </a:r>
            <a:r>
              <a:rPr lang="it-IT" sz="2000" dirty="0"/>
              <a:t> </a:t>
            </a:r>
            <a:r>
              <a:rPr lang="it-IT" sz="2000" dirty="0" err="1"/>
              <a:t>least</a:t>
            </a:r>
            <a:r>
              <a:rPr lang="it-IT" sz="2000" dirty="0"/>
              <a:t> for small </a:t>
            </a:r>
            <a:r>
              <a:rPr lang="it-IT" sz="2000" dirty="0" err="1"/>
              <a:t>enough</a:t>
            </a:r>
            <a:r>
              <a:rPr lang="it-IT" sz="2000" dirty="0"/>
              <a:t> </a:t>
            </a:r>
            <a:r>
              <a:rPr lang="it-IT" sz="2000" dirty="0" err="1"/>
              <a:t>chunks</a:t>
            </a:r>
            <a:r>
              <a:rPr lang="it-IT" sz="2000" dirty="0"/>
              <a:t>: </a:t>
            </a:r>
            <a:r>
              <a:rPr lang="it-IT" sz="2000" dirty="0" err="1"/>
              <a:t>piecewise</a:t>
            </a:r>
            <a:r>
              <a:rPr lang="it-IT" sz="2000" dirty="0"/>
              <a:t> </a:t>
            </a:r>
            <a:r>
              <a:rPr lang="it-IT" sz="2000" dirty="0" err="1"/>
              <a:t>stationarity</a:t>
            </a:r>
            <a:r>
              <a:rPr lang="it-IT" sz="2000" dirty="0"/>
              <a:t>)</a:t>
            </a:r>
          </a:p>
          <a:p>
            <a:r>
              <a:rPr lang="it-IT" sz="2000" dirty="0" err="1"/>
              <a:t>Stationary</a:t>
            </a:r>
            <a:r>
              <a:rPr lang="it-IT" sz="2000" dirty="0"/>
              <a:t> </a:t>
            </a:r>
            <a:r>
              <a:rPr lang="it-IT" sz="2000" dirty="0" err="1"/>
              <a:t>noise</a:t>
            </a:r>
            <a:r>
              <a:rPr lang="it-IT" sz="2000" dirty="0"/>
              <a:t> </a:t>
            </a:r>
            <a:r>
              <a:rPr lang="it-IT" sz="2000" dirty="0" err="1"/>
              <a:t>has</a:t>
            </a:r>
            <a:r>
              <a:rPr lang="it-IT" sz="2000" dirty="0"/>
              <a:t> a “quasi” </a:t>
            </a:r>
            <a:r>
              <a:rPr lang="it-IT" sz="2000" i="1" dirty="0" err="1"/>
              <a:t>circulant</a:t>
            </a:r>
            <a:r>
              <a:rPr lang="it-IT" sz="2000" dirty="0"/>
              <a:t> </a:t>
            </a:r>
            <a:r>
              <a:rPr lang="it-IT" sz="2000" dirty="0" err="1"/>
              <a:t>covariance</a:t>
            </a:r>
            <a:r>
              <a:rPr lang="it-IT" sz="2000" dirty="0"/>
              <a:t> </a:t>
            </a:r>
            <a:r>
              <a:rPr lang="it-IT" sz="2000" dirty="0" err="1"/>
              <a:t>matrix</a:t>
            </a:r>
            <a:r>
              <a:rPr lang="it-IT" sz="2000" dirty="0"/>
              <a:t>. </a:t>
            </a:r>
            <a:endParaRPr lang="it-IT" sz="2000" dirty="0" smtClean="0"/>
          </a:p>
          <a:p>
            <a:r>
              <a:rPr lang="it-IT" sz="2000" dirty="0" smtClean="0"/>
              <a:t>Quasi-</a:t>
            </a:r>
            <a:r>
              <a:rPr lang="it-IT" sz="2000" dirty="0" err="1" smtClean="0"/>
              <a:t>circulant</a:t>
            </a:r>
            <a:r>
              <a:rPr lang="it-IT" sz="2000" dirty="0" smtClean="0"/>
              <a:t>: in reality </a:t>
            </a:r>
            <a:r>
              <a:rPr lang="it-IT" sz="2000" dirty="0" err="1" smtClean="0"/>
              <a:t>it</a:t>
            </a:r>
            <a:r>
              <a:rPr lang="it-IT" sz="2000" dirty="0" smtClean="0"/>
              <a:t> </a:t>
            </a:r>
            <a:r>
              <a:rPr lang="it-IT" sz="2000" dirty="0" err="1" smtClean="0"/>
              <a:t>is</a:t>
            </a:r>
            <a:r>
              <a:rPr lang="it-IT" sz="2000" dirty="0" smtClean="0"/>
              <a:t> a </a:t>
            </a:r>
            <a:r>
              <a:rPr lang="it-IT" sz="2000" dirty="0" err="1" smtClean="0"/>
              <a:t>Toeplitz</a:t>
            </a:r>
            <a:r>
              <a:rPr lang="it-IT" sz="2000" dirty="0" smtClean="0"/>
              <a:t> </a:t>
            </a:r>
            <a:r>
              <a:rPr lang="it-IT" sz="2000" dirty="0" err="1" smtClean="0"/>
              <a:t>matrix</a:t>
            </a:r>
            <a:r>
              <a:rPr lang="it-IT" sz="2000" dirty="0" smtClean="0"/>
              <a:t>.</a:t>
            </a:r>
            <a:endParaRPr lang="it-IT" sz="2000" dirty="0"/>
          </a:p>
          <a:p>
            <a:r>
              <a:rPr lang="it-IT" sz="2000" dirty="0" err="1" smtClean="0"/>
              <a:t>Circulant</a:t>
            </a:r>
            <a:r>
              <a:rPr lang="it-IT" sz="2000" dirty="0" smtClean="0"/>
              <a:t> </a:t>
            </a:r>
            <a:r>
              <a:rPr lang="it-IT" sz="2000" dirty="0" err="1"/>
              <a:t>matrices</a:t>
            </a:r>
            <a:r>
              <a:rPr lang="it-IT" sz="2000" dirty="0"/>
              <a:t> </a:t>
            </a:r>
            <a:r>
              <a:rPr lang="it-IT" sz="2000" dirty="0" err="1"/>
              <a:t>have</a:t>
            </a:r>
            <a:r>
              <a:rPr lang="it-IT" sz="2000" dirty="0"/>
              <a:t> </a:t>
            </a:r>
            <a:r>
              <a:rPr lang="it-IT" sz="2000" dirty="0" err="1"/>
              <a:t>nice</a:t>
            </a:r>
            <a:r>
              <a:rPr lang="it-IT" sz="2000" dirty="0"/>
              <a:t> </a:t>
            </a:r>
            <a:r>
              <a:rPr lang="it-IT" sz="2000" dirty="0" err="1"/>
              <a:t>properties</a:t>
            </a:r>
            <a:endParaRPr lang="en-US" sz="2600" dirty="0">
              <a:solidFill>
                <a:schemeClr val="accent2"/>
              </a:solidFill>
            </a:endParaRPr>
          </a:p>
          <a:p>
            <a:pPr marL="742950" lvl="1" indent="-285750"/>
            <a:r>
              <a:rPr lang="en-US" sz="1800" dirty="0">
                <a:solidFill>
                  <a:schemeClr val="bg2"/>
                </a:solidFill>
              </a:rPr>
              <a:t>The n</a:t>
            </a:r>
            <a:r>
              <a:rPr lang="en-US" sz="1800" baseline="30000" dirty="0">
                <a:solidFill>
                  <a:schemeClr val="bg2"/>
                </a:solidFill>
              </a:rPr>
              <a:t>th</a:t>
            </a:r>
            <a:r>
              <a:rPr lang="en-US" sz="1800" dirty="0">
                <a:solidFill>
                  <a:schemeClr val="bg2"/>
                </a:solidFill>
              </a:rPr>
              <a:t> row can be obtained by shifting the first of n elements </a:t>
            </a:r>
            <a:endParaRPr lang="en-US" sz="1800" dirty="0"/>
          </a:p>
          <a:p>
            <a:pPr marL="742950" lvl="1" indent="-285750"/>
            <a:r>
              <a:rPr lang="en-US" sz="1800" dirty="0">
                <a:solidFill>
                  <a:schemeClr val="bg2"/>
                </a:solidFill>
              </a:rPr>
              <a:t>Easy to invert, and inverse is </a:t>
            </a:r>
            <a:r>
              <a:rPr lang="en-US" sz="1800" dirty="0" err="1">
                <a:solidFill>
                  <a:schemeClr val="bg2"/>
                </a:solidFill>
              </a:rPr>
              <a:t>circulant</a:t>
            </a:r>
            <a:r>
              <a:rPr lang="en-US" sz="1800" dirty="0">
                <a:solidFill>
                  <a:schemeClr val="bg2"/>
                </a:solidFill>
              </a:rPr>
              <a:t> too</a:t>
            </a:r>
          </a:p>
          <a:p>
            <a:pPr marL="742950" lvl="1" indent="-285750"/>
            <a:r>
              <a:rPr lang="en-US" sz="1800" dirty="0">
                <a:solidFill>
                  <a:schemeClr val="bg2"/>
                </a:solidFill>
              </a:rPr>
              <a:t>Multiplication of a </a:t>
            </a:r>
            <a:r>
              <a:rPr lang="en-US" sz="1800" dirty="0" err="1">
                <a:solidFill>
                  <a:schemeClr val="bg2"/>
                </a:solidFill>
              </a:rPr>
              <a:t>circulant</a:t>
            </a:r>
            <a:r>
              <a:rPr lang="en-US" sz="1800" dirty="0">
                <a:solidFill>
                  <a:schemeClr val="bg2"/>
                </a:solidFill>
              </a:rPr>
              <a:t> matrix times a vector is a convolution:</a:t>
            </a:r>
            <a:endParaRPr lang="en-US" sz="1800" dirty="0"/>
          </a:p>
          <a:p>
            <a:pPr>
              <a:buFont typeface="Wingdings" charset="0"/>
              <a:buNone/>
            </a:pPr>
            <a:endParaRPr lang="it-IT" sz="1700" dirty="0">
              <a:solidFill>
                <a:schemeClr val="accent2"/>
              </a:solidFill>
            </a:endParaRPr>
          </a:p>
        </p:txBody>
      </p:sp>
      <p:graphicFrame>
        <p:nvGraphicFramePr>
          <p:cNvPr id="123908" name="Object 4"/>
          <p:cNvGraphicFramePr>
            <a:graphicFrameLocks noChangeAspect="1"/>
          </p:cNvGraphicFramePr>
          <p:nvPr>
            <p:ph sz="half" idx="2"/>
          </p:nvPr>
        </p:nvGraphicFramePr>
        <p:xfrm>
          <a:off x="2484438" y="4554538"/>
          <a:ext cx="3600450" cy="788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36" name="Immagine bitmap" r:id="rId3" imgW="3600000" imgH="809738" progId="Paint.Picture">
                  <p:embed/>
                </p:oleObj>
              </mc:Choice>
              <mc:Fallback>
                <p:oleObj name="Immagine bitmap" r:id="rId3" imgW="3600000" imgH="809738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4438" y="4554538"/>
                        <a:ext cx="3600450" cy="788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3909" name="Text Box 5"/>
          <p:cNvSpPr txBox="1">
            <a:spLocks noChangeArrowheads="1"/>
          </p:cNvSpPr>
          <p:nvPr/>
        </p:nvSpPr>
        <p:spPr bwMode="auto">
          <a:xfrm>
            <a:off x="900113" y="5589588"/>
            <a:ext cx="623963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dirty="0" err="1" smtClean="0">
                <a:solidFill>
                  <a:srgbClr val="808080"/>
                </a:solidFill>
                <a:latin typeface="Arial" charset="0"/>
                <a:ea typeface="ＭＳ Ｐゴシック" charset="0"/>
                <a:cs typeface="+mn-cs"/>
              </a:rPr>
              <a:t>which</a:t>
            </a:r>
            <a:r>
              <a:rPr lang="it-IT" dirty="0" smtClean="0">
                <a:solidFill>
                  <a:srgbClr val="808080"/>
                </a:solidFill>
                <a:latin typeface="Arial" charset="0"/>
                <a:ea typeface="ＭＳ Ｐゴシック" charset="0"/>
                <a:cs typeface="+mn-cs"/>
              </a:rPr>
              <a:t> </a:t>
            </a:r>
            <a:r>
              <a:rPr lang="it-IT" dirty="0" err="1" smtClean="0">
                <a:solidFill>
                  <a:srgbClr val="808080"/>
                </a:solidFill>
                <a:latin typeface="Arial" charset="0"/>
                <a:ea typeface="ＭＳ Ｐゴシック" charset="0"/>
                <a:cs typeface="+mn-cs"/>
              </a:rPr>
              <a:t>is</a:t>
            </a:r>
            <a:r>
              <a:rPr lang="it-IT" dirty="0" smtClean="0">
                <a:solidFill>
                  <a:srgbClr val="808080"/>
                </a:solidFill>
                <a:latin typeface="Arial" charset="0"/>
                <a:ea typeface="ＭＳ Ｐゴシック" charset="0"/>
                <a:cs typeface="+mn-cs"/>
              </a:rPr>
              <a:t> </a:t>
            </a:r>
            <a:r>
              <a:rPr lang="it-IT" dirty="0" err="1" smtClean="0">
                <a:solidFill>
                  <a:srgbClr val="808080"/>
                </a:solidFill>
                <a:latin typeface="Arial" charset="0"/>
                <a:ea typeface="ＭＳ Ｐゴシック" charset="0"/>
                <a:cs typeface="+mn-cs"/>
              </a:rPr>
              <a:t>at</a:t>
            </a:r>
            <a:r>
              <a:rPr lang="it-IT" dirty="0" smtClean="0">
                <a:solidFill>
                  <a:srgbClr val="808080"/>
                </a:solidFill>
                <a:latin typeface="Arial" charset="0"/>
                <a:ea typeface="ＭＳ Ｐゴシック" charset="0"/>
                <a:cs typeface="+mn-cs"/>
              </a:rPr>
              <a:t> </a:t>
            </a:r>
            <a:r>
              <a:rPr lang="it-IT" dirty="0" err="1" smtClean="0">
                <a:solidFill>
                  <a:srgbClr val="808080"/>
                </a:solidFill>
                <a:latin typeface="Arial" charset="0"/>
                <a:ea typeface="ＭＳ Ｐゴシック" charset="0"/>
                <a:cs typeface="+mn-cs"/>
              </a:rPr>
              <a:t>most</a:t>
            </a:r>
            <a:r>
              <a:rPr lang="it-IT" dirty="0" smtClean="0">
                <a:solidFill>
                  <a:srgbClr val="808080"/>
                </a:solidFill>
                <a:latin typeface="Arial" charset="0"/>
                <a:ea typeface="ＭＳ Ｐゴシック" charset="0"/>
                <a:cs typeface="+mn-cs"/>
              </a:rPr>
              <a:t> </a:t>
            </a:r>
            <a:r>
              <a:rPr lang="it-IT" i="1" dirty="0" smtClean="0">
                <a:solidFill>
                  <a:srgbClr val="000000"/>
                </a:solidFill>
                <a:latin typeface="Times New Roman" charset="0"/>
                <a:ea typeface="ＭＳ Ｐゴシック" charset="0"/>
                <a:cs typeface="+mn-cs"/>
              </a:rPr>
              <a:t>O(N</a:t>
            </a:r>
            <a:r>
              <a:rPr lang="it-IT" i="1" baseline="-25000" dirty="0" smtClean="0">
                <a:solidFill>
                  <a:srgbClr val="000000"/>
                </a:solidFill>
                <a:latin typeface="Times New Roman" charset="0"/>
                <a:ea typeface="ＭＳ Ｐゴシック" charset="0"/>
                <a:cs typeface="+mn-cs"/>
              </a:rPr>
              <a:t>d</a:t>
            </a:r>
            <a:r>
              <a:rPr lang="it-IT" i="1" dirty="0" smtClean="0">
                <a:solidFill>
                  <a:srgbClr val="000000"/>
                </a:solidFill>
                <a:latin typeface="Times New Roman" charset="0"/>
                <a:ea typeface="ＭＳ Ｐゴシック" charset="0"/>
                <a:cs typeface="+mn-cs"/>
              </a:rPr>
              <a:t> </a:t>
            </a:r>
            <a:r>
              <a:rPr lang="it-IT" dirty="0" smtClean="0">
                <a:solidFill>
                  <a:srgbClr val="000000"/>
                </a:solidFill>
                <a:latin typeface="Times New Roman" charset="0"/>
                <a:ea typeface="ＭＳ Ｐゴシック" charset="0"/>
                <a:cs typeface="+mn-cs"/>
              </a:rPr>
              <a:t>log</a:t>
            </a:r>
            <a:r>
              <a:rPr lang="it-IT" i="1" dirty="0" smtClean="0">
                <a:solidFill>
                  <a:srgbClr val="000000"/>
                </a:solidFill>
                <a:latin typeface="Times New Roman" charset="0"/>
                <a:ea typeface="ＭＳ Ｐゴシック" charset="0"/>
                <a:cs typeface="+mn-cs"/>
              </a:rPr>
              <a:t> N</a:t>
            </a:r>
            <a:r>
              <a:rPr lang="it-IT" i="1" baseline="-25000" dirty="0" smtClean="0">
                <a:solidFill>
                  <a:srgbClr val="000000"/>
                </a:solidFill>
                <a:latin typeface="Times New Roman" charset="0"/>
                <a:ea typeface="ＭＳ Ｐゴシック" charset="0"/>
                <a:cs typeface="+mn-cs"/>
              </a:rPr>
              <a:t>d</a:t>
            </a:r>
            <a:r>
              <a:rPr lang="it-IT" i="1" dirty="0" smtClean="0">
                <a:solidFill>
                  <a:srgbClr val="000000"/>
                </a:solidFill>
                <a:latin typeface="Times New Roman" charset="0"/>
                <a:ea typeface="ＭＳ Ｐゴシック" charset="0"/>
                <a:cs typeface="+mn-cs"/>
              </a:rPr>
              <a:t>)</a:t>
            </a:r>
            <a:r>
              <a:rPr lang="it-IT" dirty="0" smtClean="0">
                <a:solidFill>
                  <a:srgbClr val="808080"/>
                </a:solidFill>
                <a:latin typeface="Arial" charset="0"/>
                <a:ea typeface="ＭＳ Ｐゴシック" charset="0"/>
                <a:cs typeface="+mn-cs"/>
              </a:rPr>
              <a:t> </a:t>
            </a:r>
            <a:r>
              <a:rPr lang="it-IT" dirty="0" err="1" smtClean="0">
                <a:solidFill>
                  <a:srgbClr val="808080"/>
                </a:solidFill>
                <a:latin typeface="Arial" charset="0"/>
                <a:ea typeface="ＭＳ Ｐゴシック" charset="0"/>
                <a:cs typeface="+mn-cs"/>
              </a:rPr>
              <a:t>elements</a:t>
            </a:r>
            <a:r>
              <a:rPr lang="it-IT" dirty="0" smtClean="0">
                <a:solidFill>
                  <a:srgbClr val="808080"/>
                </a:solidFill>
                <a:latin typeface="Arial" charset="0"/>
                <a:ea typeface="ＭＳ Ｐゴシック" charset="0"/>
                <a:cs typeface="+mn-cs"/>
              </a:rPr>
              <a:t> </a:t>
            </a:r>
            <a:r>
              <a:rPr lang="it-IT" dirty="0" err="1" smtClean="0">
                <a:solidFill>
                  <a:srgbClr val="808080"/>
                </a:solidFill>
                <a:latin typeface="Arial" charset="0"/>
                <a:ea typeface="ＭＳ Ｐゴシック" charset="0"/>
                <a:cs typeface="+mn-cs"/>
              </a:rPr>
              <a:t>when</a:t>
            </a:r>
            <a:r>
              <a:rPr lang="it-IT" dirty="0" smtClean="0">
                <a:solidFill>
                  <a:srgbClr val="808080"/>
                </a:solidFill>
                <a:latin typeface="Arial" charset="0"/>
                <a:ea typeface="ＭＳ Ｐゴシック" charset="0"/>
                <a:cs typeface="+mn-cs"/>
              </a:rPr>
              <a:t> </a:t>
            </a:r>
            <a:r>
              <a:rPr lang="it-IT" dirty="0" err="1" smtClean="0">
                <a:solidFill>
                  <a:srgbClr val="808080"/>
                </a:solidFill>
                <a:latin typeface="Arial" charset="0"/>
                <a:ea typeface="ＭＳ Ｐゴシック" charset="0"/>
                <a:cs typeface="+mn-cs"/>
              </a:rPr>
              <a:t>using</a:t>
            </a:r>
            <a:r>
              <a:rPr lang="it-IT" dirty="0" smtClean="0">
                <a:solidFill>
                  <a:srgbClr val="808080"/>
                </a:solidFill>
                <a:latin typeface="Arial" charset="0"/>
                <a:ea typeface="ＭＳ Ｐゴシック" charset="0"/>
                <a:cs typeface="+mn-cs"/>
              </a:rPr>
              <a:t> the FFT</a:t>
            </a:r>
            <a:r>
              <a:rPr lang="it-IT" dirty="0" smtClean="0">
                <a:solidFill>
                  <a:srgbClr val="808080"/>
                </a:solidFill>
                <a:latin typeface="Arial" charset="0"/>
                <a:ea typeface="ＭＳ Ｐゴシック" charset="0"/>
                <a:cs typeface="+mn-cs"/>
              </a:rPr>
              <a:t>.</a:t>
            </a:r>
          </a:p>
          <a:p>
            <a:r>
              <a:rPr lang="it-IT" dirty="0" err="1" smtClean="0">
                <a:solidFill>
                  <a:srgbClr val="808080"/>
                </a:solidFill>
                <a:latin typeface="Arial" charset="0"/>
                <a:ea typeface="ＭＳ Ｐゴシック" charset="0"/>
                <a:cs typeface="+mn-cs"/>
              </a:rPr>
              <a:t>Indeed</a:t>
            </a:r>
            <a:r>
              <a:rPr lang="it-IT" dirty="0" smtClean="0">
                <a:solidFill>
                  <a:srgbClr val="808080"/>
                </a:solidFill>
                <a:latin typeface="Arial" charset="0"/>
                <a:ea typeface="ＭＳ Ｐゴシック" charset="0"/>
                <a:cs typeface="+mn-cs"/>
              </a:rPr>
              <a:t>, a </a:t>
            </a:r>
            <a:r>
              <a:rPr lang="it-IT" dirty="0" err="1" smtClean="0">
                <a:solidFill>
                  <a:srgbClr val="808080"/>
                </a:solidFill>
                <a:latin typeface="Arial" charset="0"/>
                <a:ea typeface="ＭＳ Ｐゴシック" charset="0"/>
                <a:cs typeface="+mn-cs"/>
              </a:rPr>
              <a:t>circulant</a:t>
            </a:r>
            <a:r>
              <a:rPr lang="it-IT" dirty="0" smtClean="0">
                <a:solidFill>
                  <a:srgbClr val="808080"/>
                </a:solidFill>
                <a:latin typeface="Arial" charset="0"/>
                <a:ea typeface="ＭＳ Ｐゴシック" charset="0"/>
                <a:cs typeface="+mn-cs"/>
              </a:rPr>
              <a:t> </a:t>
            </a:r>
            <a:r>
              <a:rPr lang="it-IT" dirty="0" err="1" smtClean="0">
                <a:solidFill>
                  <a:srgbClr val="808080"/>
                </a:solidFill>
                <a:latin typeface="Arial" charset="0"/>
                <a:ea typeface="ＭＳ Ｐゴシック" charset="0"/>
                <a:cs typeface="+mn-cs"/>
              </a:rPr>
              <a:t>matrix</a:t>
            </a:r>
            <a:r>
              <a:rPr lang="it-IT" dirty="0" smtClean="0">
                <a:solidFill>
                  <a:srgbClr val="808080"/>
                </a:solidFill>
                <a:latin typeface="Arial" charset="0"/>
                <a:ea typeface="ＭＳ Ｐゴシック" charset="0"/>
                <a:cs typeface="+mn-cs"/>
              </a:rPr>
              <a:t> </a:t>
            </a:r>
            <a:r>
              <a:rPr lang="it-IT" dirty="0" err="1" smtClean="0">
                <a:solidFill>
                  <a:srgbClr val="808080"/>
                </a:solidFill>
                <a:latin typeface="Arial" charset="0"/>
                <a:ea typeface="ＭＳ Ｐゴシック" charset="0"/>
                <a:cs typeface="+mn-cs"/>
              </a:rPr>
              <a:t>is</a:t>
            </a:r>
            <a:r>
              <a:rPr lang="it-IT" dirty="0" smtClean="0">
                <a:solidFill>
                  <a:srgbClr val="808080"/>
                </a:solidFill>
                <a:latin typeface="Arial" charset="0"/>
                <a:ea typeface="ＭＳ Ｐゴシック" charset="0"/>
                <a:cs typeface="+mn-cs"/>
              </a:rPr>
              <a:t> </a:t>
            </a:r>
            <a:r>
              <a:rPr lang="it-IT" dirty="0" err="1" smtClean="0">
                <a:solidFill>
                  <a:srgbClr val="808080"/>
                </a:solidFill>
                <a:latin typeface="Arial" charset="0"/>
                <a:ea typeface="ＭＳ Ｐゴシック" charset="0"/>
                <a:cs typeface="+mn-cs"/>
              </a:rPr>
              <a:t>diagonal</a:t>
            </a:r>
            <a:r>
              <a:rPr lang="it-IT" dirty="0" smtClean="0">
                <a:solidFill>
                  <a:srgbClr val="808080"/>
                </a:solidFill>
                <a:latin typeface="Arial" charset="0"/>
                <a:ea typeface="ＭＳ Ｐゴシック" charset="0"/>
                <a:cs typeface="+mn-cs"/>
              </a:rPr>
              <a:t> in Fourier </a:t>
            </a:r>
            <a:r>
              <a:rPr lang="it-IT" dirty="0" err="1" smtClean="0">
                <a:solidFill>
                  <a:srgbClr val="808080"/>
                </a:solidFill>
                <a:latin typeface="Arial" charset="0"/>
                <a:ea typeface="ＭＳ Ｐゴシック" charset="0"/>
                <a:cs typeface="+mn-cs"/>
              </a:rPr>
              <a:t>space</a:t>
            </a:r>
            <a:r>
              <a:rPr lang="it-IT" dirty="0" smtClean="0">
                <a:solidFill>
                  <a:srgbClr val="808080"/>
                </a:solidFill>
                <a:latin typeface="Arial" charset="0"/>
                <a:ea typeface="ＭＳ Ｐゴシック" charset="0"/>
                <a:cs typeface="+mn-cs"/>
              </a:rPr>
              <a:t>.</a:t>
            </a:r>
            <a:endParaRPr lang="it-IT" dirty="0" smtClean="0">
              <a:solidFill>
                <a:srgbClr val="808080"/>
              </a:solidFill>
              <a:latin typeface="Arial" charset="0"/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46987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Brief detour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Situation is similar to the CMB signal covariance matrix you’ve seen in Eric </a:t>
            </a:r>
            <a:r>
              <a:rPr lang="en-US" sz="2400" dirty="0" err="1" smtClean="0"/>
              <a:t>Hivon’s</a:t>
            </a:r>
            <a:r>
              <a:rPr lang="en-US" sz="2400" dirty="0" smtClean="0"/>
              <a:t> lecture yesterday</a:t>
            </a:r>
          </a:p>
          <a:p>
            <a:r>
              <a:rPr lang="en-US" sz="2400" dirty="0" smtClean="0"/>
              <a:t>This object is non-diagonal in pixel space. But, if we assume the CMB is rotationally invariant (correlation function depends on a single angle) then the spherical harmonic transformation </a:t>
            </a:r>
            <a:r>
              <a:rPr lang="en-US" sz="2400" dirty="0" err="1" smtClean="0"/>
              <a:t>diagonalizes</a:t>
            </a:r>
            <a:r>
              <a:rPr lang="en-US" sz="2400" dirty="0"/>
              <a:t> </a:t>
            </a:r>
            <a:r>
              <a:rPr lang="en-US" sz="2400" dirty="0" smtClean="0"/>
              <a:t>it:</a:t>
            </a:r>
          </a:p>
          <a:p>
            <a:endParaRPr lang="en-US" sz="2400" dirty="0"/>
          </a:p>
          <a:p>
            <a:endParaRPr lang="en-US" sz="2400" dirty="0" smtClean="0"/>
          </a:p>
          <a:p>
            <a:r>
              <a:rPr lang="en-US" sz="2400" dirty="0" smtClean="0"/>
              <a:t>However, “border” effects (the mask) destroy this property. Similar thing happen here. </a:t>
            </a:r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10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616150"/>
              </p:ext>
            </p:extLst>
          </p:nvPr>
        </p:nvGraphicFramePr>
        <p:xfrm>
          <a:off x="2136775" y="4306888"/>
          <a:ext cx="1979613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09" name="Equation" r:id="rId3" imgW="1295400" imgH="241300" progId="Equation.3">
                  <p:embed/>
                </p:oleObj>
              </mc:Choice>
              <mc:Fallback>
                <p:oleObj name="Equation" r:id="rId3" imgW="1295400" imgH="241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6775" y="4306888"/>
                        <a:ext cx="1979613" cy="476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924274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>
                <a:solidFill>
                  <a:schemeClr val="accent2"/>
                </a:solidFill>
              </a:rPr>
              <a:t>A circulant matrix</a:t>
            </a:r>
          </a:p>
        </p:txBody>
      </p:sp>
      <p:graphicFrame>
        <p:nvGraphicFramePr>
          <p:cNvPr id="124931" name="Object 3"/>
          <p:cNvGraphicFramePr>
            <a:graphicFrameLocks noChangeAspect="1"/>
          </p:cNvGraphicFramePr>
          <p:nvPr>
            <p:ph idx="1"/>
          </p:nvPr>
        </p:nvGraphicFramePr>
        <p:xfrm>
          <a:off x="1974850" y="2122488"/>
          <a:ext cx="5192713" cy="3602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58" name="Equation" r:id="rId3" imgW="1320480" imgH="939600" progId="Equation.3">
                  <p:embed/>
                </p:oleObj>
              </mc:Choice>
              <mc:Fallback>
                <p:oleObj name="Equation" r:id="rId3" imgW="1320480" imgH="939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4850" y="2122488"/>
                        <a:ext cx="5192713" cy="3602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24932" name="Group 4"/>
          <p:cNvGrpSpPr>
            <a:grpSpLocks/>
          </p:cNvGrpSpPr>
          <p:nvPr/>
        </p:nvGrpSpPr>
        <p:grpSpPr bwMode="auto">
          <a:xfrm>
            <a:off x="1258888" y="2349500"/>
            <a:ext cx="6626225" cy="1357313"/>
            <a:chOff x="793" y="1480"/>
            <a:chExt cx="4174" cy="855"/>
          </a:xfrm>
        </p:grpSpPr>
        <p:sp>
          <p:nvSpPr>
            <p:cNvPr id="124933" name="AutoShape 5"/>
            <p:cNvSpPr>
              <a:spLocks noChangeArrowheads="1"/>
            </p:cNvSpPr>
            <p:nvPr/>
          </p:nvSpPr>
          <p:spPr bwMode="auto">
            <a:xfrm>
              <a:off x="4513" y="1480"/>
              <a:ext cx="454" cy="499"/>
            </a:xfrm>
            <a:prstGeom prst="curvedLeftArrow">
              <a:avLst>
                <a:gd name="adj1" fmla="val 21982"/>
                <a:gd name="adj2" fmla="val 43965"/>
                <a:gd name="adj3" fmla="val 3333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24934" name="AutoShape 6"/>
            <p:cNvSpPr>
              <a:spLocks noChangeArrowheads="1"/>
            </p:cNvSpPr>
            <p:nvPr/>
          </p:nvSpPr>
          <p:spPr bwMode="auto">
            <a:xfrm>
              <a:off x="793" y="1842"/>
              <a:ext cx="455" cy="493"/>
            </a:xfrm>
            <a:prstGeom prst="curvedRightArrow">
              <a:avLst>
                <a:gd name="adj1" fmla="val 20115"/>
                <a:gd name="adj2" fmla="val 43341"/>
                <a:gd name="adj3" fmla="val 34634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+mn-cs"/>
              </a:endParaRPr>
            </a:p>
          </p:txBody>
        </p:sp>
      </p:grpSp>
      <p:sp>
        <p:nvSpPr>
          <p:cNvPr id="124935" name="Oval 7"/>
          <p:cNvSpPr>
            <a:spLocks noChangeArrowheads="1"/>
          </p:cNvSpPr>
          <p:nvPr/>
        </p:nvSpPr>
        <p:spPr bwMode="auto">
          <a:xfrm>
            <a:off x="5940425" y="2133600"/>
            <a:ext cx="914400" cy="914400"/>
          </a:xfrm>
          <a:prstGeom prst="ellipse">
            <a:avLst/>
          </a:prstGeom>
          <a:solidFill>
            <a:schemeClr val="accent1">
              <a:alpha val="35001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124936" name="Oval 8"/>
          <p:cNvSpPr>
            <a:spLocks noChangeArrowheads="1"/>
          </p:cNvSpPr>
          <p:nvPr/>
        </p:nvSpPr>
        <p:spPr bwMode="auto">
          <a:xfrm>
            <a:off x="2195513" y="3068638"/>
            <a:ext cx="914400" cy="914400"/>
          </a:xfrm>
          <a:prstGeom prst="ellipse">
            <a:avLst/>
          </a:prstGeom>
          <a:solidFill>
            <a:schemeClr val="accent1">
              <a:alpha val="35001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12784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49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49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249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49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49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935" grpId="0" animBg="1"/>
      <p:bldP spid="124936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Toeplitz</a:t>
            </a:r>
            <a:r>
              <a:rPr lang="en-US" dirty="0" smtClean="0"/>
              <a:t> </a:t>
            </a:r>
            <a:r>
              <a:rPr lang="en-US" dirty="0" err="1" smtClean="0"/>
              <a:t>vs</a:t>
            </a:r>
            <a:r>
              <a:rPr lang="en-US" dirty="0" smtClean="0"/>
              <a:t> </a:t>
            </a:r>
            <a:r>
              <a:rPr lang="en-US" dirty="0" err="1" smtClean="0"/>
              <a:t>circulant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Strictly speaking, real world stationary noise covariance matrix is </a:t>
            </a:r>
            <a:r>
              <a:rPr lang="en-US" sz="2400" dirty="0" err="1" smtClean="0"/>
              <a:t>Toeplitz</a:t>
            </a:r>
            <a:r>
              <a:rPr lang="en-US" sz="2400" dirty="0" smtClean="0"/>
              <a:t>, not </a:t>
            </a:r>
            <a:r>
              <a:rPr lang="en-US" sz="2400" dirty="0" err="1" smtClean="0"/>
              <a:t>circulant</a:t>
            </a:r>
            <a:r>
              <a:rPr lang="en-US" sz="2400" dirty="0" smtClean="0"/>
              <a:t>. There is no reason for noise autocorrelation to wrap around itself past the edges of the </a:t>
            </a:r>
            <a:r>
              <a:rPr lang="en-US" sz="2400" dirty="0" err="1" smtClean="0"/>
              <a:t>timestream</a:t>
            </a:r>
            <a:r>
              <a:rPr lang="en-US" sz="2400" dirty="0" smtClean="0"/>
              <a:t> </a:t>
            </a:r>
            <a:r>
              <a:rPr lang="en-US" sz="2400" dirty="0" smtClean="0">
                <a:solidFill>
                  <a:srgbClr val="0000FF"/>
                </a:solidFill>
              </a:rPr>
              <a:t>(see e.g. </a:t>
            </a:r>
            <a:r>
              <a:rPr lang="en-US" sz="2400" dirty="0" err="1" smtClean="0">
                <a:solidFill>
                  <a:srgbClr val="0000FF"/>
                </a:solidFill>
              </a:rPr>
              <a:t>Stompor</a:t>
            </a:r>
            <a:r>
              <a:rPr lang="en-US" sz="2400" dirty="0" smtClean="0">
                <a:solidFill>
                  <a:srgbClr val="0000FF"/>
                </a:solidFill>
              </a:rPr>
              <a:t> et al.)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57531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>
                <a:solidFill>
                  <a:schemeClr val="accent2"/>
                </a:solidFill>
              </a:rPr>
              <a:t>A Toeplitz matrix</a:t>
            </a:r>
          </a:p>
        </p:txBody>
      </p:sp>
      <p:graphicFrame>
        <p:nvGraphicFramePr>
          <p:cNvPr id="49155" name="Object 3"/>
          <p:cNvGraphicFramePr>
            <a:graphicFrameLocks noChangeAspect="1"/>
          </p:cNvGraphicFramePr>
          <p:nvPr>
            <p:ph idx="1"/>
          </p:nvPr>
        </p:nvGraphicFramePr>
        <p:xfrm>
          <a:off x="1974850" y="2014538"/>
          <a:ext cx="5192713" cy="3694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6" name="Equation" r:id="rId3" imgW="1320480" imgH="939600" progId="Equation.3">
                  <p:embed/>
                </p:oleObj>
              </mc:Choice>
              <mc:Fallback>
                <p:oleObj name="Equation" r:id="rId3" imgW="1320480" imgH="939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4850" y="2014538"/>
                        <a:ext cx="5192713" cy="3694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9173" name="Group 21"/>
          <p:cNvGrpSpPr>
            <a:grpSpLocks/>
          </p:cNvGrpSpPr>
          <p:nvPr/>
        </p:nvGrpSpPr>
        <p:grpSpPr bwMode="auto">
          <a:xfrm>
            <a:off x="1258888" y="2349500"/>
            <a:ext cx="6626225" cy="1357313"/>
            <a:chOff x="793" y="1480"/>
            <a:chExt cx="4174" cy="855"/>
          </a:xfrm>
        </p:grpSpPr>
        <p:sp>
          <p:nvSpPr>
            <p:cNvPr id="49157" name="AutoShape 5"/>
            <p:cNvSpPr>
              <a:spLocks noChangeArrowheads="1"/>
            </p:cNvSpPr>
            <p:nvPr/>
          </p:nvSpPr>
          <p:spPr bwMode="auto">
            <a:xfrm>
              <a:off x="4513" y="1480"/>
              <a:ext cx="454" cy="499"/>
            </a:xfrm>
            <a:prstGeom prst="curvedLeftArrow">
              <a:avLst>
                <a:gd name="adj1" fmla="val 21982"/>
                <a:gd name="adj2" fmla="val 43965"/>
                <a:gd name="adj3" fmla="val 3333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158" name="AutoShape 6"/>
            <p:cNvSpPr>
              <a:spLocks noChangeArrowheads="1"/>
            </p:cNvSpPr>
            <p:nvPr/>
          </p:nvSpPr>
          <p:spPr bwMode="auto">
            <a:xfrm>
              <a:off x="793" y="1842"/>
              <a:ext cx="455" cy="493"/>
            </a:xfrm>
            <a:prstGeom prst="curvedRightArrow">
              <a:avLst>
                <a:gd name="adj1" fmla="val 20115"/>
                <a:gd name="adj2" fmla="val 43341"/>
                <a:gd name="adj3" fmla="val 34634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9161" name="Group 9"/>
          <p:cNvGrpSpPr>
            <a:grpSpLocks/>
          </p:cNvGrpSpPr>
          <p:nvPr/>
        </p:nvGrpSpPr>
        <p:grpSpPr bwMode="auto">
          <a:xfrm>
            <a:off x="2195513" y="2133600"/>
            <a:ext cx="4659312" cy="1849438"/>
            <a:chOff x="1383" y="1344"/>
            <a:chExt cx="2935" cy="1165"/>
          </a:xfrm>
        </p:grpSpPr>
        <p:sp>
          <p:nvSpPr>
            <p:cNvPr id="49159" name="Oval 7"/>
            <p:cNvSpPr>
              <a:spLocks noChangeArrowheads="1"/>
            </p:cNvSpPr>
            <p:nvPr/>
          </p:nvSpPr>
          <p:spPr bwMode="auto">
            <a:xfrm>
              <a:off x="3742" y="1344"/>
              <a:ext cx="576" cy="576"/>
            </a:xfrm>
            <a:prstGeom prst="ellipse">
              <a:avLst/>
            </a:prstGeom>
            <a:solidFill>
              <a:schemeClr val="accent1">
                <a:alpha val="35001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160" name="Oval 8"/>
            <p:cNvSpPr>
              <a:spLocks noChangeArrowheads="1"/>
            </p:cNvSpPr>
            <p:nvPr/>
          </p:nvSpPr>
          <p:spPr bwMode="auto">
            <a:xfrm>
              <a:off x="1383" y="1933"/>
              <a:ext cx="576" cy="576"/>
            </a:xfrm>
            <a:prstGeom prst="ellipse">
              <a:avLst/>
            </a:prstGeom>
            <a:solidFill>
              <a:srgbClr val="FF6600">
                <a:alpha val="35001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9174" name="Group 22"/>
          <p:cNvGrpSpPr>
            <a:grpSpLocks/>
          </p:cNvGrpSpPr>
          <p:nvPr/>
        </p:nvGrpSpPr>
        <p:grpSpPr bwMode="auto">
          <a:xfrm>
            <a:off x="971550" y="1989138"/>
            <a:ext cx="7262813" cy="1944687"/>
            <a:chOff x="612" y="1253"/>
            <a:chExt cx="4575" cy="1225"/>
          </a:xfrm>
        </p:grpSpPr>
        <p:graphicFrame>
          <p:nvGraphicFramePr>
            <p:cNvPr id="49162" name="Object 10"/>
            <p:cNvGraphicFramePr>
              <a:graphicFrameLocks noChangeAspect="1"/>
            </p:cNvGraphicFramePr>
            <p:nvPr/>
          </p:nvGraphicFramePr>
          <p:xfrm>
            <a:off x="4377" y="1253"/>
            <a:ext cx="810" cy="8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87" name="Equation" r:id="rId5" imgW="114120" imgH="126720" progId="Equation.3">
                    <p:embed/>
                  </p:oleObj>
                </mc:Choice>
                <mc:Fallback>
                  <p:oleObj name="Equation" r:id="rId5" imgW="114120" imgH="12672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77" y="1253"/>
                          <a:ext cx="810" cy="8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9172" name="Object 20"/>
            <p:cNvGraphicFramePr>
              <a:graphicFrameLocks noChangeAspect="1"/>
            </p:cNvGraphicFramePr>
            <p:nvPr/>
          </p:nvGraphicFramePr>
          <p:xfrm>
            <a:off x="612" y="1616"/>
            <a:ext cx="810" cy="8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88" name="Equation" r:id="rId7" imgW="114120" imgH="126720" progId="Equation.3">
                    <p:embed/>
                  </p:oleObj>
                </mc:Choice>
                <mc:Fallback>
                  <p:oleObj name="Equation" r:id="rId7" imgW="114120" imgH="12672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12" y="1616"/>
                          <a:ext cx="810" cy="8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33745303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9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9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9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Toeplitz</a:t>
            </a:r>
            <a:r>
              <a:rPr lang="en-US" dirty="0" smtClean="0"/>
              <a:t> </a:t>
            </a:r>
            <a:r>
              <a:rPr lang="en-US" dirty="0" err="1" smtClean="0"/>
              <a:t>vs</a:t>
            </a:r>
            <a:r>
              <a:rPr lang="en-US" dirty="0" smtClean="0"/>
              <a:t> </a:t>
            </a:r>
            <a:r>
              <a:rPr lang="en-US" dirty="0" err="1" smtClean="0"/>
              <a:t>circulant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>
                <a:solidFill>
                  <a:schemeClr val="bg2"/>
                </a:solidFill>
              </a:rPr>
              <a:t>Strictly speaking, real world stationary noise covariance matrix is </a:t>
            </a:r>
            <a:r>
              <a:rPr lang="en-US" sz="2400" dirty="0" err="1" smtClean="0">
                <a:solidFill>
                  <a:schemeClr val="bg2"/>
                </a:solidFill>
              </a:rPr>
              <a:t>Toeplitz</a:t>
            </a:r>
            <a:r>
              <a:rPr lang="en-US" sz="2400" dirty="0" smtClean="0">
                <a:solidFill>
                  <a:schemeClr val="bg2"/>
                </a:solidFill>
              </a:rPr>
              <a:t>, not </a:t>
            </a:r>
            <a:r>
              <a:rPr lang="en-US" sz="2400" dirty="0" err="1" smtClean="0">
                <a:solidFill>
                  <a:schemeClr val="bg2"/>
                </a:solidFill>
              </a:rPr>
              <a:t>circulant</a:t>
            </a:r>
            <a:r>
              <a:rPr lang="en-US" sz="2400" dirty="0" smtClean="0">
                <a:solidFill>
                  <a:schemeClr val="bg2"/>
                </a:solidFill>
              </a:rPr>
              <a:t>. There is no reason for noise autocorrelation to wrap around itself past the edges of the </a:t>
            </a:r>
            <a:r>
              <a:rPr lang="en-US" sz="2400" dirty="0" err="1" smtClean="0">
                <a:solidFill>
                  <a:schemeClr val="bg2"/>
                </a:solidFill>
              </a:rPr>
              <a:t>timestream</a:t>
            </a:r>
            <a:endParaRPr lang="en-US" sz="2400" dirty="0" smtClean="0">
              <a:solidFill>
                <a:schemeClr val="bg2"/>
              </a:solidFill>
            </a:endParaRPr>
          </a:p>
          <a:p>
            <a:r>
              <a:rPr lang="en-US" sz="2400" dirty="0" smtClean="0"/>
              <a:t>However </a:t>
            </a:r>
            <a:r>
              <a:rPr lang="en-US" sz="2400" dirty="0" err="1" smtClean="0"/>
              <a:t>Toeplitz</a:t>
            </a:r>
            <a:r>
              <a:rPr lang="en-US" sz="2400" dirty="0" smtClean="0"/>
              <a:t> matrices are hard to deal with:</a:t>
            </a:r>
          </a:p>
          <a:p>
            <a:pPr lvl="1"/>
            <a:r>
              <a:rPr lang="en-US" sz="2000" dirty="0" smtClean="0"/>
              <a:t>Hard to invert</a:t>
            </a:r>
          </a:p>
          <a:p>
            <a:pPr lvl="1"/>
            <a:r>
              <a:rPr lang="en-US" sz="2000" dirty="0" smtClean="0"/>
              <a:t>In general, inverse is not </a:t>
            </a:r>
            <a:r>
              <a:rPr lang="en-US" sz="2000" dirty="0" err="1" smtClean="0"/>
              <a:t>Toeplitz</a:t>
            </a:r>
            <a:endParaRPr lang="en-US" sz="2000" dirty="0" smtClean="0"/>
          </a:p>
          <a:p>
            <a:pPr lvl="1"/>
            <a:r>
              <a:rPr lang="en-US" sz="2000" dirty="0" smtClean="0"/>
              <a:t>Multiplication by vector is O(N</a:t>
            </a:r>
            <a:r>
              <a:rPr lang="en-US" sz="2000" baseline="30000" dirty="0" smtClean="0"/>
              <a:t>2</a:t>
            </a:r>
            <a:r>
              <a:rPr lang="en-US" sz="2000" dirty="0" smtClean="0"/>
              <a:t>), harder than </a:t>
            </a:r>
            <a:r>
              <a:rPr lang="en-US" sz="2000" dirty="0" err="1" smtClean="0"/>
              <a:t>circulant</a:t>
            </a:r>
            <a:endParaRPr lang="en-US" sz="2000" dirty="0" smtClean="0"/>
          </a:p>
          <a:p>
            <a:r>
              <a:rPr lang="en-US" sz="2400" dirty="0" smtClean="0"/>
              <a:t>Since edge effects are usual a minor perturbation, </a:t>
            </a:r>
            <a:r>
              <a:rPr lang="en-US" sz="2400" dirty="0" err="1" smtClean="0"/>
              <a:t>circulant</a:t>
            </a:r>
            <a:r>
              <a:rPr lang="en-US" sz="2400" dirty="0" smtClean="0"/>
              <a:t> is usually a very good approximation</a:t>
            </a:r>
            <a:endParaRPr lang="en-US" sz="24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09663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5954" name="Object 2"/>
          <p:cNvGraphicFramePr>
            <a:graphicFrameLocks noChangeAspect="1"/>
          </p:cNvGraphicFramePr>
          <p:nvPr/>
        </p:nvGraphicFramePr>
        <p:xfrm>
          <a:off x="4667250" y="1797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769" name="Equation" r:id="rId3" imgW="114120" imgH="215640" progId="Equation.3">
                  <p:embed/>
                </p:oleObj>
              </mc:Choice>
              <mc:Fallback>
                <p:oleObj name="Equation" r:id="rId3" imgW="11412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67250" y="1797050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5955" name="Object 3"/>
          <p:cNvGraphicFramePr>
            <a:graphicFrameLocks noChangeAspect="1"/>
          </p:cNvGraphicFramePr>
          <p:nvPr/>
        </p:nvGraphicFramePr>
        <p:xfrm>
          <a:off x="4667250" y="1797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770" name="Equation" r:id="rId5" imgW="114120" imgH="215640" progId="Equation.3">
                  <p:embed/>
                </p:oleObj>
              </mc:Choice>
              <mc:Fallback>
                <p:oleObj name="Equation" r:id="rId5" imgW="11412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67250" y="1797050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5956" name="Object 4"/>
          <p:cNvGraphicFramePr>
            <a:graphicFrameLocks noChangeAspect="1"/>
          </p:cNvGraphicFramePr>
          <p:nvPr/>
        </p:nvGraphicFramePr>
        <p:xfrm>
          <a:off x="4667250" y="1797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771" name="Equation" r:id="rId6" imgW="114120" imgH="215640" progId="Equation.3">
                  <p:embed/>
                </p:oleObj>
              </mc:Choice>
              <mc:Fallback>
                <p:oleObj name="Equation" r:id="rId6" imgW="11412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67250" y="1797050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5957" name="Object 5"/>
          <p:cNvGraphicFramePr>
            <a:graphicFrameLocks noChangeAspect="1"/>
          </p:cNvGraphicFramePr>
          <p:nvPr/>
        </p:nvGraphicFramePr>
        <p:xfrm>
          <a:off x="4667250" y="1797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772" name="Equation" r:id="rId7" imgW="114120" imgH="215640" progId="Equation.3">
                  <p:embed/>
                </p:oleObj>
              </mc:Choice>
              <mc:Fallback>
                <p:oleObj name="Equation" r:id="rId7" imgW="11412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67250" y="1797050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5958" name="Text Box 6"/>
          <p:cNvSpPr txBox="1">
            <a:spLocks noChangeArrowheads="1"/>
          </p:cNvSpPr>
          <p:nvPr/>
        </p:nvSpPr>
        <p:spPr bwMode="auto">
          <a:xfrm>
            <a:off x="468313" y="1773238"/>
            <a:ext cx="8135937" cy="88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it-IT" sz="2800" smtClean="0">
                <a:solidFill>
                  <a:srgbClr val="669999"/>
                </a:solidFill>
                <a:latin typeface="Arial Unicode MS" charset="0"/>
                <a:ea typeface="ＭＳ Ｐゴシック" charset="0"/>
                <a:cs typeface="+mn-cs"/>
              </a:rPr>
              <a:t>Must solve iteratively for large datasets.</a:t>
            </a:r>
          </a:p>
          <a:p>
            <a:r>
              <a:rPr lang="it-IT" sz="2400" smtClean="0">
                <a:solidFill>
                  <a:srgbClr val="669999"/>
                </a:solidFill>
                <a:latin typeface="Arial Unicode MS" charset="0"/>
                <a:ea typeface="ＭＳ Ｐゴシック" charset="0"/>
                <a:cs typeface="+mn-cs"/>
              </a:rPr>
              <a:t>Preconditioned Conjugate Gradient is a good solver </a:t>
            </a:r>
          </a:p>
        </p:txBody>
      </p:sp>
      <p:graphicFrame>
        <p:nvGraphicFramePr>
          <p:cNvPr id="125959" name="Object 7"/>
          <p:cNvGraphicFramePr>
            <a:graphicFrameLocks noChangeAspect="1"/>
          </p:cNvGraphicFramePr>
          <p:nvPr/>
        </p:nvGraphicFramePr>
        <p:xfrm>
          <a:off x="4419600" y="2992438"/>
          <a:ext cx="2624138" cy="857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773" name="Equation" r:id="rId8" imgW="660240" imgH="203040" progId="Equation.3">
                  <p:embed/>
                </p:oleObj>
              </mc:Choice>
              <mc:Fallback>
                <p:oleObj name="Equation" r:id="rId8" imgW="66024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2992438"/>
                        <a:ext cx="2624138" cy="85725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5960" name="Object 8"/>
          <p:cNvGraphicFramePr>
            <a:graphicFrameLocks noChangeAspect="1"/>
          </p:cNvGraphicFramePr>
          <p:nvPr/>
        </p:nvGraphicFramePr>
        <p:xfrm>
          <a:off x="3276600" y="3068638"/>
          <a:ext cx="1009650" cy="750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774" name="Equation" r:id="rId10" imgW="253800" imgH="177480" progId="Equation.3">
                  <p:embed/>
                </p:oleObj>
              </mc:Choice>
              <mc:Fallback>
                <p:oleObj name="Equation" r:id="rId10" imgW="25380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3068638"/>
                        <a:ext cx="1009650" cy="750887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0000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5961" name="Object 9"/>
          <p:cNvGraphicFramePr>
            <a:graphicFrameLocks noChangeAspect="1"/>
          </p:cNvGraphicFramePr>
          <p:nvPr/>
        </p:nvGraphicFramePr>
        <p:xfrm>
          <a:off x="2286000" y="2992438"/>
          <a:ext cx="1060450" cy="857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775" name="Equation" r:id="rId12" imgW="266400" imgH="203040" progId="Equation.3">
                  <p:embed/>
                </p:oleObj>
              </mc:Choice>
              <mc:Fallback>
                <p:oleObj name="Equation" r:id="rId12" imgW="26640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2992438"/>
                        <a:ext cx="1060450" cy="85725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5962" name="Object 10"/>
          <p:cNvGraphicFramePr>
            <a:graphicFrameLocks noChangeAspect="1"/>
          </p:cNvGraphicFramePr>
          <p:nvPr/>
        </p:nvGraphicFramePr>
        <p:xfrm>
          <a:off x="1447800" y="2992438"/>
          <a:ext cx="858838" cy="803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776" name="Equation" r:id="rId14" imgW="215640" imgH="190440" progId="Equation.3">
                  <p:embed/>
                </p:oleObj>
              </mc:Choice>
              <mc:Fallback>
                <p:oleObj name="Equation" r:id="rId14" imgW="215640" imgH="1904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2992438"/>
                        <a:ext cx="858838" cy="80327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5963" name="Text Box 11"/>
          <p:cNvSpPr txBox="1">
            <a:spLocks noChangeArrowheads="1"/>
          </p:cNvSpPr>
          <p:nvPr/>
        </p:nvSpPr>
        <p:spPr bwMode="auto">
          <a:xfrm>
            <a:off x="468313" y="4221163"/>
            <a:ext cx="6842125" cy="1661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it-IT" sz="2800" dirty="0" err="1" smtClean="0">
                <a:solidFill>
                  <a:srgbClr val="669999"/>
                </a:solidFill>
                <a:latin typeface="Arial Unicode MS" charset="0"/>
                <a:ea typeface="ＭＳ Ｐゴシック" charset="0"/>
                <a:cs typeface="+mn-cs"/>
              </a:rPr>
              <a:t>This</a:t>
            </a:r>
            <a:r>
              <a:rPr lang="it-IT" sz="2800" dirty="0" smtClean="0">
                <a:solidFill>
                  <a:srgbClr val="669999"/>
                </a:solidFill>
                <a:latin typeface="Arial Unicode MS" charset="0"/>
                <a:ea typeface="ＭＳ Ｐゴシック" charset="0"/>
                <a:cs typeface="+mn-cs"/>
              </a:rPr>
              <a:t> </a:t>
            </a:r>
            <a:r>
              <a:rPr lang="it-IT" sz="2800" dirty="0" err="1" smtClean="0">
                <a:solidFill>
                  <a:srgbClr val="669999"/>
                </a:solidFill>
                <a:latin typeface="Arial Unicode MS" charset="0"/>
                <a:ea typeface="ＭＳ Ｐゴシック" charset="0"/>
                <a:cs typeface="+mn-cs"/>
              </a:rPr>
              <a:t>is</a:t>
            </a:r>
            <a:r>
              <a:rPr lang="it-IT" sz="2800" dirty="0" smtClean="0">
                <a:solidFill>
                  <a:srgbClr val="669999"/>
                </a:solidFill>
                <a:latin typeface="Arial Unicode MS" charset="0"/>
                <a:ea typeface="ＭＳ Ｐゴシック" charset="0"/>
                <a:cs typeface="+mn-cs"/>
              </a:rPr>
              <a:t> </a:t>
            </a:r>
            <a:r>
              <a:rPr lang="it-IT" sz="2800" dirty="0" err="1" smtClean="0">
                <a:solidFill>
                  <a:srgbClr val="669999"/>
                </a:solidFill>
                <a:latin typeface="Arial Unicode MS" charset="0"/>
                <a:ea typeface="ＭＳ Ｐゴシック" charset="0"/>
                <a:cs typeface="+mn-cs"/>
              </a:rPr>
              <a:t>sometimes</a:t>
            </a:r>
            <a:r>
              <a:rPr lang="it-IT" sz="2800" dirty="0" smtClean="0">
                <a:solidFill>
                  <a:srgbClr val="669999"/>
                </a:solidFill>
                <a:latin typeface="Arial Unicode MS" charset="0"/>
                <a:ea typeface="ＭＳ Ｐゴシック" charset="0"/>
                <a:cs typeface="+mn-cs"/>
              </a:rPr>
              <a:t> </a:t>
            </a:r>
            <a:r>
              <a:rPr lang="it-IT" sz="2800" dirty="0" err="1" smtClean="0">
                <a:solidFill>
                  <a:srgbClr val="669999"/>
                </a:solidFill>
                <a:latin typeface="Arial Unicode MS" charset="0"/>
                <a:ea typeface="ＭＳ Ｐゴシック" charset="0"/>
                <a:cs typeface="+mn-cs"/>
              </a:rPr>
              <a:t>called</a:t>
            </a:r>
            <a:r>
              <a:rPr lang="it-IT" sz="2800" dirty="0" smtClean="0">
                <a:solidFill>
                  <a:srgbClr val="669999"/>
                </a:solidFill>
                <a:latin typeface="Arial Unicode MS" charset="0"/>
                <a:ea typeface="ＭＳ Ｐゴシック" charset="0"/>
                <a:cs typeface="+mn-cs"/>
              </a:rPr>
              <a:t> </a:t>
            </a:r>
            <a:r>
              <a:rPr lang="it-IT" sz="2800" dirty="0" smtClean="0">
                <a:solidFill>
                  <a:srgbClr val="669999"/>
                </a:solidFill>
                <a:latin typeface="Arial Unicode MS" charset="0"/>
                <a:ea typeface="ＭＳ Ｐゴシック" charset="0"/>
                <a:cs typeface="+mn-cs"/>
              </a:rPr>
              <a:t>the “</a:t>
            </a:r>
            <a:r>
              <a:rPr lang="it-IT" sz="2800" dirty="0" err="1" smtClean="0">
                <a:solidFill>
                  <a:srgbClr val="669999"/>
                </a:solidFill>
                <a:latin typeface="Arial Unicode MS" charset="0"/>
                <a:ea typeface="ＭＳ Ｐゴシック" charset="0"/>
                <a:cs typeface="+mn-cs"/>
              </a:rPr>
              <a:t>Unroll</a:t>
            </a:r>
            <a:r>
              <a:rPr lang="it-IT" sz="2800" dirty="0" smtClean="0">
                <a:solidFill>
                  <a:srgbClr val="669999"/>
                </a:solidFill>
                <a:latin typeface="Arial Unicode MS" charset="0"/>
                <a:ea typeface="ＭＳ Ｐゴシック" charset="0"/>
                <a:cs typeface="+mn-cs"/>
              </a:rPr>
              <a:t>, Convolve &amp; Bin</a:t>
            </a:r>
            <a:r>
              <a:rPr lang="it-IT" sz="2800" dirty="0" smtClean="0">
                <a:solidFill>
                  <a:srgbClr val="669999"/>
                </a:solidFill>
                <a:latin typeface="Arial Unicode MS" charset="0"/>
                <a:ea typeface="ＭＳ Ｐゴシック" charset="0"/>
                <a:cs typeface="+mn-cs"/>
              </a:rPr>
              <a:t>” </a:t>
            </a:r>
            <a:r>
              <a:rPr lang="it-IT" sz="2800" dirty="0" err="1" smtClean="0">
                <a:solidFill>
                  <a:srgbClr val="669999"/>
                </a:solidFill>
                <a:latin typeface="Arial Unicode MS" charset="0"/>
                <a:ea typeface="ＭＳ Ｐゴシック" charset="0"/>
                <a:cs typeface="+mn-cs"/>
              </a:rPr>
              <a:t>approach</a:t>
            </a:r>
            <a:r>
              <a:rPr lang="it-IT" sz="2800" dirty="0" smtClean="0">
                <a:solidFill>
                  <a:srgbClr val="669999"/>
                </a:solidFill>
                <a:latin typeface="Arial Unicode MS" charset="0"/>
                <a:ea typeface="ＭＳ Ｐゴシック" charset="0"/>
                <a:cs typeface="+mn-cs"/>
              </a:rPr>
              <a:t>.</a:t>
            </a:r>
          </a:p>
          <a:p>
            <a:endParaRPr lang="it-IT" sz="2800" dirty="0">
              <a:solidFill>
                <a:srgbClr val="669999"/>
              </a:solidFill>
              <a:latin typeface="Arial Unicode MS" charset="0"/>
              <a:ea typeface="ＭＳ Ｐゴシック" charset="0"/>
              <a:cs typeface="+mn-cs"/>
            </a:endParaRPr>
          </a:p>
          <a:p>
            <a:r>
              <a:rPr lang="it-IT" dirty="0" smtClean="0">
                <a:solidFill>
                  <a:srgbClr val="0000FF"/>
                </a:solidFill>
                <a:latin typeface="Arial Unicode MS" charset="0"/>
                <a:ea typeface="ＭＳ Ｐゴシック" charset="0"/>
                <a:cs typeface="+mn-cs"/>
              </a:rPr>
              <a:t>Natoli et al. 2001, Dor</a:t>
            </a:r>
            <a:r>
              <a:rPr lang="it-IT" dirty="0" smtClean="0">
                <a:solidFill>
                  <a:srgbClr val="0000FF"/>
                </a:solidFill>
                <a:latin typeface="Arial Unicode MS" charset="0"/>
                <a:ea typeface="ＭＳ Ｐゴシック" charset="0"/>
                <a:cs typeface="+mn-cs"/>
              </a:rPr>
              <a:t>è et al. 2001</a:t>
            </a:r>
            <a:endParaRPr lang="it-IT" dirty="0">
              <a:solidFill>
                <a:srgbClr val="0000FF"/>
              </a:solidFill>
              <a:latin typeface="Arial Unicode MS" charset="0"/>
              <a:ea typeface="ＭＳ Ｐゴシック" charset="0"/>
              <a:cs typeface="+mn-cs"/>
            </a:endParaRPr>
          </a:p>
        </p:txBody>
      </p:sp>
      <p:sp>
        <p:nvSpPr>
          <p:cNvPr id="125965" name="Rectangle 1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 workable solution</a:t>
            </a:r>
          </a:p>
        </p:txBody>
      </p:sp>
    </p:spTree>
    <p:extLst>
      <p:ext uri="{BB962C8B-B14F-4D97-AF65-F5344CB8AC3E}">
        <p14:creationId xmlns:p14="http://schemas.microsoft.com/office/powerpoint/2010/main" val="17120755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59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59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59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5960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59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59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5961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59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59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596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25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963" grpId="0" autoUpdateAnimBg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 practice, this deals with non trivial noise</a:t>
            </a:r>
          </a:p>
        </p:txBody>
      </p:sp>
      <p:sp>
        <p:nvSpPr>
          <p:cNvPr id="153604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200" dirty="0"/>
              <a:t>The extra filter to </a:t>
            </a:r>
            <a:r>
              <a:rPr lang="ja-JP" altLang="en-US" sz="2200" dirty="0">
                <a:latin typeface="Arial"/>
              </a:rPr>
              <a:t>“</a:t>
            </a:r>
            <a:r>
              <a:rPr lang="en-US" sz="2200" dirty="0"/>
              <a:t>cure</a:t>
            </a:r>
            <a:r>
              <a:rPr lang="ja-JP" altLang="en-US" sz="2200" dirty="0">
                <a:latin typeface="Arial"/>
              </a:rPr>
              <a:t>”</a:t>
            </a:r>
            <a:r>
              <a:rPr lang="en-US" sz="2200" dirty="0"/>
              <a:t> TF divergence is applied at the map making level.</a:t>
            </a:r>
          </a:p>
          <a:p>
            <a:pPr>
              <a:lnSpc>
                <a:spcPct val="90000"/>
              </a:lnSpc>
            </a:pPr>
            <a:r>
              <a:rPr lang="en-US" sz="2200" dirty="0"/>
              <a:t>Since a GLS code basically </a:t>
            </a:r>
            <a:r>
              <a:rPr lang="ja-JP" altLang="en-US" sz="2200" dirty="0">
                <a:latin typeface="Arial"/>
              </a:rPr>
              <a:t>“</a:t>
            </a:r>
            <a:r>
              <a:rPr lang="en-US" sz="2200" dirty="0"/>
              <a:t>divides</a:t>
            </a:r>
            <a:r>
              <a:rPr lang="ja-JP" altLang="en-US" sz="2200" dirty="0">
                <a:latin typeface="Arial"/>
              </a:rPr>
              <a:t>”</a:t>
            </a:r>
            <a:r>
              <a:rPr lang="en-US" sz="2200" dirty="0"/>
              <a:t> by the noise PSD, it also cures lines and other noise features</a:t>
            </a:r>
          </a:p>
          <a:p>
            <a:pPr>
              <a:lnSpc>
                <a:spcPct val="90000"/>
              </a:lnSpc>
            </a:pPr>
            <a:r>
              <a:rPr lang="en-US" sz="2200" dirty="0"/>
              <a:t>Note that the high pass often makes convergence critical!</a:t>
            </a:r>
          </a:p>
          <a:p>
            <a:pPr>
              <a:lnSpc>
                <a:spcPct val="90000"/>
              </a:lnSpc>
            </a:pPr>
            <a:r>
              <a:rPr lang="en-US" sz="2200" dirty="0"/>
              <a:t>It does not cure noise with non random </a:t>
            </a:r>
            <a:r>
              <a:rPr lang="en-US" sz="2200" dirty="0" smtClean="0"/>
              <a:t>phases</a:t>
            </a:r>
            <a:endParaRPr lang="en-US" sz="2200" dirty="0"/>
          </a:p>
        </p:txBody>
      </p:sp>
      <p:graphicFrame>
        <p:nvGraphicFramePr>
          <p:cNvPr id="153606" name="Object 6"/>
          <p:cNvGraphicFramePr>
            <a:graphicFrameLocks noChangeAspect="1"/>
          </p:cNvGraphicFramePr>
          <p:nvPr>
            <p:ph sz="half" idx="2"/>
          </p:nvPr>
        </p:nvGraphicFramePr>
        <p:xfrm>
          <a:off x="4648200" y="2341563"/>
          <a:ext cx="4038600" cy="3165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131" name="Immagine bitmap" r:id="rId3" imgW="6001588" imgH="4704762" progId="Paint.Picture">
                  <p:embed/>
                </p:oleObj>
              </mc:Choice>
              <mc:Fallback>
                <p:oleObj name="Immagine bitmap" r:id="rId3" imgW="6001588" imgH="4704762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2341563"/>
                        <a:ext cx="4038600" cy="3165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991461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How to estimate N</a:t>
            </a:r>
          </a:p>
        </p:txBody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19263"/>
            <a:ext cx="8229600" cy="2070100"/>
          </a:xfrm>
        </p:spPr>
        <p:txBody>
          <a:bodyPr/>
          <a:lstStyle/>
          <a:p>
            <a:r>
              <a:rPr lang="en-US" sz="2600"/>
              <a:t>GLS map making requires knowledge of noise properties</a:t>
            </a:r>
          </a:p>
          <a:p>
            <a:r>
              <a:rPr lang="en-US" sz="2600"/>
              <a:t>They must be measured directly from the data.</a:t>
            </a:r>
          </a:p>
          <a:p>
            <a:r>
              <a:rPr lang="en-US" sz="2600"/>
              <a:t>This is best done iteratively. </a:t>
            </a:r>
          </a:p>
        </p:txBody>
      </p:sp>
      <p:sp>
        <p:nvSpPr>
          <p:cNvPr id="128004" name="AutoShape 4"/>
          <p:cNvSpPr>
            <a:spLocks noChangeArrowheads="1"/>
          </p:cNvSpPr>
          <p:nvPr/>
        </p:nvSpPr>
        <p:spPr bwMode="auto">
          <a:xfrm>
            <a:off x="1116013" y="4054475"/>
            <a:ext cx="2076450" cy="290513"/>
          </a:xfrm>
          <a:prstGeom prst="flowChartAlternateProcess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en-US" sz="12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+mn-cs"/>
              </a:rPr>
              <a:t>Estimate Map</a:t>
            </a:r>
          </a:p>
        </p:txBody>
      </p:sp>
      <p:sp>
        <p:nvSpPr>
          <p:cNvPr id="128006" name="Line 6"/>
          <p:cNvSpPr>
            <a:spLocks noChangeShapeType="1"/>
          </p:cNvSpPr>
          <p:nvPr/>
        </p:nvSpPr>
        <p:spPr bwMode="auto">
          <a:xfrm>
            <a:off x="3348038" y="4221163"/>
            <a:ext cx="16557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128007" name="AutoShape 7"/>
          <p:cNvSpPr>
            <a:spLocks noChangeArrowheads="1"/>
          </p:cNvSpPr>
          <p:nvPr/>
        </p:nvSpPr>
        <p:spPr bwMode="auto">
          <a:xfrm>
            <a:off x="5081588" y="4054475"/>
            <a:ext cx="2066925" cy="290513"/>
          </a:xfrm>
          <a:prstGeom prst="flowChartAlternateProcess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en-US" sz="12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+mn-cs"/>
              </a:rPr>
              <a:t>Unroll on timeline</a:t>
            </a:r>
          </a:p>
        </p:txBody>
      </p:sp>
      <p:sp>
        <p:nvSpPr>
          <p:cNvPr id="128008" name="Line 8"/>
          <p:cNvSpPr>
            <a:spLocks noChangeShapeType="1"/>
          </p:cNvSpPr>
          <p:nvPr/>
        </p:nvSpPr>
        <p:spPr bwMode="auto">
          <a:xfrm>
            <a:off x="6156325" y="4437063"/>
            <a:ext cx="0" cy="6492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128009" name="AutoShape 9"/>
          <p:cNvSpPr>
            <a:spLocks noChangeArrowheads="1"/>
          </p:cNvSpPr>
          <p:nvPr/>
        </p:nvSpPr>
        <p:spPr bwMode="auto">
          <a:xfrm>
            <a:off x="5148263" y="5445125"/>
            <a:ext cx="2076450" cy="290513"/>
          </a:xfrm>
          <a:prstGeom prst="flowChartAlternateProcess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en-US" sz="12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+mn-cs"/>
              </a:rPr>
              <a:t>Subtract from data</a:t>
            </a:r>
          </a:p>
        </p:txBody>
      </p:sp>
      <p:sp>
        <p:nvSpPr>
          <p:cNvPr id="128010" name="Line 10"/>
          <p:cNvSpPr>
            <a:spLocks noChangeShapeType="1"/>
          </p:cNvSpPr>
          <p:nvPr/>
        </p:nvSpPr>
        <p:spPr bwMode="auto">
          <a:xfrm flipH="1">
            <a:off x="3348038" y="5589588"/>
            <a:ext cx="16557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128011" name="AutoShape 11"/>
          <p:cNvSpPr>
            <a:spLocks noChangeArrowheads="1"/>
          </p:cNvSpPr>
          <p:nvPr/>
        </p:nvSpPr>
        <p:spPr bwMode="auto">
          <a:xfrm>
            <a:off x="1187450" y="5516563"/>
            <a:ext cx="2076450" cy="290512"/>
          </a:xfrm>
          <a:prstGeom prst="flowChartAlternateProcess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en-US" sz="12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+mn-cs"/>
              </a:rPr>
              <a:t>Estimate noise</a:t>
            </a:r>
          </a:p>
        </p:txBody>
      </p:sp>
      <p:sp>
        <p:nvSpPr>
          <p:cNvPr id="128012" name="AutoShape 12"/>
          <p:cNvSpPr>
            <a:spLocks noChangeArrowheads="1"/>
          </p:cNvSpPr>
          <p:nvPr/>
        </p:nvSpPr>
        <p:spPr bwMode="auto">
          <a:xfrm>
            <a:off x="1304925" y="4705350"/>
            <a:ext cx="1827213" cy="396875"/>
          </a:xfrm>
          <a:prstGeom prst="flowChartDecision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en-US" sz="1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+mn-cs"/>
              </a:rPr>
              <a:t>Convergence?</a:t>
            </a:r>
          </a:p>
        </p:txBody>
      </p:sp>
      <p:sp>
        <p:nvSpPr>
          <p:cNvPr id="128015" name="Line 15"/>
          <p:cNvSpPr>
            <a:spLocks noChangeShapeType="1"/>
          </p:cNvSpPr>
          <p:nvPr/>
        </p:nvSpPr>
        <p:spPr bwMode="auto">
          <a:xfrm flipV="1">
            <a:off x="2195513" y="5229225"/>
            <a:ext cx="0" cy="144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128016" name="Line 16"/>
          <p:cNvSpPr>
            <a:spLocks noChangeShapeType="1"/>
          </p:cNvSpPr>
          <p:nvPr/>
        </p:nvSpPr>
        <p:spPr bwMode="auto">
          <a:xfrm flipV="1">
            <a:off x="2195513" y="4508500"/>
            <a:ext cx="0" cy="144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128017" name="Line 17"/>
          <p:cNvSpPr>
            <a:spLocks noChangeShapeType="1"/>
          </p:cNvSpPr>
          <p:nvPr/>
        </p:nvSpPr>
        <p:spPr bwMode="auto">
          <a:xfrm>
            <a:off x="3203575" y="4868863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128018" name="Text Box 18"/>
          <p:cNvSpPr txBox="1">
            <a:spLocks noChangeArrowheads="1"/>
          </p:cNvSpPr>
          <p:nvPr/>
        </p:nvSpPr>
        <p:spPr bwMode="auto">
          <a:xfrm>
            <a:off x="1887538" y="4483100"/>
            <a:ext cx="2762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+mn-cs"/>
              </a:rPr>
              <a:t>N</a:t>
            </a:r>
          </a:p>
        </p:txBody>
      </p:sp>
      <p:sp>
        <p:nvSpPr>
          <p:cNvPr id="128021" name="Text Box 21"/>
          <p:cNvSpPr txBox="1">
            <a:spLocks noChangeArrowheads="1"/>
          </p:cNvSpPr>
          <p:nvPr/>
        </p:nvSpPr>
        <p:spPr bwMode="auto">
          <a:xfrm>
            <a:off x="3203575" y="4941888"/>
            <a:ext cx="268288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+mn-cs"/>
              </a:rPr>
              <a:t>Y</a:t>
            </a:r>
          </a:p>
        </p:txBody>
      </p:sp>
      <p:sp>
        <p:nvSpPr>
          <p:cNvPr id="128022" name="Oval 22"/>
          <p:cNvSpPr>
            <a:spLocks noChangeArrowheads="1"/>
          </p:cNvSpPr>
          <p:nvPr/>
        </p:nvSpPr>
        <p:spPr bwMode="auto">
          <a:xfrm>
            <a:off x="3708400" y="4533900"/>
            <a:ext cx="1511300" cy="739775"/>
          </a:xfrm>
          <a:prstGeom prst="ellipse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en-US" sz="1000" b="1" smtClean="0">
                <a:solidFill>
                  <a:srgbClr val="000000"/>
                </a:solidFill>
                <a:latin typeface="Arial" charset="0"/>
                <a:ea typeface="ＭＳ Ｐゴシック" charset="0"/>
                <a:cs typeface="+mn-cs"/>
              </a:rPr>
              <a:t>Get map and noise properties</a:t>
            </a:r>
          </a:p>
        </p:txBody>
      </p:sp>
    </p:spTree>
    <p:extLst>
      <p:ext uri="{BB962C8B-B14F-4D97-AF65-F5344CB8AC3E}">
        <p14:creationId xmlns:p14="http://schemas.microsoft.com/office/powerpoint/2010/main" val="41932545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Preserving timeline continuity</a:t>
            </a:r>
          </a:p>
        </p:txBody>
      </p:sp>
      <p:sp>
        <p:nvSpPr>
          <p:cNvPr id="1413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719263"/>
            <a:ext cx="4038600" cy="4302125"/>
          </a:xfrm>
        </p:spPr>
        <p:txBody>
          <a:bodyPr/>
          <a:lstStyle/>
          <a:p>
            <a:r>
              <a:rPr lang="en-US" sz="2200"/>
              <a:t>One requirement (posed by FFT) is timeline continuity.</a:t>
            </a:r>
          </a:p>
          <a:p>
            <a:r>
              <a:rPr lang="en-US" sz="2200"/>
              <a:t>Spurious events (e.g. cosmic rays) tend to destroy this.</a:t>
            </a:r>
          </a:p>
          <a:p>
            <a:r>
              <a:rPr lang="en-US" sz="2200"/>
              <a:t>A good way to restore it while preserving noise properties within the gap is through constrained realizations.</a:t>
            </a:r>
          </a:p>
        </p:txBody>
      </p:sp>
      <p:pic>
        <p:nvPicPr>
          <p:cNvPr id="141318" name="Picture 6"/>
          <p:cNvPicPr>
            <a:picLocks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2152650"/>
            <a:ext cx="4038600" cy="1262063"/>
          </a:xfrm>
          <a:noFill/>
          <a:ln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41321" name="Picture 9" descr="gap+constr"/>
          <p:cNvPicPr>
            <a:picLocks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48263" y="3789363"/>
            <a:ext cx="2982912" cy="21304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53612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Science targets</a:t>
            </a:r>
            <a:endParaRPr lang="en-US" dirty="0">
              <a:solidFill>
                <a:srgbClr val="0000FF"/>
              </a:solidFill>
            </a:endParaRPr>
          </a:p>
        </p:txBody>
      </p:sp>
      <p:pic>
        <p:nvPicPr>
          <p:cNvPr id="7" name="Content Placeholder 6" descr="APS2015_Paolo-1.pd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951" r="-16951"/>
          <a:stretch>
            <a:fillRect/>
          </a:stretch>
        </p:blipFill>
        <p:spPr/>
      </p:pic>
      <p:sp>
        <p:nvSpPr>
          <p:cNvPr id="8" name="Rectangle 7"/>
          <p:cNvSpPr/>
          <p:nvPr/>
        </p:nvSpPr>
        <p:spPr>
          <a:xfrm>
            <a:off x="1966383" y="4355870"/>
            <a:ext cx="2089151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eflateInflateDeflate">
              <a:avLst>
                <a:gd name="adj" fmla="val 26827"/>
              </a:avLst>
            </a:prstTxWarp>
            <a:spAutoFit/>
          </a:bodyPr>
          <a:lstStyle/>
          <a:p>
            <a:pPr algn="ctr"/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Primordial GW = Energy </a:t>
            </a:r>
          </a:p>
          <a:p>
            <a:pPr algn="ctr"/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scale of </a:t>
            </a:r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Inflation 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129366" y="2146299"/>
            <a:ext cx="4690534" cy="330201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Inflation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459449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Multidector Map Making 1/2</a:t>
            </a:r>
          </a:p>
        </p:txBody>
      </p:sp>
      <p:sp>
        <p:nvSpPr>
          <p:cNvPr id="13005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200"/>
              <a:t>Extension to joint multidetector map making is trivial in the case of detectors with no cross talk.</a:t>
            </a:r>
          </a:p>
          <a:p>
            <a:r>
              <a:rPr lang="en-US" sz="2200"/>
              <a:t>Just consider a longer timeline.</a:t>
            </a:r>
          </a:p>
          <a:p>
            <a:r>
              <a:rPr lang="en-US" sz="2200"/>
              <a:t>Each bolometer is weighted by its own noise.</a:t>
            </a:r>
          </a:p>
          <a:p>
            <a:r>
              <a:rPr lang="en-US" sz="2200"/>
              <a:t>Increased redundancy usually helps both map making and noise estimation </a:t>
            </a:r>
          </a:p>
        </p:txBody>
      </p:sp>
      <p:pic>
        <p:nvPicPr>
          <p:cNvPr id="130053" name="Picture 5"/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2560638"/>
            <a:ext cx="4038600" cy="2728912"/>
          </a:xfrm>
          <a:noFill/>
          <a:ln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60700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Multidetector MapMaking 2/2</a:t>
            </a:r>
          </a:p>
        </p:txBody>
      </p:sp>
      <p:pic>
        <p:nvPicPr>
          <p:cNvPr id="131078" name="Picture 6"/>
          <p:cNvPicPr>
            <a:picLocks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20938" y="1962150"/>
            <a:ext cx="4300537" cy="1643063"/>
          </a:xfrm>
          <a:noFill/>
          <a:ln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1076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z="2600" dirty="0"/>
              <a:t>It is also possible to account optimally for </a:t>
            </a:r>
            <a:r>
              <a:rPr lang="en-US" sz="2600" dirty="0" smtClean="0"/>
              <a:t>noise cross-correlations</a:t>
            </a:r>
            <a:endParaRPr lang="en-US" sz="2600" dirty="0"/>
          </a:p>
          <a:p>
            <a:r>
              <a:rPr lang="en-US" sz="2600" dirty="0"/>
              <a:t>This is done by </a:t>
            </a:r>
            <a:r>
              <a:rPr lang="en-US" sz="2600" dirty="0" err="1"/>
              <a:t>Choleski</a:t>
            </a:r>
            <a:r>
              <a:rPr lang="en-US" sz="2600" dirty="0"/>
              <a:t> decomposing the frequency coupling matrix (Fourier representation of the matrix shown </a:t>
            </a:r>
            <a:r>
              <a:rPr lang="en-US" sz="2600" dirty="0" smtClean="0"/>
              <a:t>above</a:t>
            </a:r>
            <a:r>
              <a:rPr lang="en-US" sz="2600" dirty="0"/>
              <a:t>)</a:t>
            </a:r>
            <a:r>
              <a:rPr lang="en-US" sz="2600" dirty="0" smtClean="0"/>
              <a:t> </a:t>
            </a:r>
            <a:endParaRPr lang="en-US" sz="2600" dirty="0"/>
          </a:p>
        </p:txBody>
      </p:sp>
      <p:sp>
        <p:nvSpPr>
          <p:cNvPr id="2" name="TextBox 1"/>
          <p:cNvSpPr txBox="1"/>
          <p:nvPr/>
        </p:nvSpPr>
        <p:spPr>
          <a:xfrm>
            <a:off x="901700" y="6324600"/>
            <a:ext cx="55212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0000FF"/>
                </a:solidFill>
              </a:rPr>
              <a:t>Patonchon</a:t>
            </a:r>
            <a:r>
              <a:rPr lang="en-US" dirty="0" smtClean="0">
                <a:solidFill>
                  <a:srgbClr val="0000FF"/>
                </a:solidFill>
              </a:rPr>
              <a:t> et al, 2008; de </a:t>
            </a:r>
            <a:r>
              <a:rPr lang="en-US" dirty="0" err="1" smtClean="0">
                <a:solidFill>
                  <a:srgbClr val="0000FF"/>
                </a:solidFill>
              </a:rPr>
              <a:t>Gasperis</a:t>
            </a:r>
            <a:r>
              <a:rPr lang="en-US" dirty="0" smtClean="0">
                <a:solidFill>
                  <a:srgbClr val="0000FF"/>
                </a:solidFill>
              </a:rPr>
              <a:t> et al 2016</a:t>
            </a:r>
            <a:endParaRPr 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28023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Hoq</a:t>
            </a:r>
            <a:r>
              <a:rPr lang="en-US" dirty="0" smtClean="0"/>
              <a:t> about faster approaches? </a:t>
            </a:r>
            <a:endParaRPr lang="en-US" dirty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it-IT" sz="2000" dirty="0" err="1" smtClean="0"/>
              <a:t>Correlated</a:t>
            </a:r>
            <a:r>
              <a:rPr lang="it-IT" sz="2000" dirty="0" smtClean="0"/>
              <a:t> </a:t>
            </a:r>
            <a:r>
              <a:rPr lang="it-IT" sz="2000" dirty="0" err="1" smtClean="0"/>
              <a:t>noise</a:t>
            </a:r>
            <a:r>
              <a:rPr lang="it-IT" sz="2000" dirty="0" smtClean="0"/>
              <a:t> can be </a:t>
            </a:r>
            <a:r>
              <a:rPr lang="it-IT" sz="2000" dirty="0" err="1" smtClean="0"/>
              <a:t>modeled</a:t>
            </a:r>
            <a:r>
              <a:rPr lang="it-IT" sz="2000" dirty="0" smtClean="0"/>
              <a:t> </a:t>
            </a:r>
            <a:r>
              <a:rPr lang="it-IT" sz="2000" dirty="0" err="1" smtClean="0"/>
              <a:t>as</a:t>
            </a:r>
            <a:r>
              <a:rPr lang="it-IT" sz="2000" dirty="0" smtClean="0"/>
              <a:t> </a:t>
            </a:r>
            <a:r>
              <a:rPr lang="it-IT" sz="2000" dirty="0" err="1" smtClean="0"/>
              <a:t>white</a:t>
            </a:r>
            <a:r>
              <a:rPr lang="it-IT" sz="2000" dirty="0" smtClean="0"/>
              <a:t> </a:t>
            </a:r>
            <a:r>
              <a:rPr lang="it-IT" sz="2000" dirty="0" err="1" smtClean="0"/>
              <a:t>noise</a:t>
            </a:r>
            <a:r>
              <a:rPr lang="it-IT" sz="2000" dirty="0" smtClean="0"/>
              <a:t> plus a </a:t>
            </a:r>
            <a:r>
              <a:rPr lang="it-IT" sz="2000" dirty="0" err="1" smtClean="0"/>
              <a:t>constant</a:t>
            </a:r>
            <a:r>
              <a:rPr lang="it-IT" sz="2000" dirty="0" smtClean="0"/>
              <a:t> (“offset”)</a:t>
            </a:r>
          </a:p>
          <a:p>
            <a:endParaRPr lang="it-IT" sz="2000" dirty="0" smtClean="0"/>
          </a:p>
          <a:p>
            <a:endParaRPr lang="it-IT" sz="2000" dirty="0" smtClean="0"/>
          </a:p>
          <a:p>
            <a:r>
              <a:rPr lang="it-IT" sz="2000" dirty="0" err="1" smtClean="0"/>
              <a:t>Observe</a:t>
            </a:r>
            <a:r>
              <a:rPr lang="it-IT" sz="2000" dirty="0" smtClean="0"/>
              <a:t> </a:t>
            </a:r>
            <a:r>
              <a:rPr lang="it-IT" sz="2000" dirty="0" err="1" smtClean="0"/>
              <a:t>many</a:t>
            </a:r>
            <a:r>
              <a:rPr lang="it-IT" sz="2000" dirty="0" smtClean="0"/>
              <a:t> time </a:t>
            </a:r>
            <a:r>
              <a:rPr lang="it-IT" sz="2000" dirty="0" err="1" smtClean="0"/>
              <a:t>same</a:t>
            </a:r>
            <a:r>
              <a:rPr lang="it-IT" sz="2000" dirty="0" smtClean="0"/>
              <a:t> </a:t>
            </a:r>
            <a:r>
              <a:rPr lang="it-IT" sz="2000" dirty="0" err="1" smtClean="0"/>
              <a:t>path</a:t>
            </a:r>
            <a:r>
              <a:rPr lang="it-IT" sz="2000" dirty="0" smtClean="0"/>
              <a:t> (</a:t>
            </a:r>
            <a:r>
              <a:rPr lang="it-IT" sz="2000" dirty="0" err="1" smtClean="0"/>
              <a:t>circle</a:t>
            </a:r>
            <a:r>
              <a:rPr lang="it-IT" sz="2000" dirty="0" smtClean="0"/>
              <a:t>) on the </a:t>
            </a:r>
            <a:r>
              <a:rPr lang="it-IT" sz="2000" dirty="0" err="1" smtClean="0"/>
              <a:t>sky</a:t>
            </a:r>
            <a:endParaRPr lang="it-IT" sz="2000" dirty="0" smtClean="0"/>
          </a:p>
          <a:p>
            <a:r>
              <a:rPr lang="it-IT" sz="2000" dirty="0" smtClean="0"/>
              <a:t>Bin </a:t>
            </a:r>
            <a:r>
              <a:rPr lang="it-IT" sz="2000" dirty="0" err="1" smtClean="0"/>
              <a:t>together</a:t>
            </a:r>
            <a:r>
              <a:rPr lang="it-IT" sz="2000" dirty="0" smtClean="0"/>
              <a:t> </a:t>
            </a:r>
            <a:r>
              <a:rPr lang="it-IT" sz="2000" dirty="0" err="1" smtClean="0"/>
              <a:t>samples</a:t>
            </a:r>
            <a:r>
              <a:rPr lang="it-IT" sz="2000" dirty="0" smtClean="0"/>
              <a:t> </a:t>
            </a:r>
            <a:r>
              <a:rPr lang="it-IT" sz="2000" dirty="0" err="1" smtClean="0"/>
              <a:t>observing</a:t>
            </a:r>
            <a:r>
              <a:rPr lang="it-IT" sz="2000" dirty="0" smtClean="0"/>
              <a:t> </a:t>
            </a:r>
            <a:r>
              <a:rPr lang="it-IT" sz="2000" dirty="0" err="1" smtClean="0"/>
              <a:t>same</a:t>
            </a:r>
            <a:r>
              <a:rPr lang="it-IT" sz="2000" dirty="0" smtClean="0"/>
              <a:t> pixel </a:t>
            </a:r>
            <a:r>
              <a:rPr lang="it-IT" sz="2000" dirty="0" smtClean="0">
                <a:sym typeface="Wingdings" charset="0"/>
              </a:rPr>
              <a:t> </a:t>
            </a:r>
            <a:r>
              <a:rPr lang="it-IT" sz="2000" dirty="0" err="1" smtClean="0"/>
              <a:t>creates</a:t>
            </a:r>
            <a:r>
              <a:rPr lang="it-IT" sz="2000" dirty="0" smtClean="0"/>
              <a:t> </a:t>
            </a:r>
            <a:r>
              <a:rPr lang="it-IT" sz="2000" dirty="0" err="1" smtClean="0"/>
              <a:t>offsets</a:t>
            </a:r>
            <a:endParaRPr lang="it-IT" sz="2000" dirty="0" smtClean="0"/>
          </a:p>
          <a:p>
            <a:r>
              <a:rPr lang="it-IT" sz="2000" dirty="0" smtClean="0"/>
              <a:t>Solve for </a:t>
            </a:r>
            <a:r>
              <a:rPr lang="it-IT" sz="2000" dirty="0" err="1" smtClean="0"/>
              <a:t>offsets</a:t>
            </a:r>
            <a:r>
              <a:rPr lang="it-IT" sz="2000" dirty="0" smtClean="0"/>
              <a:t> </a:t>
            </a:r>
            <a:r>
              <a:rPr lang="it-IT" sz="2000" dirty="0" err="1" smtClean="0"/>
              <a:t>minimizing</a:t>
            </a:r>
            <a:r>
              <a:rPr lang="it-IT" sz="2000" dirty="0" smtClean="0"/>
              <a:t> </a:t>
            </a:r>
            <a:r>
              <a:rPr lang="it-IT" sz="2000" dirty="0" smtClean="0">
                <a:latin typeface="Symbol" charset="0"/>
              </a:rPr>
              <a:t>c</a:t>
            </a:r>
            <a:r>
              <a:rPr lang="it-IT" sz="2000" baseline="30000" dirty="0" smtClean="0"/>
              <a:t>2</a:t>
            </a:r>
            <a:r>
              <a:rPr lang="it-IT" sz="2000" dirty="0" smtClean="0"/>
              <a:t>. White </a:t>
            </a:r>
            <a:r>
              <a:rPr lang="it-IT" sz="2000" dirty="0" err="1" smtClean="0"/>
              <a:t>noise</a:t>
            </a:r>
            <a:r>
              <a:rPr lang="it-IT" sz="2000" dirty="0" smtClean="0"/>
              <a:t> </a:t>
            </a:r>
            <a:r>
              <a:rPr lang="it-IT" sz="2000" dirty="0" err="1" smtClean="0"/>
              <a:t>map-making</a:t>
            </a:r>
            <a:r>
              <a:rPr lang="it-IT" sz="2000" dirty="0" smtClean="0"/>
              <a:t> </a:t>
            </a:r>
            <a:r>
              <a:rPr lang="it-IT" sz="2000" dirty="0" err="1" smtClean="0"/>
              <a:t>is</a:t>
            </a:r>
            <a:r>
              <a:rPr lang="it-IT" sz="2000" dirty="0" smtClean="0"/>
              <a:t> </a:t>
            </a:r>
            <a:r>
              <a:rPr lang="it-IT" sz="2000" dirty="0" err="1" smtClean="0"/>
              <a:t>then</a:t>
            </a:r>
            <a:r>
              <a:rPr lang="it-IT" sz="2000" dirty="0" smtClean="0"/>
              <a:t> </a:t>
            </a:r>
            <a:r>
              <a:rPr lang="it-IT" sz="2000" dirty="0" err="1" smtClean="0"/>
              <a:t>trivial</a:t>
            </a:r>
            <a:endParaRPr lang="it-IT" sz="2000" baseline="30000" dirty="0" smtClean="0"/>
          </a:p>
          <a:p>
            <a:pPr>
              <a:buFontTx/>
              <a:buNone/>
            </a:pPr>
            <a:endParaRPr lang="it-IT" sz="2000" dirty="0"/>
          </a:p>
        </p:txBody>
      </p:sp>
      <p:graphicFrame>
        <p:nvGraphicFramePr>
          <p:cNvPr id="20484" name="Object 4"/>
          <p:cNvGraphicFramePr>
            <a:graphicFrameLocks noChangeAspect="1"/>
          </p:cNvGraphicFramePr>
          <p:nvPr>
            <p:ph type="chart" sz="half" idx="2"/>
            <p:extLst>
              <p:ext uri="{D42A27DB-BD31-4B8C-83A1-F6EECF244321}">
                <p14:modId xmlns:p14="http://schemas.microsoft.com/office/powerpoint/2010/main" val="3403653663"/>
              </p:ext>
            </p:extLst>
          </p:nvPr>
        </p:nvGraphicFramePr>
        <p:xfrm>
          <a:off x="4648200" y="1981200"/>
          <a:ext cx="3810000" cy="411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430" name="Chart" r:id="rId3" imgW="3810000" imgH="4114800" progId="MSGraph.Chart.8">
                  <p:embed followColorScheme="full"/>
                </p:oleObj>
              </mc:Choice>
              <mc:Fallback>
                <p:oleObj name="Chart" r:id="rId3" imgW="3810000" imgH="41148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1981200"/>
                        <a:ext cx="3810000" cy="4114800"/>
                      </a:xfrm>
                      <a:prstGeom prst="rect">
                        <a:avLst/>
                      </a:prstGeom>
                      <a:extLst>
                        <a:ext uri="{FAA26D3D-D897-4be2-8F04-BA451C77F1D7}">
                          <ma14:placeholderFlag xmlns:ma14="http://schemas.microsoft.com/office/mac/drawingml/2011/main" val="1"/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485" name="Picture 5" descr="C:\paolo\cmbnet\destr_pix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057400"/>
            <a:ext cx="3859213" cy="3497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9443511"/>
              </p:ext>
            </p:extLst>
          </p:nvPr>
        </p:nvGraphicFramePr>
        <p:xfrm>
          <a:off x="1441450" y="3143250"/>
          <a:ext cx="1829174" cy="374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431" name="Equation" r:id="rId6" imgW="1054100" imgH="215900" progId="Equation.3">
                  <p:embed/>
                </p:oleObj>
              </mc:Choice>
              <mc:Fallback>
                <p:oleObj name="Equation" r:id="rId6" imgW="10541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441450" y="3143250"/>
                        <a:ext cx="1829174" cy="3746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338117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Destriping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3200" y="1767868"/>
            <a:ext cx="4470400" cy="3350231"/>
          </a:xfrm>
          <a:prstGeom prst="rect">
            <a:avLst/>
          </a:prstGeom>
        </p:spPr>
      </p:pic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482600" y="1892300"/>
            <a:ext cx="3937000" cy="3505200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charset="0"/>
              <a:buChar char="l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2150" indent="-347663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charset="0"/>
              <a:buChar char="l"/>
              <a:defRPr sz="2600">
                <a:solidFill>
                  <a:schemeClr val="tx1"/>
                </a:solidFill>
                <a:latin typeface="+mn-lt"/>
                <a:ea typeface="+mn-ea"/>
              </a:defRPr>
            </a:lvl2pPr>
            <a:lvl3pPr marL="987425" indent="-293688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charset="0"/>
              <a:buChar char="l"/>
              <a:defRPr sz="2300">
                <a:solidFill>
                  <a:schemeClr val="tx1"/>
                </a:solidFill>
                <a:latin typeface="+mn-lt"/>
                <a:ea typeface="+mn-ea"/>
              </a:defRPr>
            </a:lvl3pPr>
            <a:lvl4pPr marL="1281113" indent="-2921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charset="0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15986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charset="0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0558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charset="0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5130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charset="0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29702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charset="0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4274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charset="0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 sz="1600" dirty="0" smtClean="0"/>
              <a:t>Offsets can be made “arbitrarily” short </a:t>
            </a:r>
          </a:p>
          <a:p>
            <a:r>
              <a:rPr lang="en-US" sz="1600" dirty="0" smtClean="0"/>
              <a:t>The shorter the baseline, the most accurate the modeling</a:t>
            </a:r>
          </a:p>
          <a:p>
            <a:r>
              <a:rPr lang="en-US" sz="1600" dirty="0" smtClean="0"/>
              <a:t>Offsets will be correlated, in general. Accounting for this correlation produces better results, at the expense of introduces a noise prior, which has to be estimated from the data. This complication produces a “generalized” </a:t>
            </a:r>
            <a:r>
              <a:rPr lang="en-US" sz="1600" dirty="0" err="1" smtClean="0"/>
              <a:t>destriper</a:t>
            </a:r>
            <a:r>
              <a:rPr lang="en-US" sz="1600" dirty="0" smtClean="0"/>
              <a:t>.</a:t>
            </a:r>
          </a:p>
          <a:p>
            <a:r>
              <a:rPr lang="en-US" sz="1600" dirty="0" smtClean="0"/>
              <a:t>By playing on the offset length and the prior one can have a very flexible code.</a:t>
            </a:r>
          </a:p>
          <a:p>
            <a:endParaRPr lang="en-US" sz="1600" dirty="0" smtClean="0"/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>
          <a:xfrm>
            <a:off x="584200" y="5321300"/>
            <a:ext cx="7632700" cy="914400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charset="0"/>
              <a:buChar char="l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2150" indent="-347663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charset="0"/>
              <a:buChar char="l"/>
              <a:defRPr sz="2600">
                <a:solidFill>
                  <a:schemeClr val="tx1"/>
                </a:solidFill>
                <a:latin typeface="+mn-lt"/>
                <a:ea typeface="+mn-ea"/>
              </a:defRPr>
            </a:lvl2pPr>
            <a:lvl3pPr marL="987425" indent="-293688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charset="0"/>
              <a:buChar char="l"/>
              <a:defRPr sz="2300">
                <a:solidFill>
                  <a:schemeClr val="tx1"/>
                </a:solidFill>
                <a:latin typeface="+mn-lt"/>
                <a:ea typeface="+mn-ea"/>
              </a:defRPr>
            </a:lvl3pPr>
            <a:lvl4pPr marL="1281113" indent="-2921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charset="0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15986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charset="0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0558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charset="0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5130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charset="0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29702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charset="0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4274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charset="0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 sz="1600" dirty="0"/>
              <a:t>One public domain implementation is madam, </a:t>
            </a:r>
            <a:r>
              <a:rPr lang="en-US" sz="1600" dirty="0" err="1"/>
              <a:t>Keihanen</a:t>
            </a:r>
            <a:r>
              <a:rPr lang="en-US" sz="1600" dirty="0"/>
              <a:t> et al 2010,</a:t>
            </a:r>
            <a:r>
              <a:rPr lang="en-US" sz="1600" dirty="0">
                <a:hlinkClick r:id="rId3"/>
              </a:rPr>
              <a:t>http://github.com/hpc4cmb/</a:t>
            </a:r>
            <a:r>
              <a:rPr lang="en-US" sz="1600" dirty="0" smtClean="0">
                <a:hlinkClick r:id="rId3"/>
              </a:rPr>
              <a:t>libmadam</a:t>
            </a:r>
            <a:endParaRPr lang="en-US" sz="1600" dirty="0" smtClean="0"/>
          </a:p>
          <a:p>
            <a:r>
              <a:rPr lang="en-US" sz="1600" dirty="0" smtClean="0"/>
              <a:t>Light yet accurate codes are very appealing in view of </a:t>
            </a:r>
            <a:r>
              <a:rPr lang="en-US" sz="1600" b="1" dirty="0" smtClean="0"/>
              <a:t>simulations. 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39487756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Timeline to map simulations: when and why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</a:t>
            </a:r>
            <a:r>
              <a:rPr lang="en-US" dirty="0" smtClean="0"/>
              <a:t>ission study phase:</a:t>
            </a:r>
          </a:p>
          <a:p>
            <a:pPr lvl="1"/>
            <a:r>
              <a:rPr lang="en-US" dirty="0" smtClean="0"/>
              <a:t>To assess the impact of systematic effects (If I do not see it why worry?)</a:t>
            </a:r>
          </a:p>
          <a:p>
            <a:pPr lvl="1"/>
            <a:r>
              <a:rPr lang="en-US" dirty="0" smtClean="0"/>
              <a:t>To validate algorithms and tools</a:t>
            </a:r>
          </a:p>
          <a:p>
            <a:r>
              <a:rPr lang="en-US" dirty="0" smtClean="0"/>
              <a:t>Actual data analysis:</a:t>
            </a:r>
          </a:p>
          <a:p>
            <a:pPr lvl="1"/>
            <a:r>
              <a:rPr lang="en-US" dirty="0" smtClean="0"/>
              <a:t>To perform </a:t>
            </a:r>
            <a:r>
              <a:rPr lang="en-US" dirty="0" err="1" smtClean="0"/>
              <a:t>debiasing</a:t>
            </a:r>
            <a:r>
              <a:rPr lang="en-US" dirty="0" smtClean="0"/>
              <a:t> of estimators from spurious contributions (systematics and noise which cannot be modeled otherwise)</a:t>
            </a:r>
          </a:p>
          <a:p>
            <a:pPr lvl="1"/>
            <a:r>
              <a:rPr lang="en-US" dirty="0" smtClean="0"/>
              <a:t>To assess uncertainties, including </a:t>
            </a:r>
            <a:r>
              <a:rPr lang="en-US" dirty="0" err="1" smtClean="0"/>
              <a:t>covariances</a:t>
            </a:r>
            <a:r>
              <a:rPr lang="en-US" dirty="0" smtClean="0"/>
              <a:t> that are notoriously tricky. 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1267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End-to-end simulations: how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Need a “flight” or otherwise instrumental simulator. Minimal version is a tool that:</a:t>
            </a:r>
          </a:p>
          <a:p>
            <a:pPr lvl="1"/>
            <a:r>
              <a:rPr lang="en-US" sz="2400" dirty="0" smtClean="0"/>
              <a:t>Observes a simulated (yet realistic) sky: CMB and foreground at a set of frequencies</a:t>
            </a:r>
          </a:p>
          <a:p>
            <a:pPr lvl="1"/>
            <a:r>
              <a:rPr lang="en-US" sz="2400" dirty="0" smtClean="0"/>
              <a:t>Convolves this with instrumental kernels: beam, bands, transfer functions…</a:t>
            </a:r>
          </a:p>
          <a:p>
            <a:pPr lvl="1"/>
            <a:r>
              <a:rPr lang="en-US" sz="2400" dirty="0" smtClean="0"/>
              <a:t>Adds noise</a:t>
            </a:r>
          </a:p>
          <a:p>
            <a:pPr lvl="1"/>
            <a:r>
              <a:rPr lang="en-US" sz="2400" dirty="0" smtClean="0"/>
              <a:t>Scans the telescopes and moves the payload (and the Earth)</a:t>
            </a:r>
          </a:p>
          <a:p>
            <a:pPr lvl="1"/>
            <a:r>
              <a:rPr lang="en-US" sz="2400" dirty="0" smtClean="0"/>
              <a:t>Public tool: TOAST, </a:t>
            </a:r>
            <a:r>
              <a:rPr lang="en-US" sz="2400" dirty="0">
                <a:solidFill>
                  <a:schemeClr val="tx1"/>
                </a:solidFill>
                <a:hlinkClick r:id="rId2"/>
              </a:rPr>
              <a:t>http://github.com/hpc4cmb/</a:t>
            </a:r>
            <a:r>
              <a:rPr lang="en-US" sz="2400" dirty="0" smtClean="0">
                <a:solidFill>
                  <a:schemeClr val="tx1"/>
                </a:solidFill>
                <a:hlinkClick r:id="rId2"/>
              </a:rPr>
              <a:t>toast</a:t>
            </a:r>
            <a:r>
              <a:rPr lang="en-US" sz="2400" dirty="0" smtClean="0">
                <a:solidFill>
                  <a:schemeClr val="tx1"/>
                </a:solidFill>
              </a:rPr>
              <a:t> by T. </a:t>
            </a:r>
            <a:r>
              <a:rPr lang="en-US" sz="2400" dirty="0" err="1" smtClean="0">
                <a:solidFill>
                  <a:schemeClr val="tx1"/>
                </a:solidFill>
              </a:rPr>
              <a:t>Kisner</a:t>
            </a:r>
            <a:r>
              <a:rPr lang="en-US" sz="2400" dirty="0" smtClean="0">
                <a:solidFill>
                  <a:schemeClr val="tx1"/>
                </a:solidFill>
              </a:rPr>
              <a:t> et al. </a:t>
            </a:r>
            <a:endParaRPr lang="en-US" sz="2400" dirty="0" smtClean="0"/>
          </a:p>
          <a:p>
            <a:pPr lvl="1"/>
            <a:endParaRPr lang="en-US" dirty="0" smtClean="0"/>
          </a:p>
          <a:p>
            <a:pPr marL="344487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24224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Simple examples of use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Debiasing</a:t>
            </a:r>
            <a:r>
              <a:rPr lang="en-US" dirty="0" smtClean="0"/>
              <a:t> of noise for auto-spectra and cross-spectra in presence of correlated noise, by estimating an ensemble mean across a simulation set: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Computation of </a:t>
            </a:r>
            <a:r>
              <a:rPr lang="en-US" dirty="0" err="1" smtClean="0"/>
              <a:t>covariances</a:t>
            </a:r>
            <a:r>
              <a:rPr lang="en-US" dirty="0" smtClean="0"/>
              <a:t>: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344487" lvl="1" indent="0">
              <a:buNone/>
            </a:pPr>
            <a:endParaRPr lang="en-US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500959"/>
              </p:ext>
            </p:extLst>
          </p:nvPr>
        </p:nvGraphicFramePr>
        <p:xfrm>
          <a:off x="992188" y="5348288"/>
          <a:ext cx="3802062" cy="809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84" name="Equation" r:id="rId3" imgW="1549400" imgH="330200" progId="Equation.3">
                  <p:embed/>
                </p:oleObj>
              </mc:Choice>
              <mc:Fallback>
                <p:oleObj name="Equation" r:id="rId3" imgW="1549400" imgH="330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92188" y="5348288"/>
                        <a:ext cx="3802062" cy="8096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0701479"/>
              </p:ext>
            </p:extLst>
          </p:nvPr>
        </p:nvGraphicFramePr>
        <p:xfrm>
          <a:off x="1022350" y="3949700"/>
          <a:ext cx="2649682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85" name="Equation" r:id="rId5" imgW="1079500" imgH="279400" progId="Equation.3">
                  <p:embed/>
                </p:oleObj>
              </mc:Choice>
              <mc:Fallback>
                <p:oleObj name="Equation" r:id="rId5" imgW="1079500" imgH="279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022350" y="3949700"/>
                        <a:ext cx="2649682" cy="685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358146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35261" y="947423"/>
            <a:ext cx="3484839" cy="5134153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pic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604838" y="229851"/>
            <a:ext cx="6608762" cy="430887"/>
          </a:xfr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it-IT" dirty="0" smtClean="0">
                <a:solidFill>
                  <a:srgbClr val="0000FF"/>
                </a:solidFill>
              </a:rPr>
              <a:t>CMB data </a:t>
            </a:r>
            <a:r>
              <a:rPr lang="it-IT" dirty="0" err="1" smtClean="0">
                <a:solidFill>
                  <a:srgbClr val="0000FF"/>
                </a:solidFill>
              </a:rPr>
              <a:t>analysis</a:t>
            </a:r>
            <a:r>
              <a:rPr lang="it-IT" dirty="0" smtClean="0">
                <a:solidFill>
                  <a:srgbClr val="0000FF"/>
                </a:solidFill>
              </a:rPr>
              <a:t> pipeline </a:t>
            </a:r>
            <a:endParaRPr lang="it-IT" dirty="0">
              <a:solidFill>
                <a:srgbClr val="0000FF"/>
              </a:solidFill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5949" y="875770"/>
            <a:ext cx="5056717" cy="1782762"/>
          </a:xfrm>
        </p:spPr>
        <p:txBody>
          <a:bodyPr>
            <a:normAutofit/>
          </a:bodyPr>
          <a:lstStyle/>
          <a:p>
            <a:pPr eaLnBrk="1" hangingPunct="1">
              <a:buFont typeface="Arial"/>
              <a:buChar char="•"/>
            </a:pPr>
            <a:r>
              <a:rPr lang="en-US" sz="1400" dirty="0" smtClean="0">
                <a:latin typeface="Verdana" charset="0"/>
                <a:ea typeface="MS PGothic" charset="0"/>
              </a:rPr>
              <a:t>Pipeline flows through several domain: time and frequency to pixel and harmonic.</a:t>
            </a:r>
          </a:p>
          <a:p>
            <a:pPr eaLnBrk="1" hangingPunct="1">
              <a:buFont typeface="Arial"/>
              <a:buChar char="•"/>
            </a:pPr>
            <a:r>
              <a:rPr lang="en-US" sz="1400" dirty="0" smtClean="0">
                <a:latin typeface="Verdana" charset="0"/>
                <a:ea typeface="MS PGothic" charset="0"/>
              </a:rPr>
              <a:t>Radical compression: from </a:t>
            </a:r>
            <a:r>
              <a:rPr lang="en-US" sz="1400" dirty="0" err="1" smtClean="0">
                <a:latin typeface="Verdana" charset="0"/>
                <a:ea typeface="MS PGothic" charset="0"/>
              </a:rPr>
              <a:t>Pb</a:t>
            </a:r>
            <a:r>
              <a:rPr lang="en-US" sz="1400" dirty="0" smtClean="0">
                <a:latin typeface="Verdana" charset="0"/>
                <a:ea typeface="MS PGothic" charset="0"/>
              </a:rPr>
              <a:t> to “few” numbers.</a:t>
            </a:r>
          </a:p>
          <a:p>
            <a:pPr eaLnBrk="1" hangingPunct="1">
              <a:buFont typeface="Arial"/>
              <a:buChar char="•"/>
            </a:pPr>
            <a:r>
              <a:rPr lang="en-US" sz="1400" dirty="0" smtClean="0">
                <a:latin typeface="Verdana" charset="0"/>
                <a:ea typeface="MS PGothic" charset="0"/>
              </a:rPr>
              <a:t>Accurate propagation of error budget (</a:t>
            </a:r>
            <a:r>
              <a:rPr lang="en-US" sz="1400" dirty="0" err="1" smtClean="0">
                <a:latin typeface="Verdana" charset="0"/>
                <a:ea typeface="MS PGothic" charset="0"/>
              </a:rPr>
              <a:t>covariances</a:t>
            </a:r>
            <a:r>
              <a:rPr lang="en-US" sz="1400" dirty="0" smtClean="0">
                <a:latin typeface="Verdana" charset="0"/>
                <a:ea typeface="MS PGothic" charset="0"/>
              </a:rPr>
              <a:t>)</a:t>
            </a:r>
          </a:p>
          <a:p>
            <a:pPr eaLnBrk="1" hangingPunct="1">
              <a:buFont typeface="Arial"/>
              <a:buChar char="•"/>
            </a:pPr>
            <a:r>
              <a:rPr lang="en-US" sz="1400" dirty="0" smtClean="0">
                <a:solidFill>
                  <a:srgbClr val="0000FF"/>
                </a:solidFill>
                <a:latin typeface="Verdana" charset="0"/>
                <a:ea typeface="MS PGothic" charset="0"/>
              </a:rPr>
              <a:t>Heavily relies on simulations</a:t>
            </a:r>
            <a:r>
              <a:rPr lang="en-US" sz="1400" dirty="0" smtClean="0">
                <a:latin typeface="Verdana" charset="0"/>
                <a:ea typeface="MS PGothic" charset="0"/>
              </a:rPr>
              <a:t>  </a:t>
            </a:r>
          </a:p>
          <a:p>
            <a:pPr eaLnBrk="1" hangingPunct="1">
              <a:buFont typeface="Arial"/>
              <a:buChar char="•"/>
            </a:pPr>
            <a:endParaRPr lang="en-US" sz="1400" dirty="0" smtClean="0">
              <a:latin typeface="Verdana" charset="0"/>
              <a:ea typeface="MS PGothic" charset="0"/>
            </a:endParaRPr>
          </a:p>
          <a:p>
            <a:pPr eaLnBrk="1" hangingPunct="1">
              <a:buFont typeface="Arial"/>
              <a:buChar char="•"/>
            </a:pPr>
            <a:endParaRPr lang="en-US" sz="2000" dirty="0" smtClean="0">
              <a:latin typeface="Verdana" charset="0"/>
              <a:ea typeface="MS PGothic" charset="0"/>
            </a:endParaRPr>
          </a:p>
          <a:p>
            <a:pPr eaLnBrk="1" hangingPunct="1">
              <a:buFont typeface="Arial"/>
              <a:buChar char="•"/>
            </a:pPr>
            <a:endParaRPr lang="en-US" sz="2000" dirty="0">
              <a:latin typeface="Verdana" charset="0"/>
              <a:ea typeface="MS PGothic" charset="0"/>
            </a:endParaRPr>
          </a:p>
          <a:p>
            <a:pPr eaLnBrk="1" hangingPunct="1">
              <a:buFont typeface="Verdana" charset="0"/>
              <a:buNone/>
            </a:pPr>
            <a:endParaRPr lang="it-IT" sz="1800" dirty="0">
              <a:latin typeface="Verdana" charset="0"/>
              <a:ea typeface="MS PGothic" charset="0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664633" y="2561169"/>
            <a:ext cx="4411615" cy="2810293"/>
            <a:chOff x="664633" y="2561169"/>
            <a:chExt cx="4411615" cy="2810293"/>
          </a:xfrm>
        </p:grpSpPr>
        <p:sp>
          <p:nvSpPr>
            <p:cNvPr id="16" name="Down Arrow 15"/>
            <p:cNvSpPr/>
            <p:nvPr/>
          </p:nvSpPr>
          <p:spPr>
            <a:xfrm rot="5400000">
              <a:off x="2341034" y="4148668"/>
              <a:ext cx="247564" cy="301073"/>
            </a:xfrm>
            <a:prstGeom prst="downArrow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664633" y="2561169"/>
              <a:ext cx="4411615" cy="2810293"/>
              <a:chOff x="664633" y="2561169"/>
              <a:chExt cx="4411615" cy="2810293"/>
            </a:xfrm>
          </p:grpSpPr>
          <p:sp>
            <p:nvSpPr>
              <p:cNvPr id="2" name="Rectangle 1"/>
              <p:cNvSpPr/>
              <p:nvPr/>
            </p:nvSpPr>
            <p:spPr>
              <a:xfrm>
                <a:off x="2764368" y="3268135"/>
                <a:ext cx="1143001" cy="431801"/>
              </a:xfrm>
              <a:prstGeom prst="rect">
                <a:avLst/>
              </a:prstGeom>
              <a:ln/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100" dirty="0" smtClean="0">
                    <a:solidFill>
                      <a:schemeClr val="tx1"/>
                    </a:solidFill>
                  </a:rPr>
                  <a:t>Component </a:t>
                </a:r>
              </a:p>
              <a:p>
                <a:pPr algn="ctr"/>
                <a:r>
                  <a:rPr lang="en-US" sz="1100" dirty="0" smtClean="0">
                    <a:solidFill>
                      <a:schemeClr val="tx1"/>
                    </a:solidFill>
                  </a:rPr>
                  <a:t>separation</a:t>
                </a:r>
                <a:endParaRPr lang="en-US" sz="16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" name="Rectangle 6"/>
              <p:cNvSpPr>
                <a:spLocks noChangeAspect="1"/>
              </p:cNvSpPr>
              <p:nvPr/>
            </p:nvSpPr>
            <p:spPr>
              <a:xfrm>
                <a:off x="2726265" y="4106334"/>
                <a:ext cx="1176868" cy="423636"/>
              </a:xfrm>
              <a:prstGeom prst="rect">
                <a:avLst/>
              </a:prstGeom>
              <a:ln/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050" dirty="0" smtClean="0">
                    <a:solidFill>
                      <a:schemeClr val="tx1"/>
                    </a:solidFill>
                  </a:rPr>
                  <a:t>CMB likelihood</a:t>
                </a:r>
              </a:p>
              <a:p>
                <a:pPr algn="ctr"/>
                <a:r>
                  <a:rPr lang="en-US" sz="1050" dirty="0" smtClean="0">
                    <a:solidFill>
                      <a:schemeClr val="tx1"/>
                    </a:solidFill>
                  </a:rPr>
                  <a:t>(=Gaussian)</a:t>
                </a:r>
                <a:endParaRPr lang="en-US" sz="105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2667001" y="4927601"/>
                <a:ext cx="1143001" cy="431801"/>
              </a:xfrm>
              <a:prstGeom prst="rect">
                <a:avLst/>
              </a:prstGeom>
              <a:ln/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100" dirty="0" smtClean="0">
                    <a:solidFill>
                      <a:schemeClr val="tx1"/>
                    </a:solidFill>
                  </a:rPr>
                  <a:t>Cosmological/Physical</a:t>
                </a:r>
              </a:p>
              <a:p>
                <a:pPr algn="ctr"/>
                <a:r>
                  <a:rPr lang="en-US" sz="1100" dirty="0" smtClean="0">
                    <a:solidFill>
                      <a:schemeClr val="tx1"/>
                    </a:solidFill>
                  </a:rPr>
                  <a:t>Parameters</a:t>
                </a:r>
                <a:endParaRPr lang="en-US" sz="16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" name="Right Brace 2"/>
              <p:cNvSpPr/>
              <p:nvPr/>
            </p:nvSpPr>
            <p:spPr>
              <a:xfrm>
                <a:off x="4368801" y="3450165"/>
                <a:ext cx="152399" cy="1761067"/>
              </a:xfrm>
              <a:prstGeom prst="rightBrace">
                <a:avLst/>
              </a:prstGeom>
              <a:ln>
                <a:solidFill>
                  <a:srgbClr val="0000FF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Left Arrow 8"/>
              <p:cNvSpPr/>
              <p:nvPr/>
            </p:nvSpPr>
            <p:spPr>
              <a:xfrm rot="3524698">
                <a:off x="4531060" y="4826274"/>
                <a:ext cx="762811" cy="327565"/>
              </a:xfrm>
              <a:prstGeom prst="leftArrow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Down Arrow 10"/>
              <p:cNvSpPr/>
              <p:nvPr/>
            </p:nvSpPr>
            <p:spPr>
              <a:xfrm>
                <a:off x="3115734" y="3793067"/>
                <a:ext cx="247564" cy="301073"/>
              </a:xfrm>
              <a:prstGeom prst="downArrow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 16"/>
              <p:cNvSpPr>
                <a:spLocks noChangeAspect="1"/>
              </p:cNvSpPr>
              <p:nvPr/>
            </p:nvSpPr>
            <p:spPr>
              <a:xfrm>
                <a:off x="698501" y="3268133"/>
                <a:ext cx="1528232" cy="423636"/>
              </a:xfrm>
              <a:prstGeom prst="rect">
                <a:avLst/>
              </a:prstGeom>
              <a:ln/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050" dirty="0" smtClean="0">
                    <a:solidFill>
                      <a:schemeClr val="tx1"/>
                    </a:solidFill>
                  </a:rPr>
                  <a:t>Lensing/</a:t>
                </a:r>
                <a:r>
                  <a:rPr lang="en-US" sz="1050" dirty="0" err="1" smtClean="0">
                    <a:solidFill>
                      <a:schemeClr val="tx1"/>
                    </a:solidFill>
                  </a:rPr>
                  <a:t>delensing</a:t>
                </a:r>
                <a:r>
                  <a:rPr lang="en-US" sz="1050" dirty="0" smtClean="0">
                    <a:solidFill>
                      <a:schemeClr val="tx1"/>
                    </a:solidFill>
                  </a:rPr>
                  <a:t> likelihood</a:t>
                </a:r>
              </a:p>
              <a:p>
                <a:pPr algn="ctr"/>
                <a:r>
                  <a:rPr lang="en-US" sz="1050" dirty="0" smtClean="0">
                    <a:solidFill>
                      <a:schemeClr val="tx1"/>
                    </a:solidFill>
                  </a:rPr>
                  <a:t>(Non Gaussian)</a:t>
                </a:r>
                <a:endParaRPr lang="en-US" sz="105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8" name="Down Arrow 17"/>
              <p:cNvSpPr/>
              <p:nvPr/>
            </p:nvSpPr>
            <p:spPr>
              <a:xfrm rot="2965697">
                <a:off x="2417232" y="3784602"/>
                <a:ext cx="247564" cy="301073"/>
              </a:xfrm>
              <a:prstGeom prst="downArrow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664633" y="2561169"/>
                <a:ext cx="1570567" cy="431801"/>
              </a:xfrm>
              <a:prstGeom prst="rect">
                <a:avLst/>
              </a:prstGeom>
              <a:ln/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050" dirty="0" smtClean="0">
                    <a:solidFill>
                      <a:srgbClr val="000000"/>
                    </a:solidFill>
                  </a:rPr>
                  <a:t>Primordial non </a:t>
                </a:r>
                <a:r>
                  <a:rPr lang="en-US" sz="1050" dirty="0" err="1" smtClean="0">
                    <a:solidFill>
                      <a:srgbClr val="000000"/>
                    </a:solidFill>
                  </a:rPr>
                  <a:t>Gaussianity</a:t>
                </a:r>
                <a:endParaRPr lang="en-US" sz="16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694267" y="4093634"/>
                <a:ext cx="1540933" cy="431801"/>
              </a:xfrm>
              <a:prstGeom prst="rect">
                <a:avLst/>
              </a:prstGeom>
              <a:ln/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050" dirty="0" smtClean="0">
                    <a:solidFill>
                      <a:srgbClr val="000000"/>
                    </a:solidFill>
                  </a:rPr>
                  <a:t>Fundamental symmetries</a:t>
                </a:r>
                <a:endParaRPr lang="en-US" sz="16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 rot="5400000">
                <a:off x="1261533" y="4834465"/>
                <a:ext cx="37357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…</a:t>
                </a:r>
                <a:endParaRPr lang="en-US" dirty="0"/>
              </a:p>
            </p:txBody>
          </p:sp>
          <p:sp>
            <p:nvSpPr>
              <p:cNvPr id="22" name="Down Arrow 21"/>
              <p:cNvSpPr/>
              <p:nvPr/>
            </p:nvSpPr>
            <p:spPr>
              <a:xfrm rot="7859867">
                <a:off x="2434164" y="2794000"/>
                <a:ext cx="247564" cy="301073"/>
              </a:xfrm>
              <a:prstGeom prst="downArrow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Down Arrow 22"/>
              <p:cNvSpPr/>
              <p:nvPr/>
            </p:nvSpPr>
            <p:spPr>
              <a:xfrm rot="5400000">
                <a:off x="2387603" y="3352805"/>
                <a:ext cx="247564" cy="301073"/>
              </a:xfrm>
              <a:prstGeom prst="downArrow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Down Arrow 23"/>
              <p:cNvSpPr/>
              <p:nvPr/>
            </p:nvSpPr>
            <p:spPr>
              <a:xfrm>
                <a:off x="3132668" y="4627034"/>
                <a:ext cx="247564" cy="301073"/>
              </a:xfrm>
              <a:prstGeom prst="downArrow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0" name="Bent-Up Arrow 9"/>
          <p:cNvSpPr/>
          <p:nvPr/>
        </p:nvSpPr>
        <p:spPr>
          <a:xfrm rot="5400000">
            <a:off x="3246882" y="4364482"/>
            <a:ext cx="580136" cy="2679700"/>
          </a:xfrm>
          <a:prstGeom prst="bentUpArrow">
            <a:avLst>
              <a:gd name="adj1" fmla="val 25000"/>
              <a:gd name="adj2" fmla="val 27604"/>
              <a:gd name="adj3" fmla="val 25000"/>
            </a:avLst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806700" y="5638800"/>
            <a:ext cx="13773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Loop Over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Take home messages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Timeline to map analysis dominates the current computational cost in CMB analysis.</a:t>
            </a:r>
          </a:p>
          <a:p>
            <a:r>
              <a:rPr lang="en-US" dirty="0" smtClean="0"/>
              <a:t>It is a non-trivial task because of the size and complexity of the dataset and of the faintness of the signal we seek.</a:t>
            </a:r>
          </a:p>
          <a:p>
            <a:r>
              <a:rPr lang="en-US" dirty="0" smtClean="0"/>
              <a:t>Efficient algorithms have been devised, which make the job tractable (further improvements may well appear).</a:t>
            </a:r>
          </a:p>
          <a:p>
            <a:r>
              <a:rPr lang="en-US" dirty="0" smtClean="0"/>
              <a:t>Simulations are costly, require specialized hardware and there is never enough of them. Yet, they are essential to the analysis of CMB datasets.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282033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Minimal bibliography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457200" y="1719263"/>
            <a:ext cx="4140200" cy="4411662"/>
          </a:xfrm>
        </p:spPr>
        <p:txBody>
          <a:bodyPr/>
          <a:lstStyle/>
          <a:p>
            <a:r>
              <a:rPr lang="en-US" sz="2000" dirty="0" smtClean="0">
                <a:solidFill>
                  <a:srgbClr val="0000FF"/>
                </a:solidFill>
              </a:rPr>
              <a:t>R. Lupton, Statistics in theory and practice, Princeton, 1993</a:t>
            </a:r>
          </a:p>
          <a:p>
            <a:r>
              <a:rPr lang="en-US" sz="2000" dirty="0" smtClean="0">
                <a:solidFill>
                  <a:srgbClr val="0000FF"/>
                </a:solidFill>
              </a:rPr>
              <a:t>R. </a:t>
            </a:r>
            <a:r>
              <a:rPr lang="en-US" sz="2000" dirty="0" err="1" smtClean="0">
                <a:solidFill>
                  <a:srgbClr val="0000FF"/>
                </a:solidFill>
              </a:rPr>
              <a:t>Stompor</a:t>
            </a:r>
            <a:r>
              <a:rPr lang="en-US" sz="2000" dirty="0" smtClean="0">
                <a:solidFill>
                  <a:srgbClr val="0000FF"/>
                </a:solidFill>
              </a:rPr>
              <a:t> et al. </a:t>
            </a:r>
            <a:r>
              <a:rPr lang="en-US" sz="2000" dirty="0" err="1" smtClean="0">
                <a:solidFill>
                  <a:srgbClr val="0000FF"/>
                </a:solidFill>
              </a:rPr>
              <a:t>Phys.Rev.D</a:t>
            </a:r>
            <a:r>
              <a:rPr lang="en-US" sz="2000" dirty="0">
                <a:solidFill>
                  <a:srgbClr val="0000FF"/>
                </a:solidFill>
              </a:rPr>
              <a:t>, 65(2):022003, </a:t>
            </a:r>
            <a:r>
              <a:rPr lang="en-US" sz="2000" dirty="0" smtClean="0">
                <a:solidFill>
                  <a:srgbClr val="0000FF"/>
                </a:solidFill>
              </a:rPr>
              <a:t>2002 </a:t>
            </a:r>
          </a:p>
          <a:p>
            <a:r>
              <a:rPr lang="en-US" sz="2000" dirty="0" smtClean="0">
                <a:solidFill>
                  <a:srgbClr val="0000FF"/>
                </a:solidFill>
              </a:rPr>
              <a:t>P. </a:t>
            </a:r>
            <a:r>
              <a:rPr lang="en-US" sz="2000" dirty="0" err="1" smtClean="0">
                <a:solidFill>
                  <a:srgbClr val="0000FF"/>
                </a:solidFill>
              </a:rPr>
              <a:t>Natoli</a:t>
            </a:r>
            <a:r>
              <a:rPr lang="en-US" sz="2000" dirty="0" smtClean="0">
                <a:solidFill>
                  <a:srgbClr val="0000FF"/>
                </a:solidFill>
              </a:rPr>
              <a:t> et al., A&amp;A, 372, 346, 2001</a:t>
            </a:r>
          </a:p>
          <a:p>
            <a:r>
              <a:rPr lang="en-US" sz="2000" dirty="0" smtClean="0">
                <a:solidFill>
                  <a:srgbClr val="0000FF"/>
                </a:solidFill>
              </a:rPr>
              <a:t>O. </a:t>
            </a:r>
            <a:r>
              <a:rPr lang="en-US" sz="2000" dirty="0" err="1" smtClean="0">
                <a:solidFill>
                  <a:srgbClr val="0000FF"/>
                </a:solidFill>
              </a:rPr>
              <a:t>Dor</a:t>
            </a:r>
            <a:r>
              <a:rPr lang="en-US" sz="2000" dirty="0" err="1" smtClean="0">
                <a:solidFill>
                  <a:srgbClr val="0000FF"/>
                </a:solidFill>
              </a:rPr>
              <a:t>è</a:t>
            </a:r>
            <a:r>
              <a:rPr lang="en-US" sz="2000" dirty="0" smtClean="0">
                <a:solidFill>
                  <a:srgbClr val="0000FF"/>
                </a:solidFill>
              </a:rPr>
              <a:t> et al., A&amp;A, 374, 358, 2001 </a:t>
            </a:r>
            <a:r>
              <a:rPr lang="en-US" sz="2000" dirty="0" smtClean="0">
                <a:solidFill>
                  <a:srgbClr val="0000FF"/>
                </a:solidFill>
              </a:rPr>
              <a:t> </a:t>
            </a:r>
          </a:p>
          <a:p>
            <a:r>
              <a:rPr lang="en-US" sz="2000" dirty="0" smtClean="0">
                <a:solidFill>
                  <a:srgbClr val="0000FF"/>
                </a:solidFill>
              </a:rPr>
              <a:t>E. </a:t>
            </a:r>
            <a:r>
              <a:rPr lang="en-US" sz="2000" dirty="0" err="1" smtClean="0">
                <a:solidFill>
                  <a:srgbClr val="0000FF"/>
                </a:solidFill>
              </a:rPr>
              <a:t>Keihanen</a:t>
            </a:r>
            <a:r>
              <a:rPr lang="en-US" sz="2000" dirty="0" smtClean="0">
                <a:solidFill>
                  <a:srgbClr val="0000FF"/>
                </a:solidFill>
              </a:rPr>
              <a:t> et al, MNRAS, 360, 390, 2005</a:t>
            </a:r>
          </a:p>
          <a:p>
            <a:r>
              <a:rPr lang="en-US" sz="2000" dirty="0" smtClean="0">
                <a:solidFill>
                  <a:srgbClr val="0000FF"/>
                </a:solidFill>
                <a:latin typeface="Helvetica"/>
              </a:rPr>
              <a:t>P. </a:t>
            </a:r>
            <a:r>
              <a:rPr lang="en-US" sz="2000" dirty="0" err="1" smtClean="0">
                <a:solidFill>
                  <a:srgbClr val="0000FF"/>
                </a:solidFill>
                <a:latin typeface="Helvetica"/>
              </a:rPr>
              <a:t>Natoli</a:t>
            </a:r>
            <a:r>
              <a:rPr lang="en-US" sz="2000" dirty="0" smtClean="0">
                <a:solidFill>
                  <a:srgbClr val="0000FF"/>
                </a:solidFill>
                <a:latin typeface="Helvetica"/>
              </a:rPr>
              <a:t> et al, </a:t>
            </a:r>
            <a:r>
              <a:rPr lang="en-US" sz="2000" dirty="0" smtClean="0">
                <a:solidFill>
                  <a:srgbClr val="0000FF"/>
                </a:solidFill>
              </a:rPr>
              <a:t>arXiv1707.04224 </a:t>
            </a:r>
            <a:endParaRPr lang="en-US" sz="2000" dirty="0">
              <a:solidFill>
                <a:srgbClr val="0000FF"/>
              </a:solidFill>
            </a:endParaRPr>
          </a:p>
          <a:p>
            <a:endParaRPr lang="en-US" sz="2000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2000" dirty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>Planck </a:t>
            </a:r>
            <a:r>
              <a:rPr lang="en-US" sz="2000" dirty="0" smtClean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>coll., </a:t>
            </a:r>
            <a:r>
              <a:rPr lang="en-US" sz="2000" dirty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>A&amp;A, 594, </a:t>
            </a:r>
            <a:r>
              <a:rPr lang="en-US" sz="2000" dirty="0" smtClean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>12, 2016</a:t>
            </a:r>
          </a:p>
          <a:p>
            <a:r>
              <a:rPr lang="en-US" sz="2000" dirty="0" smtClean="0">
                <a:solidFill>
                  <a:srgbClr val="0000FF"/>
                </a:solidFill>
              </a:rPr>
              <a:t>de </a:t>
            </a:r>
            <a:r>
              <a:rPr lang="en-US" sz="2000" dirty="0" err="1" smtClean="0">
                <a:solidFill>
                  <a:srgbClr val="0000FF"/>
                </a:solidFill>
              </a:rPr>
              <a:t>Gasperis</a:t>
            </a:r>
            <a:r>
              <a:rPr lang="en-US" sz="2000" dirty="0" smtClean="0">
                <a:solidFill>
                  <a:srgbClr val="0000FF"/>
                </a:solidFill>
              </a:rPr>
              <a:t> et al, </a:t>
            </a:r>
            <a:r>
              <a:rPr lang="en-US" sz="2000" dirty="0">
                <a:solidFill>
                  <a:srgbClr val="0000FF"/>
                </a:solidFill>
              </a:rPr>
              <a:t>A&amp;A, 436:</a:t>
            </a:r>
            <a:r>
              <a:rPr lang="en-US" sz="2000" dirty="0" smtClean="0">
                <a:solidFill>
                  <a:srgbClr val="0000FF"/>
                </a:solidFill>
              </a:rPr>
              <a:t>1159, 2005 </a:t>
            </a:r>
          </a:p>
          <a:p>
            <a:r>
              <a:rPr lang="en-US" sz="2000" dirty="0" err="1" smtClean="0">
                <a:solidFill>
                  <a:srgbClr val="0000FF"/>
                </a:solidFill>
              </a:rPr>
              <a:t>Patanchon</a:t>
            </a:r>
            <a:r>
              <a:rPr lang="en-US" sz="2000" dirty="0" smtClean="0">
                <a:solidFill>
                  <a:srgbClr val="0000FF"/>
                </a:solidFill>
              </a:rPr>
              <a:t> et al., </a:t>
            </a:r>
            <a:r>
              <a:rPr lang="en-US" sz="2000" dirty="0" err="1">
                <a:solidFill>
                  <a:srgbClr val="0000FF"/>
                </a:solidFill>
              </a:rPr>
              <a:t>ApJ</a:t>
            </a:r>
            <a:r>
              <a:rPr lang="en-US" sz="2000" dirty="0">
                <a:solidFill>
                  <a:srgbClr val="0000FF"/>
                </a:solidFill>
              </a:rPr>
              <a:t>, 681:</a:t>
            </a:r>
            <a:r>
              <a:rPr lang="en-US" sz="2000" dirty="0" smtClean="0">
                <a:solidFill>
                  <a:srgbClr val="0000FF"/>
                </a:solidFill>
              </a:rPr>
              <a:t>708, 2008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endParaRPr lang="en-US" sz="2000" dirty="0" smtClean="0">
              <a:solidFill>
                <a:srgbClr val="0000FF"/>
              </a:solidFill>
            </a:endParaRPr>
          </a:p>
          <a:p>
            <a:r>
              <a:rPr lang="en-US" sz="2000" dirty="0" smtClean="0">
                <a:solidFill>
                  <a:srgbClr val="0000FF"/>
                </a:solidFill>
              </a:rPr>
              <a:t>de </a:t>
            </a:r>
            <a:r>
              <a:rPr lang="en-US" sz="2000" dirty="0" err="1" smtClean="0">
                <a:solidFill>
                  <a:srgbClr val="0000FF"/>
                </a:solidFill>
              </a:rPr>
              <a:t>Gasperis</a:t>
            </a:r>
            <a:r>
              <a:rPr lang="en-US" sz="2000" dirty="0" smtClean="0">
                <a:solidFill>
                  <a:srgbClr val="0000FF"/>
                </a:solidFill>
              </a:rPr>
              <a:t> et al., A&amp;A, 593</a:t>
            </a:r>
            <a:r>
              <a:rPr lang="en-US" sz="2000" dirty="0">
                <a:solidFill>
                  <a:srgbClr val="0000FF"/>
                </a:solidFill>
              </a:rPr>
              <a:t>:A15, </a:t>
            </a:r>
            <a:r>
              <a:rPr lang="en-US" sz="2000" dirty="0" smtClean="0">
                <a:solidFill>
                  <a:srgbClr val="0000FF"/>
                </a:solidFill>
              </a:rPr>
              <a:t>2016</a:t>
            </a:r>
          </a:p>
          <a:p>
            <a:r>
              <a:rPr lang="en-US" sz="2000" dirty="0" smtClean="0">
                <a:solidFill>
                  <a:srgbClr val="0000FF"/>
                </a:solidFill>
              </a:rPr>
              <a:t>S. </a:t>
            </a:r>
            <a:r>
              <a:rPr lang="en-US" sz="2000" dirty="0" err="1" smtClean="0">
                <a:solidFill>
                  <a:srgbClr val="0000FF"/>
                </a:solidFill>
              </a:rPr>
              <a:t>Dodelson</a:t>
            </a:r>
            <a:r>
              <a:rPr lang="en-US" sz="2000" dirty="0" smtClean="0">
                <a:solidFill>
                  <a:srgbClr val="0000FF"/>
                </a:solidFill>
              </a:rPr>
              <a:t>, Modern Cosmology, AIP [</a:t>
            </a:r>
            <a:r>
              <a:rPr lang="en-US" sz="2000" dirty="0" err="1" smtClean="0">
                <a:solidFill>
                  <a:srgbClr val="0000FF"/>
                </a:solidFill>
              </a:rPr>
              <a:t>Chapt</a:t>
            </a:r>
            <a:r>
              <a:rPr lang="en-US" sz="2000" dirty="0" smtClean="0">
                <a:solidFill>
                  <a:srgbClr val="0000FF"/>
                </a:solidFill>
              </a:rPr>
              <a:t>. 11]</a:t>
            </a:r>
            <a:endParaRPr lang="en-US" sz="20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45924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Science targets</a:t>
            </a:r>
            <a:endParaRPr lang="en-US" dirty="0">
              <a:solidFill>
                <a:srgbClr val="0000FF"/>
              </a:solidFill>
            </a:endParaRPr>
          </a:p>
        </p:txBody>
      </p:sp>
      <p:pic>
        <p:nvPicPr>
          <p:cNvPr id="5" name="Content Placeholder 4" descr="APS2015_Paolo-1.pd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951" r="-16951"/>
          <a:stretch>
            <a:fillRect/>
          </a:stretch>
        </p:blipFill>
        <p:spPr/>
      </p:pic>
      <p:sp>
        <p:nvSpPr>
          <p:cNvPr id="8" name="Rectangle 7"/>
          <p:cNvSpPr/>
          <p:nvPr/>
        </p:nvSpPr>
        <p:spPr>
          <a:xfrm>
            <a:off x="3623733" y="1930400"/>
            <a:ext cx="3006942" cy="68179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FadeRight">
              <a:avLst/>
            </a:prstTxWarp>
            <a:spAutoFit/>
          </a:bodyPr>
          <a:lstStyle/>
          <a:p>
            <a:pPr algn="ctr"/>
            <a:r>
              <a:rPr lang="en-US" sz="54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66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Barions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66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995300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Science targets</a:t>
            </a:r>
            <a:endParaRPr lang="en-US" dirty="0">
              <a:solidFill>
                <a:srgbClr val="0000FF"/>
              </a:solidFill>
            </a:endParaRPr>
          </a:p>
        </p:txBody>
      </p:sp>
      <p:pic>
        <p:nvPicPr>
          <p:cNvPr id="5" name="Content Placeholder 4" descr="APS2015_Paolo-1.pd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951" r="-16951"/>
          <a:stretch>
            <a:fillRect/>
          </a:stretch>
        </p:blipFill>
        <p:spPr/>
      </p:pic>
      <p:sp>
        <p:nvSpPr>
          <p:cNvPr id="3" name="Rectangle 2"/>
          <p:cNvSpPr/>
          <p:nvPr/>
        </p:nvSpPr>
        <p:spPr>
          <a:xfrm>
            <a:off x="4024379" y="2819401"/>
            <a:ext cx="3079155" cy="93980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eflateInflate">
              <a:avLst>
                <a:gd name="adj" fmla="val 73711"/>
              </a:avLst>
            </a:prstTxWarp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Neutrino mass and number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 rot="4740089">
            <a:off x="772852" y="3552257"/>
            <a:ext cx="2454050" cy="1460732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>
                <a:gd name="adj" fmla="val 11777853"/>
              </a:avLst>
            </a:prstTxWarp>
            <a:spAutoFit/>
          </a:bodyPr>
          <a:lstStyle/>
          <a:p>
            <a:pPr algn="ctr"/>
            <a:r>
              <a:rPr lang="en-US" sz="54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854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Reionization</a:t>
            </a:r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854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history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8542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782556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CMB exploitation in a nutshell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Wide list of science targets in cosmology and fundamental physics</a:t>
            </a:r>
          </a:p>
          <a:p>
            <a:r>
              <a:rPr lang="en-US" dirty="0" smtClean="0"/>
              <a:t>… Arising from signals spread over several orders of magnitudes in amplitude and angular scale.</a:t>
            </a:r>
          </a:p>
          <a:p>
            <a:pPr marL="808038" lvl="1" indent="0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pPr marL="808038" lvl="1" indent="0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43990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 descr="APS2015_Paolo-1.pd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951" r="-16951"/>
          <a:stretch>
            <a:fillRect/>
          </a:stretch>
        </p:blipFill>
        <p:spPr/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2167467" y="3699933"/>
            <a:ext cx="4817533" cy="8467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936067" y="4038600"/>
            <a:ext cx="39454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Some three order of magnitude in angular </a:t>
            </a:r>
            <a:r>
              <a:rPr lang="en-US" dirty="0" smtClean="0">
                <a:solidFill>
                  <a:srgbClr val="FF0000"/>
                </a:solidFill>
              </a:rPr>
              <a:t>extension</a:t>
            </a:r>
            <a:endParaRPr lang="en-US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89237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Exploitation issues 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Wide list of science targets in cosmology and fundamental physics</a:t>
            </a:r>
          </a:p>
          <a:p>
            <a:r>
              <a:rPr lang="en-US" dirty="0" smtClean="0"/>
              <a:t>Wide range of angular scales: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Large  datasets: full sky maps (</a:t>
            </a:r>
            <a:r>
              <a:rPr lang="en-US" dirty="0" err="1" smtClean="0"/>
              <a:t>Mpix</a:t>
            </a:r>
            <a:r>
              <a:rPr lang="en-US" dirty="0" smtClean="0"/>
              <a:t>), you’ve heard a talk by E. </a:t>
            </a:r>
            <a:r>
              <a:rPr lang="en-US" dirty="0" err="1" smtClean="0"/>
              <a:t>Hivon</a:t>
            </a:r>
            <a:r>
              <a:rPr lang="en-US" dirty="0" smtClean="0"/>
              <a:t> about the challenges this poses on harmonic analysis. </a:t>
            </a:r>
            <a:endParaRPr lang="en-US" dirty="0" smtClean="0"/>
          </a:p>
          <a:p>
            <a:pPr marL="808038" lvl="1" indent="0">
              <a:buNone/>
            </a:pPr>
            <a:endParaRPr lang="en-US" dirty="0" smtClean="0"/>
          </a:p>
          <a:p>
            <a:pPr marL="808038" lvl="1" indent="0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43990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Planck_New_Presentation">
  <a:themeElements>
    <a:clrScheme name="ESA Presentation 7">
      <a:dk1>
        <a:srgbClr val="000000"/>
      </a:dk1>
      <a:lt1>
        <a:srgbClr val="FFFFFF"/>
      </a:lt1>
      <a:dk2>
        <a:srgbClr val="747678"/>
      </a:dk2>
      <a:lt2>
        <a:srgbClr val="4D4F53"/>
      </a:lt2>
      <a:accent1>
        <a:srgbClr val="0098DB"/>
      </a:accent1>
      <a:accent2>
        <a:srgbClr val="D5D6D2"/>
      </a:accent2>
      <a:accent3>
        <a:srgbClr val="FFFFFF"/>
      </a:accent3>
      <a:accent4>
        <a:srgbClr val="000000"/>
      </a:accent4>
      <a:accent5>
        <a:srgbClr val="AACAEA"/>
      </a:accent5>
      <a:accent6>
        <a:srgbClr val="C1C2BE"/>
      </a:accent6>
      <a:hlink>
        <a:srgbClr val="8B8D8E"/>
      </a:hlink>
      <a:folHlink>
        <a:srgbClr val="9A9B9C"/>
      </a:folHlink>
    </a:clrScheme>
    <a:fontScheme name="ESA Presentatio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ESA Presentation 1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338D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ADC5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2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98DB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CAEA"/>
        </a:accent5>
        <a:accent6>
          <a:srgbClr val="00783B"/>
        </a:accent6>
        <a:hlink>
          <a:srgbClr val="E37222"/>
        </a:hlink>
        <a:folHlink>
          <a:srgbClr val="00338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3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8542"/>
        </a:accent1>
        <a:accent2>
          <a:srgbClr val="003397"/>
        </a:accent2>
        <a:accent3>
          <a:srgbClr val="FFFFFF"/>
        </a:accent3>
        <a:accent4>
          <a:srgbClr val="404246"/>
        </a:accent4>
        <a:accent5>
          <a:srgbClr val="AAC2B0"/>
        </a:accent5>
        <a:accent6>
          <a:srgbClr val="002D88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4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E37222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FBCAB"/>
        </a:accent5>
        <a:accent6>
          <a:srgbClr val="00783B"/>
        </a:accent6>
        <a:hlink>
          <a:srgbClr val="00338D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5">
        <a:dk1>
          <a:srgbClr val="4D4F53"/>
        </a:dk1>
        <a:lt1>
          <a:srgbClr val="FFFFFF"/>
        </a:lt1>
        <a:dk2>
          <a:srgbClr val="00338D"/>
        </a:dk2>
        <a:lt2>
          <a:srgbClr val="000000"/>
        </a:lt2>
        <a:accent1>
          <a:srgbClr val="D0103A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4AAAE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6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338D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ADC5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7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98DB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AEA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8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854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2B0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9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E3722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FBCAB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0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D0103A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4AAAE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1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8B8D8E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C4C5C6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Network">
  <a:themeElements>
    <a:clrScheme name="Network 10">
      <a:dk1>
        <a:srgbClr val="000000"/>
      </a:dk1>
      <a:lt1>
        <a:srgbClr val="FFFFFF"/>
      </a:lt1>
      <a:dk2>
        <a:srgbClr val="330066"/>
      </a:dk2>
      <a:lt2>
        <a:srgbClr val="808080"/>
      </a:lt2>
      <a:accent1>
        <a:srgbClr val="CCCC00"/>
      </a:accent1>
      <a:accent2>
        <a:srgbClr val="669999"/>
      </a:accent2>
      <a:accent3>
        <a:srgbClr val="FFFFFF"/>
      </a:accent3>
      <a:accent4>
        <a:srgbClr val="000000"/>
      </a:accent4>
      <a:accent5>
        <a:srgbClr val="E2E2AA"/>
      </a:accent5>
      <a:accent6>
        <a:srgbClr val="5C8A8A"/>
      </a:accent6>
      <a:hlink>
        <a:srgbClr val="7E9CE8"/>
      </a:hlink>
      <a:folHlink>
        <a:srgbClr val="D8D8EC"/>
      </a:folHlink>
    </a:clrScheme>
    <a:fontScheme name="Network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Network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twork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Network">
  <a:themeElements>
    <a:clrScheme name="Network 10">
      <a:dk1>
        <a:srgbClr val="000000"/>
      </a:dk1>
      <a:lt1>
        <a:srgbClr val="FFFFFF"/>
      </a:lt1>
      <a:dk2>
        <a:srgbClr val="330066"/>
      </a:dk2>
      <a:lt2>
        <a:srgbClr val="808080"/>
      </a:lt2>
      <a:accent1>
        <a:srgbClr val="CCCC00"/>
      </a:accent1>
      <a:accent2>
        <a:srgbClr val="669999"/>
      </a:accent2>
      <a:accent3>
        <a:srgbClr val="FFFFFF"/>
      </a:accent3>
      <a:accent4>
        <a:srgbClr val="000000"/>
      </a:accent4>
      <a:accent5>
        <a:srgbClr val="E2E2AA"/>
      </a:accent5>
      <a:accent6>
        <a:srgbClr val="5C8A8A"/>
      </a:accent6>
      <a:hlink>
        <a:srgbClr val="7E9CE8"/>
      </a:hlink>
      <a:folHlink>
        <a:srgbClr val="D8D8EC"/>
      </a:folHlink>
    </a:clrScheme>
    <a:fontScheme name="Network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Network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twork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Struttura predefinita">
  <a:themeElements>
    <a:clrScheme name="Struttura predefini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ruttura predefinita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Planck_New_Presentation.pot</Template>
  <TotalTime>28627</TotalTime>
  <Words>2404</Words>
  <Application>Microsoft Macintosh PowerPoint</Application>
  <PresentationFormat>On-screen Show (4:3)</PresentationFormat>
  <Paragraphs>294</Paragraphs>
  <Slides>49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4</vt:i4>
      </vt:variant>
      <vt:variant>
        <vt:lpstr>Embedded OLE Servers</vt:lpstr>
      </vt:variant>
      <vt:variant>
        <vt:i4>5</vt:i4>
      </vt:variant>
      <vt:variant>
        <vt:lpstr>Slide Titles</vt:lpstr>
      </vt:variant>
      <vt:variant>
        <vt:i4>49</vt:i4>
      </vt:variant>
    </vt:vector>
  </HeadingPairs>
  <TitlesOfParts>
    <vt:vector size="58" baseType="lpstr">
      <vt:lpstr>Planck_New_Presentation</vt:lpstr>
      <vt:lpstr>Network</vt:lpstr>
      <vt:lpstr>1_Network</vt:lpstr>
      <vt:lpstr>Struttura predefinita</vt:lpstr>
      <vt:lpstr>Microsoft Equation</vt:lpstr>
      <vt:lpstr>Microsoft Equation 3.0</vt:lpstr>
      <vt:lpstr>Immagine bitmap</vt:lpstr>
      <vt:lpstr>Adobe Photoshop Image</vt:lpstr>
      <vt:lpstr>Microsoft Graph Chart</vt:lpstr>
      <vt:lpstr>From time ordered information to maps and end-to-end simulations</vt:lpstr>
      <vt:lpstr>Overview</vt:lpstr>
      <vt:lpstr>The CMB landscape </vt:lpstr>
      <vt:lpstr>Science targets</vt:lpstr>
      <vt:lpstr>Science targets</vt:lpstr>
      <vt:lpstr>Science targets</vt:lpstr>
      <vt:lpstr>CMB exploitation in a nutshell</vt:lpstr>
      <vt:lpstr>PowerPoint Presentation</vt:lpstr>
      <vt:lpstr>Exploitation issues </vt:lpstr>
      <vt:lpstr>PowerPoint Presentation</vt:lpstr>
      <vt:lpstr>Exploitation issues </vt:lpstr>
      <vt:lpstr>Systematics from the instrument</vt:lpstr>
      <vt:lpstr>Systematics from the sky</vt:lpstr>
      <vt:lpstr>Exploitation issues</vt:lpstr>
      <vt:lpstr>Map making: why not a trivial problem?</vt:lpstr>
      <vt:lpstr>What do detectors measure</vt:lpstr>
      <vt:lpstr>Noise</vt:lpstr>
      <vt:lpstr>A closer look at noise</vt:lpstr>
      <vt:lpstr>A closer look at the A matrix</vt:lpstr>
      <vt:lpstr>Bolometric transfer function</vt:lpstr>
      <vt:lpstr>How to account for this</vt:lpstr>
      <vt:lpstr>Another band pass filter! </vt:lpstr>
      <vt:lpstr>A closer look at the pointing matrix P in d = Pm + n</vt:lpstr>
      <vt:lpstr>The data model for polarization</vt:lpstr>
      <vt:lpstr>Naïve estimators</vt:lpstr>
      <vt:lpstr>Add some realism</vt:lpstr>
      <vt:lpstr>GLS Map Making</vt:lpstr>
      <vt:lpstr>Generalized Least Squares</vt:lpstr>
      <vt:lpstr>Before doing that, though…</vt:lpstr>
      <vt:lpstr>There are shortcuts…</vt:lpstr>
      <vt:lpstr>Brief detour</vt:lpstr>
      <vt:lpstr>A circulant matrix</vt:lpstr>
      <vt:lpstr>Toeplitz vs circulant</vt:lpstr>
      <vt:lpstr>A Toeplitz matrix</vt:lpstr>
      <vt:lpstr>Toeplitz vs circulant</vt:lpstr>
      <vt:lpstr>A workable solution</vt:lpstr>
      <vt:lpstr>In practice, this deals with non trivial noise</vt:lpstr>
      <vt:lpstr>How to estimate N</vt:lpstr>
      <vt:lpstr>Preserving timeline continuity</vt:lpstr>
      <vt:lpstr>Multidector Map Making 1/2</vt:lpstr>
      <vt:lpstr>Multidetector MapMaking 2/2</vt:lpstr>
      <vt:lpstr>Hoq about faster approaches? </vt:lpstr>
      <vt:lpstr>Destriping</vt:lpstr>
      <vt:lpstr>Timeline to map simulations: when and why</vt:lpstr>
      <vt:lpstr>End-to-end simulations: how</vt:lpstr>
      <vt:lpstr>Simple examples of use</vt:lpstr>
      <vt:lpstr>CMB data analysis pipeline </vt:lpstr>
      <vt:lpstr>Take home messages</vt:lpstr>
      <vt:lpstr>Minimal bibliography</vt:lpstr>
    </vt:vector>
  </TitlesOfParts>
  <Company>ESA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Nic</dc:creator>
  <cp:lastModifiedBy>PN</cp:lastModifiedBy>
  <cp:revision>686</cp:revision>
  <cp:lastPrinted>2008-08-26T16:26:23Z</cp:lastPrinted>
  <dcterms:created xsi:type="dcterms:W3CDTF">2010-08-26T09:36:02Z</dcterms:created>
  <dcterms:modified xsi:type="dcterms:W3CDTF">2017-11-17T08:21:25Z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howESADialog">
    <vt:bool>true</vt:bool>
  </property>
  <property fmtid="{D5CDD505-2E9C-101B-9397-08002B2CF9AE}" pid="3" name="PTitle">
    <vt:lpwstr>ESA Presentation</vt:lpwstr>
  </property>
  <property fmtid="{D5CDD505-2E9C-101B-9397-08002B2CF9AE}" pid="4" name="PSubtitle">
    <vt:lpwstr>ESA Presentation</vt:lpwstr>
  </property>
  <property fmtid="{D5CDD505-2E9C-101B-9397-08002B2CF9AE}" pid="5" name="PAuthor">
    <vt:lpwstr/>
  </property>
  <property fmtid="{D5CDD505-2E9C-101B-9397-08002B2CF9AE}" pid="6" name="PPlace">
    <vt:lpwstr/>
  </property>
  <property fmtid="{D5CDD505-2E9C-101B-9397-08002B2CF9AE}" pid="7" name="PDate">
    <vt:lpwstr>DD/MM/YYYY</vt:lpwstr>
  </property>
  <property fmtid="{D5CDD505-2E9C-101B-9397-08002B2CF9AE}" pid="8" name="PProgramme">
    <vt:lpwstr/>
  </property>
  <property fmtid="{D5CDD505-2E9C-101B-9397-08002B2CF9AE}" pid="9" name="PEmail">
    <vt:lpwstr/>
  </property>
  <property fmtid="{D5CDD505-2E9C-101B-9397-08002B2CF9AE}" pid="10" name="PClassification">
    <vt:lpwstr>ESA UNCLASSIFIED – For Official Use</vt:lpwstr>
  </property>
  <property fmtid="{D5CDD505-2E9C-101B-9397-08002B2CF9AE}" pid="11" name="POptionButton1">
    <vt:bool>true</vt:bool>
  </property>
  <property fmtid="{D5CDD505-2E9C-101B-9397-08002B2CF9AE}" pid="12" name="POptionButton2">
    <vt:bool>false</vt:bool>
  </property>
</Properties>
</file>