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6" r:id="rId4"/>
    <p:sldId id="334" r:id="rId5"/>
    <p:sldId id="321" r:id="rId6"/>
    <p:sldId id="330" r:id="rId7"/>
    <p:sldId id="322" r:id="rId8"/>
    <p:sldId id="329" r:id="rId9"/>
    <p:sldId id="273" r:id="rId10"/>
    <p:sldId id="320" r:id="rId11"/>
    <p:sldId id="325" r:id="rId12"/>
    <p:sldId id="324" r:id="rId13"/>
    <p:sldId id="326" r:id="rId14"/>
    <p:sldId id="327" r:id="rId15"/>
    <p:sldId id="331" r:id="rId16"/>
    <p:sldId id="293" r:id="rId17"/>
    <p:sldId id="328" r:id="rId18"/>
    <p:sldId id="300" r:id="rId19"/>
    <p:sldId id="312" r:id="rId20"/>
    <p:sldId id="315" r:id="rId21"/>
    <p:sldId id="304" r:id="rId22"/>
    <p:sldId id="333" r:id="rId23"/>
    <p:sldId id="314" r:id="rId24"/>
    <p:sldId id="313" r:id="rId25"/>
    <p:sldId id="33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6370" autoAdjust="0"/>
  </p:normalViewPr>
  <p:slideViewPr>
    <p:cSldViewPr snapToGrid="0">
      <p:cViewPr varScale="1">
        <p:scale>
          <a:sx n="82" d="100"/>
          <a:sy n="82" d="100"/>
        </p:scale>
        <p:origin x="141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33D27-7D54-4359-BCCC-8D517D18686C}" type="datetimeFigureOut">
              <a:rPr lang="it-IT" smtClean="0"/>
              <a:t>14/11/2017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1870F-9EF7-43F6-8A9F-A9C11E517821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934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870F-9EF7-43F6-8A9F-A9C11E517821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4700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870F-9EF7-43F6-8A9F-A9C11E517821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597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870F-9EF7-43F6-8A9F-A9C11E517821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88036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Stress ON CMB SCALES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870F-9EF7-43F6-8A9F-A9C11E517821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09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talk of y, but some can </a:t>
            </a:r>
            <a:r>
              <a:rPr lang="en-GB"/>
              <a:t>be applied to mu, more later.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870F-9EF7-43F6-8A9F-A9C11E517821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51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870F-9EF7-43F6-8A9F-A9C11E517821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988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do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92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A03F3-C1DB-47C6-82E3-BFCFB0DC2B00}"/>
              </a:ext>
            </a:extLst>
          </p:cNvPr>
          <p:cNvSpPr txBox="1"/>
          <p:nvPr userDrawn="1"/>
        </p:nvSpPr>
        <p:spPr>
          <a:xfrm>
            <a:off x="141315" y="6606000"/>
            <a:ext cx="271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Andrea </a:t>
            </a:r>
            <a:r>
              <a:rPr lang="en-GB" sz="1200" dirty="0" err="1">
                <a:solidFill>
                  <a:schemeClr val="bg1"/>
                </a:solidFill>
              </a:rPr>
              <a:t>Ravenni</a:t>
            </a:r>
            <a:r>
              <a:rPr lang="en-GB" sz="1200" dirty="0">
                <a:solidFill>
                  <a:schemeClr val="bg1"/>
                </a:solidFill>
              </a:rPr>
              <a:t> (</a:t>
            </a:r>
            <a:r>
              <a:rPr lang="en-GB" sz="1200" dirty="0" err="1">
                <a:solidFill>
                  <a:schemeClr val="bg1"/>
                </a:solidFill>
              </a:rPr>
              <a:t>Unipd&amp;INFN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58EA1-6890-443E-B947-6DCC3CD7E499}"/>
              </a:ext>
            </a:extLst>
          </p:cNvPr>
          <p:cNvSpPr txBox="1"/>
          <p:nvPr userDrawn="1"/>
        </p:nvSpPr>
        <p:spPr>
          <a:xfrm>
            <a:off x="3006969" y="6605999"/>
            <a:ext cx="327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Primordial non-</a:t>
            </a:r>
            <a:r>
              <a:rPr lang="en-US" sz="1200" dirty="0" err="1"/>
              <a:t>Gaussianity</a:t>
            </a:r>
            <a:r>
              <a:rPr lang="en-US" sz="1200" dirty="0"/>
              <a:t> and y-distortions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0FB949-A9DE-4B0E-9DA9-2D8A41D2E0DD}"/>
              </a:ext>
            </a:extLst>
          </p:cNvPr>
          <p:cNvSpPr txBox="1"/>
          <p:nvPr userDrawn="1"/>
        </p:nvSpPr>
        <p:spPr>
          <a:xfrm>
            <a:off x="6175131" y="6605999"/>
            <a:ext cx="194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IESC, </a:t>
            </a:r>
            <a:r>
              <a:rPr lang="en-GB" sz="1200" dirty="0" err="1">
                <a:solidFill>
                  <a:schemeClr val="tx1"/>
                </a:solidFill>
              </a:rPr>
              <a:t>Cargèse</a:t>
            </a:r>
            <a:r>
              <a:rPr lang="en-GB" sz="1200" dirty="0">
                <a:solidFill>
                  <a:schemeClr val="tx1"/>
                </a:solidFill>
              </a:rPr>
              <a:t>, XX/11/17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32223CF9-E82E-49B0-90ED-35DD2622F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1" y="6605998"/>
            <a:ext cx="773081" cy="27699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57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4B822-EB34-4735-B386-279AD938AC93}"/>
              </a:ext>
            </a:extLst>
          </p:cNvPr>
          <p:cNvSpPr txBox="1"/>
          <p:nvPr userDrawn="1"/>
        </p:nvSpPr>
        <p:spPr>
          <a:xfrm>
            <a:off x="141315" y="6606000"/>
            <a:ext cx="271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Andrea </a:t>
            </a:r>
            <a:r>
              <a:rPr lang="en-GB" sz="1200" dirty="0" err="1">
                <a:solidFill>
                  <a:schemeClr val="bg1"/>
                </a:solidFill>
              </a:rPr>
              <a:t>Ravenni</a:t>
            </a:r>
            <a:r>
              <a:rPr lang="en-GB" sz="1200" dirty="0">
                <a:solidFill>
                  <a:schemeClr val="bg1"/>
                </a:solidFill>
              </a:rPr>
              <a:t> (</a:t>
            </a:r>
            <a:r>
              <a:rPr lang="en-GB" sz="1200" dirty="0" err="1">
                <a:solidFill>
                  <a:schemeClr val="bg1"/>
                </a:solidFill>
              </a:rPr>
              <a:t>Unipd&amp;INFN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01055-F5EB-4F85-AD49-03160A0742B3}"/>
              </a:ext>
            </a:extLst>
          </p:cNvPr>
          <p:cNvSpPr txBox="1"/>
          <p:nvPr userDrawn="1"/>
        </p:nvSpPr>
        <p:spPr>
          <a:xfrm>
            <a:off x="3006969" y="6605999"/>
            <a:ext cx="327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Primordial non-</a:t>
            </a:r>
            <a:r>
              <a:rPr lang="en-US" sz="1200" dirty="0" err="1"/>
              <a:t>Gaussianity</a:t>
            </a:r>
            <a:r>
              <a:rPr lang="en-US" sz="1200" dirty="0"/>
              <a:t> and y-distortions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7C45E3-FFCA-4453-A556-EE948839E1D3}"/>
              </a:ext>
            </a:extLst>
          </p:cNvPr>
          <p:cNvSpPr txBox="1"/>
          <p:nvPr userDrawn="1"/>
        </p:nvSpPr>
        <p:spPr>
          <a:xfrm>
            <a:off x="6175131" y="6605999"/>
            <a:ext cx="194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IESC, </a:t>
            </a:r>
            <a:r>
              <a:rPr lang="en-GB" sz="1200" dirty="0" err="1">
                <a:solidFill>
                  <a:schemeClr val="tx1"/>
                </a:solidFill>
              </a:rPr>
              <a:t>Cargèse</a:t>
            </a:r>
            <a:r>
              <a:rPr lang="en-GB" sz="1200" dirty="0">
                <a:solidFill>
                  <a:schemeClr val="tx1"/>
                </a:solidFill>
              </a:rPr>
              <a:t>, XX/11/17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D210E5A9-8B59-4E4F-87AD-A8B78C67E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1" y="6605998"/>
            <a:ext cx="773081" cy="27699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13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37DAD9-02F7-4350-89EB-02700F28D3FA}"/>
              </a:ext>
            </a:extLst>
          </p:cNvPr>
          <p:cNvSpPr txBox="1"/>
          <p:nvPr userDrawn="1"/>
        </p:nvSpPr>
        <p:spPr>
          <a:xfrm>
            <a:off x="141315" y="6606000"/>
            <a:ext cx="271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Andrea </a:t>
            </a:r>
            <a:r>
              <a:rPr lang="en-GB" sz="1200" dirty="0" err="1">
                <a:solidFill>
                  <a:schemeClr val="bg1"/>
                </a:solidFill>
              </a:rPr>
              <a:t>Ravenni</a:t>
            </a:r>
            <a:r>
              <a:rPr lang="en-GB" sz="1200" dirty="0">
                <a:solidFill>
                  <a:schemeClr val="bg1"/>
                </a:solidFill>
              </a:rPr>
              <a:t> (</a:t>
            </a:r>
            <a:r>
              <a:rPr lang="en-GB" sz="1200" dirty="0" err="1">
                <a:solidFill>
                  <a:schemeClr val="bg1"/>
                </a:solidFill>
              </a:rPr>
              <a:t>Unipd&amp;INFN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E25FED-948D-4509-B645-43324B2028AF}"/>
              </a:ext>
            </a:extLst>
          </p:cNvPr>
          <p:cNvSpPr txBox="1"/>
          <p:nvPr userDrawn="1"/>
        </p:nvSpPr>
        <p:spPr>
          <a:xfrm>
            <a:off x="3006969" y="6605999"/>
            <a:ext cx="327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Primordial non-</a:t>
            </a:r>
            <a:r>
              <a:rPr lang="en-US" sz="1200" dirty="0" err="1"/>
              <a:t>Gaussianity</a:t>
            </a:r>
            <a:r>
              <a:rPr lang="en-US" sz="1200" dirty="0"/>
              <a:t> and y-distortions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3912E8-AB1C-498F-90EB-5CC7ADE8F584}"/>
              </a:ext>
            </a:extLst>
          </p:cNvPr>
          <p:cNvSpPr txBox="1"/>
          <p:nvPr userDrawn="1"/>
        </p:nvSpPr>
        <p:spPr>
          <a:xfrm>
            <a:off x="6175131" y="6605999"/>
            <a:ext cx="194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IESC, </a:t>
            </a:r>
            <a:r>
              <a:rPr lang="en-GB" sz="1200" dirty="0" err="1">
                <a:solidFill>
                  <a:schemeClr val="tx1"/>
                </a:solidFill>
              </a:rPr>
              <a:t>Cargèse</a:t>
            </a:r>
            <a:r>
              <a:rPr lang="en-GB" sz="1200" dirty="0">
                <a:solidFill>
                  <a:schemeClr val="tx1"/>
                </a:solidFill>
              </a:rPr>
              <a:t>, 14/11/17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D95A817-4094-4416-901D-FBF982930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1" y="6605998"/>
            <a:ext cx="773081" cy="27699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30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8ABF3-BA43-4E79-A3C8-BE727DDBAF98}"/>
              </a:ext>
            </a:extLst>
          </p:cNvPr>
          <p:cNvSpPr txBox="1"/>
          <p:nvPr userDrawn="1"/>
        </p:nvSpPr>
        <p:spPr>
          <a:xfrm>
            <a:off x="141315" y="6606000"/>
            <a:ext cx="271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Andrea </a:t>
            </a:r>
            <a:r>
              <a:rPr lang="en-GB" sz="1200" dirty="0" err="1">
                <a:solidFill>
                  <a:schemeClr val="bg1"/>
                </a:solidFill>
              </a:rPr>
              <a:t>Ravenni</a:t>
            </a:r>
            <a:r>
              <a:rPr lang="en-GB" sz="1200" dirty="0">
                <a:solidFill>
                  <a:schemeClr val="bg1"/>
                </a:solidFill>
              </a:rPr>
              <a:t> (</a:t>
            </a:r>
            <a:r>
              <a:rPr lang="en-GB" sz="1200" dirty="0" err="1">
                <a:solidFill>
                  <a:schemeClr val="bg1"/>
                </a:solidFill>
              </a:rPr>
              <a:t>Unipd&amp;INFN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365596-291E-4806-9151-D961C116D123}"/>
              </a:ext>
            </a:extLst>
          </p:cNvPr>
          <p:cNvSpPr txBox="1"/>
          <p:nvPr userDrawn="1"/>
        </p:nvSpPr>
        <p:spPr>
          <a:xfrm>
            <a:off x="3006969" y="6605999"/>
            <a:ext cx="327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Primordial non-</a:t>
            </a:r>
            <a:r>
              <a:rPr lang="en-US" sz="1200" dirty="0" err="1"/>
              <a:t>Gaussianity</a:t>
            </a:r>
            <a:r>
              <a:rPr lang="en-US" sz="1200" dirty="0"/>
              <a:t> and y-distortions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E07F81-7988-42A9-8897-DC8AEC8FB348}"/>
              </a:ext>
            </a:extLst>
          </p:cNvPr>
          <p:cNvSpPr txBox="1"/>
          <p:nvPr userDrawn="1"/>
        </p:nvSpPr>
        <p:spPr>
          <a:xfrm>
            <a:off x="6175131" y="6605999"/>
            <a:ext cx="194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IESC, </a:t>
            </a:r>
            <a:r>
              <a:rPr lang="en-GB" sz="1200" dirty="0" err="1">
                <a:solidFill>
                  <a:schemeClr val="tx1"/>
                </a:solidFill>
              </a:rPr>
              <a:t>Cargèse</a:t>
            </a:r>
            <a:r>
              <a:rPr lang="en-GB" sz="1200" dirty="0">
                <a:solidFill>
                  <a:schemeClr val="tx1"/>
                </a:solidFill>
              </a:rPr>
              <a:t>, XX/11/17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13466159-4CF8-4BD9-9988-6D5A63729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1" y="6605998"/>
            <a:ext cx="773081" cy="27699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91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9F7981-CDEB-4C76-8318-2278F18BD313}"/>
              </a:ext>
            </a:extLst>
          </p:cNvPr>
          <p:cNvSpPr txBox="1"/>
          <p:nvPr userDrawn="1"/>
        </p:nvSpPr>
        <p:spPr>
          <a:xfrm>
            <a:off x="141315" y="6606000"/>
            <a:ext cx="271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Andrea </a:t>
            </a:r>
            <a:r>
              <a:rPr lang="en-GB" sz="1200" dirty="0" err="1">
                <a:solidFill>
                  <a:schemeClr val="bg1"/>
                </a:solidFill>
              </a:rPr>
              <a:t>Ravenni</a:t>
            </a:r>
            <a:r>
              <a:rPr lang="en-GB" sz="1200" dirty="0">
                <a:solidFill>
                  <a:schemeClr val="bg1"/>
                </a:solidFill>
              </a:rPr>
              <a:t> (</a:t>
            </a:r>
            <a:r>
              <a:rPr lang="en-GB" sz="1200" dirty="0" err="1">
                <a:solidFill>
                  <a:schemeClr val="bg1"/>
                </a:solidFill>
              </a:rPr>
              <a:t>Unipd&amp;INFN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826C8-EBD9-41E7-ADC4-F92EB71B0C79}"/>
              </a:ext>
            </a:extLst>
          </p:cNvPr>
          <p:cNvSpPr txBox="1"/>
          <p:nvPr userDrawn="1"/>
        </p:nvSpPr>
        <p:spPr>
          <a:xfrm>
            <a:off x="3006969" y="6605999"/>
            <a:ext cx="327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Primordial non-</a:t>
            </a:r>
            <a:r>
              <a:rPr lang="en-US" sz="1200" dirty="0" err="1"/>
              <a:t>Gaussianity</a:t>
            </a:r>
            <a:r>
              <a:rPr lang="en-US" sz="1200" dirty="0"/>
              <a:t> and y-distortions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9BBB0-EB61-42EA-8A72-3EA3021505D8}"/>
              </a:ext>
            </a:extLst>
          </p:cNvPr>
          <p:cNvSpPr txBox="1"/>
          <p:nvPr userDrawn="1"/>
        </p:nvSpPr>
        <p:spPr>
          <a:xfrm>
            <a:off x="6175131" y="6605999"/>
            <a:ext cx="194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IESC, </a:t>
            </a:r>
            <a:r>
              <a:rPr lang="en-GB" sz="1200" dirty="0" err="1">
                <a:solidFill>
                  <a:schemeClr val="tx1"/>
                </a:solidFill>
              </a:rPr>
              <a:t>Cargèse</a:t>
            </a:r>
            <a:r>
              <a:rPr lang="en-GB" sz="1200" dirty="0">
                <a:solidFill>
                  <a:schemeClr val="tx1"/>
                </a:solidFill>
              </a:rPr>
              <a:t>, XX/11/17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C04C18A7-DBDD-4F12-8764-0C7144D135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1" y="6605998"/>
            <a:ext cx="773081" cy="27699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24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450FCA-F4B9-45C0-AC2F-D56DE81D1854}"/>
              </a:ext>
            </a:extLst>
          </p:cNvPr>
          <p:cNvSpPr txBox="1"/>
          <p:nvPr userDrawn="1"/>
        </p:nvSpPr>
        <p:spPr>
          <a:xfrm>
            <a:off x="141315" y="6606000"/>
            <a:ext cx="271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Andrea </a:t>
            </a:r>
            <a:r>
              <a:rPr lang="en-GB" sz="1200" dirty="0" err="1">
                <a:solidFill>
                  <a:schemeClr val="bg1"/>
                </a:solidFill>
              </a:rPr>
              <a:t>Ravenni</a:t>
            </a:r>
            <a:r>
              <a:rPr lang="en-GB" sz="1200" dirty="0">
                <a:solidFill>
                  <a:schemeClr val="bg1"/>
                </a:solidFill>
              </a:rPr>
              <a:t> (</a:t>
            </a:r>
            <a:r>
              <a:rPr lang="en-GB" sz="1200" dirty="0" err="1">
                <a:solidFill>
                  <a:schemeClr val="bg1"/>
                </a:solidFill>
              </a:rPr>
              <a:t>Unipd&amp;INFN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7BB568-0024-47F5-8BEF-D4553F2BD9BD}"/>
              </a:ext>
            </a:extLst>
          </p:cNvPr>
          <p:cNvSpPr txBox="1"/>
          <p:nvPr userDrawn="1"/>
        </p:nvSpPr>
        <p:spPr>
          <a:xfrm>
            <a:off x="3006969" y="6605999"/>
            <a:ext cx="327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Primordial non-</a:t>
            </a:r>
            <a:r>
              <a:rPr lang="en-US" sz="1200" dirty="0" err="1"/>
              <a:t>Gaussianity</a:t>
            </a:r>
            <a:r>
              <a:rPr lang="en-US" sz="1200" dirty="0"/>
              <a:t> and y-distortions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0CD48-1EE7-44FF-ADB2-5DFE1DB1E3A8}"/>
              </a:ext>
            </a:extLst>
          </p:cNvPr>
          <p:cNvSpPr txBox="1"/>
          <p:nvPr userDrawn="1"/>
        </p:nvSpPr>
        <p:spPr>
          <a:xfrm>
            <a:off x="6175131" y="6605999"/>
            <a:ext cx="194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IESC, </a:t>
            </a:r>
            <a:r>
              <a:rPr lang="en-GB" sz="1200" dirty="0" err="1">
                <a:solidFill>
                  <a:schemeClr val="tx1"/>
                </a:solidFill>
              </a:rPr>
              <a:t>Cargèse</a:t>
            </a:r>
            <a:r>
              <a:rPr lang="en-GB" sz="1200" dirty="0">
                <a:solidFill>
                  <a:schemeClr val="tx1"/>
                </a:solidFill>
              </a:rPr>
              <a:t>, XX/11/17</a:t>
            </a:r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9A0E2E73-8BEA-402F-837E-2C835A90A7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1" y="6605998"/>
            <a:ext cx="773081" cy="27699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60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859091-F012-492A-B08E-6AD3A030EBBB}"/>
              </a:ext>
            </a:extLst>
          </p:cNvPr>
          <p:cNvSpPr txBox="1"/>
          <p:nvPr userDrawn="1"/>
        </p:nvSpPr>
        <p:spPr>
          <a:xfrm>
            <a:off x="141315" y="6606000"/>
            <a:ext cx="271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Andrea </a:t>
            </a:r>
            <a:r>
              <a:rPr lang="en-GB" sz="1200" dirty="0" err="1">
                <a:solidFill>
                  <a:schemeClr val="bg1"/>
                </a:solidFill>
              </a:rPr>
              <a:t>Ravenni</a:t>
            </a:r>
            <a:r>
              <a:rPr lang="en-GB" sz="1200" dirty="0">
                <a:solidFill>
                  <a:schemeClr val="bg1"/>
                </a:solidFill>
              </a:rPr>
              <a:t> (</a:t>
            </a:r>
            <a:r>
              <a:rPr lang="en-GB" sz="1200" dirty="0" err="1">
                <a:solidFill>
                  <a:schemeClr val="bg1"/>
                </a:solidFill>
              </a:rPr>
              <a:t>Unipd&amp;INFN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ED87E-B85E-4166-876E-B6EACEDE9BF8}"/>
              </a:ext>
            </a:extLst>
          </p:cNvPr>
          <p:cNvSpPr txBox="1"/>
          <p:nvPr userDrawn="1"/>
        </p:nvSpPr>
        <p:spPr>
          <a:xfrm>
            <a:off x="3006969" y="6605999"/>
            <a:ext cx="327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Primordial non-</a:t>
            </a:r>
            <a:r>
              <a:rPr lang="en-US" sz="1200" dirty="0" err="1"/>
              <a:t>Gaussianity</a:t>
            </a:r>
            <a:r>
              <a:rPr lang="en-US" sz="1200" dirty="0"/>
              <a:t> and y-distortions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F77BE-03D8-4E0C-8D48-C8F3C2A4F84A}"/>
              </a:ext>
            </a:extLst>
          </p:cNvPr>
          <p:cNvSpPr txBox="1"/>
          <p:nvPr userDrawn="1"/>
        </p:nvSpPr>
        <p:spPr>
          <a:xfrm>
            <a:off x="6175131" y="6605999"/>
            <a:ext cx="194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IESC, </a:t>
            </a:r>
            <a:r>
              <a:rPr lang="en-GB" sz="1200" dirty="0" err="1">
                <a:solidFill>
                  <a:schemeClr val="tx1"/>
                </a:solidFill>
              </a:rPr>
              <a:t>Cargèse</a:t>
            </a:r>
            <a:r>
              <a:rPr lang="en-GB" sz="1200" dirty="0">
                <a:solidFill>
                  <a:schemeClr val="tx1"/>
                </a:solidFill>
              </a:rPr>
              <a:t>, 14/11/17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48EB087C-5EC2-451D-8FD9-33F899D77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1" y="6605998"/>
            <a:ext cx="773081" cy="27699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3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7544A5-8125-46DB-9189-1947521210E8}"/>
              </a:ext>
            </a:extLst>
          </p:cNvPr>
          <p:cNvSpPr txBox="1"/>
          <p:nvPr userDrawn="1"/>
        </p:nvSpPr>
        <p:spPr>
          <a:xfrm>
            <a:off x="141315" y="6606000"/>
            <a:ext cx="271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Andrea </a:t>
            </a:r>
            <a:r>
              <a:rPr lang="en-GB" sz="1200" dirty="0" err="1">
                <a:solidFill>
                  <a:schemeClr val="bg1"/>
                </a:solidFill>
              </a:rPr>
              <a:t>Ravenni</a:t>
            </a:r>
            <a:r>
              <a:rPr lang="en-GB" sz="1200" dirty="0">
                <a:solidFill>
                  <a:schemeClr val="bg1"/>
                </a:solidFill>
              </a:rPr>
              <a:t> (</a:t>
            </a:r>
            <a:r>
              <a:rPr lang="en-GB" sz="1200" dirty="0" err="1">
                <a:solidFill>
                  <a:schemeClr val="bg1"/>
                </a:solidFill>
              </a:rPr>
              <a:t>Unipd&amp;INFN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F1AE2-DD8E-45C2-88C1-3312DA98782C}"/>
              </a:ext>
            </a:extLst>
          </p:cNvPr>
          <p:cNvSpPr txBox="1"/>
          <p:nvPr userDrawn="1"/>
        </p:nvSpPr>
        <p:spPr>
          <a:xfrm>
            <a:off x="3006969" y="6605999"/>
            <a:ext cx="327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Primordial non-</a:t>
            </a:r>
            <a:r>
              <a:rPr lang="en-US" sz="1200" dirty="0" err="1"/>
              <a:t>Gaussianity</a:t>
            </a:r>
            <a:r>
              <a:rPr lang="en-US" sz="1200" dirty="0"/>
              <a:t> and y-distortions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04CEB2-F3CE-41EE-AE90-DE5CD7EBF841}"/>
              </a:ext>
            </a:extLst>
          </p:cNvPr>
          <p:cNvSpPr txBox="1"/>
          <p:nvPr userDrawn="1"/>
        </p:nvSpPr>
        <p:spPr>
          <a:xfrm>
            <a:off x="6175131" y="6605999"/>
            <a:ext cx="194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IESC, </a:t>
            </a:r>
            <a:r>
              <a:rPr lang="en-GB" sz="1200" dirty="0" err="1">
                <a:solidFill>
                  <a:schemeClr val="tx1"/>
                </a:solidFill>
              </a:rPr>
              <a:t>Cargèse</a:t>
            </a:r>
            <a:r>
              <a:rPr lang="en-GB" sz="1200" dirty="0">
                <a:solidFill>
                  <a:schemeClr val="tx1"/>
                </a:solidFill>
              </a:rPr>
              <a:t>, XX/11/17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08771A83-E05D-4AF5-8223-97A7EE4C61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1" y="6605998"/>
            <a:ext cx="773081" cy="27699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60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7EC896-14B5-47D9-AC3F-166A1BEE69E6}"/>
              </a:ext>
            </a:extLst>
          </p:cNvPr>
          <p:cNvSpPr txBox="1"/>
          <p:nvPr userDrawn="1"/>
        </p:nvSpPr>
        <p:spPr>
          <a:xfrm>
            <a:off x="141315" y="6606000"/>
            <a:ext cx="271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Andrea </a:t>
            </a:r>
            <a:r>
              <a:rPr lang="en-GB" sz="1200" dirty="0" err="1">
                <a:solidFill>
                  <a:schemeClr val="bg1"/>
                </a:solidFill>
              </a:rPr>
              <a:t>Ravenni</a:t>
            </a:r>
            <a:r>
              <a:rPr lang="en-GB" sz="1200" dirty="0">
                <a:solidFill>
                  <a:schemeClr val="bg1"/>
                </a:solidFill>
              </a:rPr>
              <a:t> (</a:t>
            </a:r>
            <a:r>
              <a:rPr lang="en-GB" sz="1200" dirty="0" err="1">
                <a:solidFill>
                  <a:schemeClr val="bg1"/>
                </a:solidFill>
              </a:rPr>
              <a:t>Unipd&amp;INFN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DC2DA9-0F0A-4E34-89CC-E2A563909217}"/>
              </a:ext>
            </a:extLst>
          </p:cNvPr>
          <p:cNvSpPr txBox="1"/>
          <p:nvPr userDrawn="1"/>
        </p:nvSpPr>
        <p:spPr>
          <a:xfrm>
            <a:off x="3006969" y="6605999"/>
            <a:ext cx="327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Primordial non-</a:t>
            </a:r>
            <a:r>
              <a:rPr lang="en-US" sz="1200" dirty="0" err="1"/>
              <a:t>Gaussianity</a:t>
            </a:r>
            <a:r>
              <a:rPr lang="en-US" sz="1200" dirty="0"/>
              <a:t> and y-distortions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4A05E3-851A-4BA1-B3C7-1B560F0199FD}"/>
              </a:ext>
            </a:extLst>
          </p:cNvPr>
          <p:cNvSpPr txBox="1"/>
          <p:nvPr userDrawn="1"/>
        </p:nvSpPr>
        <p:spPr>
          <a:xfrm>
            <a:off x="6175131" y="6605999"/>
            <a:ext cx="194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IESC, </a:t>
            </a:r>
            <a:r>
              <a:rPr lang="en-GB" sz="1200" dirty="0" err="1">
                <a:solidFill>
                  <a:schemeClr val="tx1"/>
                </a:solidFill>
              </a:rPr>
              <a:t>Cargèse</a:t>
            </a:r>
            <a:r>
              <a:rPr lang="en-GB" sz="1200" dirty="0">
                <a:solidFill>
                  <a:schemeClr val="tx1"/>
                </a:solidFill>
              </a:rPr>
              <a:t>, XX/11/17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FA2DE89-9942-476E-86B6-D1B0323476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1" y="6605998"/>
            <a:ext cx="773081" cy="27699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57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EE933-0D60-4B00-BB0B-855D16786E5B}"/>
              </a:ext>
            </a:extLst>
          </p:cNvPr>
          <p:cNvSpPr txBox="1"/>
          <p:nvPr userDrawn="1"/>
        </p:nvSpPr>
        <p:spPr>
          <a:xfrm>
            <a:off x="141315" y="6606000"/>
            <a:ext cx="271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Andrea </a:t>
            </a:r>
            <a:r>
              <a:rPr lang="en-GB" sz="1200" dirty="0" err="1">
                <a:solidFill>
                  <a:schemeClr val="bg1"/>
                </a:solidFill>
              </a:rPr>
              <a:t>Ravenni</a:t>
            </a:r>
            <a:r>
              <a:rPr lang="en-GB" sz="1200" dirty="0">
                <a:solidFill>
                  <a:schemeClr val="bg1"/>
                </a:solidFill>
              </a:rPr>
              <a:t> (</a:t>
            </a:r>
            <a:r>
              <a:rPr lang="en-GB" sz="1200" dirty="0" err="1">
                <a:solidFill>
                  <a:schemeClr val="bg1"/>
                </a:solidFill>
              </a:rPr>
              <a:t>Unipd&amp;INFN</a:t>
            </a:r>
            <a:r>
              <a:rPr lang="en-GB" sz="1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2BFA83-ECF0-4325-938E-21E459D3CC1F}"/>
              </a:ext>
            </a:extLst>
          </p:cNvPr>
          <p:cNvSpPr txBox="1"/>
          <p:nvPr userDrawn="1"/>
        </p:nvSpPr>
        <p:spPr>
          <a:xfrm>
            <a:off x="3006969" y="6605999"/>
            <a:ext cx="327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Primordial non-</a:t>
            </a:r>
            <a:r>
              <a:rPr lang="en-US" sz="1200" dirty="0" err="1"/>
              <a:t>Gaussianity</a:t>
            </a:r>
            <a:r>
              <a:rPr lang="en-US" sz="1200" dirty="0"/>
              <a:t> and y-distortions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AE721-3C5B-4AB3-AA72-34567C7787D1}"/>
              </a:ext>
            </a:extLst>
          </p:cNvPr>
          <p:cNvSpPr txBox="1"/>
          <p:nvPr userDrawn="1"/>
        </p:nvSpPr>
        <p:spPr>
          <a:xfrm>
            <a:off x="6175131" y="6605999"/>
            <a:ext cx="1940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IESC, </a:t>
            </a:r>
            <a:r>
              <a:rPr lang="en-GB" sz="1200" dirty="0" err="1">
                <a:solidFill>
                  <a:schemeClr val="tx1"/>
                </a:solidFill>
              </a:rPr>
              <a:t>Cargèse</a:t>
            </a:r>
            <a:r>
              <a:rPr lang="en-GB" sz="1200" dirty="0">
                <a:solidFill>
                  <a:schemeClr val="tx1"/>
                </a:solidFill>
              </a:rPr>
              <a:t>, XX/11/17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82E4261F-3D89-4E43-8376-4251C15708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1" y="6605998"/>
            <a:ext cx="773081" cy="27699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05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316" y="282633"/>
            <a:ext cx="8861367" cy="689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315" y="1135667"/>
            <a:ext cx="8861367" cy="498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29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2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1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0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47.png"/><Relationship Id="rId5" Type="http://schemas.openxmlformats.org/officeDocument/2006/relationships/tags" Target="../tags/tag49.xml"/><Relationship Id="rId10" Type="http://schemas.openxmlformats.org/officeDocument/2006/relationships/image" Target="../media/image46.png"/><Relationship Id="rId4" Type="http://schemas.openxmlformats.org/officeDocument/2006/relationships/tags" Target="../tags/tag48.xml"/><Relationship Id="rId9" Type="http://schemas.openxmlformats.org/officeDocument/2006/relationships/image" Target="../media/image44.png"/><Relationship Id="rId1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1.png"/><Relationship Id="rId3" Type="http://schemas.openxmlformats.org/officeDocument/2006/relationships/tags" Target="../tags/tag5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50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47.png"/><Relationship Id="rId5" Type="http://schemas.openxmlformats.org/officeDocument/2006/relationships/tags" Target="../tags/tag55.xml"/><Relationship Id="rId10" Type="http://schemas.openxmlformats.org/officeDocument/2006/relationships/image" Target="../media/image46.png"/><Relationship Id="rId4" Type="http://schemas.openxmlformats.org/officeDocument/2006/relationships/tags" Target="../tags/tag54.xml"/><Relationship Id="rId9" Type="http://schemas.openxmlformats.org/officeDocument/2006/relationships/image" Target="../media/image44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6.xml"/><Relationship Id="rId7" Type="http://schemas.microsoft.com/office/2007/relationships/hdphoto" Target="../media/hdphoto1.wdp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29.png"/><Relationship Id="rId5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63.xml"/><Relationship Id="rId7" Type="http://schemas.openxmlformats.org/officeDocument/2006/relationships/image" Target="../media/image56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0.png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0.png"/><Relationship Id="rId3" Type="http://schemas.openxmlformats.org/officeDocument/2006/relationships/tags" Target="../tags/tag66.xml"/><Relationship Id="rId7" Type="http://schemas.openxmlformats.org/officeDocument/2006/relationships/image" Target="../media/image64.png"/><Relationship Id="rId12" Type="http://schemas.openxmlformats.org/officeDocument/2006/relationships/image" Target="../media/image68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63.png"/><Relationship Id="rId11" Type="http://schemas.openxmlformats.org/officeDocument/2006/relationships/image" Target="../media/image67.png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660.png"/><Relationship Id="rId4" Type="http://schemas.openxmlformats.org/officeDocument/2006/relationships/tags" Target="../tags/tag67.xml"/><Relationship Id="rId9" Type="http://schemas.openxmlformats.org/officeDocument/2006/relationships/image" Target="../media/image66.png"/><Relationship Id="rId14" Type="http://schemas.openxmlformats.org/officeDocument/2006/relationships/image" Target="../media/image70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5.png"/><Relationship Id="rId18" Type="http://schemas.openxmlformats.org/officeDocument/2006/relationships/image" Target="../media/image9.tmp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.png"/><Relationship Id="rId17" Type="http://schemas.openxmlformats.org/officeDocument/2006/relationships/image" Target="../media/image8.tmp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170.png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6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11.jp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24.png"/><Relationship Id="rId18" Type="http://schemas.openxmlformats.org/officeDocument/2006/relationships/image" Target="../media/image12.png"/><Relationship Id="rId3" Type="http://schemas.openxmlformats.org/officeDocument/2006/relationships/tags" Target="../tags/tag12.xml"/><Relationship Id="rId21" Type="http://schemas.openxmlformats.org/officeDocument/2006/relationships/image" Target="../media/image20.png"/><Relationship Id="rId7" Type="http://schemas.openxmlformats.org/officeDocument/2006/relationships/tags" Target="../tags/tag16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11.jpg"/><Relationship Id="rId2" Type="http://schemas.openxmlformats.org/officeDocument/2006/relationships/tags" Target="../tags/tag11.xml"/><Relationship Id="rId16" Type="http://schemas.openxmlformats.org/officeDocument/2006/relationships/image" Target="../media/image10.png"/><Relationship Id="rId20" Type="http://schemas.openxmlformats.org/officeDocument/2006/relationships/image" Target="../media/image15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4.xml"/><Relationship Id="rId15" Type="http://schemas.openxmlformats.org/officeDocument/2006/relationships/image" Target="../media/image19.png"/><Relationship Id="rId23" Type="http://schemas.openxmlformats.org/officeDocument/2006/relationships/image" Target="../media/image22.png"/><Relationship Id="rId10" Type="http://schemas.openxmlformats.org/officeDocument/2006/relationships/tags" Target="../tags/tag19.xml"/><Relationship Id="rId19" Type="http://schemas.openxmlformats.org/officeDocument/2006/relationships/image" Target="../media/image14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6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31.png"/><Relationship Id="rId18" Type="http://schemas.openxmlformats.org/officeDocument/2006/relationships/image" Target="../media/image22.png"/><Relationship Id="rId3" Type="http://schemas.openxmlformats.org/officeDocument/2006/relationships/tags" Target="../tags/tag22.xml"/><Relationship Id="rId21" Type="http://schemas.openxmlformats.org/officeDocument/2006/relationships/image" Target="../media/image15.png"/><Relationship Id="rId7" Type="http://schemas.openxmlformats.org/officeDocument/2006/relationships/tags" Target="../tags/tag26.xml"/><Relationship Id="rId12" Type="http://schemas.openxmlformats.org/officeDocument/2006/relationships/image" Target="../media/image25.png"/><Relationship Id="rId17" Type="http://schemas.openxmlformats.org/officeDocument/2006/relationships/image" Target="../media/image21.png"/><Relationship Id="rId2" Type="http://schemas.openxmlformats.org/officeDocument/2006/relationships/tags" Target="../tags/tag21.xml"/><Relationship Id="rId16" Type="http://schemas.openxmlformats.org/officeDocument/2006/relationships/image" Target="../media/image20.png"/><Relationship Id="rId20" Type="http://schemas.openxmlformats.org/officeDocument/2006/relationships/image" Target="../media/image14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5" Type="http://schemas.openxmlformats.org/officeDocument/2006/relationships/tags" Target="../tags/tag24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2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28.png"/><Relationship Id="rId18" Type="http://schemas.openxmlformats.org/officeDocument/2006/relationships/image" Target="../media/image19.png"/><Relationship Id="rId3" Type="http://schemas.openxmlformats.org/officeDocument/2006/relationships/tags" Target="../tags/tag31.xml"/><Relationship Id="rId21" Type="http://schemas.openxmlformats.org/officeDocument/2006/relationships/image" Target="../media/image22.png"/><Relationship Id="rId7" Type="http://schemas.openxmlformats.org/officeDocument/2006/relationships/tags" Target="../tags/tag35.xml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tags" Target="../tags/tag30.xml"/><Relationship Id="rId16" Type="http://schemas.openxmlformats.org/officeDocument/2006/relationships/image" Target="../media/image26.png"/><Relationship Id="rId20" Type="http://schemas.openxmlformats.org/officeDocument/2006/relationships/image" Target="../media/image21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notesSlide" Target="../notesSlides/notesSlide5.xml"/><Relationship Id="rId24" Type="http://schemas.openxmlformats.org/officeDocument/2006/relationships/image" Target="../media/image15.png"/><Relationship Id="rId5" Type="http://schemas.openxmlformats.org/officeDocument/2006/relationships/tags" Target="../tags/tag33.xml"/><Relationship Id="rId15" Type="http://schemas.openxmlformats.org/officeDocument/2006/relationships/image" Target="../media/image32.png"/><Relationship Id="rId23" Type="http://schemas.openxmlformats.org/officeDocument/2006/relationships/image" Target="../media/image14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20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31.png"/><Relationship Id="rId2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40.xml"/><Relationship Id="rId7" Type="http://schemas.openxmlformats.org/officeDocument/2006/relationships/image" Target="../media/image3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microsoft.com/office/2007/relationships/hdphoto" Target="../media/hdphoto1.wdp"/><Relationship Id="rId11" Type="http://schemas.openxmlformats.org/officeDocument/2006/relationships/image" Target="../media/image37.png"/><Relationship Id="rId5" Type="http://schemas.openxmlformats.org/officeDocument/2006/relationships/image" Target="../media/image29.png"/><Relationship Id="rId10" Type="http://schemas.openxmlformats.org/officeDocument/2006/relationships/image" Target="../media/image3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5EF8-2BB6-4CE7-880C-96AEFB8A8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22578"/>
            <a:ext cx="9144000" cy="111132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Primordial non-</a:t>
            </a:r>
            <a:r>
              <a:rPr lang="en-US" sz="3600" dirty="0" err="1"/>
              <a:t>Gaussianity</a:t>
            </a:r>
            <a:r>
              <a:rPr lang="en-US" sz="3600" dirty="0"/>
              <a:t> and y-distortions:</a:t>
            </a:r>
            <a:br>
              <a:rPr lang="en-US" sz="3600" dirty="0"/>
            </a:br>
            <a:r>
              <a:rPr lang="en-US" sz="3600" dirty="0"/>
              <a:t>dealing with secondary sources.</a:t>
            </a:r>
            <a:endParaRPr lang="en-GB" sz="3600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7B752B-7C74-43E7-8299-6C05E14B0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567340"/>
            <a:ext cx="6858000" cy="854242"/>
          </a:xfrm>
        </p:spPr>
        <p:txBody>
          <a:bodyPr>
            <a:normAutofit/>
          </a:bodyPr>
          <a:lstStyle/>
          <a:p>
            <a:r>
              <a:rPr lang="en-GB" sz="1800" noProof="0" dirty="0"/>
              <a:t>Andrea Ravenni</a:t>
            </a:r>
          </a:p>
          <a:p>
            <a:r>
              <a:rPr lang="en-GB" sz="1800" noProof="0" dirty="0"/>
              <a:t>DFA “G. Galilei” Unipd &amp; INFN</a:t>
            </a:r>
          </a:p>
        </p:txBody>
      </p:sp>
      <p:sp>
        <p:nvSpPr>
          <p:cNvPr id="4" name="CasellaDiTesto 4">
            <a:extLst>
              <a:ext uri="{FF2B5EF4-FFF2-40B4-BE49-F238E27FC236}">
                <a16:creationId xmlns:a16="http://schemas.microsoft.com/office/drawing/2014/main" id="{F6930D8C-5650-4C0C-9F3A-AE424C785A86}"/>
              </a:ext>
            </a:extLst>
          </p:cNvPr>
          <p:cNvSpPr txBox="1"/>
          <p:nvPr/>
        </p:nvSpPr>
        <p:spPr>
          <a:xfrm>
            <a:off x="3474924" y="5421582"/>
            <a:ext cx="21941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latin typeface="Tw Cen MT" panose="020B0602020104020603" pitchFamily="34" charset="0"/>
              </a:rPr>
              <a:t>andrea.ravenni@pd.infn.it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B44AC1F-C1E4-48B5-BC8E-4D193C4A935B}"/>
              </a:ext>
            </a:extLst>
          </p:cNvPr>
          <p:cNvSpPr txBox="1">
            <a:spLocks/>
          </p:cNvSpPr>
          <p:nvPr/>
        </p:nvSpPr>
        <p:spPr>
          <a:xfrm>
            <a:off x="0" y="393728"/>
            <a:ext cx="9144000" cy="1111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>
                <a:solidFill>
                  <a:schemeClr val="tx1"/>
                </a:solidFill>
              </a:rPr>
              <a:t>CMB from A to Z, IESC-</a:t>
            </a:r>
            <a:r>
              <a:rPr lang="it-IT" sz="2000" dirty="0" err="1">
                <a:solidFill>
                  <a:schemeClr val="tx1"/>
                </a:solidFill>
              </a:rPr>
              <a:t>Cargèse</a:t>
            </a:r>
            <a:r>
              <a:rPr lang="it-IT" sz="2000" dirty="0">
                <a:solidFill>
                  <a:schemeClr val="tx1"/>
                </a:solidFill>
              </a:rPr>
              <a:t> </a:t>
            </a:r>
          </a:p>
          <a:p>
            <a:r>
              <a:rPr lang="it-IT" sz="2000" dirty="0">
                <a:solidFill>
                  <a:schemeClr val="tx1"/>
                </a:solidFill>
              </a:rPr>
              <a:t>14 November 2017</a:t>
            </a:r>
          </a:p>
        </p:txBody>
      </p:sp>
    </p:spTree>
    <p:extLst>
      <p:ext uri="{BB962C8B-B14F-4D97-AF65-F5344CB8AC3E}">
        <p14:creationId xmlns:p14="http://schemas.microsoft.com/office/powerpoint/2010/main" val="3396444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e 7">
            <a:extLst>
              <a:ext uri="{FF2B5EF4-FFF2-40B4-BE49-F238E27FC236}">
                <a16:creationId xmlns:a16="http://schemas.microsoft.com/office/drawing/2014/main" id="{0F368AC8-C6DD-4F23-A1FA-0A6BBA3F66B6}"/>
              </a:ext>
            </a:extLst>
          </p:cNvPr>
          <p:cNvSpPr/>
          <p:nvPr/>
        </p:nvSpPr>
        <p:spPr>
          <a:xfrm>
            <a:off x="6097685" y="1043909"/>
            <a:ext cx="1551609" cy="1638145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" name="Picture 60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19826953-1DBC-41C9-841D-83ED5EA6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2" y="861060"/>
            <a:ext cx="1623252" cy="1820994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66E7E-FADA-4EA9-9B6D-94AEAC55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Sunyaev-Zeldovich effect - I</a:t>
            </a:r>
          </a:p>
        </p:txBody>
      </p:sp>
      <p:pic>
        <p:nvPicPr>
          <p:cNvPr id="3" name="Immagine 22">
            <a:extLst>
              <a:ext uri="{FF2B5EF4-FFF2-40B4-BE49-F238E27FC236}">
                <a16:creationId xmlns:a16="http://schemas.microsoft.com/office/drawing/2014/main" id="{43A63E5B-97A4-449C-95F9-CB1230F2C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12015" r="50999" b="14776"/>
          <a:stretch/>
        </p:blipFill>
        <p:spPr>
          <a:xfrm>
            <a:off x="0" y="2857537"/>
            <a:ext cx="4363073" cy="3781387"/>
          </a:xfrm>
          <a:prstGeom prst="rect">
            <a:avLst/>
          </a:prstGeom>
        </p:spPr>
      </p:pic>
      <p:sp>
        <p:nvSpPr>
          <p:cNvPr id="7" name="Segnaposto contenuto 11">
            <a:extLst>
              <a:ext uri="{FF2B5EF4-FFF2-40B4-BE49-F238E27FC236}">
                <a16:creationId xmlns:a16="http://schemas.microsoft.com/office/drawing/2014/main" id="{F5A39B24-9F58-4905-B9C7-C75F6B09786F}"/>
              </a:ext>
            </a:extLst>
          </p:cNvPr>
          <p:cNvSpPr txBox="1">
            <a:spLocks/>
          </p:cNvSpPr>
          <p:nvPr/>
        </p:nvSpPr>
        <p:spPr>
          <a:xfrm>
            <a:off x="141316" y="1257212"/>
            <a:ext cx="4215707" cy="909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Distortion due to the up-scattering of CMB photons by hot electrons in the intergalactic medium.</a:t>
            </a:r>
          </a:p>
        </p:txBody>
      </p:sp>
      <p:cxnSp>
        <p:nvCxnSpPr>
          <p:cNvPr id="9" name="Connettore 2 27">
            <a:extLst>
              <a:ext uri="{FF2B5EF4-FFF2-40B4-BE49-F238E27FC236}">
                <a16:creationId xmlns:a16="http://schemas.microsoft.com/office/drawing/2014/main" id="{D0577B3F-48E2-4EE9-BFE2-BF94F3AE9530}"/>
              </a:ext>
            </a:extLst>
          </p:cNvPr>
          <p:cNvCxnSpPr>
            <a:cxnSpLocks/>
          </p:cNvCxnSpPr>
          <p:nvPr/>
        </p:nvCxnSpPr>
        <p:spPr>
          <a:xfrm flipH="1">
            <a:off x="2718070" y="4248476"/>
            <a:ext cx="2120454" cy="514888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ttore 2 28">
            <a:extLst>
              <a:ext uri="{FF2B5EF4-FFF2-40B4-BE49-F238E27FC236}">
                <a16:creationId xmlns:a16="http://schemas.microsoft.com/office/drawing/2014/main" id="{509F8104-8E8C-462F-BA75-EE8AEECD44A6}"/>
              </a:ext>
            </a:extLst>
          </p:cNvPr>
          <p:cNvCxnSpPr>
            <a:cxnSpLocks/>
          </p:cNvCxnSpPr>
          <p:nvPr/>
        </p:nvCxnSpPr>
        <p:spPr>
          <a:xfrm flipH="1">
            <a:off x="1770162" y="4256847"/>
            <a:ext cx="3068362" cy="1925562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ttore 2 31">
            <a:extLst>
              <a:ext uri="{FF2B5EF4-FFF2-40B4-BE49-F238E27FC236}">
                <a16:creationId xmlns:a16="http://schemas.microsoft.com/office/drawing/2014/main" id="{09BC6D04-DAE1-4ABE-A404-682C492C0F1B}"/>
              </a:ext>
            </a:extLst>
          </p:cNvPr>
          <p:cNvCxnSpPr>
            <a:cxnSpLocks/>
          </p:cNvCxnSpPr>
          <p:nvPr/>
        </p:nvCxnSpPr>
        <p:spPr>
          <a:xfrm flipH="1">
            <a:off x="3718560" y="4248476"/>
            <a:ext cx="1119964" cy="1497004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23">
                <a:extLst>
                  <a:ext uri="{FF2B5EF4-FFF2-40B4-BE49-F238E27FC236}">
                    <a16:creationId xmlns:a16="http://schemas.microsoft.com/office/drawing/2014/main" id="{A4EBA19C-B442-4968-A3FA-BE4B8C9324DA}"/>
                  </a:ext>
                </a:extLst>
              </p:cNvPr>
              <p:cNvSpPr txBox="1"/>
              <p:nvPr/>
            </p:nvSpPr>
            <p:spPr>
              <a:xfrm>
                <a:off x="4838524" y="3494384"/>
                <a:ext cx="406992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Can be divided in two components:</a:t>
                </a:r>
              </a:p>
              <a:p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Resolved Clusters.                        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Apply a mask, tracing them with external datasets.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Diffuse component, i.e. unresolved Clusters.                                     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Trace it statistically.</a:t>
                </a:r>
              </a:p>
            </p:txBody>
          </p:sp>
        </mc:Choice>
        <mc:Fallback xmlns="">
          <p:sp>
            <p:nvSpPr>
              <p:cNvPr id="45" name="CasellaDiTesto 23">
                <a:extLst>
                  <a:ext uri="{FF2B5EF4-FFF2-40B4-BE49-F238E27FC236}">
                    <a16:creationId xmlns:a16="http://schemas.microsoft.com/office/drawing/2014/main" id="{A4EBA19C-B442-4968-A3FA-BE4B8C932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524" y="3494384"/>
                <a:ext cx="4069929" cy="2585323"/>
              </a:xfrm>
              <a:prstGeom prst="rect">
                <a:avLst/>
              </a:prstGeom>
              <a:blipFill>
                <a:blip r:embed="rId4"/>
                <a:stretch>
                  <a:fillRect l="-1349" t="-1179" r="-5097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15">
            <a:extLst>
              <a:ext uri="{FF2B5EF4-FFF2-40B4-BE49-F238E27FC236}">
                <a16:creationId xmlns:a16="http://schemas.microsoft.com/office/drawing/2014/main" id="{BE274672-421F-44F5-BB4B-1C0DF5A119EA}"/>
              </a:ext>
            </a:extLst>
          </p:cNvPr>
          <p:cNvCxnSpPr>
            <a:cxnSpLocks/>
          </p:cNvCxnSpPr>
          <p:nvPr/>
        </p:nvCxnSpPr>
        <p:spPr>
          <a:xfrm flipH="1">
            <a:off x="6711388" y="1883254"/>
            <a:ext cx="173606" cy="5231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15">
            <a:extLst>
              <a:ext uri="{FF2B5EF4-FFF2-40B4-BE49-F238E27FC236}">
                <a16:creationId xmlns:a16="http://schemas.microsoft.com/office/drawing/2014/main" id="{A2E9D71D-5AE1-4C6A-9D9D-FD55434B0C8D}"/>
              </a:ext>
            </a:extLst>
          </p:cNvPr>
          <p:cNvCxnSpPr>
            <a:cxnSpLocks/>
          </p:cNvCxnSpPr>
          <p:nvPr/>
        </p:nvCxnSpPr>
        <p:spPr>
          <a:xfrm flipH="1">
            <a:off x="6711388" y="1883254"/>
            <a:ext cx="173606" cy="5231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71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9EA53F59-BC3A-4EAD-B2D0-BD05D53DBC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28622" r="58742" b="57231"/>
          <a:stretch/>
        </p:blipFill>
        <p:spPr>
          <a:xfrm rot="12487395">
            <a:off x="6575763" y="2664586"/>
            <a:ext cx="1582577" cy="351386"/>
          </a:xfrm>
          <a:prstGeom prst="rect">
            <a:avLst/>
          </a:prstGeom>
        </p:spPr>
      </p:pic>
      <p:pic>
        <p:nvPicPr>
          <p:cNvPr id="73" name="Picture 72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38563D8D-CCFB-46AD-8061-8CFFB948E4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8" t="30254" r="60039" b="58287"/>
          <a:stretch/>
        </p:blipFill>
        <p:spPr>
          <a:xfrm rot="1693873">
            <a:off x="4647338" y="1829910"/>
            <a:ext cx="2162253" cy="2846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1D2DABB-6A33-4F38-8082-1BD6EFFD7760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7/15</a:t>
            </a:r>
          </a:p>
        </p:txBody>
      </p:sp>
    </p:spTree>
    <p:extLst>
      <p:ext uri="{BB962C8B-B14F-4D97-AF65-F5344CB8AC3E}">
        <p14:creationId xmlns:p14="http://schemas.microsoft.com/office/powerpoint/2010/main" val="203065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e 7">
            <a:extLst>
              <a:ext uri="{FF2B5EF4-FFF2-40B4-BE49-F238E27FC236}">
                <a16:creationId xmlns:a16="http://schemas.microsoft.com/office/drawing/2014/main" id="{0F368AC8-C6DD-4F23-A1FA-0A6BBA3F66B6}"/>
              </a:ext>
            </a:extLst>
          </p:cNvPr>
          <p:cNvSpPr/>
          <p:nvPr/>
        </p:nvSpPr>
        <p:spPr>
          <a:xfrm>
            <a:off x="6097685" y="1043909"/>
            <a:ext cx="1551609" cy="1638145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1" name="Picture 60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19826953-1DBC-41C9-841D-83ED5EA6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92" y="861060"/>
            <a:ext cx="1623252" cy="1820994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066E7E-FADA-4EA9-9B6D-94AEAC55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Sunyaev-Zeldovich effect - I</a:t>
            </a:r>
          </a:p>
        </p:txBody>
      </p:sp>
      <p:pic>
        <p:nvPicPr>
          <p:cNvPr id="3" name="Immagine 22">
            <a:extLst>
              <a:ext uri="{FF2B5EF4-FFF2-40B4-BE49-F238E27FC236}">
                <a16:creationId xmlns:a16="http://schemas.microsoft.com/office/drawing/2014/main" id="{43A63E5B-97A4-449C-95F9-CB1230F2C7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12015" r="50999" b="14776"/>
          <a:stretch/>
        </p:blipFill>
        <p:spPr>
          <a:xfrm>
            <a:off x="0" y="2857537"/>
            <a:ext cx="4363073" cy="3781387"/>
          </a:xfrm>
          <a:prstGeom prst="rect">
            <a:avLst/>
          </a:prstGeom>
        </p:spPr>
      </p:pic>
      <p:sp>
        <p:nvSpPr>
          <p:cNvPr id="7" name="Segnaposto contenuto 11">
            <a:extLst>
              <a:ext uri="{FF2B5EF4-FFF2-40B4-BE49-F238E27FC236}">
                <a16:creationId xmlns:a16="http://schemas.microsoft.com/office/drawing/2014/main" id="{F5A39B24-9F58-4905-B9C7-C75F6B09786F}"/>
              </a:ext>
            </a:extLst>
          </p:cNvPr>
          <p:cNvSpPr txBox="1">
            <a:spLocks/>
          </p:cNvSpPr>
          <p:nvPr/>
        </p:nvSpPr>
        <p:spPr>
          <a:xfrm>
            <a:off x="141316" y="1257212"/>
            <a:ext cx="4215707" cy="9096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Distortion due to the up-scattering of CMB photons by hot electrons in the intergalactic medium.</a:t>
            </a:r>
          </a:p>
        </p:txBody>
      </p:sp>
      <p:cxnSp>
        <p:nvCxnSpPr>
          <p:cNvPr id="9" name="Connettore 2 27">
            <a:extLst>
              <a:ext uri="{FF2B5EF4-FFF2-40B4-BE49-F238E27FC236}">
                <a16:creationId xmlns:a16="http://schemas.microsoft.com/office/drawing/2014/main" id="{D0577B3F-48E2-4EE9-BFE2-BF94F3AE9530}"/>
              </a:ext>
            </a:extLst>
          </p:cNvPr>
          <p:cNvCxnSpPr>
            <a:cxnSpLocks/>
          </p:cNvCxnSpPr>
          <p:nvPr/>
        </p:nvCxnSpPr>
        <p:spPr>
          <a:xfrm flipH="1">
            <a:off x="2718070" y="4248476"/>
            <a:ext cx="2120454" cy="514888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Ovale 33">
            <a:extLst>
              <a:ext uri="{FF2B5EF4-FFF2-40B4-BE49-F238E27FC236}">
                <a16:creationId xmlns:a16="http://schemas.microsoft.com/office/drawing/2014/main" id="{A989DA67-F3C0-4D7A-ABE8-342427AF4D7C}"/>
              </a:ext>
            </a:extLst>
          </p:cNvPr>
          <p:cNvSpPr/>
          <p:nvPr/>
        </p:nvSpPr>
        <p:spPr>
          <a:xfrm>
            <a:off x="2252216" y="4238951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e 34">
            <a:extLst>
              <a:ext uri="{FF2B5EF4-FFF2-40B4-BE49-F238E27FC236}">
                <a16:creationId xmlns:a16="http://schemas.microsoft.com/office/drawing/2014/main" id="{DB04F80C-641C-485F-A2F3-92DB6E85EC2E}"/>
              </a:ext>
            </a:extLst>
          </p:cNvPr>
          <p:cNvSpPr/>
          <p:nvPr/>
        </p:nvSpPr>
        <p:spPr>
          <a:xfrm>
            <a:off x="2419144" y="4674518"/>
            <a:ext cx="311357" cy="32060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e 35">
            <a:extLst>
              <a:ext uri="{FF2B5EF4-FFF2-40B4-BE49-F238E27FC236}">
                <a16:creationId xmlns:a16="http://schemas.microsoft.com/office/drawing/2014/main" id="{956984E2-D37F-482F-8540-DC53C4AC5B17}"/>
              </a:ext>
            </a:extLst>
          </p:cNvPr>
          <p:cNvSpPr/>
          <p:nvPr/>
        </p:nvSpPr>
        <p:spPr>
          <a:xfrm>
            <a:off x="3384548" y="6149762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e 36">
            <a:extLst>
              <a:ext uri="{FF2B5EF4-FFF2-40B4-BE49-F238E27FC236}">
                <a16:creationId xmlns:a16="http://schemas.microsoft.com/office/drawing/2014/main" id="{DCA94EFD-F093-483A-A126-F65292058398}"/>
              </a:ext>
            </a:extLst>
          </p:cNvPr>
          <p:cNvSpPr/>
          <p:nvPr/>
        </p:nvSpPr>
        <p:spPr>
          <a:xfrm>
            <a:off x="3482340" y="6035633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e 37">
            <a:extLst>
              <a:ext uri="{FF2B5EF4-FFF2-40B4-BE49-F238E27FC236}">
                <a16:creationId xmlns:a16="http://schemas.microsoft.com/office/drawing/2014/main" id="{90CC2563-3089-4339-9520-43830BA307B1}"/>
              </a:ext>
            </a:extLst>
          </p:cNvPr>
          <p:cNvSpPr/>
          <p:nvPr/>
        </p:nvSpPr>
        <p:spPr>
          <a:xfrm>
            <a:off x="1472722" y="5011669"/>
            <a:ext cx="206626" cy="20286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e 38">
            <a:extLst>
              <a:ext uri="{FF2B5EF4-FFF2-40B4-BE49-F238E27FC236}">
                <a16:creationId xmlns:a16="http://schemas.microsoft.com/office/drawing/2014/main" id="{6AB4AB49-9340-4C44-9805-E619CBBECAC8}"/>
              </a:ext>
            </a:extLst>
          </p:cNvPr>
          <p:cNvSpPr/>
          <p:nvPr/>
        </p:nvSpPr>
        <p:spPr>
          <a:xfrm>
            <a:off x="3866632" y="5811554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e 39">
            <a:extLst>
              <a:ext uri="{FF2B5EF4-FFF2-40B4-BE49-F238E27FC236}">
                <a16:creationId xmlns:a16="http://schemas.microsoft.com/office/drawing/2014/main" id="{97300D76-3DB6-4F34-A2D2-D6CDD31BD7D9}"/>
              </a:ext>
            </a:extLst>
          </p:cNvPr>
          <p:cNvSpPr/>
          <p:nvPr/>
        </p:nvSpPr>
        <p:spPr>
          <a:xfrm>
            <a:off x="1821499" y="5112533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e 40">
            <a:extLst>
              <a:ext uri="{FF2B5EF4-FFF2-40B4-BE49-F238E27FC236}">
                <a16:creationId xmlns:a16="http://schemas.microsoft.com/office/drawing/2014/main" id="{2AF236BC-B21D-40A5-84CF-60DEBC45BD70}"/>
              </a:ext>
            </a:extLst>
          </p:cNvPr>
          <p:cNvSpPr/>
          <p:nvPr/>
        </p:nvSpPr>
        <p:spPr>
          <a:xfrm>
            <a:off x="3626978" y="5733814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e 41">
            <a:extLst>
              <a:ext uri="{FF2B5EF4-FFF2-40B4-BE49-F238E27FC236}">
                <a16:creationId xmlns:a16="http://schemas.microsoft.com/office/drawing/2014/main" id="{B90A5FE7-B6F2-46A4-8F01-09C121774AF3}"/>
              </a:ext>
            </a:extLst>
          </p:cNvPr>
          <p:cNvSpPr/>
          <p:nvPr/>
        </p:nvSpPr>
        <p:spPr>
          <a:xfrm>
            <a:off x="3959402" y="5602734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e 42">
            <a:extLst>
              <a:ext uri="{FF2B5EF4-FFF2-40B4-BE49-F238E27FC236}">
                <a16:creationId xmlns:a16="http://schemas.microsoft.com/office/drawing/2014/main" id="{9F9526BE-DC29-427B-BD10-03960A586582}"/>
              </a:ext>
            </a:extLst>
          </p:cNvPr>
          <p:cNvSpPr/>
          <p:nvPr/>
        </p:nvSpPr>
        <p:spPr>
          <a:xfrm>
            <a:off x="1627058" y="6157895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e 44">
            <a:extLst>
              <a:ext uri="{FF2B5EF4-FFF2-40B4-BE49-F238E27FC236}">
                <a16:creationId xmlns:a16="http://schemas.microsoft.com/office/drawing/2014/main" id="{8311EF0D-D955-4FF2-94B4-C91FC136F7BB}"/>
              </a:ext>
            </a:extLst>
          </p:cNvPr>
          <p:cNvSpPr/>
          <p:nvPr/>
        </p:nvSpPr>
        <p:spPr>
          <a:xfrm>
            <a:off x="663959" y="5724262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e 45">
            <a:extLst>
              <a:ext uri="{FF2B5EF4-FFF2-40B4-BE49-F238E27FC236}">
                <a16:creationId xmlns:a16="http://schemas.microsoft.com/office/drawing/2014/main" id="{E4C0CAEC-58E8-41DF-BA50-C7D23EE4E64D}"/>
              </a:ext>
            </a:extLst>
          </p:cNvPr>
          <p:cNvSpPr/>
          <p:nvPr/>
        </p:nvSpPr>
        <p:spPr>
          <a:xfrm>
            <a:off x="973670" y="6106722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e 46">
            <a:extLst>
              <a:ext uri="{FF2B5EF4-FFF2-40B4-BE49-F238E27FC236}">
                <a16:creationId xmlns:a16="http://schemas.microsoft.com/office/drawing/2014/main" id="{050A55E2-9F32-40F8-B6BB-68206A4ED465}"/>
              </a:ext>
            </a:extLst>
          </p:cNvPr>
          <p:cNvSpPr/>
          <p:nvPr/>
        </p:nvSpPr>
        <p:spPr>
          <a:xfrm>
            <a:off x="1765134" y="4652242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e 47">
            <a:extLst>
              <a:ext uri="{FF2B5EF4-FFF2-40B4-BE49-F238E27FC236}">
                <a16:creationId xmlns:a16="http://schemas.microsoft.com/office/drawing/2014/main" id="{6F7F3FC5-049D-4E81-B77D-46BD3AF03803}"/>
              </a:ext>
            </a:extLst>
          </p:cNvPr>
          <p:cNvSpPr/>
          <p:nvPr/>
        </p:nvSpPr>
        <p:spPr>
          <a:xfrm>
            <a:off x="835594" y="5531645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e 48">
            <a:extLst>
              <a:ext uri="{FF2B5EF4-FFF2-40B4-BE49-F238E27FC236}">
                <a16:creationId xmlns:a16="http://schemas.microsoft.com/office/drawing/2014/main" id="{B2F8403B-1A11-4C61-A3B5-F60F3CEB7726}"/>
              </a:ext>
            </a:extLst>
          </p:cNvPr>
          <p:cNvSpPr/>
          <p:nvPr/>
        </p:nvSpPr>
        <p:spPr>
          <a:xfrm>
            <a:off x="525883" y="4106298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e 49">
            <a:extLst>
              <a:ext uri="{FF2B5EF4-FFF2-40B4-BE49-F238E27FC236}">
                <a16:creationId xmlns:a16="http://schemas.microsoft.com/office/drawing/2014/main" id="{0D1113D7-B7BC-47CB-92D0-9B74D2808D2A}"/>
              </a:ext>
            </a:extLst>
          </p:cNvPr>
          <p:cNvSpPr/>
          <p:nvPr/>
        </p:nvSpPr>
        <p:spPr>
          <a:xfrm>
            <a:off x="193297" y="5435528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Ovale 50">
            <a:extLst>
              <a:ext uri="{FF2B5EF4-FFF2-40B4-BE49-F238E27FC236}">
                <a16:creationId xmlns:a16="http://schemas.microsoft.com/office/drawing/2014/main" id="{8DB9F565-A60C-4FB4-B73C-7FB77542A616}"/>
              </a:ext>
            </a:extLst>
          </p:cNvPr>
          <p:cNvSpPr/>
          <p:nvPr/>
        </p:nvSpPr>
        <p:spPr>
          <a:xfrm>
            <a:off x="2454046" y="4188189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Ovale 51">
            <a:extLst>
              <a:ext uri="{FF2B5EF4-FFF2-40B4-BE49-F238E27FC236}">
                <a16:creationId xmlns:a16="http://schemas.microsoft.com/office/drawing/2014/main" id="{00A3A114-5444-4A2F-B48F-7E7D761AE274}"/>
              </a:ext>
            </a:extLst>
          </p:cNvPr>
          <p:cNvSpPr/>
          <p:nvPr/>
        </p:nvSpPr>
        <p:spPr>
          <a:xfrm>
            <a:off x="3700942" y="4970355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e 52">
            <a:extLst>
              <a:ext uri="{FF2B5EF4-FFF2-40B4-BE49-F238E27FC236}">
                <a16:creationId xmlns:a16="http://schemas.microsoft.com/office/drawing/2014/main" id="{47847250-0991-49C6-96BA-487067B9305C}"/>
              </a:ext>
            </a:extLst>
          </p:cNvPr>
          <p:cNvSpPr/>
          <p:nvPr/>
        </p:nvSpPr>
        <p:spPr>
          <a:xfrm>
            <a:off x="2869372" y="5364439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23">
                <a:extLst>
                  <a:ext uri="{FF2B5EF4-FFF2-40B4-BE49-F238E27FC236}">
                    <a16:creationId xmlns:a16="http://schemas.microsoft.com/office/drawing/2014/main" id="{A4EBA19C-B442-4968-A3FA-BE4B8C9324DA}"/>
                  </a:ext>
                </a:extLst>
              </p:cNvPr>
              <p:cNvSpPr txBox="1"/>
              <p:nvPr/>
            </p:nvSpPr>
            <p:spPr>
              <a:xfrm>
                <a:off x="4838524" y="3494384"/>
                <a:ext cx="406992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Can be divided in two components:</a:t>
                </a:r>
              </a:p>
              <a:p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Resolved Clusters.                        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Apply a mask, tracing them with external datasets.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Diffuse component, i.e. unresolved Clusters.                                     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Trace it statistically.</a:t>
                </a:r>
              </a:p>
            </p:txBody>
          </p:sp>
        </mc:Choice>
        <mc:Fallback xmlns="">
          <p:sp>
            <p:nvSpPr>
              <p:cNvPr id="45" name="CasellaDiTesto 23">
                <a:extLst>
                  <a:ext uri="{FF2B5EF4-FFF2-40B4-BE49-F238E27FC236}">
                    <a16:creationId xmlns:a16="http://schemas.microsoft.com/office/drawing/2014/main" id="{A4EBA19C-B442-4968-A3FA-BE4B8C932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524" y="3494384"/>
                <a:ext cx="4069929" cy="2585323"/>
              </a:xfrm>
              <a:prstGeom prst="rect">
                <a:avLst/>
              </a:prstGeom>
              <a:blipFill>
                <a:blip r:embed="rId4"/>
                <a:stretch>
                  <a:fillRect l="-1349" t="-1179" r="-5097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Ovale 48">
            <a:extLst>
              <a:ext uri="{FF2B5EF4-FFF2-40B4-BE49-F238E27FC236}">
                <a16:creationId xmlns:a16="http://schemas.microsoft.com/office/drawing/2014/main" id="{E8B78D75-739D-42FF-BA72-1C9251FAB7C1}"/>
              </a:ext>
            </a:extLst>
          </p:cNvPr>
          <p:cNvSpPr/>
          <p:nvPr/>
        </p:nvSpPr>
        <p:spPr>
          <a:xfrm>
            <a:off x="1473238" y="6157895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e 48">
            <a:extLst>
              <a:ext uri="{FF2B5EF4-FFF2-40B4-BE49-F238E27FC236}">
                <a16:creationId xmlns:a16="http://schemas.microsoft.com/office/drawing/2014/main" id="{3A4D2532-006A-4B1A-896A-9E4170419E59}"/>
              </a:ext>
            </a:extLst>
          </p:cNvPr>
          <p:cNvSpPr/>
          <p:nvPr/>
        </p:nvSpPr>
        <p:spPr>
          <a:xfrm>
            <a:off x="2731296" y="4238951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ale 48">
            <a:extLst>
              <a:ext uri="{FF2B5EF4-FFF2-40B4-BE49-F238E27FC236}">
                <a16:creationId xmlns:a16="http://schemas.microsoft.com/office/drawing/2014/main" id="{6D8AFD5B-C93F-4483-9E8C-5995F36F6039}"/>
              </a:ext>
            </a:extLst>
          </p:cNvPr>
          <p:cNvSpPr/>
          <p:nvPr/>
        </p:nvSpPr>
        <p:spPr>
          <a:xfrm>
            <a:off x="3377608" y="5937529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e 48">
            <a:extLst>
              <a:ext uri="{FF2B5EF4-FFF2-40B4-BE49-F238E27FC236}">
                <a16:creationId xmlns:a16="http://schemas.microsoft.com/office/drawing/2014/main" id="{098999F5-01D5-45C1-9403-8D129725264B}"/>
              </a:ext>
            </a:extLst>
          </p:cNvPr>
          <p:cNvSpPr/>
          <p:nvPr/>
        </p:nvSpPr>
        <p:spPr>
          <a:xfrm>
            <a:off x="3355012" y="5602734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Ovale 48">
            <a:extLst>
              <a:ext uri="{FF2B5EF4-FFF2-40B4-BE49-F238E27FC236}">
                <a16:creationId xmlns:a16="http://schemas.microsoft.com/office/drawing/2014/main" id="{F1164838-C84E-48F1-8F4E-A7E18C14E8D4}"/>
              </a:ext>
            </a:extLst>
          </p:cNvPr>
          <p:cNvSpPr/>
          <p:nvPr/>
        </p:nvSpPr>
        <p:spPr>
          <a:xfrm>
            <a:off x="2756715" y="5451255"/>
            <a:ext cx="138076" cy="14217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2" name="Connettore 2 15">
            <a:extLst>
              <a:ext uri="{FF2B5EF4-FFF2-40B4-BE49-F238E27FC236}">
                <a16:creationId xmlns:a16="http://schemas.microsoft.com/office/drawing/2014/main" id="{BE274672-421F-44F5-BB4B-1C0DF5A119EA}"/>
              </a:ext>
            </a:extLst>
          </p:cNvPr>
          <p:cNvCxnSpPr>
            <a:cxnSpLocks/>
          </p:cNvCxnSpPr>
          <p:nvPr/>
        </p:nvCxnSpPr>
        <p:spPr>
          <a:xfrm flipH="1">
            <a:off x="6711388" y="1883254"/>
            <a:ext cx="173606" cy="5231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31">
            <a:extLst>
              <a:ext uri="{FF2B5EF4-FFF2-40B4-BE49-F238E27FC236}">
                <a16:creationId xmlns:a16="http://schemas.microsoft.com/office/drawing/2014/main" id="{866BBEEC-0DAC-4473-A25A-CFACD393DCED}"/>
              </a:ext>
            </a:extLst>
          </p:cNvPr>
          <p:cNvCxnSpPr>
            <a:cxnSpLocks/>
          </p:cNvCxnSpPr>
          <p:nvPr/>
        </p:nvCxnSpPr>
        <p:spPr>
          <a:xfrm flipH="1">
            <a:off x="3718560" y="4248476"/>
            <a:ext cx="1119964" cy="1497004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7" name="Picture 46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15949819-20E4-49AF-8967-E63CFD43B2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28622" r="58742" b="57231"/>
          <a:stretch/>
        </p:blipFill>
        <p:spPr>
          <a:xfrm rot="12487395">
            <a:off x="6575763" y="2664586"/>
            <a:ext cx="1582577" cy="351386"/>
          </a:xfrm>
          <a:prstGeom prst="rect">
            <a:avLst/>
          </a:prstGeom>
        </p:spPr>
      </p:pic>
      <p:pic>
        <p:nvPicPr>
          <p:cNvPr id="53" name="Picture 52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57B497F3-1592-491C-80FF-158D2115B6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8" t="30254" r="60039" b="58287"/>
          <a:stretch/>
        </p:blipFill>
        <p:spPr>
          <a:xfrm rot="1693873">
            <a:off x="4647338" y="1829910"/>
            <a:ext cx="2162253" cy="284608"/>
          </a:xfrm>
          <a:prstGeom prst="rect">
            <a:avLst/>
          </a:prstGeom>
        </p:spPr>
      </p:pic>
      <p:cxnSp>
        <p:nvCxnSpPr>
          <p:cNvPr id="10" name="Connettore 2 28">
            <a:extLst>
              <a:ext uri="{FF2B5EF4-FFF2-40B4-BE49-F238E27FC236}">
                <a16:creationId xmlns:a16="http://schemas.microsoft.com/office/drawing/2014/main" id="{509F8104-8E8C-462F-BA75-EE8AEECD44A6}"/>
              </a:ext>
            </a:extLst>
          </p:cNvPr>
          <p:cNvCxnSpPr>
            <a:cxnSpLocks/>
          </p:cNvCxnSpPr>
          <p:nvPr/>
        </p:nvCxnSpPr>
        <p:spPr>
          <a:xfrm flipH="1">
            <a:off x="1770162" y="4256847"/>
            <a:ext cx="3068362" cy="1925562"/>
          </a:xfrm>
          <a:prstGeom prst="straightConnector1">
            <a:avLst/>
          </a:prstGeom>
          <a:ln w="47625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ADE3DE8-A6A7-4DC0-9F26-AF95ACEB3508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7/15</a:t>
            </a:r>
          </a:p>
        </p:txBody>
      </p:sp>
    </p:spTree>
    <p:extLst>
      <p:ext uri="{BB962C8B-B14F-4D97-AF65-F5344CB8AC3E}">
        <p14:creationId xmlns:p14="http://schemas.microsoft.com/office/powerpoint/2010/main" val="372259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6E7E-FADA-4EA9-9B6D-94AEAC55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Sunyaev-Zeldovich effect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egnaposto contenuto 2">
                <a:extLst>
                  <a:ext uri="{FF2B5EF4-FFF2-40B4-BE49-F238E27FC236}">
                    <a16:creationId xmlns:a16="http://schemas.microsoft.com/office/drawing/2014/main" id="{37D97935-E947-4C10-BF1F-FA269E3C5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316" y="1124246"/>
                <a:ext cx="4430683" cy="299055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/>
                  <a:t>It can be studied using the halo model.</a:t>
                </a:r>
              </a:p>
              <a:p>
                <a:r>
                  <a:rPr lang="en-GB" sz="1600" dirty="0"/>
                  <a:t>Assume all matter is clumped in halos.</a:t>
                </a:r>
              </a:p>
              <a:p>
                <a:r>
                  <a:rPr lang="en-GB" sz="1600" dirty="0"/>
                  <a:t>Calculate the correlation function of the matter at the haloes centres.</a:t>
                </a:r>
              </a:p>
              <a:p>
                <a:r>
                  <a:rPr lang="en-GB" sz="1600" dirty="0"/>
                  <a:t>Weight it by the pdf of finding an halo of a given size at a given redshift.</a:t>
                </a:r>
              </a:p>
              <a:p>
                <a:r>
                  <a:rPr lang="en-GB" sz="1600" dirty="0"/>
                  <a:t>Convolve with pdf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600" dirty="0"/>
                  <a:t> being up scattered by hot electron, given the distribution of free electron in the halo.</a:t>
                </a:r>
              </a:p>
              <a:p>
                <a:pPr marL="457200" lvl="1" indent="0">
                  <a:buNone/>
                </a:pPr>
                <a:endParaRPr lang="en-GB" sz="1400" dirty="0"/>
              </a:p>
            </p:txBody>
          </p:sp>
        </mc:Choice>
        <mc:Fallback xmlns="">
          <p:sp>
            <p:nvSpPr>
              <p:cNvPr id="49" name="Segnaposto contenuto 2">
                <a:extLst>
                  <a:ext uri="{FF2B5EF4-FFF2-40B4-BE49-F238E27FC236}">
                    <a16:creationId xmlns:a16="http://schemas.microsoft.com/office/drawing/2014/main" id="{37D97935-E947-4C10-BF1F-FA269E3C5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" y="1124246"/>
                <a:ext cx="4430683" cy="2990554"/>
              </a:xfrm>
              <a:prstGeom prst="rect">
                <a:avLst/>
              </a:prstGeom>
              <a:blipFill>
                <a:blip r:embed="rId3"/>
                <a:stretch>
                  <a:fillRect l="-1100" t="-1833" r="-1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B024122F-D949-47BA-9CD3-13247179E1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8" y="5351929"/>
            <a:ext cx="6681131" cy="591673"/>
          </a:xfrm>
          <a:prstGeom prst="rect">
            <a:avLst/>
          </a:prstGeom>
        </p:spPr>
      </p:pic>
      <p:sp>
        <p:nvSpPr>
          <p:cNvPr id="56" name="Ovale 7">
            <a:extLst>
              <a:ext uri="{FF2B5EF4-FFF2-40B4-BE49-F238E27FC236}">
                <a16:creationId xmlns:a16="http://schemas.microsoft.com/office/drawing/2014/main" id="{91AB6A2D-2538-420D-8B6A-A631940A422F}"/>
              </a:ext>
            </a:extLst>
          </p:cNvPr>
          <p:cNvSpPr/>
          <p:nvPr/>
        </p:nvSpPr>
        <p:spPr>
          <a:xfrm>
            <a:off x="6712767" y="2320792"/>
            <a:ext cx="457600" cy="483121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" name="Picture 56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FF9F8E3F-6CF9-4424-806C-DA001A6A0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85" y="2266866"/>
            <a:ext cx="478729" cy="537047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59" name="Ovale 7">
            <a:extLst>
              <a:ext uri="{FF2B5EF4-FFF2-40B4-BE49-F238E27FC236}">
                <a16:creationId xmlns:a16="http://schemas.microsoft.com/office/drawing/2014/main" id="{A8A23BA2-63F5-48A9-916D-27FE3A006623}"/>
              </a:ext>
            </a:extLst>
          </p:cNvPr>
          <p:cNvSpPr/>
          <p:nvPr/>
        </p:nvSpPr>
        <p:spPr>
          <a:xfrm>
            <a:off x="4997407" y="1385230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0" name="Picture 59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C7F25114-2477-4644-B650-A79234ECD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62" y="1280365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61" name="Ovale 7">
            <a:extLst>
              <a:ext uri="{FF2B5EF4-FFF2-40B4-BE49-F238E27FC236}">
                <a16:creationId xmlns:a16="http://schemas.microsoft.com/office/drawing/2014/main" id="{54BCCF52-BA97-453D-A2AD-CF873A6BE0D1}"/>
              </a:ext>
            </a:extLst>
          </p:cNvPr>
          <p:cNvSpPr/>
          <p:nvPr/>
        </p:nvSpPr>
        <p:spPr>
          <a:xfrm>
            <a:off x="5883598" y="3210085"/>
            <a:ext cx="1238044" cy="1307092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2" name="Picture 61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0F42305A-5512-4AA1-8BD8-8EB83C8B1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05" y="3064187"/>
            <a:ext cx="1295209" cy="145298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63" name="Ovale 7">
            <a:extLst>
              <a:ext uri="{FF2B5EF4-FFF2-40B4-BE49-F238E27FC236}">
                <a16:creationId xmlns:a16="http://schemas.microsoft.com/office/drawing/2014/main" id="{C1EF66E5-11DA-4C01-A16D-EC130546891A}"/>
              </a:ext>
            </a:extLst>
          </p:cNvPr>
          <p:cNvSpPr/>
          <p:nvPr/>
        </p:nvSpPr>
        <p:spPr>
          <a:xfrm>
            <a:off x="7804648" y="2659725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4" name="Picture 63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F85DEACD-9415-4974-A432-29C168B97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55" y="2554859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A5C96D-472E-4AB7-8E89-EAF512C702A7}"/>
                  </a:ext>
                </a:extLst>
              </p:cNvPr>
              <p:cNvSpPr txBox="1"/>
              <p:nvPr/>
            </p:nvSpPr>
            <p:spPr>
              <a:xfrm>
                <a:off x="8372525" y="2619247"/>
                <a:ext cx="411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.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A5C96D-472E-4AB7-8E89-EAF512C70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525" y="2619247"/>
                <a:ext cx="411480" cy="369332"/>
              </a:xfrm>
              <a:prstGeom prst="rect">
                <a:avLst/>
              </a:prstGeom>
              <a:blipFill>
                <a:blip r:embed="rId7"/>
                <a:stretch>
                  <a:fillRect l="-1176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0A3325-C2AC-45CF-B408-F3EC05C97294}"/>
                  </a:ext>
                </a:extLst>
              </p:cNvPr>
              <p:cNvSpPr txBox="1"/>
              <p:nvPr/>
            </p:nvSpPr>
            <p:spPr>
              <a:xfrm>
                <a:off x="6860829" y="3869593"/>
                <a:ext cx="411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.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0A3325-C2AC-45CF-B408-F3EC05C97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29" y="3869593"/>
                <a:ext cx="411480" cy="369332"/>
              </a:xfrm>
              <a:prstGeom prst="rect">
                <a:avLst/>
              </a:prstGeom>
              <a:blipFill>
                <a:blip r:embed="rId8"/>
                <a:stretch>
                  <a:fillRect l="-1176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e 7">
            <a:extLst>
              <a:ext uri="{FF2B5EF4-FFF2-40B4-BE49-F238E27FC236}">
                <a16:creationId xmlns:a16="http://schemas.microsoft.com/office/drawing/2014/main" id="{87E5B64E-48EB-4B2A-90C6-8AA032AAF14B}"/>
              </a:ext>
            </a:extLst>
          </p:cNvPr>
          <p:cNvSpPr/>
          <p:nvPr/>
        </p:nvSpPr>
        <p:spPr>
          <a:xfrm>
            <a:off x="3930607" y="3681397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8" name="Picture 67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BAE4975F-E6D2-486A-AB7E-A14B13345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62" y="3576532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0F2C424-E561-4CDB-9177-3B9CEBA3EA2E}"/>
              </a:ext>
            </a:extLst>
          </p:cNvPr>
          <p:cNvCxnSpPr>
            <a:cxnSpLocks/>
          </p:cNvCxnSpPr>
          <p:nvPr/>
        </p:nvCxnSpPr>
        <p:spPr>
          <a:xfrm flipH="1" flipV="1">
            <a:off x="6963649" y="4151139"/>
            <a:ext cx="1330677" cy="12947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D7FB41E-7E8C-4D93-ACEC-259A5670BD46}"/>
              </a:ext>
            </a:extLst>
          </p:cNvPr>
          <p:cNvCxnSpPr>
            <a:cxnSpLocks/>
          </p:cNvCxnSpPr>
          <p:nvPr/>
        </p:nvCxnSpPr>
        <p:spPr>
          <a:xfrm flipV="1">
            <a:off x="8283065" y="2908779"/>
            <a:ext cx="193027" cy="25371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5984694-7A12-4216-8567-7B84B455C5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6" y="5419040"/>
            <a:ext cx="474789" cy="10180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7DEF5DD-357D-48E8-B414-F22894CD24CB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8/15</a:t>
            </a:r>
          </a:p>
        </p:txBody>
      </p:sp>
    </p:spTree>
    <p:extLst>
      <p:ext uri="{BB962C8B-B14F-4D97-AF65-F5344CB8AC3E}">
        <p14:creationId xmlns:p14="http://schemas.microsoft.com/office/powerpoint/2010/main" val="251369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6E7E-FADA-4EA9-9B6D-94AEAC55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Sunyaev-Zeldovich effect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egnaposto contenuto 2">
                <a:extLst>
                  <a:ext uri="{FF2B5EF4-FFF2-40B4-BE49-F238E27FC236}">
                    <a16:creationId xmlns:a16="http://schemas.microsoft.com/office/drawing/2014/main" id="{37D97935-E947-4C10-BF1F-FA269E3C5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316" y="1124246"/>
                <a:ext cx="4430683" cy="299055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/>
                  <a:t>It can be studied using the halo model.</a:t>
                </a:r>
              </a:p>
              <a:p>
                <a:r>
                  <a:rPr lang="en-GB" sz="1600" dirty="0"/>
                  <a:t>Assume all matter is clumped in halos.</a:t>
                </a:r>
              </a:p>
              <a:p>
                <a:r>
                  <a:rPr lang="en-GB" sz="1600" dirty="0"/>
                  <a:t>Calculate the correlation function of the matter at the haloes centres.</a:t>
                </a:r>
              </a:p>
              <a:p>
                <a:r>
                  <a:rPr lang="en-GB" sz="1600" dirty="0"/>
                  <a:t>Weight it by the pdf of finding an halo of a given size at a given redshift.</a:t>
                </a:r>
              </a:p>
              <a:p>
                <a:r>
                  <a:rPr lang="en-GB" sz="1600" dirty="0"/>
                  <a:t>Convolve with pdf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600" dirty="0"/>
                  <a:t> being up scattered by hot electron, given the distribution of free electron in the halo.</a:t>
                </a:r>
              </a:p>
              <a:p>
                <a:pPr marL="457200" lvl="1" indent="0">
                  <a:buNone/>
                </a:pPr>
                <a:endParaRPr lang="en-GB" sz="1400" dirty="0"/>
              </a:p>
            </p:txBody>
          </p:sp>
        </mc:Choice>
        <mc:Fallback xmlns="">
          <p:sp>
            <p:nvSpPr>
              <p:cNvPr id="49" name="Segnaposto contenuto 2">
                <a:extLst>
                  <a:ext uri="{FF2B5EF4-FFF2-40B4-BE49-F238E27FC236}">
                    <a16:creationId xmlns:a16="http://schemas.microsoft.com/office/drawing/2014/main" id="{37D97935-E947-4C10-BF1F-FA269E3C5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" y="1124246"/>
                <a:ext cx="4430683" cy="2990554"/>
              </a:xfrm>
              <a:prstGeom prst="rect">
                <a:avLst/>
              </a:prstGeom>
              <a:blipFill>
                <a:blip r:embed="rId3"/>
                <a:stretch>
                  <a:fillRect l="-1100" t="-1833" r="-1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B024122F-D949-47BA-9CD3-13247179E1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8" y="5351929"/>
            <a:ext cx="6681131" cy="591673"/>
          </a:xfrm>
          <a:prstGeom prst="rect">
            <a:avLst/>
          </a:prstGeom>
        </p:spPr>
      </p:pic>
      <p:sp>
        <p:nvSpPr>
          <p:cNvPr id="56" name="Ovale 7">
            <a:extLst>
              <a:ext uri="{FF2B5EF4-FFF2-40B4-BE49-F238E27FC236}">
                <a16:creationId xmlns:a16="http://schemas.microsoft.com/office/drawing/2014/main" id="{91AB6A2D-2538-420D-8B6A-A631940A422F}"/>
              </a:ext>
            </a:extLst>
          </p:cNvPr>
          <p:cNvSpPr/>
          <p:nvPr/>
        </p:nvSpPr>
        <p:spPr>
          <a:xfrm>
            <a:off x="6712767" y="2320792"/>
            <a:ext cx="457600" cy="483121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" name="Picture 56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FF9F8E3F-6CF9-4424-806C-DA001A6A0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85" y="2266866"/>
            <a:ext cx="478729" cy="537047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59" name="Ovale 7">
            <a:extLst>
              <a:ext uri="{FF2B5EF4-FFF2-40B4-BE49-F238E27FC236}">
                <a16:creationId xmlns:a16="http://schemas.microsoft.com/office/drawing/2014/main" id="{A8A23BA2-63F5-48A9-916D-27FE3A006623}"/>
              </a:ext>
            </a:extLst>
          </p:cNvPr>
          <p:cNvSpPr/>
          <p:nvPr/>
        </p:nvSpPr>
        <p:spPr>
          <a:xfrm>
            <a:off x="4997407" y="1385230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0" name="Picture 59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C7F25114-2477-4644-B650-A79234ECD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62" y="1280365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61" name="Ovale 7">
            <a:extLst>
              <a:ext uri="{FF2B5EF4-FFF2-40B4-BE49-F238E27FC236}">
                <a16:creationId xmlns:a16="http://schemas.microsoft.com/office/drawing/2014/main" id="{54BCCF52-BA97-453D-A2AD-CF873A6BE0D1}"/>
              </a:ext>
            </a:extLst>
          </p:cNvPr>
          <p:cNvSpPr/>
          <p:nvPr/>
        </p:nvSpPr>
        <p:spPr>
          <a:xfrm>
            <a:off x="5883598" y="3210085"/>
            <a:ext cx="1238044" cy="1307092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2" name="Picture 61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0F42305A-5512-4AA1-8BD8-8EB83C8B1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05" y="3064187"/>
            <a:ext cx="1295209" cy="145298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63" name="Ovale 7">
            <a:extLst>
              <a:ext uri="{FF2B5EF4-FFF2-40B4-BE49-F238E27FC236}">
                <a16:creationId xmlns:a16="http://schemas.microsoft.com/office/drawing/2014/main" id="{C1EF66E5-11DA-4C01-A16D-EC130546891A}"/>
              </a:ext>
            </a:extLst>
          </p:cNvPr>
          <p:cNvSpPr/>
          <p:nvPr/>
        </p:nvSpPr>
        <p:spPr>
          <a:xfrm>
            <a:off x="7804648" y="2659725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4" name="Picture 63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F85DEACD-9415-4974-A432-29C168B97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55" y="2554859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A5C96D-472E-4AB7-8E89-EAF512C702A7}"/>
                  </a:ext>
                </a:extLst>
              </p:cNvPr>
              <p:cNvSpPr txBox="1"/>
              <p:nvPr/>
            </p:nvSpPr>
            <p:spPr>
              <a:xfrm>
                <a:off x="8372525" y="2619247"/>
                <a:ext cx="411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.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A5C96D-472E-4AB7-8E89-EAF512C70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525" y="2619247"/>
                <a:ext cx="411480" cy="369332"/>
              </a:xfrm>
              <a:prstGeom prst="rect">
                <a:avLst/>
              </a:prstGeom>
              <a:blipFill>
                <a:blip r:embed="rId7"/>
                <a:stretch>
                  <a:fillRect l="-1176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0A3325-C2AC-45CF-B408-F3EC05C97294}"/>
                  </a:ext>
                </a:extLst>
              </p:cNvPr>
              <p:cNvSpPr txBox="1"/>
              <p:nvPr/>
            </p:nvSpPr>
            <p:spPr>
              <a:xfrm>
                <a:off x="6860829" y="3869593"/>
                <a:ext cx="411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.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0A3325-C2AC-45CF-B408-F3EC05C97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29" y="3869593"/>
                <a:ext cx="411480" cy="369332"/>
              </a:xfrm>
              <a:prstGeom prst="rect">
                <a:avLst/>
              </a:prstGeom>
              <a:blipFill>
                <a:blip r:embed="rId8"/>
                <a:stretch>
                  <a:fillRect l="-1176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e 7">
            <a:extLst>
              <a:ext uri="{FF2B5EF4-FFF2-40B4-BE49-F238E27FC236}">
                <a16:creationId xmlns:a16="http://schemas.microsoft.com/office/drawing/2014/main" id="{87E5B64E-48EB-4B2A-90C6-8AA032AAF14B}"/>
              </a:ext>
            </a:extLst>
          </p:cNvPr>
          <p:cNvSpPr/>
          <p:nvPr/>
        </p:nvSpPr>
        <p:spPr>
          <a:xfrm>
            <a:off x="3930607" y="3681397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8" name="Picture 67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BAE4975F-E6D2-486A-AB7E-A14B13345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62" y="3576532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8B668F1-3888-4F16-AECF-26D051495E2C}"/>
              </a:ext>
            </a:extLst>
          </p:cNvPr>
          <p:cNvCxnSpPr/>
          <p:nvPr/>
        </p:nvCxnSpPr>
        <p:spPr>
          <a:xfrm flipV="1">
            <a:off x="6502620" y="3129467"/>
            <a:ext cx="1722980" cy="73416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0F2C424-E561-4CDB-9177-3B9CEBA3EA2E}"/>
              </a:ext>
            </a:extLst>
          </p:cNvPr>
          <p:cNvCxnSpPr>
            <a:cxnSpLocks/>
          </p:cNvCxnSpPr>
          <p:nvPr/>
        </p:nvCxnSpPr>
        <p:spPr>
          <a:xfrm flipH="1" flipV="1">
            <a:off x="6963649" y="4151139"/>
            <a:ext cx="1330677" cy="12947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D7FB41E-7E8C-4D93-ACEC-259A5670BD46}"/>
              </a:ext>
            </a:extLst>
          </p:cNvPr>
          <p:cNvCxnSpPr>
            <a:cxnSpLocks/>
          </p:cNvCxnSpPr>
          <p:nvPr/>
        </p:nvCxnSpPr>
        <p:spPr>
          <a:xfrm flipV="1">
            <a:off x="8283065" y="2908779"/>
            <a:ext cx="193027" cy="25371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C02073B8-435B-41B3-9D4D-9B318DBB90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6" y="5419040"/>
            <a:ext cx="474789" cy="101805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95B534-5C59-4BC9-9CD6-8400210ECBF3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8/15</a:t>
            </a:r>
          </a:p>
        </p:txBody>
      </p:sp>
    </p:spTree>
    <p:extLst>
      <p:ext uri="{BB962C8B-B14F-4D97-AF65-F5344CB8AC3E}">
        <p14:creationId xmlns:p14="http://schemas.microsoft.com/office/powerpoint/2010/main" val="2715534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6E7E-FADA-4EA9-9B6D-94AEAC55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Sunyaev-Zeldovich effect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egnaposto contenuto 2">
                <a:extLst>
                  <a:ext uri="{FF2B5EF4-FFF2-40B4-BE49-F238E27FC236}">
                    <a16:creationId xmlns:a16="http://schemas.microsoft.com/office/drawing/2014/main" id="{37D97935-E947-4C10-BF1F-FA269E3C5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316" y="1124246"/>
                <a:ext cx="4430683" cy="299055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/>
                  <a:t>It can be studied using the halo model.</a:t>
                </a:r>
              </a:p>
              <a:p>
                <a:r>
                  <a:rPr lang="en-GB" sz="1600" dirty="0"/>
                  <a:t>Assume all matter is clumped in halos.</a:t>
                </a:r>
              </a:p>
              <a:p>
                <a:r>
                  <a:rPr lang="en-GB" sz="1600" dirty="0"/>
                  <a:t>Calculate the correlation function of the matter at the haloes centres.</a:t>
                </a:r>
              </a:p>
              <a:p>
                <a:r>
                  <a:rPr lang="en-GB" sz="1600" dirty="0"/>
                  <a:t>Weight it by the pdf of finding an halo of a given size at a given redshift.</a:t>
                </a:r>
              </a:p>
              <a:p>
                <a:r>
                  <a:rPr lang="en-GB" sz="1600" dirty="0"/>
                  <a:t>Convolve with pdf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600" dirty="0"/>
                  <a:t> being up scattered by hot electron, given the distribution of free electron in the halo.</a:t>
                </a:r>
              </a:p>
              <a:p>
                <a:pPr marL="457200" lvl="1" indent="0">
                  <a:buNone/>
                </a:pPr>
                <a:endParaRPr lang="en-GB" sz="1400" dirty="0"/>
              </a:p>
            </p:txBody>
          </p:sp>
        </mc:Choice>
        <mc:Fallback xmlns="">
          <p:sp>
            <p:nvSpPr>
              <p:cNvPr id="49" name="Segnaposto contenuto 2">
                <a:extLst>
                  <a:ext uri="{FF2B5EF4-FFF2-40B4-BE49-F238E27FC236}">
                    <a16:creationId xmlns:a16="http://schemas.microsoft.com/office/drawing/2014/main" id="{37D97935-E947-4C10-BF1F-FA269E3C5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" y="1124246"/>
                <a:ext cx="4430683" cy="2990554"/>
              </a:xfrm>
              <a:prstGeom prst="rect">
                <a:avLst/>
              </a:prstGeom>
              <a:blipFill>
                <a:blip r:embed="rId3"/>
                <a:stretch>
                  <a:fillRect l="-1100" t="-1833" r="-1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B024122F-D949-47BA-9CD3-13247179E1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8" y="5351929"/>
            <a:ext cx="6681131" cy="591673"/>
          </a:xfrm>
          <a:prstGeom prst="rect">
            <a:avLst/>
          </a:prstGeom>
        </p:spPr>
      </p:pic>
      <p:sp>
        <p:nvSpPr>
          <p:cNvPr id="56" name="Ovale 7">
            <a:extLst>
              <a:ext uri="{FF2B5EF4-FFF2-40B4-BE49-F238E27FC236}">
                <a16:creationId xmlns:a16="http://schemas.microsoft.com/office/drawing/2014/main" id="{91AB6A2D-2538-420D-8B6A-A631940A422F}"/>
              </a:ext>
            </a:extLst>
          </p:cNvPr>
          <p:cNvSpPr/>
          <p:nvPr/>
        </p:nvSpPr>
        <p:spPr>
          <a:xfrm>
            <a:off x="6712767" y="2320792"/>
            <a:ext cx="457600" cy="483121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" name="Picture 56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FF9F8E3F-6CF9-4424-806C-DA001A6A0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85" y="2266866"/>
            <a:ext cx="478729" cy="537047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59" name="Ovale 7">
            <a:extLst>
              <a:ext uri="{FF2B5EF4-FFF2-40B4-BE49-F238E27FC236}">
                <a16:creationId xmlns:a16="http://schemas.microsoft.com/office/drawing/2014/main" id="{A8A23BA2-63F5-48A9-916D-27FE3A006623}"/>
              </a:ext>
            </a:extLst>
          </p:cNvPr>
          <p:cNvSpPr/>
          <p:nvPr/>
        </p:nvSpPr>
        <p:spPr>
          <a:xfrm>
            <a:off x="4997407" y="1385230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0" name="Picture 59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C7F25114-2477-4644-B650-A79234ECD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62" y="1280365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61" name="Ovale 7">
            <a:extLst>
              <a:ext uri="{FF2B5EF4-FFF2-40B4-BE49-F238E27FC236}">
                <a16:creationId xmlns:a16="http://schemas.microsoft.com/office/drawing/2014/main" id="{54BCCF52-BA97-453D-A2AD-CF873A6BE0D1}"/>
              </a:ext>
            </a:extLst>
          </p:cNvPr>
          <p:cNvSpPr/>
          <p:nvPr/>
        </p:nvSpPr>
        <p:spPr>
          <a:xfrm>
            <a:off x="5883598" y="3210085"/>
            <a:ext cx="1238044" cy="1307092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2" name="Picture 61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0F42305A-5512-4AA1-8BD8-8EB83C8B1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05" y="3064187"/>
            <a:ext cx="1295209" cy="145298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63" name="Ovale 7">
            <a:extLst>
              <a:ext uri="{FF2B5EF4-FFF2-40B4-BE49-F238E27FC236}">
                <a16:creationId xmlns:a16="http://schemas.microsoft.com/office/drawing/2014/main" id="{C1EF66E5-11DA-4C01-A16D-EC130546891A}"/>
              </a:ext>
            </a:extLst>
          </p:cNvPr>
          <p:cNvSpPr/>
          <p:nvPr/>
        </p:nvSpPr>
        <p:spPr>
          <a:xfrm>
            <a:off x="7804648" y="2659725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4" name="Picture 63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F85DEACD-9415-4974-A432-29C168B97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55" y="2554859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A5C96D-472E-4AB7-8E89-EAF512C702A7}"/>
                  </a:ext>
                </a:extLst>
              </p:cNvPr>
              <p:cNvSpPr txBox="1"/>
              <p:nvPr/>
            </p:nvSpPr>
            <p:spPr>
              <a:xfrm>
                <a:off x="8372525" y="2619247"/>
                <a:ext cx="411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.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A5C96D-472E-4AB7-8E89-EAF512C70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525" y="2619247"/>
                <a:ext cx="411480" cy="369332"/>
              </a:xfrm>
              <a:prstGeom prst="rect">
                <a:avLst/>
              </a:prstGeom>
              <a:blipFill>
                <a:blip r:embed="rId7"/>
                <a:stretch>
                  <a:fillRect l="-1176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0A3325-C2AC-45CF-B408-F3EC05C97294}"/>
                  </a:ext>
                </a:extLst>
              </p:cNvPr>
              <p:cNvSpPr txBox="1"/>
              <p:nvPr/>
            </p:nvSpPr>
            <p:spPr>
              <a:xfrm>
                <a:off x="6860829" y="3869593"/>
                <a:ext cx="411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.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0A3325-C2AC-45CF-B408-F3EC05C97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29" y="3869593"/>
                <a:ext cx="411480" cy="369332"/>
              </a:xfrm>
              <a:prstGeom prst="rect">
                <a:avLst/>
              </a:prstGeom>
              <a:blipFill>
                <a:blip r:embed="rId8"/>
                <a:stretch>
                  <a:fillRect l="-1176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e 7">
            <a:extLst>
              <a:ext uri="{FF2B5EF4-FFF2-40B4-BE49-F238E27FC236}">
                <a16:creationId xmlns:a16="http://schemas.microsoft.com/office/drawing/2014/main" id="{87E5B64E-48EB-4B2A-90C6-8AA032AAF14B}"/>
              </a:ext>
            </a:extLst>
          </p:cNvPr>
          <p:cNvSpPr/>
          <p:nvPr/>
        </p:nvSpPr>
        <p:spPr>
          <a:xfrm>
            <a:off x="3930607" y="3681397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8" name="Picture 67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BAE4975F-E6D2-486A-AB7E-A14B13345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62" y="3576532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3504CF5-6A45-4156-AAA5-F8530443CD85}"/>
              </a:ext>
            </a:extLst>
          </p:cNvPr>
          <p:cNvSpPr/>
          <p:nvPr/>
        </p:nvSpPr>
        <p:spPr>
          <a:xfrm>
            <a:off x="3930512" y="3999803"/>
            <a:ext cx="910494" cy="216188"/>
          </a:xfrm>
          <a:custGeom>
            <a:avLst/>
            <a:gdLst>
              <a:gd name="connsiteX0" fmla="*/ 0 w 5890260"/>
              <a:gd name="connsiteY0" fmla="*/ 1661161 h 1661161"/>
              <a:gd name="connsiteX1" fmla="*/ 1455420 w 5890260"/>
              <a:gd name="connsiteY1" fmla="*/ 1333501 h 1661161"/>
              <a:gd name="connsiteX2" fmla="*/ 2918460 w 5890260"/>
              <a:gd name="connsiteY2" fmla="*/ 1 h 1661161"/>
              <a:gd name="connsiteX3" fmla="*/ 4442460 w 5890260"/>
              <a:gd name="connsiteY3" fmla="*/ 1341121 h 1661161"/>
              <a:gd name="connsiteX4" fmla="*/ 5890260 w 5890260"/>
              <a:gd name="connsiteY4" fmla="*/ 1653541 h 16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260" h="1661161">
                <a:moveTo>
                  <a:pt x="0" y="1661161"/>
                </a:moveTo>
                <a:cubicBezTo>
                  <a:pt x="484505" y="1635761"/>
                  <a:pt x="969010" y="1610361"/>
                  <a:pt x="1455420" y="1333501"/>
                </a:cubicBezTo>
                <a:cubicBezTo>
                  <a:pt x="1941830" y="1056641"/>
                  <a:pt x="2420620" y="-1269"/>
                  <a:pt x="2918460" y="1"/>
                </a:cubicBezTo>
                <a:cubicBezTo>
                  <a:pt x="3416300" y="1271"/>
                  <a:pt x="3947160" y="1065531"/>
                  <a:pt x="4442460" y="1341121"/>
                </a:cubicBezTo>
                <a:cubicBezTo>
                  <a:pt x="4937760" y="1616711"/>
                  <a:pt x="5586730" y="1555751"/>
                  <a:pt x="5890260" y="1653541"/>
                </a:cubicBezTo>
              </a:path>
            </a:pathLst>
          </a:cu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E47C0A8-0803-4DC1-A0EE-3B0F2D47D44E}"/>
              </a:ext>
            </a:extLst>
          </p:cNvPr>
          <p:cNvSpPr/>
          <p:nvPr/>
        </p:nvSpPr>
        <p:spPr>
          <a:xfrm>
            <a:off x="4980498" y="1655629"/>
            <a:ext cx="910494" cy="216188"/>
          </a:xfrm>
          <a:custGeom>
            <a:avLst/>
            <a:gdLst>
              <a:gd name="connsiteX0" fmla="*/ 0 w 5890260"/>
              <a:gd name="connsiteY0" fmla="*/ 1661161 h 1661161"/>
              <a:gd name="connsiteX1" fmla="*/ 1455420 w 5890260"/>
              <a:gd name="connsiteY1" fmla="*/ 1333501 h 1661161"/>
              <a:gd name="connsiteX2" fmla="*/ 2918460 w 5890260"/>
              <a:gd name="connsiteY2" fmla="*/ 1 h 1661161"/>
              <a:gd name="connsiteX3" fmla="*/ 4442460 w 5890260"/>
              <a:gd name="connsiteY3" fmla="*/ 1341121 h 1661161"/>
              <a:gd name="connsiteX4" fmla="*/ 5890260 w 5890260"/>
              <a:gd name="connsiteY4" fmla="*/ 1653541 h 16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260" h="1661161">
                <a:moveTo>
                  <a:pt x="0" y="1661161"/>
                </a:moveTo>
                <a:cubicBezTo>
                  <a:pt x="484505" y="1635761"/>
                  <a:pt x="969010" y="1610361"/>
                  <a:pt x="1455420" y="1333501"/>
                </a:cubicBezTo>
                <a:cubicBezTo>
                  <a:pt x="1941830" y="1056641"/>
                  <a:pt x="2420620" y="-1269"/>
                  <a:pt x="2918460" y="1"/>
                </a:cubicBezTo>
                <a:cubicBezTo>
                  <a:pt x="3416300" y="1271"/>
                  <a:pt x="3947160" y="1065531"/>
                  <a:pt x="4442460" y="1341121"/>
                </a:cubicBezTo>
                <a:cubicBezTo>
                  <a:pt x="4937760" y="1616711"/>
                  <a:pt x="5586730" y="1555751"/>
                  <a:pt x="5890260" y="1653541"/>
                </a:cubicBezTo>
              </a:path>
            </a:pathLst>
          </a:cu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AFA8FE8-9730-48D8-8272-8A98C0E2948D}"/>
              </a:ext>
            </a:extLst>
          </p:cNvPr>
          <p:cNvSpPr/>
          <p:nvPr/>
        </p:nvSpPr>
        <p:spPr>
          <a:xfrm>
            <a:off x="5890992" y="3576532"/>
            <a:ext cx="1230650" cy="375742"/>
          </a:xfrm>
          <a:custGeom>
            <a:avLst/>
            <a:gdLst>
              <a:gd name="connsiteX0" fmla="*/ 0 w 5890260"/>
              <a:gd name="connsiteY0" fmla="*/ 1661161 h 1661161"/>
              <a:gd name="connsiteX1" fmla="*/ 1455420 w 5890260"/>
              <a:gd name="connsiteY1" fmla="*/ 1333501 h 1661161"/>
              <a:gd name="connsiteX2" fmla="*/ 2918460 w 5890260"/>
              <a:gd name="connsiteY2" fmla="*/ 1 h 1661161"/>
              <a:gd name="connsiteX3" fmla="*/ 4442460 w 5890260"/>
              <a:gd name="connsiteY3" fmla="*/ 1341121 h 1661161"/>
              <a:gd name="connsiteX4" fmla="*/ 5890260 w 5890260"/>
              <a:gd name="connsiteY4" fmla="*/ 1653541 h 16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260" h="1661161">
                <a:moveTo>
                  <a:pt x="0" y="1661161"/>
                </a:moveTo>
                <a:cubicBezTo>
                  <a:pt x="484505" y="1635761"/>
                  <a:pt x="969010" y="1610361"/>
                  <a:pt x="1455420" y="1333501"/>
                </a:cubicBezTo>
                <a:cubicBezTo>
                  <a:pt x="1941830" y="1056641"/>
                  <a:pt x="2420620" y="-1269"/>
                  <a:pt x="2918460" y="1"/>
                </a:cubicBezTo>
                <a:cubicBezTo>
                  <a:pt x="3416300" y="1271"/>
                  <a:pt x="3947160" y="1065531"/>
                  <a:pt x="4442460" y="1341121"/>
                </a:cubicBezTo>
                <a:cubicBezTo>
                  <a:pt x="4937760" y="1616711"/>
                  <a:pt x="5586730" y="1555751"/>
                  <a:pt x="5890260" y="1653541"/>
                </a:cubicBezTo>
              </a:path>
            </a:pathLst>
          </a:cu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DC2F077-D708-4B8E-A290-AA534ABB720E}"/>
              </a:ext>
            </a:extLst>
          </p:cNvPr>
          <p:cNvSpPr/>
          <p:nvPr/>
        </p:nvSpPr>
        <p:spPr>
          <a:xfrm>
            <a:off x="7794328" y="2969611"/>
            <a:ext cx="910494" cy="216188"/>
          </a:xfrm>
          <a:custGeom>
            <a:avLst/>
            <a:gdLst>
              <a:gd name="connsiteX0" fmla="*/ 0 w 5890260"/>
              <a:gd name="connsiteY0" fmla="*/ 1661161 h 1661161"/>
              <a:gd name="connsiteX1" fmla="*/ 1455420 w 5890260"/>
              <a:gd name="connsiteY1" fmla="*/ 1333501 h 1661161"/>
              <a:gd name="connsiteX2" fmla="*/ 2918460 w 5890260"/>
              <a:gd name="connsiteY2" fmla="*/ 1 h 1661161"/>
              <a:gd name="connsiteX3" fmla="*/ 4442460 w 5890260"/>
              <a:gd name="connsiteY3" fmla="*/ 1341121 h 1661161"/>
              <a:gd name="connsiteX4" fmla="*/ 5890260 w 5890260"/>
              <a:gd name="connsiteY4" fmla="*/ 1653541 h 16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260" h="1661161">
                <a:moveTo>
                  <a:pt x="0" y="1661161"/>
                </a:moveTo>
                <a:cubicBezTo>
                  <a:pt x="484505" y="1635761"/>
                  <a:pt x="969010" y="1610361"/>
                  <a:pt x="1455420" y="1333501"/>
                </a:cubicBezTo>
                <a:cubicBezTo>
                  <a:pt x="1941830" y="1056641"/>
                  <a:pt x="2420620" y="-1269"/>
                  <a:pt x="2918460" y="1"/>
                </a:cubicBezTo>
                <a:cubicBezTo>
                  <a:pt x="3416300" y="1271"/>
                  <a:pt x="3947160" y="1065531"/>
                  <a:pt x="4442460" y="1341121"/>
                </a:cubicBezTo>
                <a:cubicBezTo>
                  <a:pt x="4937760" y="1616711"/>
                  <a:pt x="5586730" y="1555751"/>
                  <a:pt x="5890260" y="1653541"/>
                </a:cubicBezTo>
              </a:path>
            </a:pathLst>
          </a:cu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5D7A04F-CA43-474B-8884-B4CAB94A7B9D}"/>
              </a:ext>
            </a:extLst>
          </p:cNvPr>
          <p:cNvSpPr/>
          <p:nvPr/>
        </p:nvSpPr>
        <p:spPr>
          <a:xfrm>
            <a:off x="6748296" y="2484869"/>
            <a:ext cx="386541" cy="77483"/>
          </a:xfrm>
          <a:custGeom>
            <a:avLst/>
            <a:gdLst>
              <a:gd name="connsiteX0" fmla="*/ 0 w 5890260"/>
              <a:gd name="connsiteY0" fmla="*/ 1661161 h 1661161"/>
              <a:gd name="connsiteX1" fmla="*/ 1455420 w 5890260"/>
              <a:gd name="connsiteY1" fmla="*/ 1333501 h 1661161"/>
              <a:gd name="connsiteX2" fmla="*/ 2918460 w 5890260"/>
              <a:gd name="connsiteY2" fmla="*/ 1 h 1661161"/>
              <a:gd name="connsiteX3" fmla="*/ 4442460 w 5890260"/>
              <a:gd name="connsiteY3" fmla="*/ 1341121 h 1661161"/>
              <a:gd name="connsiteX4" fmla="*/ 5890260 w 5890260"/>
              <a:gd name="connsiteY4" fmla="*/ 1653541 h 16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260" h="1661161">
                <a:moveTo>
                  <a:pt x="0" y="1661161"/>
                </a:moveTo>
                <a:cubicBezTo>
                  <a:pt x="484505" y="1635761"/>
                  <a:pt x="969010" y="1610361"/>
                  <a:pt x="1455420" y="1333501"/>
                </a:cubicBezTo>
                <a:cubicBezTo>
                  <a:pt x="1941830" y="1056641"/>
                  <a:pt x="2420620" y="-1269"/>
                  <a:pt x="2918460" y="1"/>
                </a:cubicBezTo>
                <a:cubicBezTo>
                  <a:pt x="3416300" y="1271"/>
                  <a:pt x="3947160" y="1065531"/>
                  <a:pt x="4442460" y="1341121"/>
                </a:cubicBezTo>
                <a:cubicBezTo>
                  <a:pt x="4937760" y="1616711"/>
                  <a:pt x="5586730" y="1555751"/>
                  <a:pt x="5890260" y="1653541"/>
                </a:cubicBezTo>
              </a:path>
            </a:pathLst>
          </a:cu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8B668F1-3888-4F16-AECF-26D051495E2C}"/>
              </a:ext>
            </a:extLst>
          </p:cNvPr>
          <p:cNvCxnSpPr/>
          <p:nvPr/>
        </p:nvCxnSpPr>
        <p:spPr>
          <a:xfrm flipV="1">
            <a:off x="6502620" y="3129467"/>
            <a:ext cx="1722980" cy="73416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0F2C424-E561-4CDB-9177-3B9CEBA3EA2E}"/>
              </a:ext>
            </a:extLst>
          </p:cNvPr>
          <p:cNvCxnSpPr>
            <a:cxnSpLocks/>
          </p:cNvCxnSpPr>
          <p:nvPr/>
        </p:nvCxnSpPr>
        <p:spPr>
          <a:xfrm flipH="1" flipV="1">
            <a:off x="6963649" y="4151139"/>
            <a:ext cx="1330677" cy="12947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D7FB41E-7E8C-4D93-ACEC-259A5670BD46}"/>
              </a:ext>
            </a:extLst>
          </p:cNvPr>
          <p:cNvCxnSpPr>
            <a:cxnSpLocks/>
          </p:cNvCxnSpPr>
          <p:nvPr/>
        </p:nvCxnSpPr>
        <p:spPr>
          <a:xfrm flipV="1">
            <a:off x="8283065" y="2908779"/>
            <a:ext cx="193027" cy="25371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21FB1B4B-D1F5-4E2E-BEC2-2CB30D265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6" y="5419040"/>
            <a:ext cx="474789" cy="10180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8C32FC6-44AA-4363-B8B9-3F2BBEDB84AC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8/15</a:t>
            </a:r>
          </a:p>
        </p:txBody>
      </p:sp>
    </p:spTree>
    <p:extLst>
      <p:ext uri="{BB962C8B-B14F-4D97-AF65-F5344CB8AC3E}">
        <p14:creationId xmlns:p14="http://schemas.microsoft.com/office/powerpoint/2010/main" val="2167316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66E7E-FADA-4EA9-9B6D-94AEAC55F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Sunyaev-Zeldovich effect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Segnaposto contenuto 2">
                <a:extLst>
                  <a:ext uri="{FF2B5EF4-FFF2-40B4-BE49-F238E27FC236}">
                    <a16:creationId xmlns:a16="http://schemas.microsoft.com/office/drawing/2014/main" id="{37D97935-E947-4C10-BF1F-FA269E3C5C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316" y="1124246"/>
                <a:ext cx="4430683" cy="299055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/>
                  <a:t>It can be studied using the halo model.</a:t>
                </a:r>
              </a:p>
              <a:p>
                <a:r>
                  <a:rPr lang="en-GB" sz="1600" dirty="0"/>
                  <a:t>Assume all matter is clumped in halos.</a:t>
                </a:r>
              </a:p>
              <a:p>
                <a:r>
                  <a:rPr lang="en-GB" sz="1600" dirty="0"/>
                  <a:t>Calculate the correlation function of the matter at the haloes centres.</a:t>
                </a:r>
              </a:p>
              <a:p>
                <a:r>
                  <a:rPr lang="en-GB" sz="1600" dirty="0"/>
                  <a:t>Weight it by the pdf of finding an halo of a given size at a given redshift.</a:t>
                </a:r>
              </a:p>
              <a:p>
                <a:r>
                  <a:rPr lang="en-GB" sz="1600" dirty="0"/>
                  <a:t>Convolve with pdf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600" dirty="0"/>
                  <a:t> being up scattered by hot electron, given the distribution of free electron in the halo.</a:t>
                </a:r>
              </a:p>
              <a:p>
                <a:pPr marL="457200" lvl="1" indent="0">
                  <a:buNone/>
                </a:pPr>
                <a:endParaRPr lang="en-GB" sz="1400" dirty="0"/>
              </a:p>
            </p:txBody>
          </p:sp>
        </mc:Choice>
        <mc:Fallback xmlns="">
          <p:sp>
            <p:nvSpPr>
              <p:cNvPr id="49" name="Segnaposto contenuto 2">
                <a:extLst>
                  <a:ext uri="{FF2B5EF4-FFF2-40B4-BE49-F238E27FC236}">
                    <a16:creationId xmlns:a16="http://schemas.microsoft.com/office/drawing/2014/main" id="{37D97935-E947-4C10-BF1F-FA269E3C5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" y="1124246"/>
                <a:ext cx="4430683" cy="2990554"/>
              </a:xfrm>
              <a:prstGeom prst="rect">
                <a:avLst/>
              </a:prstGeom>
              <a:blipFill>
                <a:blip r:embed="rId3"/>
                <a:stretch>
                  <a:fillRect l="-1100" t="-1833" r="-1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B024122F-D949-47BA-9CD3-13247179E1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8" y="5351929"/>
            <a:ext cx="6681131" cy="591673"/>
          </a:xfrm>
          <a:prstGeom prst="rect">
            <a:avLst/>
          </a:prstGeom>
        </p:spPr>
      </p:pic>
      <p:sp>
        <p:nvSpPr>
          <p:cNvPr id="56" name="Ovale 7">
            <a:extLst>
              <a:ext uri="{FF2B5EF4-FFF2-40B4-BE49-F238E27FC236}">
                <a16:creationId xmlns:a16="http://schemas.microsoft.com/office/drawing/2014/main" id="{91AB6A2D-2538-420D-8B6A-A631940A422F}"/>
              </a:ext>
            </a:extLst>
          </p:cNvPr>
          <p:cNvSpPr/>
          <p:nvPr/>
        </p:nvSpPr>
        <p:spPr>
          <a:xfrm>
            <a:off x="6712767" y="2320792"/>
            <a:ext cx="457600" cy="483121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7" name="Picture 56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FF9F8E3F-6CF9-4424-806C-DA001A6A0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85" y="2266866"/>
            <a:ext cx="478729" cy="537047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59" name="Ovale 7">
            <a:extLst>
              <a:ext uri="{FF2B5EF4-FFF2-40B4-BE49-F238E27FC236}">
                <a16:creationId xmlns:a16="http://schemas.microsoft.com/office/drawing/2014/main" id="{A8A23BA2-63F5-48A9-916D-27FE3A006623}"/>
              </a:ext>
            </a:extLst>
          </p:cNvPr>
          <p:cNvSpPr/>
          <p:nvPr/>
        </p:nvSpPr>
        <p:spPr>
          <a:xfrm>
            <a:off x="4997407" y="1385230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0" name="Picture 59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C7F25114-2477-4644-B650-A79234ECD6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862" y="1280365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61" name="Ovale 7">
            <a:extLst>
              <a:ext uri="{FF2B5EF4-FFF2-40B4-BE49-F238E27FC236}">
                <a16:creationId xmlns:a16="http://schemas.microsoft.com/office/drawing/2014/main" id="{54BCCF52-BA97-453D-A2AD-CF873A6BE0D1}"/>
              </a:ext>
            </a:extLst>
          </p:cNvPr>
          <p:cNvSpPr/>
          <p:nvPr/>
        </p:nvSpPr>
        <p:spPr>
          <a:xfrm>
            <a:off x="5883598" y="3210085"/>
            <a:ext cx="1238044" cy="1307092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2" name="Picture 61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0F42305A-5512-4AA1-8BD8-8EB83C8B1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05" y="3064187"/>
            <a:ext cx="1295209" cy="145298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63" name="Ovale 7">
            <a:extLst>
              <a:ext uri="{FF2B5EF4-FFF2-40B4-BE49-F238E27FC236}">
                <a16:creationId xmlns:a16="http://schemas.microsoft.com/office/drawing/2014/main" id="{C1EF66E5-11DA-4C01-A16D-EC130546891A}"/>
              </a:ext>
            </a:extLst>
          </p:cNvPr>
          <p:cNvSpPr/>
          <p:nvPr/>
        </p:nvSpPr>
        <p:spPr>
          <a:xfrm>
            <a:off x="7804648" y="2659725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4" name="Picture 63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F85DEACD-9415-4974-A432-29C168B97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55" y="2554859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A5C96D-472E-4AB7-8E89-EAF512C702A7}"/>
                  </a:ext>
                </a:extLst>
              </p:cNvPr>
              <p:cNvSpPr txBox="1"/>
              <p:nvPr/>
            </p:nvSpPr>
            <p:spPr>
              <a:xfrm>
                <a:off x="8372525" y="2619247"/>
                <a:ext cx="411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.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BA5C96D-472E-4AB7-8E89-EAF512C702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2525" y="2619247"/>
                <a:ext cx="411480" cy="369332"/>
              </a:xfrm>
              <a:prstGeom prst="rect">
                <a:avLst/>
              </a:prstGeom>
              <a:blipFill>
                <a:blip r:embed="rId7"/>
                <a:stretch>
                  <a:fillRect l="-1176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0A3325-C2AC-45CF-B408-F3EC05C97294}"/>
                  </a:ext>
                </a:extLst>
              </p:cNvPr>
              <p:cNvSpPr txBox="1"/>
              <p:nvPr/>
            </p:nvSpPr>
            <p:spPr>
              <a:xfrm>
                <a:off x="6860829" y="3869593"/>
                <a:ext cx="411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.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0A3325-C2AC-45CF-B408-F3EC05C97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829" y="3869593"/>
                <a:ext cx="411480" cy="369332"/>
              </a:xfrm>
              <a:prstGeom prst="rect">
                <a:avLst/>
              </a:prstGeom>
              <a:blipFill>
                <a:blip r:embed="rId8"/>
                <a:stretch>
                  <a:fillRect l="-11765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e 7">
            <a:extLst>
              <a:ext uri="{FF2B5EF4-FFF2-40B4-BE49-F238E27FC236}">
                <a16:creationId xmlns:a16="http://schemas.microsoft.com/office/drawing/2014/main" id="{87E5B64E-48EB-4B2A-90C6-8AA032AAF14B}"/>
              </a:ext>
            </a:extLst>
          </p:cNvPr>
          <p:cNvSpPr/>
          <p:nvPr/>
        </p:nvSpPr>
        <p:spPr>
          <a:xfrm>
            <a:off x="3930607" y="3681397"/>
            <a:ext cx="889855" cy="939484"/>
          </a:xfrm>
          <a:prstGeom prst="ellipse">
            <a:avLst/>
          </a:prstGeom>
          <a:gradFill>
            <a:gsLst>
              <a:gs pos="44000">
                <a:srgbClr val="D8D7D7"/>
              </a:gs>
              <a:gs pos="100000">
                <a:schemeClr val="bg1">
                  <a:alpha val="0"/>
                </a:schemeClr>
              </a:gs>
              <a:gs pos="10000">
                <a:schemeClr val="bg2">
                  <a:lumMod val="75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8" name="Picture 67" descr="A view of a city at night&#10;&#10;Description generated with very high confidence">
            <a:extLst>
              <a:ext uri="{FF2B5EF4-FFF2-40B4-BE49-F238E27FC236}">
                <a16:creationId xmlns:a16="http://schemas.microsoft.com/office/drawing/2014/main" id="{BAE4975F-E6D2-486A-AB7E-A14B13345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62" y="3576532"/>
            <a:ext cx="930943" cy="1044349"/>
          </a:xfrm>
          <a:prstGeom prst="ellipse">
            <a:avLst/>
          </a:prstGeom>
          <a:ln>
            <a:noFill/>
          </a:ln>
          <a:effectLst>
            <a:reflection stA="0" endPos="65000" dist="50800" dir="5400000" sy="-100000" algn="bl" rotWithShape="0"/>
            <a:softEdge rad="112500"/>
          </a:effectLst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3504CF5-6A45-4156-AAA5-F8530443CD85}"/>
              </a:ext>
            </a:extLst>
          </p:cNvPr>
          <p:cNvSpPr/>
          <p:nvPr/>
        </p:nvSpPr>
        <p:spPr>
          <a:xfrm>
            <a:off x="3930512" y="3999803"/>
            <a:ext cx="910494" cy="216188"/>
          </a:xfrm>
          <a:custGeom>
            <a:avLst/>
            <a:gdLst>
              <a:gd name="connsiteX0" fmla="*/ 0 w 5890260"/>
              <a:gd name="connsiteY0" fmla="*/ 1661161 h 1661161"/>
              <a:gd name="connsiteX1" fmla="*/ 1455420 w 5890260"/>
              <a:gd name="connsiteY1" fmla="*/ 1333501 h 1661161"/>
              <a:gd name="connsiteX2" fmla="*/ 2918460 w 5890260"/>
              <a:gd name="connsiteY2" fmla="*/ 1 h 1661161"/>
              <a:gd name="connsiteX3" fmla="*/ 4442460 w 5890260"/>
              <a:gd name="connsiteY3" fmla="*/ 1341121 h 1661161"/>
              <a:gd name="connsiteX4" fmla="*/ 5890260 w 5890260"/>
              <a:gd name="connsiteY4" fmla="*/ 1653541 h 16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260" h="1661161">
                <a:moveTo>
                  <a:pt x="0" y="1661161"/>
                </a:moveTo>
                <a:cubicBezTo>
                  <a:pt x="484505" y="1635761"/>
                  <a:pt x="969010" y="1610361"/>
                  <a:pt x="1455420" y="1333501"/>
                </a:cubicBezTo>
                <a:cubicBezTo>
                  <a:pt x="1941830" y="1056641"/>
                  <a:pt x="2420620" y="-1269"/>
                  <a:pt x="2918460" y="1"/>
                </a:cubicBezTo>
                <a:cubicBezTo>
                  <a:pt x="3416300" y="1271"/>
                  <a:pt x="3947160" y="1065531"/>
                  <a:pt x="4442460" y="1341121"/>
                </a:cubicBezTo>
                <a:cubicBezTo>
                  <a:pt x="4937760" y="1616711"/>
                  <a:pt x="5586730" y="1555751"/>
                  <a:pt x="5890260" y="1653541"/>
                </a:cubicBezTo>
              </a:path>
            </a:pathLst>
          </a:cu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E47C0A8-0803-4DC1-A0EE-3B0F2D47D44E}"/>
              </a:ext>
            </a:extLst>
          </p:cNvPr>
          <p:cNvSpPr/>
          <p:nvPr/>
        </p:nvSpPr>
        <p:spPr>
          <a:xfrm>
            <a:off x="4980498" y="1655629"/>
            <a:ext cx="910494" cy="216188"/>
          </a:xfrm>
          <a:custGeom>
            <a:avLst/>
            <a:gdLst>
              <a:gd name="connsiteX0" fmla="*/ 0 w 5890260"/>
              <a:gd name="connsiteY0" fmla="*/ 1661161 h 1661161"/>
              <a:gd name="connsiteX1" fmla="*/ 1455420 w 5890260"/>
              <a:gd name="connsiteY1" fmla="*/ 1333501 h 1661161"/>
              <a:gd name="connsiteX2" fmla="*/ 2918460 w 5890260"/>
              <a:gd name="connsiteY2" fmla="*/ 1 h 1661161"/>
              <a:gd name="connsiteX3" fmla="*/ 4442460 w 5890260"/>
              <a:gd name="connsiteY3" fmla="*/ 1341121 h 1661161"/>
              <a:gd name="connsiteX4" fmla="*/ 5890260 w 5890260"/>
              <a:gd name="connsiteY4" fmla="*/ 1653541 h 16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260" h="1661161">
                <a:moveTo>
                  <a:pt x="0" y="1661161"/>
                </a:moveTo>
                <a:cubicBezTo>
                  <a:pt x="484505" y="1635761"/>
                  <a:pt x="969010" y="1610361"/>
                  <a:pt x="1455420" y="1333501"/>
                </a:cubicBezTo>
                <a:cubicBezTo>
                  <a:pt x="1941830" y="1056641"/>
                  <a:pt x="2420620" y="-1269"/>
                  <a:pt x="2918460" y="1"/>
                </a:cubicBezTo>
                <a:cubicBezTo>
                  <a:pt x="3416300" y="1271"/>
                  <a:pt x="3947160" y="1065531"/>
                  <a:pt x="4442460" y="1341121"/>
                </a:cubicBezTo>
                <a:cubicBezTo>
                  <a:pt x="4937760" y="1616711"/>
                  <a:pt x="5586730" y="1555751"/>
                  <a:pt x="5890260" y="1653541"/>
                </a:cubicBezTo>
              </a:path>
            </a:pathLst>
          </a:cu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1AFA8FE8-9730-48D8-8272-8A98C0E2948D}"/>
              </a:ext>
            </a:extLst>
          </p:cNvPr>
          <p:cNvSpPr/>
          <p:nvPr/>
        </p:nvSpPr>
        <p:spPr>
          <a:xfrm>
            <a:off x="5890992" y="3576532"/>
            <a:ext cx="1230650" cy="375742"/>
          </a:xfrm>
          <a:custGeom>
            <a:avLst/>
            <a:gdLst>
              <a:gd name="connsiteX0" fmla="*/ 0 w 5890260"/>
              <a:gd name="connsiteY0" fmla="*/ 1661161 h 1661161"/>
              <a:gd name="connsiteX1" fmla="*/ 1455420 w 5890260"/>
              <a:gd name="connsiteY1" fmla="*/ 1333501 h 1661161"/>
              <a:gd name="connsiteX2" fmla="*/ 2918460 w 5890260"/>
              <a:gd name="connsiteY2" fmla="*/ 1 h 1661161"/>
              <a:gd name="connsiteX3" fmla="*/ 4442460 w 5890260"/>
              <a:gd name="connsiteY3" fmla="*/ 1341121 h 1661161"/>
              <a:gd name="connsiteX4" fmla="*/ 5890260 w 5890260"/>
              <a:gd name="connsiteY4" fmla="*/ 1653541 h 16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260" h="1661161">
                <a:moveTo>
                  <a:pt x="0" y="1661161"/>
                </a:moveTo>
                <a:cubicBezTo>
                  <a:pt x="484505" y="1635761"/>
                  <a:pt x="969010" y="1610361"/>
                  <a:pt x="1455420" y="1333501"/>
                </a:cubicBezTo>
                <a:cubicBezTo>
                  <a:pt x="1941830" y="1056641"/>
                  <a:pt x="2420620" y="-1269"/>
                  <a:pt x="2918460" y="1"/>
                </a:cubicBezTo>
                <a:cubicBezTo>
                  <a:pt x="3416300" y="1271"/>
                  <a:pt x="3947160" y="1065531"/>
                  <a:pt x="4442460" y="1341121"/>
                </a:cubicBezTo>
                <a:cubicBezTo>
                  <a:pt x="4937760" y="1616711"/>
                  <a:pt x="5586730" y="1555751"/>
                  <a:pt x="5890260" y="1653541"/>
                </a:cubicBezTo>
              </a:path>
            </a:pathLst>
          </a:cu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BDC2F077-D708-4B8E-A290-AA534ABB720E}"/>
              </a:ext>
            </a:extLst>
          </p:cNvPr>
          <p:cNvSpPr/>
          <p:nvPr/>
        </p:nvSpPr>
        <p:spPr>
          <a:xfrm>
            <a:off x="7794328" y="2969611"/>
            <a:ext cx="910494" cy="216188"/>
          </a:xfrm>
          <a:custGeom>
            <a:avLst/>
            <a:gdLst>
              <a:gd name="connsiteX0" fmla="*/ 0 w 5890260"/>
              <a:gd name="connsiteY0" fmla="*/ 1661161 h 1661161"/>
              <a:gd name="connsiteX1" fmla="*/ 1455420 w 5890260"/>
              <a:gd name="connsiteY1" fmla="*/ 1333501 h 1661161"/>
              <a:gd name="connsiteX2" fmla="*/ 2918460 w 5890260"/>
              <a:gd name="connsiteY2" fmla="*/ 1 h 1661161"/>
              <a:gd name="connsiteX3" fmla="*/ 4442460 w 5890260"/>
              <a:gd name="connsiteY3" fmla="*/ 1341121 h 1661161"/>
              <a:gd name="connsiteX4" fmla="*/ 5890260 w 5890260"/>
              <a:gd name="connsiteY4" fmla="*/ 1653541 h 16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260" h="1661161">
                <a:moveTo>
                  <a:pt x="0" y="1661161"/>
                </a:moveTo>
                <a:cubicBezTo>
                  <a:pt x="484505" y="1635761"/>
                  <a:pt x="969010" y="1610361"/>
                  <a:pt x="1455420" y="1333501"/>
                </a:cubicBezTo>
                <a:cubicBezTo>
                  <a:pt x="1941830" y="1056641"/>
                  <a:pt x="2420620" y="-1269"/>
                  <a:pt x="2918460" y="1"/>
                </a:cubicBezTo>
                <a:cubicBezTo>
                  <a:pt x="3416300" y="1271"/>
                  <a:pt x="3947160" y="1065531"/>
                  <a:pt x="4442460" y="1341121"/>
                </a:cubicBezTo>
                <a:cubicBezTo>
                  <a:pt x="4937760" y="1616711"/>
                  <a:pt x="5586730" y="1555751"/>
                  <a:pt x="5890260" y="1653541"/>
                </a:cubicBezTo>
              </a:path>
            </a:pathLst>
          </a:cu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85D7A04F-CA43-474B-8884-B4CAB94A7B9D}"/>
              </a:ext>
            </a:extLst>
          </p:cNvPr>
          <p:cNvSpPr/>
          <p:nvPr/>
        </p:nvSpPr>
        <p:spPr>
          <a:xfrm>
            <a:off x="6748296" y="2484869"/>
            <a:ext cx="386541" cy="77483"/>
          </a:xfrm>
          <a:custGeom>
            <a:avLst/>
            <a:gdLst>
              <a:gd name="connsiteX0" fmla="*/ 0 w 5890260"/>
              <a:gd name="connsiteY0" fmla="*/ 1661161 h 1661161"/>
              <a:gd name="connsiteX1" fmla="*/ 1455420 w 5890260"/>
              <a:gd name="connsiteY1" fmla="*/ 1333501 h 1661161"/>
              <a:gd name="connsiteX2" fmla="*/ 2918460 w 5890260"/>
              <a:gd name="connsiteY2" fmla="*/ 1 h 1661161"/>
              <a:gd name="connsiteX3" fmla="*/ 4442460 w 5890260"/>
              <a:gd name="connsiteY3" fmla="*/ 1341121 h 1661161"/>
              <a:gd name="connsiteX4" fmla="*/ 5890260 w 5890260"/>
              <a:gd name="connsiteY4" fmla="*/ 1653541 h 16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0260" h="1661161">
                <a:moveTo>
                  <a:pt x="0" y="1661161"/>
                </a:moveTo>
                <a:cubicBezTo>
                  <a:pt x="484505" y="1635761"/>
                  <a:pt x="969010" y="1610361"/>
                  <a:pt x="1455420" y="1333501"/>
                </a:cubicBezTo>
                <a:cubicBezTo>
                  <a:pt x="1941830" y="1056641"/>
                  <a:pt x="2420620" y="-1269"/>
                  <a:pt x="2918460" y="1"/>
                </a:cubicBezTo>
                <a:cubicBezTo>
                  <a:pt x="3416300" y="1271"/>
                  <a:pt x="3947160" y="1065531"/>
                  <a:pt x="4442460" y="1341121"/>
                </a:cubicBezTo>
                <a:cubicBezTo>
                  <a:pt x="4937760" y="1616711"/>
                  <a:pt x="5586730" y="1555751"/>
                  <a:pt x="5890260" y="1653541"/>
                </a:cubicBezTo>
              </a:path>
            </a:pathLst>
          </a:cu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78B668F1-3888-4F16-AECF-26D051495E2C}"/>
              </a:ext>
            </a:extLst>
          </p:cNvPr>
          <p:cNvCxnSpPr/>
          <p:nvPr/>
        </p:nvCxnSpPr>
        <p:spPr>
          <a:xfrm flipV="1">
            <a:off x="6502620" y="3129467"/>
            <a:ext cx="1722980" cy="73416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0F2C424-E561-4CDB-9177-3B9CEBA3EA2E}"/>
              </a:ext>
            </a:extLst>
          </p:cNvPr>
          <p:cNvCxnSpPr>
            <a:cxnSpLocks/>
          </p:cNvCxnSpPr>
          <p:nvPr/>
        </p:nvCxnSpPr>
        <p:spPr>
          <a:xfrm flipH="1" flipV="1">
            <a:off x="6963649" y="4151139"/>
            <a:ext cx="1330677" cy="129476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D7FB41E-7E8C-4D93-ACEC-259A5670BD46}"/>
              </a:ext>
            </a:extLst>
          </p:cNvPr>
          <p:cNvCxnSpPr>
            <a:cxnSpLocks/>
          </p:cNvCxnSpPr>
          <p:nvPr/>
        </p:nvCxnSpPr>
        <p:spPr>
          <a:xfrm flipV="1">
            <a:off x="8283065" y="2908779"/>
            <a:ext cx="193027" cy="253712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F6E6DD1-5EE5-46E2-8949-2026CA3E9A80}"/>
              </a:ext>
            </a:extLst>
          </p:cNvPr>
          <p:cNvSpPr/>
          <p:nvPr/>
        </p:nvSpPr>
        <p:spPr>
          <a:xfrm>
            <a:off x="5352393" y="2120462"/>
            <a:ext cx="2908738" cy="3310759"/>
          </a:xfrm>
          <a:custGeom>
            <a:avLst/>
            <a:gdLst>
              <a:gd name="connsiteX0" fmla="*/ 0 w 2908738"/>
              <a:gd name="connsiteY0" fmla="*/ 0 h 3310759"/>
              <a:gd name="connsiteX1" fmla="*/ 796159 w 2908738"/>
              <a:gd name="connsiteY1" fmla="*/ 2151993 h 3310759"/>
              <a:gd name="connsiteX2" fmla="*/ 2908738 w 2908738"/>
              <a:gd name="connsiteY2" fmla="*/ 3310759 h 3310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8738" h="3310759">
                <a:moveTo>
                  <a:pt x="0" y="0"/>
                </a:moveTo>
                <a:cubicBezTo>
                  <a:pt x="155684" y="800100"/>
                  <a:pt x="311369" y="1600200"/>
                  <a:pt x="796159" y="2151993"/>
                </a:cubicBezTo>
                <a:cubicBezTo>
                  <a:pt x="1280949" y="2703786"/>
                  <a:pt x="2454166" y="3096611"/>
                  <a:pt x="2908738" y="3310759"/>
                </a:cubicBezTo>
              </a:path>
            </a:pathLst>
          </a:custGeom>
          <a:noFill/>
          <a:ln w="28575">
            <a:solidFill>
              <a:srgbClr val="FFC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1EC61DE-45B0-4685-9779-FCD8D29B2D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6" y="5419040"/>
            <a:ext cx="474789" cy="101805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74B26C4-381F-43EA-8B64-49BE385774BE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8/15</a:t>
            </a:r>
          </a:p>
        </p:txBody>
      </p:sp>
    </p:spTree>
    <p:extLst>
      <p:ext uri="{BB962C8B-B14F-4D97-AF65-F5344CB8AC3E}">
        <p14:creationId xmlns:p14="http://schemas.microsoft.com/office/powerpoint/2010/main" val="184458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785E-7D0F-4B47-903F-B4C2CAC5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SZ template removal</a:t>
            </a:r>
          </a:p>
        </p:txBody>
      </p:sp>
      <p:sp>
        <p:nvSpPr>
          <p:cNvPr id="3" name="Segnaposto contenuto 2 1">
            <a:extLst>
              <a:ext uri="{FF2B5EF4-FFF2-40B4-BE49-F238E27FC236}">
                <a16:creationId xmlns:a16="http://schemas.microsoft.com/office/drawing/2014/main" id="{B5E09787-9D75-4609-B7D7-926F3DA29551}"/>
              </a:ext>
            </a:extLst>
          </p:cNvPr>
          <p:cNvSpPr txBox="1">
            <a:spLocks/>
          </p:cNvSpPr>
          <p:nvPr/>
        </p:nvSpPr>
        <p:spPr>
          <a:xfrm>
            <a:off x="184150" y="927600"/>
            <a:ext cx="8464551" cy="57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The diffuse component can be tracked exploiting its cross correlation with other tracers of the matter distribution.</a:t>
            </a:r>
          </a:p>
        </p:txBody>
      </p:sp>
      <p:sp>
        <p:nvSpPr>
          <p:cNvPr id="9" name="Segnaposto contenuto 2 2">
            <a:extLst>
              <a:ext uri="{FF2B5EF4-FFF2-40B4-BE49-F238E27FC236}">
                <a16:creationId xmlns:a16="http://schemas.microsoft.com/office/drawing/2014/main" id="{F5FEEA15-3045-4F91-8389-ADCD71F799FE}"/>
              </a:ext>
            </a:extLst>
          </p:cNvPr>
          <p:cNvSpPr txBox="1">
            <a:spLocks/>
          </p:cNvSpPr>
          <p:nvPr/>
        </p:nvSpPr>
        <p:spPr>
          <a:xfrm>
            <a:off x="184150" y="1511449"/>
            <a:ext cx="8256726" cy="13362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Use Halo Model to calculate the SZ power spectrum.</a:t>
            </a:r>
          </a:p>
          <a:p>
            <a:r>
              <a:rPr lang="en-GB" sz="1800" dirty="0"/>
              <a:t>Use Halo Model to calculate the Lensing-SZ Cross correlation.</a:t>
            </a:r>
          </a:p>
          <a:p>
            <a:r>
              <a:rPr lang="en-GB" sz="1800" dirty="0"/>
              <a:t>Maximum likelihood estimator of the SZ map given the observed lensing map.</a:t>
            </a:r>
          </a:p>
          <a:p>
            <a:endParaRPr lang="en-GB" sz="1400" dirty="0"/>
          </a:p>
        </p:txBody>
      </p:sp>
      <p:sp>
        <p:nvSpPr>
          <p:cNvPr id="23" name="Segnaposto contenuto 2 3">
            <a:extLst>
              <a:ext uri="{FF2B5EF4-FFF2-40B4-BE49-F238E27FC236}">
                <a16:creationId xmlns:a16="http://schemas.microsoft.com/office/drawing/2014/main" id="{375D290E-1276-45EB-A589-4763854477CB}"/>
              </a:ext>
            </a:extLst>
          </p:cNvPr>
          <p:cNvSpPr txBox="1">
            <a:spLocks/>
          </p:cNvSpPr>
          <p:nvPr/>
        </p:nvSpPr>
        <p:spPr>
          <a:xfrm>
            <a:off x="141316" y="3766176"/>
            <a:ext cx="8256726" cy="5895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Subtract the reconstructed SZ-map from the observed SZ-map. In the resulting map the signal is less contaminated.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BB7EFC-60D5-447E-807E-7E835CB634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3" y="4538355"/>
            <a:ext cx="2396984" cy="3431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6237EC-530D-459B-BFEB-46CE8DEDC3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57" y="4609498"/>
            <a:ext cx="5859179" cy="2266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D27D67-C58F-4455-9ACB-A48B2EE9F1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13" y="2847703"/>
            <a:ext cx="1822636" cy="743900"/>
          </a:xfrm>
          <a:prstGeom prst="rect">
            <a:avLst/>
          </a:prstGeom>
        </p:spPr>
      </p:pic>
      <p:pic>
        <p:nvPicPr>
          <p:cNvPr id="28" name="Picture 27" descr="A close up of a sign&#10;&#10;Description generated with high confidence">
            <a:extLst>
              <a:ext uri="{FF2B5EF4-FFF2-40B4-BE49-F238E27FC236}">
                <a16:creationId xmlns:a16="http://schemas.microsoft.com/office/drawing/2014/main" id="{E52957A2-0D46-44C2-BF5B-4C89D491AB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5065" y="2548128"/>
            <a:ext cx="377234" cy="137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117645-3FE9-4D98-9539-52BE8905D96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3" y="3126129"/>
            <a:ext cx="3585198" cy="2018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633260-3745-4D66-BFCE-0B1079E1D1A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25" y="3143504"/>
            <a:ext cx="1515255" cy="20189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5CDFB6-3478-4980-AFE1-9037EFD25A4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55" y="5322895"/>
            <a:ext cx="4790857" cy="2956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14E0EF-198E-4E20-A5B6-FA9485FC9B7D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9/15</a:t>
            </a:r>
          </a:p>
        </p:txBody>
      </p:sp>
    </p:spTree>
    <p:extLst>
      <p:ext uri="{BB962C8B-B14F-4D97-AF65-F5344CB8AC3E}">
        <p14:creationId xmlns:p14="http://schemas.microsoft.com/office/powerpoint/2010/main" val="408849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785E-7D0F-4B47-903F-B4C2CAC5D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SZ template removal</a:t>
            </a:r>
          </a:p>
        </p:txBody>
      </p:sp>
      <p:sp>
        <p:nvSpPr>
          <p:cNvPr id="3" name="Segnaposto contenuto 2 1">
            <a:extLst>
              <a:ext uri="{FF2B5EF4-FFF2-40B4-BE49-F238E27FC236}">
                <a16:creationId xmlns:a16="http://schemas.microsoft.com/office/drawing/2014/main" id="{B5E09787-9D75-4609-B7D7-926F3DA29551}"/>
              </a:ext>
            </a:extLst>
          </p:cNvPr>
          <p:cNvSpPr txBox="1">
            <a:spLocks/>
          </p:cNvSpPr>
          <p:nvPr/>
        </p:nvSpPr>
        <p:spPr>
          <a:xfrm>
            <a:off x="184150" y="927600"/>
            <a:ext cx="8464551" cy="57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/>
              <a:t>The diffuse component can be tracked exploiting its cross correlation with other tracers of the matter distribution.</a:t>
            </a:r>
          </a:p>
        </p:txBody>
      </p:sp>
      <p:sp>
        <p:nvSpPr>
          <p:cNvPr id="9" name="Segnaposto contenuto 2 2">
            <a:extLst>
              <a:ext uri="{FF2B5EF4-FFF2-40B4-BE49-F238E27FC236}">
                <a16:creationId xmlns:a16="http://schemas.microsoft.com/office/drawing/2014/main" id="{F5FEEA15-3045-4F91-8389-ADCD71F799FE}"/>
              </a:ext>
            </a:extLst>
          </p:cNvPr>
          <p:cNvSpPr txBox="1">
            <a:spLocks/>
          </p:cNvSpPr>
          <p:nvPr/>
        </p:nvSpPr>
        <p:spPr>
          <a:xfrm>
            <a:off x="184150" y="1511449"/>
            <a:ext cx="8256726" cy="133625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Use Halo Model to calculate the SZ power spectrum.</a:t>
            </a:r>
          </a:p>
          <a:p>
            <a:r>
              <a:rPr lang="en-GB" sz="1800" dirty="0"/>
              <a:t>Use Halo Model to calculate the Lensing-SZ Cross correlation.</a:t>
            </a:r>
          </a:p>
          <a:p>
            <a:r>
              <a:rPr lang="en-GB" sz="1800" dirty="0"/>
              <a:t>Maximum likelihood estimator of the SZ map given the observed lensing map.</a:t>
            </a:r>
          </a:p>
          <a:p>
            <a:endParaRPr lang="en-GB" sz="1400" dirty="0"/>
          </a:p>
        </p:txBody>
      </p:sp>
      <p:sp>
        <p:nvSpPr>
          <p:cNvPr id="23" name="Segnaposto contenuto 2 3">
            <a:extLst>
              <a:ext uri="{FF2B5EF4-FFF2-40B4-BE49-F238E27FC236}">
                <a16:creationId xmlns:a16="http://schemas.microsoft.com/office/drawing/2014/main" id="{375D290E-1276-45EB-A589-4763854477CB}"/>
              </a:ext>
            </a:extLst>
          </p:cNvPr>
          <p:cNvSpPr txBox="1">
            <a:spLocks/>
          </p:cNvSpPr>
          <p:nvPr/>
        </p:nvSpPr>
        <p:spPr>
          <a:xfrm>
            <a:off x="141316" y="3766176"/>
            <a:ext cx="8256726" cy="5895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Subtract the reconstructed SZ-map from the observed SZ-map. In the resulting map the signal is less contaminated.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7BB7EFC-60D5-447E-807E-7E835CB634D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3" y="4538355"/>
            <a:ext cx="2396984" cy="3431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26237EC-530D-459B-BFEB-46CE8DEDC3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57" y="4609498"/>
            <a:ext cx="5859179" cy="2266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D27D67-C58F-4455-9ACB-A48B2EE9F1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13" y="2847703"/>
            <a:ext cx="1822636" cy="743900"/>
          </a:xfrm>
          <a:prstGeom prst="rect">
            <a:avLst/>
          </a:prstGeom>
        </p:spPr>
      </p:pic>
      <p:pic>
        <p:nvPicPr>
          <p:cNvPr id="28" name="Picture 27" descr="A close up of a sign&#10;&#10;Description generated with high confidence">
            <a:extLst>
              <a:ext uri="{FF2B5EF4-FFF2-40B4-BE49-F238E27FC236}">
                <a16:creationId xmlns:a16="http://schemas.microsoft.com/office/drawing/2014/main" id="{E52957A2-0D46-44C2-BF5B-4C89D491AB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25065" y="2548128"/>
            <a:ext cx="377234" cy="13782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117645-3FE9-4D98-9539-52BE8905D96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73" y="3126129"/>
            <a:ext cx="3585198" cy="2018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3633260-3745-4D66-BFCE-0B1079E1D1A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25" y="3143504"/>
            <a:ext cx="1515255" cy="201899"/>
          </a:xfrm>
          <a:prstGeom prst="rect">
            <a:avLst/>
          </a:prstGeom>
        </p:spPr>
      </p:pic>
      <p:sp>
        <p:nvSpPr>
          <p:cNvPr id="33" name="Freeform 502">
            <a:extLst>
              <a:ext uri="{FF2B5EF4-FFF2-40B4-BE49-F238E27FC236}">
                <a16:creationId xmlns:a16="http://schemas.microsoft.com/office/drawing/2014/main" id="{374FD206-B085-4A29-81E2-8E930B1E7A3C}"/>
              </a:ext>
            </a:extLst>
          </p:cNvPr>
          <p:cNvSpPr>
            <a:spLocks noEditPoints="1"/>
          </p:cNvSpPr>
          <p:nvPr/>
        </p:nvSpPr>
        <p:spPr bwMode="auto">
          <a:xfrm>
            <a:off x="1741167" y="5016630"/>
            <a:ext cx="5612235" cy="823043"/>
          </a:xfrm>
          <a:custGeom>
            <a:avLst/>
            <a:gdLst>
              <a:gd name="T0" fmla="*/ 685 w 1319"/>
              <a:gd name="T1" fmla="*/ 39 h 237"/>
              <a:gd name="T2" fmla="*/ 684 w 1319"/>
              <a:gd name="T3" fmla="*/ 48 h 237"/>
              <a:gd name="T4" fmla="*/ 686 w 1319"/>
              <a:gd name="T5" fmla="*/ 40 h 237"/>
              <a:gd name="T6" fmla="*/ 689 w 1319"/>
              <a:gd name="T7" fmla="*/ 38 h 237"/>
              <a:gd name="T8" fmla="*/ 1030 w 1319"/>
              <a:gd name="T9" fmla="*/ 43 h 237"/>
              <a:gd name="T10" fmla="*/ 1319 w 1319"/>
              <a:gd name="T11" fmla="*/ 126 h 237"/>
              <a:gd name="T12" fmla="*/ 1278 w 1319"/>
              <a:gd name="T13" fmla="*/ 85 h 237"/>
              <a:gd name="T14" fmla="*/ 1098 w 1319"/>
              <a:gd name="T15" fmla="*/ 53 h 237"/>
              <a:gd name="T16" fmla="*/ 927 w 1319"/>
              <a:gd name="T17" fmla="*/ 38 h 237"/>
              <a:gd name="T18" fmla="*/ 835 w 1319"/>
              <a:gd name="T19" fmla="*/ 36 h 237"/>
              <a:gd name="T20" fmla="*/ 809 w 1319"/>
              <a:gd name="T21" fmla="*/ 36 h 237"/>
              <a:gd name="T22" fmla="*/ 927 w 1319"/>
              <a:gd name="T23" fmla="*/ 39 h 237"/>
              <a:gd name="T24" fmla="*/ 906 w 1319"/>
              <a:gd name="T25" fmla="*/ 40 h 237"/>
              <a:gd name="T26" fmla="*/ 954 w 1319"/>
              <a:gd name="T27" fmla="*/ 43 h 237"/>
              <a:gd name="T28" fmla="*/ 718 w 1319"/>
              <a:gd name="T29" fmla="*/ 40 h 237"/>
              <a:gd name="T30" fmla="*/ 1084 w 1319"/>
              <a:gd name="T31" fmla="*/ 57 h 237"/>
              <a:gd name="T32" fmla="*/ 954 w 1319"/>
              <a:gd name="T33" fmla="*/ 48 h 237"/>
              <a:gd name="T34" fmla="*/ 688 w 1319"/>
              <a:gd name="T35" fmla="*/ 45 h 237"/>
              <a:gd name="T36" fmla="*/ 692 w 1319"/>
              <a:gd name="T37" fmla="*/ 45 h 237"/>
              <a:gd name="T38" fmla="*/ 941 w 1319"/>
              <a:gd name="T39" fmla="*/ 49 h 237"/>
              <a:gd name="T40" fmla="*/ 1142 w 1319"/>
              <a:gd name="T41" fmla="*/ 69 h 237"/>
              <a:gd name="T42" fmla="*/ 1291 w 1319"/>
              <a:gd name="T43" fmla="*/ 105 h 237"/>
              <a:gd name="T44" fmla="*/ 1300 w 1319"/>
              <a:gd name="T45" fmla="*/ 134 h 237"/>
              <a:gd name="T46" fmla="*/ 1171 w 1319"/>
              <a:gd name="T47" fmla="*/ 185 h 237"/>
              <a:gd name="T48" fmla="*/ 765 w 1319"/>
              <a:gd name="T49" fmla="*/ 221 h 237"/>
              <a:gd name="T50" fmla="*/ 244 w 1319"/>
              <a:gd name="T51" fmla="*/ 206 h 237"/>
              <a:gd name="T52" fmla="*/ 14 w 1319"/>
              <a:gd name="T53" fmla="*/ 149 h 237"/>
              <a:gd name="T54" fmla="*/ 350 w 1319"/>
              <a:gd name="T55" fmla="*/ 42 h 237"/>
              <a:gd name="T56" fmla="*/ 774 w 1319"/>
              <a:gd name="T57" fmla="*/ 16 h 237"/>
              <a:gd name="T58" fmla="*/ 1123 w 1319"/>
              <a:gd name="T59" fmla="*/ 36 h 237"/>
              <a:gd name="T60" fmla="*/ 1130 w 1319"/>
              <a:gd name="T61" fmla="*/ 38 h 237"/>
              <a:gd name="T62" fmla="*/ 1137 w 1319"/>
              <a:gd name="T63" fmla="*/ 38 h 237"/>
              <a:gd name="T64" fmla="*/ 1144 w 1319"/>
              <a:gd name="T65" fmla="*/ 33 h 237"/>
              <a:gd name="T66" fmla="*/ 1143 w 1319"/>
              <a:gd name="T67" fmla="*/ 25 h 237"/>
              <a:gd name="T68" fmla="*/ 1137 w 1319"/>
              <a:gd name="T69" fmla="*/ 20 h 237"/>
              <a:gd name="T70" fmla="*/ 1131 w 1319"/>
              <a:gd name="T71" fmla="*/ 19 h 237"/>
              <a:gd name="T72" fmla="*/ 1122 w 1319"/>
              <a:gd name="T73" fmla="*/ 19 h 237"/>
              <a:gd name="T74" fmla="*/ 920 w 1319"/>
              <a:gd name="T75" fmla="*/ 2 h 237"/>
              <a:gd name="T76" fmla="*/ 750 w 1319"/>
              <a:gd name="T77" fmla="*/ 1 h 237"/>
              <a:gd name="T78" fmla="*/ 385 w 1319"/>
              <a:gd name="T79" fmla="*/ 23 h 237"/>
              <a:gd name="T80" fmla="*/ 65 w 1319"/>
              <a:gd name="T81" fmla="*/ 94 h 237"/>
              <a:gd name="T82" fmla="*/ 7 w 1319"/>
              <a:gd name="T83" fmla="*/ 168 h 237"/>
              <a:gd name="T84" fmla="*/ 158 w 1319"/>
              <a:gd name="T85" fmla="*/ 212 h 237"/>
              <a:gd name="T86" fmla="*/ 992 w 1319"/>
              <a:gd name="T87" fmla="*/ 223 h 237"/>
              <a:gd name="T88" fmla="*/ 1284 w 1319"/>
              <a:gd name="T89" fmla="*/ 161 h 237"/>
              <a:gd name="T90" fmla="*/ 1319 w 1319"/>
              <a:gd name="T91" fmla="*/ 126 h 237"/>
              <a:gd name="T92" fmla="*/ 985 w 1319"/>
              <a:gd name="T93" fmla="*/ 52 h 237"/>
              <a:gd name="T94" fmla="*/ 688 w 1319"/>
              <a:gd name="T95" fmla="*/ 44 h 237"/>
              <a:gd name="T96" fmla="*/ 1041 w 1319"/>
              <a:gd name="T97" fmla="*/ 46 h 237"/>
              <a:gd name="T98" fmla="*/ 688 w 1319"/>
              <a:gd name="T99" fmla="*/ 45 h 237"/>
              <a:gd name="T100" fmla="*/ 1270 w 1319"/>
              <a:gd name="T101" fmla="*/ 96 h 237"/>
              <a:gd name="T102" fmla="*/ 688 w 1319"/>
              <a:gd name="T103" fmla="*/ 46 h 237"/>
              <a:gd name="T104" fmla="*/ 769 w 1319"/>
              <a:gd name="T105" fmla="*/ 37 h 237"/>
              <a:gd name="T106" fmla="*/ 926 w 1319"/>
              <a:gd name="T107" fmla="*/ 46 h 237"/>
              <a:gd name="T108" fmla="*/ 986 w 1319"/>
              <a:gd name="T109" fmla="*/ 52 h 237"/>
              <a:gd name="T110" fmla="*/ 687 w 1319"/>
              <a:gd name="T111" fmla="*/ 41 h 237"/>
              <a:gd name="T112" fmla="*/ 689 w 1319"/>
              <a:gd name="T113" fmla="*/ 38 h 237"/>
              <a:gd name="T114" fmla="*/ 689 w 1319"/>
              <a:gd name="T115" fmla="*/ 45 h 237"/>
              <a:gd name="T116" fmla="*/ 688 w 1319"/>
              <a:gd name="T117" fmla="*/ 41 h 237"/>
              <a:gd name="T118" fmla="*/ 689 w 1319"/>
              <a:gd name="T119" fmla="*/ 41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19" h="237">
                <a:moveTo>
                  <a:pt x="686" y="40"/>
                </a:move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5" y="40"/>
                  <a:pt x="684" y="40"/>
                </a:cubicBezTo>
                <a:cubicBezTo>
                  <a:pt x="684" y="40"/>
                  <a:pt x="684" y="40"/>
                  <a:pt x="684" y="40"/>
                </a:cubicBezTo>
                <a:cubicBezTo>
                  <a:pt x="684" y="40"/>
                  <a:pt x="684" y="40"/>
                  <a:pt x="683" y="40"/>
                </a:cubicBezTo>
                <a:cubicBezTo>
                  <a:pt x="684" y="39"/>
                  <a:pt x="685" y="40"/>
                  <a:pt x="685" y="39"/>
                </a:cubicBezTo>
                <a:cubicBezTo>
                  <a:pt x="685" y="39"/>
                  <a:pt x="685" y="39"/>
                  <a:pt x="685" y="39"/>
                </a:cubicBezTo>
                <a:cubicBezTo>
                  <a:pt x="686" y="39"/>
                  <a:pt x="687" y="39"/>
                  <a:pt x="688" y="39"/>
                </a:cubicBezTo>
                <a:cubicBezTo>
                  <a:pt x="687" y="40"/>
                  <a:pt x="686" y="39"/>
                  <a:pt x="686" y="40"/>
                </a:cubicBezTo>
                <a:close/>
                <a:moveTo>
                  <a:pt x="684" y="48"/>
                </a:moveTo>
                <a:cubicBezTo>
                  <a:pt x="685" y="48"/>
                  <a:pt x="685" y="48"/>
                  <a:pt x="685" y="48"/>
                </a:cubicBezTo>
                <a:cubicBezTo>
                  <a:pt x="685" y="48"/>
                  <a:pt x="684" y="48"/>
                  <a:pt x="684" y="4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ubicBezTo>
                  <a:pt x="685" y="46"/>
                  <a:pt x="685" y="46"/>
                  <a:pt x="685" y="46"/>
                </a:cubicBezTo>
                <a:close/>
                <a:moveTo>
                  <a:pt x="686" y="40"/>
                </a:moveTo>
                <a:cubicBezTo>
                  <a:pt x="686" y="40"/>
                  <a:pt x="687" y="40"/>
                  <a:pt x="687" y="40"/>
                </a:cubicBezTo>
                <a:cubicBezTo>
                  <a:pt x="686" y="40"/>
                  <a:pt x="686" y="40"/>
                  <a:pt x="686" y="40"/>
                </a:cubicBezTo>
                <a:cubicBezTo>
                  <a:pt x="686" y="40"/>
                  <a:pt x="686" y="40"/>
                  <a:pt x="686" y="40"/>
                </a:cubicBezTo>
                <a:close/>
                <a:moveTo>
                  <a:pt x="686" y="43"/>
                </a:moveTo>
                <a:cubicBezTo>
                  <a:pt x="686" y="44"/>
                  <a:pt x="686" y="43"/>
                  <a:pt x="686" y="43"/>
                </a:cubicBezTo>
                <a:close/>
                <a:moveTo>
                  <a:pt x="689" y="38"/>
                </a:moveTo>
                <a:cubicBezTo>
                  <a:pt x="688" y="38"/>
                  <a:pt x="688" y="38"/>
                  <a:pt x="688" y="39"/>
                </a:cubicBezTo>
                <a:cubicBezTo>
                  <a:pt x="688" y="39"/>
                  <a:pt x="689" y="39"/>
                  <a:pt x="689" y="38"/>
                </a:cubicBezTo>
                <a:close/>
                <a:moveTo>
                  <a:pt x="685" y="46"/>
                </a:moveTo>
                <a:cubicBezTo>
                  <a:pt x="685" y="46"/>
                  <a:pt x="685" y="46"/>
                  <a:pt x="685" y="46"/>
                </a:cubicBezTo>
                <a:close/>
                <a:moveTo>
                  <a:pt x="685" y="45"/>
                </a:moveTo>
                <a:cubicBezTo>
                  <a:pt x="685" y="45"/>
                  <a:pt x="685" y="45"/>
                  <a:pt x="685" y="45"/>
                </a:cubicBezTo>
                <a:cubicBezTo>
                  <a:pt x="685" y="45"/>
                  <a:pt x="685" y="45"/>
                  <a:pt x="685" y="45"/>
                </a:cubicBezTo>
                <a:close/>
                <a:moveTo>
                  <a:pt x="1030" y="43"/>
                </a:moveTo>
                <a:cubicBezTo>
                  <a:pt x="1023" y="42"/>
                  <a:pt x="1012" y="41"/>
                  <a:pt x="1009" y="41"/>
                </a:cubicBezTo>
                <a:cubicBezTo>
                  <a:pt x="1019" y="42"/>
                  <a:pt x="1026" y="43"/>
                  <a:pt x="1030" y="43"/>
                </a:cubicBezTo>
                <a:close/>
                <a:moveTo>
                  <a:pt x="1122" y="54"/>
                </a:moveTo>
                <a:cubicBezTo>
                  <a:pt x="1109" y="53"/>
                  <a:pt x="1109" y="53"/>
                  <a:pt x="1109" y="53"/>
                </a:cubicBezTo>
                <a:cubicBezTo>
                  <a:pt x="1108" y="53"/>
                  <a:pt x="1118" y="54"/>
                  <a:pt x="1122" y="54"/>
                </a:cubicBezTo>
                <a:close/>
                <a:moveTo>
                  <a:pt x="1319" y="126"/>
                </a:moveTo>
                <a:cubicBezTo>
                  <a:pt x="1319" y="125"/>
                  <a:pt x="1319" y="125"/>
                  <a:pt x="1319" y="125"/>
                </a:cubicBezTo>
                <a:cubicBezTo>
                  <a:pt x="1319" y="124"/>
                  <a:pt x="1319" y="124"/>
                  <a:pt x="1319" y="124"/>
                </a:cubicBezTo>
                <a:cubicBezTo>
                  <a:pt x="1319" y="118"/>
                  <a:pt x="1316" y="112"/>
                  <a:pt x="1313" y="108"/>
                </a:cubicBezTo>
                <a:cubicBezTo>
                  <a:pt x="1309" y="103"/>
                  <a:pt x="1305" y="100"/>
                  <a:pt x="1301" y="97"/>
                </a:cubicBezTo>
                <a:cubicBezTo>
                  <a:pt x="1293" y="91"/>
                  <a:pt x="1285" y="88"/>
                  <a:pt x="1279" y="86"/>
                </a:cubicBezTo>
                <a:cubicBezTo>
                  <a:pt x="1280" y="86"/>
                  <a:pt x="1280" y="86"/>
                  <a:pt x="1278" y="85"/>
                </a:cubicBezTo>
                <a:cubicBezTo>
                  <a:pt x="1272" y="83"/>
                  <a:pt x="1269" y="82"/>
                  <a:pt x="1262" y="80"/>
                </a:cubicBezTo>
                <a:cubicBezTo>
                  <a:pt x="1239" y="73"/>
                  <a:pt x="1219" y="70"/>
                  <a:pt x="1199" y="67"/>
                </a:cubicBezTo>
                <a:cubicBezTo>
                  <a:pt x="1180" y="64"/>
                  <a:pt x="1162" y="61"/>
                  <a:pt x="1142" y="58"/>
                </a:cubicBezTo>
                <a:cubicBezTo>
                  <a:pt x="1137" y="58"/>
                  <a:pt x="1123" y="55"/>
                  <a:pt x="1119" y="55"/>
                </a:cubicBezTo>
                <a:cubicBezTo>
                  <a:pt x="1126" y="56"/>
                  <a:pt x="1135" y="57"/>
                  <a:pt x="1134" y="57"/>
                </a:cubicBezTo>
                <a:cubicBezTo>
                  <a:pt x="1122" y="56"/>
                  <a:pt x="1106" y="54"/>
                  <a:pt x="1098" y="53"/>
                </a:cubicBezTo>
                <a:cubicBezTo>
                  <a:pt x="1083" y="51"/>
                  <a:pt x="1076" y="50"/>
                  <a:pt x="1062" y="49"/>
                </a:cubicBezTo>
                <a:cubicBezTo>
                  <a:pt x="1059" y="48"/>
                  <a:pt x="1065" y="49"/>
                  <a:pt x="1058" y="48"/>
                </a:cubicBezTo>
                <a:cubicBezTo>
                  <a:pt x="1037" y="46"/>
                  <a:pt x="1027" y="45"/>
                  <a:pt x="1008" y="43"/>
                </a:cubicBezTo>
                <a:cubicBezTo>
                  <a:pt x="1003" y="43"/>
                  <a:pt x="980" y="41"/>
                  <a:pt x="974" y="41"/>
                </a:cubicBezTo>
                <a:cubicBezTo>
                  <a:pt x="968" y="40"/>
                  <a:pt x="980" y="41"/>
                  <a:pt x="975" y="41"/>
                </a:cubicBezTo>
                <a:cubicBezTo>
                  <a:pt x="927" y="38"/>
                  <a:pt x="927" y="38"/>
                  <a:pt x="927" y="38"/>
                </a:cubicBezTo>
                <a:cubicBezTo>
                  <a:pt x="923" y="38"/>
                  <a:pt x="920" y="38"/>
                  <a:pt x="914" y="38"/>
                </a:cubicBezTo>
                <a:cubicBezTo>
                  <a:pt x="909" y="37"/>
                  <a:pt x="915" y="37"/>
                  <a:pt x="908" y="37"/>
                </a:cubicBezTo>
                <a:cubicBezTo>
                  <a:pt x="902" y="37"/>
                  <a:pt x="913" y="38"/>
                  <a:pt x="912" y="38"/>
                </a:cubicBezTo>
                <a:cubicBezTo>
                  <a:pt x="903" y="37"/>
                  <a:pt x="905" y="38"/>
                  <a:pt x="900" y="38"/>
                </a:cubicBezTo>
                <a:cubicBezTo>
                  <a:pt x="888" y="37"/>
                  <a:pt x="880" y="37"/>
                  <a:pt x="869" y="37"/>
                </a:cubicBezTo>
                <a:cubicBezTo>
                  <a:pt x="835" y="36"/>
                  <a:pt x="835" y="36"/>
                  <a:pt x="835" y="36"/>
                </a:cubicBezTo>
                <a:cubicBezTo>
                  <a:pt x="811" y="36"/>
                  <a:pt x="811" y="36"/>
                  <a:pt x="811" y="36"/>
                </a:cubicBezTo>
                <a:cubicBezTo>
                  <a:pt x="786" y="36"/>
                  <a:pt x="786" y="36"/>
                  <a:pt x="786" y="36"/>
                </a:cubicBezTo>
                <a:cubicBezTo>
                  <a:pt x="781" y="36"/>
                  <a:pt x="790" y="36"/>
                  <a:pt x="782" y="36"/>
                </a:cubicBezTo>
                <a:cubicBezTo>
                  <a:pt x="749" y="36"/>
                  <a:pt x="716" y="37"/>
                  <a:pt x="692" y="38"/>
                </a:cubicBezTo>
                <a:cubicBezTo>
                  <a:pt x="729" y="36"/>
                  <a:pt x="757" y="36"/>
                  <a:pt x="790" y="36"/>
                </a:cubicBezTo>
                <a:cubicBezTo>
                  <a:pt x="795" y="36"/>
                  <a:pt x="804" y="36"/>
                  <a:pt x="809" y="36"/>
                </a:cubicBezTo>
                <a:cubicBezTo>
                  <a:pt x="811" y="36"/>
                  <a:pt x="804" y="36"/>
                  <a:pt x="811" y="36"/>
                </a:cubicBezTo>
                <a:cubicBezTo>
                  <a:pt x="818" y="36"/>
                  <a:pt x="818" y="36"/>
                  <a:pt x="818" y="36"/>
                </a:cubicBezTo>
                <a:cubicBezTo>
                  <a:pt x="814" y="36"/>
                  <a:pt x="821" y="36"/>
                  <a:pt x="823" y="37"/>
                </a:cubicBezTo>
                <a:cubicBezTo>
                  <a:pt x="851" y="37"/>
                  <a:pt x="873" y="37"/>
                  <a:pt x="898" y="38"/>
                </a:cubicBezTo>
                <a:cubicBezTo>
                  <a:pt x="902" y="38"/>
                  <a:pt x="894" y="38"/>
                  <a:pt x="900" y="38"/>
                </a:cubicBezTo>
                <a:cubicBezTo>
                  <a:pt x="927" y="39"/>
                  <a:pt x="927" y="39"/>
                  <a:pt x="927" y="39"/>
                </a:cubicBezTo>
                <a:cubicBezTo>
                  <a:pt x="930" y="40"/>
                  <a:pt x="937" y="40"/>
                  <a:pt x="933" y="40"/>
                </a:cubicBezTo>
                <a:cubicBezTo>
                  <a:pt x="901" y="38"/>
                  <a:pt x="856" y="37"/>
                  <a:pt x="817" y="37"/>
                </a:cubicBezTo>
                <a:cubicBezTo>
                  <a:pt x="806" y="37"/>
                  <a:pt x="793" y="37"/>
                  <a:pt x="787" y="37"/>
                </a:cubicBezTo>
                <a:cubicBezTo>
                  <a:pt x="804" y="37"/>
                  <a:pt x="818" y="37"/>
                  <a:pt x="833" y="38"/>
                </a:cubicBezTo>
                <a:cubicBezTo>
                  <a:pt x="853" y="38"/>
                  <a:pt x="874" y="38"/>
                  <a:pt x="893" y="39"/>
                </a:cubicBezTo>
                <a:cubicBezTo>
                  <a:pt x="906" y="40"/>
                  <a:pt x="906" y="40"/>
                  <a:pt x="906" y="40"/>
                </a:cubicBezTo>
                <a:cubicBezTo>
                  <a:pt x="920" y="40"/>
                  <a:pt x="920" y="40"/>
                  <a:pt x="920" y="40"/>
                </a:cubicBezTo>
                <a:cubicBezTo>
                  <a:pt x="929" y="41"/>
                  <a:pt x="929" y="41"/>
                  <a:pt x="929" y="41"/>
                </a:cubicBezTo>
                <a:cubicBezTo>
                  <a:pt x="937" y="41"/>
                  <a:pt x="944" y="41"/>
                  <a:pt x="953" y="42"/>
                </a:cubicBezTo>
                <a:cubicBezTo>
                  <a:pt x="968" y="43"/>
                  <a:pt x="983" y="44"/>
                  <a:pt x="999" y="46"/>
                </a:cubicBezTo>
                <a:cubicBezTo>
                  <a:pt x="1002" y="46"/>
                  <a:pt x="1001" y="46"/>
                  <a:pt x="997" y="46"/>
                </a:cubicBezTo>
                <a:cubicBezTo>
                  <a:pt x="977" y="44"/>
                  <a:pt x="974" y="44"/>
                  <a:pt x="954" y="43"/>
                </a:cubicBezTo>
                <a:cubicBezTo>
                  <a:pt x="956" y="43"/>
                  <a:pt x="958" y="43"/>
                  <a:pt x="957" y="43"/>
                </a:cubicBezTo>
                <a:cubicBezTo>
                  <a:pt x="951" y="43"/>
                  <a:pt x="949" y="42"/>
                  <a:pt x="945" y="42"/>
                </a:cubicBezTo>
                <a:cubicBezTo>
                  <a:pt x="960" y="43"/>
                  <a:pt x="958" y="43"/>
                  <a:pt x="953" y="43"/>
                </a:cubicBezTo>
                <a:cubicBezTo>
                  <a:pt x="916" y="41"/>
                  <a:pt x="870" y="39"/>
                  <a:pt x="840" y="39"/>
                </a:cubicBezTo>
                <a:cubicBezTo>
                  <a:pt x="836" y="39"/>
                  <a:pt x="834" y="39"/>
                  <a:pt x="829" y="39"/>
                </a:cubicBezTo>
                <a:cubicBezTo>
                  <a:pt x="794" y="38"/>
                  <a:pt x="755" y="38"/>
                  <a:pt x="718" y="40"/>
                </a:cubicBezTo>
                <a:cubicBezTo>
                  <a:pt x="761" y="39"/>
                  <a:pt x="805" y="38"/>
                  <a:pt x="854" y="39"/>
                </a:cubicBezTo>
                <a:cubicBezTo>
                  <a:pt x="856" y="39"/>
                  <a:pt x="854" y="39"/>
                  <a:pt x="859" y="40"/>
                </a:cubicBezTo>
                <a:cubicBezTo>
                  <a:pt x="880" y="40"/>
                  <a:pt x="904" y="41"/>
                  <a:pt x="920" y="42"/>
                </a:cubicBezTo>
                <a:cubicBezTo>
                  <a:pt x="941" y="44"/>
                  <a:pt x="941" y="44"/>
                  <a:pt x="941" y="44"/>
                </a:cubicBezTo>
                <a:cubicBezTo>
                  <a:pt x="993" y="47"/>
                  <a:pt x="1030" y="51"/>
                  <a:pt x="1079" y="57"/>
                </a:cubicBezTo>
                <a:cubicBezTo>
                  <a:pt x="1079" y="57"/>
                  <a:pt x="1082" y="57"/>
                  <a:pt x="1084" y="57"/>
                </a:cubicBezTo>
                <a:cubicBezTo>
                  <a:pt x="1073" y="57"/>
                  <a:pt x="1073" y="57"/>
                  <a:pt x="1073" y="57"/>
                </a:cubicBezTo>
                <a:cubicBezTo>
                  <a:pt x="1049" y="54"/>
                  <a:pt x="1049" y="54"/>
                  <a:pt x="1049" y="54"/>
                </a:cubicBezTo>
                <a:cubicBezTo>
                  <a:pt x="1008" y="50"/>
                  <a:pt x="950" y="45"/>
                  <a:pt x="898" y="43"/>
                </a:cubicBezTo>
                <a:cubicBezTo>
                  <a:pt x="892" y="43"/>
                  <a:pt x="897" y="43"/>
                  <a:pt x="901" y="44"/>
                </a:cubicBezTo>
                <a:cubicBezTo>
                  <a:pt x="926" y="45"/>
                  <a:pt x="948" y="46"/>
                  <a:pt x="975" y="48"/>
                </a:cubicBezTo>
                <a:cubicBezTo>
                  <a:pt x="984" y="50"/>
                  <a:pt x="974" y="49"/>
                  <a:pt x="954" y="48"/>
                </a:cubicBezTo>
                <a:cubicBezTo>
                  <a:pt x="937" y="47"/>
                  <a:pt x="914" y="45"/>
                  <a:pt x="893" y="45"/>
                </a:cubicBezTo>
                <a:cubicBezTo>
                  <a:pt x="871" y="44"/>
                  <a:pt x="851" y="43"/>
                  <a:pt x="841" y="43"/>
                </a:cubicBezTo>
                <a:cubicBezTo>
                  <a:pt x="791" y="42"/>
                  <a:pt x="742" y="43"/>
                  <a:pt x="693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8" y="45"/>
                  <a:pt x="688" y="45"/>
                  <a:pt x="688" y="45"/>
                </a:cubicBezTo>
                <a:cubicBezTo>
                  <a:pt x="686" y="45"/>
                  <a:pt x="686" y="45"/>
                  <a:pt x="686" y="45"/>
                </a:cubicBezTo>
                <a:cubicBezTo>
                  <a:pt x="686" y="45"/>
                  <a:pt x="687" y="45"/>
                  <a:pt x="688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ubicBezTo>
                  <a:pt x="692" y="45"/>
                  <a:pt x="692" y="45"/>
                  <a:pt x="692" y="45"/>
                </a:cubicBezTo>
                <a:cubicBezTo>
                  <a:pt x="701" y="45"/>
                  <a:pt x="701" y="45"/>
                  <a:pt x="701" y="45"/>
                </a:cubicBezTo>
                <a:cubicBezTo>
                  <a:pt x="701" y="45"/>
                  <a:pt x="703" y="44"/>
                  <a:pt x="707" y="44"/>
                </a:cubicBezTo>
                <a:cubicBezTo>
                  <a:pt x="756" y="43"/>
                  <a:pt x="811" y="43"/>
                  <a:pt x="855" y="43"/>
                </a:cubicBezTo>
                <a:cubicBezTo>
                  <a:pt x="873" y="44"/>
                  <a:pt x="908" y="45"/>
                  <a:pt x="926" y="47"/>
                </a:cubicBezTo>
                <a:cubicBezTo>
                  <a:pt x="922" y="47"/>
                  <a:pt x="907" y="46"/>
                  <a:pt x="888" y="46"/>
                </a:cubicBezTo>
                <a:cubicBezTo>
                  <a:pt x="907" y="46"/>
                  <a:pt x="925" y="48"/>
                  <a:pt x="941" y="49"/>
                </a:cubicBezTo>
                <a:cubicBezTo>
                  <a:pt x="955" y="49"/>
                  <a:pt x="978" y="51"/>
                  <a:pt x="985" y="52"/>
                </a:cubicBezTo>
                <a:cubicBezTo>
                  <a:pt x="986" y="52"/>
                  <a:pt x="984" y="52"/>
                  <a:pt x="985" y="52"/>
                </a:cubicBezTo>
                <a:cubicBezTo>
                  <a:pt x="986" y="52"/>
                  <a:pt x="996" y="53"/>
                  <a:pt x="997" y="53"/>
                </a:cubicBezTo>
                <a:cubicBezTo>
                  <a:pt x="1004" y="53"/>
                  <a:pt x="1003" y="53"/>
                  <a:pt x="1011" y="54"/>
                </a:cubicBezTo>
                <a:cubicBezTo>
                  <a:pt x="1022" y="55"/>
                  <a:pt x="1022" y="55"/>
                  <a:pt x="1029" y="56"/>
                </a:cubicBezTo>
                <a:cubicBezTo>
                  <a:pt x="1067" y="59"/>
                  <a:pt x="1104" y="64"/>
                  <a:pt x="1142" y="69"/>
                </a:cubicBezTo>
                <a:cubicBezTo>
                  <a:pt x="1154" y="71"/>
                  <a:pt x="1154" y="71"/>
                  <a:pt x="1154" y="71"/>
                </a:cubicBezTo>
                <a:cubicBezTo>
                  <a:pt x="1158" y="72"/>
                  <a:pt x="1155" y="72"/>
                  <a:pt x="1159" y="72"/>
                </a:cubicBezTo>
                <a:cubicBezTo>
                  <a:pt x="1162" y="73"/>
                  <a:pt x="1161" y="72"/>
                  <a:pt x="1165" y="73"/>
                </a:cubicBezTo>
                <a:cubicBezTo>
                  <a:pt x="1179" y="75"/>
                  <a:pt x="1196" y="78"/>
                  <a:pt x="1211" y="81"/>
                </a:cubicBezTo>
                <a:cubicBezTo>
                  <a:pt x="1229" y="84"/>
                  <a:pt x="1249" y="88"/>
                  <a:pt x="1267" y="94"/>
                </a:cubicBezTo>
                <a:cubicBezTo>
                  <a:pt x="1275" y="97"/>
                  <a:pt x="1284" y="101"/>
                  <a:pt x="1291" y="105"/>
                </a:cubicBezTo>
                <a:cubicBezTo>
                  <a:pt x="1298" y="109"/>
                  <a:pt x="1303" y="114"/>
                  <a:pt x="1305" y="119"/>
                </a:cubicBezTo>
                <a:cubicBezTo>
                  <a:pt x="1306" y="122"/>
                  <a:pt x="1306" y="121"/>
                  <a:pt x="1306" y="121"/>
                </a:cubicBezTo>
                <a:cubicBezTo>
                  <a:pt x="1306" y="121"/>
                  <a:pt x="1306" y="121"/>
                  <a:pt x="1307" y="124"/>
                </a:cubicBezTo>
                <a:cubicBezTo>
                  <a:pt x="1307" y="125"/>
                  <a:pt x="1307" y="126"/>
                  <a:pt x="1307" y="126"/>
                </a:cubicBezTo>
                <a:cubicBezTo>
                  <a:pt x="1307" y="127"/>
                  <a:pt x="1306" y="127"/>
                  <a:pt x="1306" y="128"/>
                </a:cubicBezTo>
                <a:cubicBezTo>
                  <a:pt x="1304" y="130"/>
                  <a:pt x="1302" y="132"/>
                  <a:pt x="1300" y="134"/>
                </a:cubicBezTo>
                <a:cubicBezTo>
                  <a:pt x="1296" y="138"/>
                  <a:pt x="1291" y="142"/>
                  <a:pt x="1285" y="145"/>
                </a:cubicBezTo>
                <a:cubicBezTo>
                  <a:pt x="1274" y="152"/>
                  <a:pt x="1262" y="158"/>
                  <a:pt x="1250" y="163"/>
                </a:cubicBezTo>
                <a:cubicBezTo>
                  <a:pt x="1247" y="164"/>
                  <a:pt x="1244" y="165"/>
                  <a:pt x="1241" y="166"/>
                </a:cubicBezTo>
                <a:cubicBezTo>
                  <a:pt x="1231" y="169"/>
                  <a:pt x="1231" y="169"/>
                  <a:pt x="1231" y="169"/>
                </a:cubicBezTo>
                <a:cubicBezTo>
                  <a:pt x="1224" y="171"/>
                  <a:pt x="1218" y="173"/>
                  <a:pt x="1211" y="175"/>
                </a:cubicBezTo>
                <a:cubicBezTo>
                  <a:pt x="1198" y="178"/>
                  <a:pt x="1184" y="182"/>
                  <a:pt x="1171" y="185"/>
                </a:cubicBezTo>
                <a:cubicBezTo>
                  <a:pt x="1167" y="186"/>
                  <a:pt x="1170" y="185"/>
                  <a:pt x="1164" y="186"/>
                </a:cubicBezTo>
                <a:cubicBezTo>
                  <a:pt x="1156" y="188"/>
                  <a:pt x="1158" y="188"/>
                  <a:pt x="1152" y="189"/>
                </a:cubicBezTo>
                <a:cubicBezTo>
                  <a:pt x="1147" y="190"/>
                  <a:pt x="1144" y="191"/>
                  <a:pt x="1141" y="191"/>
                </a:cubicBezTo>
                <a:cubicBezTo>
                  <a:pt x="1110" y="197"/>
                  <a:pt x="1078" y="201"/>
                  <a:pt x="1045" y="205"/>
                </a:cubicBezTo>
                <a:cubicBezTo>
                  <a:pt x="1013" y="208"/>
                  <a:pt x="980" y="210"/>
                  <a:pt x="947" y="213"/>
                </a:cubicBezTo>
                <a:cubicBezTo>
                  <a:pt x="885" y="217"/>
                  <a:pt x="823" y="220"/>
                  <a:pt x="765" y="221"/>
                </a:cubicBezTo>
                <a:cubicBezTo>
                  <a:pt x="719" y="222"/>
                  <a:pt x="675" y="223"/>
                  <a:pt x="633" y="222"/>
                </a:cubicBezTo>
                <a:cubicBezTo>
                  <a:pt x="578" y="222"/>
                  <a:pt x="530" y="221"/>
                  <a:pt x="478" y="219"/>
                </a:cubicBezTo>
                <a:cubicBezTo>
                  <a:pt x="441" y="218"/>
                  <a:pt x="400" y="216"/>
                  <a:pt x="368" y="214"/>
                </a:cubicBezTo>
                <a:cubicBezTo>
                  <a:pt x="350" y="214"/>
                  <a:pt x="350" y="214"/>
                  <a:pt x="350" y="214"/>
                </a:cubicBezTo>
                <a:cubicBezTo>
                  <a:pt x="321" y="212"/>
                  <a:pt x="321" y="212"/>
                  <a:pt x="321" y="212"/>
                </a:cubicBezTo>
                <a:cubicBezTo>
                  <a:pt x="296" y="210"/>
                  <a:pt x="270" y="209"/>
                  <a:pt x="244" y="206"/>
                </a:cubicBezTo>
                <a:cubicBezTo>
                  <a:pt x="215" y="204"/>
                  <a:pt x="188" y="201"/>
                  <a:pt x="160" y="198"/>
                </a:cubicBezTo>
                <a:cubicBezTo>
                  <a:pt x="144" y="196"/>
                  <a:pt x="129" y="194"/>
                  <a:pt x="114" y="191"/>
                </a:cubicBezTo>
                <a:cubicBezTo>
                  <a:pt x="103" y="189"/>
                  <a:pt x="93" y="187"/>
                  <a:pt x="82" y="185"/>
                </a:cubicBezTo>
                <a:cubicBezTo>
                  <a:pt x="68" y="182"/>
                  <a:pt x="53" y="178"/>
                  <a:pt x="40" y="172"/>
                </a:cubicBezTo>
                <a:cubicBezTo>
                  <a:pt x="33" y="170"/>
                  <a:pt x="26" y="166"/>
                  <a:pt x="22" y="163"/>
                </a:cubicBezTo>
                <a:cubicBezTo>
                  <a:pt x="17" y="159"/>
                  <a:pt x="14" y="154"/>
                  <a:pt x="14" y="149"/>
                </a:cubicBezTo>
                <a:cubicBezTo>
                  <a:pt x="14" y="144"/>
                  <a:pt x="19" y="137"/>
                  <a:pt x="26" y="131"/>
                </a:cubicBezTo>
                <a:cubicBezTo>
                  <a:pt x="33" y="126"/>
                  <a:pt x="41" y="121"/>
                  <a:pt x="50" y="117"/>
                </a:cubicBezTo>
                <a:cubicBezTo>
                  <a:pt x="67" y="108"/>
                  <a:pt x="85" y="101"/>
                  <a:pt x="103" y="95"/>
                </a:cubicBezTo>
                <a:cubicBezTo>
                  <a:pt x="144" y="82"/>
                  <a:pt x="195" y="70"/>
                  <a:pt x="235" y="61"/>
                </a:cubicBezTo>
                <a:cubicBezTo>
                  <a:pt x="268" y="55"/>
                  <a:pt x="302" y="49"/>
                  <a:pt x="340" y="44"/>
                </a:cubicBezTo>
                <a:cubicBezTo>
                  <a:pt x="350" y="42"/>
                  <a:pt x="350" y="42"/>
                  <a:pt x="350" y="42"/>
                </a:cubicBezTo>
                <a:cubicBezTo>
                  <a:pt x="407" y="35"/>
                  <a:pt x="471" y="28"/>
                  <a:pt x="517" y="25"/>
                </a:cubicBezTo>
                <a:cubicBezTo>
                  <a:pt x="534" y="24"/>
                  <a:pt x="549" y="23"/>
                  <a:pt x="565" y="22"/>
                </a:cubicBezTo>
                <a:cubicBezTo>
                  <a:pt x="583" y="21"/>
                  <a:pt x="599" y="20"/>
                  <a:pt x="616" y="19"/>
                </a:cubicBezTo>
                <a:cubicBezTo>
                  <a:pt x="632" y="19"/>
                  <a:pt x="632" y="19"/>
                  <a:pt x="632" y="19"/>
                </a:cubicBezTo>
                <a:cubicBezTo>
                  <a:pt x="649" y="18"/>
                  <a:pt x="666" y="17"/>
                  <a:pt x="684" y="17"/>
                </a:cubicBezTo>
                <a:cubicBezTo>
                  <a:pt x="712" y="16"/>
                  <a:pt x="742" y="16"/>
                  <a:pt x="774" y="16"/>
                </a:cubicBezTo>
                <a:cubicBezTo>
                  <a:pt x="799" y="16"/>
                  <a:pt x="836" y="16"/>
                  <a:pt x="864" y="16"/>
                </a:cubicBezTo>
                <a:cubicBezTo>
                  <a:pt x="912" y="18"/>
                  <a:pt x="961" y="19"/>
                  <a:pt x="1010" y="23"/>
                </a:cubicBezTo>
                <a:cubicBezTo>
                  <a:pt x="1026" y="24"/>
                  <a:pt x="1041" y="26"/>
                  <a:pt x="1058" y="27"/>
                </a:cubicBezTo>
                <a:cubicBezTo>
                  <a:pt x="1075" y="29"/>
                  <a:pt x="1096" y="31"/>
                  <a:pt x="1117" y="35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3" y="36"/>
                  <a:pt x="1123" y="36"/>
                  <a:pt x="1123" y="36"/>
                </a:cubicBezTo>
                <a:cubicBezTo>
                  <a:pt x="1124" y="36"/>
                  <a:pt x="1124" y="36"/>
                  <a:pt x="1124" y="36"/>
                </a:cubicBezTo>
                <a:cubicBezTo>
                  <a:pt x="1125" y="36"/>
                  <a:pt x="1125" y="36"/>
                  <a:pt x="1125" y="36"/>
                </a:cubicBezTo>
                <a:cubicBezTo>
                  <a:pt x="1125" y="36"/>
                  <a:pt x="1127" y="36"/>
                  <a:pt x="1127" y="37"/>
                </a:cubicBezTo>
                <a:cubicBezTo>
                  <a:pt x="1127" y="38"/>
                  <a:pt x="1128" y="36"/>
                  <a:pt x="1129" y="37"/>
                </a:cubicBezTo>
                <a:cubicBezTo>
                  <a:pt x="1129" y="37"/>
                  <a:pt x="1129" y="37"/>
                  <a:pt x="1129" y="38"/>
                </a:cubicBezTo>
                <a:cubicBezTo>
                  <a:pt x="1129" y="38"/>
                  <a:pt x="1129" y="38"/>
                  <a:pt x="1130" y="38"/>
                </a:cubicBezTo>
                <a:cubicBezTo>
                  <a:pt x="1130" y="38"/>
                  <a:pt x="1130" y="39"/>
                  <a:pt x="1131" y="39"/>
                </a:cubicBezTo>
                <a:cubicBezTo>
                  <a:pt x="1131" y="39"/>
                  <a:pt x="1131" y="39"/>
                  <a:pt x="1131" y="39"/>
                </a:cubicBezTo>
                <a:cubicBezTo>
                  <a:pt x="1132" y="39"/>
                  <a:pt x="1132" y="39"/>
                  <a:pt x="1133" y="39"/>
                </a:cubicBezTo>
                <a:cubicBezTo>
                  <a:pt x="1133" y="39"/>
                  <a:pt x="1134" y="39"/>
                  <a:pt x="1134" y="39"/>
                </a:cubicBezTo>
                <a:cubicBezTo>
                  <a:pt x="1135" y="39"/>
                  <a:pt x="1135" y="39"/>
                  <a:pt x="1135" y="39"/>
                </a:cubicBezTo>
                <a:cubicBezTo>
                  <a:pt x="1136" y="39"/>
                  <a:pt x="1136" y="39"/>
                  <a:pt x="1137" y="38"/>
                </a:cubicBezTo>
                <a:cubicBezTo>
                  <a:pt x="1137" y="38"/>
                  <a:pt x="1138" y="38"/>
                  <a:pt x="1138" y="38"/>
                </a:cubicBezTo>
                <a:cubicBezTo>
                  <a:pt x="1138" y="38"/>
                  <a:pt x="1139" y="38"/>
                  <a:pt x="1139" y="38"/>
                </a:cubicBezTo>
                <a:cubicBezTo>
                  <a:pt x="1140" y="37"/>
                  <a:pt x="1141" y="36"/>
                  <a:pt x="1142" y="36"/>
                </a:cubicBezTo>
                <a:cubicBezTo>
                  <a:pt x="1142" y="36"/>
                  <a:pt x="1142" y="35"/>
                  <a:pt x="1143" y="35"/>
                </a:cubicBezTo>
                <a:cubicBezTo>
                  <a:pt x="1143" y="35"/>
                  <a:pt x="1143" y="35"/>
                  <a:pt x="1143" y="35"/>
                </a:cubicBezTo>
                <a:cubicBezTo>
                  <a:pt x="1143" y="34"/>
                  <a:pt x="1143" y="33"/>
                  <a:pt x="1144" y="33"/>
                </a:cubicBezTo>
                <a:cubicBezTo>
                  <a:pt x="1144" y="33"/>
                  <a:pt x="1144" y="33"/>
                  <a:pt x="1144" y="33"/>
                </a:cubicBezTo>
                <a:cubicBezTo>
                  <a:pt x="1144" y="32"/>
                  <a:pt x="1144" y="31"/>
                  <a:pt x="1144" y="30"/>
                </a:cubicBezTo>
                <a:cubicBezTo>
                  <a:pt x="1144" y="29"/>
                  <a:pt x="1144" y="28"/>
                  <a:pt x="1144" y="28"/>
                </a:cubicBezTo>
                <a:cubicBezTo>
                  <a:pt x="1144" y="28"/>
                  <a:pt x="1144" y="27"/>
                  <a:pt x="1144" y="27"/>
                </a:cubicBezTo>
                <a:cubicBezTo>
                  <a:pt x="1144" y="26"/>
                  <a:pt x="1143" y="26"/>
                  <a:pt x="1143" y="26"/>
                </a:cubicBezTo>
                <a:cubicBezTo>
                  <a:pt x="1143" y="25"/>
                  <a:pt x="1143" y="25"/>
                  <a:pt x="1143" y="25"/>
                </a:cubicBezTo>
                <a:cubicBezTo>
                  <a:pt x="1143" y="25"/>
                  <a:pt x="1142" y="24"/>
                  <a:pt x="1142" y="24"/>
                </a:cubicBezTo>
                <a:cubicBezTo>
                  <a:pt x="1142" y="24"/>
                  <a:pt x="1142" y="24"/>
                  <a:pt x="1142" y="24"/>
                </a:cubicBezTo>
                <a:cubicBezTo>
                  <a:pt x="1141" y="23"/>
                  <a:pt x="1141" y="22"/>
                  <a:pt x="1140" y="22"/>
                </a:cubicBezTo>
                <a:cubicBezTo>
                  <a:pt x="1140" y="22"/>
                  <a:pt x="1139" y="21"/>
                  <a:pt x="1139" y="21"/>
                </a:cubicBezTo>
                <a:cubicBezTo>
                  <a:pt x="1138" y="21"/>
                  <a:pt x="1137" y="21"/>
                  <a:pt x="1137" y="20"/>
                </a:cubicBezTo>
                <a:cubicBezTo>
                  <a:pt x="1137" y="20"/>
                  <a:pt x="1137" y="20"/>
                  <a:pt x="1137" y="20"/>
                </a:cubicBezTo>
                <a:cubicBezTo>
                  <a:pt x="1137" y="20"/>
                  <a:pt x="1136" y="20"/>
                  <a:pt x="1136" y="20"/>
                </a:cubicBezTo>
                <a:cubicBezTo>
                  <a:pt x="1136" y="20"/>
                  <a:pt x="1135" y="20"/>
                  <a:pt x="1135" y="20"/>
                </a:cubicBezTo>
                <a:cubicBezTo>
                  <a:pt x="1135" y="20"/>
                  <a:pt x="1134" y="19"/>
                  <a:pt x="1134" y="19"/>
                </a:cubicBezTo>
                <a:cubicBezTo>
                  <a:pt x="1134" y="19"/>
                  <a:pt x="1134" y="20"/>
                  <a:pt x="1133" y="20"/>
                </a:cubicBezTo>
                <a:cubicBezTo>
                  <a:pt x="1133" y="20"/>
                  <a:pt x="1132" y="19"/>
                  <a:pt x="1132" y="19"/>
                </a:cubicBezTo>
                <a:cubicBezTo>
                  <a:pt x="1131" y="19"/>
                  <a:pt x="1131" y="19"/>
                  <a:pt x="1131" y="19"/>
                </a:cubicBezTo>
                <a:cubicBezTo>
                  <a:pt x="1131" y="19"/>
                  <a:pt x="1130" y="19"/>
                  <a:pt x="1130" y="20"/>
                </a:cubicBezTo>
                <a:cubicBezTo>
                  <a:pt x="1130" y="20"/>
                  <a:pt x="1128" y="19"/>
                  <a:pt x="1127" y="20"/>
                </a:cubicBezTo>
                <a:cubicBezTo>
                  <a:pt x="1127" y="19"/>
                  <a:pt x="1127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6" y="19"/>
                  <a:pt x="1126" y="19"/>
                  <a:pt x="1126" y="19"/>
                </a:cubicBezTo>
                <a:cubicBezTo>
                  <a:pt x="1122" y="19"/>
                  <a:pt x="1122" y="19"/>
                  <a:pt x="1122" y="19"/>
                </a:cubicBezTo>
                <a:cubicBezTo>
                  <a:pt x="1103" y="16"/>
                  <a:pt x="1103" y="16"/>
                  <a:pt x="1103" y="16"/>
                </a:cubicBezTo>
                <a:cubicBezTo>
                  <a:pt x="1098" y="15"/>
                  <a:pt x="1092" y="15"/>
                  <a:pt x="1087" y="14"/>
                </a:cubicBezTo>
                <a:cubicBezTo>
                  <a:pt x="1078" y="13"/>
                  <a:pt x="1067" y="12"/>
                  <a:pt x="1056" y="11"/>
                </a:cubicBezTo>
                <a:cubicBezTo>
                  <a:pt x="1037" y="9"/>
                  <a:pt x="1021" y="8"/>
                  <a:pt x="1005" y="7"/>
                </a:cubicBezTo>
                <a:cubicBezTo>
                  <a:pt x="981" y="5"/>
                  <a:pt x="964" y="4"/>
                  <a:pt x="944" y="3"/>
                </a:cubicBezTo>
                <a:cubicBezTo>
                  <a:pt x="920" y="2"/>
                  <a:pt x="920" y="2"/>
                  <a:pt x="920" y="2"/>
                </a:cubicBezTo>
                <a:cubicBezTo>
                  <a:pt x="898" y="2"/>
                  <a:pt x="898" y="2"/>
                  <a:pt x="898" y="2"/>
                </a:cubicBezTo>
                <a:cubicBezTo>
                  <a:pt x="875" y="1"/>
                  <a:pt x="875" y="1"/>
                  <a:pt x="875" y="1"/>
                </a:cubicBezTo>
                <a:cubicBezTo>
                  <a:pt x="860" y="1"/>
                  <a:pt x="860" y="1"/>
                  <a:pt x="860" y="1"/>
                </a:cubicBezTo>
                <a:cubicBezTo>
                  <a:pt x="844" y="0"/>
                  <a:pt x="844" y="0"/>
                  <a:pt x="844" y="0"/>
                </a:cubicBezTo>
                <a:cubicBezTo>
                  <a:pt x="824" y="0"/>
                  <a:pt x="824" y="0"/>
                  <a:pt x="824" y="0"/>
                </a:cubicBezTo>
                <a:cubicBezTo>
                  <a:pt x="800" y="0"/>
                  <a:pt x="773" y="0"/>
                  <a:pt x="750" y="1"/>
                </a:cubicBezTo>
                <a:cubicBezTo>
                  <a:pt x="708" y="1"/>
                  <a:pt x="671" y="2"/>
                  <a:pt x="622" y="4"/>
                </a:cubicBezTo>
                <a:cubicBezTo>
                  <a:pt x="587" y="6"/>
                  <a:pt x="587" y="6"/>
                  <a:pt x="587" y="6"/>
                </a:cubicBezTo>
                <a:cubicBezTo>
                  <a:pt x="584" y="6"/>
                  <a:pt x="584" y="6"/>
                  <a:pt x="580" y="6"/>
                </a:cubicBezTo>
                <a:cubicBezTo>
                  <a:pt x="554" y="7"/>
                  <a:pt x="527" y="10"/>
                  <a:pt x="500" y="11"/>
                </a:cubicBezTo>
                <a:cubicBezTo>
                  <a:pt x="497" y="12"/>
                  <a:pt x="497" y="12"/>
                  <a:pt x="497" y="12"/>
                </a:cubicBezTo>
                <a:cubicBezTo>
                  <a:pt x="460" y="14"/>
                  <a:pt x="414" y="19"/>
                  <a:pt x="385" y="23"/>
                </a:cubicBezTo>
                <a:cubicBezTo>
                  <a:pt x="363" y="25"/>
                  <a:pt x="337" y="29"/>
                  <a:pt x="309" y="33"/>
                </a:cubicBezTo>
                <a:cubicBezTo>
                  <a:pt x="297" y="35"/>
                  <a:pt x="284" y="37"/>
                  <a:pt x="272" y="39"/>
                </a:cubicBezTo>
                <a:cubicBezTo>
                  <a:pt x="249" y="44"/>
                  <a:pt x="218" y="50"/>
                  <a:pt x="196" y="55"/>
                </a:cubicBezTo>
                <a:cubicBezTo>
                  <a:pt x="176" y="60"/>
                  <a:pt x="176" y="60"/>
                  <a:pt x="176" y="60"/>
                </a:cubicBezTo>
                <a:cubicBezTo>
                  <a:pt x="164" y="63"/>
                  <a:pt x="152" y="66"/>
                  <a:pt x="139" y="69"/>
                </a:cubicBezTo>
                <a:cubicBezTo>
                  <a:pt x="115" y="76"/>
                  <a:pt x="89" y="84"/>
                  <a:pt x="65" y="94"/>
                </a:cubicBezTo>
                <a:cubicBezTo>
                  <a:pt x="53" y="99"/>
                  <a:pt x="41" y="104"/>
                  <a:pt x="30" y="111"/>
                </a:cubicBezTo>
                <a:cubicBezTo>
                  <a:pt x="25" y="114"/>
                  <a:pt x="19" y="118"/>
                  <a:pt x="15" y="122"/>
                </a:cubicBezTo>
                <a:cubicBezTo>
                  <a:pt x="10" y="127"/>
                  <a:pt x="5" y="131"/>
                  <a:pt x="2" y="138"/>
                </a:cubicBezTo>
                <a:cubicBezTo>
                  <a:pt x="1" y="142"/>
                  <a:pt x="0" y="146"/>
                  <a:pt x="0" y="151"/>
                </a:cubicBezTo>
                <a:cubicBezTo>
                  <a:pt x="0" y="155"/>
                  <a:pt x="1" y="159"/>
                  <a:pt x="3" y="163"/>
                </a:cubicBezTo>
                <a:cubicBezTo>
                  <a:pt x="4" y="165"/>
                  <a:pt x="6" y="166"/>
                  <a:pt x="7" y="168"/>
                </a:cubicBezTo>
                <a:cubicBezTo>
                  <a:pt x="8" y="169"/>
                  <a:pt x="10" y="171"/>
                  <a:pt x="11" y="172"/>
                </a:cubicBezTo>
                <a:cubicBezTo>
                  <a:pt x="14" y="175"/>
                  <a:pt x="17" y="177"/>
                  <a:pt x="21" y="179"/>
                </a:cubicBezTo>
                <a:cubicBezTo>
                  <a:pt x="33" y="186"/>
                  <a:pt x="45" y="190"/>
                  <a:pt x="58" y="193"/>
                </a:cubicBezTo>
                <a:cubicBezTo>
                  <a:pt x="70" y="197"/>
                  <a:pt x="83" y="200"/>
                  <a:pt x="95" y="202"/>
                </a:cubicBezTo>
                <a:cubicBezTo>
                  <a:pt x="101" y="203"/>
                  <a:pt x="108" y="204"/>
                  <a:pt x="113" y="205"/>
                </a:cubicBezTo>
                <a:cubicBezTo>
                  <a:pt x="128" y="208"/>
                  <a:pt x="142" y="210"/>
                  <a:pt x="158" y="212"/>
                </a:cubicBezTo>
                <a:cubicBezTo>
                  <a:pt x="197" y="217"/>
                  <a:pt x="236" y="220"/>
                  <a:pt x="272" y="223"/>
                </a:cubicBezTo>
                <a:cubicBezTo>
                  <a:pt x="318" y="226"/>
                  <a:pt x="386" y="230"/>
                  <a:pt x="440" y="232"/>
                </a:cubicBezTo>
                <a:cubicBezTo>
                  <a:pt x="452" y="232"/>
                  <a:pt x="464" y="233"/>
                  <a:pt x="476" y="233"/>
                </a:cubicBezTo>
                <a:cubicBezTo>
                  <a:pt x="515" y="234"/>
                  <a:pt x="564" y="235"/>
                  <a:pt x="605" y="236"/>
                </a:cubicBezTo>
                <a:cubicBezTo>
                  <a:pt x="690" y="237"/>
                  <a:pt x="777" y="235"/>
                  <a:pt x="863" y="231"/>
                </a:cubicBezTo>
                <a:cubicBezTo>
                  <a:pt x="906" y="229"/>
                  <a:pt x="950" y="227"/>
                  <a:pt x="992" y="223"/>
                </a:cubicBezTo>
                <a:cubicBezTo>
                  <a:pt x="1035" y="220"/>
                  <a:pt x="1078" y="216"/>
                  <a:pt x="1120" y="209"/>
                </a:cubicBezTo>
                <a:cubicBezTo>
                  <a:pt x="1133" y="207"/>
                  <a:pt x="1153" y="203"/>
                  <a:pt x="1164" y="200"/>
                </a:cubicBezTo>
                <a:cubicBezTo>
                  <a:pt x="1167" y="200"/>
                  <a:pt x="1174" y="198"/>
                  <a:pt x="1180" y="197"/>
                </a:cubicBezTo>
                <a:cubicBezTo>
                  <a:pt x="1201" y="191"/>
                  <a:pt x="1226" y="184"/>
                  <a:pt x="1252" y="176"/>
                </a:cubicBezTo>
                <a:cubicBezTo>
                  <a:pt x="1259" y="174"/>
                  <a:pt x="1274" y="167"/>
                  <a:pt x="1282" y="162"/>
                </a:cubicBezTo>
                <a:cubicBezTo>
                  <a:pt x="1286" y="160"/>
                  <a:pt x="1277" y="165"/>
                  <a:pt x="1284" y="161"/>
                </a:cubicBezTo>
                <a:cubicBezTo>
                  <a:pt x="1288" y="159"/>
                  <a:pt x="1294" y="155"/>
                  <a:pt x="1301" y="150"/>
                </a:cubicBezTo>
                <a:cubicBezTo>
                  <a:pt x="1304" y="148"/>
                  <a:pt x="1308" y="145"/>
                  <a:pt x="1311" y="141"/>
                </a:cubicBezTo>
                <a:cubicBezTo>
                  <a:pt x="1313" y="139"/>
                  <a:pt x="1315" y="137"/>
                  <a:pt x="1317" y="134"/>
                </a:cubicBezTo>
                <a:cubicBezTo>
                  <a:pt x="1317" y="133"/>
                  <a:pt x="1318" y="132"/>
                  <a:pt x="1319" y="130"/>
                </a:cubicBezTo>
                <a:cubicBezTo>
                  <a:pt x="1319" y="129"/>
                  <a:pt x="1319" y="128"/>
                  <a:pt x="1319" y="127"/>
                </a:cubicBezTo>
                <a:cubicBezTo>
                  <a:pt x="1319" y="126"/>
                  <a:pt x="1319" y="126"/>
                  <a:pt x="1319" y="126"/>
                </a:cubicBezTo>
                <a:close/>
                <a:moveTo>
                  <a:pt x="1104" y="52"/>
                </a:moveTo>
                <a:cubicBezTo>
                  <a:pt x="1102" y="51"/>
                  <a:pt x="1092" y="50"/>
                  <a:pt x="1091" y="50"/>
                </a:cubicBezTo>
                <a:cubicBezTo>
                  <a:pt x="1095" y="50"/>
                  <a:pt x="1103" y="52"/>
                  <a:pt x="1104" y="52"/>
                </a:cubicBezTo>
                <a:close/>
                <a:moveTo>
                  <a:pt x="985" y="52"/>
                </a:moveTo>
                <a:cubicBezTo>
                  <a:pt x="985" y="52"/>
                  <a:pt x="985" y="52"/>
                  <a:pt x="985" y="52"/>
                </a:cubicBezTo>
                <a:cubicBezTo>
                  <a:pt x="985" y="52"/>
                  <a:pt x="985" y="52"/>
                  <a:pt x="985" y="52"/>
                </a:cubicBezTo>
                <a:close/>
                <a:moveTo>
                  <a:pt x="689" y="44"/>
                </a:moveTo>
                <a:cubicBezTo>
                  <a:pt x="689" y="43"/>
                  <a:pt x="688" y="44"/>
                  <a:pt x="688" y="43"/>
                </a:cubicBezTo>
                <a:cubicBezTo>
                  <a:pt x="689" y="43"/>
                  <a:pt x="689" y="43"/>
                  <a:pt x="689" y="43"/>
                </a:cubicBezTo>
                <a:cubicBezTo>
                  <a:pt x="689" y="43"/>
                  <a:pt x="687" y="43"/>
                  <a:pt x="687" y="43"/>
                </a:cubicBezTo>
                <a:cubicBezTo>
                  <a:pt x="687" y="43"/>
                  <a:pt x="688" y="44"/>
                  <a:pt x="688" y="43"/>
                </a:cubicBezTo>
                <a:cubicBezTo>
                  <a:pt x="688" y="43"/>
                  <a:pt x="688" y="43"/>
                  <a:pt x="688" y="44"/>
                </a:cubicBezTo>
                <a:cubicBezTo>
                  <a:pt x="688" y="44"/>
                  <a:pt x="688" y="43"/>
                  <a:pt x="688" y="43"/>
                </a:cubicBezTo>
                <a:cubicBezTo>
                  <a:pt x="688" y="44"/>
                  <a:pt x="688" y="44"/>
                  <a:pt x="688" y="44"/>
                </a:cubicBezTo>
                <a:cubicBezTo>
                  <a:pt x="689" y="44"/>
                  <a:pt x="689" y="44"/>
                  <a:pt x="689" y="44"/>
                </a:cubicBezTo>
                <a:close/>
                <a:moveTo>
                  <a:pt x="1041" y="46"/>
                </a:moveTo>
                <a:cubicBezTo>
                  <a:pt x="1044" y="47"/>
                  <a:pt x="1051" y="47"/>
                  <a:pt x="1053" y="48"/>
                </a:cubicBezTo>
                <a:cubicBezTo>
                  <a:pt x="1049" y="47"/>
                  <a:pt x="1042" y="46"/>
                  <a:pt x="1041" y="46"/>
                </a:cubicBezTo>
                <a:close/>
                <a:moveTo>
                  <a:pt x="689" y="39"/>
                </a:moveTo>
                <a:cubicBezTo>
                  <a:pt x="689" y="39"/>
                  <a:pt x="688" y="39"/>
                  <a:pt x="688" y="39"/>
                </a:cubicBezTo>
                <a:cubicBezTo>
                  <a:pt x="689" y="39"/>
                  <a:pt x="689" y="39"/>
                  <a:pt x="689" y="39"/>
                </a:cubicBezTo>
                <a:close/>
                <a:moveTo>
                  <a:pt x="688" y="45"/>
                </a:moveTo>
                <a:cubicBezTo>
                  <a:pt x="688" y="45"/>
                  <a:pt x="688" y="45"/>
                  <a:pt x="687" y="45"/>
                </a:cubicBezTo>
                <a:cubicBezTo>
                  <a:pt x="688" y="45"/>
                  <a:pt x="688" y="45"/>
                  <a:pt x="688" y="45"/>
                </a:cubicBezTo>
                <a:close/>
                <a:moveTo>
                  <a:pt x="863" y="47"/>
                </a:moveTo>
                <a:cubicBezTo>
                  <a:pt x="849" y="46"/>
                  <a:pt x="839" y="46"/>
                  <a:pt x="830" y="46"/>
                </a:cubicBezTo>
                <a:cubicBezTo>
                  <a:pt x="838" y="46"/>
                  <a:pt x="848" y="46"/>
                  <a:pt x="853" y="47"/>
                </a:cubicBezTo>
                <a:cubicBezTo>
                  <a:pt x="855" y="46"/>
                  <a:pt x="860" y="47"/>
                  <a:pt x="863" y="47"/>
                </a:cubicBezTo>
                <a:close/>
                <a:moveTo>
                  <a:pt x="1279" y="100"/>
                </a:moveTo>
                <a:cubicBezTo>
                  <a:pt x="1276" y="98"/>
                  <a:pt x="1271" y="96"/>
                  <a:pt x="1270" y="96"/>
                </a:cubicBezTo>
                <a:cubicBezTo>
                  <a:pt x="1274" y="98"/>
                  <a:pt x="1277" y="99"/>
                  <a:pt x="1279" y="100"/>
                </a:cubicBezTo>
                <a:close/>
                <a:moveTo>
                  <a:pt x="688" y="39"/>
                </a:move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ubicBezTo>
                  <a:pt x="688" y="39"/>
                  <a:pt x="688" y="39"/>
                  <a:pt x="688" y="39"/>
                </a:cubicBezTo>
                <a:close/>
                <a:moveTo>
                  <a:pt x="688" y="46"/>
                </a:moveTo>
                <a:cubicBezTo>
                  <a:pt x="688" y="46"/>
                  <a:pt x="689" y="46"/>
                  <a:pt x="689" y="46"/>
                </a:cubicBezTo>
                <a:cubicBezTo>
                  <a:pt x="688" y="46"/>
                  <a:pt x="688" y="46"/>
                  <a:pt x="688" y="46"/>
                </a:cubicBezTo>
                <a:close/>
                <a:moveTo>
                  <a:pt x="769" y="37"/>
                </a:moveTo>
                <a:cubicBezTo>
                  <a:pt x="762" y="37"/>
                  <a:pt x="762" y="37"/>
                  <a:pt x="762" y="37"/>
                </a:cubicBezTo>
                <a:cubicBezTo>
                  <a:pt x="761" y="37"/>
                  <a:pt x="762" y="37"/>
                  <a:pt x="763" y="37"/>
                </a:cubicBezTo>
                <a:cubicBezTo>
                  <a:pt x="768" y="37"/>
                  <a:pt x="769" y="37"/>
                  <a:pt x="769" y="37"/>
                </a:cubicBezTo>
                <a:close/>
                <a:moveTo>
                  <a:pt x="923" y="41"/>
                </a:moveTo>
                <a:cubicBezTo>
                  <a:pt x="912" y="40"/>
                  <a:pt x="912" y="40"/>
                  <a:pt x="912" y="40"/>
                </a:cubicBezTo>
                <a:cubicBezTo>
                  <a:pt x="907" y="40"/>
                  <a:pt x="879" y="39"/>
                  <a:pt x="882" y="39"/>
                </a:cubicBezTo>
                <a:cubicBezTo>
                  <a:pt x="899" y="40"/>
                  <a:pt x="924" y="41"/>
                  <a:pt x="938" y="42"/>
                </a:cubicBezTo>
                <a:cubicBezTo>
                  <a:pt x="933" y="41"/>
                  <a:pt x="928" y="41"/>
                  <a:pt x="923" y="41"/>
                </a:cubicBezTo>
                <a:close/>
                <a:moveTo>
                  <a:pt x="926" y="46"/>
                </a:moveTo>
                <a:cubicBezTo>
                  <a:pt x="967" y="48"/>
                  <a:pt x="967" y="48"/>
                  <a:pt x="967" y="48"/>
                </a:cubicBezTo>
                <a:cubicBezTo>
                  <a:pt x="954" y="47"/>
                  <a:pt x="939" y="46"/>
                  <a:pt x="926" y="46"/>
                </a:cubicBezTo>
                <a:close/>
                <a:moveTo>
                  <a:pt x="683" y="48"/>
                </a:moveTo>
                <a:cubicBezTo>
                  <a:pt x="683" y="48"/>
                  <a:pt x="683" y="48"/>
                  <a:pt x="683" y="48"/>
                </a:cubicBezTo>
                <a:close/>
                <a:moveTo>
                  <a:pt x="985" y="52"/>
                </a:moveTo>
                <a:cubicBezTo>
                  <a:pt x="985" y="52"/>
                  <a:pt x="986" y="52"/>
                  <a:pt x="986" y="52"/>
                </a:cubicBezTo>
                <a:cubicBezTo>
                  <a:pt x="986" y="52"/>
                  <a:pt x="985" y="52"/>
                  <a:pt x="985" y="52"/>
                </a:cubicBezTo>
                <a:close/>
                <a:moveTo>
                  <a:pt x="687" y="40"/>
                </a:moveTo>
                <a:cubicBezTo>
                  <a:pt x="687" y="40"/>
                  <a:pt x="687" y="40"/>
                  <a:pt x="687" y="40"/>
                </a:cubicBezTo>
                <a:cubicBezTo>
                  <a:pt x="687" y="40"/>
                  <a:pt x="687" y="40"/>
                  <a:pt x="687" y="40"/>
                </a:cubicBezTo>
                <a:close/>
                <a:moveTo>
                  <a:pt x="687" y="41"/>
                </a:moveTo>
                <a:cubicBezTo>
                  <a:pt x="687" y="41"/>
                  <a:pt x="687" y="41"/>
                  <a:pt x="687" y="41"/>
                </a:cubicBezTo>
                <a:cubicBezTo>
                  <a:pt x="687" y="41"/>
                  <a:pt x="687" y="41"/>
                  <a:pt x="687" y="41"/>
                </a:cubicBezTo>
                <a:close/>
                <a:moveTo>
                  <a:pt x="689" y="38"/>
                </a:move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89" y="38"/>
                  <a:pt x="689" y="38"/>
                </a:cubicBezTo>
                <a:cubicBezTo>
                  <a:pt x="689" y="38"/>
                  <a:pt x="690" y="38"/>
                  <a:pt x="690" y="38"/>
                </a:cubicBezTo>
                <a:cubicBezTo>
                  <a:pt x="689" y="38"/>
                  <a:pt x="689" y="38"/>
                  <a:pt x="689" y="38"/>
                </a:cubicBezTo>
                <a:close/>
                <a:moveTo>
                  <a:pt x="689" y="45"/>
                </a:moveTo>
                <a:cubicBezTo>
                  <a:pt x="689" y="44"/>
                  <a:pt x="689" y="45"/>
                  <a:pt x="689" y="45"/>
                </a:cubicBezTo>
                <a:cubicBezTo>
                  <a:pt x="689" y="45"/>
                  <a:pt x="689" y="45"/>
                  <a:pt x="689" y="45"/>
                </a:cubicBezTo>
                <a:close/>
                <a:moveTo>
                  <a:pt x="688" y="39"/>
                </a:moveTo>
                <a:cubicBezTo>
                  <a:pt x="688" y="39"/>
                  <a:pt x="687" y="38"/>
                  <a:pt x="687" y="39"/>
                </a:cubicBezTo>
                <a:cubicBezTo>
                  <a:pt x="687" y="39"/>
                  <a:pt x="688" y="39"/>
                  <a:pt x="688" y="39"/>
                </a:cubicBez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7" y="41"/>
                  <a:pt x="688" y="41"/>
                  <a:pt x="688" y="41"/>
                </a:cubicBezTo>
                <a:close/>
                <a:moveTo>
                  <a:pt x="699" y="40"/>
                </a:moveTo>
                <a:cubicBezTo>
                  <a:pt x="689" y="41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8" y="41"/>
                  <a:pt x="689" y="41"/>
                  <a:pt x="689" y="41"/>
                </a:cubicBezTo>
                <a:cubicBezTo>
                  <a:pt x="689" y="41"/>
                  <a:pt x="689" y="41"/>
                  <a:pt x="689" y="41"/>
                </a:cubicBezTo>
                <a:lnTo>
                  <a:pt x="699" y="40"/>
                </a:lnTo>
                <a:close/>
                <a:moveTo>
                  <a:pt x="688" y="41"/>
                </a:move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ubicBezTo>
                  <a:pt x="688" y="41"/>
                  <a:pt x="688" y="41"/>
                  <a:pt x="688" y="4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5CDFB6-3478-4980-AFE1-9037EFD25A4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55" y="5322895"/>
            <a:ext cx="4790857" cy="2956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96EEF5-F49A-43F8-B48E-BA1A7E10FEEC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9/15</a:t>
            </a:r>
          </a:p>
        </p:txBody>
      </p:sp>
    </p:spTree>
    <p:extLst>
      <p:ext uri="{BB962C8B-B14F-4D97-AF65-F5344CB8AC3E}">
        <p14:creationId xmlns:p14="http://schemas.microsoft.com/office/powerpoint/2010/main" val="394968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F4CCD-6BC6-45A5-A867-A0331DCF8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SZ template removal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55299C-2E00-4617-A268-2721541ACDE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70" y="3788784"/>
            <a:ext cx="4790857" cy="2956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C25C4C-00DE-4F96-BBBC-25B5ADF15DF0}"/>
              </a:ext>
            </a:extLst>
          </p:cNvPr>
          <p:cNvSpPr txBox="1"/>
          <p:nvPr/>
        </p:nvSpPr>
        <p:spPr>
          <a:xfrm>
            <a:off x="141316" y="4761144"/>
            <a:ext cx="8395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mitigated the SZ contribution to the noise term.</a:t>
            </a:r>
          </a:p>
          <a:p>
            <a:endParaRPr lang="en-GB" sz="2000" dirty="0"/>
          </a:p>
          <a:p>
            <a:r>
              <a:rPr lang="en-GB" sz="2000" dirty="0"/>
              <a:t>Now about the bias…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25">
                <a:extLst>
                  <a:ext uri="{FF2B5EF4-FFF2-40B4-BE49-F238E27FC236}">
                    <a16:creationId xmlns:a16="http://schemas.microsoft.com/office/drawing/2014/main" id="{98432523-832A-4D75-B805-7334FD197744}"/>
                  </a:ext>
                </a:extLst>
              </p:cNvPr>
              <p:cNvSpPr txBox="1"/>
              <p:nvPr/>
            </p:nvSpPr>
            <p:spPr>
              <a:xfrm>
                <a:off x="135924" y="977718"/>
                <a:ext cx="886675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presence of secondary sources of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-distortions gives two problems</a:t>
                </a:r>
              </a:p>
              <a:p>
                <a:endParaRPr lang="en-GB" sz="2000" dirty="0"/>
              </a:p>
              <a:p>
                <a:endParaRPr lang="en-GB" sz="2000" dirty="0"/>
              </a:p>
            </p:txBody>
          </p:sp>
        </mc:Choice>
        <mc:Fallback xmlns="">
          <p:sp>
            <p:nvSpPr>
              <p:cNvPr id="15" name="CasellaDiTesto 25">
                <a:extLst>
                  <a:ext uri="{FF2B5EF4-FFF2-40B4-BE49-F238E27FC236}">
                    <a16:creationId xmlns:a16="http://schemas.microsoft.com/office/drawing/2014/main" id="{98432523-832A-4D75-B805-7334FD197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4" y="977718"/>
                <a:ext cx="8866759" cy="1015663"/>
              </a:xfrm>
              <a:prstGeom prst="rect">
                <a:avLst/>
              </a:prstGeom>
              <a:blipFill>
                <a:blip r:embed="rId5"/>
                <a:stretch>
                  <a:fillRect l="-687" t="-2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 descr="A close up of a logo&#10;&#10;Description generated with high confidence">
            <a:extLst>
              <a:ext uri="{FF2B5EF4-FFF2-40B4-BE49-F238E27FC236}">
                <a16:creationId xmlns:a16="http://schemas.microsoft.com/office/drawing/2014/main" id="{20BDAD9B-89DA-4819-9A8E-40E03E9AFA8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251">
            <a:off x="5561514" y="1931922"/>
            <a:ext cx="358109" cy="888647"/>
          </a:xfrm>
          <a:prstGeom prst="rect">
            <a:avLst/>
          </a:prstGeom>
        </p:spPr>
      </p:pic>
      <p:pic>
        <p:nvPicPr>
          <p:cNvPr id="27" name="Immagine 31">
            <a:extLst>
              <a:ext uri="{FF2B5EF4-FFF2-40B4-BE49-F238E27FC236}">
                <a16:creationId xmlns:a16="http://schemas.microsoft.com/office/drawing/2014/main" id="{ECF0F6DF-9A41-4E04-8A7B-35CFAB408C9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865">
            <a:off x="3854948" y="2231453"/>
            <a:ext cx="646408" cy="84183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FFDF900-55C5-4B5B-9854-ECF5AD87A8C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65" y="1492989"/>
            <a:ext cx="6293667" cy="7309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A835631-5612-40FE-92E4-196DC794FD01}"/>
              </a:ext>
            </a:extLst>
          </p:cNvPr>
          <p:cNvSpPr txBox="1"/>
          <p:nvPr/>
        </p:nvSpPr>
        <p:spPr>
          <a:xfrm>
            <a:off x="1686800" y="2708849"/>
            <a:ext cx="318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/>
              <a:t>Noise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50BAFEE-EA5F-42C6-9AC5-2467F57AAA94}"/>
              </a:ext>
            </a:extLst>
          </p:cNvPr>
          <p:cNvSpPr txBox="1"/>
          <p:nvPr/>
        </p:nvSpPr>
        <p:spPr>
          <a:xfrm>
            <a:off x="4760938" y="2703626"/>
            <a:ext cx="259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/>
              <a:t>Bias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DADEEA-BF1B-4317-98FC-A76E2556686C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10/15</a:t>
            </a:r>
          </a:p>
        </p:txBody>
      </p:sp>
    </p:spTree>
    <p:extLst>
      <p:ext uri="{BB962C8B-B14F-4D97-AF65-F5344CB8AC3E}">
        <p14:creationId xmlns:p14="http://schemas.microsoft.com/office/powerpoint/2010/main" val="375201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1339-2ECD-4C83-8F8B-44F49D43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Deal with SZ-Temperature correlation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FC366-A64A-489B-9EE0-458FD11E6C3A}"/>
              </a:ext>
            </a:extLst>
          </p:cNvPr>
          <p:cNvSpPr txBox="1"/>
          <p:nvPr/>
        </p:nvSpPr>
        <p:spPr>
          <a:xfrm>
            <a:off x="141315" y="972589"/>
            <a:ext cx="8861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CMB photons gain a net amount of energy when crossing a time-evolving gravitational well (ISW effect).</a:t>
            </a:r>
          </a:p>
          <a:p>
            <a:r>
              <a:rPr lang="en-GB" sz="1600" dirty="0"/>
              <a:t>SZ is generated by clusters sitting in the same gravitational wells, thus the two effects are correlated.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7D692-2FD7-4665-BEF1-31DE90804707}"/>
              </a:ext>
            </a:extLst>
          </p:cNvPr>
          <p:cNvSpPr txBox="1"/>
          <p:nvPr/>
        </p:nvSpPr>
        <p:spPr>
          <a:xfrm>
            <a:off x="141315" y="3557796"/>
            <a:ext cx="322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does correlate less with SZ?</a:t>
            </a:r>
          </a:p>
        </p:txBody>
      </p:sp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E0E1342-12FE-4054-9021-249983496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2" y="2007391"/>
            <a:ext cx="5637262" cy="4227946"/>
          </a:xfrm>
          <a:prstGeom prst="rect">
            <a:avLst/>
          </a:prstGeom>
        </p:spPr>
      </p:pic>
      <p:sp>
        <p:nvSpPr>
          <p:cNvPr id="12" name="TextBox 5">
            <a:extLst>
              <a:ext uri="{FF2B5EF4-FFF2-40B4-BE49-F238E27FC236}">
                <a16:creationId xmlns:a16="http://schemas.microsoft.com/office/drawing/2014/main" id="{3C031F7B-E164-4F18-B3C3-8D74C74F9AA1}"/>
              </a:ext>
            </a:extLst>
          </p:cNvPr>
          <p:cNvSpPr txBox="1"/>
          <p:nvPr/>
        </p:nvSpPr>
        <p:spPr>
          <a:xfrm>
            <a:off x="7505117" y="2884553"/>
            <a:ext cx="742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ISW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5AFF6F7-FB40-4080-8B26-DD6D3F4A079B}"/>
              </a:ext>
            </a:extLst>
          </p:cNvPr>
          <p:cNvSpPr txBox="1"/>
          <p:nvPr/>
        </p:nvSpPr>
        <p:spPr>
          <a:xfrm>
            <a:off x="4571998" y="3572879"/>
            <a:ext cx="194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Recombination</a:t>
            </a:r>
          </a:p>
        </p:txBody>
      </p:sp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805B6277-9CDB-4EC1-9B16-FA07A2CF6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5122">
            <a:off x="8261397" y="3018073"/>
            <a:ext cx="250298" cy="621114"/>
          </a:xfrm>
          <a:prstGeom prst="rect">
            <a:avLst/>
          </a:prstGeom>
        </p:spPr>
      </p:pic>
      <p:pic>
        <p:nvPicPr>
          <p:cNvPr id="15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D7F942EE-3F04-4D68-87C1-69378ED02CF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2168">
            <a:off x="4227163" y="3646404"/>
            <a:ext cx="250298" cy="6211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88BA79-1CEA-44AC-A087-A23BA28C60AC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11/15</a:t>
            </a:r>
          </a:p>
        </p:txBody>
      </p:sp>
    </p:spTree>
    <p:extLst>
      <p:ext uri="{BB962C8B-B14F-4D97-AF65-F5344CB8AC3E}">
        <p14:creationId xmlns:p14="http://schemas.microsoft.com/office/powerpoint/2010/main" val="288307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5365-B27A-4FBD-A945-5B3659F4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70ACB5-73A3-4D9C-9560-92080027A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5" y="1451782"/>
            <a:ext cx="8861367" cy="4982499"/>
          </a:xfrm>
        </p:spPr>
        <p:txBody>
          <a:bodyPr/>
          <a:lstStyle/>
          <a:p>
            <a:r>
              <a:rPr lang="en-GB" sz="2000" dirty="0"/>
              <a:t>Brief introduction to CMB spectral distortion (SD) anisotropies and to primordial non-</a:t>
            </a:r>
            <a:r>
              <a:rPr lang="en-GB" sz="2000" dirty="0" err="1"/>
              <a:t>Gaussianity</a:t>
            </a:r>
            <a:r>
              <a:rPr lang="en-GB" sz="2000" dirty="0"/>
              <a:t>.</a:t>
            </a:r>
          </a:p>
          <a:p>
            <a:r>
              <a:rPr lang="en-GB" sz="2000" dirty="0"/>
              <a:t>SD as a probe of primordial non-</a:t>
            </a:r>
            <a:r>
              <a:rPr lang="en-GB" sz="2000" dirty="0" err="1"/>
              <a:t>Gaussianity</a:t>
            </a:r>
            <a:r>
              <a:rPr lang="en-GB" sz="2000" dirty="0"/>
              <a:t>.</a:t>
            </a:r>
          </a:p>
          <a:p>
            <a:r>
              <a:rPr lang="en-GB" sz="2000" dirty="0"/>
              <a:t>Low-redshift secondary sources and how to mitigate their contribution:</a:t>
            </a:r>
          </a:p>
          <a:p>
            <a:pPr lvl="1"/>
            <a:r>
              <a:rPr lang="en-GB" sz="2000" dirty="0" err="1"/>
              <a:t>Sunyaev</a:t>
            </a:r>
            <a:r>
              <a:rPr lang="en-GB" sz="2000" dirty="0"/>
              <a:t> </a:t>
            </a:r>
            <a:r>
              <a:rPr lang="en-GB" sz="2000" dirty="0" err="1"/>
              <a:t>Zeldovich</a:t>
            </a:r>
            <a:r>
              <a:rPr lang="en-GB" sz="2000" dirty="0"/>
              <a:t> (SZ) effect.</a:t>
            </a:r>
          </a:p>
          <a:p>
            <a:pPr lvl="1"/>
            <a:r>
              <a:rPr lang="en-GB" sz="2000" dirty="0"/>
              <a:t>Non-linear-kinetic-SZ aka quadratic doppler effect.</a:t>
            </a:r>
          </a:p>
          <a:p>
            <a:r>
              <a:rPr lang="en-GB" sz="2000" dirty="0"/>
              <a:t>Signals, and forecast results.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2000" dirty="0"/>
              <a:t>Based on a paper by AR, Michele Liguori, Nicola </a:t>
            </a:r>
            <a:r>
              <a:rPr lang="en-GB" sz="2000" dirty="0" err="1"/>
              <a:t>Bartolo</a:t>
            </a:r>
            <a:r>
              <a:rPr lang="en-GB" sz="2000" dirty="0"/>
              <a:t>, and </a:t>
            </a:r>
            <a:r>
              <a:rPr lang="en-GB" sz="2000" dirty="0" err="1"/>
              <a:t>Maresuke</a:t>
            </a:r>
            <a:r>
              <a:rPr lang="en-GB" sz="2000" dirty="0"/>
              <a:t> </a:t>
            </a:r>
            <a:r>
              <a:rPr lang="en-GB" sz="2000" dirty="0" err="1"/>
              <a:t>Shiraishi</a:t>
            </a:r>
            <a:r>
              <a:rPr lang="en-GB" sz="2000" dirty="0"/>
              <a:t>. JCAP 2017 09 042. arXiv:1707.04759.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84902-562F-49CD-8309-BE2EA5CF77BD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2/15</a:t>
            </a:r>
          </a:p>
        </p:txBody>
      </p:sp>
    </p:spTree>
    <p:extLst>
      <p:ext uri="{BB962C8B-B14F-4D97-AF65-F5344CB8AC3E}">
        <p14:creationId xmlns:p14="http://schemas.microsoft.com/office/powerpoint/2010/main" val="1731069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0FA2A0BF-7F0F-4C24-96D6-CA2372C2D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1" y="2007390"/>
            <a:ext cx="5637263" cy="42279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41339-2ECD-4C83-8F8B-44F49D43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Deal with SZ-Temperature correlation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5FC366-A64A-489B-9EE0-458FD11E6C3A}"/>
              </a:ext>
            </a:extLst>
          </p:cNvPr>
          <p:cNvSpPr txBox="1"/>
          <p:nvPr/>
        </p:nvSpPr>
        <p:spPr>
          <a:xfrm>
            <a:off x="141315" y="972589"/>
            <a:ext cx="8861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CMB photons gain a net amount of energy when crossing a time-evolving gravitational well (ISW effect)</a:t>
            </a:r>
          </a:p>
          <a:p>
            <a:r>
              <a:rPr lang="en-GB" sz="1600" dirty="0"/>
              <a:t>SZ is generated by clusters sitting in the same gravitational wells, thus the two effects are correlated.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7D692-2FD7-4665-BEF1-31DE90804707}"/>
              </a:ext>
            </a:extLst>
          </p:cNvPr>
          <p:cNvSpPr txBox="1"/>
          <p:nvPr/>
        </p:nvSpPr>
        <p:spPr>
          <a:xfrm>
            <a:off x="141315" y="3557796"/>
            <a:ext cx="3227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What does correlate less with SZ?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74792-283E-4474-A637-F5ACCE177EC4}"/>
              </a:ext>
            </a:extLst>
          </p:cNvPr>
          <p:cNvSpPr txBox="1"/>
          <p:nvPr/>
        </p:nvSpPr>
        <p:spPr>
          <a:xfrm>
            <a:off x="257891" y="4881177"/>
            <a:ext cx="2994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C00000"/>
                </a:solidFill>
              </a:rPr>
              <a:t>Polarization!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D5565EB7-B8E5-4916-BD23-9824A5FD9102}"/>
              </a:ext>
            </a:extLst>
          </p:cNvPr>
          <p:cNvSpPr txBox="1"/>
          <p:nvPr/>
        </p:nvSpPr>
        <p:spPr>
          <a:xfrm>
            <a:off x="7505117" y="2884553"/>
            <a:ext cx="742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ISW</a:t>
            </a: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1B59AE24-8E23-4461-A68E-A95C320E5254}"/>
              </a:ext>
            </a:extLst>
          </p:cNvPr>
          <p:cNvSpPr txBox="1"/>
          <p:nvPr/>
        </p:nvSpPr>
        <p:spPr>
          <a:xfrm>
            <a:off x="5560412" y="4681122"/>
            <a:ext cx="1747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Reionization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12E2D034-1F88-4544-B414-096E8A8B104D}"/>
              </a:ext>
            </a:extLst>
          </p:cNvPr>
          <p:cNvSpPr txBox="1"/>
          <p:nvPr/>
        </p:nvSpPr>
        <p:spPr>
          <a:xfrm>
            <a:off x="4571998" y="3572879"/>
            <a:ext cx="194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Recombination</a:t>
            </a:r>
          </a:p>
        </p:txBody>
      </p:sp>
      <p:pic>
        <p:nvPicPr>
          <p:cNvPr id="16" name="Immagine 31">
            <a:extLst>
              <a:ext uri="{FF2B5EF4-FFF2-40B4-BE49-F238E27FC236}">
                <a16:creationId xmlns:a16="http://schemas.microsoft.com/office/drawing/2014/main" id="{15565D59-1AF4-4DA2-A4A0-7B92BC6C9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66399" y="4850153"/>
            <a:ext cx="354871" cy="462158"/>
          </a:xfrm>
          <a:prstGeom prst="rect">
            <a:avLst/>
          </a:prstGeom>
        </p:spPr>
      </p:pic>
      <p:pic>
        <p:nvPicPr>
          <p:cNvPr id="17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CDA24D4B-D293-4CA6-A823-AE0DE917A6FE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95122">
            <a:off x="8261397" y="3018073"/>
            <a:ext cx="250298" cy="621114"/>
          </a:xfrm>
          <a:prstGeom prst="rect">
            <a:avLst/>
          </a:prstGeom>
        </p:spPr>
      </p:pic>
      <p:pic>
        <p:nvPicPr>
          <p:cNvPr id="18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97BE62A0-0B56-4A08-93DF-84AC063EA17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12168">
            <a:off x="4227163" y="3646404"/>
            <a:ext cx="250298" cy="6211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93ED94-5252-4171-B085-3476F75A0828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11/15</a:t>
            </a:r>
          </a:p>
        </p:txBody>
      </p:sp>
    </p:spTree>
    <p:extLst>
      <p:ext uri="{BB962C8B-B14F-4D97-AF65-F5344CB8AC3E}">
        <p14:creationId xmlns:p14="http://schemas.microsoft.com/office/powerpoint/2010/main" val="1819908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E689-309F-49FC-B3EA-403589FF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Non-Linear Kinetic-SZ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10175A-928D-47A7-8A8E-9FAAC71413D8}"/>
                  </a:ext>
                </a:extLst>
              </p:cNvPr>
              <p:cNvSpPr txBox="1"/>
              <p:nvPr/>
            </p:nvSpPr>
            <p:spPr>
              <a:xfrm>
                <a:off x="141315" y="972588"/>
                <a:ext cx="886136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After reionization, free electrons source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-distortions:</a:t>
                </a:r>
              </a:p>
              <a:p>
                <a:r>
                  <a:rPr lang="en-GB" sz="2000" dirty="0">
                    <a:solidFill>
                      <a:srgbClr val="C00000"/>
                    </a:solidFill>
                  </a:rPr>
                  <a:t>non-Linear Kinetic-SZ </a:t>
                </a:r>
                <a:r>
                  <a:rPr lang="en-GB" sz="1600" dirty="0"/>
                  <a:t>due to the</a:t>
                </a:r>
                <a:r>
                  <a:rPr lang="en-GB" sz="1600" dirty="0">
                    <a:solidFill>
                      <a:srgbClr val="C00000"/>
                    </a:solidFill>
                  </a:rPr>
                  <a:t> </a:t>
                </a:r>
                <a:r>
                  <a:rPr lang="en-GB" sz="2000" dirty="0">
                    <a:solidFill>
                      <a:srgbClr val="C00000"/>
                    </a:solidFill>
                  </a:rPr>
                  <a:t>bulk motion of free electrons</a:t>
                </a:r>
                <a:r>
                  <a:rPr lang="en-GB" sz="1600" dirty="0"/>
                  <a:t>. It is proportional to the baryon velocity squared                     .</a:t>
                </a:r>
              </a:p>
              <a:p>
                <a:r>
                  <a:rPr lang="en-GB" sz="1600" dirty="0"/>
                  <a:t>It may correlate with polarization sourced at reionization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Thus, in a gaussian universe, the leading order of </a:t>
                </a:r>
                <a:r>
                  <a:rPr lang="en-GB" sz="2000" dirty="0">
                    <a:solidFill>
                      <a:srgbClr val="C00000"/>
                    </a:solidFill>
                  </a:rPr>
                  <a:t>E-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baseline="-25000" dirty="0">
                    <a:solidFill>
                      <a:srgbClr val="C00000"/>
                    </a:solidFill>
                  </a:rPr>
                  <a:t>reio</a:t>
                </a:r>
                <a:r>
                  <a:rPr lang="en-GB" sz="2000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dirty="0"/>
                  <a:t>correlation is proportional to the </a:t>
                </a:r>
                <a:r>
                  <a:rPr lang="en-GB" sz="2000" dirty="0">
                    <a:solidFill>
                      <a:srgbClr val="C00000"/>
                    </a:solidFill>
                  </a:rPr>
                  <a:t>primordial </a:t>
                </a:r>
                <a:r>
                  <a:rPr lang="en-GB" sz="2000" dirty="0" err="1">
                    <a:solidFill>
                      <a:srgbClr val="C00000"/>
                    </a:solidFill>
                  </a:rPr>
                  <a:t>trispectrum</a:t>
                </a:r>
                <a:r>
                  <a:rPr lang="en-GB" sz="16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10175A-928D-47A7-8A8E-9FAAC7141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5" y="972588"/>
                <a:ext cx="8861367" cy="2246769"/>
              </a:xfrm>
              <a:prstGeom prst="rect">
                <a:avLst/>
              </a:prstGeom>
              <a:blipFill>
                <a:blip r:embed="rId4"/>
                <a:stretch>
                  <a:fillRect l="-688" t="-815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EB8CD1F-8A8A-4948-B855-CFA3FC69C00C}"/>
              </a:ext>
            </a:extLst>
          </p:cNvPr>
          <p:cNvSpPr txBox="1"/>
          <p:nvPr/>
        </p:nvSpPr>
        <p:spPr>
          <a:xfrm>
            <a:off x="141315" y="578676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SONG calculates E</a:t>
            </a:r>
            <a:r>
              <a:rPr lang="en-GB" sz="1600" baseline="30000" dirty="0"/>
              <a:t>(2)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/>
              <a:t>at 10% accuracy. The cross correlation has been evaluated numerically.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FE7A0-13DB-4E50-80E3-FAEDA28391B0}"/>
              </a:ext>
            </a:extLst>
          </p:cNvPr>
          <p:cNvSpPr/>
          <p:nvPr/>
        </p:nvSpPr>
        <p:spPr>
          <a:xfrm>
            <a:off x="141315" y="6309495"/>
            <a:ext cx="64087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(</a:t>
            </a:r>
            <a:r>
              <a:rPr lang="en-GB" sz="1400" dirty="0" err="1"/>
              <a:t>Pettinari</a:t>
            </a:r>
            <a:r>
              <a:rPr lang="en-GB" sz="1400" dirty="0"/>
              <a:t> et al ’14, https://github.com/coccoinomane/song)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19EDA-6559-43DD-8127-BAC85C6B1D05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12/15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181AF-5834-4B3E-A12D-DBF47132FB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40" y="1572696"/>
            <a:ext cx="1064229" cy="23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C89C6D-FC6D-4C19-86E5-173B95DD386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86" y="2184468"/>
            <a:ext cx="2787621" cy="2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8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AE689-309F-49FC-B3EA-403589FF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Non-Linear Kinetic-SZ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10175A-928D-47A7-8A8E-9FAAC71413D8}"/>
                  </a:ext>
                </a:extLst>
              </p:cNvPr>
              <p:cNvSpPr txBox="1"/>
              <p:nvPr/>
            </p:nvSpPr>
            <p:spPr>
              <a:xfrm>
                <a:off x="141315" y="972588"/>
                <a:ext cx="886136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After reionization, free electrons source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-distortions:</a:t>
                </a:r>
              </a:p>
              <a:p>
                <a:r>
                  <a:rPr lang="en-GB" sz="2000" dirty="0">
                    <a:solidFill>
                      <a:srgbClr val="C00000"/>
                    </a:solidFill>
                  </a:rPr>
                  <a:t>non-Linear Kinetic-SZ </a:t>
                </a:r>
                <a:r>
                  <a:rPr lang="en-GB" sz="1600" dirty="0"/>
                  <a:t>due to the</a:t>
                </a:r>
                <a:r>
                  <a:rPr lang="en-GB" sz="1600" dirty="0">
                    <a:solidFill>
                      <a:srgbClr val="C00000"/>
                    </a:solidFill>
                  </a:rPr>
                  <a:t> </a:t>
                </a:r>
                <a:r>
                  <a:rPr lang="en-GB" sz="2000" dirty="0">
                    <a:solidFill>
                      <a:srgbClr val="C00000"/>
                    </a:solidFill>
                  </a:rPr>
                  <a:t>bulk motion of free electrons</a:t>
                </a:r>
                <a:r>
                  <a:rPr lang="en-GB" sz="1600" dirty="0"/>
                  <a:t>. It is proportional to the baryon velocity squared                     .</a:t>
                </a:r>
              </a:p>
              <a:p>
                <a:r>
                  <a:rPr lang="en-GB" sz="1600" dirty="0"/>
                  <a:t>It may correlate with polarization sourced at reionization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Thus, in a gaussian universe, the leading order of </a:t>
                </a:r>
                <a:r>
                  <a:rPr lang="en-GB" sz="2000" dirty="0">
                    <a:solidFill>
                      <a:srgbClr val="C00000"/>
                    </a:solidFill>
                  </a:rPr>
                  <a:t>E-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baseline="-25000" dirty="0">
                    <a:solidFill>
                      <a:srgbClr val="C00000"/>
                    </a:solidFill>
                  </a:rPr>
                  <a:t>reio</a:t>
                </a:r>
                <a:r>
                  <a:rPr lang="en-GB" sz="2000" dirty="0">
                    <a:solidFill>
                      <a:srgbClr val="C00000"/>
                    </a:solidFill>
                  </a:rPr>
                  <a:t> </a:t>
                </a:r>
                <a:r>
                  <a:rPr lang="en-GB" sz="1600" dirty="0"/>
                  <a:t>correlation is proportional to the </a:t>
                </a:r>
                <a:r>
                  <a:rPr lang="en-GB" sz="2000" dirty="0">
                    <a:solidFill>
                      <a:srgbClr val="C00000"/>
                    </a:solidFill>
                  </a:rPr>
                  <a:t>primordial </a:t>
                </a:r>
                <a:r>
                  <a:rPr lang="en-GB" sz="2000" dirty="0" err="1">
                    <a:solidFill>
                      <a:srgbClr val="C00000"/>
                    </a:solidFill>
                  </a:rPr>
                  <a:t>trispectrum</a:t>
                </a:r>
                <a:r>
                  <a:rPr lang="en-GB" sz="16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10175A-928D-47A7-8A8E-9FAAC7141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5" y="972588"/>
                <a:ext cx="8861367" cy="2246769"/>
              </a:xfrm>
              <a:prstGeom prst="rect">
                <a:avLst/>
              </a:prstGeom>
              <a:blipFill>
                <a:blip r:embed="rId5"/>
                <a:stretch>
                  <a:fillRect l="-688" t="-815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AA05C6D-263F-4F6A-892C-2FB483C92A4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66" y="3212337"/>
            <a:ext cx="6692259" cy="2437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B8CD1F-8A8A-4948-B855-CFA3FC69C00C}"/>
              </a:ext>
            </a:extLst>
          </p:cNvPr>
          <p:cNvSpPr txBox="1"/>
          <p:nvPr/>
        </p:nvSpPr>
        <p:spPr>
          <a:xfrm>
            <a:off x="-3" y="576441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SONG calculates E</a:t>
            </a:r>
            <a:r>
              <a:rPr lang="en-GB" sz="1600" baseline="30000" dirty="0"/>
              <a:t>(2)</a:t>
            </a:r>
            <a:r>
              <a:rPr lang="en-GB" sz="1600" dirty="0">
                <a:solidFill>
                  <a:srgbClr val="C00000"/>
                </a:solidFill>
              </a:rPr>
              <a:t> </a:t>
            </a:r>
            <a:r>
              <a:rPr lang="en-GB" sz="1600" dirty="0"/>
              <a:t>at 10% accuracy. The cross correlation has been evaluated numerically.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8FE7A0-13DB-4E50-80E3-FAEDA28391B0}"/>
              </a:ext>
            </a:extLst>
          </p:cNvPr>
          <p:cNvSpPr/>
          <p:nvPr/>
        </p:nvSpPr>
        <p:spPr>
          <a:xfrm>
            <a:off x="-3" y="6325780"/>
            <a:ext cx="41216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https://github.com/coccoinomane/song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A19EDA-6559-43DD-8127-BAC85C6B1D05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12/15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181AF-5834-4B3E-A12D-DBF47132FB3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940" y="1572696"/>
            <a:ext cx="1064229" cy="23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C89C6D-FC6D-4C19-86E5-173B95DD386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86" y="2184468"/>
            <a:ext cx="2787621" cy="21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3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A6FCDD-C055-4A77-A2C6-652037AC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6" y="282634"/>
            <a:ext cx="8861367" cy="689955"/>
          </a:xfrm>
        </p:spPr>
        <p:txBody>
          <a:bodyPr/>
          <a:lstStyle/>
          <a:p>
            <a:r>
              <a:rPr lang="en-GB" dirty="0"/>
              <a:t>Signals</a:t>
            </a:r>
          </a:p>
        </p:txBody>
      </p:sp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F3280E3B-AE41-4363-9696-9C0FA4576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87" y="3786555"/>
            <a:ext cx="4156996" cy="2813966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E92C2116-6DE3-449A-AB24-555575AE6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972589"/>
            <a:ext cx="4156996" cy="28139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54CB8-8FED-4BAE-A5CE-8E6D7CC98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3786555"/>
            <a:ext cx="4156995" cy="2813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70BF0D-9B17-4FDC-BBF1-B1661792CB7D}"/>
                  </a:ext>
                </a:extLst>
              </p:cNvPr>
              <p:cNvSpPr txBox="1"/>
              <p:nvPr/>
            </p:nvSpPr>
            <p:spPr>
              <a:xfrm>
                <a:off x="4845687" y="1648326"/>
                <a:ext cx="41569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cross correlations with E are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dirty="0"/>
                  <a:t>100 times smaller then those with T…</a:t>
                </a:r>
              </a:p>
              <a:p>
                <a:endParaRPr lang="en-GB" dirty="0"/>
              </a:p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WAIT TO SEE THE S/N!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70BF0D-9B17-4FDC-BBF1-B1661792C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687" y="1648326"/>
                <a:ext cx="4156996" cy="1200329"/>
              </a:xfrm>
              <a:prstGeom prst="rect">
                <a:avLst/>
              </a:prstGeom>
              <a:blipFill>
                <a:blip r:embed="rId5"/>
                <a:stretch>
                  <a:fillRect l="-1320" t="-2538" r="-1906" b="-71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36850C4-AACE-43E8-93C3-C73B57C64629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13/15</a:t>
            </a:r>
          </a:p>
        </p:txBody>
      </p:sp>
    </p:spTree>
    <p:extLst>
      <p:ext uri="{BB962C8B-B14F-4D97-AF65-F5344CB8AC3E}">
        <p14:creationId xmlns:p14="http://schemas.microsoft.com/office/powerpoint/2010/main" val="2168705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54C2-90DF-4E68-91ED-3DCF4B845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Forecast results</a:t>
            </a:r>
          </a:p>
        </p:txBody>
      </p:sp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53FEAE9D-FFB4-4274-80DB-9D9F156C31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" y="1246071"/>
            <a:ext cx="3890754" cy="2513138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4BD79203-B463-4628-847B-2D4C2A27F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21" y="1246071"/>
            <a:ext cx="3882046" cy="251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5DA2E1A-A4A9-42B1-9EF9-82CF952FD0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7" y="4071274"/>
            <a:ext cx="4063335" cy="6008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E0134C-F113-48B1-801C-87CC0B285BF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7" y="4999104"/>
            <a:ext cx="4063335" cy="6008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51AF47-572D-4E82-AA08-2378E8973A67}"/>
                  </a:ext>
                </a:extLst>
              </p:cNvPr>
              <p:cNvSpPr txBox="1"/>
              <p:nvPr/>
            </p:nvSpPr>
            <p:spPr>
              <a:xfrm>
                <a:off x="4996629" y="5348764"/>
                <a:ext cx="37227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C00000"/>
                    </a:solidFill>
                  </a:rPr>
                  <a:t>&gt;3x improvement w.r.t. previous methods for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rgbClr val="C00000"/>
                    </a:solidFill>
                  </a:rPr>
                  <a:t>20% improvement for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51AF47-572D-4E82-AA08-2378E8973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629" y="5348764"/>
                <a:ext cx="3722738" cy="923330"/>
              </a:xfrm>
              <a:prstGeom prst="rect">
                <a:avLst/>
              </a:prstGeom>
              <a:blipFill>
                <a:blip r:embed="rId10"/>
                <a:stretch>
                  <a:fillRect l="-1148" t="-3289" r="-2295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E87FF77E-EC07-423A-8952-C14FB15B5CFA}"/>
              </a:ext>
            </a:extLst>
          </p:cNvPr>
          <p:cNvSpPr txBox="1"/>
          <p:nvPr/>
        </p:nvSpPr>
        <p:spPr>
          <a:xfrm>
            <a:off x="2695" y="3759208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PIXIE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CD0A15-6B44-49AB-A514-33031D5487D8}"/>
              </a:ext>
            </a:extLst>
          </p:cNvPr>
          <p:cNvSpPr txBox="1"/>
          <p:nvPr/>
        </p:nvSpPr>
        <p:spPr>
          <a:xfrm>
            <a:off x="2694" y="4698657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PRISM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237606-A9B3-48B7-9F64-178EEC41D2A5}"/>
              </a:ext>
            </a:extLst>
          </p:cNvPr>
          <p:cNvSpPr txBox="1"/>
          <p:nvPr/>
        </p:nvSpPr>
        <p:spPr>
          <a:xfrm>
            <a:off x="2694" y="5641152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Cosmic Variance Limited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0071231-5D64-44DE-857C-65D0E61257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7" y="5948285"/>
            <a:ext cx="4063335" cy="61307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ADD597-AFBD-4C42-B72F-CD36D26B86B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08" y="3949834"/>
            <a:ext cx="3613665" cy="8437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9B66B4-2BE2-4B00-A689-A1BEFCDCB10F}"/>
                  </a:ext>
                </a:extLst>
              </p:cNvPr>
              <p:cNvSpPr txBox="1"/>
              <p:nvPr/>
            </p:nvSpPr>
            <p:spPr>
              <a:xfrm>
                <a:off x="2694" y="920142"/>
                <a:ext cx="4569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9B66B4-2BE2-4B00-A689-A1BEFCDCB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" y="920142"/>
                <a:ext cx="4569305" cy="369332"/>
              </a:xfrm>
              <a:prstGeom prst="rect">
                <a:avLst/>
              </a:prstGeom>
              <a:blipFill>
                <a:blip r:embed="rId1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DCA33D-71C6-47B2-9DFF-BF7641D8EB13}"/>
                  </a:ext>
                </a:extLst>
              </p:cNvPr>
              <p:cNvSpPr txBox="1"/>
              <p:nvPr/>
            </p:nvSpPr>
            <p:spPr>
              <a:xfrm>
                <a:off x="4743757" y="918304"/>
                <a:ext cx="45693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C00000"/>
                    </a:solidFill>
                  </a:rPr>
                  <a:t>Using </a:t>
                </a:r>
                <a14:m>
                  <m:oMath xmlns:m="http://schemas.openxmlformats.org/officeDocument/2006/math">
                    <m:r>
                      <a:rPr lang="it-IT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DDCA33D-71C6-47B2-9DFF-BF7641D8E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757" y="918304"/>
                <a:ext cx="4569305" cy="369332"/>
              </a:xfrm>
              <a:prstGeom prst="rect">
                <a:avLst/>
              </a:prstGeom>
              <a:blipFill>
                <a:blip r:embed="rId1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5A67B8-8FDF-4336-A3BC-F2F30E57D2B1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14/15</a:t>
            </a:r>
          </a:p>
        </p:txBody>
      </p:sp>
    </p:spTree>
    <p:extLst>
      <p:ext uri="{BB962C8B-B14F-4D97-AF65-F5344CB8AC3E}">
        <p14:creationId xmlns:p14="http://schemas.microsoft.com/office/powerpoint/2010/main" val="2217261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2DD1-9E5E-40C0-AF1A-4588C92EF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3F614-FF68-43AB-8DD0-D88DA4C043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9601" y="6624660"/>
            <a:ext cx="773081" cy="276999"/>
          </a:xfrm>
        </p:spPr>
        <p:txBody>
          <a:bodyPr/>
          <a:lstStyle/>
          <a:p>
            <a:pPr marL="0" indent="0" algn="r">
              <a:buNone/>
            </a:pPr>
            <a:r>
              <a:rPr lang="en-GB" dirty="0"/>
              <a:t>15/15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AE5720-1E44-413F-9F9E-DFCE397ACD37}"/>
                  </a:ext>
                </a:extLst>
              </p:cNvPr>
              <p:cNvSpPr txBox="1"/>
              <p:nvPr/>
            </p:nvSpPr>
            <p:spPr>
              <a:xfrm>
                <a:off x="141316" y="1260698"/>
                <a:ext cx="8861366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It is important to use both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-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-distortions: they carry information about different scales.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Adopting aggressive sky masks and template cleaning, the noise due to the SZ effect can be drastically lowered.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CMB polarization can break the degeneracy of the primordial signal with the SZ spectrum.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For near future experiment (PIXIE, PRISM),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-distortions will be as informative 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for primordial non-</a:t>
                </a:r>
                <a:r>
                  <a:rPr lang="en-GB" dirty="0" err="1"/>
                  <a:t>Gaussianity</a:t>
                </a:r>
                <a:r>
                  <a:rPr lang="en-GB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 PRISM-like experiment will almost achieve the limit set by cosmic variance.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Cross correlation with CMB polarization will greatly enhance the S/N both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-distortions.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AE5720-1E44-413F-9F9E-DFCE397AC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" y="1260698"/>
                <a:ext cx="8861366" cy="4524315"/>
              </a:xfrm>
              <a:prstGeom prst="rect">
                <a:avLst/>
              </a:prstGeom>
              <a:blipFill>
                <a:blip r:embed="rId2"/>
                <a:stretch>
                  <a:fillRect l="-413" t="-809" b="-12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750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BB7A-71DB-41B9-82F9-D7C84888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CMB spectral distortions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C067E90-B859-49BE-B627-511204AD7C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316" y="1075767"/>
                <a:ext cx="8861367" cy="79113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000" dirty="0"/>
                  <a:t>Black body + energy injection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 ≠</m:t>
                    </m:r>
                  </m:oMath>
                </a14:m>
                <a:r>
                  <a:rPr lang="en-GB" sz="2000" dirty="0"/>
                  <a:t> new blackbody.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000" dirty="0"/>
                  <a:t>Need to rearrange photons occupation numbers and their numerical density.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C067E90-B859-49BE-B627-511204AD7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" y="1075767"/>
                <a:ext cx="8861367" cy="791133"/>
              </a:xfrm>
              <a:prstGeom prst="rect">
                <a:avLst/>
              </a:prstGeom>
              <a:blipFill>
                <a:blip r:embed="rId9"/>
                <a:stretch>
                  <a:fillRect l="-688" t="-6923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4BE8D39D-252A-4066-8C4C-203924061A8B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3/15</a:t>
            </a:r>
          </a:p>
        </p:txBody>
      </p:sp>
    </p:spTree>
    <p:extLst>
      <p:ext uri="{BB962C8B-B14F-4D97-AF65-F5344CB8AC3E}">
        <p14:creationId xmlns:p14="http://schemas.microsoft.com/office/powerpoint/2010/main" val="753943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CBB7A-71DB-41B9-82F9-D7C84888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CMB spectral distortions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C067E90-B859-49BE-B627-511204AD7C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316" y="1075767"/>
                <a:ext cx="8861367" cy="79113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000" dirty="0"/>
                  <a:t>Black body + energy injection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</a:rPr>
                      <m:t> ≠</m:t>
                    </m:r>
                  </m:oMath>
                </a14:m>
                <a:r>
                  <a:rPr lang="en-GB" sz="2000" dirty="0"/>
                  <a:t> new blackbody.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000" dirty="0"/>
                  <a:t>Need to rearrange photons occupation numbers and their numerical density.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4C067E90-B859-49BE-B627-511204AD7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" y="1075767"/>
                <a:ext cx="8861367" cy="791133"/>
              </a:xfrm>
              <a:prstGeom prst="rect">
                <a:avLst/>
              </a:prstGeom>
              <a:blipFill>
                <a:blip r:embed="rId9"/>
                <a:stretch>
                  <a:fillRect l="-688" t="-6923" b="-10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sellaDiTesto 11">
                <a:extLst>
                  <a:ext uri="{FF2B5EF4-FFF2-40B4-BE49-F238E27FC236}">
                    <a16:creationId xmlns:a16="http://schemas.microsoft.com/office/drawing/2014/main" id="{AB721D03-E57D-434A-A173-555C0489AA59}"/>
                  </a:ext>
                </a:extLst>
              </p:cNvPr>
              <p:cNvSpPr txBox="1"/>
              <p:nvPr/>
            </p:nvSpPr>
            <p:spPr>
              <a:xfrm>
                <a:off x="1502792" y="2079190"/>
                <a:ext cx="32916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Compton, double Compton</a:t>
                </a:r>
              </a:p>
              <a:p>
                <a:r>
                  <a:rPr lang="en-GB" dirty="0"/>
                  <a:t>and Bremsstrahlung are efficient.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Planckian.</a:t>
                </a:r>
              </a:p>
            </p:txBody>
          </p:sp>
        </mc:Choice>
        <mc:Fallback xmlns="">
          <p:sp>
            <p:nvSpPr>
              <p:cNvPr id="20" name="CasellaDiTesto 11">
                <a:extLst>
                  <a:ext uri="{FF2B5EF4-FFF2-40B4-BE49-F238E27FC236}">
                    <a16:creationId xmlns:a16="http://schemas.microsoft.com/office/drawing/2014/main" id="{AB721D03-E57D-434A-A173-555C0489A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92" y="2079190"/>
                <a:ext cx="3291630" cy="1200329"/>
              </a:xfrm>
              <a:prstGeom prst="rect">
                <a:avLst/>
              </a:prstGeom>
              <a:blipFill>
                <a:blip r:embed="rId10"/>
                <a:stretch>
                  <a:fillRect l="-1670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magine 16">
            <a:extLst>
              <a:ext uri="{FF2B5EF4-FFF2-40B4-BE49-F238E27FC236}">
                <a16:creationId xmlns:a16="http://schemas.microsoft.com/office/drawing/2014/main" id="{81C7661E-BEA5-4519-8DD8-A30D485DC52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1" y="3061221"/>
            <a:ext cx="676566" cy="216381"/>
          </a:xfrm>
          <a:prstGeom prst="rect">
            <a:avLst/>
          </a:prstGeom>
        </p:spPr>
      </p:pic>
      <p:pic>
        <p:nvPicPr>
          <p:cNvPr id="23" name="Immagine 18">
            <a:extLst>
              <a:ext uri="{FF2B5EF4-FFF2-40B4-BE49-F238E27FC236}">
                <a16:creationId xmlns:a16="http://schemas.microsoft.com/office/drawing/2014/main" id="{EBC7AA00-3A62-41B0-8E92-125DC212D0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1" y="4321461"/>
            <a:ext cx="679251" cy="217905"/>
          </a:xfrm>
          <a:prstGeom prst="rect">
            <a:avLst/>
          </a:prstGeom>
        </p:spPr>
      </p:pic>
      <p:pic>
        <p:nvPicPr>
          <p:cNvPr id="24" name="Immagine 22">
            <a:extLst>
              <a:ext uri="{FF2B5EF4-FFF2-40B4-BE49-F238E27FC236}">
                <a16:creationId xmlns:a16="http://schemas.microsoft.com/office/drawing/2014/main" id="{CFB4F7B6-96D7-4FF4-A2E9-83C338D3CFD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2" y="2026509"/>
            <a:ext cx="163048" cy="1034712"/>
          </a:xfrm>
          <a:prstGeom prst="rect">
            <a:avLst/>
          </a:prstGeom>
        </p:spPr>
      </p:pic>
      <p:pic>
        <p:nvPicPr>
          <p:cNvPr id="25" name="Immagine 23">
            <a:extLst>
              <a:ext uri="{FF2B5EF4-FFF2-40B4-BE49-F238E27FC236}">
                <a16:creationId xmlns:a16="http://schemas.microsoft.com/office/drawing/2014/main" id="{384E62D1-D0FD-4232-A96E-71C44315BA0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2" y="3277602"/>
            <a:ext cx="143636" cy="1034712"/>
          </a:xfrm>
          <a:prstGeom prst="rect">
            <a:avLst/>
          </a:prstGeom>
        </p:spPr>
      </p:pic>
      <p:pic>
        <p:nvPicPr>
          <p:cNvPr id="26" name="Immagine 24">
            <a:extLst>
              <a:ext uri="{FF2B5EF4-FFF2-40B4-BE49-F238E27FC236}">
                <a16:creationId xmlns:a16="http://schemas.microsoft.com/office/drawing/2014/main" id="{C6EF1466-983D-4751-B46C-589CC14C8E8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242" y="4528695"/>
            <a:ext cx="143636" cy="10347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5">
                <a:extLst>
                  <a:ext uri="{FF2B5EF4-FFF2-40B4-BE49-F238E27FC236}">
                    <a16:creationId xmlns:a16="http://schemas.microsoft.com/office/drawing/2014/main" id="{36F97BF8-57C2-459A-9420-1C5E9A6D8224}"/>
                  </a:ext>
                </a:extLst>
              </p:cNvPr>
              <p:cNvSpPr txBox="1"/>
              <p:nvPr/>
            </p:nvSpPr>
            <p:spPr>
              <a:xfrm>
                <a:off x="1502791" y="3343202"/>
                <a:ext cx="33389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Compton is efficient.</a:t>
                </a:r>
              </a:p>
              <a:p>
                <a:r>
                  <a:rPr lang="en-GB" dirty="0"/>
                  <a:t>Number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1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GB" b="0" dirty="0"/>
                  <a:t> is fixed</a:t>
                </a:r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Bose-Einstein: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b="0" dirty="0"/>
                  <a:t>-distortions.</a:t>
                </a:r>
              </a:p>
            </p:txBody>
          </p:sp>
        </mc:Choice>
        <mc:Fallback xmlns="">
          <p:sp>
            <p:nvSpPr>
              <p:cNvPr id="27" name="CasellaDiTesto 25">
                <a:extLst>
                  <a:ext uri="{FF2B5EF4-FFF2-40B4-BE49-F238E27FC236}">
                    <a16:creationId xmlns:a16="http://schemas.microsoft.com/office/drawing/2014/main" id="{36F97BF8-57C2-459A-9420-1C5E9A6D8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91" y="3343202"/>
                <a:ext cx="3338909" cy="923330"/>
              </a:xfrm>
              <a:prstGeom prst="rect">
                <a:avLst/>
              </a:prstGeom>
              <a:blipFill>
                <a:blip r:embed="rId14"/>
                <a:stretch>
                  <a:fillRect l="-1645" t="-3289" r="-91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6">
                <a:extLst>
                  <a:ext uri="{FF2B5EF4-FFF2-40B4-BE49-F238E27FC236}">
                    <a16:creationId xmlns:a16="http://schemas.microsoft.com/office/drawing/2014/main" id="{F12D6644-134F-4B90-B5DE-E9B7C9CA5828}"/>
                  </a:ext>
                </a:extLst>
              </p:cNvPr>
              <p:cNvSpPr txBox="1"/>
              <p:nvPr/>
            </p:nvSpPr>
            <p:spPr>
              <a:xfrm>
                <a:off x="1502791" y="4722885"/>
                <a:ext cx="30686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dirty="0"/>
                  <a:t> energy redistribution.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dirty="0"/>
                  <a:t> </a:t>
                </a:r>
                <a:r>
                  <a:rPr lang="en-GB" i="1" dirty="0"/>
                  <a:t>y</a:t>
                </a:r>
                <a:r>
                  <a:rPr lang="en-GB" dirty="0"/>
                  <a:t>-distortions.</a:t>
                </a:r>
              </a:p>
            </p:txBody>
          </p:sp>
        </mc:Choice>
        <mc:Fallback xmlns="">
          <p:sp>
            <p:nvSpPr>
              <p:cNvPr id="28" name="CasellaDiTesto 26">
                <a:extLst>
                  <a:ext uri="{FF2B5EF4-FFF2-40B4-BE49-F238E27FC236}">
                    <a16:creationId xmlns:a16="http://schemas.microsoft.com/office/drawing/2014/main" id="{F12D6644-134F-4B90-B5DE-E9B7C9CA5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791" y="4722885"/>
                <a:ext cx="3068626" cy="646331"/>
              </a:xfrm>
              <a:prstGeom prst="rect">
                <a:avLst/>
              </a:prstGeom>
              <a:blipFill>
                <a:blip r:embed="rId15"/>
                <a:stretch>
                  <a:fillRect l="-1789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Immagine 31">
            <a:extLst>
              <a:ext uri="{FF2B5EF4-FFF2-40B4-BE49-F238E27FC236}">
                <a16:creationId xmlns:a16="http://schemas.microsoft.com/office/drawing/2014/main" id="{6A9C8519-7E73-4EFB-A005-C07C4119C3E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98" y="5724044"/>
            <a:ext cx="475429" cy="175238"/>
          </a:xfrm>
          <a:prstGeom prst="rect">
            <a:avLst/>
          </a:prstGeom>
        </p:spPr>
      </p:pic>
      <p:sp>
        <p:nvSpPr>
          <p:cNvPr id="30" name="CasellaDiTesto 32">
            <a:extLst>
              <a:ext uri="{FF2B5EF4-FFF2-40B4-BE49-F238E27FC236}">
                <a16:creationId xmlns:a16="http://schemas.microsoft.com/office/drawing/2014/main" id="{67E874BC-AC0D-48A2-901F-EA42DADECB9A}"/>
              </a:ext>
            </a:extLst>
          </p:cNvPr>
          <p:cNvSpPr txBox="1"/>
          <p:nvPr/>
        </p:nvSpPr>
        <p:spPr>
          <a:xfrm>
            <a:off x="1502791" y="5597633"/>
            <a:ext cx="3068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Recombination.</a:t>
            </a:r>
          </a:p>
          <a:p>
            <a:r>
              <a:rPr lang="en-GB" dirty="0"/>
              <a:t>CMB is generated.</a:t>
            </a:r>
          </a:p>
        </p:txBody>
      </p:sp>
      <p:pic>
        <p:nvPicPr>
          <p:cNvPr id="31" name="Immagine 42" descr="Ritaglio schermata">
            <a:extLst>
              <a:ext uri="{FF2B5EF4-FFF2-40B4-BE49-F238E27FC236}">
                <a16:creationId xmlns:a16="http://schemas.microsoft.com/office/drawing/2014/main" id="{A04C61D2-8C10-4396-A95D-9CD12578AA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3" y="2026509"/>
            <a:ext cx="4252472" cy="2544720"/>
          </a:xfrm>
          <a:prstGeom prst="rect">
            <a:avLst/>
          </a:prstGeom>
        </p:spPr>
      </p:pic>
      <p:pic>
        <p:nvPicPr>
          <p:cNvPr id="32" name="Immagine 44" descr="Ritaglio schermata">
            <a:extLst>
              <a:ext uri="{FF2B5EF4-FFF2-40B4-BE49-F238E27FC236}">
                <a16:creationId xmlns:a16="http://schemas.microsoft.com/office/drawing/2014/main" id="{7678D1B9-7B16-4816-B102-63539C09CC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2" y="4185858"/>
            <a:ext cx="4252473" cy="24126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BE8D39D-252A-4066-8C4C-203924061A8B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3/15</a:t>
            </a:r>
          </a:p>
        </p:txBody>
      </p:sp>
      <p:cxnSp>
        <p:nvCxnSpPr>
          <p:cNvPr id="36" name="Connettore 2 9">
            <a:extLst>
              <a:ext uri="{FF2B5EF4-FFF2-40B4-BE49-F238E27FC236}">
                <a16:creationId xmlns:a16="http://schemas.microsoft.com/office/drawing/2014/main" id="{7149C43E-8A90-4090-97AC-E0E47C4D0EE4}"/>
              </a:ext>
            </a:extLst>
          </p:cNvPr>
          <p:cNvCxnSpPr>
            <a:cxnSpLocks/>
          </p:cNvCxnSpPr>
          <p:nvPr/>
        </p:nvCxnSpPr>
        <p:spPr>
          <a:xfrm flipV="1">
            <a:off x="1089476" y="1940767"/>
            <a:ext cx="0" cy="43134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CasellaDiTesto 14">
            <a:extLst>
              <a:ext uri="{FF2B5EF4-FFF2-40B4-BE49-F238E27FC236}">
                <a16:creationId xmlns:a16="http://schemas.microsoft.com/office/drawing/2014/main" id="{6092C92C-5E98-45E6-B9F1-FF76E4AF2DA4}"/>
              </a:ext>
            </a:extLst>
          </p:cNvPr>
          <p:cNvSpPr txBox="1"/>
          <p:nvPr/>
        </p:nvSpPr>
        <p:spPr>
          <a:xfrm>
            <a:off x="766741" y="1934153"/>
            <a:ext cx="26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24594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85D8-2130-47E9-90F5-9AD94E57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Primordial non-Gaussianity (NG)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34AD689-6BB8-4C77-9462-327E9B2B10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925" y="972588"/>
                <a:ext cx="8866758" cy="170271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/>
                  <a:t>Inflation generated a stochastic field of primordial curvature perturbations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/>
                  <a:t>.</a:t>
                </a:r>
              </a:p>
              <a:p>
                <a:pPr marL="0" indent="0">
                  <a:buNone/>
                </a:pPr>
                <a:r>
                  <a:rPr lang="en-GB" sz="1800" dirty="0"/>
                  <a:t>Its statistical properties are defined by the N-points correlation functions or their Fourier transforms:</a:t>
                </a:r>
              </a:p>
              <a:p>
                <a:r>
                  <a:rPr lang="en-GB" sz="1800" dirty="0"/>
                  <a:t>2points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800" dirty="0"/>
                  <a:t> Power Spectrum (PPS)</a:t>
                </a:r>
              </a:p>
              <a:p>
                <a:pPr marL="0" indent="0">
                  <a:buNone/>
                </a:pPr>
                <a:endParaRPr lang="en-GB" sz="18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34AD689-6BB8-4C77-9462-327E9B2B1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" y="972588"/>
                <a:ext cx="8866758" cy="1702715"/>
              </a:xfrm>
              <a:prstGeom prst="rect">
                <a:avLst/>
              </a:prstGeom>
              <a:blipFill>
                <a:blip r:embed="rId5"/>
                <a:stretch>
                  <a:fillRect l="-550" t="-3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FC23A07-DB86-4DCF-9C7F-9E75142D1D1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9" y="2018014"/>
            <a:ext cx="3789511" cy="256036"/>
          </a:xfrm>
          <a:prstGeom prst="rect">
            <a:avLst/>
          </a:prstGeom>
        </p:spPr>
      </p:pic>
      <p:pic>
        <p:nvPicPr>
          <p:cNvPr id="23" name="Picture 22" descr="A picture containing blue&#10;&#10;Description generated with very high confidence">
            <a:extLst>
              <a:ext uri="{FF2B5EF4-FFF2-40B4-BE49-F238E27FC236}">
                <a16:creationId xmlns:a16="http://schemas.microsoft.com/office/drawing/2014/main" id="{08108B35-9EB1-4443-B9CB-54FDEEA3F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6" y="2845603"/>
            <a:ext cx="2409567" cy="23955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990B0B-DAEE-466D-851B-3A9D62D2EA0B}"/>
              </a:ext>
            </a:extLst>
          </p:cNvPr>
          <p:cNvCxnSpPr/>
          <p:nvPr/>
        </p:nvCxnSpPr>
        <p:spPr>
          <a:xfrm>
            <a:off x="1643075" y="3141256"/>
            <a:ext cx="783771" cy="409303"/>
          </a:xfrm>
          <a:prstGeom prst="line">
            <a:avLst/>
          </a:prstGeom>
          <a:ln w="34925">
            <a:solidFill>
              <a:srgbClr val="C0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741B8A-F0E7-4C3C-BAD1-06B42C6E9F5B}"/>
              </a:ext>
            </a:extLst>
          </p:cNvPr>
          <p:cNvCxnSpPr>
            <a:cxnSpLocks/>
          </p:cNvCxnSpPr>
          <p:nvPr/>
        </p:nvCxnSpPr>
        <p:spPr>
          <a:xfrm flipV="1">
            <a:off x="1090081" y="3891160"/>
            <a:ext cx="1538369" cy="545785"/>
          </a:xfrm>
          <a:prstGeom prst="line">
            <a:avLst/>
          </a:prstGeom>
          <a:ln w="34925">
            <a:solidFill>
              <a:srgbClr val="C0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7B4C99-FB0C-4316-835F-232AFB2A63EB}"/>
              </a:ext>
            </a:extLst>
          </p:cNvPr>
          <p:cNvCxnSpPr>
            <a:cxnSpLocks/>
          </p:cNvCxnSpPr>
          <p:nvPr/>
        </p:nvCxnSpPr>
        <p:spPr>
          <a:xfrm>
            <a:off x="1643074" y="4694764"/>
            <a:ext cx="140644" cy="391272"/>
          </a:xfrm>
          <a:prstGeom prst="line">
            <a:avLst/>
          </a:prstGeom>
          <a:ln w="34925">
            <a:solidFill>
              <a:srgbClr val="C0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BE0221-076B-416F-8B81-E9E2FB048740}"/>
              </a:ext>
            </a:extLst>
          </p:cNvPr>
          <p:cNvCxnSpPr>
            <a:cxnSpLocks/>
          </p:cNvCxnSpPr>
          <p:nvPr/>
        </p:nvCxnSpPr>
        <p:spPr>
          <a:xfrm>
            <a:off x="1435484" y="4798229"/>
            <a:ext cx="847562" cy="287807"/>
          </a:xfrm>
          <a:prstGeom prst="line">
            <a:avLst/>
          </a:prstGeom>
          <a:ln w="34925">
            <a:solidFill>
              <a:srgbClr val="C0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9" name="Picture 38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250BCD00-EEC2-4226-AB51-067AD8FFC7E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7171" r="8491" b="57231"/>
          <a:stretch/>
        </p:blipFill>
        <p:spPr>
          <a:xfrm>
            <a:off x="4170518" y="3215299"/>
            <a:ext cx="4641669" cy="62724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064E256-8B84-4E7B-A82E-A9C1866E2C50}"/>
              </a:ext>
            </a:extLst>
          </p:cNvPr>
          <p:cNvSpPr txBox="1"/>
          <p:nvPr/>
        </p:nvSpPr>
        <p:spPr>
          <a:xfrm>
            <a:off x="4546154" y="2896463"/>
            <a:ext cx="4650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Gaussian universe: uncorrelated modes.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DECEABA-30A3-4E35-9556-DB88AC97275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55" y="3222549"/>
            <a:ext cx="310830" cy="13773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8A5FCD1-637E-46C7-ADC2-9523836D1A1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55" y="3818940"/>
            <a:ext cx="311346" cy="1385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3E9E269-BAA5-46B6-A43A-483A742529B1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4/15</a:t>
            </a:r>
          </a:p>
        </p:txBody>
      </p:sp>
    </p:spTree>
    <p:extLst>
      <p:ext uri="{BB962C8B-B14F-4D97-AF65-F5344CB8AC3E}">
        <p14:creationId xmlns:p14="http://schemas.microsoft.com/office/powerpoint/2010/main" val="154240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85D8-2130-47E9-90F5-9AD94E57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Primordial non-Gaussianity (NG)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34AD689-6BB8-4C77-9462-327E9B2B10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925" y="972588"/>
                <a:ext cx="8866758" cy="170271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1800" dirty="0"/>
                  <a:t>Inflation generated a stochastic field of primordial curvature perturbations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800" dirty="0"/>
                  <a:t>.</a:t>
                </a:r>
              </a:p>
              <a:p>
                <a:pPr marL="0" indent="0">
                  <a:buNone/>
                </a:pPr>
                <a:r>
                  <a:rPr lang="en-GB" sz="1800" dirty="0"/>
                  <a:t>Its statistical properties are defined by the N-points correlation functions or their Fourier transforms:</a:t>
                </a:r>
              </a:p>
              <a:p>
                <a:r>
                  <a:rPr lang="en-GB" sz="1800" dirty="0"/>
                  <a:t>2points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800" dirty="0"/>
                  <a:t> Power Spectrum (PPS)</a:t>
                </a:r>
              </a:p>
              <a:p>
                <a:r>
                  <a:rPr lang="en-GB" sz="1800" dirty="0"/>
                  <a:t>3points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1800" dirty="0"/>
                  <a:t> Bispectum</a:t>
                </a:r>
              </a:p>
              <a:p>
                <a:pPr marL="0" indent="0">
                  <a:buNone/>
                </a:pPr>
                <a:endParaRPr lang="en-GB" sz="18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B34AD689-6BB8-4C77-9462-327E9B2B1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5" y="972588"/>
                <a:ext cx="8866758" cy="1702715"/>
              </a:xfrm>
              <a:prstGeom prst="rect">
                <a:avLst/>
              </a:prstGeom>
              <a:blipFill>
                <a:blip r:embed="rId13"/>
                <a:stretch>
                  <a:fillRect l="-550" t="-3584" b="-6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A2D13C26-6BAE-4D77-A530-1FA029B4F77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969" y="2376173"/>
            <a:ext cx="4383641" cy="2496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06B400-932B-485D-87CF-0AB49D97DDA3}"/>
              </a:ext>
            </a:extLst>
          </p:cNvPr>
          <p:cNvSpPr txBox="1"/>
          <p:nvPr/>
        </p:nvSpPr>
        <p:spPr>
          <a:xfrm>
            <a:off x="135925" y="5411428"/>
            <a:ext cx="8168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Local model primordial non-Gaussianity: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Test inflationary paradigm as a whole.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Test single-field VS multi-field inflation.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Strongly constrained by </a:t>
            </a:r>
            <a:r>
              <a:rPr lang="en-GB" sz="1600" i="1" dirty="0"/>
              <a:t>Planck </a:t>
            </a:r>
            <a:r>
              <a:rPr lang="en-GB" sz="1600" dirty="0"/>
              <a:t>ON CMB SCALES!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C9D1FD-7589-48BA-85D6-0DFF0199E61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32" y="5428573"/>
            <a:ext cx="2880160" cy="3852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C23A07-DB86-4DCF-9C7F-9E75142D1D1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49" y="2018014"/>
            <a:ext cx="3789511" cy="256036"/>
          </a:xfrm>
          <a:prstGeom prst="rect">
            <a:avLst/>
          </a:prstGeom>
        </p:spPr>
      </p:pic>
      <p:pic>
        <p:nvPicPr>
          <p:cNvPr id="23" name="Picture 22" descr="A picture containing blue&#10;&#10;Description generated with very high confidence">
            <a:extLst>
              <a:ext uri="{FF2B5EF4-FFF2-40B4-BE49-F238E27FC236}">
                <a16:creationId xmlns:a16="http://schemas.microsoft.com/office/drawing/2014/main" id="{08108B35-9EB1-4443-B9CB-54FDEEA3F4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6" y="2845603"/>
            <a:ext cx="2409567" cy="239552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F990B0B-DAEE-466D-851B-3A9D62D2EA0B}"/>
              </a:ext>
            </a:extLst>
          </p:cNvPr>
          <p:cNvCxnSpPr/>
          <p:nvPr/>
        </p:nvCxnSpPr>
        <p:spPr>
          <a:xfrm>
            <a:off x="1643075" y="3141256"/>
            <a:ext cx="783771" cy="409303"/>
          </a:xfrm>
          <a:prstGeom prst="line">
            <a:avLst/>
          </a:prstGeom>
          <a:ln w="34925">
            <a:solidFill>
              <a:srgbClr val="C0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2741B8A-F0E7-4C3C-BAD1-06B42C6E9F5B}"/>
              </a:ext>
            </a:extLst>
          </p:cNvPr>
          <p:cNvCxnSpPr>
            <a:cxnSpLocks/>
          </p:cNvCxnSpPr>
          <p:nvPr/>
        </p:nvCxnSpPr>
        <p:spPr>
          <a:xfrm flipV="1">
            <a:off x="1090081" y="3891160"/>
            <a:ext cx="1538369" cy="545785"/>
          </a:xfrm>
          <a:prstGeom prst="line">
            <a:avLst/>
          </a:prstGeom>
          <a:ln w="34925">
            <a:solidFill>
              <a:srgbClr val="C0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37B4C99-FB0C-4316-835F-232AFB2A63EB}"/>
              </a:ext>
            </a:extLst>
          </p:cNvPr>
          <p:cNvCxnSpPr>
            <a:cxnSpLocks/>
          </p:cNvCxnSpPr>
          <p:nvPr/>
        </p:nvCxnSpPr>
        <p:spPr>
          <a:xfrm>
            <a:off x="1643074" y="4694764"/>
            <a:ext cx="140644" cy="391272"/>
          </a:xfrm>
          <a:prstGeom prst="line">
            <a:avLst/>
          </a:prstGeom>
          <a:ln w="34925">
            <a:solidFill>
              <a:srgbClr val="C0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5BE0221-076B-416F-8B81-E9E2FB048740}"/>
              </a:ext>
            </a:extLst>
          </p:cNvPr>
          <p:cNvCxnSpPr>
            <a:cxnSpLocks/>
          </p:cNvCxnSpPr>
          <p:nvPr/>
        </p:nvCxnSpPr>
        <p:spPr>
          <a:xfrm>
            <a:off x="1435484" y="4798229"/>
            <a:ext cx="847562" cy="287807"/>
          </a:xfrm>
          <a:prstGeom prst="line">
            <a:avLst/>
          </a:prstGeom>
          <a:ln w="34925">
            <a:solidFill>
              <a:srgbClr val="C00000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166DF76E-2C15-430E-B7AB-BABE2200A6C6}"/>
              </a:ext>
            </a:extLst>
          </p:cNvPr>
          <p:cNvSpPr/>
          <p:nvPr/>
        </p:nvSpPr>
        <p:spPr>
          <a:xfrm rot="5735768">
            <a:off x="1073861" y="4030266"/>
            <a:ext cx="944418" cy="463734"/>
          </a:xfrm>
          <a:prstGeom prst="triangle">
            <a:avLst>
              <a:gd name="adj" fmla="val 66531"/>
            </a:avLst>
          </a:prstGeom>
          <a:noFill/>
          <a:ln w="317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DFC6CB41-ADCA-4032-BB45-7D32789CE9F9}"/>
              </a:ext>
            </a:extLst>
          </p:cNvPr>
          <p:cNvSpPr/>
          <p:nvPr/>
        </p:nvSpPr>
        <p:spPr>
          <a:xfrm rot="15248917">
            <a:off x="1491880" y="3872769"/>
            <a:ext cx="1689486" cy="223175"/>
          </a:xfrm>
          <a:prstGeom prst="triangle">
            <a:avLst>
              <a:gd name="adj" fmla="val 82780"/>
            </a:avLst>
          </a:prstGeom>
          <a:noFill/>
          <a:ln w="317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8CD227DA-1E29-477E-868A-14B68C158DC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51829" r="8491" b="5195"/>
          <a:stretch/>
        </p:blipFill>
        <p:spPr>
          <a:xfrm>
            <a:off x="4159339" y="4270463"/>
            <a:ext cx="4641669" cy="757238"/>
          </a:xfrm>
          <a:prstGeom prst="rect">
            <a:avLst/>
          </a:prstGeom>
        </p:spPr>
      </p:pic>
      <p:pic>
        <p:nvPicPr>
          <p:cNvPr id="39" name="Picture 38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250BCD00-EEC2-4226-AB51-067AD8FFC7E5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7171" r="8491" b="57231"/>
          <a:stretch/>
        </p:blipFill>
        <p:spPr>
          <a:xfrm>
            <a:off x="4170518" y="3215299"/>
            <a:ext cx="4641669" cy="62724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064E256-8B84-4E7B-A82E-A9C1866E2C50}"/>
              </a:ext>
            </a:extLst>
          </p:cNvPr>
          <p:cNvSpPr txBox="1"/>
          <p:nvPr/>
        </p:nvSpPr>
        <p:spPr>
          <a:xfrm>
            <a:off x="4546154" y="2896463"/>
            <a:ext cx="4650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Gaussian universe: uncorrelated modes.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ED1BF7-FFC8-4568-8987-480FE9E298E7}"/>
              </a:ext>
            </a:extLst>
          </p:cNvPr>
          <p:cNvSpPr txBox="1"/>
          <p:nvPr/>
        </p:nvSpPr>
        <p:spPr>
          <a:xfrm>
            <a:off x="4780181" y="3972582"/>
            <a:ext cx="46503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Non-Gaussianity correlates modes.</a:t>
            </a: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11203E9A-44B1-41D3-84FF-24C4D0F1BF81}"/>
              </a:ext>
            </a:extLst>
          </p:cNvPr>
          <p:cNvSpPr/>
          <p:nvPr/>
        </p:nvSpPr>
        <p:spPr>
          <a:xfrm>
            <a:off x="5639314" y="6070962"/>
            <a:ext cx="2546215" cy="223175"/>
          </a:xfrm>
          <a:prstGeom prst="triangle">
            <a:avLst>
              <a:gd name="adj" fmla="val 97664"/>
            </a:avLst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DECEABA-30A3-4E35-9556-DB88AC97275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55" y="3222549"/>
            <a:ext cx="310830" cy="13773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8A5FCD1-637E-46C7-ADC2-9523836D1A1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055" y="3818940"/>
            <a:ext cx="311346" cy="1385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C4F3900-6805-44A6-B763-A500242BC6B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39" y="4241285"/>
            <a:ext cx="310830" cy="13773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3324EEE-C936-45BB-8AB9-DEE2F30996C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539" y="4917190"/>
            <a:ext cx="311346" cy="13855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DB4C5A1-8C05-4A28-B27F-EFD74DBA732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89" y="5956829"/>
            <a:ext cx="164598" cy="157485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0035DA4-3703-4F48-A3C6-16950E3E00A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891" y="6354342"/>
            <a:ext cx="165133" cy="19916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EE4B4BA-6233-4CA6-9F5E-8F8BEB8E0CEB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01" y="6049083"/>
            <a:ext cx="197739" cy="15636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3FF5F63-E7B1-4C37-A811-D0BF4C775AB6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4/15</a:t>
            </a:r>
          </a:p>
        </p:txBody>
      </p:sp>
    </p:spTree>
    <p:extLst>
      <p:ext uri="{BB962C8B-B14F-4D97-AF65-F5344CB8AC3E}">
        <p14:creationId xmlns:p14="http://schemas.microsoft.com/office/powerpoint/2010/main" val="291853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85D8-2130-47E9-90F5-9AD94E57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Primordial NG and spectral distortions - I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5DB5975F-F0E1-496C-890B-9B881A3D4EE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" r="6941"/>
          <a:stretch/>
        </p:blipFill>
        <p:spPr>
          <a:xfrm>
            <a:off x="4302033" y="979543"/>
            <a:ext cx="4819691" cy="246210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9">
                <a:extLst>
                  <a:ext uri="{FF2B5EF4-FFF2-40B4-BE49-F238E27FC236}">
                    <a16:creationId xmlns:a16="http://schemas.microsoft.com/office/drawing/2014/main" id="{BE7BDAA3-33DC-4292-B96C-2B8E5032D9C5}"/>
                  </a:ext>
                </a:extLst>
              </p:cNvPr>
              <p:cNvSpPr txBox="1"/>
              <p:nvPr/>
            </p:nvSpPr>
            <p:spPr>
              <a:xfrm>
                <a:off x="135923" y="4425445"/>
                <a:ext cx="917354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Energy is injected by the dissipation of acoustic waves of the photon-baryon gas that oscillate in the gravitational wells.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probes the second power of the primordial curvature perturbations in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thus the correlation of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-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000" dirty="0"/>
                  <a:t>-distortions probe different scales.</a:t>
                </a:r>
              </a:p>
              <a:p>
                <a:r>
                  <a:rPr lang="en-GB" sz="1400" dirty="0"/>
                  <a:t>The diffusion damping scales, changes significantly from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/>
                  <a:t>- to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-era.</a:t>
                </a:r>
              </a:p>
            </p:txBody>
          </p:sp>
        </mc:Choice>
        <mc:Fallback>
          <p:sp>
            <p:nvSpPr>
              <p:cNvPr id="6" name="CasellaDiTesto 9">
                <a:extLst>
                  <a:ext uri="{FF2B5EF4-FFF2-40B4-BE49-F238E27FC236}">
                    <a16:creationId xmlns:a16="http://schemas.microsoft.com/office/drawing/2014/main" id="{BE7BDAA3-33DC-4292-B96C-2B8E5032D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3" y="4425445"/>
                <a:ext cx="9173540" cy="1969770"/>
              </a:xfrm>
              <a:prstGeom prst="rect">
                <a:avLst/>
              </a:prstGeom>
              <a:blipFill>
                <a:blip r:embed="rId12"/>
                <a:stretch>
                  <a:fillRect l="-664" t="-1548" b="-2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14">
                <a:extLst>
                  <a:ext uri="{FF2B5EF4-FFF2-40B4-BE49-F238E27FC236}">
                    <a16:creationId xmlns:a16="http://schemas.microsoft.com/office/drawing/2014/main" id="{A97D9FF9-0117-47CA-93FC-3AA15B326B36}"/>
                  </a:ext>
                </a:extLst>
              </p:cNvPr>
              <p:cNvSpPr txBox="1"/>
              <p:nvPr/>
            </p:nvSpPr>
            <p:spPr>
              <a:xfrm>
                <a:off x="7771830" y="2058146"/>
                <a:ext cx="3830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CasellaDiTesto 14">
                <a:extLst>
                  <a:ext uri="{FF2B5EF4-FFF2-40B4-BE49-F238E27FC236}">
                    <a16:creationId xmlns:a16="http://schemas.microsoft.com/office/drawing/2014/main" id="{A97D9FF9-0117-47CA-93FC-3AA15B32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830" y="2058146"/>
                <a:ext cx="383070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16">
                <a:extLst>
                  <a:ext uri="{FF2B5EF4-FFF2-40B4-BE49-F238E27FC236}">
                    <a16:creationId xmlns:a16="http://schemas.microsoft.com/office/drawing/2014/main" id="{DE8BC36B-CED9-45C3-B92C-F22865803203}"/>
                  </a:ext>
                </a:extLst>
              </p:cNvPr>
              <p:cNvSpPr txBox="1"/>
              <p:nvPr/>
            </p:nvSpPr>
            <p:spPr>
              <a:xfrm>
                <a:off x="6620481" y="2055206"/>
                <a:ext cx="3830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CasellaDiTesto 16">
                <a:extLst>
                  <a:ext uri="{FF2B5EF4-FFF2-40B4-BE49-F238E27FC236}">
                    <a16:creationId xmlns:a16="http://schemas.microsoft.com/office/drawing/2014/main" id="{DE8BC36B-CED9-45C3-B92C-F22865803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481" y="2055206"/>
                <a:ext cx="38307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17">
            <a:extLst>
              <a:ext uri="{FF2B5EF4-FFF2-40B4-BE49-F238E27FC236}">
                <a16:creationId xmlns:a16="http://schemas.microsoft.com/office/drawing/2014/main" id="{5FDACF92-3246-4C73-9BF0-2312DDB297DE}"/>
              </a:ext>
            </a:extLst>
          </p:cNvPr>
          <p:cNvSpPr txBox="1"/>
          <p:nvPr/>
        </p:nvSpPr>
        <p:spPr>
          <a:xfrm>
            <a:off x="4984766" y="2140547"/>
            <a:ext cx="11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CMB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6B400-932B-485D-87CF-0AB49D97DDA3}"/>
              </a:ext>
            </a:extLst>
          </p:cNvPr>
          <p:cNvSpPr txBox="1"/>
          <p:nvPr/>
        </p:nvSpPr>
        <p:spPr>
          <a:xfrm>
            <a:off x="135924" y="982073"/>
            <a:ext cx="441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Local model primordial non-Gaussianity: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C9D1FD-7589-48BA-85D6-0DFF0199E6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0" y="1473677"/>
            <a:ext cx="2880160" cy="385223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8C743F1F-2D60-4874-AB60-FE48EAFF2D2B}"/>
              </a:ext>
            </a:extLst>
          </p:cNvPr>
          <p:cNvSpPr/>
          <p:nvPr/>
        </p:nvSpPr>
        <p:spPr>
          <a:xfrm>
            <a:off x="1314720" y="3189337"/>
            <a:ext cx="2546215" cy="223175"/>
          </a:xfrm>
          <a:prstGeom prst="triangle">
            <a:avLst>
              <a:gd name="adj" fmla="val 97664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814D019-202D-4C17-9EFC-9DE88BDD5F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5" y="3075204"/>
            <a:ext cx="164598" cy="1574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43267A-E938-4802-83C2-0D8073ADD4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7" y="3472717"/>
            <a:ext cx="165133" cy="1991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DA6929-3091-410F-A6F8-24A3C734C93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07" y="3167458"/>
            <a:ext cx="197739" cy="156361"/>
          </a:xfrm>
          <a:prstGeom prst="rect">
            <a:avLst/>
          </a:prstGeom>
        </p:spPr>
      </p:pic>
      <p:pic>
        <p:nvPicPr>
          <p:cNvPr id="29" name="Picture 28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FC60D4F0-7089-41EC-B4EE-F9B1112AE18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51829" r="8491" b="5195"/>
          <a:stretch/>
        </p:blipFill>
        <p:spPr>
          <a:xfrm>
            <a:off x="209006" y="2015517"/>
            <a:ext cx="4093027" cy="7572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A7386F-D2CD-4559-9EDC-C499980B188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64" y="1986339"/>
            <a:ext cx="310830" cy="1377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3288E8-BA06-4256-8A97-893813B9151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64" y="2662244"/>
            <a:ext cx="311346" cy="138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D16B8A-7016-4E6F-B1AC-D9668ABE0145}"/>
                  </a:ext>
                </a:extLst>
              </p:cNvPr>
              <p:cNvSpPr txBox="1"/>
              <p:nvPr/>
            </p:nvSpPr>
            <p:spPr>
              <a:xfrm>
                <a:off x="209006" y="3230043"/>
                <a:ext cx="1706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CMB: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D16B8A-7016-4E6F-B1AC-D9668ABE0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230043"/>
                <a:ext cx="1706880" cy="923330"/>
              </a:xfrm>
              <a:prstGeom prst="rect">
                <a:avLst/>
              </a:prstGeom>
              <a:blipFill>
                <a:blip r:embed="rId24"/>
                <a:stretch>
                  <a:fillRect l="-285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910A8B8-ADD8-4F6D-9E29-12FF07BEE688}"/>
              </a:ext>
            </a:extLst>
          </p:cNvPr>
          <p:cNvSpPr/>
          <p:nvPr/>
        </p:nvSpPr>
        <p:spPr>
          <a:xfrm>
            <a:off x="1314720" y="3785688"/>
            <a:ext cx="6308051" cy="223175"/>
          </a:xfrm>
          <a:prstGeom prst="triangle">
            <a:avLst>
              <a:gd name="adj" fmla="val 97664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5F6E2C0-6983-41AA-8074-E7129BD4568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46" y="3657340"/>
            <a:ext cx="164598" cy="1574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1BA7902-57BB-40F1-B181-B96FF47775D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52" y="4053791"/>
            <a:ext cx="165133" cy="1991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B408CC-7D18-4087-AE6A-5B63E659CFB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80" y="3785688"/>
            <a:ext cx="197739" cy="15636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64BD025-1A76-47C1-9DA0-4ED57A9F8CD1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5/15</a:t>
            </a:r>
          </a:p>
        </p:txBody>
      </p:sp>
    </p:spTree>
    <p:extLst>
      <p:ext uri="{BB962C8B-B14F-4D97-AF65-F5344CB8AC3E}">
        <p14:creationId xmlns:p14="http://schemas.microsoft.com/office/powerpoint/2010/main" val="177288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85D8-2130-47E9-90F5-9AD94E57B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Primordial NG and spectral distortions - I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5DB5975F-F0E1-496C-890B-9B881A3D4E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3" r="6941"/>
          <a:stretch/>
        </p:blipFill>
        <p:spPr>
          <a:xfrm>
            <a:off x="4302033" y="979543"/>
            <a:ext cx="4819691" cy="2462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9">
                <a:extLst>
                  <a:ext uri="{FF2B5EF4-FFF2-40B4-BE49-F238E27FC236}">
                    <a16:creationId xmlns:a16="http://schemas.microsoft.com/office/drawing/2014/main" id="{BE7BDAA3-33DC-4292-B96C-2B8E5032D9C5}"/>
                  </a:ext>
                </a:extLst>
              </p:cNvPr>
              <p:cNvSpPr txBox="1"/>
              <p:nvPr/>
            </p:nvSpPr>
            <p:spPr>
              <a:xfrm>
                <a:off x="135923" y="4425445"/>
                <a:ext cx="9173540" cy="1969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Energy is injected by the dissipation of acoustic waves of the photon-baryon gas that oscillate in the gravitational wells.</a:t>
                </a:r>
              </a:p>
              <a:p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 probes the second power of the primordial curvature </a:t>
                </a:r>
                <a:r>
                  <a:rPr lang="en-GB" sz="1400" dirty="0" err="1"/>
                  <a:t>perturbatins</a:t>
                </a:r>
                <a:r>
                  <a:rPr lang="en-GB" sz="1400" dirty="0"/>
                  <a:t> in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thus the correlation of </a:t>
                </a:r>
                <a14:m>
                  <m:oMath xmlns:m="http://schemas.openxmlformats.org/officeDocument/2006/math">
                    <m:r>
                      <a:rPr lang="it-IT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/>
                  <a:t>-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GB" sz="1400" i="1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.</a:t>
                </a:r>
              </a:p>
              <a:p>
                <a:endParaRPr lang="en-GB" sz="20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2000" dirty="0"/>
                  <a:t>-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000" dirty="0"/>
                  <a:t>-distortions probe different scales.</a:t>
                </a:r>
              </a:p>
              <a:p>
                <a:r>
                  <a:rPr lang="en-GB" sz="1400" dirty="0"/>
                  <a:t>The diffusion damping scales, changes significantly from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1400" dirty="0"/>
                  <a:t>- to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-era.</a:t>
                </a:r>
              </a:p>
            </p:txBody>
          </p:sp>
        </mc:Choice>
        <mc:Fallback xmlns="">
          <p:sp>
            <p:nvSpPr>
              <p:cNvPr id="6" name="CasellaDiTesto 9">
                <a:extLst>
                  <a:ext uri="{FF2B5EF4-FFF2-40B4-BE49-F238E27FC236}">
                    <a16:creationId xmlns:a16="http://schemas.microsoft.com/office/drawing/2014/main" id="{BE7BDAA3-33DC-4292-B96C-2B8E5032D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3" y="4425445"/>
                <a:ext cx="9173540" cy="1969770"/>
              </a:xfrm>
              <a:prstGeom prst="rect">
                <a:avLst/>
              </a:prstGeom>
              <a:blipFill>
                <a:blip r:embed="rId13"/>
                <a:stretch>
                  <a:fillRect l="-664" t="-1548" b="-2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14">
                <a:extLst>
                  <a:ext uri="{FF2B5EF4-FFF2-40B4-BE49-F238E27FC236}">
                    <a16:creationId xmlns:a16="http://schemas.microsoft.com/office/drawing/2014/main" id="{A97D9FF9-0117-47CA-93FC-3AA15B326B36}"/>
                  </a:ext>
                </a:extLst>
              </p:cNvPr>
              <p:cNvSpPr txBox="1"/>
              <p:nvPr/>
            </p:nvSpPr>
            <p:spPr>
              <a:xfrm>
                <a:off x="7771830" y="2058146"/>
                <a:ext cx="3830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CasellaDiTesto 14">
                <a:extLst>
                  <a:ext uri="{FF2B5EF4-FFF2-40B4-BE49-F238E27FC236}">
                    <a16:creationId xmlns:a16="http://schemas.microsoft.com/office/drawing/2014/main" id="{A97D9FF9-0117-47CA-93FC-3AA15B326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830" y="2058146"/>
                <a:ext cx="383070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16">
                <a:extLst>
                  <a:ext uri="{FF2B5EF4-FFF2-40B4-BE49-F238E27FC236}">
                    <a16:creationId xmlns:a16="http://schemas.microsoft.com/office/drawing/2014/main" id="{DE8BC36B-CED9-45C3-B92C-F22865803203}"/>
                  </a:ext>
                </a:extLst>
              </p:cNvPr>
              <p:cNvSpPr txBox="1"/>
              <p:nvPr/>
            </p:nvSpPr>
            <p:spPr>
              <a:xfrm>
                <a:off x="6620481" y="2055206"/>
                <a:ext cx="3830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CasellaDiTesto 16">
                <a:extLst>
                  <a:ext uri="{FF2B5EF4-FFF2-40B4-BE49-F238E27FC236}">
                    <a16:creationId xmlns:a16="http://schemas.microsoft.com/office/drawing/2014/main" id="{DE8BC36B-CED9-45C3-B92C-F22865803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0481" y="2055206"/>
                <a:ext cx="383070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17">
            <a:extLst>
              <a:ext uri="{FF2B5EF4-FFF2-40B4-BE49-F238E27FC236}">
                <a16:creationId xmlns:a16="http://schemas.microsoft.com/office/drawing/2014/main" id="{5FDACF92-3246-4C73-9BF0-2312DDB297DE}"/>
              </a:ext>
            </a:extLst>
          </p:cNvPr>
          <p:cNvSpPr txBox="1"/>
          <p:nvPr/>
        </p:nvSpPr>
        <p:spPr>
          <a:xfrm>
            <a:off x="4984766" y="2140547"/>
            <a:ext cx="111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CMB</a:t>
            </a:r>
          </a:p>
        </p:txBody>
      </p:sp>
      <p:pic>
        <p:nvPicPr>
          <p:cNvPr id="10" name="Immagine 20">
            <a:extLst>
              <a:ext uri="{FF2B5EF4-FFF2-40B4-BE49-F238E27FC236}">
                <a16:creationId xmlns:a16="http://schemas.microsoft.com/office/drawing/2014/main" id="{AB21781E-9A38-4888-850F-32FF96E4A9E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33" y="2002326"/>
            <a:ext cx="910412" cy="950188"/>
          </a:xfrm>
          <a:prstGeom prst="rect">
            <a:avLst/>
          </a:prstGeom>
        </p:spPr>
      </p:pic>
      <p:pic>
        <p:nvPicPr>
          <p:cNvPr id="11" name="Immagine 22">
            <a:extLst>
              <a:ext uri="{FF2B5EF4-FFF2-40B4-BE49-F238E27FC236}">
                <a16:creationId xmlns:a16="http://schemas.microsoft.com/office/drawing/2014/main" id="{895B3073-01E9-4205-A149-40DEB3BA78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01178" flipH="1">
            <a:off x="6898326" y="1565430"/>
            <a:ext cx="1265133" cy="6919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06B400-932B-485D-87CF-0AB49D97DDA3}"/>
              </a:ext>
            </a:extLst>
          </p:cNvPr>
          <p:cNvSpPr txBox="1"/>
          <p:nvPr/>
        </p:nvSpPr>
        <p:spPr>
          <a:xfrm>
            <a:off x="135924" y="982073"/>
            <a:ext cx="4411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Local model primordial non-Gaussianity: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4C9D1FD-7589-48BA-85D6-0DFF0199E6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0" y="1473677"/>
            <a:ext cx="2880160" cy="385223"/>
          </a:xfrm>
          <a:prstGeom prst="rect">
            <a:avLst/>
          </a:pr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8C743F1F-2D60-4874-AB60-FE48EAFF2D2B}"/>
              </a:ext>
            </a:extLst>
          </p:cNvPr>
          <p:cNvSpPr/>
          <p:nvPr/>
        </p:nvSpPr>
        <p:spPr>
          <a:xfrm>
            <a:off x="1314720" y="3189337"/>
            <a:ext cx="2546215" cy="223175"/>
          </a:xfrm>
          <a:prstGeom prst="triangle">
            <a:avLst>
              <a:gd name="adj" fmla="val 97664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814D019-202D-4C17-9EFC-9DE88BDD5FF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5" y="3075204"/>
            <a:ext cx="164598" cy="1574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743267A-E938-4802-83C2-0D8073ADD4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97" y="3472717"/>
            <a:ext cx="165133" cy="1991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7DA6929-3091-410F-A6F8-24A3C734C93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07" y="3167458"/>
            <a:ext cx="197739" cy="156361"/>
          </a:xfrm>
          <a:prstGeom prst="rect">
            <a:avLst/>
          </a:prstGeom>
        </p:spPr>
      </p:pic>
      <p:pic>
        <p:nvPicPr>
          <p:cNvPr id="29" name="Picture 28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FC60D4F0-7089-41EC-B4EE-F9B1112AE18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51829" r="8491" b="5195"/>
          <a:stretch/>
        </p:blipFill>
        <p:spPr>
          <a:xfrm>
            <a:off x="209006" y="2015517"/>
            <a:ext cx="4093027" cy="7572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A7386F-D2CD-4559-9EDC-C499980B188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64" y="1986339"/>
            <a:ext cx="310830" cy="13773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E3288E8-BA06-4256-8A97-893813B9151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564" y="2662244"/>
            <a:ext cx="311346" cy="138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D16B8A-7016-4E6F-B1AC-D9668ABE0145}"/>
                  </a:ext>
                </a:extLst>
              </p:cNvPr>
              <p:cNvSpPr txBox="1"/>
              <p:nvPr/>
            </p:nvSpPr>
            <p:spPr>
              <a:xfrm>
                <a:off x="209006" y="3230043"/>
                <a:ext cx="17068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CMB: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D16B8A-7016-4E6F-B1AC-D9668ABE0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3230043"/>
                <a:ext cx="1706880" cy="923330"/>
              </a:xfrm>
              <a:prstGeom prst="rect">
                <a:avLst/>
              </a:prstGeom>
              <a:blipFill>
                <a:blip r:embed="rId25"/>
                <a:stretch>
                  <a:fillRect l="-2857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910A8B8-ADD8-4F6D-9E29-12FF07BEE688}"/>
              </a:ext>
            </a:extLst>
          </p:cNvPr>
          <p:cNvSpPr/>
          <p:nvPr/>
        </p:nvSpPr>
        <p:spPr>
          <a:xfrm>
            <a:off x="1314720" y="3785688"/>
            <a:ext cx="6308051" cy="223175"/>
          </a:xfrm>
          <a:prstGeom prst="triangle">
            <a:avLst>
              <a:gd name="adj" fmla="val 97664"/>
            </a:avLst>
          </a:pr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5F6E2C0-6983-41AA-8074-E7129BD4568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46" y="3657340"/>
            <a:ext cx="164598" cy="1574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1BA7902-57BB-40F1-B181-B96FF47775D9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52" y="4053791"/>
            <a:ext cx="165133" cy="19916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B408CC-7D18-4087-AE6A-5B63E659CFB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80" y="3785688"/>
            <a:ext cx="197739" cy="15636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79F9525-E5C5-42B2-B7A7-9D6B3EFA6B36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5/15</a:t>
            </a:r>
          </a:p>
        </p:txBody>
      </p:sp>
    </p:spTree>
    <p:extLst>
      <p:ext uri="{BB962C8B-B14F-4D97-AF65-F5344CB8AC3E}">
        <p14:creationId xmlns:p14="http://schemas.microsoft.com/office/powerpoint/2010/main" val="159277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close up of a logo&#10;&#10;Description generated with high confidence">
            <a:extLst>
              <a:ext uri="{FF2B5EF4-FFF2-40B4-BE49-F238E27FC236}">
                <a16:creationId xmlns:a16="http://schemas.microsoft.com/office/drawing/2014/main" id="{7C18138B-9438-4C21-A3FA-D4828E74CC7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251">
            <a:off x="5465453" y="5171920"/>
            <a:ext cx="358109" cy="888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040F7F-B6F7-4D27-8FC4-C620DC17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Primordial NG and spectral distortions -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D7B0B8B-2FFE-4A31-AF2B-29FDBFA0919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924" y="1013072"/>
                <a:ext cx="8494270" cy="4227776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200" dirty="0"/>
                  <a:t>How does it work?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The signal is: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1800" dirty="0"/>
                  <a:t>The noise is: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2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200" dirty="0"/>
              </a:p>
              <a:p>
                <a:pPr marL="0" indent="0">
                  <a:buNone/>
                </a:pPr>
                <a:r>
                  <a:rPr lang="en-GB" sz="1800" dirty="0"/>
                  <a:t>Sunyaev-Zeldovich is a secondary source of </a:t>
                </a:r>
                <a14:m>
                  <m:oMath xmlns:m="http://schemas.openxmlformats.org/officeDocument/2006/math">
                    <m:r>
                      <a:rPr lang="it-IT" sz="1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800" dirty="0"/>
                  <a:t>-distortions. </a:t>
                </a:r>
                <a14:m>
                  <m:oMath xmlns:m="http://schemas.openxmlformats.org/officeDocument/2006/math">
                    <m:r>
                      <a:rPr lang="it-IT" sz="18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800" baseline="-25000" dirty="0"/>
                  <a:t>TOT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800" baseline="-25000" dirty="0"/>
                  <a:t>prim</a:t>
                </a:r>
                <a14:m>
                  <m:oMath xmlns:m="http://schemas.openxmlformats.org/officeDocument/2006/math">
                    <m:r>
                      <a:rPr lang="en-GB" sz="1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800" dirty="0"/>
                  <a:t>SZ. </a:t>
                </a:r>
              </a:p>
              <a:p>
                <a:pPr marL="0" indent="0">
                  <a:buNone/>
                </a:pPr>
                <a:r>
                  <a:rPr lang="en-GB" sz="1800" dirty="0"/>
                  <a:t>This gives two problems: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3D7B0B8B-2FFE-4A31-AF2B-29FDBFA09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24" y="1013072"/>
                <a:ext cx="8494270" cy="4227776"/>
              </a:xfrm>
              <a:prstGeom prst="rect">
                <a:avLst/>
              </a:prstGeom>
              <a:blipFill>
                <a:blip r:embed="rId7"/>
                <a:stretch>
                  <a:fillRect l="-933" t="-1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02422FD-C5DF-41DB-A6AD-1ABBAA88BD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1" y="1779821"/>
            <a:ext cx="8545882" cy="570530"/>
          </a:xfrm>
          <a:prstGeom prst="rect">
            <a:avLst/>
          </a:prstGeom>
        </p:spPr>
      </p:pic>
      <p:pic>
        <p:nvPicPr>
          <p:cNvPr id="10" name="Immagine 31">
            <a:extLst>
              <a:ext uri="{FF2B5EF4-FFF2-40B4-BE49-F238E27FC236}">
                <a16:creationId xmlns:a16="http://schemas.microsoft.com/office/drawing/2014/main" id="{C2DDA0D2-531A-4707-810E-26CC481C142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5865">
            <a:off x="3758887" y="5471451"/>
            <a:ext cx="646408" cy="8418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BA6491-D1A4-4BEF-8054-E6E48252C6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04" y="4732987"/>
            <a:ext cx="6293667" cy="7309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6B1E63-D0D8-4C7F-A53F-ED4CD30C29B9}"/>
              </a:ext>
            </a:extLst>
          </p:cNvPr>
          <p:cNvSpPr txBox="1"/>
          <p:nvPr/>
        </p:nvSpPr>
        <p:spPr>
          <a:xfrm>
            <a:off x="1590739" y="5948847"/>
            <a:ext cx="3188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/>
              <a:t>Noise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4B7DAD-B04E-424E-A3E5-0DE028FBEC08}"/>
              </a:ext>
            </a:extLst>
          </p:cNvPr>
          <p:cNvSpPr txBox="1"/>
          <p:nvPr/>
        </p:nvSpPr>
        <p:spPr>
          <a:xfrm>
            <a:off x="4664877" y="5943624"/>
            <a:ext cx="2593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400" dirty="0"/>
              <a:t>Bias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85931-B6CC-4F1A-B995-1F9F6A8FBE3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14" y="2997594"/>
            <a:ext cx="3627213" cy="6175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A7FE08-3CEF-4E04-AEE8-12797EDB5CD7}"/>
              </a:ext>
            </a:extLst>
          </p:cNvPr>
          <p:cNvSpPr txBox="1"/>
          <p:nvPr/>
        </p:nvSpPr>
        <p:spPr>
          <a:xfrm>
            <a:off x="8276253" y="6606000"/>
            <a:ext cx="726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6/15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E249A-9186-49B5-A84F-D93E06BB6091}"/>
              </a:ext>
            </a:extLst>
          </p:cNvPr>
          <p:cNvSpPr txBox="1"/>
          <p:nvPr/>
        </p:nvSpPr>
        <p:spPr>
          <a:xfrm>
            <a:off x="7192395" y="3456010"/>
            <a:ext cx="216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</a:t>
            </a:r>
            <a:r>
              <a:rPr lang="en-GB" sz="1400" dirty="0" err="1"/>
              <a:t>Pajer&amp;Zaldarriaga</a:t>
            </a:r>
            <a:r>
              <a:rPr lang="en-GB" sz="1400" dirty="0"/>
              <a:t> ’12)</a:t>
            </a:r>
          </a:p>
        </p:txBody>
      </p:sp>
    </p:spTree>
    <p:extLst>
      <p:ext uri="{BB962C8B-B14F-4D97-AF65-F5344CB8AC3E}">
        <p14:creationId xmlns:p14="http://schemas.microsoft.com/office/powerpoint/2010/main" val="36317159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,4867"/>
  <p:tag name="ORIGINALWIDTH" val="377,9528"/>
  <p:tag name="LATEXADDIN" val="\documentclass{article}&#10;\usepackage{amsmath}&#10;\pagestyle{empty}&#10;\begin{document}&#10;&#10;$2\times 10^6$&#10;&#10;&#10;\end{document}"/>
  <p:tag name="IGUANATEXSIZE" val="20"/>
  <p:tag name="IGUANATEXCURSOR" val="95"/>
  <p:tag name="TRANSPARENCY" val="Vero"/>
  <p:tag name="FILENAME" val=""/>
  <p:tag name="LATEXENGINEID" val="0"/>
  <p:tag name="TEMPFOLDER" val="C:\Users\Andrea\Documents\IguanaTex\"/>
  <p:tag name="LATEXFORMHEIGHT" val="312"/>
  <p:tag name="LATEXFORMWIDTH" val="384"/>
  <p:tag name="LATEXFORMWRAP" val="Vero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2628,42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langle \zeta(\mathbf{k_1})\zeta(\mathbf{k_2})\zeta(\mathbf{k_3}) \rangle &#10;=&#10;(2\pi)^6 \delta^{(3)}(\Sigma_i \mathbf{k_i}) &#10;B(k_1,k_2,k_3)&#10;\]&#10;&#10;&#10;\end{document}"/>
  <p:tag name="IGUANATEXSIZE" val="20"/>
  <p:tag name="IGUANATEXCURSOR" val="35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,468"/>
  <p:tag name="ORIGINALWIDTH" val="1917,5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B(k_1,k_2,k_3) &#10;\approx -\frac{12}{5} f_\text{NL} P(k_L)P(k_s)&#10;\]&#10;&#10;&#10;\end{document}"/>
  <p:tag name="IGUANATEXSIZE" val="20"/>
  <p:tag name="IGUANATEXCURSOR" val="28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2215,223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langle \zeta(\mathbf{k_1})\zeta^*(\mathbf{k_2}) \rangle =(2\pi)^3&#10;\delta^{(3)}(\mathbf{k_1}-\mathbf{k_2}) P(k_1)&#10;\]&#10;&#10;&#10;\end{document}"/>
  <p:tag name="IGUANATEXSIZE" val="20"/>
  <p:tag name="IGUANATEXCURSOR" val="298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zeta(\mathbf{k_1})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zeta(\mathbf{k_2})&#10;\]&#10;&#10;&#10;\end{document}"/>
  <p:tag name="IGUANATEXSIZE" val="20"/>
  <p:tag name="IGUANATEXCURSOR" val="249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zeta(\mathbf{k_1})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zeta(\mathbf{k_2})&#10;\]&#10;&#10;&#10;\end{document}"/>
  <p:tag name="IGUANATEXSIZE" val="20"/>
  <p:tag name="IGUANATEXCURSOR" val="249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111,736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_s}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11,736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'_s}&#10;\]&#10;&#10;&#10;\end{document}"/>
  <p:tag name="IGUANATEXSIZE" val="20"/>
  <p:tag name="IGUANATEXCURSOR" val="24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34,2332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_L}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,2366"/>
  <p:tag name="ORIGINALWIDTH" val="379,4526"/>
  <p:tag name="LATEXADDIN" val="\documentclass{article}&#10;\usepackage{amsmath}&#10;\pagestyle{empty}&#10;\begin{document}&#10;&#10;$5\times 10^4$&#10;&#10;\end{document}"/>
  <p:tag name="IGUANATEXSIZE" val="20"/>
  <p:tag name="IGUANATEXCURSOR" val="95"/>
  <p:tag name="TRANSPARENCY" val="Vero"/>
  <p:tag name="FILENAME" val=""/>
  <p:tag name="LATEXENGINEID" val="0"/>
  <p:tag name="TEMPFOLDER" val="C:\Users\Andrea\Documents\IguanaTex\"/>
  <p:tag name="LATEXFORMHEIGHT" val="312"/>
  <p:tag name="LATEXFORMWIDTH" val="384"/>
  <p:tag name="LATEXFORMWRAP" val="Vero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,468"/>
  <p:tag name="ORIGINALWIDTH" val="1917,5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B(k_1,k_2,k_3) &#10;\approx -\frac{12}{5} f_\text{NL} P(k_L)P(k_s)&#10;\]&#10;&#10;&#10;\end{document}"/>
  <p:tag name="IGUANATEXSIZE" val="20"/>
  <p:tag name="IGUANATEXCURSOR" val="28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111,736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_s}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11,736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'_s}&#10;\]&#10;&#10;&#10;\end{document}"/>
  <p:tag name="IGUANATEXSIZE" val="20"/>
  <p:tag name="IGUANATEXCURSOR" val="24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34,2332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_L}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zeta(\mathbf{k_1})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zeta(\mathbf{k_2})&#10;\]&#10;&#10;&#10;\end{document}"/>
  <p:tag name="IGUANATEXSIZE" val="20"/>
  <p:tag name="IGUANATEXCURSOR" val="249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111,736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_s}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11,736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'_s}&#10;\]&#10;&#10;&#10;\end{document}"/>
  <p:tag name="IGUANATEXSIZE" val="20"/>
  <p:tag name="IGUANATEXCURSOR" val="24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34,2332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_L}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6,468"/>
  <p:tag name="ORIGINALWIDTH" val="1917,5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B(k_1,k_2,k_3) &#10;\approx -\frac{12}{5} f_\text{NL} P(k_L)P(k_s)&#10;\]&#10;&#10;&#10;\end{document}"/>
  <p:tag name="IGUANATEXSIZE" val="20"/>
  <p:tag name="IGUANATEXCURSOR" val="28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4,99441"/>
  <p:tag name="LATEXADDIN" val="\documentclass{article}&#10;\usepackage{amsmath}&#10;\pagestyle{empty}&#10;\begin{document}&#10;&#10;&#10;\}&#10;&#10;\end{document}"/>
  <p:tag name="IGUANATEXSIZE" val="20"/>
  <p:tag name="IGUANATEXCURSOR" val="84"/>
  <p:tag name="TRANSPARENCY" val="Vero"/>
  <p:tag name="FILENAME" val=""/>
  <p:tag name="LATEXENGINEID" val="0"/>
  <p:tag name="TEMPFOLDER" val="C:\Users\Andrea\Documents\IguanaTex\"/>
  <p:tag name="LATEXFORMHEIGHT" val="312"/>
  <p:tag name="LATEXFORMWIDTH" val="384"/>
  <p:tag name="LATEXFORMWRAP" val="Vero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111,736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_s}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11,736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'_s}&#10;\]&#10;&#10;&#10;\end{document}"/>
  <p:tag name="IGUANATEXSIZE" val="20"/>
  <p:tag name="IGUANATEXCURSOR" val="24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34,2332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_L}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zeta(\mathbf{k_1})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zeta(\mathbf{k_2})&#10;\]&#10;&#10;&#10;\end{document}"/>
  <p:tag name="IGUANATEXSIZE" val="20"/>
  <p:tag name="IGUANATEXCURSOR" val="249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9868"/>
  <p:tag name="ORIGINALWIDTH" val="111,736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_s}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,9835"/>
  <p:tag name="ORIGINALWIDTH" val="111,7361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'_s}&#10;\]&#10;&#10;&#10;\end{document}"/>
  <p:tag name="IGUANATEXSIZE" val="20"/>
  <p:tag name="IGUANATEXCURSOR" val="24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,237"/>
  <p:tag name="ORIGINALWIDTH" val="134,2332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mathbf{k_L}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5.4631"/>
  <p:tag name="ORIGINALWIDTH" val="4431.946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Cl{yT}=&#10;\frac{96}{5} f_\text{NL} \delta_\ell^{\ell'}\delta_m^{m'}\int \frac{k_L^2\diff k_L}{2\pi^2}\mathcal{T}_\ell^T (k_L)  j_{\ell'}(k_L r_\text{ls}) P(k_L)&#10;\int \frac{k_s^2\diff k_s}{2\pi^2}&#10; f^y(k_s,k_s,k_L) P(k_s)&#10;\]&#10;&#10;&#10;\end{document}"/>
  <p:tag name="IGUANATEXSIZE" val="20"/>
  <p:tag name="IGUANATEXCURSOR" val="431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9524"/>
  <p:tag name="ORIGINALWIDTH" val="3311,586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\left[\frac{S}{N}(f_\text{NL}^y)\right]^2=&#10;\left[\sum_\ell \frac{(2\ell+1)\big(\Cl{yT}\big)^2}{\Cl{TT}(\Cl{SZ}+N_\ell)}\right]\left[1-\text{Corr}\big(\Cl{yT},\Cl{SZT})\right]&#10;\]&#10;&#10;&#10;\end{document}"/>
  <p:tag name="IGUANATEXSIZE" val="20"/>
  <p:tag name="IGUANATEXCURSOR" val="539"/>
  <p:tag name="TRANSPARENCY" val="True"/>
  <p:tag name="FILENAME" val=""/>
  <p:tag name="LATEXENGINEID" val="0"/>
  <p:tag name="TEMPFOLDER" val="C:\Users\Andrea\Documents\IguanaTex\"/>
  <p:tag name="LATEXFORMHEIGHT" val="284,25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4,99441"/>
  <p:tag name="LATEXADDIN" val="\documentclass{article}&#10;\usepackage{amsmath}&#10;\pagestyle{empty}&#10;\begin{document}&#10;&#10;&#10;\}&#10;&#10;\end{document}"/>
  <p:tag name="IGUANATEXSIZE" val="20"/>
  <p:tag name="IGUANATEXCURSOR" val="84"/>
  <p:tag name="TRANSPARENCY" val="Vero"/>
  <p:tag name="FILENAME" val=""/>
  <p:tag name="LATEXENGINEID" val="0"/>
  <p:tag name="TEMPFOLDER" val="C:\Users\Andrea\Documents\IguanaTex\"/>
  <p:tag name="LATEXFORMHEIGHT" val="312"/>
  <p:tag name="LATEXFORMWIDTH" val="384"/>
  <p:tag name="LATEXFORMWRAP" val="Vero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2,9621"/>
  <p:tag name="ORIGINALWIDTH" val="1784,777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langle a_{\ell m}^T a_{\ell m}^T a_{\ell m}^y a_{\ell m}^y \rangle \approx &#10;\frac{\Cl{TT}\Cl{yy,TOT}}{2\ell+1}&#10;\]&#10;&#10;&#10;\end{document}"/>
  <p:tag name="IGUANATEXSIZE" val="20"/>
  <p:tag name="IGUANATEXCURSOR" val="299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4293,213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C_\ell^{2h}  = \int \diff z \frac{\Diff{2} V}{\diff z \diff \Omega} D_+^2(z) P_m(k) \bigg[\int \diff M \frac{\diff n}{\diff M} (z, M)  b(z, M) \tilde{y}_\ell(z,M) \bigg]^2\bigg|_{k=\big(\frac{\ell + 1/2}{\chi(z)}\big)}\; .&#10;\]&#10;&#10;&#10;\end{document}"/>
  <p:tag name="IGUANATEXSIZE" val="20"/>
  <p:tag name="IGUANATEXCURSOR" val="454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4293,213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C_\ell^{2h}  = \int \diff z \frac{\Diff{2} V}{\diff z \diff \Omega} D_+^2(z) P_m(k) \bigg[\int \diff M \frac{\diff n}{\diff M} (z, M)  b(z, M) \tilde{y}_\ell(z,M) \bigg]^2\bigg|_{k=\big(\frac{\ell + 1/2}{\chi(z)}\big)}\; .&#10;\]&#10;&#10;&#10;\end{document}"/>
  <p:tag name="IGUANATEXSIZE" val="20"/>
  <p:tag name="IGUANATEXCURSOR" val="454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4293,213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C_\ell^{2h}  = \int \diff z \frac{\Diff{2} V}{\diff z \diff \Omega} D_+^2(z) P_m(k) \bigg[\int \diff M \frac{\diff n}{\diff M} (z, M)  b(z, M) \tilde{y}_\ell(z,M) \bigg]^2\bigg|_{k=\big(\frac{\ell + 1/2}{\chi(z)}\big)}\; .&#10;\]&#10;&#10;&#10;\end{document}"/>
  <p:tag name="IGUANATEXSIZE" val="20"/>
  <p:tag name="IGUANATEXCURSOR" val="454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2025"/>
  <p:tag name="ORIGINALWIDTH" val="4293,213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C_\ell^{2h}  = \int \diff z \frac{\Diff{2} V}{\diff z \diff \Omega} D_+^2(z) P_m(k) \bigg[\int \diff M \frac{\diff n}{\diff M} (z, M)  b(z, M) \tilde{y}_\ell(z,M) \bigg]^2\bigg|_{k=\big(\frac{\ell + 1/2}{\chi(z)}\big)}\; .&#10;\]&#10;&#10;&#10;\end{document}"/>
  <p:tag name="IGUANATEXSIZE" val="20"/>
  <p:tag name="IGUANATEXCURSOR" val="454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016,123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a_{\ell m}^\text{clean}= a_{\ell m}^\text{obs}  - \hat{a}_{\ell m}^\text{SZ}&#10;\]&#10;&#10;&#10;\end{document}"/>
  <p:tag name="IGUANATEXSIZE" val="20"/>
  <p:tag name="IGUANATEXCURSOR" val="541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4071,241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p (a_{\ell m}^\text{clean}|\vec{t}_{\ell m}) = \mathcal{N} \left(-\mathbf{C}^T_\ell \mathbf{B}^{-1}_\ell \vec{t}_{\ell m}, Var(a_{\ell m}^\text{obs}) + Var(\hat{a}_{\ell m}^\text{SZ}) -2 Cov(a_{\ell m}^\text{obs}  , \hat{a}_{\ell m}^\text{SZ}) \right)&#10;\]&#10;&#10;&#10;\end{document}"/>
  <p:tag name="IGUANATEXSIZE" val="20"/>
  <p:tag name="IGUANATEXCURSOR" val="716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3,2058"/>
  <p:tag name="ORIGINALWIDTH" val="865,3918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\hat{a}_{\ell m}^\text{SZ} = \frac{C_\ell^{\phi \text{SZ}}}{C_\ell^{\phi \phi}} a_{\ell m}^\phi&#10;\]&#10;&#10;&#10;\end{document}"/>
  <p:tag name="IGUANATEXSIZE" val="20"/>
  <p:tag name="IGUANATEXCURSOR" val="544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2707,162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p(a_{\ell m}^\text{SZ}|\vec{t}_{\ell m}) = \mathcal{N}(\mathbf{C}^T_\ell \mathbf{B}^{-1}_\ell \vec{d}_{\ell m}, C_\ell^\text{SZSZ}- \mathbf{C}_\ell^T \mathbf{B}^{-1}_\ell  \mathbf{C}_\ell )&#10;\]&#10;&#10;&#10;\end{document}"/>
  <p:tag name="IGUANATEXSIZE" val="20"/>
  <p:tag name="IGUANATEXCURSOR" val="565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1143,607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\Rightarrow \hat{a}_{\ell m}^\text{SZ} = \mathbf{C}^T_\ell \mathbf{B}^{-1}_\ell \vec{d}_{\ell m}&#10;\]&#10;&#10;&#10;\end{document}"/>
  <p:tag name="IGUANATEXSIZE" val="20"/>
  <p:tag name="IGUANATEXCURSOR" val="551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44,99441"/>
  <p:tag name="LATEXADDIN" val="\documentclass{article}&#10;\usepackage{amsmath}&#10;\pagestyle{empty}&#10;\begin{document}&#10;&#10;&#10;\}&#10;&#10;\end{document}"/>
  <p:tag name="IGUANATEXSIZE" val="20"/>
  <p:tag name="IGUANATEXCURSOR" val="84"/>
  <p:tag name="TRANSPARENCY" val="Vero"/>
  <p:tag name="FILENAME" val=""/>
  <p:tag name="LATEXENGINEID" val="0"/>
  <p:tag name="TEMPFOLDER" val="C:\Users\Andrea\Documents\IguanaTex\"/>
  <p:tag name="LATEXFORMHEIGHT" val="312"/>
  <p:tag name="LATEXFORMWIDTH" val="384"/>
  <p:tag name="LATEXFORMWRAP" val="Vero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2357,705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\Cl{SZ}\rightarrow\langle (a_{\ell m}^\text{SZ}-\hat{a}_{\ell m})^2\rangle = \Cl{SZ} - \langle \hat{a}^\text{SZ}_{\ell m} \hat{a}_{\ell m'}^\text{SZ}\rangle.&#10;\]&#10;&#10;&#10;\end{document}"/>
  <p:tag name="IGUANATEXSIZE" val="20"/>
  <p:tag name="IGUANATEXCURSOR" val="549"/>
  <p:tag name="TRANSPARENCY" val="True"/>
  <p:tag name="FILENAME" val=""/>
  <p:tag name="LATEXENGINEID" val="0"/>
  <p:tag name="TEMPFOLDER" val="C:\Users\Andrea\Documents\IguanaTex\"/>
  <p:tag name="LATEXFORMHEIGHT" val="441,75"/>
  <p:tag name="LATEXFORMWIDTH" val="576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1016,123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a_{\ell m}^\text{clean}= a_{\ell m}^\text{obs}  - \hat{a}_{\ell m}^\text{SZ}&#10;\]&#10;&#10;&#10;\end{document}"/>
  <p:tag name="IGUANATEXSIZE" val="20"/>
  <p:tag name="IGUANATEXCURSOR" val="541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,4803"/>
  <p:tag name="ORIGINALWIDTH" val="4071,241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p (a_{\ell m}^\text{clean}|\vec{t}_{\ell m}) = \mathcal{N} \left(-\mathbf{C}^T_\ell \mathbf{B}^{-1}_\ell \vec{t}_{\ell m}, Var(a_{\ell m}^\text{obs}) + Var(\hat{a}_{\ell m}^\text{SZ}) -2 Cov(a_{\ell m}^\text{obs}  , \hat{a}_{\ell m}^\text{SZ}) \right)&#10;\]&#10;&#10;&#10;\end{document}"/>
  <p:tag name="IGUANATEXSIZE" val="20"/>
  <p:tag name="IGUANATEXCURSOR" val="716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3,2058"/>
  <p:tag name="ORIGINALWIDTH" val="865,3918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\hat{a}_{\ell m}^\text{SZ} = \frac{C_\ell^{\phi \text{SZ}}}{C_\ell^{\phi \phi}} a_{\ell m}^\phi&#10;\]&#10;&#10;&#10;\end{document}"/>
  <p:tag name="IGUANATEXSIZE" val="20"/>
  <p:tag name="IGUANATEXCURSOR" val="544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2707,162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p(a_{\ell m}^\text{SZ}|\vec{t}_{\ell m}) = \mathcal{N}(\mathbf{C}^T_\ell \mathbf{B}^{-1}_\ell \vec{d}_{\ell m}, C_\ell^\text{SZSZ}- \mathbf{C}_\ell^T \mathbf{B}^{-1}_\ell  \mathbf{C}_\ell )&#10;\]&#10;&#10;&#10;\end{document}"/>
  <p:tag name="IGUANATEXSIZE" val="20"/>
  <p:tag name="IGUANATEXCURSOR" val="565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,2309"/>
  <p:tag name="ORIGINALWIDTH" val="1143,607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\Rightarrow \hat{a}_{\ell m}^\text{SZ} = \mathbf{C}^T_\ell \mathbf{B}^{-1}_\ell \vec{d}_{\ell m}&#10;\]&#10;&#10;&#10;\end{document}"/>
  <p:tag name="IGUANATEXSIZE" val="20"/>
  <p:tag name="IGUANATEXCURSOR" val="551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2357,705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\Cl{SZ}\rightarrow\langle (a_{\ell m}^\text{SZ}-\hat{a}_{\ell m})^2\rangle = \Cl{SZ} - \langle \hat{a}^\text{SZ}_{\ell m} \hat{a}_{\ell m'}^\text{SZ}\rangle.&#10;\]&#10;&#10;&#10;\end{document}"/>
  <p:tag name="IGUANATEXSIZE" val="20"/>
  <p:tag name="IGUANATEXCURSOR" val="549"/>
  <p:tag name="TRANSPARENCY" val="True"/>
  <p:tag name="FILENAME" val=""/>
  <p:tag name="LATEXENGINEID" val="0"/>
  <p:tag name="TEMPFOLDER" val="C:\Users\Andrea\Documents\IguanaTex\"/>
  <p:tag name="LATEXFORMHEIGHT" val="441,75"/>
  <p:tag name="LATEXFORMWIDTH" val="576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2357,705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\Cl{SZ}\rightarrow\langle (a_{\ell m}^\text{SZ}-\hat{a}_{\ell m})^2\rangle = \Cl{SZ} - \langle \hat{a}^\text{SZ}_{\ell m} \hat{a}_{\ell m'}^\text{SZ}\rangle.&#10;\]&#10;&#10;&#10;\end{document}"/>
  <p:tag name="IGUANATEXSIZE" val="20"/>
  <p:tag name="IGUANATEXCURSOR" val="549"/>
  <p:tag name="TRANSPARENCY" val="True"/>
  <p:tag name="FILENAME" val=""/>
  <p:tag name="LATEXENGINEID" val="0"/>
  <p:tag name="TEMPFOLDER" val="C:\Users\Andrea\Documents\IguanaTex\"/>
  <p:tag name="LATEXFORMHEIGHT" val="441,75"/>
  <p:tag name="LATEXFORMWIDTH" val="576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0,9524"/>
  <p:tag name="ORIGINALWIDTH" val="3311,586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\left[\frac{S}{N}(f_\text{NL}^y)\right]^2=&#10;\left[\sum_\ell \frac{(2\ell+1)\big(\Cl{yT}\big)^2}{\Cl{TT}(\Cl{SZ}+N_\ell)}\right]\left[1-\text{Corr}\big(\Cl{yT},\Cl{SZT})\right]&#10;\]&#10;&#10;&#10;\end{document}"/>
  <p:tag name="IGUANATEXSIZE" val="20"/>
  <p:tag name="IGUANATEXCURSOR" val="539"/>
  <p:tag name="TRANSPARENCY" val="True"/>
  <p:tag name="FILENAME" val=""/>
  <p:tag name="LATEXENGINEID" val="0"/>
  <p:tag name="TEMPFOLDER" val="C:\Users\Andrea\Documents\IguanaTex\"/>
  <p:tag name="LATEXFORMHEIGHT" val="284,25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654.6682"/>
  <p:tag name="LATEXADDIN" val="\documentclass{article}&#10;\usepackage{amsmath}&#10;\pagestyle{empty}&#10;\begin{document}&#10;&#10;\[&#10;v_b^2 \sim (k F \zeta)^2&#10;\]&#10;&#10;&#10;\end{document}"/>
  <p:tag name="IGUANATEXSIZE" val="16"/>
  <p:tag name="IGUANATEXCURSOR" val="106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233,9708"/>
  <p:tag name="LATEXADDIN" val="\documentclass{article}&#10;\usepackage{amsmath}&#10;\pagestyle{empty}&#10;\begin{document}&#10;&#10;1100&#10;&#10;&#10;\end{document}"/>
  <p:tag name="IGUANATEXSIZE" val="20"/>
  <p:tag name="IGUANATEXCURSOR" val="85"/>
  <p:tag name="TRANSPARENCY" val="Vero"/>
  <p:tag name="FILENAME" val=""/>
  <p:tag name="LATEXENGINEID" val="0"/>
  <p:tag name="TEMPFOLDER" val="C:\Users\Andrea\Documents\IguanaTex\"/>
  <p:tag name="LATEXFORMHEIGHT" val="312"/>
  <p:tag name="LATEXFORMWIDTH" val="384"/>
  <p:tag name="LATEXFORMWRAP" val="Vero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851.518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y_\text{reio}E = y_\text{reio}E^{(1)} + y_\text{reio}E^{(2)}+ \dots&#10;\]&#10;&#10;&#10;\end{document}"/>
  <p:tag name="IGUANATEXSIZE" val="20"/>
  <p:tag name="IGUANATEXCURSOR" val="5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98,275"/>
  <p:tag name="ORIGINALWIDTH" val="4936,633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\begin{split}&#10;y_\text{reio}^{(2)}\text{-}E^{(2)} = &#10;&amp;(-1)^{\ell'-m}64\pi&#10;\int \frac{q_1^2 \diff q_1 q_2^2 \diff q_2}{(2\pi)^3}&#10;\int \frac{k_1^2\diff k_1}{(2\pi)^3}&#10;P(q_1)P(q_2)\delta_{\ell}^{\ell'}\delta_{m}^{-m'}&#10;\\&#10;&amp;&#10;\bigg[&#10;\overline{\mathcal{T}}_{X\ \ell, 0}^{(2)}(q_1, q_2, k_1)&#10;\frac{1}{3}I_{\ell'}^{(1)}(q_1,q_2, k_1)&#10;\int x^2 \diff x &#10;j_{0}(x k_1)j_{1}(x q_1)j_{1}(x q_2) +&#10;\\&#10;&amp;&#10;+\sum_{L\ L_1}\sum_{m_1}\sum^1_{n=-1} &#10;\overline{\mathcal{T}}_{X\ \ell m_1}^{(2)}(q_1, q_2, k_1)&#10;\frac{11\pi}{45}I_{\ell',m_1}^{(2)}(q_1,q_2, k_1)&#10;(-1)^{L_1+1}&#10;i^{L+L_1+1}&#10;(-1)^{3m_1}&#10;\\&#10;&amp;&#10;\threej{L_1}{1}{L}{0}{0}{0}&#10;\threej{L_1}{1}{L}{n}{-n}{0}&#10;\threej{L_1}{|m_1|}{1}{0}{0}{0}&#10;\threej{L_1}{|m_1|}{1}{-n}{m_1}{-m_1+n}&#10;\\&#10;&amp;&#10;\frac{3(2L+1)(2L_1+1)}{4\pi}&#10;\alpha_{n,m_1}&#10;\int x^2 \diff x &#10;j_{L}(x k_1)j_{L_1}(x q_1)j_{1}(x q_2)&#10;\bigg].&#10;\end{split}&#10;\]&#10;&#10;&#10;\end{document}"/>
  <p:tag name="IGUANATEXSIZE" val="20"/>
  <p:tag name="IGUANATEXCURSOR" val="1294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654.6682"/>
  <p:tag name="LATEXADDIN" val="\documentclass{article}&#10;\usepackage{amsmath}&#10;\pagestyle{empty}&#10;\begin{document}&#10;&#10;\[&#10;v_b^2 \sim (k F \zeta)^2&#10;\]&#10;&#10;&#10;\end{document}"/>
  <p:tag name="IGUANATEXSIZE" val="16"/>
  <p:tag name="IGUANATEXCURSOR" val="106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2321"/>
  <p:tag name="ORIGINALWIDTH" val="1851.518"/>
  <p:tag name="LATEXADDIN" val="\documentclass{article}&#10;\usepackage{amsmath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[&#10;y_\text{reio}E = y_\text{reio}E^{(1)} + y_\text{reio}E^{(2)}+ \dots&#10;\]&#10;&#10;&#10;\end{document}"/>
  <p:tag name="IGUANATEXSIZE" val="20"/>
  <p:tag name="IGUANATEXCURSOR" val="5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3,442"/>
  <p:tag name="ORIGINALWIDTH" val="3133,858"/>
  <p:tag name="LATEXADDIN" val="\documentclass{article}&#10;\usepackage{amsmath}&#10;\usepackage{multirow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\begin{tabular}{|ccccc|}&#10;\hline&#10;    &amp; Mask                &amp; $T$      &amp; $T\oplus E$ &amp;$T\oplus E$, clean.\\&#10;\hline&#10;\multirow{2}{*}{$1\sigma(f_\text{NL}^y)$}&#10;    &amp; Unmasked            &amp; 12700    &amp; 3300        &amp; 2900 \\&#10;    &amp; eROSITA             &amp; 8600     &amp; 2700        &amp; 2300 \\&#10;\hline&#10;\end{tabular}&#10;&#10;&#10;\end{document}"/>
  <p:tag name="IGUANATEXSIZE" val="20"/>
  <p:tag name="IGUANATEXCURSOR" val="608"/>
  <p:tag name="TRANSPARENCY" val="True"/>
  <p:tag name="FILENAME" val=""/>
  <p:tag name="LATEXENGINEID" val="0"/>
  <p:tag name="TEMPFOLDER" val="C:\Users\Andrea\Documents\IguanaTex\"/>
  <p:tag name="LATEXFORMHEIGHT" val="633"/>
  <p:tag name="LATEXFORMWIDTH" val="679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3,442"/>
  <p:tag name="ORIGINALWIDTH" val="3071,616"/>
  <p:tag name="LATEXADDIN" val="\documentclass{article}&#10;\usepackage{amsmath}&#10;\usepackage{multirow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&#10;\begin{tabular}{|ccccc|}&#10;\hline&#10;    &amp; Mask                &amp; $T$      &amp; $T\oplus E$ &amp;$T\oplus E$, clean.\\&#10;\hline&#10;\multirow{2}{*}{$1\sigma(f_\text{NL}^y)$}&#10;    &amp; Unmasked            &amp; 4900 &amp; 1700 &amp; 1300 \\&#10;    &amp; PRISM               &amp; 1000 &amp; 380     &amp; 300 \\&#10;\hline&#10;\end{tabular}&#10;&#10;&#10;\end{document}"/>
  <p:tag name="IGUANATEXSIZE" val="20"/>
  <p:tag name="IGUANATEXCURSOR" val="483"/>
  <p:tag name="TRANSPARENCY" val="True"/>
  <p:tag name="FILENAME" val=""/>
  <p:tag name="LATEXENGINEID" val="0"/>
  <p:tag name="TEMPFOLDER" val="C:\Users\Andrea\Documents\IguanaTex\"/>
  <p:tag name="LATEXFORMHEIGHT" val="633"/>
  <p:tag name="LATEXFORMWIDTH" val="679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3,442"/>
  <p:tag name="ORIGINALWIDTH" val="3071,616"/>
  <p:tag name="LATEXADDIN" val="\documentclass{article}&#10;\usepackage{amsmath}&#10;\usepackage{multirow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&#10;\begin{tabular}{|ccccc|}&#10;\hline&#10;    &amp; Mask                &amp; $T$      &amp; $T\oplus E$ &amp;$T\oplus E$, clean.\\&#10;\hline&#10;\multirow{2}{*}{$1\sigma(f_\text{NL}^y)$}&#10;    &amp; Unmasked            &amp; 2300 &amp; 1000 &amp; 750 \\&#10;    &amp; PRISM               &amp; 400 &amp; 160     &amp; 130 \\&#10;\hline&#10;\end{tabular}&#10;&#10;&#10;\end{document}"/>
  <p:tag name="IGUANATEXSIZE" val="20"/>
  <p:tag name="IGUANATEXCURSOR" val="721"/>
  <p:tag name="TRANSPARENCY" val="True"/>
  <p:tag name="FILENAME" val=""/>
  <p:tag name="LATEXENGINEID" val="0"/>
  <p:tag name="TEMPFOLDER" val="C:\Users\Andrea\Documents\IguanaTex\"/>
  <p:tag name="LATEXFORMHEIGHT" val="633"/>
  <p:tag name="LATEXFORMWIDTH" val="679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2,6734"/>
  <p:tag name="ORIGINALWIDTH" val="2623,922"/>
  <p:tag name="LATEXADDIN" val="\documentclass{article}&#10;\usepackage{amsmath}&#10;\usepackage{multirow}&#10;\pagestyle{empty}&#10;\begin{document}&#10;&#10;\newcommand*\diff{\mathop{}\!\mathrm{d}}&#10;\newcommand*\Diff[1]{\mathop{}\!\mathrm{d^#1}}&#10;\renewcommand*{\vec}[1]{\mathbf{#1}}&#10;\newcommand{\threej}[6]{ \begin{pmatrix}&#10;    #1 &amp; #2 &amp; #3 \\&#10;    #4 &amp; #5 &amp; #6&#10;\end{pmatrix}}&#10;\newcommand{\sixj}[6]{ \begin{Bmatrix}&#10;    #1 &amp; #2 &amp; #3 \\&#10;    #4 &amp; #5 &amp; #6&#10;\end{Bmatrix}}&#10;\newcommand*\vers[1]{\vec{\hat{#1}}}&#10;\newcommand{\Cl}[1]{C_\ell^{#1}}&#10;&#10;&#10;&#10;\begin{tabular}{|cccc|}&#10;\hline&#10;        &amp; Survey    &amp; $T$      &amp; $T\oplus E$\\&#10;\hline&#10;\multirow{2}{*}{$1\sigma(f_\text{NL}^\mu)$}&#10;    &amp; PIXIE             &amp; 4200     &amp; 3300  \\&#10;    &amp; PRISM             &amp; 300      &amp; 230  \\&#10;    &amp; CVL               &amp; $0.67\!\times\! 10^{-3}$ &amp; $0.55\!\times\! 10^{-3}$\\&#10;\hline&#10;\end{tabular}&#10;&#10;&#10;\end{document}"/>
  <p:tag name="IGUANATEXSIZE" val="20"/>
  <p:tag name="IGUANATEXCURSOR" val="504"/>
  <p:tag name="TRANSPARENCY" val="True"/>
  <p:tag name="FILENAME" val=""/>
  <p:tag name="LATEXENGINEID" val="0"/>
  <p:tag name="TEMPFOLDER" val="C:\Users\Andrea\Documents\IguanaTex\"/>
  <p:tag name="LATEXFORMHEIGHT" val="633"/>
  <p:tag name="LATEXFORMWIDTH" val="679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,2313"/>
  <p:tag name="ORIGINALWIDTH" val="2215,223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langle \zeta(\mathbf{k_1})\zeta^*(\mathbf{k_2}) \rangle =(2\pi)^3&#10;\delta^{(3)}(\mathbf{k_1}-\mathbf{k_2}) P(k_1)&#10;\]&#10;&#10;&#10;\end{document}"/>
  <p:tag name="IGUANATEXSIZE" val="20"/>
  <p:tag name="IGUANATEXCURSOR" val="298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zeta(\mathbf{k_1})&#10;\]&#10;&#10;&#10;\end{document}"/>
  <p:tag name="IGUANATEXSIZE" val="20"/>
  <p:tag name="IGUANATEXCURSOR" val="232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,7346"/>
  <p:tag name="ORIGINALWIDTH" val="280,465"/>
  <p:tag name="LATEXADDIN" val="\documentclass{article}&#10;\usepackage{amsmath}&#10;\pagestyle{empty}&#10;\begin{document}&#10;&#10;\newcommand*\diff{\mathop{}\!\mathrm{d}}&#10;\newcommand*\Diff[1]{\mathop{}\!\mathrm{d^#1}}&#10;\renewcommand{\vec}{\bm}&#10;\newcommand{\Cl}[1]{C_\ell^{#1}}&#10;&#10;&#10;\[&#10;\zeta(\mathbf{k_2})&#10;\]&#10;&#10;&#10;\end{document}"/>
  <p:tag name="IGUANATEXSIZE" val="20"/>
  <p:tag name="IGUANATEXCURSOR" val="249"/>
  <p:tag name="TRANSPARENCY" val="True"/>
  <p:tag name="FILENAME" val=""/>
  <p:tag name="LATEXENGINEID" val="0"/>
  <p:tag name="TEMPFOLDER" val="C:\Users\Andrea\Documents\IguanaTex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Padov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B020D67-894B-44FD-B971-AD796B677CDF}" vid="{917CA879-7F42-4DFE-B143-8565FCED220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PadovaTemplate</Template>
  <TotalTime>0</TotalTime>
  <Words>1689</Words>
  <Application>Microsoft Office PowerPoint</Application>
  <PresentationFormat>On-screen Show (4:3)</PresentationFormat>
  <Paragraphs>241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Cambria Math</vt:lpstr>
      <vt:lpstr>Tw Cen MT</vt:lpstr>
      <vt:lpstr>Padova</vt:lpstr>
      <vt:lpstr>Primordial non-Gaussianity and y-distortions: dealing with secondary sources.</vt:lpstr>
      <vt:lpstr>Outline</vt:lpstr>
      <vt:lpstr>CMB spectral distortions</vt:lpstr>
      <vt:lpstr>CMB spectral distortions</vt:lpstr>
      <vt:lpstr>Primordial non-Gaussianity (NG)</vt:lpstr>
      <vt:lpstr>Primordial non-Gaussianity (NG)</vt:lpstr>
      <vt:lpstr>Primordial NG and spectral distortions - I</vt:lpstr>
      <vt:lpstr>Primordial NG and spectral distortions - I</vt:lpstr>
      <vt:lpstr>Primordial NG and spectral distortions - II</vt:lpstr>
      <vt:lpstr>Sunyaev-Zeldovich effect - I</vt:lpstr>
      <vt:lpstr>Sunyaev-Zeldovich effect - I</vt:lpstr>
      <vt:lpstr>Sunyaev-Zeldovich effect - II</vt:lpstr>
      <vt:lpstr>Sunyaev-Zeldovich effect - II</vt:lpstr>
      <vt:lpstr>Sunyaev-Zeldovich effect - II</vt:lpstr>
      <vt:lpstr>Sunyaev-Zeldovich effect - II</vt:lpstr>
      <vt:lpstr>SZ template removal</vt:lpstr>
      <vt:lpstr>SZ template removal</vt:lpstr>
      <vt:lpstr>SZ template removal</vt:lpstr>
      <vt:lpstr>Deal with SZ-Temperature correlation</vt:lpstr>
      <vt:lpstr>Deal with SZ-Temperature correlation</vt:lpstr>
      <vt:lpstr>Non-Linear Kinetic-SZ</vt:lpstr>
      <vt:lpstr>Non-Linear Kinetic-SZ</vt:lpstr>
      <vt:lpstr>Signals</vt:lpstr>
      <vt:lpstr>Forecast results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II anno Scuola di dottorato in Fisica DFA G. Galilei</dc:title>
  <dc:creator>Andrea</dc:creator>
  <cp:lastModifiedBy>Andrea</cp:lastModifiedBy>
  <cp:revision>215</cp:revision>
  <dcterms:created xsi:type="dcterms:W3CDTF">2017-08-25T09:26:17Z</dcterms:created>
  <dcterms:modified xsi:type="dcterms:W3CDTF">2017-11-14T14:48:08Z</dcterms:modified>
</cp:coreProperties>
</file>