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31"/>
  </p:notesMasterIdLst>
  <p:handoutMasterIdLst>
    <p:handoutMasterId r:id="rId32"/>
  </p:handoutMasterIdLst>
  <p:sldIdLst>
    <p:sldId id="256" r:id="rId2"/>
    <p:sldId id="298" r:id="rId3"/>
    <p:sldId id="257" r:id="rId4"/>
    <p:sldId id="347" r:id="rId5"/>
    <p:sldId id="348" r:id="rId6"/>
    <p:sldId id="349" r:id="rId7"/>
    <p:sldId id="372" r:id="rId8"/>
    <p:sldId id="377" r:id="rId9"/>
    <p:sldId id="373" r:id="rId10"/>
    <p:sldId id="350" r:id="rId11"/>
    <p:sldId id="380" r:id="rId12"/>
    <p:sldId id="381" r:id="rId13"/>
    <p:sldId id="316" r:id="rId14"/>
    <p:sldId id="382" r:id="rId15"/>
    <p:sldId id="383" r:id="rId16"/>
    <p:sldId id="384" r:id="rId17"/>
    <p:sldId id="385" r:id="rId18"/>
    <p:sldId id="386" r:id="rId19"/>
    <p:sldId id="387" r:id="rId20"/>
    <p:sldId id="390" r:id="rId21"/>
    <p:sldId id="388" r:id="rId22"/>
    <p:sldId id="389" r:id="rId23"/>
    <p:sldId id="357" r:id="rId24"/>
    <p:sldId id="365" r:id="rId25"/>
    <p:sldId id="366" r:id="rId26"/>
    <p:sldId id="379" r:id="rId27"/>
    <p:sldId id="374" r:id="rId28"/>
    <p:sldId id="375" r:id="rId29"/>
    <p:sldId id="376" r:id="rId30"/>
  </p:sldIdLst>
  <p:sldSz cx="12192000" cy="6858000"/>
  <p:notesSz cx="6858000"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tta" initials="N" lastIdx="2" clrIdx="0">
    <p:extLst>
      <p:ext uri="{19B8F6BF-5375-455C-9EA6-DF929625EA0E}">
        <p15:presenceInfo xmlns:p15="http://schemas.microsoft.com/office/powerpoint/2012/main" userId="Net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169" autoAdjust="0"/>
    <p:restoredTop sz="65015" autoAdjust="0"/>
  </p:normalViewPr>
  <p:slideViewPr>
    <p:cSldViewPr snapToGrid="0">
      <p:cViewPr varScale="1">
        <p:scale>
          <a:sx n="77" d="100"/>
          <a:sy n="77" d="100"/>
        </p:scale>
        <p:origin x="1218" y="30"/>
      </p:cViewPr>
      <p:guideLst/>
    </p:cSldViewPr>
  </p:slideViewPr>
  <p:notesTextViewPr>
    <p:cViewPr>
      <p:scale>
        <a:sx n="3" d="2"/>
        <a:sy n="3" d="2"/>
      </p:scale>
      <p:origin x="0" y="0"/>
    </p:cViewPr>
  </p:notesTextViewPr>
  <p:notesViewPr>
    <p:cSldViewPr snapToGrid="0" showGuides="1">
      <p:cViewPr varScale="1">
        <p:scale>
          <a:sx n="62" d="100"/>
          <a:sy n="62" d="100"/>
        </p:scale>
        <p:origin x="2371" y="4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96888"/>
          </a:xfrm>
          <a:prstGeom prst="rect">
            <a:avLst/>
          </a:prstGeom>
        </p:spPr>
        <p:txBody>
          <a:bodyPr vert="horz" lIns="91440" tIns="45720" rIns="91440" bIns="45720" rtlCol="1"/>
          <a:lstStyle>
            <a:lvl1pPr algn="l">
              <a:defRPr sz="1200"/>
            </a:lvl1pPr>
          </a:lstStyle>
          <a:p>
            <a:fld id="{5381B264-5BB1-44BD-8101-F457482ADACF}" type="datetimeFigureOut">
              <a:rPr lang="he-IL" smtClean="0"/>
              <a:t>כ"ה/חשון/תשע"ח</a:t>
            </a:fld>
            <a:endParaRPr lang="he-IL"/>
          </a:p>
        </p:txBody>
      </p:sp>
      <p:sp>
        <p:nvSpPr>
          <p:cNvPr id="4" name="מציין מיקום של כותרת תחתונה 3"/>
          <p:cNvSpPr>
            <a:spLocks noGrp="1"/>
          </p:cNvSpPr>
          <p:nvPr>
            <p:ph type="ftr" sz="quarter" idx="2"/>
          </p:nvPr>
        </p:nvSpPr>
        <p:spPr>
          <a:xfrm>
            <a:off x="3886200" y="9429750"/>
            <a:ext cx="2971800" cy="496888"/>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429750"/>
            <a:ext cx="2971800" cy="496888"/>
          </a:xfrm>
          <a:prstGeom prst="rect">
            <a:avLst/>
          </a:prstGeom>
        </p:spPr>
        <p:txBody>
          <a:bodyPr vert="horz" lIns="91440" tIns="45720" rIns="91440" bIns="45720" rtlCol="1" anchor="b"/>
          <a:lstStyle>
            <a:lvl1pPr algn="l">
              <a:defRPr sz="1200"/>
            </a:lvl1pPr>
          </a:lstStyle>
          <a:p>
            <a:fld id="{AA81E4B3-340B-4CFB-80FA-11E1699C1D2C}" type="slidenum">
              <a:rPr lang="he-IL" smtClean="0"/>
              <a:t>‹#›</a:t>
            </a:fld>
            <a:endParaRPr lang="he-IL"/>
          </a:p>
        </p:txBody>
      </p:sp>
    </p:spTree>
    <p:extLst>
      <p:ext uri="{BB962C8B-B14F-4D97-AF65-F5344CB8AC3E}">
        <p14:creationId xmlns:p14="http://schemas.microsoft.com/office/powerpoint/2010/main" val="3858186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98056"/>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98056"/>
          </a:xfrm>
          <a:prstGeom prst="rect">
            <a:avLst/>
          </a:prstGeom>
        </p:spPr>
        <p:txBody>
          <a:bodyPr vert="horz" lIns="91440" tIns="45720" rIns="91440" bIns="45720" rtlCol="1"/>
          <a:lstStyle>
            <a:lvl1pPr algn="l">
              <a:defRPr sz="1200"/>
            </a:lvl1pPr>
          </a:lstStyle>
          <a:p>
            <a:fld id="{18C19E33-F9EF-4DEE-B929-986BDF068414}" type="datetimeFigureOut">
              <a:rPr lang="he-IL" smtClean="0"/>
              <a:t>כ"ה/חשון/תשע"ח</a:t>
            </a:fld>
            <a:endParaRPr lang="he-IL"/>
          </a:p>
        </p:txBody>
      </p:sp>
      <p:sp>
        <p:nvSpPr>
          <p:cNvPr id="4" name="מציין מיקום של תמונת שקופית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777194"/>
            <a:ext cx="5486400" cy="3908614"/>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9428584"/>
            <a:ext cx="2971800" cy="498055"/>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8584"/>
            <a:ext cx="2971800" cy="498055"/>
          </a:xfrm>
          <a:prstGeom prst="rect">
            <a:avLst/>
          </a:prstGeom>
        </p:spPr>
        <p:txBody>
          <a:bodyPr vert="horz" lIns="91440" tIns="45720" rIns="91440" bIns="45720" rtlCol="1" anchor="b"/>
          <a:lstStyle>
            <a:lvl1pPr algn="l">
              <a:defRPr sz="1200"/>
            </a:lvl1pPr>
          </a:lstStyle>
          <a:p>
            <a:fld id="{10D9D0B7-9144-43DF-AB68-5DB2FEE851FC}" type="slidenum">
              <a:rPr lang="he-IL" smtClean="0"/>
              <a:t>‹#›</a:t>
            </a:fld>
            <a:endParaRPr lang="he-IL"/>
          </a:p>
        </p:txBody>
      </p:sp>
    </p:spTree>
    <p:extLst>
      <p:ext uri="{BB962C8B-B14F-4D97-AF65-F5344CB8AC3E}">
        <p14:creationId xmlns:p14="http://schemas.microsoft.com/office/powerpoint/2010/main" val="2552164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Hello.</a:t>
            </a:r>
            <a:r>
              <a:rPr lang="en-US" baseline="0" dirty="0"/>
              <a:t> My name is Ira Wolfson, I am a PhD student at Ben </a:t>
            </a:r>
            <a:r>
              <a:rPr lang="en-US" baseline="0" dirty="0" err="1"/>
              <a:t>Gurion</a:t>
            </a:r>
            <a:r>
              <a:rPr lang="en-US" baseline="0" dirty="0"/>
              <a:t> University of the Negev. I am happy to be here today and to be able to present some of the results of my research.</a:t>
            </a:r>
          </a:p>
          <a:p>
            <a:endParaRPr lang="en-US" baseline="0" dirty="0"/>
          </a:p>
          <a:p>
            <a:r>
              <a:rPr lang="en-US" baseline="0" dirty="0"/>
              <a:t>As the title suggests, my work deals with inflationary potentials. Specifically small field model, which have the ability to generate a significant gravitational wave signal.</a:t>
            </a:r>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a:t>
            </a:fld>
            <a:endParaRPr lang="he-IL"/>
          </a:p>
        </p:txBody>
      </p:sp>
    </p:spTree>
    <p:extLst>
      <p:ext uri="{BB962C8B-B14F-4D97-AF65-F5344CB8AC3E}">
        <p14:creationId xmlns:p14="http://schemas.microsoft.com/office/powerpoint/2010/main" val="1481163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85750" indent="-285750" algn="l" rtl="0">
              <a:buFont typeface="Arial" panose="020B0604020202020204" pitchFamily="34" charset="0"/>
              <a:buChar char="•"/>
            </a:pPr>
            <a:r>
              <a:rPr lang="en-US" sz="1200" dirty="0">
                <a:solidFill>
                  <a:schemeClr val="bg1"/>
                </a:solidFill>
              </a:rPr>
              <a:t>Solve background geometry while ensuring slow roll</a:t>
            </a:r>
          </a:p>
          <a:p>
            <a:pPr marL="285750" indent="-285750" algn="l" rtl="0">
              <a:buFont typeface="Arial" panose="020B0604020202020204" pitchFamily="34" charset="0"/>
              <a:buChar char="•"/>
            </a:pPr>
            <a:r>
              <a:rPr lang="en-US" sz="1200" dirty="0">
                <a:solidFill>
                  <a:schemeClr val="bg1"/>
                </a:solidFill>
              </a:rPr>
              <a:t>Track all relevant</a:t>
            </a:r>
            <a:r>
              <a:rPr lang="en-US" sz="1200" baseline="0" dirty="0">
                <a:solidFill>
                  <a:schemeClr val="bg1"/>
                </a:solidFill>
              </a:rPr>
              <a:t> quantities (slow roll, etc.)</a:t>
            </a:r>
          </a:p>
          <a:p>
            <a:pPr marL="285750" indent="-285750" algn="l" rtl="0">
              <a:buFont typeface="Arial" panose="020B0604020202020204" pitchFamily="34" charset="0"/>
              <a:buChar char="•"/>
            </a:pPr>
            <a:r>
              <a:rPr lang="en-US" sz="1200" baseline="0" dirty="0">
                <a:solidFill>
                  <a:schemeClr val="bg1"/>
                </a:solidFill>
              </a:rPr>
              <a:t>Construct pump field</a:t>
            </a:r>
            <a:endParaRPr lang="en-US" sz="1200" dirty="0">
              <a:solidFill>
                <a:schemeClr val="bg1"/>
              </a:solidFill>
            </a:endParaRPr>
          </a:p>
          <a:p>
            <a:pPr marL="285750" indent="-285750" algn="l" rtl="0">
              <a:buFont typeface="Arial" panose="020B0604020202020204" pitchFamily="34" charset="0"/>
              <a:buChar char="•"/>
            </a:pPr>
            <a:r>
              <a:rPr lang="en-US" sz="1200" dirty="0">
                <a:solidFill>
                  <a:schemeClr val="bg1"/>
                </a:solidFill>
              </a:rPr>
              <a:t>Solve MS equations for a bunch of k-modes (that correspond to our CMB region)</a:t>
            </a:r>
          </a:p>
          <a:p>
            <a:pPr marL="285750" indent="-285750" algn="l" rtl="0">
              <a:buFont typeface="Arial" panose="020B0604020202020204" pitchFamily="34" charset="0"/>
              <a:buChar char="•"/>
            </a:pPr>
            <a:r>
              <a:rPr lang="en-US" sz="1200" dirty="0">
                <a:solidFill>
                  <a:schemeClr val="bg1"/>
                </a:solidFill>
              </a:rPr>
              <a:t>Stack </a:t>
            </a:r>
            <a:r>
              <a:rPr lang="en-US" sz="1200" dirty="0" err="1">
                <a:solidFill>
                  <a:schemeClr val="bg1"/>
                </a:solidFill>
              </a:rPr>
              <a:t>em</a:t>
            </a:r>
            <a:r>
              <a:rPr lang="en-US" sz="1200" dirty="0">
                <a:solidFill>
                  <a:schemeClr val="bg1"/>
                </a:solidFill>
              </a:rPr>
              <a:t>’ high (stack k-modes</a:t>
            </a:r>
            <a:r>
              <a:rPr lang="en-US" sz="1200" baseline="0" dirty="0">
                <a:solidFill>
                  <a:schemeClr val="bg1"/>
                </a:solidFill>
              </a:rPr>
              <a:t> to create F(</a:t>
            </a:r>
            <a:r>
              <a:rPr lang="en-US" sz="1200" baseline="0" dirty="0" err="1">
                <a:solidFill>
                  <a:schemeClr val="bg1"/>
                </a:solidFill>
              </a:rPr>
              <a:t>k,t</a:t>
            </a:r>
            <a:r>
              <a:rPr lang="en-US" sz="1200" baseline="0" dirty="0">
                <a:solidFill>
                  <a:schemeClr val="bg1"/>
                </a:solidFill>
              </a:rPr>
              <a:t>) and slice it at a time much later than the last freeze-out time)</a:t>
            </a:r>
          </a:p>
          <a:p>
            <a:pPr marL="285750" indent="-285750" algn="l" rtl="0">
              <a:buFont typeface="Arial" panose="020B0604020202020204" pitchFamily="34" charset="0"/>
              <a:buChar char="•"/>
            </a:pPr>
            <a:r>
              <a:rPr lang="en-US" sz="1200" baseline="0" dirty="0">
                <a:solidFill>
                  <a:schemeClr val="bg1"/>
                </a:solidFill>
              </a:rPr>
              <a:t>Analyze the resulting power spectrum for ns </a:t>
            </a:r>
            <a:r>
              <a:rPr lang="en-US" sz="1200" baseline="0" dirty="0" err="1">
                <a:solidFill>
                  <a:schemeClr val="bg1"/>
                </a:solidFill>
              </a:rPr>
              <a:t>nrun</a:t>
            </a:r>
            <a:r>
              <a:rPr lang="en-US" sz="1200" baseline="0" dirty="0">
                <a:solidFill>
                  <a:schemeClr val="bg1"/>
                </a:solidFill>
              </a:rPr>
              <a:t> etc.</a:t>
            </a:r>
            <a:endParaRPr lang="en-US" sz="1200" dirty="0">
              <a:solidFill>
                <a:schemeClr val="bg1"/>
              </a:solidFill>
            </a:endParaRPr>
          </a:p>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9422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This</a:t>
            </a:r>
            <a:r>
              <a:rPr lang="en-US" baseline="0" dirty="0"/>
              <a:t> shows the extraction of a_2 and a_3 and the resultant power spectrum of the most probable member of this class of models.</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11</a:t>
            </a:fld>
            <a:endParaRPr lang="he-IL"/>
          </a:p>
        </p:txBody>
      </p:sp>
    </p:spTree>
    <p:extLst>
      <p:ext uri="{BB962C8B-B14F-4D97-AF65-F5344CB8AC3E}">
        <p14:creationId xmlns:p14="http://schemas.microsoft.com/office/powerpoint/2010/main" val="514250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What this graph shows is a tour de force: we are able to simulate and analyze</a:t>
            </a:r>
            <a:r>
              <a:rPr lang="en-US" baseline="0" dirty="0"/>
              <a:t> a large amount of potentials, in a reasonable amount of time. </a:t>
            </a:r>
          </a:p>
          <a:p>
            <a:endParaRPr lang="en-US" baseline="0" dirty="0"/>
          </a:p>
          <a:p>
            <a:r>
              <a:rPr lang="en-US" baseline="0" dirty="0"/>
              <a:t>The underlying “map” is the joint probability function of </a:t>
            </a:r>
            <a:r>
              <a:rPr lang="en-US" baseline="0" dirty="0" err="1"/>
              <a:t>n_s</a:t>
            </a:r>
            <a:r>
              <a:rPr lang="en-US" baseline="0" dirty="0"/>
              <a:t> and </a:t>
            </a:r>
            <a:r>
              <a:rPr lang="en-US" baseline="0" dirty="0" err="1"/>
              <a:t>n_run</a:t>
            </a:r>
            <a:r>
              <a:rPr lang="en-US" baseline="0" dirty="0"/>
              <a:t> as extracted from </a:t>
            </a:r>
            <a:r>
              <a:rPr lang="en-US" baseline="0" dirty="0" err="1"/>
              <a:t>BICEP+Planck</a:t>
            </a:r>
            <a:r>
              <a:rPr lang="en-US" baseline="0" dirty="0"/>
              <a:t> data.</a:t>
            </a:r>
          </a:p>
          <a:p>
            <a:endParaRPr lang="en-US" baseline="0" dirty="0"/>
          </a:p>
          <a:p>
            <a:r>
              <a:rPr lang="en-US" baseline="0" dirty="0"/>
              <a:t>Every point on the graph is a potential, after background evolution, power spectrum extraction and analysis. </a:t>
            </a:r>
          </a:p>
          <a:p>
            <a:endParaRPr lang="en-US" baseline="0" dirty="0"/>
          </a:p>
          <a:p>
            <a:r>
              <a:rPr lang="en-US" baseline="0" dirty="0"/>
              <a:t>What we do is, for each potential we attach the underlying probability, and so we are able to transfer probabilities to the coefficients used.</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12</a:t>
            </a:fld>
            <a:endParaRPr lang="he-IL"/>
          </a:p>
        </p:txBody>
      </p:sp>
    </p:spTree>
    <p:extLst>
      <p:ext uri="{BB962C8B-B14F-4D97-AF65-F5344CB8AC3E}">
        <p14:creationId xmlns:p14="http://schemas.microsoft.com/office/powerpoint/2010/main" val="1547590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This</a:t>
            </a:r>
            <a:r>
              <a:rPr lang="en-US" baseline="0" dirty="0"/>
              <a:t> shows the extraction of a_2 and a_3 and the resultant power spectrum of the most probable member of this class of models.</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13</a:t>
            </a:fld>
            <a:endParaRPr lang="he-IL"/>
          </a:p>
        </p:txBody>
      </p:sp>
    </p:spTree>
    <p:extLst>
      <p:ext uri="{BB962C8B-B14F-4D97-AF65-F5344CB8AC3E}">
        <p14:creationId xmlns:p14="http://schemas.microsoft.com/office/powerpoint/2010/main" val="3287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In order to account for this discrepancy and try to find its</a:t>
            </a:r>
            <a:r>
              <a:rPr lang="en-US" baseline="0" dirty="0"/>
              <a:t> origins, it proved necessary to delve deeper into the origin of the analytic expression. </a:t>
            </a:r>
          </a:p>
          <a:p>
            <a:endParaRPr lang="en-US" baseline="0" dirty="0"/>
          </a:p>
          <a:p>
            <a:r>
              <a:rPr lang="en-US" baseline="0" dirty="0"/>
              <a:t>So, Stewart and </a:t>
            </a:r>
            <a:r>
              <a:rPr lang="en-US" baseline="0" dirty="0" err="1"/>
              <a:t>Lyth’s</a:t>
            </a:r>
            <a:r>
              <a:rPr lang="en-US" baseline="0" dirty="0"/>
              <a:t> paper goes through the process in great detail, I will go through it in broad strokes.</a:t>
            </a:r>
          </a:p>
          <a:p>
            <a:endParaRPr lang="en-US" baseline="0" dirty="0"/>
          </a:p>
          <a:p>
            <a:r>
              <a:rPr lang="en-US" baseline="0" dirty="0"/>
              <a:t>You first calculate the PPS using the power law model:</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14</a:t>
            </a:fld>
            <a:endParaRPr lang="he-IL"/>
          </a:p>
        </p:txBody>
      </p:sp>
    </p:spTree>
    <p:extLst>
      <p:ext uri="{BB962C8B-B14F-4D97-AF65-F5344CB8AC3E}">
        <p14:creationId xmlns:p14="http://schemas.microsoft.com/office/powerpoint/2010/main" val="2792213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15</a:t>
            </a:fld>
            <a:endParaRPr lang="he-IL"/>
          </a:p>
        </p:txBody>
      </p:sp>
    </p:spTree>
    <p:extLst>
      <p:ext uri="{BB962C8B-B14F-4D97-AF65-F5344CB8AC3E}">
        <p14:creationId xmlns:p14="http://schemas.microsoft.com/office/powerpoint/2010/main" val="37216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So, what seems to be the problem?</a:t>
            </a:r>
          </a:p>
          <a:p>
            <a:endParaRPr lang="en-US" dirty="0"/>
          </a:p>
          <a:p>
            <a:r>
              <a:rPr lang="en-US" dirty="0"/>
              <a:t>Well</a:t>
            </a:r>
            <a:r>
              <a:rPr lang="en-US" baseline="0" dirty="0"/>
              <a:t> there are a few:</a:t>
            </a:r>
          </a:p>
          <a:p>
            <a:endParaRPr lang="en-US" baseline="0" dirty="0"/>
          </a:p>
          <a:p>
            <a:r>
              <a:rPr lang="en-US" baseline="0" dirty="0"/>
              <a:t>The most obvious problem has to do with how </a:t>
            </a:r>
            <a:r>
              <a:rPr lang="en-US" baseline="0" dirty="0" err="1"/>
              <a:t>stewart</a:t>
            </a:r>
            <a:r>
              <a:rPr lang="en-US" baseline="0" dirty="0"/>
              <a:t> and </a:t>
            </a:r>
            <a:r>
              <a:rPr lang="en-US" baseline="0" dirty="0" err="1"/>
              <a:t>lyth</a:t>
            </a:r>
            <a:r>
              <a:rPr lang="en-US" baseline="0" dirty="0"/>
              <a:t> defined nu.</a:t>
            </a:r>
          </a:p>
          <a:p>
            <a:endParaRPr lang="en-US" baseline="0" dirty="0"/>
          </a:p>
          <a:p>
            <a:r>
              <a:rPr lang="en-US" baseline="0" dirty="0"/>
              <a:t>So who is nu? Nu is the ORDER of the Hankel type solution to the </a:t>
            </a:r>
            <a:r>
              <a:rPr lang="en-US" baseline="0" dirty="0" err="1"/>
              <a:t>Mukhanov</a:t>
            </a:r>
            <a:r>
              <a:rPr lang="en-US" baseline="0" dirty="0"/>
              <a:t> –Sasaki equation</a:t>
            </a:r>
          </a:p>
          <a:p>
            <a:r>
              <a:rPr lang="en-US" baseline="0" dirty="0"/>
              <a:t>In the power law scenario, and is connected to Z’’/Z. In that scenario the </a:t>
            </a:r>
            <a:r>
              <a:rPr lang="en-US" baseline="0" dirty="0" err="1"/>
              <a:t>overdotted</a:t>
            </a:r>
            <a:r>
              <a:rPr lang="en-US" baseline="0" dirty="0"/>
              <a:t> terms are actually zero, and you can throw them away. </a:t>
            </a:r>
          </a:p>
          <a:p>
            <a:endParaRPr lang="en-US" baseline="0" dirty="0"/>
          </a:p>
          <a:p>
            <a:r>
              <a:rPr lang="en-US" baseline="0" dirty="0"/>
              <a:t>However in any other case, if you do that, you are actually dealing with an inaccurate expression.</a:t>
            </a:r>
          </a:p>
          <a:p>
            <a:endParaRPr lang="en-US" baseline="0"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16</a:t>
            </a:fld>
            <a:endParaRPr lang="he-IL"/>
          </a:p>
        </p:txBody>
      </p:sp>
    </p:spTree>
    <p:extLst>
      <p:ext uri="{BB962C8B-B14F-4D97-AF65-F5344CB8AC3E}">
        <p14:creationId xmlns:p14="http://schemas.microsoft.com/office/powerpoint/2010/main" val="2575351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aseline="0" dirty="0"/>
              <a:t>OK, so how is nu connected to Z’’/Z???</a:t>
            </a:r>
          </a:p>
          <a:p>
            <a:endParaRPr lang="en-US" baseline="0" dirty="0"/>
          </a:p>
          <a:p>
            <a:r>
              <a:rPr lang="en-US" baseline="0" dirty="0"/>
              <a:t>This is the proper definition for nu. </a:t>
            </a:r>
          </a:p>
          <a:p>
            <a:r>
              <a:rPr lang="en-US" baseline="0" dirty="0"/>
              <a:t>With this definition one can recast the MS equation as this one.</a:t>
            </a:r>
          </a:p>
          <a:p>
            <a:r>
              <a:rPr lang="en-US" baseline="0" dirty="0"/>
              <a:t>And get the scalar index as written below.</a:t>
            </a:r>
          </a:p>
          <a:p>
            <a:endParaRPr lang="en-US" baseline="0" dirty="0"/>
          </a:p>
          <a:p>
            <a:r>
              <a:rPr lang="en-US" baseline="0" dirty="0"/>
              <a:t> </a:t>
            </a:r>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17</a:t>
            </a:fld>
            <a:endParaRPr lang="he-IL"/>
          </a:p>
        </p:txBody>
      </p:sp>
    </p:spTree>
    <p:extLst>
      <p:ext uri="{BB962C8B-B14F-4D97-AF65-F5344CB8AC3E}">
        <p14:creationId xmlns:p14="http://schemas.microsoft.com/office/powerpoint/2010/main" val="207995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aseline="0" dirty="0"/>
              <a:t>Yet another approximation usually made is the connection between slow roll parameter in their original definition, and approximated expressions using the potential and its derivatives.</a:t>
            </a:r>
          </a:p>
          <a:p>
            <a:endParaRPr lang="en-US" baseline="0" dirty="0"/>
          </a:p>
          <a:p>
            <a:r>
              <a:rPr lang="en-US" baseline="0" dirty="0"/>
              <a:t>In most cases, this approximation is valid to some degree, however in these type of models, these approximations fail altogether.</a:t>
            </a:r>
          </a:p>
          <a:p>
            <a:endParaRPr lang="en-US" baseline="0" dirty="0"/>
          </a:p>
          <a:p>
            <a:r>
              <a:rPr lang="en-US" baseline="0" dirty="0"/>
              <a:t>We have checked and found that the discrepancy between delta and </a:t>
            </a:r>
            <a:r>
              <a:rPr lang="en-US" baseline="0" dirty="0" err="1"/>
              <a:t>deltaH</a:t>
            </a:r>
            <a:r>
              <a:rPr lang="en-US" baseline="0" dirty="0"/>
              <a:t> as well as the third parameter and its counterpart can sometimes be of the order of 2 orders of magnitude!!! </a:t>
            </a:r>
          </a:p>
          <a:p>
            <a:endParaRPr lang="en-US" baseline="0" dirty="0"/>
          </a:p>
          <a:p>
            <a:r>
              <a:rPr lang="en-US" baseline="0" dirty="0"/>
              <a:t>(example delta=0.005 </a:t>
            </a:r>
            <a:r>
              <a:rPr lang="en-US" baseline="0" dirty="0" err="1"/>
              <a:t>deltah</a:t>
            </a:r>
            <a:r>
              <a:rPr lang="en-US" baseline="0" dirty="0"/>
              <a:t>=0.2, third~10^(-4) </a:t>
            </a:r>
            <a:r>
              <a:rPr lang="en-US" baseline="0" dirty="0" err="1"/>
              <a:t>thirdH</a:t>
            </a:r>
            <a:r>
              <a:rPr lang="en-US" baseline="0" dirty="0"/>
              <a:t>=0.4 etc.)</a:t>
            </a:r>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18</a:t>
            </a:fld>
            <a:endParaRPr lang="he-IL"/>
          </a:p>
        </p:txBody>
      </p:sp>
    </p:spTree>
    <p:extLst>
      <p:ext uri="{BB962C8B-B14F-4D97-AF65-F5344CB8AC3E}">
        <p14:creationId xmlns:p14="http://schemas.microsoft.com/office/powerpoint/2010/main" val="3637733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There are of course other slight</a:t>
            </a:r>
            <a:r>
              <a:rPr lang="en-US" baseline="0" dirty="0"/>
              <a:t> errors to be considered:</a:t>
            </a:r>
          </a:p>
          <a:p>
            <a:r>
              <a:rPr lang="en-US" baseline="0" dirty="0"/>
              <a:t>For instance the error between the nu derivative in the two formulations sometimes can get to hundreds of </a:t>
            </a:r>
            <a:r>
              <a:rPr lang="en-US" baseline="0" dirty="0" err="1"/>
              <a:t>percents</a:t>
            </a:r>
            <a:r>
              <a:rPr lang="en-US" baseline="0" dirty="0"/>
              <a:t>, but since its multiplied by a small quantity, this has a marked yet second in importance effect (can sometimes get to 0.5~1 %).</a:t>
            </a:r>
          </a:p>
          <a:p>
            <a:endParaRPr lang="en-US" baseline="0" dirty="0"/>
          </a:p>
          <a:p>
            <a:r>
              <a:rPr lang="en-US" baseline="0" dirty="0"/>
              <a:t>Another problem is where to truncate the term? 2</a:t>
            </a:r>
            <a:r>
              <a:rPr lang="en-US" baseline="30000" dirty="0"/>
              <a:t>nd</a:t>
            </a:r>
            <a:r>
              <a:rPr lang="en-US" baseline="0" dirty="0"/>
              <a:t> order? 3</a:t>
            </a:r>
            <a:r>
              <a:rPr lang="en-US" baseline="30000" dirty="0"/>
              <a:t>rd</a:t>
            </a:r>
            <a:r>
              <a:rPr lang="en-US" baseline="0" dirty="0"/>
              <a:t> order? Maybe more? </a:t>
            </a:r>
            <a:br>
              <a:rPr lang="en-US" baseline="0" dirty="0"/>
            </a:br>
            <a:r>
              <a:rPr lang="en-US" baseline="0" dirty="0"/>
              <a:t>There seems to be a small error that is associated with throwing away terms of more that third order, but not a truly significant one.</a:t>
            </a:r>
          </a:p>
          <a:p>
            <a:endParaRPr lang="en-US" baseline="0" dirty="0"/>
          </a:p>
          <a:p>
            <a:r>
              <a:rPr lang="en-US" baseline="0" dirty="0"/>
              <a:t>And so we had no choice but to </a:t>
            </a:r>
            <a:r>
              <a:rPr lang="en-US" baseline="0" dirty="0" err="1"/>
              <a:t>concider</a:t>
            </a:r>
            <a:r>
              <a:rPr lang="en-US" baseline="0" dirty="0"/>
              <a:t> the major problem:</a:t>
            </a:r>
          </a:p>
          <a:p>
            <a:r>
              <a:rPr lang="en-US" baseline="0" dirty="0"/>
              <a:t>The MS-&gt;Bessel approximation could be altogether wrong when we speak of our models.</a:t>
            </a:r>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19</a:t>
            </a:fld>
            <a:endParaRPr lang="he-IL"/>
          </a:p>
        </p:txBody>
      </p:sp>
    </p:spTree>
    <p:extLst>
      <p:ext uri="{BB962C8B-B14F-4D97-AF65-F5344CB8AC3E}">
        <p14:creationId xmlns:p14="http://schemas.microsoft.com/office/powerpoint/2010/main" val="422425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br>
              <a:rPr lang="en-US" dirty="0"/>
            </a:br>
            <a:r>
              <a:rPr lang="en-US" dirty="0"/>
              <a:t>This</a:t>
            </a:r>
            <a:r>
              <a:rPr lang="en-US" baseline="0" dirty="0"/>
              <a:t> field of study should interest all of us (I feel), since it aims to provide valid alternatives to large field model inflation, which seem to be favorable today in light of the data.</a:t>
            </a:r>
          </a:p>
          <a:p>
            <a:endParaRPr lang="en-US" baseline="0" dirty="0"/>
          </a:p>
          <a:p>
            <a:r>
              <a:rPr lang="en-US" baseline="0" dirty="0"/>
              <a:t>More to the point, the recent LIGO discovery hints at the real possibility of picking up Primordial gravitational waves. This is exciting since it might tell us something about the energy scale of inflation.</a:t>
            </a:r>
          </a:p>
          <a:p>
            <a:endParaRPr lang="en-US" baseline="0" dirty="0"/>
          </a:p>
          <a:p>
            <a:r>
              <a:rPr lang="en-US" baseline="0" dirty="0"/>
              <a:t>In turn this may give us access to studying how fundamental physics behave in such high energies. </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a:t>
            </a:fld>
            <a:endParaRPr lang="he-IL"/>
          </a:p>
        </p:txBody>
      </p:sp>
    </p:spTree>
    <p:extLst>
      <p:ext uri="{BB962C8B-B14F-4D97-AF65-F5344CB8AC3E}">
        <p14:creationId xmlns:p14="http://schemas.microsoft.com/office/powerpoint/2010/main" val="447403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20</a:t>
            </a:fld>
            <a:endParaRPr lang="he-IL"/>
          </a:p>
        </p:txBody>
      </p:sp>
    </p:spTree>
    <p:extLst>
      <p:ext uri="{BB962C8B-B14F-4D97-AF65-F5344CB8AC3E}">
        <p14:creationId xmlns:p14="http://schemas.microsoft.com/office/powerpoint/2010/main" val="4231036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21</a:t>
            </a:fld>
            <a:endParaRPr lang="he-IL"/>
          </a:p>
        </p:txBody>
      </p:sp>
    </p:spTree>
    <p:extLst>
      <p:ext uri="{BB962C8B-B14F-4D97-AF65-F5344CB8AC3E}">
        <p14:creationId xmlns:p14="http://schemas.microsoft.com/office/powerpoint/2010/main" val="3991256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22</a:t>
            </a:fld>
            <a:endParaRPr lang="he-IL"/>
          </a:p>
        </p:txBody>
      </p:sp>
    </p:spTree>
    <p:extLst>
      <p:ext uri="{BB962C8B-B14F-4D97-AF65-F5344CB8AC3E}">
        <p14:creationId xmlns:p14="http://schemas.microsoft.com/office/powerpoint/2010/main" val="261086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This is a recent result.</a:t>
            </a:r>
          </a:p>
          <a:p>
            <a:endParaRPr lang="en-US" dirty="0"/>
          </a:p>
          <a:p>
            <a:r>
              <a:rPr lang="en-US" dirty="0"/>
              <a:t>You can see we were able to cover the complete ns-</a:t>
            </a:r>
            <a:r>
              <a:rPr lang="en-US" dirty="0" err="1"/>
              <a:t>nrun</a:t>
            </a:r>
            <a:r>
              <a:rPr lang="en-US" dirty="0"/>
              <a:t> plain of interest.</a:t>
            </a:r>
          </a:p>
          <a:p>
            <a:endParaRPr lang="en-US" dirty="0"/>
          </a:p>
          <a:p>
            <a:r>
              <a:rPr lang="en-US" dirty="0"/>
              <a:t>You can</a:t>
            </a:r>
            <a:r>
              <a:rPr lang="en-US" baseline="0" dirty="0"/>
              <a:t> also see that the sample on the ns-</a:t>
            </a:r>
            <a:r>
              <a:rPr lang="en-US" baseline="0" dirty="0" err="1"/>
              <a:t>nrunrun</a:t>
            </a:r>
            <a:r>
              <a:rPr lang="en-US" baseline="0" dirty="0"/>
              <a:t> graph is “</a:t>
            </a:r>
            <a:r>
              <a:rPr lang="en-US" baseline="0" dirty="0" err="1"/>
              <a:t>compresed</a:t>
            </a:r>
            <a:r>
              <a:rPr lang="en-US" baseline="0" dirty="0"/>
              <a:t>”.</a:t>
            </a:r>
          </a:p>
          <a:p>
            <a:endParaRPr lang="en-US" baseline="0" dirty="0"/>
          </a:p>
          <a:p>
            <a:r>
              <a:rPr lang="en-US" baseline="0" dirty="0"/>
              <a:t>In order to examine this further we took a “wide angle” picture.</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23</a:t>
            </a:fld>
            <a:endParaRPr lang="he-IL"/>
          </a:p>
        </p:txBody>
      </p:sp>
    </p:spTree>
    <p:extLst>
      <p:ext uri="{BB962C8B-B14F-4D97-AF65-F5344CB8AC3E}">
        <p14:creationId xmlns:p14="http://schemas.microsoft.com/office/powerpoint/2010/main" val="1738922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aseline="0" dirty="0"/>
              <a:t>One can easily see the upper panel and the lower panel are mirror images of one another.</a:t>
            </a:r>
          </a:p>
          <a:p>
            <a:endParaRPr lang="en-US" baseline="0" dirty="0"/>
          </a:p>
          <a:p>
            <a:r>
              <a:rPr lang="en-US" baseline="0" dirty="0"/>
              <a:t>Which suggest a mostly linear connection between the two.</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24</a:t>
            </a:fld>
            <a:endParaRPr lang="he-IL"/>
          </a:p>
        </p:txBody>
      </p:sp>
    </p:spTree>
    <p:extLst>
      <p:ext uri="{BB962C8B-B14F-4D97-AF65-F5344CB8AC3E}">
        <p14:creationId xmlns:p14="http://schemas.microsoft.com/office/powerpoint/2010/main" val="3513985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aseline="0" dirty="0"/>
              <a:t>This might have repercussions on the analysis that is currently used in the business.</a:t>
            </a:r>
          </a:p>
          <a:p>
            <a:r>
              <a:rPr lang="en-US" baseline="0" dirty="0"/>
              <a:t>What is usually done, in for instance </a:t>
            </a:r>
            <a:r>
              <a:rPr lang="en-US" baseline="0" dirty="0" err="1"/>
              <a:t>CosmoMC</a:t>
            </a:r>
            <a:r>
              <a:rPr lang="en-US" baseline="0" dirty="0"/>
              <a:t> analysis, is to have the </a:t>
            </a:r>
            <a:r>
              <a:rPr lang="en-US" baseline="0" dirty="0" err="1"/>
              <a:t>n_s</a:t>
            </a:r>
            <a:r>
              <a:rPr lang="en-US" baseline="0" dirty="0"/>
              <a:t> </a:t>
            </a:r>
            <a:r>
              <a:rPr lang="en-US" baseline="0" dirty="0" err="1"/>
              <a:t>n_run</a:t>
            </a:r>
            <a:r>
              <a:rPr lang="en-US" baseline="0" dirty="0"/>
              <a:t> </a:t>
            </a:r>
            <a:r>
              <a:rPr lang="en-US" baseline="0" dirty="0" err="1"/>
              <a:t>n_runrun</a:t>
            </a:r>
            <a:r>
              <a:rPr lang="en-US" baseline="0" dirty="0"/>
              <a:t> degrees of freedom uncorrelated. However, provided this correlation actually hold, a complete different set of observables may arise out of a </a:t>
            </a:r>
            <a:r>
              <a:rPr lang="en-US" baseline="0" dirty="0" err="1"/>
              <a:t>CosmoMC</a:t>
            </a:r>
            <a:r>
              <a:rPr lang="en-US" baseline="0" dirty="0"/>
              <a:t> analysis.</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25</a:t>
            </a:fld>
            <a:endParaRPr lang="he-IL"/>
          </a:p>
        </p:txBody>
      </p:sp>
    </p:spTree>
    <p:extLst>
      <p:ext uri="{BB962C8B-B14F-4D97-AF65-F5344CB8AC3E}">
        <p14:creationId xmlns:p14="http://schemas.microsoft.com/office/powerpoint/2010/main" val="2755375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This is a bit of a “side project” that turned surprising results. </a:t>
            </a:r>
          </a:p>
          <a:p>
            <a:r>
              <a:rPr lang="en-US" dirty="0"/>
              <a:t>It is always a good idea to “map” and not</a:t>
            </a:r>
            <a:r>
              <a:rPr lang="en-US" baseline="0" dirty="0"/>
              <a:t> just to “cover” – a map implicates a dynamic while a cover doesn’t.</a:t>
            </a:r>
          </a:p>
          <a:p>
            <a:endParaRPr lang="en-US" baseline="0" dirty="0"/>
          </a:p>
          <a:p>
            <a:r>
              <a:rPr lang="en-US" baseline="0" dirty="0"/>
              <a:t>For simplicity we set eta to zero and looked at the r_0 alpha_0 map.</a:t>
            </a:r>
          </a:p>
          <a:p>
            <a:endParaRPr lang="en-US" baseline="0" dirty="0"/>
          </a:p>
          <a:p>
            <a:r>
              <a:rPr lang="en-US" baseline="0" dirty="0"/>
              <a:t>What I want you to take away from this graph is the large effect of small changes in r_0 on </a:t>
            </a:r>
            <a:r>
              <a:rPr lang="en-US" baseline="0" dirty="0" err="1"/>
              <a:t>n_s</a:t>
            </a:r>
            <a:r>
              <a:rPr lang="en-US" baseline="0" dirty="0"/>
              <a:t>. This is in itself surprising, since the characteristic epsilon is of the order of 10^-4 and cannot account for this shift.</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26</a:t>
            </a:fld>
            <a:endParaRPr lang="he-IL"/>
          </a:p>
        </p:txBody>
      </p:sp>
    </p:spTree>
    <p:extLst>
      <p:ext uri="{BB962C8B-B14F-4D97-AF65-F5344CB8AC3E}">
        <p14:creationId xmlns:p14="http://schemas.microsoft.com/office/powerpoint/2010/main" val="2201947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Explain the graph:</a:t>
            </a:r>
          </a:p>
          <a:p>
            <a:endParaRPr lang="en-US" dirty="0"/>
          </a:p>
          <a:p>
            <a:r>
              <a:rPr lang="en-US" dirty="0"/>
              <a:t>The power law inflation</a:t>
            </a:r>
            <a:r>
              <a:rPr lang="en-US" baseline="0" dirty="0"/>
              <a:t> case, which is the only fully analytical case we know, yields a scalar index of 1-2/p with p being the power index of this inflation (a </a:t>
            </a:r>
            <a:r>
              <a:rPr lang="en-US" baseline="0" dirty="0" err="1"/>
              <a:t>propto</a:t>
            </a:r>
            <a:r>
              <a:rPr lang="en-US" baseline="0" dirty="0"/>
              <a:t> </a:t>
            </a:r>
            <a:r>
              <a:rPr lang="en-US" baseline="0" dirty="0" err="1"/>
              <a:t>t^p</a:t>
            </a:r>
            <a:r>
              <a:rPr lang="en-US" baseline="0" dirty="0"/>
              <a:t>).</a:t>
            </a:r>
          </a:p>
          <a:p>
            <a:endParaRPr lang="en-US" baseline="0" dirty="0"/>
          </a:p>
          <a:p>
            <a:r>
              <a:rPr lang="en-US" baseline="0" dirty="0"/>
              <a:t>As you can see the numerical results follow closely the theoretical predictions, and the overall dynamic converges to a de-sitter universe. </a:t>
            </a:r>
          </a:p>
          <a:p>
            <a:endParaRPr lang="en-US" baseline="0" dirty="0"/>
          </a:p>
          <a:p>
            <a:r>
              <a:rPr lang="en-US" baseline="0" dirty="0"/>
              <a:t>After a few improvements to the code, the error in ns is now bounded from above by 0.02%, and converges to zero for large values of p. Notice also the running is well below the current detection limit.</a:t>
            </a:r>
          </a:p>
          <a:p>
            <a:endParaRPr lang="en-US" baseline="0" dirty="0"/>
          </a:p>
          <a:p>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21680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What</a:t>
            </a:r>
            <a:r>
              <a:rPr lang="en-US" baseline="0" dirty="0"/>
              <a:t> we see in this graph is a quick study of the quadratic type inflation. </a:t>
            </a:r>
          </a:p>
          <a:p>
            <a:r>
              <a:rPr lang="en-US" baseline="0" dirty="0"/>
              <a:t>We plot the relative error between the numerical results of the scalar index, and the analytic ones.</a:t>
            </a:r>
          </a:p>
          <a:p>
            <a:endParaRPr lang="en-US" baseline="0" dirty="0"/>
          </a:p>
          <a:p>
            <a:r>
              <a:rPr lang="en-US" baseline="0" dirty="0"/>
              <a:t>The initial error levels are very satisfactory with a relative error of ~ 0.1%</a:t>
            </a:r>
          </a:p>
          <a:p>
            <a:endParaRPr lang="en-US" baseline="0" dirty="0"/>
          </a:p>
          <a:p>
            <a:r>
              <a:rPr lang="en-US" baseline="0" dirty="0"/>
              <a:t>However we have found a systematic error…. </a:t>
            </a:r>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57464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This systematic error is corrected by the translation N-&gt;N-0.8, which could be explained by the discrepancy between N=-</a:t>
            </a:r>
            <a:r>
              <a:rPr lang="en-US" dirty="0" err="1"/>
              <a:t>int</a:t>
            </a:r>
            <a:r>
              <a:rPr lang="en-US" dirty="0"/>
              <a:t> (V/V’) </a:t>
            </a:r>
            <a:r>
              <a:rPr lang="en-US" dirty="0" err="1"/>
              <a:t>dphi</a:t>
            </a:r>
            <a:r>
              <a:rPr lang="en-US" dirty="0"/>
              <a:t> and N=</a:t>
            </a:r>
            <a:r>
              <a:rPr lang="en-US" dirty="0" err="1"/>
              <a:t>int</a:t>
            </a:r>
            <a:r>
              <a:rPr lang="en-US" dirty="0"/>
              <a:t> H </a:t>
            </a:r>
            <a:r>
              <a:rPr lang="en-US" dirty="0" err="1"/>
              <a:t>dt</a:t>
            </a:r>
            <a:endParaRPr lang="en-US" dirty="0"/>
          </a:p>
          <a:p>
            <a:endParaRPr lang="en-US" dirty="0"/>
          </a:p>
          <a:p>
            <a:r>
              <a:rPr lang="en-US" dirty="0"/>
              <a:t>The corrected analytic </a:t>
            </a:r>
            <a:r>
              <a:rPr lang="en-US" dirty="0" err="1"/>
              <a:t>n_s</a:t>
            </a:r>
            <a:r>
              <a:rPr lang="en-US" dirty="0"/>
              <a:t> is in agreement with the numerical to</a:t>
            </a:r>
            <a:r>
              <a:rPr lang="en-US" baseline="0" dirty="0"/>
              <a:t> a 10^(-3)~10^(-4)% relative error.</a:t>
            </a:r>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1098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So, here we go.</a:t>
            </a:r>
          </a:p>
          <a:p>
            <a:r>
              <a:rPr lang="en-US" dirty="0"/>
              <a:t>As the saying goes – I</a:t>
            </a:r>
            <a:r>
              <a:rPr lang="en-US" baseline="0" dirty="0"/>
              <a:t> will first tell you what I am going to tell you about.</a:t>
            </a:r>
          </a:p>
          <a:p>
            <a:endParaRPr lang="en-US" baseline="0" dirty="0"/>
          </a:p>
          <a:p>
            <a:r>
              <a:rPr lang="en-US" baseline="0" dirty="0"/>
              <a:t>I will start by discussing some theory – setting up the stage as it were to discussions about slow roll parameters and their potential derivative cousins.</a:t>
            </a:r>
          </a:p>
          <a:p>
            <a:endParaRPr lang="en-US" baseline="0" dirty="0"/>
          </a:p>
          <a:p>
            <a:r>
              <a:rPr lang="en-US" baseline="0" dirty="0"/>
              <a:t>Next, I will tell you about the simulator I built and try to convince you it is accurate enough.</a:t>
            </a:r>
          </a:p>
          <a:p>
            <a:endParaRPr lang="en-US" baseline="0" dirty="0"/>
          </a:p>
          <a:p>
            <a:r>
              <a:rPr lang="en-US" baseline="0" dirty="0"/>
              <a:t>I will then go to discuss the Recent results and (maybe) some of the methods we use.</a:t>
            </a:r>
          </a:p>
          <a:p>
            <a:r>
              <a:rPr lang="en-US" baseline="0" dirty="0"/>
              <a:t>I will additionally discuss a very interesting disparity between analytical expressions and numerical results.</a:t>
            </a:r>
          </a:p>
          <a:p>
            <a:r>
              <a:rPr lang="en-US" baseline="0" dirty="0"/>
              <a:t>I will try to show the origins of the above.</a:t>
            </a:r>
          </a:p>
          <a:p>
            <a:endParaRPr lang="en-US" baseline="0" dirty="0"/>
          </a:p>
          <a:p>
            <a:r>
              <a:rPr lang="en-US" baseline="0" dirty="0"/>
              <a:t>Finally I will conclude by telling you about what is currently on our table so to speak.</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3</a:t>
            </a:fld>
            <a:endParaRPr lang="he-IL"/>
          </a:p>
        </p:txBody>
      </p:sp>
    </p:spTree>
    <p:extLst>
      <p:ext uri="{BB962C8B-B14F-4D97-AF65-F5344CB8AC3E}">
        <p14:creationId xmlns:p14="http://schemas.microsoft.com/office/powerpoint/2010/main" val="141298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Traditionally</a:t>
            </a:r>
            <a:r>
              <a:rPr lang="en-US" baseline="0" dirty="0"/>
              <a:t> the primordial power spectrum is given by the first expression here, with k star being the pivot scale, and A star the amplitude at that scale.</a:t>
            </a:r>
          </a:p>
          <a:p>
            <a:endParaRPr lang="en-US" baseline="0" dirty="0"/>
          </a:p>
          <a:p>
            <a:r>
              <a:rPr lang="en-US" baseline="0" dirty="0"/>
              <a:t>The power term here is the traditional expansion that allows for deviations from a pure power law expression. The scalar index is given by ns, and the running of the scalar index is given by </a:t>
            </a:r>
            <a:r>
              <a:rPr lang="en-US" baseline="0" dirty="0" err="1"/>
              <a:t>nrun</a:t>
            </a:r>
            <a:r>
              <a:rPr lang="en-US" baseline="0" dirty="0"/>
              <a:t>.</a:t>
            </a:r>
          </a:p>
          <a:p>
            <a:endParaRPr lang="en-US" baseline="0" dirty="0"/>
          </a:p>
          <a:p>
            <a:r>
              <a:rPr lang="en-US" baseline="0" dirty="0"/>
              <a:t>We can go on and on like that for further refinement. </a:t>
            </a:r>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677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Now,</a:t>
            </a:r>
            <a:r>
              <a:rPr lang="en-US" baseline="0" dirty="0"/>
              <a:t> let’s talk a bit about slow-roll inflation:</a:t>
            </a:r>
          </a:p>
          <a:p>
            <a:endParaRPr lang="en-US" baseline="0" dirty="0"/>
          </a:p>
          <a:p>
            <a:r>
              <a:rPr lang="en-US" baseline="0" dirty="0"/>
              <a:t>The basic idea is that if the Hubble parameter is fixed we have inflation which is purely exponential.</a:t>
            </a:r>
          </a:p>
          <a:p>
            <a:endParaRPr lang="en-US" baseline="0" dirty="0"/>
          </a:p>
          <a:p>
            <a:r>
              <a:rPr lang="en-US" baseline="0" dirty="0"/>
              <a:t>The slow roll idea plays on that dynamic, with a Hubble parameter that changes sufficiently slow as to yield an almost exponential inflation.</a:t>
            </a:r>
          </a:p>
          <a:p>
            <a:endParaRPr lang="en-US" baseline="0" dirty="0"/>
          </a:p>
          <a:p>
            <a:endParaRPr lang="en-US" baseline="0" dirty="0"/>
          </a:p>
          <a:p>
            <a:r>
              <a:rPr lang="en-US" baseline="0" dirty="0"/>
              <a:t>The slow roll parameters are simply indicators for a Hubble parameter which is very slowly changing.</a:t>
            </a:r>
          </a:p>
          <a:p>
            <a:endParaRPr lang="en-US" baseline="0" dirty="0"/>
          </a:p>
          <a:p>
            <a:r>
              <a:rPr lang="en-US" baseline="0" dirty="0"/>
              <a:t>Now, these terms here neatly tie the power spectrum observables to the slow roll parameters. That’s nice but if we could correlate the potential itself to the power spectrum it yields, that would give us an invaluable tool. </a:t>
            </a:r>
          </a:p>
          <a:p>
            <a:endParaRPr lang="en-US" baseline="0" dirty="0"/>
          </a:p>
          <a:p>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3091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And in fact Stewart and </a:t>
            </a:r>
            <a:r>
              <a:rPr lang="en-US" dirty="0" err="1"/>
              <a:t>Lyth</a:t>
            </a:r>
            <a:r>
              <a:rPr lang="en-US" dirty="0"/>
              <a:t> back</a:t>
            </a:r>
            <a:r>
              <a:rPr lang="en-US" baseline="0" dirty="0"/>
              <a:t> in 1993 were able to do just that, and tie the potential derivative terms to the power spectrum (use the white board to explain what epsilon ,eta , xi squared are)</a:t>
            </a:r>
            <a:r>
              <a:rPr lang="en-US" dirty="0"/>
              <a:t> </a:t>
            </a:r>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3842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The virtue of these</a:t>
            </a:r>
            <a:r>
              <a:rPr lang="en-US" baseline="0" dirty="0"/>
              <a:t> models is the separation of the region in which the modes we currently detect in the CMB are created, and the region responsible for generating enough </a:t>
            </a:r>
            <a:r>
              <a:rPr lang="en-US" baseline="0" dirty="0" err="1"/>
              <a:t>efolds</a:t>
            </a:r>
            <a:r>
              <a:rPr lang="en-US" baseline="0" dirty="0"/>
              <a:t> to account for physical inflation.</a:t>
            </a:r>
          </a:p>
          <a:p>
            <a:endParaRPr lang="en-US" baseline="0" dirty="0"/>
          </a:p>
          <a:p>
            <a:r>
              <a:rPr lang="en-US" baseline="0" dirty="0"/>
              <a:t>Thus we can control the CMB observable signature in great detail, while still having enough </a:t>
            </a:r>
            <a:r>
              <a:rPr lang="en-US" baseline="0" dirty="0" err="1"/>
              <a:t>efolds</a:t>
            </a:r>
            <a:r>
              <a:rPr lang="en-US" baseline="0" dirty="0"/>
              <a:t>.</a:t>
            </a:r>
          </a:p>
          <a:p>
            <a:endParaRPr lang="en-US" baseline="0" dirty="0"/>
          </a:p>
          <a:p>
            <a:r>
              <a:rPr lang="en-US" baseline="0" dirty="0"/>
              <a:t>In theory this could be done for every reasonably high Tensor to Scalar ratio we wish to study : spoiler alert – this is not really the case.</a:t>
            </a:r>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6601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The</a:t>
            </a:r>
            <a:r>
              <a:rPr lang="en-US" baseline="0" dirty="0"/>
              <a:t> models we were looking at are 5 degree polynomial potentials, which are built to comply with two main ideas: </a:t>
            </a:r>
            <a:br>
              <a:rPr lang="en-US" baseline="0" dirty="0"/>
            </a:br>
            <a:r>
              <a:rPr lang="en-US" baseline="0" dirty="0"/>
              <a:t>a. They yield slow roll inflation </a:t>
            </a:r>
          </a:p>
          <a:p>
            <a:r>
              <a:rPr lang="en-US" baseline="0" dirty="0"/>
              <a:t>b. Through normalization of \Delta phi = 1 we keep the field excursion small.</a:t>
            </a:r>
          </a:p>
          <a:p>
            <a:endParaRPr lang="en-US" baseline="0" dirty="0"/>
          </a:p>
          <a:p>
            <a:r>
              <a:rPr lang="en-US" baseline="0" dirty="0"/>
              <a:t>So, supposedly we have 5 degrees of freedom, but this is an illusion: the first coefficient is set by the Tensor to Scalar ratio we wish to explore. </a:t>
            </a:r>
          </a:p>
          <a:p>
            <a:endParaRPr lang="en-US" baseline="0" dirty="0"/>
          </a:p>
          <a:p>
            <a:r>
              <a:rPr lang="en-US" baseline="0" dirty="0"/>
              <a:t>The normalization to 1 enforces a connection between a_4, and the other coefficients.</a:t>
            </a:r>
          </a:p>
          <a:p>
            <a:endParaRPr lang="en-US" baseline="0" dirty="0"/>
          </a:p>
          <a:p>
            <a:r>
              <a:rPr lang="en-US" baseline="0" dirty="0"/>
              <a:t>Finally demanding a specific number of </a:t>
            </a:r>
            <a:r>
              <a:rPr lang="en-US" baseline="0" dirty="0" err="1"/>
              <a:t>efolds</a:t>
            </a:r>
            <a:r>
              <a:rPr lang="en-US" baseline="0" dirty="0"/>
              <a:t> places constraints on a_5. </a:t>
            </a:r>
          </a:p>
          <a:p>
            <a:endParaRPr lang="en-US" baseline="0" dirty="0"/>
          </a:p>
          <a:p>
            <a:r>
              <a:rPr lang="en-US" baseline="0" dirty="0"/>
              <a:t>So in effect we only have 2 degrees of freedom to play with, in order to cover the complete </a:t>
            </a:r>
            <a:r>
              <a:rPr lang="en-US" baseline="0" dirty="0" err="1"/>
              <a:t>n_s</a:t>
            </a:r>
            <a:r>
              <a:rPr lang="en-US" baseline="0" dirty="0"/>
              <a:t> – </a:t>
            </a:r>
            <a:r>
              <a:rPr lang="en-US" baseline="0" dirty="0" err="1"/>
              <a:t>n_run</a:t>
            </a:r>
            <a:r>
              <a:rPr lang="en-US" baseline="0" dirty="0"/>
              <a:t> plain of interest.</a:t>
            </a:r>
            <a:endParaRPr lang="he-IL" dirty="0"/>
          </a:p>
        </p:txBody>
      </p:sp>
      <p:sp>
        <p:nvSpPr>
          <p:cNvPr id="4" name="מציין מיקום של מספר שקופית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D9D0B7-9144-43DF-AB68-5DB2FEE851FC}" type="slidenum">
              <a:rPr kumimoji="0" lang="he-I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he-I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8991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The</a:t>
            </a:r>
            <a:r>
              <a:rPr lang="en-US" baseline="0" dirty="0"/>
              <a:t> previous study was performed for a relatively humble r_0=0.001, when we tried to up r_0 we saw that we could not “make the mark”. </a:t>
            </a:r>
          </a:p>
          <a:p>
            <a:endParaRPr lang="en-US" baseline="0" dirty="0"/>
          </a:p>
          <a:p>
            <a:r>
              <a:rPr lang="en-US" baseline="0" dirty="0"/>
              <a:t>The reason for that is that  as we increase r_0 the amount of </a:t>
            </a:r>
            <a:r>
              <a:rPr lang="en-US" baseline="0" dirty="0" err="1"/>
              <a:t>efolds</a:t>
            </a:r>
            <a:r>
              <a:rPr lang="en-US" baseline="0" dirty="0"/>
              <a:t> per field excursion is decreased, thus the CMB region gets a bit smeared. The result of this is the “bleeding” of the CMB region into the </a:t>
            </a:r>
            <a:r>
              <a:rPr lang="en-US" baseline="0" dirty="0" err="1"/>
              <a:t>efolds</a:t>
            </a:r>
            <a:r>
              <a:rPr lang="en-US" baseline="0" dirty="0"/>
              <a:t> region.</a:t>
            </a:r>
          </a:p>
          <a:p>
            <a:endParaRPr lang="en-US" baseline="0" dirty="0"/>
          </a:p>
          <a:p>
            <a:r>
              <a:rPr lang="en-US" baseline="0" dirty="0"/>
              <a:t>In order to retrieve this disconnect we need to push the peak further away. This is done by considering a higher degree polynomial model. </a:t>
            </a:r>
          </a:p>
          <a:p>
            <a:endParaRPr lang="en-US" baseline="0" dirty="0"/>
          </a:p>
          <a:p>
            <a:r>
              <a:rPr lang="en-US" baseline="0" dirty="0"/>
              <a:t>It is easy to show that a 7 degree polynomial allows us to tune the observables to basically whatever we want. However, we are interested in the most simple model that still works. Which makes things a bit difficult for us. </a:t>
            </a:r>
            <a:endParaRPr lang="he-IL" dirty="0"/>
          </a:p>
        </p:txBody>
      </p:sp>
      <p:sp>
        <p:nvSpPr>
          <p:cNvPr id="4" name="מציין מיקום של מספר שקופית 3"/>
          <p:cNvSpPr>
            <a:spLocks noGrp="1"/>
          </p:cNvSpPr>
          <p:nvPr>
            <p:ph type="sldNum" sz="quarter" idx="10"/>
          </p:nvPr>
        </p:nvSpPr>
        <p:spPr/>
        <p:txBody>
          <a:bodyPr/>
          <a:lstStyle/>
          <a:p>
            <a:fld id="{10D9D0B7-9144-43DF-AB68-5DB2FEE851FC}" type="slidenum">
              <a:rPr lang="he-IL" smtClean="0"/>
              <a:t>9</a:t>
            </a:fld>
            <a:endParaRPr lang="he-IL"/>
          </a:p>
        </p:txBody>
      </p:sp>
    </p:spTree>
    <p:extLst>
      <p:ext uri="{BB962C8B-B14F-4D97-AF65-F5344CB8AC3E}">
        <p14:creationId xmlns:p14="http://schemas.microsoft.com/office/powerpoint/2010/main" val="220094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a:xfrm>
            <a:off x="152400" y="207963"/>
            <a:ext cx="2743200" cy="365125"/>
          </a:xfrm>
        </p:spPr>
        <p:txBody>
          <a:bodyPr/>
          <a:lstStyle/>
          <a:p>
            <a:fld id="{15A576DD-64EA-4399-B181-31EF73DFD425}" type="datetime8">
              <a:rPr lang="he-IL" smtClean="0"/>
              <a:t>14 נובמבר 17</a:t>
            </a:fld>
            <a:endParaRPr lang="he-IL"/>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a:xfrm>
            <a:off x="0" y="6492875"/>
            <a:ext cx="2743200" cy="365125"/>
          </a:xfrm>
        </p:spPr>
        <p:txBody>
          <a:bodyPr/>
          <a:lstStyle>
            <a:lvl1pPr>
              <a:defRPr>
                <a:solidFill>
                  <a:srgbClr val="7030A0"/>
                </a:solidFill>
              </a:defRPr>
            </a:lvl1pPr>
          </a:lstStyle>
          <a:p>
            <a:r>
              <a:rPr lang="en-US" dirty="0"/>
              <a:t>/30</a:t>
            </a:r>
            <a:fld id="{ACBF4EC1-76DE-4B96-9D40-18B28CC9D00D}" type="slidenum">
              <a:rPr lang="he-IL" smtClean="0"/>
              <a:pPr/>
              <a:t>‹#›</a:t>
            </a:fld>
            <a:r>
              <a:rPr lang="en-US" dirty="0"/>
              <a:t>Slide </a:t>
            </a:r>
            <a:endParaRPr lang="he-IL" dirty="0"/>
          </a:p>
        </p:txBody>
      </p:sp>
    </p:spTree>
    <p:extLst>
      <p:ext uri="{BB962C8B-B14F-4D97-AF65-F5344CB8AC3E}">
        <p14:creationId xmlns:p14="http://schemas.microsoft.com/office/powerpoint/2010/main" val="5816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C947409-7BAC-4E24-AE3F-877C0C7EC070}" type="datetime8">
              <a:rPr lang="he-IL" smtClean="0"/>
              <a:t>14 נובמבר 17</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0" y="6492875"/>
            <a:ext cx="2743200" cy="365125"/>
          </a:xfrm>
        </p:spPr>
        <p:txBody>
          <a:bodyPr/>
          <a:lstStyle>
            <a:lvl1pPr>
              <a:defRPr>
                <a:solidFill>
                  <a:srgbClr val="7030A0"/>
                </a:solidFill>
              </a:defRPr>
            </a:lvl1pPr>
          </a:lstStyle>
          <a:p>
            <a:r>
              <a:rPr lang="en-US" dirty="0"/>
              <a:t>/30</a:t>
            </a:r>
            <a:fld id="{ACBF4EC1-76DE-4B96-9D40-18B28CC9D00D}" type="slidenum">
              <a:rPr lang="he-IL" smtClean="0"/>
              <a:pPr/>
              <a:t>‹#›</a:t>
            </a:fld>
            <a:r>
              <a:rPr lang="en-US" dirty="0"/>
              <a:t>Slide </a:t>
            </a:r>
            <a:endParaRPr lang="he-IL" dirty="0"/>
          </a:p>
        </p:txBody>
      </p:sp>
    </p:spTree>
    <p:extLst>
      <p:ext uri="{BB962C8B-B14F-4D97-AF65-F5344CB8AC3E}">
        <p14:creationId xmlns:p14="http://schemas.microsoft.com/office/powerpoint/2010/main" val="2247700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תמונה עם כיתוב">
    <p:spTree>
      <p:nvGrpSpPr>
        <p:cNvPr id="1" name=""/>
        <p:cNvGrpSpPr/>
        <p:nvPr/>
      </p:nvGrpSpPr>
      <p:grpSpPr>
        <a:xfrm>
          <a:off x="0" y="0"/>
          <a:ext cx="0" cy="0"/>
          <a:chOff x="0" y="0"/>
          <a:chExt cx="0" cy="0"/>
        </a:xfrm>
      </p:grpSpPr>
      <p:sp>
        <p:nvSpPr>
          <p:cNvPr id="2" name="כותרת 1"/>
          <p:cNvSpPr>
            <a:spLocks noGrp="1"/>
          </p:cNvSpPr>
          <p:nvPr>
            <p:ph type="title" hasCustomPrompt="1"/>
          </p:nvPr>
        </p:nvSpPr>
        <p:spPr>
          <a:xfrm>
            <a:off x="74332" y="456474"/>
            <a:ext cx="2762240" cy="530225"/>
          </a:xfrm>
        </p:spPr>
        <p:txBody>
          <a:bodyPr anchor="b"/>
          <a:lstStyle>
            <a:lvl1pPr algn="l" rtl="0">
              <a:defRPr sz="3200"/>
            </a:lvl1pPr>
          </a:lstStyle>
          <a:p>
            <a:r>
              <a:rPr lang="en-US" dirty="0"/>
              <a:t>OUTLINE</a:t>
            </a:r>
            <a:endParaRPr lang="he-IL" dirty="0"/>
          </a:p>
        </p:txBody>
      </p:sp>
      <p:sp>
        <p:nvSpPr>
          <p:cNvPr id="4" name="מציין מיקום טקסט 3"/>
          <p:cNvSpPr>
            <a:spLocks noGrp="1"/>
          </p:cNvSpPr>
          <p:nvPr>
            <p:ph type="body" sz="half" idx="2"/>
          </p:nvPr>
        </p:nvSpPr>
        <p:spPr>
          <a:xfrm>
            <a:off x="93372" y="986698"/>
            <a:ext cx="2743199" cy="5210901"/>
          </a:xfrm>
        </p:spPr>
        <p:txBody>
          <a:bodyPr/>
          <a:lstStyle>
            <a:lvl1pPr marL="0" indent="0" algn="l" rtl="0">
              <a:buFont typeface="Arial" panose="020B0604020202020204" pitchFamily="34" charset="0"/>
              <a:buNone/>
              <a:defRPr sz="1000">
                <a:solidFill>
                  <a:schemeClr val="tx1"/>
                </a:solidFill>
              </a:defRPr>
            </a:lvl1pPr>
            <a:lvl2pPr marL="742950" indent="0" algn="l" rtl="0">
              <a:buFont typeface="Arial" panose="020B0604020202020204" pitchFamily="34" charset="0"/>
              <a:buNone/>
              <a:defRPr sz="3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1" algn="l" rtl="0"/>
            <a:endParaRPr lang="en-US" sz="1800" dirty="0">
              <a:solidFill>
                <a:schemeClr val="bg2"/>
              </a:solidFill>
            </a:endParaRPr>
          </a:p>
        </p:txBody>
      </p:sp>
      <p:sp>
        <p:nvSpPr>
          <p:cNvPr id="5" name="מציין מיקום של תאריך 4"/>
          <p:cNvSpPr>
            <a:spLocks noGrp="1"/>
          </p:cNvSpPr>
          <p:nvPr>
            <p:ph type="dt" sz="half" idx="10"/>
          </p:nvPr>
        </p:nvSpPr>
        <p:spPr/>
        <p:txBody>
          <a:bodyPr/>
          <a:lstStyle/>
          <a:p>
            <a:fld id="{01C2FAAE-C7CF-47DB-B8E9-257B1138B347}" type="datetime8">
              <a:rPr lang="he-IL" smtClean="0"/>
              <a:t>14 נובמבר 17</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a:xfrm>
            <a:off x="0" y="6492875"/>
            <a:ext cx="2743200" cy="365125"/>
          </a:xfrm>
        </p:spPr>
        <p:txBody>
          <a:bodyPr/>
          <a:lstStyle>
            <a:lvl1pPr>
              <a:defRPr>
                <a:solidFill>
                  <a:srgbClr val="7030A0"/>
                </a:solidFill>
              </a:defRPr>
            </a:lvl1pPr>
          </a:lstStyle>
          <a:p>
            <a:r>
              <a:rPr lang="en-US" dirty="0"/>
              <a:t>/22</a:t>
            </a:r>
            <a:fld id="{ACBF4EC1-76DE-4B96-9D40-18B28CC9D00D}" type="slidenum">
              <a:rPr lang="he-IL" smtClean="0"/>
              <a:pPr/>
              <a:t>‹#›</a:t>
            </a:fld>
            <a:r>
              <a:rPr lang="en-US" dirty="0"/>
              <a:t>Slide </a:t>
            </a:r>
            <a:endParaRPr lang="he-IL" dirty="0"/>
          </a:p>
        </p:txBody>
      </p:sp>
    </p:spTree>
    <p:extLst>
      <p:ext uri="{BB962C8B-B14F-4D97-AF65-F5344CB8AC3E}">
        <p14:creationId xmlns:p14="http://schemas.microsoft.com/office/powerpoint/2010/main" val="3798517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מלבן 6"/>
          <p:cNvSpPr/>
          <p:nvPr userDrawn="1"/>
        </p:nvSpPr>
        <p:spPr>
          <a:xfrm>
            <a:off x="1" y="0"/>
            <a:ext cx="12191999" cy="6858000"/>
          </a:xfrm>
          <a:prstGeom prst="rect">
            <a:avLst/>
          </a:prstGeom>
          <a:blipFill dpi="0" rotWithShape="1">
            <a:blip r:embed="rId5">
              <a:alphaModFix amt="30000"/>
              <a:extLst>
                <a:ext uri="{BEBA8EAE-BF5A-486C-A8C5-ECC9F3942E4B}">
                  <a14:imgProps xmlns:a14="http://schemas.microsoft.com/office/drawing/2010/main">
                    <a14:imgLayer r:embed="rId6">
                      <a14:imgEffect>
                        <a14:artisticChalkSketch trans="30000"/>
                      </a14:imgEffect>
                      <a14:imgEffect>
                        <a14:sharpenSoften amount="5000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p:cNvSpPr>
            <a:spLocks noGrp="1"/>
          </p:cNvSpPr>
          <p:nvPr>
            <p:ph type="dt" sz="half" idx="2"/>
          </p:nvPr>
        </p:nvSpPr>
        <p:spPr>
          <a:xfrm>
            <a:off x="93371" y="91349"/>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242AB50-98EB-45E8-992D-32FA565625D3}" type="datetime8">
              <a:rPr lang="he-IL" smtClean="0"/>
              <a:t>14 נובמבר 17</a:t>
            </a:fld>
            <a:endParaRPr lang="he-IL" dirty="0"/>
          </a:p>
        </p:txBody>
      </p:sp>
      <p:sp>
        <p:nvSpPr>
          <p:cNvPr id="5" name="מציין מיקום של כותרת תחתונה 4"/>
          <p:cNvSpPr>
            <a:spLocks noGrp="1"/>
          </p:cNvSpPr>
          <p:nvPr>
            <p:ph type="ftr" sz="quarter" idx="3"/>
          </p:nvPr>
        </p:nvSpPr>
        <p:spPr>
          <a:xfrm>
            <a:off x="7239000" y="6377781"/>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0" y="6492875"/>
            <a:ext cx="2743200" cy="365125"/>
          </a:xfrm>
          <a:prstGeom prst="rect">
            <a:avLst/>
          </a:prstGeom>
        </p:spPr>
        <p:txBody>
          <a:bodyPr vert="horz" lIns="91440" tIns="45720" rIns="91440" bIns="45720" rtlCol="1" anchor="ctr"/>
          <a:lstStyle>
            <a:lvl1pPr algn="ctr">
              <a:defRPr sz="1800">
                <a:solidFill>
                  <a:srgbClr val="7030A0"/>
                </a:solidFill>
              </a:defRPr>
            </a:lvl1pPr>
          </a:lstStyle>
          <a:p>
            <a:r>
              <a:rPr lang="en-US" dirty="0"/>
              <a:t>/30</a:t>
            </a:r>
            <a:fld id="{ACBF4EC1-76DE-4B96-9D40-18B28CC9D00D}" type="slidenum">
              <a:rPr lang="he-IL" smtClean="0"/>
              <a:pPr/>
              <a:t>‹#›</a:t>
            </a:fld>
            <a:r>
              <a:rPr lang="en-US" dirty="0"/>
              <a:t>Slide </a:t>
            </a:r>
            <a:endParaRPr lang="he-IL" dirty="0"/>
          </a:p>
        </p:txBody>
      </p:sp>
    </p:spTree>
    <p:extLst>
      <p:ext uri="{BB962C8B-B14F-4D97-AF65-F5344CB8AC3E}">
        <p14:creationId xmlns:p14="http://schemas.microsoft.com/office/powerpoint/2010/main" val="232645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slide" Target="slide20.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5.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0.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11"/>
          <p:cNvSpPr/>
          <p:nvPr/>
        </p:nvSpPr>
        <p:spPr>
          <a:xfrm>
            <a:off x="1" y="0"/>
            <a:ext cx="12191999" cy="6858000"/>
          </a:xfrm>
          <a:prstGeom prst="rect">
            <a:avLst/>
          </a:prstGeom>
          <a:blipFill dpi="0" rotWithShape="1">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148004" y="547318"/>
            <a:ext cx="12340004" cy="1107996"/>
          </a:xfrm>
          <a:prstGeom prst="rect">
            <a:avLst/>
          </a:prstGeom>
          <a:noFill/>
        </p:spPr>
        <p:txBody>
          <a:bodyPr wrap="square" lIns="91440" tIns="45720" rIns="91440" bIns="45720">
            <a:spAutoFit/>
          </a:bodyPr>
          <a:lstStyle/>
          <a:p>
            <a:pPr algn="ctr"/>
            <a:r>
              <a:rPr lang="en-US" sz="6600" b="1" u="sng" dirty="0">
                <a:ln w="10160">
                  <a:solidFill>
                    <a:schemeClr val="accent5"/>
                  </a:solidFill>
                  <a:prstDash val="solid"/>
                </a:ln>
                <a:solidFill>
                  <a:schemeClr val="accent4">
                    <a:lumMod val="60000"/>
                    <a:lumOff val="40000"/>
                  </a:schemeClr>
                </a:solidFill>
                <a:effectLst>
                  <a:outerShdw blurRad="38100" dist="22860" dir="5400000" algn="tl" rotWithShape="0">
                    <a:srgbClr val="000000">
                      <a:alpha val="30000"/>
                    </a:srgbClr>
                  </a:outerShdw>
                </a:effectLst>
              </a:rPr>
              <a:t>A GW yielding small field model:</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תמונה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5257800"/>
            <a:ext cx="2133600" cy="1600200"/>
          </a:xfrm>
          <a:prstGeom prst="rect">
            <a:avLst/>
          </a:prstGeom>
        </p:spPr>
      </p:pic>
      <p:sp>
        <p:nvSpPr>
          <p:cNvPr id="5" name="מלבן 4"/>
          <p:cNvSpPr/>
          <p:nvPr/>
        </p:nvSpPr>
        <p:spPr>
          <a:xfrm>
            <a:off x="10251188" y="6334780"/>
            <a:ext cx="1890454"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accent4"/>
                </a:solidFill>
                <a:effectLst/>
              </a:rPr>
              <a:t>Ira Wolfson</a:t>
            </a:r>
            <a:endParaRPr lang="he-IL" sz="2800" b="1" cap="none" spc="0" dirty="0">
              <a:ln/>
              <a:solidFill>
                <a:schemeClr val="accent4"/>
              </a:solidFill>
              <a:effectLst/>
            </a:endParaRPr>
          </a:p>
        </p:txBody>
      </p:sp>
      <p:grpSp>
        <p:nvGrpSpPr>
          <p:cNvPr id="3" name="קבוצה 2"/>
          <p:cNvGrpSpPr/>
          <p:nvPr/>
        </p:nvGrpSpPr>
        <p:grpSpPr>
          <a:xfrm>
            <a:off x="0" y="5331581"/>
            <a:ext cx="4534896" cy="1604217"/>
            <a:chOff x="-1134894" y="4883924"/>
            <a:chExt cx="6850867" cy="2774304"/>
          </a:xfrm>
        </p:grpSpPr>
        <p:grpSp>
          <p:nvGrpSpPr>
            <p:cNvPr id="8" name="Group 7"/>
            <p:cNvGrpSpPr>
              <a:grpSpLocks noChangeAspect="1"/>
            </p:cNvGrpSpPr>
            <p:nvPr/>
          </p:nvGrpSpPr>
          <p:grpSpPr bwMode="auto">
            <a:xfrm>
              <a:off x="1975387" y="4883924"/>
              <a:ext cx="472687" cy="828133"/>
              <a:chOff x="4694" y="2761"/>
              <a:chExt cx="508" cy="890"/>
            </a:xfrm>
            <a:solidFill>
              <a:srgbClr val="F78F1E"/>
            </a:solidFill>
          </p:grpSpPr>
          <p:sp>
            <p:nvSpPr>
              <p:cNvPr id="9" name="Freeform 8"/>
              <p:cNvSpPr>
                <a:spLocks/>
              </p:cNvSpPr>
              <p:nvPr/>
            </p:nvSpPr>
            <p:spPr bwMode="auto">
              <a:xfrm>
                <a:off x="5024" y="3357"/>
                <a:ext cx="178" cy="294"/>
              </a:xfrm>
              <a:custGeom>
                <a:avLst/>
                <a:gdLst>
                  <a:gd name="T0" fmla="*/ 178 w 178"/>
                  <a:gd name="T1" fmla="*/ 294 h 294"/>
                  <a:gd name="T2" fmla="*/ 178 w 178"/>
                  <a:gd name="T3" fmla="*/ 294 h 294"/>
                  <a:gd name="T4" fmla="*/ 160 w 178"/>
                  <a:gd name="T5" fmla="*/ 282 h 294"/>
                  <a:gd name="T6" fmla="*/ 144 w 178"/>
                  <a:gd name="T7" fmla="*/ 268 h 294"/>
                  <a:gd name="T8" fmla="*/ 132 w 178"/>
                  <a:gd name="T9" fmla="*/ 254 h 294"/>
                  <a:gd name="T10" fmla="*/ 120 w 178"/>
                  <a:gd name="T11" fmla="*/ 240 h 294"/>
                  <a:gd name="T12" fmla="*/ 112 w 178"/>
                  <a:gd name="T13" fmla="*/ 224 h 294"/>
                  <a:gd name="T14" fmla="*/ 106 w 178"/>
                  <a:gd name="T15" fmla="*/ 208 h 294"/>
                  <a:gd name="T16" fmla="*/ 102 w 178"/>
                  <a:gd name="T17" fmla="*/ 192 h 294"/>
                  <a:gd name="T18" fmla="*/ 100 w 178"/>
                  <a:gd name="T19" fmla="*/ 174 h 294"/>
                  <a:gd name="T20" fmla="*/ 100 w 178"/>
                  <a:gd name="T21" fmla="*/ 158 h 294"/>
                  <a:gd name="T22" fmla="*/ 102 w 178"/>
                  <a:gd name="T23" fmla="*/ 140 h 294"/>
                  <a:gd name="T24" fmla="*/ 106 w 178"/>
                  <a:gd name="T25" fmla="*/ 122 h 294"/>
                  <a:gd name="T26" fmla="*/ 112 w 178"/>
                  <a:gd name="T27" fmla="*/ 104 h 294"/>
                  <a:gd name="T28" fmla="*/ 118 w 178"/>
                  <a:gd name="T29" fmla="*/ 88 h 294"/>
                  <a:gd name="T30" fmla="*/ 126 w 178"/>
                  <a:gd name="T31" fmla="*/ 70 h 294"/>
                  <a:gd name="T32" fmla="*/ 136 w 178"/>
                  <a:gd name="T33" fmla="*/ 54 h 294"/>
                  <a:gd name="T34" fmla="*/ 148 w 178"/>
                  <a:gd name="T35" fmla="*/ 38 h 294"/>
                  <a:gd name="T36" fmla="*/ 76 w 178"/>
                  <a:gd name="T37" fmla="*/ 0 h 294"/>
                  <a:gd name="T38" fmla="*/ 76 w 178"/>
                  <a:gd name="T39" fmla="*/ 0 h 294"/>
                  <a:gd name="T40" fmla="*/ 60 w 178"/>
                  <a:gd name="T41" fmla="*/ 12 h 294"/>
                  <a:gd name="T42" fmla="*/ 46 w 178"/>
                  <a:gd name="T43" fmla="*/ 26 h 294"/>
                  <a:gd name="T44" fmla="*/ 34 w 178"/>
                  <a:gd name="T45" fmla="*/ 44 h 294"/>
                  <a:gd name="T46" fmla="*/ 24 w 178"/>
                  <a:gd name="T47" fmla="*/ 60 h 294"/>
                  <a:gd name="T48" fmla="*/ 16 w 178"/>
                  <a:gd name="T49" fmla="*/ 80 h 294"/>
                  <a:gd name="T50" fmla="*/ 8 w 178"/>
                  <a:gd name="T51" fmla="*/ 98 h 294"/>
                  <a:gd name="T52" fmla="*/ 4 w 178"/>
                  <a:gd name="T53" fmla="*/ 120 h 294"/>
                  <a:gd name="T54" fmla="*/ 0 w 178"/>
                  <a:gd name="T55" fmla="*/ 140 h 294"/>
                  <a:gd name="T56" fmla="*/ 0 w 178"/>
                  <a:gd name="T57" fmla="*/ 160 h 294"/>
                  <a:gd name="T58" fmla="*/ 0 w 178"/>
                  <a:gd name="T59" fmla="*/ 182 h 294"/>
                  <a:gd name="T60" fmla="*/ 2 w 178"/>
                  <a:gd name="T61" fmla="*/ 202 h 294"/>
                  <a:gd name="T62" fmla="*/ 6 w 178"/>
                  <a:gd name="T63" fmla="*/ 222 h 294"/>
                  <a:gd name="T64" fmla="*/ 12 w 178"/>
                  <a:gd name="T65" fmla="*/ 242 h 294"/>
                  <a:gd name="T66" fmla="*/ 20 w 178"/>
                  <a:gd name="T67" fmla="*/ 260 h 294"/>
                  <a:gd name="T68" fmla="*/ 28 w 178"/>
                  <a:gd name="T69" fmla="*/ 278 h 294"/>
                  <a:gd name="T70" fmla="*/ 38 w 178"/>
                  <a:gd name="T71" fmla="*/ 294 h 294"/>
                  <a:gd name="T72" fmla="*/ 178 w 178"/>
                  <a:gd name="T73"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8" h="294">
                    <a:moveTo>
                      <a:pt x="178" y="294"/>
                    </a:moveTo>
                    <a:lnTo>
                      <a:pt x="178" y="294"/>
                    </a:lnTo>
                    <a:lnTo>
                      <a:pt x="160" y="282"/>
                    </a:lnTo>
                    <a:lnTo>
                      <a:pt x="144" y="268"/>
                    </a:lnTo>
                    <a:lnTo>
                      <a:pt x="132" y="254"/>
                    </a:lnTo>
                    <a:lnTo>
                      <a:pt x="120" y="240"/>
                    </a:lnTo>
                    <a:lnTo>
                      <a:pt x="112" y="224"/>
                    </a:lnTo>
                    <a:lnTo>
                      <a:pt x="106" y="208"/>
                    </a:lnTo>
                    <a:lnTo>
                      <a:pt x="102" y="192"/>
                    </a:lnTo>
                    <a:lnTo>
                      <a:pt x="100" y="174"/>
                    </a:lnTo>
                    <a:lnTo>
                      <a:pt x="100" y="158"/>
                    </a:lnTo>
                    <a:lnTo>
                      <a:pt x="102" y="140"/>
                    </a:lnTo>
                    <a:lnTo>
                      <a:pt x="106" y="122"/>
                    </a:lnTo>
                    <a:lnTo>
                      <a:pt x="112" y="104"/>
                    </a:lnTo>
                    <a:lnTo>
                      <a:pt x="118" y="88"/>
                    </a:lnTo>
                    <a:lnTo>
                      <a:pt x="126" y="70"/>
                    </a:lnTo>
                    <a:lnTo>
                      <a:pt x="136" y="54"/>
                    </a:lnTo>
                    <a:lnTo>
                      <a:pt x="148" y="38"/>
                    </a:lnTo>
                    <a:lnTo>
                      <a:pt x="76" y="0"/>
                    </a:lnTo>
                    <a:lnTo>
                      <a:pt x="76" y="0"/>
                    </a:lnTo>
                    <a:lnTo>
                      <a:pt x="60" y="12"/>
                    </a:lnTo>
                    <a:lnTo>
                      <a:pt x="46" y="26"/>
                    </a:lnTo>
                    <a:lnTo>
                      <a:pt x="34" y="44"/>
                    </a:lnTo>
                    <a:lnTo>
                      <a:pt x="24" y="60"/>
                    </a:lnTo>
                    <a:lnTo>
                      <a:pt x="16" y="80"/>
                    </a:lnTo>
                    <a:lnTo>
                      <a:pt x="8" y="98"/>
                    </a:lnTo>
                    <a:lnTo>
                      <a:pt x="4" y="120"/>
                    </a:lnTo>
                    <a:lnTo>
                      <a:pt x="0" y="140"/>
                    </a:lnTo>
                    <a:lnTo>
                      <a:pt x="0" y="160"/>
                    </a:lnTo>
                    <a:lnTo>
                      <a:pt x="0" y="182"/>
                    </a:lnTo>
                    <a:lnTo>
                      <a:pt x="2" y="202"/>
                    </a:lnTo>
                    <a:lnTo>
                      <a:pt x="6" y="222"/>
                    </a:lnTo>
                    <a:lnTo>
                      <a:pt x="12" y="242"/>
                    </a:lnTo>
                    <a:lnTo>
                      <a:pt x="20" y="260"/>
                    </a:lnTo>
                    <a:lnTo>
                      <a:pt x="28" y="278"/>
                    </a:lnTo>
                    <a:lnTo>
                      <a:pt x="38" y="294"/>
                    </a:lnTo>
                    <a:lnTo>
                      <a:pt x="178"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a:defRPr/>
                </a:pPr>
                <a:endParaRPr lang="en-US">
                  <a:solidFill>
                    <a:prstClr val="black"/>
                  </a:solidFill>
                  <a:cs typeface="Arial" panose="020B0604020202020204" pitchFamily="34" charset="0"/>
                </a:endParaRPr>
              </a:p>
            </p:txBody>
          </p:sp>
          <p:sp>
            <p:nvSpPr>
              <p:cNvPr id="10" name="Freeform 9"/>
              <p:cNvSpPr>
                <a:spLocks/>
              </p:cNvSpPr>
              <p:nvPr/>
            </p:nvSpPr>
            <p:spPr bwMode="auto">
              <a:xfrm>
                <a:off x="4716" y="2761"/>
                <a:ext cx="472" cy="890"/>
              </a:xfrm>
              <a:custGeom>
                <a:avLst/>
                <a:gdLst>
                  <a:gd name="T0" fmla="*/ 304 w 472"/>
                  <a:gd name="T1" fmla="*/ 890 h 890"/>
                  <a:gd name="T2" fmla="*/ 280 w 472"/>
                  <a:gd name="T3" fmla="*/ 802 h 890"/>
                  <a:gd name="T4" fmla="*/ 284 w 472"/>
                  <a:gd name="T5" fmla="*/ 710 h 890"/>
                  <a:gd name="T6" fmla="*/ 302 w 472"/>
                  <a:gd name="T7" fmla="*/ 652 h 890"/>
                  <a:gd name="T8" fmla="*/ 334 w 472"/>
                  <a:gd name="T9" fmla="*/ 602 h 890"/>
                  <a:gd name="T10" fmla="*/ 404 w 472"/>
                  <a:gd name="T11" fmla="*/ 528 h 890"/>
                  <a:gd name="T12" fmla="*/ 454 w 472"/>
                  <a:gd name="T13" fmla="*/ 464 h 890"/>
                  <a:gd name="T14" fmla="*/ 472 w 472"/>
                  <a:gd name="T15" fmla="*/ 406 h 890"/>
                  <a:gd name="T16" fmla="*/ 470 w 472"/>
                  <a:gd name="T17" fmla="*/ 354 h 890"/>
                  <a:gd name="T18" fmla="*/ 444 w 472"/>
                  <a:gd name="T19" fmla="*/ 268 h 890"/>
                  <a:gd name="T20" fmla="*/ 394 w 472"/>
                  <a:gd name="T21" fmla="*/ 186 h 890"/>
                  <a:gd name="T22" fmla="*/ 328 w 472"/>
                  <a:gd name="T23" fmla="*/ 112 h 890"/>
                  <a:gd name="T24" fmla="*/ 254 w 472"/>
                  <a:gd name="T25" fmla="*/ 50 h 890"/>
                  <a:gd name="T26" fmla="*/ 178 w 472"/>
                  <a:gd name="T27" fmla="*/ 0 h 890"/>
                  <a:gd name="T28" fmla="*/ 190 w 472"/>
                  <a:gd name="T29" fmla="*/ 36 h 890"/>
                  <a:gd name="T30" fmla="*/ 184 w 472"/>
                  <a:gd name="T31" fmla="*/ 90 h 890"/>
                  <a:gd name="T32" fmla="*/ 158 w 472"/>
                  <a:gd name="T33" fmla="*/ 146 h 890"/>
                  <a:gd name="T34" fmla="*/ 78 w 472"/>
                  <a:gd name="T35" fmla="*/ 264 h 890"/>
                  <a:gd name="T36" fmla="*/ 18 w 472"/>
                  <a:gd name="T37" fmla="*/ 364 h 890"/>
                  <a:gd name="T38" fmla="*/ 0 w 472"/>
                  <a:gd name="T39" fmla="*/ 424 h 890"/>
                  <a:gd name="T40" fmla="*/ 8 w 472"/>
                  <a:gd name="T41" fmla="*/ 484 h 890"/>
                  <a:gd name="T42" fmla="*/ 48 w 472"/>
                  <a:gd name="T43" fmla="*/ 546 h 890"/>
                  <a:gd name="T44" fmla="*/ 126 w 472"/>
                  <a:gd name="T45" fmla="*/ 606 h 890"/>
                  <a:gd name="T46" fmla="*/ 170 w 472"/>
                  <a:gd name="T47" fmla="*/ 608 h 890"/>
                  <a:gd name="T48" fmla="*/ 204 w 472"/>
                  <a:gd name="T49" fmla="*/ 546 h 890"/>
                  <a:gd name="T50" fmla="*/ 192 w 472"/>
                  <a:gd name="T51" fmla="*/ 520 h 890"/>
                  <a:gd name="T52" fmla="*/ 144 w 472"/>
                  <a:gd name="T53" fmla="*/ 484 h 890"/>
                  <a:gd name="T54" fmla="*/ 118 w 472"/>
                  <a:gd name="T55" fmla="*/ 446 h 890"/>
                  <a:gd name="T56" fmla="*/ 108 w 472"/>
                  <a:gd name="T57" fmla="*/ 408 h 890"/>
                  <a:gd name="T58" fmla="*/ 118 w 472"/>
                  <a:gd name="T59" fmla="*/ 352 h 890"/>
                  <a:gd name="T60" fmla="*/ 160 w 472"/>
                  <a:gd name="T61" fmla="*/ 264 h 890"/>
                  <a:gd name="T62" fmla="*/ 204 w 472"/>
                  <a:gd name="T63" fmla="*/ 170 h 890"/>
                  <a:gd name="T64" fmla="*/ 220 w 472"/>
                  <a:gd name="T65" fmla="*/ 104 h 890"/>
                  <a:gd name="T66" fmla="*/ 218 w 472"/>
                  <a:gd name="T67" fmla="*/ 70 h 890"/>
                  <a:gd name="T68" fmla="*/ 296 w 472"/>
                  <a:gd name="T69" fmla="*/ 172 h 890"/>
                  <a:gd name="T70" fmla="*/ 350 w 472"/>
                  <a:gd name="T71" fmla="*/ 276 h 890"/>
                  <a:gd name="T72" fmla="*/ 366 w 472"/>
                  <a:gd name="T73" fmla="*/ 338 h 890"/>
                  <a:gd name="T74" fmla="*/ 366 w 472"/>
                  <a:gd name="T75" fmla="*/ 376 h 890"/>
                  <a:gd name="T76" fmla="*/ 354 w 472"/>
                  <a:gd name="T77" fmla="*/ 424 h 890"/>
                  <a:gd name="T78" fmla="*/ 328 w 472"/>
                  <a:gd name="T79" fmla="*/ 464 h 890"/>
                  <a:gd name="T80" fmla="*/ 238 w 472"/>
                  <a:gd name="T81" fmla="*/ 556 h 890"/>
                  <a:gd name="T82" fmla="*/ 210 w 472"/>
                  <a:gd name="T83" fmla="*/ 596 h 890"/>
                  <a:gd name="T84" fmla="*/ 188 w 472"/>
                  <a:gd name="T85" fmla="*/ 646 h 890"/>
                  <a:gd name="T86" fmla="*/ 166 w 472"/>
                  <a:gd name="T87" fmla="*/ 766 h 890"/>
                  <a:gd name="T88" fmla="*/ 168 w 472"/>
                  <a:gd name="T89" fmla="*/ 89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890">
                    <a:moveTo>
                      <a:pt x="168" y="890"/>
                    </a:moveTo>
                    <a:lnTo>
                      <a:pt x="304" y="890"/>
                    </a:lnTo>
                    <a:lnTo>
                      <a:pt x="304" y="890"/>
                    </a:lnTo>
                    <a:lnTo>
                      <a:pt x="292" y="862"/>
                    </a:lnTo>
                    <a:lnTo>
                      <a:pt x="284" y="832"/>
                    </a:lnTo>
                    <a:lnTo>
                      <a:pt x="280" y="802"/>
                    </a:lnTo>
                    <a:lnTo>
                      <a:pt x="278" y="770"/>
                    </a:lnTo>
                    <a:lnTo>
                      <a:pt x="280" y="740"/>
                    </a:lnTo>
                    <a:lnTo>
                      <a:pt x="284" y="710"/>
                    </a:lnTo>
                    <a:lnTo>
                      <a:pt x="292" y="680"/>
                    </a:lnTo>
                    <a:lnTo>
                      <a:pt x="302" y="652"/>
                    </a:lnTo>
                    <a:lnTo>
                      <a:pt x="302" y="652"/>
                    </a:lnTo>
                    <a:lnTo>
                      <a:pt x="310" y="634"/>
                    </a:lnTo>
                    <a:lnTo>
                      <a:pt x="322" y="618"/>
                    </a:lnTo>
                    <a:lnTo>
                      <a:pt x="334" y="602"/>
                    </a:lnTo>
                    <a:lnTo>
                      <a:pt x="346" y="586"/>
                    </a:lnTo>
                    <a:lnTo>
                      <a:pt x="376" y="558"/>
                    </a:lnTo>
                    <a:lnTo>
                      <a:pt x="404" y="528"/>
                    </a:lnTo>
                    <a:lnTo>
                      <a:pt x="432" y="496"/>
                    </a:lnTo>
                    <a:lnTo>
                      <a:pt x="442" y="480"/>
                    </a:lnTo>
                    <a:lnTo>
                      <a:pt x="454" y="464"/>
                    </a:lnTo>
                    <a:lnTo>
                      <a:pt x="462" y="446"/>
                    </a:lnTo>
                    <a:lnTo>
                      <a:pt x="468" y="426"/>
                    </a:lnTo>
                    <a:lnTo>
                      <a:pt x="472" y="406"/>
                    </a:lnTo>
                    <a:lnTo>
                      <a:pt x="472" y="384"/>
                    </a:lnTo>
                    <a:lnTo>
                      <a:pt x="472" y="384"/>
                    </a:lnTo>
                    <a:lnTo>
                      <a:pt x="470" y="354"/>
                    </a:lnTo>
                    <a:lnTo>
                      <a:pt x="464" y="326"/>
                    </a:lnTo>
                    <a:lnTo>
                      <a:pt x="456" y="296"/>
                    </a:lnTo>
                    <a:lnTo>
                      <a:pt x="444" y="268"/>
                    </a:lnTo>
                    <a:lnTo>
                      <a:pt x="430" y="240"/>
                    </a:lnTo>
                    <a:lnTo>
                      <a:pt x="412" y="212"/>
                    </a:lnTo>
                    <a:lnTo>
                      <a:pt x="394" y="186"/>
                    </a:lnTo>
                    <a:lnTo>
                      <a:pt x="374" y="160"/>
                    </a:lnTo>
                    <a:lnTo>
                      <a:pt x="352" y="136"/>
                    </a:lnTo>
                    <a:lnTo>
                      <a:pt x="328" y="112"/>
                    </a:lnTo>
                    <a:lnTo>
                      <a:pt x="304" y="90"/>
                    </a:lnTo>
                    <a:lnTo>
                      <a:pt x="280" y="68"/>
                    </a:lnTo>
                    <a:lnTo>
                      <a:pt x="254" y="50"/>
                    </a:lnTo>
                    <a:lnTo>
                      <a:pt x="230" y="32"/>
                    </a:lnTo>
                    <a:lnTo>
                      <a:pt x="204" y="14"/>
                    </a:lnTo>
                    <a:lnTo>
                      <a:pt x="178" y="0"/>
                    </a:lnTo>
                    <a:lnTo>
                      <a:pt x="178" y="0"/>
                    </a:lnTo>
                    <a:lnTo>
                      <a:pt x="186" y="18"/>
                    </a:lnTo>
                    <a:lnTo>
                      <a:pt x="190" y="36"/>
                    </a:lnTo>
                    <a:lnTo>
                      <a:pt x="190" y="54"/>
                    </a:lnTo>
                    <a:lnTo>
                      <a:pt x="188" y="72"/>
                    </a:lnTo>
                    <a:lnTo>
                      <a:pt x="184" y="90"/>
                    </a:lnTo>
                    <a:lnTo>
                      <a:pt x="178" y="108"/>
                    </a:lnTo>
                    <a:lnTo>
                      <a:pt x="168" y="128"/>
                    </a:lnTo>
                    <a:lnTo>
                      <a:pt x="158" y="146"/>
                    </a:lnTo>
                    <a:lnTo>
                      <a:pt x="134" y="184"/>
                    </a:lnTo>
                    <a:lnTo>
                      <a:pt x="106" y="224"/>
                    </a:lnTo>
                    <a:lnTo>
                      <a:pt x="78" y="264"/>
                    </a:lnTo>
                    <a:lnTo>
                      <a:pt x="50" y="302"/>
                    </a:lnTo>
                    <a:lnTo>
                      <a:pt x="26" y="342"/>
                    </a:lnTo>
                    <a:lnTo>
                      <a:pt x="18" y="364"/>
                    </a:lnTo>
                    <a:lnTo>
                      <a:pt x="10" y="384"/>
                    </a:lnTo>
                    <a:lnTo>
                      <a:pt x="4" y="404"/>
                    </a:lnTo>
                    <a:lnTo>
                      <a:pt x="0" y="424"/>
                    </a:lnTo>
                    <a:lnTo>
                      <a:pt x="0" y="444"/>
                    </a:lnTo>
                    <a:lnTo>
                      <a:pt x="2" y="464"/>
                    </a:lnTo>
                    <a:lnTo>
                      <a:pt x="8" y="484"/>
                    </a:lnTo>
                    <a:lnTo>
                      <a:pt x="18" y="504"/>
                    </a:lnTo>
                    <a:lnTo>
                      <a:pt x="30" y="526"/>
                    </a:lnTo>
                    <a:lnTo>
                      <a:pt x="48" y="546"/>
                    </a:lnTo>
                    <a:lnTo>
                      <a:pt x="70" y="566"/>
                    </a:lnTo>
                    <a:lnTo>
                      <a:pt x="96" y="586"/>
                    </a:lnTo>
                    <a:lnTo>
                      <a:pt x="126" y="606"/>
                    </a:lnTo>
                    <a:lnTo>
                      <a:pt x="162" y="626"/>
                    </a:lnTo>
                    <a:lnTo>
                      <a:pt x="162" y="626"/>
                    </a:lnTo>
                    <a:lnTo>
                      <a:pt x="170" y="608"/>
                    </a:lnTo>
                    <a:lnTo>
                      <a:pt x="186" y="574"/>
                    </a:lnTo>
                    <a:lnTo>
                      <a:pt x="186" y="574"/>
                    </a:lnTo>
                    <a:lnTo>
                      <a:pt x="204" y="546"/>
                    </a:lnTo>
                    <a:lnTo>
                      <a:pt x="214" y="530"/>
                    </a:lnTo>
                    <a:lnTo>
                      <a:pt x="214" y="530"/>
                    </a:lnTo>
                    <a:lnTo>
                      <a:pt x="192" y="520"/>
                    </a:lnTo>
                    <a:lnTo>
                      <a:pt x="174" y="508"/>
                    </a:lnTo>
                    <a:lnTo>
                      <a:pt x="158" y="496"/>
                    </a:lnTo>
                    <a:lnTo>
                      <a:pt x="144" y="484"/>
                    </a:lnTo>
                    <a:lnTo>
                      <a:pt x="132" y="472"/>
                    </a:lnTo>
                    <a:lnTo>
                      <a:pt x="124" y="460"/>
                    </a:lnTo>
                    <a:lnTo>
                      <a:pt x="118" y="446"/>
                    </a:lnTo>
                    <a:lnTo>
                      <a:pt x="112" y="434"/>
                    </a:lnTo>
                    <a:lnTo>
                      <a:pt x="110" y="420"/>
                    </a:lnTo>
                    <a:lnTo>
                      <a:pt x="108" y="408"/>
                    </a:lnTo>
                    <a:lnTo>
                      <a:pt x="110" y="394"/>
                    </a:lnTo>
                    <a:lnTo>
                      <a:pt x="112" y="380"/>
                    </a:lnTo>
                    <a:lnTo>
                      <a:pt x="118" y="352"/>
                    </a:lnTo>
                    <a:lnTo>
                      <a:pt x="130" y="324"/>
                    </a:lnTo>
                    <a:lnTo>
                      <a:pt x="144" y="294"/>
                    </a:lnTo>
                    <a:lnTo>
                      <a:pt x="160" y="264"/>
                    </a:lnTo>
                    <a:lnTo>
                      <a:pt x="176" y="232"/>
                    </a:lnTo>
                    <a:lnTo>
                      <a:pt x="192" y="200"/>
                    </a:lnTo>
                    <a:lnTo>
                      <a:pt x="204" y="170"/>
                    </a:lnTo>
                    <a:lnTo>
                      <a:pt x="214" y="136"/>
                    </a:lnTo>
                    <a:lnTo>
                      <a:pt x="218" y="120"/>
                    </a:lnTo>
                    <a:lnTo>
                      <a:pt x="220" y="104"/>
                    </a:lnTo>
                    <a:lnTo>
                      <a:pt x="220" y="88"/>
                    </a:lnTo>
                    <a:lnTo>
                      <a:pt x="218" y="70"/>
                    </a:lnTo>
                    <a:lnTo>
                      <a:pt x="218" y="70"/>
                    </a:lnTo>
                    <a:lnTo>
                      <a:pt x="244" y="100"/>
                    </a:lnTo>
                    <a:lnTo>
                      <a:pt x="270" y="134"/>
                    </a:lnTo>
                    <a:lnTo>
                      <a:pt x="296" y="172"/>
                    </a:lnTo>
                    <a:lnTo>
                      <a:pt x="320" y="212"/>
                    </a:lnTo>
                    <a:lnTo>
                      <a:pt x="340" y="256"/>
                    </a:lnTo>
                    <a:lnTo>
                      <a:pt x="350" y="276"/>
                    </a:lnTo>
                    <a:lnTo>
                      <a:pt x="356" y="298"/>
                    </a:lnTo>
                    <a:lnTo>
                      <a:pt x="362" y="318"/>
                    </a:lnTo>
                    <a:lnTo>
                      <a:pt x="366" y="338"/>
                    </a:lnTo>
                    <a:lnTo>
                      <a:pt x="368" y="358"/>
                    </a:lnTo>
                    <a:lnTo>
                      <a:pt x="366" y="376"/>
                    </a:lnTo>
                    <a:lnTo>
                      <a:pt x="366" y="376"/>
                    </a:lnTo>
                    <a:lnTo>
                      <a:pt x="364" y="392"/>
                    </a:lnTo>
                    <a:lnTo>
                      <a:pt x="360" y="408"/>
                    </a:lnTo>
                    <a:lnTo>
                      <a:pt x="354" y="424"/>
                    </a:lnTo>
                    <a:lnTo>
                      <a:pt x="346" y="438"/>
                    </a:lnTo>
                    <a:lnTo>
                      <a:pt x="338" y="450"/>
                    </a:lnTo>
                    <a:lnTo>
                      <a:pt x="328" y="464"/>
                    </a:lnTo>
                    <a:lnTo>
                      <a:pt x="308" y="488"/>
                    </a:lnTo>
                    <a:lnTo>
                      <a:pt x="262" y="532"/>
                    </a:lnTo>
                    <a:lnTo>
                      <a:pt x="238" y="556"/>
                    </a:lnTo>
                    <a:lnTo>
                      <a:pt x="218" y="582"/>
                    </a:lnTo>
                    <a:lnTo>
                      <a:pt x="218" y="582"/>
                    </a:lnTo>
                    <a:lnTo>
                      <a:pt x="210" y="596"/>
                    </a:lnTo>
                    <a:lnTo>
                      <a:pt x="202" y="612"/>
                    </a:lnTo>
                    <a:lnTo>
                      <a:pt x="194" y="628"/>
                    </a:lnTo>
                    <a:lnTo>
                      <a:pt x="188" y="646"/>
                    </a:lnTo>
                    <a:lnTo>
                      <a:pt x="178" y="684"/>
                    </a:lnTo>
                    <a:lnTo>
                      <a:pt x="170" y="724"/>
                    </a:lnTo>
                    <a:lnTo>
                      <a:pt x="166" y="766"/>
                    </a:lnTo>
                    <a:lnTo>
                      <a:pt x="166" y="808"/>
                    </a:lnTo>
                    <a:lnTo>
                      <a:pt x="166" y="850"/>
                    </a:lnTo>
                    <a:lnTo>
                      <a:pt x="168" y="890"/>
                    </a:lnTo>
                    <a:lnTo>
                      <a:pt x="168" y="8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a:defRPr/>
                </a:pPr>
                <a:endParaRPr lang="en-US">
                  <a:solidFill>
                    <a:prstClr val="black"/>
                  </a:solidFill>
                  <a:cs typeface="Arial" panose="020B0604020202020204" pitchFamily="34" charset="0"/>
                </a:endParaRPr>
              </a:p>
            </p:txBody>
          </p:sp>
          <p:sp>
            <p:nvSpPr>
              <p:cNvPr id="11" name="Freeform 10"/>
              <p:cNvSpPr>
                <a:spLocks/>
              </p:cNvSpPr>
              <p:nvPr/>
            </p:nvSpPr>
            <p:spPr bwMode="auto">
              <a:xfrm>
                <a:off x="4694" y="3339"/>
                <a:ext cx="174" cy="312"/>
              </a:xfrm>
              <a:custGeom>
                <a:avLst/>
                <a:gdLst>
                  <a:gd name="T0" fmla="*/ 174 w 174"/>
                  <a:gd name="T1" fmla="*/ 78 h 312"/>
                  <a:gd name="T2" fmla="*/ 174 w 174"/>
                  <a:gd name="T3" fmla="*/ 78 h 312"/>
                  <a:gd name="T4" fmla="*/ 156 w 174"/>
                  <a:gd name="T5" fmla="*/ 68 h 312"/>
                  <a:gd name="T6" fmla="*/ 122 w 174"/>
                  <a:gd name="T7" fmla="*/ 50 h 312"/>
                  <a:gd name="T8" fmla="*/ 122 w 174"/>
                  <a:gd name="T9" fmla="*/ 50 h 312"/>
                  <a:gd name="T10" fmla="*/ 100 w 174"/>
                  <a:gd name="T11" fmla="*/ 34 h 312"/>
                  <a:gd name="T12" fmla="*/ 76 w 174"/>
                  <a:gd name="T13" fmla="*/ 18 h 312"/>
                  <a:gd name="T14" fmla="*/ 52 w 174"/>
                  <a:gd name="T15" fmla="*/ 0 h 312"/>
                  <a:gd name="T16" fmla="*/ 52 w 174"/>
                  <a:gd name="T17" fmla="*/ 0 h 312"/>
                  <a:gd name="T18" fmla="*/ 62 w 174"/>
                  <a:gd name="T19" fmla="*/ 40 h 312"/>
                  <a:gd name="T20" fmla="*/ 68 w 174"/>
                  <a:gd name="T21" fmla="*/ 84 h 312"/>
                  <a:gd name="T22" fmla="*/ 72 w 174"/>
                  <a:gd name="T23" fmla="*/ 126 h 312"/>
                  <a:gd name="T24" fmla="*/ 70 w 174"/>
                  <a:gd name="T25" fmla="*/ 148 h 312"/>
                  <a:gd name="T26" fmla="*/ 70 w 174"/>
                  <a:gd name="T27" fmla="*/ 168 h 312"/>
                  <a:gd name="T28" fmla="*/ 66 w 174"/>
                  <a:gd name="T29" fmla="*/ 188 h 312"/>
                  <a:gd name="T30" fmla="*/ 62 w 174"/>
                  <a:gd name="T31" fmla="*/ 208 h 312"/>
                  <a:gd name="T32" fmla="*/ 56 w 174"/>
                  <a:gd name="T33" fmla="*/ 228 h 312"/>
                  <a:gd name="T34" fmla="*/ 48 w 174"/>
                  <a:gd name="T35" fmla="*/ 246 h 312"/>
                  <a:gd name="T36" fmla="*/ 38 w 174"/>
                  <a:gd name="T37" fmla="*/ 264 h 312"/>
                  <a:gd name="T38" fmla="*/ 28 w 174"/>
                  <a:gd name="T39" fmla="*/ 282 h 312"/>
                  <a:gd name="T40" fmla="*/ 14 w 174"/>
                  <a:gd name="T41" fmla="*/ 296 h 312"/>
                  <a:gd name="T42" fmla="*/ 0 w 174"/>
                  <a:gd name="T43" fmla="*/ 312 h 312"/>
                  <a:gd name="T44" fmla="*/ 160 w 174"/>
                  <a:gd name="T45" fmla="*/ 312 h 312"/>
                  <a:gd name="T46" fmla="*/ 160 w 174"/>
                  <a:gd name="T47" fmla="*/ 312 h 312"/>
                  <a:gd name="T48" fmla="*/ 158 w 174"/>
                  <a:gd name="T49" fmla="*/ 246 h 312"/>
                  <a:gd name="T50" fmla="*/ 160 w 174"/>
                  <a:gd name="T51" fmla="*/ 188 h 312"/>
                  <a:gd name="T52" fmla="*/ 166 w 174"/>
                  <a:gd name="T53" fmla="*/ 134 h 312"/>
                  <a:gd name="T54" fmla="*/ 174 w 174"/>
                  <a:gd name="T55" fmla="*/ 78 h 312"/>
                  <a:gd name="T56" fmla="*/ 174 w 174"/>
                  <a:gd name="T57" fmla="*/ 7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 h="312">
                    <a:moveTo>
                      <a:pt x="174" y="78"/>
                    </a:moveTo>
                    <a:lnTo>
                      <a:pt x="174" y="78"/>
                    </a:lnTo>
                    <a:lnTo>
                      <a:pt x="156" y="68"/>
                    </a:lnTo>
                    <a:lnTo>
                      <a:pt x="122" y="50"/>
                    </a:lnTo>
                    <a:lnTo>
                      <a:pt x="122" y="50"/>
                    </a:lnTo>
                    <a:lnTo>
                      <a:pt x="100" y="34"/>
                    </a:lnTo>
                    <a:lnTo>
                      <a:pt x="76" y="18"/>
                    </a:lnTo>
                    <a:lnTo>
                      <a:pt x="52" y="0"/>
                    </a:lnTo>
                    <a:lnTo>
                      <a:pt x="52" y="0"/>
                    </a:lnTo>
                    <a:lnTo>
                      <a:pt x="62" y="40"/>
                    </a:lnTo>
                    <a:lnTo>
                      <a:pt x="68" y="84"/>
                    </a:lnTo>
                    <a:lnTo>
                      <a:pt x="72" y="126"/>
                    </a:lnTo>
                    <a:lnTo>
                      <a:pt x="70" y="148"/>
                    </a:lnTo>
                    <a:lnTo>
                      <a:pt x="70" y="168"/>
                    </a:lnTo>
                    <a:lnTo>
                      <a:pt x="66" y="188"/>
                    </a:lnTo>
                    <a:lnTo>
                      <a:pt x="62" y="208"/>
                    </a:lnTo>
                    <a:lnTo>
                      <a:pt x="56" y="228"/>
                    </a:lnTo>
                    <a:lnTo>
                      <a:pt x="48" y="246"/>
                    </a:lnTo>
                    <a:lnTo>
                      <a:pt x="38" y="264"/>
                    </a:lnTo>
                    <a:lnTo>
                      <a:pt x="28" y="282"/>
                    </a:lnTo>
                    <a:lnTo>
                      <a:pt x="14" y="296"/>
                    </a:lnTo>
                    <a:lnTo>
                      <a:pt x="0" y="312"/>
                    </a:lnTo>
                    <a:lnTo>
                      <a:pt x="160" y="312"/>
                    </a:lnTo>
                    <a:lnTo>
                      <a:pt x="160" y="312"/>
                    </a:lnTo>
                    <a:lnTo>
                      <a:pt x="158" y="246"/>
                    </a:lnTo>
                    <a:lnTo>
                      <a:pt x="160" y="188"/>
                    </a:lnTo>
                    <a:lnTo>
                      <a:pt x="166" y="134"/>
                    </a:lnTo>
                    <a:lnTo>
                      <a:pt x="174" y="78"/>
                    </a:lnTo>
                    <a:lnTo>
                      <a:pt x="17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a:defRPr/>
                </a:pPr>
                <a:endParaRPr lang="en-US">
                  <a:solidFill>
                    <a:prstClr val="black"/>
                  </a:solidFill>
                  <a:cs typeface="Arial" panose="020B0604020202020204" pitchFamily="34" charset="0"/>
                </a:endParaRPr>
              </a:p>
            </p:txBody>
          </p:sp>
        </p:grpSp>
        <p:sp>
          <p:nvSpPr>
            <p:cNvPr id="2" name="מלבן 1"/>
            <p:cNvSpPr/>
            <p:nvPr/>
          </p:nvSpPr>
          <p:spPr>
            <a:xfrm>
              <a:off x="-1134894" y="5582401"/>
              <a:ext cx="6850867" cy="2075827"/>
            </a:xfrm>
            <a:prstGeom prst="rect">
              <a:avLst/>
            </a:prstGeom>
            <a:noFill/>
          </p:spPr>
          <p:txBody>
            <a:bodyPr wrap="none" lIns="91440" tIns="45720" rIns="91440" bIns="45720">
              <a:spAutoFit/>
            </a:bodyPr>
            <a:lstStyle/>
            <a:p>
              <a:pPr algn="ctr"/>
              <a:r>
                <a:rPr lang="en-US" sz="3600" b="1" cap="none" spc="0" dirty="0">
                  <a:ln w="10160">
                    <a:noFill/>
                    <a:prstDash val="solid"/>
                  </a:ln>
                  <a:solidFill>
                    <a:srgbClr val="FF9933"/>
                  </a:solidFill>
                  <a:effectLst>
                    <a:outerShdw blurRad="38100" dist="22860" dir="5400000" algn="tl" rotWithShape="0">
                      <a:srgbClr val="000000">
                        <a:alpha val="30000"/>
                      </a:srgbClr>
                    </a:outerShdw>
                  </a:effectLst>
                </a:rPr>
                <a:t>Ben-Gurion University </a:t>
              </a:r>
            </a:p>
            <a:p>
              <a:pPr algn="ctr"/>
              <a:r>
                <a:rPr lang="en-US" sz="3600" b="1" cap="none" spc="0" dirty="0">
                  <a:ln w="10160">
                    <a:noFill/>
                    <a:prstDash val="solid"/>
                  </a:ln>
                  <a:solidFill>
                    <a:srgbClr val="FF9933"/>
                  </a:solidFill>
                  <a:effectLst>
                    <a:outerShdw blurRad="38100" dist="22860" dir="5400000" algn="tl" rotWithShape="0">
                      <a:srgbClr val="000000">
                        <a:alpha val="30000"/>
                      </a:srgbClr>
                    </a:outerShdw>
                  </a:effectLst>
                </a:rPr>
                <a:t>of the Negev</a:t>
              </a:r>
              <a:endParaRPr lang="he-IL" sz="3600" b="1" cap="none" spc="0" dirty="0">
                <a:ln w="10160">
                  <a:noFill/>
                  <a:prstDash val="solid"/>
                </a:ln>
                <a:solidFill>
                  <a:srgbClr val="FF9933"/>
                </a:solidFill>
                <a:effectLst>
                  <a:outerShdw blurRad="38100" dist="22860" dir="5400000" algn="tl" rotWithShape="0">
                    <a:srgbClr val="000000">
                      <a:alpha val="30000"/>
                    </a:srgbClr>
                  </a:outerShdw>
                </a:effectLst>
              </a:endParaRPr>
            </a:p>
          </p:txBody>
        </p:sp>
      </p:grpSp>
      <p:sp>
        <p:nvSpPr>
          <p:cNvPr id="7" name="מלבן 6"/>
          <p:cNvSpPr/>
          <p:nvPr/>
        </p:nvSpPr>
        <p:spPr>
          <a:xfrm>
            <a:off x="2712130" y="4265410"/>
            <a:ext cx="7441909" cy="1754326"/>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OR: How to kill a model </a:t>
            </a:r>
          </a:p>
          <a:p>
            <a:pPr algn="ctr"/>
            <a:r>
              <a:rPr lang="en-US" sz="5400" b="0" cap="none" spc="0" dirty="0">
                <a:ln w="0"/>
                <a:solidFill>
                  <a:srgbClr val="FF0000"/>
                </a:solidFill>
                <a:effectLst>
                  <a:outerShdw blurRad="38100" dist="19050" dir="2700000" algn="tl" rotWithShape="0">
                    <a:schemeClr val="dk1">
                      <a:alpha val="40000"/>
                    </a:schemeClr>
                  </a:outerShdw>
                </a:effectLst>
              </a:rPr>
              <a:t>and revive it in one stroke</a:t>
            </a:r>
            <a:endParaRPr lang="he-IL" sz="5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9365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739095" y="550139"/>
            <a:ext cx="5274201"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Exact calculations</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Results vs Theory</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pic>
        <p:nvPicPr>
          <p:cNvPr id="9" name="תמונה 8">
            <a:extLst>
              <a:ext uri="{FF2B5EF4-FFF2-40B4-BE49-F238E27FC236}">
                <a16:creationId xmlns:a16="http://schemas.microsoft.com/office/drawing/2014/main" id="{489A2219-CF66-4F97-830F-45DCA586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860" y="1965911"/>
            <a:ext cx="8869680" cy="4610242"/>
          </a:xfrm>
          <a:prstGeom prst="rect">
            <a:avLst/>
          </a:prstGeom>
        </p:spPr>
      </p:pic>
      <p:sp>
        <p:nvSpPr>
          <p:cNvPr id="12" name="מציין מיקום טקסט 10">
            <a:extLst>
              <a:ext uri="{FF2B5EF4-FFF2-40B4-BE49-F238E27FC236}">
                <a16:creationId xmlns:a16="http://schemas.microsoft.com/office/drawing/2014/main" id="{5E090EBB-3F0D-4DFE-8A0D-5C5F529E626C}"/>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rgbClr val="FF0000"/>
                </a:solidFill>
              </a:rPr>
              <a:t>Disproving &amp; re-</a:t>
            </a:r>
            <a:r>
              <a:rPr lang="en-US" sz="2000" dirty="0" err="1">
                <a:solidFill>
                  <a:srgbClr val="FF0000"/>
                </a:solidFill>
              </a:rPr>
              <a:t>calc</a:t>
            </a:r>
            <a:r>
              <a:rPr lang="en-US" sz="2000" dirty="0">
                <a:solidFill>
                  <a:srgbClr val="FF0000"/>
                </a:solidFill>
              </a:rPr>
              <a:t> </a:t>
            </a:r>
          </a:p>
          <a:p>
            <a:pPr marL="914400" lvl="1" indent="-457200">
              <a:buFont typeface="Arial" panose="020B0604020202020204" pitchFamily="34" charset="0"/>
              <a:buChar char="•"/>
            </a:pPr>
            <a:r>
              <a:rPr lang="en-US" sz="2000" dirty="0">
                <a:solidFill>
                  <a:srgbClr val="FF0000"/>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6" name="מציין מיקום של מספר שקופית 5">
            <a:extLst>
              <a:ext uri="{FF2B5EF4-FFF2-40B4-BE49-F238E27FC236}">
                <a16:creationId xmlns:a16="http://schemas.microsoft.com/office/drawing/2014/main" id="{3FA1D2E5-CA19-48F4-9012-BDE90143EC24}"/>
              </a:ext>
            </a:extLst>
          </p:cNvPr>
          <p:cNvSpPr>
            <a:spLocks noGrp="1"/>
          </p:cNvSpPr>
          <p:nvPr>
            <p:ph type="sldNum" sz="quarter" idx="12"/>
          </p:nvPr>
        </p:nvSpPr>
        <p:spPr/>
        <p:txBody>
          <a:bodyPr/>
          <a:lstStyle/>
          <a:p>
            <a:r>
              <a:rPr lang="en-US"/>
              <a:t>/22</a:t>
            </a:r>
            <a:fld id="{ACBF4EC1-76DE-4B96-9D40-18B28CC9D00D}" type="slidenum">
              <a:rPr lang="he-IL" smtClean="0"/>
              <a:pPr/>
              <a:t>10</a:t>
            </a:fld>
            <a:r>
              <a:rPr lang="en-US"/>
              <a:t>Slide </a:t>
            </a:r>
            <a:endParaRPr lang="he-IL" dirty="0"/>
          </a:p>
        </p:txBody>
      </p:sp>
    </p:spTree>
    <p:extLst>
      <p:ext uri="{BB962C8B-B14F-4D97-AF65-F5344CB8AC3E}">
        <p14:creationId xmlns:p14="http://schemas.microsoft.com/office/powerpoint/2010/main" val="4149008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521320" y="550139"/>
            <a:ext cx="7709739"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The killing of a model</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Where ill-suited assumptions are challenged</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sp>
        <p:nvSpPr>
          <p:cNvPr id="12" name="כותרת 14"/>
          <p:cNvSpPr>
            <a:spLocks noGrp="1"/>
          </p:cNvSpPr>
          <p:nvPr>
            <p:ph type="title"/>
          </p:nvPr>
        </p:nvSpPr>
        <p:spPr>
          <a:xfrm>
            <a:off x="74332" y="456474"/>
            <a:ext cx="2762240" cy="530225"/>
          </a:xfrm>
        </p:spPr>
        <p:txBody>
          <a:bodyPr>
            <a:normAutofit fontScale="90000"/>
          </a:bodyPr>
          <a:lstStyle/>
          <a:p>
            <a:endParaRPr lang="he-IL"/>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36764E8-AA6A-40E3-8937-55B432CEEAA1}"/>
                  </a:ext>
                </a:extLst>
              </p:cNvPr>
              <p:cNvSpPr txBox="1"/>
              <p:nvPr/>
            </p:nvSpPr>
            <p:spPr>
              <a:xfrm>
                <a:off x="3328679" y="1965911"/>
                <a:ext cx="8291146" cy="3842077"/>
              </a:xfrm>
              <a:prstGeom prst="rect">
                <a:avLst/>
              </a:prstGeom>
              <a:noFill/>
            </p:spPr>
            <p:txBody>
              <a:bodyPr wrap="square" rtlCol="1">
                <a:spAutoFit/>
              </a:bodyPr>
              <a:lstStyle/>
              <a:p>
                <a:pPr marL="285750" indent="-285750" algn="l" rtl="0">
                  <a:buFont typeface="Arial" panose="020B0604020202020204" pitchFamily="34" charset="0"/>
                  <a:buChar char="•"/>
                </a:pPr>
                <a:r>
                  <a:rPr lang="en-US" sz="3000" dirty="0"/>
                  <a:t>Previous model building assumed:</a:t>
                </a:r>
                <a:endParaRPr lang="en-US" sz="3000" dirty="0">
                  <a:solidFill>
                    <a:schemeClr val="tx1"/>
                  </a:solidFill>
                </a:endParaRPr>
              </a:p>
              <a:p>
                <a:pPr marL="285750" indent="-285750" algn="l" rtl="0">
                  <a:buFont typeface="Arial" panose="020B0604020202020204" pitchFamily="34" charset="0"/>
                  <a:buChar char="•"/>
                </a:pPr>
                <a:endParaRPr lang="en-US" sz="3000" dirty="0">
                  <a:solidFill>
                    <a:schemeClr val="tx1"/>
                  </a:solidFill>
                </a:endParaRPr>
              </a:p>
              <a:p>
                <a:pPr marL="2286000" lvl="4" indent="-457200" algn="l" rtl="0">
                  <a:buClr>
                    <a:srgbClr val="FF0000"/>
                  </a:buClr>
                  <a:buFontTx/>
                  <a:buChar char="X"/>
                </a:pPr>
                <a:r>
                  <a:rPr lang="en-US" sz="3000" dirty="0"/>
                  <a:t>Correct Stewart-</a:t>
                </a:r>
                <a:r>
                  <a:rPr lang="en-US" sz="3000" dirty="0" err="1"/>
                  <a:t>Lyth</a:t>
                </a:r>
                <a:r>
                  <a:rPr lang="en-US" sz="3000" dirty="0"/>
                  <a:t> expression.</a:t>
                </a:r>
                <a:endParaRPr lang="en-US" sz="3000" dirty="0">
                  <a:solidFill>
                    <a:schemeClr val="tx1"/>
                  </a:solidFill>
                </a:endParaRPr>
              </a:p>
              <a:p>
                <a:pPr marL="2286000" lvl="4" indent="-457200" algn="l" rtl="0">
                  <a:buClr>
                    <a:srgbClr val="FF0000"/>
                  </a:buClr>
                  <a:buFontTx/>
                  <a:buChar char="X"/>
                </a:pPr>
                <a:endParaRPr lang="en-US" sz="3000" dirty="0">
                  <a:solidFill>
                    <a:schemeClr val="tx1"/>
                  </a:solidFill>
                </a:endParaRPr>
              </a:p>
              <a:p>
                <a:pPr marL="2286000" lvl="4" indent="-457200" algn="l" rtl="0">
                  <a:buClr>
                    <a:srgbClr val="FF0000"/>
                  </a:buClr>
                  <a:buFontTx/>
                  <a:buChar char="X"/>
                </a:pPr>
                <a:r>
                  <a:rPr lang="en-US" sz="3000" dirty="0">
                    <a:solidFill>
                      <a:schemeClr val="tx1"/>
                    </a:solidFill>
                  </a:rPr>
                  <a:t>Negligible effect of </a:t>
                </a:r>
                <a14:m>
                  <m:oMath xmlns:m="http://schemas.openxmlformats.org/officeDocument/2006/math">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𝜖</m:t>
                        </m:r>
                      </m:e>
                      <m:sub>
                        <m:r>
                          <a:rPr lang="en-US" sz="3000" b="0" i="1" smtClean="0">
                            <a:solidFill>
                              <a:schemeClr val="tx1"/>
                            </a:solidFill>
                            <a:latin typeface="Cambria Math" panose="02040503050406030204" pitchFamily="18" charset="0"/>
                          </a:rPr>
                          <m:t>𝐻</m:t>
                        </m:r>
                      </m:sub>
                    </m:sSub>
                  </m:oMath>
                </a14:m>
                <a:r>
                  <a:rPr lang="en-US" sz="3000" dirty="0">
                    <a:solidFill>
                      <a:schemeClr val="tx1"/>
                    </a:solidFill>
                  </a:rPr>
                  <a:t> on PS.</a:t>
                </a:r>
              </a:p>
              <a:p>
                <a:pPr marL="2286000" lvl="4" indent="-457200" algn="l" rtl="0">
                  <a:buClr>
                    <a:srgbClr val="FF0000"/>
                  </a:buClr>
                  <a:buFontTx/>
                  <a:buChar char="X"/>
                </a:pPr>
                <a:endParaRPr lang="en-US" sz="3000" dirty="0">
                  <a:solidFill>
                    <a:schemeClr val="tx1"/>
                  </a:solidFill>
                </a:endParaRPr>
              </a:p>
              <a:p>
                <a:pPr marL="2286000" lvl="4" indent="-457200" algn="l" rtl="0">
                  <a:buClr>
                    <a:srgbClr val="FF0000"/>
                  </a:buClr>
                  <a:buFontTx/>
                  <a:buChar char="X"/>
                </a:pPr>
                <a:r>
                  <a:rPr lang="en-US" sz="3000" dirty="0"/>
                  <a:t>Slow-roll hierarchy applies.</a:t>
                </a:r>
                <a:endParaRPr lang="en-US" sz="3000" dirty="0">
                  <a:solidFill>
                    <a:schemeClr val="tx1"/>
                  </a:solidFill>
                </a:endParaRPr>
              </a:p>
              <a:p>
                <a:pPr lvl="4" algn="l" rtl="0"/>
                <a:endParaRPr lang="en-US" sz="3000" dirty="0">
                  <a:solidFill>
                    <a:schemeClr val="tx1"/>
                  </a:solidFill>
                </a:endParaRPr>
              </a:p>
            </p:txBody>
          </p:sp>
        </mc:Choice>
        <mc:Fallback xmlns="">
          <p:sp>
            <p:nvSpPr>
              <p:cNvPr id="14" name="TextBox 13">
                <a:extLst>
                  <a:ext uri="{FF2B5EF4-FFF2-40B4-BE49-F238E27FC236}">
                    <a16:creationId xmlns:a16="http://schemas.microsoft.com/office/drawing/2014/main" id="{836764E8-AA6A-40E3-8937-55B432CEEAA1}"/>
                  </a:ext>
                </a:extLst>
              </p:cNvPr>
              <p:cNvSpPr txBox="1">
                <a:spLocks noRot="1" noChangeAspect="1" noMove="1" noResize="1" noEditPoints="1" noAdjustHandles="1" noChangeArrowheads="1" noChangeShapeType="1" noTextEdit="1"/>
              </p:cNvSpPr>
              <p:nvPr/>
            </p:nvSpPr>
            <p:spPr>
              <a:xfrm>
                <a:off x="3328679" y="1965911"/>
                <a:ext cx="8291146" cy="3842077"/>
              </a:xfrm>
              <a:prstGeom prst="rect">
                <a:avLst/>
              </a:prstGeom>
              <a:blipFill>
                <a:blip r:embed="rId3"/>
                <a:stretch>
                  <a:fillRect l="-1471" t="-1902"/>
                </a:stretch>
              </a:blipFill>
            </p:spPr>
            <p:txBody>
              <a:bodyPr/>
              <a:lstStyle/>
              <a:p>
                <a:r>
                  <a:rPr lang="en-US">
                    <a:noFill/>
                  </a:rPr>
                  <a:t> </a:t>
                </a:r>
              </a:p>
            </p:txBody>
          </p:sp>
        </mc:Fallback>
      </mc:AlternateContent>
      <p:sp>
        <p:nvSpPr>
          <p:cNvPr id="15" name="מציין מיקום טקסט 10">
            <a:extLst>
              <a:ext uri="{FF2B5EF4-FFF2-40B4-BE49-F238E27FC236}">
                <a16:creationId xmlns:a16="http://schemas.microsoft.com/office/drawing/2014/main" id="{2A7746C8-5F0E-4DF0-895B-54AB47D34F13}"/>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rgbClr val="FF0000"/>
                </a:solidFill>
              </a:rPr>
              <a:t>Disproving &amp; re-</a:t>
            </a:r>
            <a:r>
              <a:rPr lang="en-US" sz="2000" dirty="0" err="1">
                <a:solidFill>
                  <a:srgbClr val="FF0000"/>
                </a:solidFill>
              </a:rPr>
              <a:t>calc</a:t>
            </a:r>
            <a:r>
              <a:rPr lang="en-US" sz="2000" dirty="0">
                <a:solidFill>
                  <a:srgbClr val="FF0000"/>
                </a:solidFill>
              </a:rPr>
              <a:t> </a:t>
            </a:r>
          </a:p>
          <a:p>
            <a:pPr marL="914400" lvl="1" indent="-457200">
              <a:buFont typeface="Arial" panose="020B0604020202020204" pitchFamily="34" charset="0"/>
              <a:buChar char="•"/>
            </a:pPr>
            <a:r>
              <a:rPr lang="en-US" sz="2000" dirty="0">
                <a:solidFill>
                  <a:srgbClr val="FF0000"/>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9" name="מציין מיקום של מספר שקופית 8">
            <a:extLst>
              <a:ext uri="{FF2B5EF4-FFF2-40B4-BE49-F238E27FC236}">
                <a16:creationId xmlns:a16="http://schemas.microsoft.com/office/drawing/2014/main" id="{A3A8455F-EC41-4ACE-B6CC-4552471A26A1}"/>
              </a:ext>
            </a:extLst>
          </p:cNvPr>
          <p:cNvSpPr>
            <a:spLocks noGrp="1"/>
          </p:cNvSpPr>
          <p:nvPr>
            <p:ph type="sldNum" sz="quarter" idx="12"/>
          </p:nvPr>
        </p:nvSpPr>
        <p:spPr/>
        <p:txBody>
          <a:bodyPr/>
          <a:lstStyle/>
          <a:p>
            <a:r>
              <a:rPr lang="en-US"/>
              <a:t>/22</a:t>
            </a:r>
            <a:fld id="{ACBF4EC1-76DE-4B96-9D40-18B28CC9D00D}" type="slidenum">
              <a:rPr lang="he-IL" smtClean="0"/>
              <a:pPr/>
              <a:t>11</a:t>
            </a:fld>
            <a:r>
              <a:rPr lang="en-US"/>
              <a:t>Slide </a:t>
            </a:r>
            <a:endParaRPr lang="he-IL" dirty="0"/>
          </a:p>
        </p:txBody>
      </p:sp>
    </p:spTree>
    <p:extLst>
      <p:ext uri="{BB962C8B-B14F-4D97-AF65-F5344CB8AC3E}">
        <p14:creationId xmlns:p14="http://schemas.microsoft.com/office/powerpoint/2010/main" val="3460367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820663" y="550139"/>
            <a:ext cx="7111050"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Electro-shock treatment</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5 Degree polynomial model</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9" y="1965911"/>
            <a:ext cx="8863321" cy="4577391"/>
          </a:xfrm>
          <a:prstGeom prst="rect">
            <a:avLst/>
          </a:prstGeom>
        </p:spPr>
      </p:pic>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a:extLst>
              <a:ext uri="{FF2B5EF4-FFF2-40B4-BE49-F238E27FC236}">
                <a16:creationId xmlns:a16="http://schemas.microsoft.com/office/drawing/2014/main" id="{F4C0F042-1A40-427A-B001-C68637A2523F}"/>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rgbClr val="FF0000"/>
                </a:solidFill>
              </a:rPr>
              <a:t>Disproving &amp; re-</a:t>
            </a:r>
            <a:r>
              <a:rPr lang="en-US" sz="2000" dirty="0" err="1">
                <a:solidFill>
                  <a:srgbClr val="FF0000"/>
                </a:solidFill>
              </a:rPr>
              <a:t>calc</a:t>
            </a:r>
            <a:r>
              <a:rPr lang="en-US" sz="2000" dirty="0">
                <a:solidFill>
                  <a:srgbClr val="FF0000"/>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rgbClr val="FF0000"/>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1" name="מציין מיקום של מספר שקופית 10">
            <a:extLst>
              <a:ext uri="{FF2B5EF4-FFF2-40B4-BE49-F238E27FC236}">
                <a16:creationId xmlns:a16="http://schemas.microsoft.com/office/drawing/2014/main" id="{2A29D125-2CCB-4589-8316-9911FB5965C1}"/>
              </a:ext>
            </a:extLst>
          </p:cNvPr>
          <p:cNvSpPr>
            <a:spLocks noGrp="1"/>
          </p:cNvSpPr>
          <p:nvPr>
            <p:ph type="sldNum" sz="quarter" idx="12"/>
          </p:nvPr>
        </p:nvSpPr>
        <p:spPr/>
        <p:txBody>
          <a:bodyPr/>
          <a:lstStyle/>
          <a:p>
            <a:r>
              <a:rPr lang="en-US"/>
              <a:t>/22</a:t>
            </a:r>
            <a:fld id="{ACBF4EC1-76DE-4B96-9D40-18B28CC9D00D}" type="slidenum">
              <a:rPr lang="he-IL" smtClean="0"/>
              <a:pPr/>
              <a:t>12</a:t>
            </a:fld>
            <a:r>
              <a:rPr lang="en-US"/>
              <a:t>Slide </a:t>
            </a:r>
            <a:endParaRPr lang="he-IL" dirty="0"/>
          </a:p>
        </p:txBody>
      </p:sp>
    </p:spTree>
    <p:extLst>
      <p:ext uri="{BB962C8B-B14F-4D97-AF65-F5344CB8AC3E}">
        <p14:creationId xmlns:p14="http://schemas.microsoft.com/office/powerpoint/2010/main" val="3081128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908107" y="550139"/>
            <a:ext cx="4936159"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Results</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5 Degree polynomial model</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grpSp>
        <p:nvGrpSpPr>
          <p:cNvPr id="3" name="קבוצה 2"/>
          <p:cNvGrpSpPr/>
          <p:nvPr/>
        </p:nvGrpSpPr>
        <p:grpSpPr>
          <a:xfrm>
            <a:off x="3328679" y="1969960"/>
            <a:ext cx="8863321" cy="4522915"/>
            <a:chOff x="2966538" y="1965910"/>
            <a:chExt cx="9111337" cy="4705477"/>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538" y="1965910"/>
              <a:ext cx="9111337" cy="4705477"/>
            </a:xfrm>
            <a:prstGeom prst="rect">
              <a:avLst/>
            </a:prstGeom>
          </p:spPr>
        </p:pic>
        <p:sp>
          <p:nvSpPr>
            <p:cNvPr id="11" name="מלבן 10"/>
            <p:cNvSpPr/>
            <p:nvPr/>
          </p:nvSpPr>
          <p:spPr>
            <a:xfrm>
              <a:off x="3094730" y="2389697"/>
              <a:ext cx="489803" cy="129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680" y="1965912"/>
            <a:ext cx="8953226" cy="4623822"/>
          </a:xfrm>
          <a:prstGeom prst="rect">
            <a:avLst/>
          </a:prstGeom>
        </p:spPr>
      </p:pic>
      <p:sp>
        <p:nvSpPr>
          <p:cNvPr id="12" name="כותרת 14"/>
          <p:cNvSpPr>
            <a:spLocks noGrp="1"/>
          </p:cNvSpPr>
          <p:nvPr>
            <p:ph type="title"/>
          </p:nvPr>
        </p:nvSpPr>
        <p:spPr>
          <a:xfrm>
            <a:off x="74332" y="456474"/>
            <a:ext cx="2762240" cy="530225"/>
          </a:xfrm>
        </p:spPr>
        <p:txBody>
          <a:bodyPr>
            <a:normAutofit fontScale="90000"/>
          </a:bodyPr>
          <a:lstStyle/>
          <a:p>
            <a:endParaRPr lang="he-IL"/>
          </a:p>
        </p:txBody>
      </p:sp>
      <p:sp>
        <p:nvSpPr>
          <p:cNvPr id="14" name="מציין מיקום טקסט 10">
            <a:extLst>
              <a:ext uri="{FF2B5EF4-FFF2-40B4-BE49-F238E27FC236}">
                <a16:creationId xmlns:a16="http://schemas.microsoft.com/office/drawing/2014/main" id="{55E46DFA-110E-4DAF-AD6A-399AE2A422DC}"/>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rgbClr val="FF0000"/>
                </a:solidFill>
              </a:rPr>
              <a:t>Disproving &amp; re-</a:t>
            </a:r>
            <a:r>
              <a:rPr lang="en-US" sz="2000" dirty="0" err="1">
                <a:solidFill>
                  <a:srgbClr val="FF0000"/>
                </a:solidFill>
              </a:rPr>
              <a:t>calc</a:t>
            </a:r>
            <a:r>
              <a:rPr lang="en-US" sz="2000" dirty="0">
                <a:solidFill>
                  <a:srgbClr val="FF0000"/>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rgbClr val="FF0000"/>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9" name="מציין מיקום של מספר שקופית 8">
            <a:extLst>
              <a:ext uri="{FF2B5EF4-FFF2-40B4-BE49-F238E27FC236}">
                <a16:creationId xmlns:a16="http://schemas.microsoft.com/office/drawing/2014/main" id="{2D16401C-1FB1-4194-A56B-7A6B32563B1E}"/>
              </a:ext>
            </a:extLst>
          </p:cNvPr>
          <p:cNvSpPr>
            <a:spLocks noGrp="1"/>
          </p:cNvSpPr>
          <p:nvPr>
            <p:ph type="sldNum" sz="quarter" idx="12"/>
          </p:nvPr>
        </p:nvSpPr>
        <p:spPr/>
        <p:txBody>
          <a:bodyPr/>
          <a:lstStyle/>
          <a:p>
            <a:r>
              <a:rPr lang="en-US"/>
              <a:t>/22</a:t>
            </a:r>
            <a:fld id="{ACBF4EC1-76DE-4B96-9D40-18B28CC9D00D}" type="slidenum">
              <a:rPr lang="he-IL" smtClean="0"/>
              <a:pPr/>
              <a:t>13</a:t>
            </a:fld>
            <a:r>
              <a:rPr lang="en-US"/>
              <a:t>Slide </a:t>
            </a:r>
            <a:endParaRPr lang="he-IL" dirty="0"/>
          </a:p>
        </p:txBody>
      </p:sp>
      <p:sp>
        <p:nvSpPr>
          <p:cNvPr id="15" name="לחצן פעולה: ריק 14">
            <a:hlinkClick r:id="rId5" action="ppaction://hlinksldjump" highlightClick="1"/>
            <a:extLst>
              <a:ext uri="{FF2B5EF4-FFF2-40B4-BE49-F238E27FC236}">
                <a16:creationId xmlns:a16="http://schemas.microsoft.com/office/drawing/2014/main" id="{AC6E4D83-610C-4843-A57E-F99E85804EC8}"/>
              </a:ext>
            </a:extLst>
          </p:cNvPr>
          <p:cNvSpPr/>
          <p:nvPr/>
        </p:nvSpPr>
        <p:spPr>
          <a:xfrm>
            <a:off x="10587135" y="6344816"/>
            <a:ext cx="1604865" cy="513184"/>
          </a:xfrm>
          <a:prstGeom prst="actionButtonBlank">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chemeClr val="accent1">
                <a:shade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ShortCut</a:t>
            </a:r>
            <a:endParaRPr lang="en-US" dirty="0">
              <a:solidFill>
                <a:srgbClr val="FF0000"/>
              </a:solidFill>
            </a:endParaRPr>
          </a:p>
        </p:txBody>
      </p:sp>
    </p:spTree>
    <p:extLst>
      <p:ext uri="{BB962C8B-B14F-4D97-AF65-F5344CB8AC3E}">
        <p14:creationId xmlns:p14="http://schemas.microsoft.com/office/powerpoint/2010/main" val="103029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77018" y="550139"/>
            <a:ext cx="6598345"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So, what went wrong?</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The origin of analytics (the recipe)</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mc:AlternateContent xmlns:mc="http://schemas.openxmlformats.org/markup-compatibility/2006" xmlns:a14="http://schemas.microsoft.com/office/drawing/2010/main">
        <mc:Choice Requires="a14">
          <p:sp>
            <p:nvSpPr>
              <p:cNvPr id="4" name="TextBox 3"/>
              <p:cNvSpPr txBox="1"/>
              <p:nvPr/>
            </p:nvSpPr>
            <p:spPr>
              <a:xfrm>
                <a:off x="3328679" y="1965911"/>
                <a:ext cx="8291146" cy="4573624"/>
              </a:xfrm>
              <a:prstGeom prst="rect">
                <a:avLst/>
              </a:prstGeom>
              <a:noFill/>
            </p:spPr>
            <p:txBody>
              <a:bodyPr wrap="square" rtlCol="1">
                <a:spAutoFit/>
              </a:bodyPr>
              <a:lstStyle/>
              <a:p>
                <a:pPr marL="285750" indent="-285750" algn="l" rtl="0">
                  <a:buFont typeface="Arial" panose="020B0604020202020204" pitchFamily="34" charset="0"/>
                  <a:buChar char="•"/>
                </a:pPr>
                <a:r>
                  <a:rPr lang="en-US" sz="3000" dirty="0">
                    <a:solidFill>
                      <a:schemeClr val="tx1"/>
                    </a:solidFill>
                  </a:rPr>
                  <a:t>Calculated PPS for power-law analytically:</a:t>
                </a:r>
              </a:p>
              <a:p>
                <a:pPr marL="285750" indent="-285750" algn="l" rtl="0">
                  <a:buFont typeface="Arial" panose="020B0604020202020204" pitchFamily="34" charset="0"/>
                  <a:buChar char="•"/>
                </a:pPr>
                <a:endParaRPr lang="en-US" sz="3000" dirty="0">
                  <a:solidFill>
                    <a:schemeClr val="tx1"/>
                  </a:solidFill>
                </a:endParaRPr>
              </a:p>
              <a:p>
                <a:pPr marL="2171700" lvl="4" indent="-342900" algn="l" rtl="0">
                  <a:buFont typeface="Wingdings" panose="05000000000000000000" pitchFamily="2" charset="2"/>
                  <a:buChar char="ü"/>
                </a:pPr>
                <a:r>
                  <a:rPr lang="en-US" sz="3000" dirty="0">
                    <a:solidFill>
                      <a:schemeClr val="tx1"/>
                    </a:solidFill>
                  </a:rPr>
                  <a:t>Background equations.</a:t>
                </a:r>
              </a:p>
              <a:p>
                <a:pPr marL="2171700" lvl="4" indent="-342900" algn="l" rtl="0">
                  <a:buFont typeface="Wingdings" panose="05000000000000000000" pitchFamily="2" charset="2"/>
                  <a:buChar char="ü"/>
                </a:pPr>
                <a:endParaRPr lang="en-US" sz="3000" dirty="0">
                  <a:solidFill>
                    <a:schemeClr val="tx1"/>
                  </a:solidFill>
                </a:endParaRPr>
              </a:p>
              <a:p>
                <a:pPr marL="2171700" lvl="4" indent="-342900" algn="l" rtl="0">
                  <a:buFont typeface="Wingdings" panose="05000000000000000000" pitchFamily="2" charset="2"/>
                  <a:buChar char="ü"/>
                </a:pPr>
                <a:r>
                  <a:rPr lang="en-US" sz="3000" dirty="0">
                    <a:solidFill>
                      <a:schemeClr val="tx1"/>
                    </a:solidFill>
                  </a:rPr>
                  <a:t>MS equation with constant slow roll parameters  --  </a:t>
                </a:r>
                <a14:m>
                  <m:oMath xmlns:m="http://schemas.openxmlformats.org/officeDocument/2006/math">
                    <m:sSub>
                      <m:sSubPr>
                        <m:ctrlPr>
                          <a:rPr lang="en-US" sz="3000" b="0" i="1" dirty="0" smtClean="0">
                            <a:solidFill>
                              <a:schemeClr val="tx1"/>
                            </a:solidFill>
                            <a:latin typeface="Cambria Math" panose="02040503050406030204" pitchFamily="18" charset="0"/>
                          </a:rPr>
                        </m:ctrlPr>
                      </m:sSubPr>
                      <m:e>
                        <m:acc>
                          <m:accPr>
                            <m:chr m:val="̈"/>
                            <m:ctrlPr>
                              <a:rPr lang="en-US" sz="3000" b="0" i="1" smtClean="0">
                                <a:solidFill>
                                  <a:schemeClr val="tx1"/>
                                </a:solidFill>
                                <a:latin typeface="Cambria Math" panose="02040503050406030204" pitchFamily="18" charset="0"/>
                              </a:rPr>
                            </m:ctrlPr>
                          </m:accPr>
                          <m:e>
                            <m:r>
                              <a:rPr lang="en-US" sz="3000" b="0" i="1" smtClean="0">
                                <a:solidFill>
                                  <a:schemeClr val="tx1"/>
                                </a:solidFill>
                                <a:latin typeface="Cambria Math" panose="02040503050406030204" pitchFamily="18" charset="0"/>
                              </a:rPr>
                              <m:t>𝑈</m:t>
                            </m:r>
                          </m:e>
                        </m:acc>
                      </m:e>
                      <m:sub>
                        <m:r>
                          <a:rPr lang="en-US" sz="3000" b="0" i="1" dirty="0" smtClean="0">
                            <a:solidFill>
                              <a:schemeClr val="tx1"/>
                            </a:solidFill>
                            <a:latin typeface="Cambria Math" panose="02040503050406030204" pitchFamily="18" charset="0"/>
                          </a:rPr>
                          <m:t>𝑘</m:t>
                        </m:r>
                      </m:sub>
                    </m:sSub>
                    <m:r>
                      <a:rPr lang="en-US" sz="3000" b="0" i="1" dirty="0" smtClean="0">
                        <a:solidFill>
                          <a:schemeClr val="tx1"/>
                        </a:solidFill>
                        <a:latin typeface="Cambria Math" panose="02040503050406030204" pitchFamily="18" charset="0"/>
                      </a:rPr>
                      <m:t>+</m:t>
                    </m:r>
                    <m:sSubSup>
                      <m:sSubSupPr>
                        <m:ctrlPr>
                          <a:rPr lang="en-US" sz="3000" b="0" i="1" dirty="0" smtClean="0">
                            <a:solidFill>
                              <a:schemeClr val="tx1"/>
                            </a:solidFill>
                            <a:latin typeface="Cambria Math" panose="02040503050406030204" pitchFamily="18" charset="0"/>
                          </a:rPr>
                        </m:ctrlPr>
                      </m:sSubSupPr>
                      <m:e>
                        <m:r>
                          <a:rPr lang="en-US" sz="3000" b="0" i="1" dirty="0" smtClean="0">
                            <a:solidFill>
                              <a:schemeClr val="tx1"/>
                            </a:solidFill>
                            <a:latin typeface="Cambria Math" panose="02040503050406030204" pitchFamily="18" charset="0"/>
                          </a:rPr>
                          <m:t>𝜔</m:t>
                        </m:r>
                      </m:e>
                      <m:sub>
                        <m:r>
                          <a:rPr lang="en-US" sz="3000" b="0" i="1" dirty="0" smtClean="0">
                            <a:solidFill>
                              <a:schemeClr val="tx1"/>
                            </a:solidFill>
                            <a:latin typeface="Cambria Math" panose="02040503050406030204" pitchFamily="18" charset="0"/>
                          </a:rPr>
                          <m:t>𝑘</m:t>
                        </m:r>
                      </m:sub>
                      <m:sup>
                        <m:r>
                          <a:rPr lang="en-US" sz="3000" b="0" i="1" dirty="0" smtClean="0">
                            <a:solidFill>
                              <a:schemeClr val="tx1"/>
                            </a:solidFill>
                            <a:latin typeface="Cambria Math" panose="02040503050406030204" pitchFamily="18" charset="0"/>
                          </a:rPr>
                          <m:t>2</m:t>
                        </m:r>
                      </m:sup>
                    </m:sSubSup>
                    <m:d>
                      <m:dPr>
                        <m:ctrlPr>
                          <a:rPr lang="en-US" sz="3000" b="0" i="1" dirty="0" smtClean="0">
                            <a:solidFill>
                              <a:schemeClr val="tx1"/>
                            </a:solidFill>
                            <a:latin typeface="Cambria Math" panose="02040503050406030204" pitchFamily="18" charset="0"/>
                          </a:rPr>
                        </m:ctrlPr>
                      </m:dPr>
                      <m:e>
                        <m:r>
                          <a:rPr lang="en-US" sz="3000" b="0" i="1" dirty="0" smtClean="0">
                            <a:solidFill>
                              <a:schemeClr val="tx1"/>
                            </a:solidFill>
                            <a:latin typeface="Cambria Math" panose="02040503050406030204" pitchFamily="18" charset="0"/>
                          </a:rPr>
                          <m:t>𝜏</m:t>
                        </m:r>
                      </m:e>
                    </m:d>
                    <m:sSub>
                      <m:sSubPr>
                        <m:ctrlPr>
                          <a:rPr lang="en-US" sz="3000" b="0" i="1" dirty="0" smtClean="0">
                            <a:solidFill>
                              <a:schemeClr val="tx1"/>
                            </a:solidFill>
                            <a:latin typeface="Cambria Math" panose="02040503050406030204" pitchFamily="18" charset="0"/>
                          </a:rPr>
                        </m:ctrlPr>
                      </m:sSubPr>
                      <m:e>
                        <m:r>
                          <a:rPr lang="en-US" sz="3000" b="0" i="1" dirty="0" smtClean="0">
                            <a:solidFill>
                              <a:schemeClr val="tx1"/>
                            </a:solidFill>
                            <a:latin typeface="Cambria Math" panose="02040503050406030204" pitchFamily="18" charset="0"/>
                          </a:rPr>
                          <m:t>𝑈</m:t>
                        </m:r>
                      </m:e>
                      <m:sub>
                        <m:r>
                          <a:rPr lang="en-US" sz="3000" b="0" i="1" dirty="0" smtClean="0">
                            <a:solidFill>
                              <a:schemeClr val="tx1"/>
                            </a:solidFill>
                            <a:latin typeface="Cambria Math" panose="02040503050406030204" pitchFamily="18" charset="0"/>
                          </a:rPr>
                          <m:t>𝑘</m:t>
                        </m:r>
                      </m:sub>
                    </m:sSub>
                    <m:r>
                      <a:rPr lang="en-US" sz="3000" b="0" i="1" dirty="0" smtClean="0">
                        <a:solidFill>
                          <a:schemeClr val="tx1"/>
                        </a:solidFill>
                        <a:latin typeface="Cambria Math" panose="02040503050406030204" pitchFamily="18" charset="0"/>
                      </a:rPr>
                      <m:t>=</m:t>
                    </m:r>
                    <m:r>
                      <a:rPr lang="en-US" sz="3000" b="0" i="1" dirty="0" smtClean="0">
                        <a:solidFill>
                          <a:schemeClr val="tx1"/>
                        </a:solidFill>
                        <a:latin typeface="Cambria Math" panose="02040503050406030204" pitchFamily="18" charset="0"/>
                      </a:rPr>
                      <m:t>0</m:t>
                    </m:r>
                  </m:oMath>
                </a14:m>
                <a:endParaRPr lang="en-US" sz="3000" dirty="0">
                  <a:solidFill>
                    <a:schemeClr val="tx1"/>
                  </a:solidFill>
                </a:endParaRPr>
              </a:p>
              <a:p>
                <a:pPr marL="2171700" lvl="4" indent="-342900" algn="l" rtl="0">
                  <a:buFont typeface="Wingdings" panose="05000000000000000000" pitchFamily="2" charset="2"/>
                  <a:buChar char="ü"/>
                </a:pPr>
                <a:endParaRPr lang="en-US" sz="3000" dirty="0">
                  <a:solidFill>
                    <a:schemeClr val="tx1"/>
                  </a:solidFill>
                </a:endParaRPr>
              </a:p>
              <a:p>
                <a:pPr marL="2171700" lvl="4" indent="-342900" algn="l" rtl="0">
                  <a:buFont typeface="Wingdings" panose="05000000000000000000" pitchFamily="2" charset="2"/>
                  <a:buChar char="ü"/>
                </a:pPr>
                <a:r>
                  <a:rPr lang="en-US" sz="3000" dirty="0">
                    <a:solidFill>
                      <a:schemeClr val="tx1"/>
                    </a:solidFill>
                  </a:rPr>
                  <a:t>MS eq. </a:t>
                </a:r>
                <a14:m>
                  <m:oMath xmlns:m="http://schemas.openxmlformats.org/officeDocument/2006/math">
                    <m:r>
                      <a:rPr lang="en-US" sz="3000" i="1" smtClean="0">
                        <a:solidFill>
                          <a:schemeClr val="tx1"/>
                        </a:solidFill>
                        <a:latin typeface="Cambria Math" panose="02040503050406030204" pitchFamily="18" charset="0"/>
                        <a:ea typeface="Cambria Math" panose="02040503050406030204" pitchFamily="18" charset="0"/>
                      </a:rPr>
                      <m:t>⟹</m:t>
                    </m:r>
                  </m:oMath>
                </a14:m>
                <a:r>
                  <a:rPr lang="en-US" sz="3000" dirty="0">
                    <a:solidFill>
                      <a:schemeClr val="tx1"/>
                    </a:solidFill>
                  </a:rPr>
                  <a:t> Bessel eq.  </a:t>
                </a:r>
                <a14:m>
                  <m:oMath xmlns:m="http://schemas.openxmlformats.org/officeDocument/2006/math">
                    <m:sSubSup>
                      <m:sSubSupPr>
                        <m:ctrlPr>
                          <a:rPr lang="en-US" sz="3000" b="0" i="1" smtClean="0">
                            <a:solidFill>
                              <a:schemeClr val="tx1"/>
                            </a:solidFill>
                            <a:latin typeface="Cambria Math" panose="02040503050406030204" pitchFamily="18" charset="0"/>
                          </a:rPr>
                        </m:ctrlPr>
                      </m:sSubSupPr>
                      <m:e>
                        <m:r>
                          <a:rPr lang="en-US" sz="3000" b="0" i="1" smtClean="0">
                            <a:solidFill>
                              <a:schemeClr val="tx1"/>
                            </a:solidFill>
                            <a:latin typeface="Cambria Math" panose="02040503050406030204" pitchFamily="18" charset="0"/>
                          </a:rPr>
                          <m:t>𝜔</m:t>
                        </m:r>
                      </m:e>
                      <m:sub>
                        <m:r>
                          <a:rPr lang="en-US" sz="3000" b="0" i="1" smtClean="0">
                            <a:solidFill>
                              <a:schemeClr val="tx1"/>
                            </a:solidFill>
                            <a:latin typeface="Cambria Math" panose="02040503050406030204" pitchFamily="18" charset="0"/>
                          </a:rPr>
                          <m:t>𝑘</m:t>
                        </m:r>
                      </m:sub>
                      <m:sup>
                        <m:r>
                          <a:rPr lang="en-US" sz="3000" b="0" i="1" smtClean="0">
                            <a:solidFill>
                              <a:schemeClr val="tx1"/>
                            </a:solidFill>
                            <a:latin typeface="Cambria Math" panose="02040503050406030204" pitchFamily="18" charset="0"/>
                          </a:rPr>
                          <m:t>2</m:t>
                        </m:r>
                      </m:sup>
                    </m:sSubSup>
                    <m:d>
                      <m:dPr>
                        <m:ctrlPr>
                          <a:rPr lang="en-US" sz="3000" b="0" i="1" smtClean="0">
                            <a:solidFill>
                              <a:schemeClr val="tx1"/>
                            </a:solidFill>
                            <a:latin typeface="Cambria Math" panose="02040503050406030204" pitchFamily="18" charset="0"/>
                          </a:rPr>
                        </m:ctrlPr>
                      </m:dPr>
                      <m:e>
                        <m:r>
                          <a:rPr lang="en-US" sz="3000" b="0" i="1" smtClean="0">
                            <a:solidFill>
                              <a:schemeClr val="tx1"/>
                            </a:solidFill>
                            <a:latin typeface="Cambria Math" panose="02040503050406030204" pitchFamily="18" charset="0"/>
                          </a:rPr>
                          <m:t>𝜏</m:t>
                        </m:r>
                      </m:e>
                    </m:d>
                    <m:r>
                      <a:rPr lang="en-US" sz="3000" b="0" i="1" smtClean="0">
                        <a:solidFill>
                          <a:schemeClr val="tx1"/>
                        </a:solidFill>
                        <a:latin typeface="Cambria Math" panose="02040503050406030204" pitchFamily="18" charset="0"/>
                      </a:rPr>
                      <m:t>=</m:t>
                    </m:r>
                    <m:f>
                      <m:fPr>
                        <m:ctrlPr>
                          <a:rPr lang="en-US" sz="3000" b="0" i="1" dirty="0" smtClean="0">
                            <a:solidFill>
                              <a:schemeClr val="tx1"/>
                            </a:solidFill>
                            <a:latin typeface="Cambria Math" panose="02040503050406030204" pitchFamily="18" charset="0"/>
                          </a:rPr>
                        </m:ctrlPr>
                      </m:fPr>
                      <m:num>
                        <m:acc>
                          <m:accPr>
                            <m:chr m:val="̃"/>
                            <m:ctrlPr>
                              <a:rPr lang="en-US" sz="3000" b="0" i="1" smtClean="0">
                                <a:solidFill>
                                  <a:schemeClr val="tx1"/>
                                </a:solidFill>
                                <a:latin typeface="Cambria Math" panose="02040503050406030204" pitchFamily="18" charset="0"/>
                              </a:rPr>
                            </m:ctrlPr>
                          </m:accPr>
                          <m:e>
                            <m:r>
                              <a:rPr lang="en-US" sz="3000" b="0" i="1" smtClean="0">
                                <a:solidFill>
                                  <a:schemeClr val="tx1"/>
                                </a:solidFill>
                                <a:latin typeface="Cambria Math" panose="02040503050406030204" pitchFamily="18" charset="0"/>
                              </a:rPr>
                              <m:t>𝐶</m:t>
                            </m:r>
                          </m:e>
                        </m:acc>
                      </m:num>
                      <m:den>
                        <m:sSup>
                          <m:sSupPr>
                            <m:ctrlPr>
                              <a:rPr lang="en-US" sz="3000" b="0" i="1" dirty="0" smtClean="0">
                                <a:solidFill>
                                  <a:schemeClr val="tx1"/>
                                </a:solidFill>
                                <a:latin typeface="Cambria Math" panose="02040503050406030204" pitchFamily="18" charset="0"/>
                              </a:rPr>
                            </m:ctrlPr>
                          </m:sSupPr>
                          <m:e>
                            <m:r>
                              <a:rPr lang="en-US" sz="3000" b="0" i="1" dirty="0" smtClean="0">
                                <a:solidFill>
                                  <a:schemeClr val="tx1"/>
                                </a:solidFill>
                                <a:latin typeface="Cambria Math" panose="02040503050406030204" pitchFamily="18" charset="0"/>
                              </a:rPr>
                              <m:t>𝜏</m:t>
                            </m:r>
                          </m:e>
                          <m:sup>
                            <m:r>
                              <a:rPr lang="en-US" sz="3000" b="0" i="1" dirty="0" smtClean="0">
                                <a:solidFill>
                                  <a:schemeClr val="tx1"/>
                                </a:solidFill>
                                <a:latin typeface="Cambria Math" panose="02040503050406030204" pitchFamily="18" charset="0"/>
                              </a:rPr>
                              <m:t>2</m:t>
                            </m:r>
                          </m:sup>
                        </m:sSup>
                      </m:den>
                    </m:f>
                  </m:oMath>
                </a14:m>
                <a:r>
                  <a:rPr lang="en-US" sz="3000" dirty="0">
                    <a:solidFill>
                      <a:schemeClr val="tx1"/>
                    </a:solidFill>
                  </a:rPr>
                  <a:t> </a:t>
                </a:r>
              </a:p>
              <a:p>
                <a:pPr lvl="4" algn="l" rtl="0"/>
                <a:endParaRPr lang="en-US" sz="3000"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328679" y="1965911"/>
                <a:ext cx="8291146" cy="4573624"/>
              </a:xfrm>
              <a:prstGeom prst="rect">
                <a:avLst/>
              </a:prstGeom>
              <a:blipFill>
                <a:blip r:embed="rId3"/>
                <a:stretch>
                  <a:fillRect l="-1471" t="-1598"/>
                </a:stretch>
              </a:blipFill>
            </p:spPr>
            <p:txBody>
              <a:bodyPr/>
              <a:lstStyle/>
              <a:p>
                <a:r>
                  <a:rPr lang="en-US">
                    <a:noFill/>
                  </a:rPr>
                  <a:t> </a:t>
                </a:r>
              </a:p>
            </p:txBody>
          </p:sp>
        </mc:Fallback>
      </mc:AlternateContent>
      <p:sp>
        <p:nvSpPr>
          <p:cNvPr id="11" name="TextBox 10"/>
          <p:cNvSpPr txBox="1"/>
          <p:nvPr/>
        </p:nvSpPr>
        <p:spPr>
          <a:xfrm>
            <a:off x="6470527" y="6371155"/>
            <a:ext cx="5710667" cy="738664"/>
          </a:xfrm>
          <a:prstGeom prst="rect">
            <a:avLst/>
          </a:prstGeom>
          <a:noFill/>
        </p:spPr>
        <p:txBody>
          <a:bodyPr wrap="none" rtlCol="1">
            <a:spAutoFit/>
          </a:bodyPr>
          <a:lstStyle/>
          <a:p>
            <a:r>
              <a:rPr lang="en-US" sz="2400" dirty="0">
                <a:solidFill>
                  <a:srgbClr val="0070C0"/>
                </a:solidFill>
              </a:rPr>
              <a:t>Stewart &amp; </a:t>
            </a:r>
            <a:r>
              <a:rPr lang="en-US" sz="2400" dirty="0" err="1">
                <a:solidFill>
                  <a:srgbClr val="0070C0"/>
                </a:solidFill>
              </a:rPr>
              <a:t>Lyth</a:t>
            </a:r>
            <a:r>
              <a:rPr lang="en-US" sz="2400" dirty="0">
                <a:solidFill>
                  <a:srgbClr val="0070C0"/>
                </a:solidFill>
              </a:rPr>
              <a:t>: Phys. </a:t>
            </a:r>
            <a:r>
              <a:rPr lang="en-US" sz="2400" dirty="0" err="1">
                <a:solidFill>
                  <a:srgbClr val="0070C0"/>
                </a:solidFill>
              </a:rPr>
              <a:t>Lett.B</a:t>
            </a:r>
            <a:r>
              <a:rPr lang="en-US" sz="2400" dirty="0">
                <a:solidFill>
                  <a:srgbClr val="0070C0"/>
                </a:solidFill>
              </a:rPr>
              <a:t>  302, 171 (1993)</a:t>
            </a:r>
          </a:p>
          <a:p>
            <a:endParaRPr lang="he-IL" dirty="0">
              <a:solidFill>
                <a:srgbClr val="FF0000"/>
              </a:solidFill>
            </a:endParaRPr>
          </a:p>
        </p:txBody>
      </p:sp>
      <p:sp>
        <p:nvSpPr>
          <p:cNvPr id="9" name="כותרת 14"/>
          <p:cNvSpPr>
            <a:spLocks noGrp="1"/>
          </p:cNvSpPr>
          <p:nvPr>
            <p:ph type="title"/>
          </p:nvPr>
        </p:nvSpPr>
        <p:spPr>
          <a:xfrm>
            <a:off x="74332" y="456474"/>
            <a:ext cx="2762240" cy="530225"/>
          </a:xfrm>
        </p:spPr>
        <p:txBody>
          <a:bodyPr>
            <a:normAutofit fontScale="90000"/>
          </a:bodyPr>
          <a:lstStyle/>
          <a:p>
            <a:endParaRPr lang="he-IL"/>
          </a:p>
        </p:txBody>
      </p:sp>
      <p:sp>
        <p:nvSpPr>
          <p:cNvPr id="12" name="מציין מיקום טקסט 10">
            <a:extLst>
              <a:ext uri="{FF2B5EF4-FFF2-40B4-BE49-F238E27FC236}">
                <a16:creationId xmlns:a16="http://schemas.microsoft.com/office/drawing/2014/main" id="{A4561526-4A66-4520-9B12-17C1463968F3}"/>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rgbClr val="FF0000"/>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7" name="מציין מיקום של מספר שקופית 6">
            <a:extLst>
              <a:ext uri="{FF2B5EF4-FFF2-40B4-BE49-F238E27FC236}">
                <a16:creationId xmlns:a16="http://schemas.microsoft.com/office/drawing/2014/main" id="{3B8F26DB-1DF7-46BE-8ED7-4D89073FF0BD}"/>
              </a:ext>
            </a:extLst>
          </p:cNvPr>
          <p:cNvSpPr>
            <a:spLocks noGrp="1"/>
          </p:cNvSpPr>
          <p:nvPr>
            <p:ph type="sldNum" sz="quarter" idx="12"/>
          </p:nvPr>
        </p:nvSpPr>
        <p:spPr/>
        <p:txBody>
          <a:bodyPr/>
          <a:lstStyle/>
          <a:p>
            <a:r>
              <a:rPr lang="en-US"/>
              <a:t>/22</a:t>
            </a:r>
            <a:fld id="{ACBF4EC1-76DE-4B96-9D40-18B28CC9D00D}" type="slidenum">
              <a:rPr lang="he-IL" smtClean="0"/>
              <a:pPr/>
              <a:t>14</a:t>
            </a:fld>
            <a:r>
              <a:rPr lang="en-US"/>
              <a:t>Slide </a:t>
            </a:r>
            <a:endParaRPr lang="he-IL" dirty="0"/>
          </a:p>
        </p:txBody>
      </p:sp>
    </p:spTree>
    <p:extLst>
      <p:ext uri="{BB962C8B-B14F-4D97-AF65-F5344CB8AC3E}">
        <p14:creationId xmlns:p14="http://schemas.microsoft.com/office/powerpoint/2010/main" val="47907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908125" y="550139"/>
            <a:ext cx="6936130"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So, what went wrong?</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The origin of analytics (the recipe cont.)</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mc:AlternateContent xmlns:mc="http://schemas.openxmlformats.org/markup-compatibility/2006" xmlns:a14="http://schemas.microsoft.com/office/drawing/2010/main">
        <mc:Choice Requires="a14">
          <p:sp>
            <p:nvSpPr>
              <p:cNvPr id="4" name="TextBox 3"/>
              <p:cNvSpPr txBox="1"/>
              <p:nvPr/>
            </p:nvSpPr>
            <p:spPr>
              <a:xfrm>
                <a:off x="3328679" y="1967006"/>
                <a:ext cx="8587130" cy="4355167"/>
              </a:xfrm>
              <a:prstGeom prst="rect">
                <a:avLst/>
              </a:prstGeom>
              <a:noFill/>
            </p:spPr>
            <p:txBody>
              <a:bodyPr wrap="square" rtlCol="1">
                <a:spAutoFit/>
              </a:bodyPr>
              <a:lstStyle/>
              <a:p>
                <a:pPr marL="2171700" lvl="4" indent="-342900" algn="l" rtl="0">
                  <a:buFont typeface="Wingdings" panose="05000000000000000000" pitchFamily="2" charset="2"/>
                  <a:buChar char="ü"/>
                </a:pPr>
                <a:r>
                  <a:rPr lang="en-US" sz="3000" dirty="0">
                    <a:solidFill>
                      <a:schemeClr val="tx1"/>
                    </a:solidFill>
                  </a:rPr>
                  <a:t>Bunch-Davies </a:t>
                </a:r>
                <a14:m>
                  <m:oMath xmlns:m="http://schemas.openxmlformats.org/officeDocument/2006/math">
                    <m:r>
                      <a:rPr lang="en-US" sz="3000" dirty="0" smtClean="0">
                        <a:solidFill>
                          <a:schemeClr val="tx1"/>
                        </a:solidFill>
                        <a:latin typeface="Cambria Math" panose="02040503050406030204" pitchFamily="18" charset="0"/>
                      </a:rPr>
                      <m:t>⇒</m:t>
                    </m:r>
                  </m:oMath>
                </a14:m>
                <a:r>
                  <a:rPr lang="en-US" sz="3000" dirty="0">
                    <a:solidFill>
                      <a:schemeClr val="tx1"/>
                    </a:solidFill>
                  </a:rPr>
                  <a:t> Hankel representation. </a:t>
                </a:r>
                <a14:m>
                  <m:oMath xmlns:m="http://schemas.openxmlformats.org/officeDocument/2006/math">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𝑈</m:t>
                        </m:r>
                      </m:e>
                      <m:sub>
                        <m:r>
                          <a:rPr lang="en-US" sz="3000" b="0" i="1" smtClean="0">
                            <a:solidFill>
                              <a:schemeClr val="tx1"/>
                            </a:solidFill>
                            <a:latin typeface="Cambria Math" panose="02040503050406030204" pitchFamily="18" charset="0"/>
                          </a:rPr>
                          <m:t>𝑘</m:t>
                        </m:r>
                      </m:sub>
                    </m:sSub>
                    <m:d>
                      <m:dPr>
                        <m:ctrlPr>
                          <a:rPr lang="en-US" sz="3000" b="0" i="1" smtClean="0">
                            <a:solidFill>
                              <a:schemeClr val="tx1"/>
                            </a:solidFill>
                            <a:latin typeface="Cambria Math" panose="02040503050406030204" pitchFamily="18" charset="0"/>
                          </a:rPr>
                        </m:ctrlPr>
                      </m:dPr>
                      <m:e>
                        <m:r>
                          <a:rPr lang="en-US" sz="3000" b="0" i="1" smtClean="0">
                            <a:solidFill>
                              <a:schemeClr val="tx1"/>
                            </a:solidFill>
                            <a:latin typeface="Cambria Math" panose="02040503050406030204" pitchFamily="18" charset="0"/>
                          </a:rPr>
                          <m:t>𝜏</m:t>
                        </m:r>
                      </m:e>
                    </m:d>
                    <m:r>
                      <a:rPr lang="en-US" sz="3000" b="0" i="1" smtClean="0">
                        <a:solidFill>
                          <a:schemeClr val="tx1"/>
                        </a:solidFill>
                        <a:latin typeface="Cambria Math" panose="02040503050406030204" pitchFamily="18" charset="0"/>
                      </a:rPr>
                      <m:t>∝</m:t>
                    </m:r>
                    <m:rad>
                      <m:radPr>
                        <m:degHide m:val="on"/>
                        <m:ctrlPr>
                          <a:rPr lang="en-US" sz="3000" b="0" i="1" smtClean="0">
                            <a:solidFill>
                              <a:schemeClr val="tx1"/>
                            </a:solidFill>
                            <a:latin typeface="Cambria Math" panose="02040503050406030204" pitchFamily="18" charset="0"/>
                          </a:rPr>
                        </m:ctrlPr>
                      </m:radPr>
                      <m:deg/>
                      <m:e>
                        <m:r>
                          <a:rPr lang="en-US" sz="3000" b="0" i="1" smtClean="0">
                            <a:solidFill>
                              <a:schemeClr val="tx1"/>
                            </a:solidFill>
                            <a:latin typeface="Cambria Math" panose="02040503050406030204" pitchFamily="18" charset="0"/>
                          </a:rPr>
                          <m:t>−</m:t>
                        </m:r>
                        <m:r>
                          <a:rPr lang="en-US" sz="3000" b="0" i="1" smtClean="0">
                            <a:solidFill>
                              <a:schemeClr val="tx1"/>
                            </a:solidFill>
                            <a:latin typeface="Cambria Math" panose="02040503050406030204" pitchFamily="18" charset="0"/>
                          </a:rPr>
                          <m:t>𝜏</m:t>
                        </m:r>
                      </m:e>
                    </m:rad>
                    <m:sSubSup>
                      <m:sSubSupPr>
                        <m:ctrlPr>
                          <a:rPr lang="en-US" sz="3000" b="0" i="1" smtClean="0">
                            <a:solidFill>
                              <a:schemeClr val="tx1"/>
                            </a:solidFill>
                            <a:latin typeface="Cambria Math" panose="02040503050406030204" pitchFamily="18" charset="0"/>
                            <a:ea typeface="Cambria Math" panose="02040503050406030204" pitchFamily="18" charset="0"/>
                          </a:rPr>
                        </m:ctrlPr>
                      </m:sSubSupPr>
                      <m:e>
                        <m:r>
                          <a:rPr lang="en-US" sz="3000" b="0" i="1" smtClean="0">
                            <a:solidFill>
                              <a:schemeClr val="tx1"/>
                            </a:solidFill>
                            <a:latin typeface="Cambria Math" panose="02040503050406030204" pitchFamily="18" charset="0"/>
                            <a:ea typeface="Cambria Math" panose="02040503050406030204" pitchFamily="18" charset="0"/>
                          </a:rPr>
                          <m:t>ℋ</m:t>
                        </m:r>
                      </m:e>
                      <m:sub>
                        <m:r>
                          <a:rPr lang="en-US" sz="3000" b="0" i="1" smtClean="0">
                            <a:solidFill>
                              <a:schemeClr val="tx1"/>
                            </a:solidFill>
                            <a:latin typeface="Cambria Math" panose="02040503050406030204" pitchFamily="18" charset="0"/>
                            <a:ea typeface="Cambria Math" panose="02040503050406030204" pitchFamily="18" charset="0"/>
                          </a:rPr>
                          <m:t>𝜈</m:t>
                        </m:r>
                      </m:sub>
                      <m:sup>
                        <m:d>
                          <m:dPr>
                            <m:ctrlPr>
                              <a:rPr lang="en-US" sz="3000" b="0" i="1" smtClean="0">
                                <a:solidFill>
                                  <a:schemeClr val="tx1"/>
                                </a:solidFill>
                                <a:latin typeface="Cambria Math" panose="02040503050406030204" pitchFamily="18" charset="0"/>
                                <a:ea typeface="Cambria Math" panose="02040503050406030204" pitchFamily="18" charset="0"/>
                              </a:rPr>
                            </m:ctrlPr>
                          </m:dPr>
                          <m:e>
                            <m:r>
                              <a:rPr lang="en-US" sz="3000" b="0" i="1" smtClean="0">
                                <a:solidFill>
                                  <a:schemeClr val="tx1"/>
                                </a:solidFill>
                                <a:latin typeface="Cambria Math" panose="02040503050406030204" pitchFamily="18" charset="0"/>
                                <a:ea typeface="Cambria Math" panose="02040503050406030204" pitchFamily="18" charset="0"/>
                              </a:rPr>
                              <m:t>1</m:t>
                            </m:r>
                          </m:e>
                        </m:d>
                      </m:sup>
                    </m:sSubSup>
                    <m:d>
                      <m:dPr>
                        <m:ctrlPr>
                          <a:rPr lang="en-US" sz="3000" b="0" i="1" smtClean="0">
                            <a:solidFill>
                              <a:schemeClr val="tx1"/>
                            </a:solidFill>
                            <a:latin typeface="Cambria Math" panose="02040503050406030204" pitchFamily="18" charset="0"/>
                            <a:ea typeface="Cambria Math" panose="02040503050406030204" pitchFamily="18" charset="0"/>
                          </a:rPr>
                        </m:ctrlPr>
                      </m:dPr>
                      <m:e>
                        <m:r>
                          <a:rPr lang="en-US" sz="3000" b="0" i="1" smtClean="0">
                            <a:solidFill>
                              <a:schemeClr val="tx1"/>
                            </a:solidFill>
                            <a:latin typeface="Cambria Math" panose="02040503050406030204" pitchFamily="18" charset="0"/>
                            <a:ea typeface="Cambria Math" panose="02040503050406030204" pitchFamily="18" charset="0"/>
                          </a:rPr>
                          <m:t>−</m:t>
                        </m:r>
                        <m:r>
                          <a:rPr lang="en-US" sz="3000" b="0" i="1" smtClean="0">
                            <a:solidFill>
                              <a:schemeClr val="tx1"/>
                            </a:solidFill>
                            <a:latin typeface="Cambria Math" panose="02040503050406030204" pitchFamily="18" charset="0"/>
                            <a:ea typeface="Cambria Math" panose="02040503050406030204" pitchFamily="18" charset="0"/>
                          </a:rPr>
                          <m:t>𝑘</m:t>
                        </m:r>
                        <m:r>
                          <a:rPr lang="en-US" sz="3000" b="0" i="1" smtClean="0">
                            <a:solidFill>
                              <a:schemeClr val="tx1"/>
                            </a:solidFill>
                            <a:latin typeface="Cambria Math" panose="02040503050406030204" pitchFamily="18" charset="0"/>
                            <a:ea typeface="Cambria Math" panose="02040503050406030204" pitchFamily="18" charset="0"/>
                          </a:rPr>
                          <m:t>𝜏</m:t>
                        </m:r>
                      </m:e>
                    </m:d>
                  </m:oMath>
                </a14:m>
                <a:endParaRPr lang="en-US" sz="3000" dirty="0">
                  <a:solidFill>
                    <a:schemeClr val="tx1"/>
                  </a:solidFill>
                </a:endParaRPr>
              </a:p>
              <a:p>
                <a:pPr marL="2171700" lvl="4" indent="-342900" algn="l" rtl="0">
                  <a:buFont typeface="Wingdings" panose="05000000000000000000" pitchFamily="2" charset="2"/>
                  <a:buChar char="ü"/>
                </a:pPr>
                <a:endParaRPr lang="en-US" sz="3000" dirty="0">
                  <a:solidFill>
                    <a:schemeClr val="tx1"/>
                  </a:solidFill>
                </a:endParaRPr>
              </a:p>
              <a:p>
                <a:pPr marL="2171700" lvl="4" indent="-342900" algn="l" rtl="0">
                  <a:buFont typeface="Wingdings" panose="05000000000000000000" pitchFamily="2" charset="2"/>
                  <a:buChar char="ü"/>
                </a:pPr>
                <a:r>
                  <a:rPr lang="en-US" sz="3000" dirty="0">
                    <a:solidFill>
                      <a:schemeClr val="tx1"/>
                    </a:solidFill>
                  </a:rPr>
                  <a:t>Take </a:t>
                </a:r>
                <a14:m>
                  <m:oMath xmlns:m="http://schemas.openxmlformats.org/officeDocument/2006/math">
                    <m:func>
                      <m:funcPr>
                        <m:ctrlPr>
                          <a:rPr lang="en-US" sz="3000" i="1" smtClean="0">
                            <a:solidFill>
                              <a:schemeClr val="tx1"/>
                            </a:solidFill>
                            <a:latin typeface="Cambria Math" panose="02040503050406030204" pitchFamily="18" charset="0"/>
                          </a:rPr>
                        </m:ctrlPr>
                      </m:funcPr>
                      <m:fName>
                        <m:limLow>
                          <m:limLowPr>
                            <m:ctrlPr>
                              <a:rPr lang="en-US" sz="3000" i="1" smtClean="0">
                                <a:solidFill>
                                  <a:schemeClr val="tx1"/>
                                </a:solidFill>
                                <a:latin typeface="Cambria Math" panose="02040503050406030204" pitchFamily="18" charset="0"/>
                              </a:rPr>
                            </m:ctrlPr>
                          </m:limLowPr>
                          <m:e>
                            <m:r>
                              <m:rPr>
                                <m:sty m:val="p"/>
                              </m:rPr>
                              <a:rPr lang="en-US" sz="3000" i="0" smtClean="0">
                                <a:solidFill>
                                  <a:schemeClr val="tx1"/>
                                </a:solidFill>
                                <a:latin typeface="Cambria Math" panose="02040503050406030204" pitchFamily="18" charset="0"/>
                              </a:rPr>
                              <m:t>lim</m:t>
                            </m:r>
                          </m:e>
                          <m:lim>
                            <m:r>
                              <a:rPr lang="en-US" sz="3000" b="0" i="1" smtClean="0">
                                <a:solidFill>
                                  <a:schemeClr val="tx1"/>
                                </a:solidFill>
                                <a:latin typeface="Cambria Math" panose="02040503050406030204" pitchFamily="18" charset="0"/>
                              </a:rPr>
                              <m:t>𝜏</m:t>
                            </m:r>
                            <m:r>
                              <a:rPr lang="en-US" sz="3000" b="0" i="1" smtClean="0">
                                <a:solidFill>
                                  <a:schemeClr val="tx1"/>
                                </a:solidFill>
                                <a:latin typeface="Cambria Math" panose="02040503050406030204" pitchFamily="18" charset="0"/>
                              </a:rPr>
                              <m:t>→</m:t>
                            </m:r>
                            <m:r>
                              <a:rPr lang="en-US" sz="3000" b="0" i="1" smtClean="0">
                                <a:solidFill>
                                  <a:schemeClr val="tx1"/>
                                </a:solidFill>
                                <a:latin typeface="Cambria Math" panose="02040503050406030204" pitchFamily="18" charset="0"/>
                              </a:rPr>
                              <m:t>0</m:t>
                            </m:r>
                          </m:lim>
                        </m:limLow>
                      </m:fName>
                      <m:e>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𝑈</m:t>
                            </m:r>
                          </m:e>
                          <m:sub>
                            <m:r>
                              <a:rPr lang="en-US" sz="3000" b="0" i="1" smtClean="0">
                                <a:solidFill>
                                  <a:schemeClr val="tx1"/>
                                </a:solidFill>
                                <a:latin typeface="Cambria Math" panose="02040503050406030204" pitchFamily="18" charset="0"/>
                              </a:rPr>
                              <m:t>𝑘</m:t>
                            </m:r>
                          </m:sub>
                        </m:sSub>
                        <m:r>
                          <a:rPr lang="en-US" sz="3000" b="0" i="1" smtClean="0">
                            <a:solidFill>
                              <a:schemeClr val="tx1"/>
                            </a:solidFill>
                            <a:latin typeface="Cambria Math" panose="02040503050406030204" pitchFamily="18" charset="0"/>
                          </a:rPr>
                          <m:t>(</m:t>
                        </m:r>
                        <m:r>
                          <a:rPr lang="en-US" sz="3000" b="0" i="1" smtClean="0">
                            <a:solidFill>
                              <a:schemeClr val="tx1"/>
                            </a:solidFill>
                            <a:latin typeface="Cambria Math" panose="02040503050406030204" pitchFamily="18" charset="0"/>
                          </a:rPr>
                          <m:t>𝜏</m:t>
                        </m:r>
                        <m:r>
                          <a:rPr lang="en-US" sz="3000" b="0" i="1" smtClean="0">
                            <a:solidFill>
                              <a:schemeClr val="tx1"/>
                            </a:solidFill>
                            <a:latin typeface="Cambria Math" panose="02040503050406030204" pitchFamily="18" charset="0"/>
                          </a:rPr>
                          <m:t>)</m:t>
                        </m:r>
                      </m:e>
                    </m:func>
                  </m:oMath>
                </a14:m>
                <a:r>
                  <a:rPr lang="en-US" sz="3000" dirty="0">
                    <a:solidFill>
                      <a:schemeClr val="tx1"/>
                    </a:solidFill>
                  </a:rPr>
                  <a:t> to construct PPS.</a:t>
                </a:r>
              </a:p>
              <a:p>
                <a:pPr marL="2171700" lvl="4" indent="-342900" algn="l" rtl="0">
                  <a:buFont typeface="Wingdings" panose="05000000000000000000" pitchFamily="2" charset="2"/>
                  <a:buChar char="ü"/>
                </a:pPr>
                <a:endParaRPr lang="en-US" sz="3000" dirty="0">
                  <a:solidFill>
                    <a:schemeClr val="tx1"/>
                  </a:solidFill>
                </a:endParaRPr>
              </a:p>
              <a:p>
                <a:pPr marL="2171700" lvl="4" indent="-342900" algn="l" rtl="0">
                  <a:buFont typeface="Wingdings" panose="05000000000000000000" pitchFamily="2" charset="2"/>
                  <a:buChar char="ü"/>
                </a:pPr>
                <a:r>
                  <a:rPr lang="en-US" sz="3000" dirty="0">
                    <a:solidFill>
                      <a:schemeClr val="tx1"/>
                    </a:solidFill>
                  </a:rPr>
                  <a:t>Derive to get </a:t>
                </a:r>
                <a14:m>
                  <m:oMath xmlns:m="http://schemas.openxmlformats.org/officeDocument/2006/math">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𝑛</m:t>
                        </m:r>
                      </m:e>
                      <m:sub>
                        <m:r>
                          <a:rPr lang="en-US" sz="3000" b="0" i="1" smtClean="0">
                            <a:solidFill>
                              <a:schemeClr val="tx1"/>
                            </a:solidFill>
                            <a:latin typeface="Cambria Math" panose="02040503050406030204" pitchFamily="18" charset="0"/>
                          </a:rPr>
                          <m:t>𝑠</m:t>
                        </m:r>
                      </m:sub>
                    </m:sSub>
                    <m:r>
                      <a:rPr lang="en-US" sz="3000" b="0" i="1" smtClean="0">
                        <a:solidFill>
                          <a:schemeClr val="tx1"/>
                        </a:solidFill>
                        <a:latin typeface="Cambria Math" panose="02040503050406030204" pitchFamily="18" charset="0"/>
                      </a:rPr>
                      <m:t>, </m:t>
                    </m:r>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𝑛</m:t>
                        </m:r>
                      </m:e>
                      <m:sub>
                        <m:r>
                          <a:rPr lang="en-US" sz="3000" b="0" i="1" smtClean="0">
                            <a:solidFill>
                              <a:schemeClr val="tx1"/>
                            </a:solidFill>
                            <a:latin typeface="Cambria Math" panose="02040503050406030204" pitchFamily="18" charset="0"/>
                          </a:rPr>
                          <m:t>𝑟𝑢𝑛</m:t>
                        </m:r>
                      </m:sub>
                    </m:sSub>
                    <m:r>
                      <a:rPr lang="en-US" sz="3000" b="0" i="1" smtClean="0">
                        <a:solidFill>
                          <a:schemeClr val="tx1"/>
                        </a:solidFill>
                        <a:latin typeface="Cambria Math" panose="02040503050406030204" pitchFamily="18" charset="0"/>
                      </a:rPr>
                      <m:t>, </m:t>
                    </m:r>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𝑛</m:t>
                        </m:r>
                      </m:e>
                      <m:sub>
                        <m:r>
                          <a:rPr lang="en-US" sz="3000" b="0" i="1" smtClean="0">
                            <a:solidFill>
                              <a:schemeClr val="tx1"/>
                            </a:solidFill>
                            <a:latin typeface="Cambria Math" panose="02040503050406030204" pitchFamily="18" charset="0"/>
                          </a:rPr>
                          <m:t>𝑟𝑢𝑛</m:t>
                        </m:r>
                        <m:r>
                          <a:rPr lang="en-US" sz="3000" b="0" i="1" smtClean="0">
                            <a:solidFill>
                              <a:schemeClr val="tx1"/>
                            </a:solidFill>
                            <a:latin typeface="Cambria Math" panose="02040503050406030204" pitchFamily="18" charset="0"/>
                          </a:rPr>
                          <m:t>,</m:t>
                        </m:r>
                        <m:r>
                          <a:rPr lang="en-US" sz="3000" b="0" i="1" smtClean="0">
                            <a:solidFill>
                              <a:schemeClr val="tx1"/>
                            </a:solidFill>
                            <a:latin typeface="Cambria Math" panose="02040503050406030204" pitchFamily="18" charset="0"/>
                          </a:rPr>
                          <m:t>𝑟𝑢𝑛</m:t>
                        </m:r>
                      </m:sub>
                    </m:sSub>
                  </m:oMath>
                </a14:m>
                <a:endParaRPr lang="en-US" sz="3000" dirty="0">
                  <a:solidFill>
                    <a:schemeClr val="tx1"/>
                  </a:solidFill>
                </a:endParaRPr>
              </a:p>
              <a:p>
                <a:pPr marL="2171700" lvl="4" indent="-342900" algn="l" rtl="0">
                  <a:buFont typeface="Wingdings" panose="05000000000000000000" pitchFamily="2" charset="2"/>
                  <a:buChar char="ü"/>
                </a:pPr>
                <a:endParaRPr lang="en-US" sz="3000" dirty="0">
                  <a:solidFill>
                    <a:schemeClr val="tx1"/>
                  </a:solidFill>
                </a:endParaRPr>
              </a:p>
              <a:p>
                <a:pPr marL="2171700" lvl="4" indent="-342900" algn="l" rtl="0">
                  <a:buFont typeface="Wingdings" panose="05000000000000000000" pitchFamily="2" charset="2"/>
                  <a:buChar char="ü"/>
                </a:pPr>
                <a14:m>
                  <m:oMath xmlns:m="http://schemas.openxmlformats.org/officeDocument/2006/math">
                    <m:r>
                      <a:rPr lang="en-US" sz="3000" b="0" i="1" smtClean="0">
                        <a:solidFill>
                          <a:schemeClr val="tx1"/>
                        </a:solidFill>
                        <a:latin typeface="Cambria Math" panose="02040503050406030204" pitchFamily="18" charset="0"/>
                      </a:rPr>
                      <m:t> </m:t>
                    </m:r>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𝜀</m:t>
                        </m:r>
                      </m:e>
                      <m:sub>
                        <m:r>
                          <a:rPr lang="en-US" sz="3000" b="0" i="1" smtClean="0">
                            <a:solidFill>
                              <a:schemeClr val="tx1"/>
                            </a:solidFill>
                            <a:latin typeface="Cambria Math" panose="02040503050406030204" pitchFamily="18" charset="0"/>
                          </a:rPr>
                          <m:t>𝐻</m:t>
                        </m:r>
                      </m:sub>
                    </m:sSub>
                    <m:r>
                      <a:rPr lang="en-US" sz="3000" b="0" i="1" smtClean="0">
                        <a:solidFill>
                          <a:schemeClr val="tx1"/>
                        </a:solidFill>
                        <a:latin typeface="Cambria Math" panose="02040503050406030204" pitchFamily="18" charset="0"/>
                      </a:rPr>
                      <m:t>,</m:t>
                    </m:r>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𝛿</m:t>
                        </m:r>
                      </m:e>
                      <m:sub>
                        <m:r>
                          <a:rPr lang="en-US" sz="3000" b="0" i="1" smtClean="0">
                            <a:solidFill>
                              <a:schemeClr val="tx1"/>
                            </a:solidFill>
                            <a:latin typeface="Cambria Math" panose="02040503050406030204" pitchFamily="18" charset="0"/>
                          </a:rPr>
                          <m:t>𝐻</m:t>
                        </m:r>
                      </m:sub>
                    </m:sSub>
                    <m:r>
                      <a:rPr lang="en-US" sz="3000" b="0" i="1" smtClean="0">
                        <a:solidFill>
                          <a:schemeClr val="tx1"/>
                        </a:solidFill>
                        <a:latin typeface="Cambria Math" panose="02040503050406030204" pitchFamily="18" charset="0"/>
                      </a:rPr>
                      <m:t>… </m:t>
                    </m:r>
                    <m:r>
                      <a:rPr lang="en-US" sz="3000" b="0" i="1" smtClean="0">
                        <a:solidFill>
                          <a:schemeClr val="tx1"/>
                        </a:solidFill>
                        <a:latin typeface="Cambria Math" panose="02040503050406030204" pitchFamily="18" charset="0"/>
                        <a:ea typeface="Cambria Math" panose="02040503050406030204" pitchFamily="18" charset="0"/>
                      </a:rPr>
                      <m:t>⟷</m:t>
                    </m:r>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𝜖</m:t>
                        </m:r>
                      </m:e>
                      <m:sub>
                        <m:r>
                          <a:rPr lang="en-US" sz="3000" b="0" i="1" smtClean="0">
                            <a:solidFill>
                              <a:schemeClr val="tx1"/>
                            </a:solidFill>
                            <a:latin typeface="Cambria Math" panose="02040503050406030204" pitchFamily="18" charset="0"/>
                          </a:rPr>
                          <m:t>𝑉</m:t>
                        </m:r>
                      </m:sub>
                    </m:sSub>
                    <m:r>
                      <a:rPr lang="en-US" sz="3000" b="0" i="1" smtClean="0">
                        <a:solidFill>
                          <a:schemeClr val="tx1"/>
                        </a:solidFill>
                        <a:latin typeface="Cambria Math" panose="02040503050406030204" pitchFamily="18" charset="0"/>
                      </a:rPr>
                      <m:t>,</m:t>
                    </m:r>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𝜂</m:t>
                        </m:r>
                      </m:e>
                      <m:sub>
                        <m:r>
                          <a:rPr lang="en-US" sz="3000" b="0" i="1" smtClean="0">
                            <a:solidFill>
                              <a:schemeClr val="tx1"/>
                            </a:solidFill>
                            <a:latin typeface="Cambria Math" panose="02040503050406030204" pitchFamily="18" charset="0"/>
                          </a:rPr>
                          <m:t>𝑉</m:t>
                        </m:r>
                      </m:sub>
                    </m:sSub>
                    <m:r>
                      <a:rPr lang="en-US" sz="3000" b="0" i="1" smtClean="0">
                        <a:solidFill>
                          <a:schemeClr val="tx1"/>
                        </a:solidFill>
                        <a:latin typeface="Cambria Math" panose="02040503050406030204" pitchFamily="18" charset="0"/>
                      </a:rPr>
                      <m:t>,</m:t>
                    </m:r>
                    <m:sSubSup>
                      <m:sSubSupPr>
                        <m:ctrlPr>
                          <a:rPr lang="en-US" sz="3000" b="0" i="1" smtClean="0">
                            <a:solidFill>
                              <a:schemeClr val="tx1"/>
                            </a:solidFill>
                            <a:latin typeface="Cambria Math" panose="02040503050406030204" pitchFamily="18" charset="0"/>
                          </a:rPr>
                        </m:ctrlPr>
                      </m:sSubSupPr>
                      <m:e>
                        <m:r>
                          <a:rPr lang="en-US" sz="3000" b="0" i="1" smtClean="0">
                            <a:solidFill>
                              <a:schemeClr val="tx1"/>
                            </a:solidFill>
                            <a:latin typeface="Cambria Math" panose="02040503050406030204" pitchFamily="18" charset="0"/>
                          </a:rPr>
                          <m:t>𝜉</m:t>
                        </m:r>
                      </m:e>
                      <m:sub>
                        <m:r>
                          <a:rPr lang="en-US" sz="3000" b="0" i="1" smtClean="0">
                            <a:solidFill>
                              <a:schemeClr val="tx1"/>
                            </a:solidFill>
                            <a:latin typeface="Cambria Math" panose="02040503050406030204" pitchFamily="18" charset="0"/>
                          </a:rPr>
                          <m:t>𝑉</m:t>
                        </m:r>
                      </m:sub>
                      <m:sup>
                        <m:r>
                          <a:rPr lang="en-US" sz="3000" b="0" i="1" smtClean="0">
                            <a:solidFill>
                              <a:schemeClr val="tx1"/>
                            </a:solidFill>
                            <a:latin typeface="Cambria Math" panose="02040503050406030204" pitchFamily="18" charset="0"/>
                          </a:rPr>
                          <m:t>2</m:t>
                        </m:r>
                      </m:sup>
                    </m:sSubSup>
                    <m:r>
                      <a:rPr lang="en-US" sz="3000" b="0" i="1" smtClean="0">
                        <a:solidFill>
                          <a:schemeClr val="tx1"/>
                        </a:solidFill>
                        <a:latin typeface="Cambria Math" panose="02040503050406030204" pitchFamily="18" charset="0"/>
                      </a:rPr>
                      <m:t>…</m:t>
                    </m:r>
                  </m:oMath>
                </a14:m>
                <a:endParaRPr lang="en-US" sz="3000" dirty="0">
                  <a:solidFill>
                    <a:schemeClr val="tx1"/>
                  </a:solidFill>
                </a:endParaRPr>
              </a:p>
              <a:p>
                <a:pPr marL="2171700" lvl="4" indent="-342900" algn="l" rtl="0">
                  <a:buFont typeface="Wingdings" panose="05000000000000000000" pitchFamily="2" charset="2"/>
                  <a:buChar char="ü"/>
                </a:pPr>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328679" y="1967006"/>
                <a:ext cx="8587130" cy="4355167"/>
              </a:xfrm>
              <a:prstGeom prst="rect">
                <a:avLst/>
              </a:prstGeom>
              <a:blipFill>
                <a:blip r:embed="rId3"/>
                <a:stretch>
                  <a:fillRect t="-1681" r="-1348"/>
                </a:stretch>
              </a:blipFill>
            </p:spPr>
            <p:txBody>
              <a:bodyPr/>
              <a:lstStyle/>
              <a:p>
                <a:r>
                  <a:rPr lang="he-IL">
                    <a:noFill/>
                  </a:rPr>
                  <a:t> </a:t>
                </a:r>
              </a:p>
            </p:txBody>
          </p:sp>
        </mc:Fallback>
      </mc:AlternateContent>
      <p:sp>
        <p:nvSpPr>
          <p:cNvPr id="11" name="TextBox 10"/>
          <p:cNvSpPr txBox="1"/>
          <p:nvPr/>
        </p:nvSpPr>
        <p:spPr>
          <a:xfrm>
            <a:off x="6470527" y="6371155"/>
            <a:ext cx="5710667" cy="738664"/>
          </a:xfrm>
          <a:prstGeom prst="rect">
            <a:avLst/>
          </a:prstGeom>
          <a:noFill/>
        </p:spPr>
        <p:txBody>
          <a:bodyPr wrap="none" rtlCol="1">
            <a:spAutoFit/>
          </a:bodyPr>
          <a:lstStyle/>
          <a:p>
            <a:r>
              <a:rPr lang="en-US" sz="2400" dirty="0">
                <a:solidFill>
                  <a:srgbClr val="0070C0"/>
                </a:solidFill>
              </a:rPr>
              <a:t>Stewart &amp; </a:t>
            </a:r>
            <a:r>
              <a:rPr lang="en-US" sz="2400" dirty="0" err="1">
                <a:solidFill>
                  <a:srgbClr val="0070C0"/>
                </a:solidFill>
              </a:rPr>
              <a:t>Lyth</a:t>
            </a:r>
            <a:r>
              <a:rPr lang="en-US" sz="2400" dirty="0">
                <a:solidFill>
                  <a:srgbClr val="0070C0"/>
                </a:solidFill>
              </a:rPr>
              <a:t>: Phys. </a:t>
            </a:r>
            <a:r>
              <a:rPr lang="en-US" sz="2400" dirty="0" err="1">
                <a:solidFill>
                  <a:srgbClr val="0070C0"/>
                </a:solidFill>
              </a:rPr>
              <a:t>Lett.B</a:t>
            </a:r>
            <a:r>
              <a:rPr lang="en-US" sz="2400" dirty="0">
                <a:solidFill>
                  <a:srgbClr val="0070C0"/>
                </a:solidFill>
              </a:rPr>
              <a:t>  302, 171 (1993)</a:t>
            </a:r>
          </a:p>
          <a:p>
            <a:endParaRPr lang="he-IL" dirty="0">
              <a:solidFill>
                <a:srgbClr val="FF0000"/>
              </a:solidFill>
            </a:endParaRPr>
          </a:p>
        </p:txBody>
      </p:sp>
      <p:sp>
        <p:nvSpPr>
          <p:cNvPr id="9" name="כותרת 14"/>
          <p:cNvSpPr>
            <a:spLocks noGrp="1"/>
          </p:cNvSpPr>
          <p:nvPr>
            <p:ph type="title"/>
          </p:nvPr>
        </p:nvSpPr>
        <p:spPr>
          <a:xfrm>
            <a:off x="74332" y="456474"/>
            <a:ext cx="2762240" cy="530225"/>
          </a:xfrm>
        </p:spPr>
        <p:txBody>
          <a:bodyPr>
            <a:normAutofit fontScale="90000"/>
          </a:bodyPr>
          <a:lstStyle/>
          <a:p>
            <a:endParaRPr lang="he-IL"/>
          </a:p>
        </p:txBody>
      </p:sp>
      <p:sp>
        <p:nvSpPr>
          <p:cNvPr id="12" name="מציין מיקום טקסט 10">
            <a:extLst>
              <a:ext uri="{FF2B5EF4-FFF2-40B4-BE49-F238E27FC236}">
                <a16:creationId xmlns:a16="http://schemas.microsoft.com/office/drawing/2014/main" id="{CBA664F2-D11F-4787-8FC8-5434F7E03D81}"/>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rgbClr val="FF0000"/>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7" name="מציין מיקום של מספר שקופית 6">
            <a:extLst>
              <a:ext uri="{FF2B5EF4-FFF2-40B4-BE49-F238E27FC236}">
                <a16:creationId xmlns:a16="http://schemas.microsoft.com/office/drawing/2014/main" id="{D354F26E-8BD7-47E6-A55A-9285577D4780}"/>
              </a:ext>
            </a:extLst>
          </p:cNvPr>
          <p:cNvSpPr>
            <a:spLocks noGrp="1"/>
          </p:cNvSpPr>
          <p:nvPr>
            <p:ph type="sldNum" sz="quarter" idx="12"/>
          </p:nvPr>
        </p:nvSpPr>
        <p:spPr/>
        <p:txBody>
          <a:bodyPr/>
          <a:lstStyle/>
          <a:p>
            <a:r>
              <a:rPr lang="en-US"/>
              <a:t>/22</a:t>
            </a:r>
            <a:fld id="{ACBF4EC1-76DE-4B96-9D40-18B28CC9D00D}" type="slidenum">
              <a:rPr lang="he-IL" smtClean="0"/>
              <a:pPr/>
              <a:t>15</a:t>
            </a:fld>
            <a:r>
              <a:rPr lang="en-US"/>
              <a:t>Slide </a:t>
            </a:r>
            <a:endParaRPr lang="he-IL" dirty="0"/>
          </a:p>
        </p:txBody>
      </p:sp>
    </p:spTree>
    <p:extLst>
      <p:ext uri="{BB962C8B-B14F-4D97-AF65-F5344CB8AC3E}">
        <p14:creationId xmlns:p14="http://schemas.microsoft.com/office/powerpoint/2010/main" val="315763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77018" y="550139"/>
            <a:ext cx="659834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So, what went wrong?</a:t>
            </a:r>
          </a:p>
        </p:txBody>
      </p:sp>
      <mc:AlternateContent xmlns:mc="http://schemas.openxmlformats.org/markup-compatibility/2006" xmlns:a14="http://schemas.microsoft.com/office/drawing/2010/main">
        <mc:Choice Requires="a14">
          <p:sp>
            <p:nvSpPr>
              <p:cNvPr id="4" name="TextBox 3"/>
              <p:cNvSpPr txBox="1"/>
              <p:nvPr/>
            </p:nvSpPr>
            <p:spPr>
              <a:xfrm>
                <a:off x="2361652" y="1965911"/>
                <a:ext cx="9830347" cy="4586961"/>
              </a:xfrm>
              <a:prstGeom prst="rect">
                <a:avLst/>
              </a:prstGeom>
              <a:noFill/>
            </p:spPr>
            <p:txBody>
              <a:bodyPr wrap="square" rtlCol="1">
                <a:spAutoFit/>
              </a:bodyPr>
              <a:lstStyle/>
              <a:p>
                <a:pPr marL="1257300" lvl="2" indent="-342900" algn="l" rtl="0">
                  <a:buFont typeface="Arial" panose="020B0604020202020204" pitchFamily="34" charset="0"/>
                  <a:buChar char="•"/>
                </a:pPr>
                <a:r>
                  <a:rPr lang="en-US" sz="3000" dirty="0"/>
                  <a:t>Most obvious:</a:t>
                </a:r>
                <a:br>
                  <a:rPr lang="en-US" sz="3000" dirty="0"/>
                </a:br>
                <a:r>
                  <a:rPr lang="en-US" sz="3000" dirty="0"/>
                  <a:t>	</a:t>
                </a:r>
                <a14:m>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𝜈</m:t>
                        </m:r>
                      </m:e>
                      <m:sub>
                        <m:r>
                          <a:rPr lang="en-US" sz="3000" b="0" i="1" smtClean="0">
                            <a:latin typeface="Cambria Math" panose="02040503050406030204" pitchFamily="18" charset="0"/>
                          </a:rPr>
                          <m:t>𝑆𝐿</m:t>
                        </m:r>
                      </m:sub>
                    </m:sSub>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𝛿</m:t>
                            </m:r>
                          </m:e>
                          <m:sub>
                            <m:r>
                              <a:rPr lang="en-US" sz="3000" b="0" i="1" smtClean="0">
                                <a:latin typeface="Cambria Math" panose="02040503050406030204" pitchFamily="18" charset="0"/>
                              </a:rPr>
                              <m:t>𝐻</m:t>
                            </m:r>
                          </m:sub>
                        </m:sSub>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𝜖</m:t>
                            </m:r>
                          </m:e>
                          <m:sub>
                            <m:r>
                              <a:rPr lang="en-US" sz="3000" b="0" i="1" smtClean="0">
                                <a:latin typeface="Cambria Math" panose="02040503050406030204" pitchFamily="18" charset="0"/>
                              </a:rPr>
                              <m:t>𝐻</m:t>
                            </m:r>
                          </m:sub>
                        </m:sSub>
                      </m:num>
                      <m:den>
                        <m:r>
                          <a:rPr lang="en-US" sz="3000" b="0" i="1" smtClean="0">
                            <a:latin typeface="Cambria Math" panose="02040503050406030204" pitchFamily="18" charset="0"/>
                          </a:rPr>
                          <m:t>1</m:t>
                        </m:r>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𝜖</m:t>
                            </m:r>
                          </m:e>
                          <m:sub>
                            <m:r>
                              <a:rPr lang="en-US" sz="3000" b="0" i="1" smtClean="0">
                                <a:latin typeface="Cambria Math" panose="02040503050406030204" pitchFamily="18" charset="0"/>
                              </a:rPr>
                              <m:t>𝐻</m:t>
                            </m:r>
                          </m:sub>
                        </m:sSub>
                      </m:den>
                    </m:f>
                    <m:r>
                      <a:rPr lang="en-US" sz="3000" b="0" i="0" smtClean="0">
                        <a:latin typeface="Cambria Math" panose="02040503050406030204" pitchFamily="18" charset="0"/>
                      </a:rPr>
                      <m:t>+ </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2</m:t>
                        </m:r>
                      </m:den>
                    </m:f>
                  </m:oMath>
                </a14:m>
                <a:br>
                  <a:rPr lang="en-US" sz="3000" b="0" dirty="0">
                    <a:latin typeface="Cambria Math" panose="02040503050406030204" pitchFamily="18" charset="0"/>
                  </a:rPr>
                </a:br>
                <a:r>
                  <a:rPr lang="en-US" sz="3000" b="0" dirty="0">
                    <a:latin typeface="Cambria Math" panose="02040503050406030204" pitchFamily="18" charset="0"/>
                  </a:rPr>
                  <a:t>Based on: </a:t>
                </a:r>
                <a:br>
                  <a:rPr lang="en-US" sz="3000" b="0" dirty="0">
                    <a:latin typeface="Cambria Math" panose="02040503050406030204" pitchFamily="18" charset="0"/>
                  </a:rPr>
                </a:b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𝑍</m:t>
                        </m:r>
                        <m:r>
                          <a:rPr lang="en-US" sz="2400" b="0" i="1" smtClean="0">
                            <a:latin typeface="Cambria Math" panose="02040503050406030204" pitchFamily="18" charset="0"/>
                          </a:rPr>
                          <m:t>′′</m:t>
                        </m:r>
                      </m:num>
                      <m:den>
                        <m:r>
                          <a:rPr lang="en-US" sz="2400" b="0" i="1" smtClean="0">
                            <a:latin typeface="Cambria Math" panose="02040503050406030204" pitchFamily="18" charset="0"/>
                          </a:rPr>
                          <m:t>𝑍</m:t>
                        </m:r>
                      </m:den>
                    </m:f>
                    <m:r>
                      <a:rPr lang="en-US" sz="2400" b="0" i="1" smtClean="0">
                        <a:latin typeface="Cambria Math" panose="02040503050406030204" pitchFamily="18" charset="0"/>
                      </a:rPr>
                      <m:t>=</m:t>
                    </m:r>
                    <m:r>
                      <a:rPr lang="en-US" sz="2400" b="0" i="1" smtClean="0">
                        <a:latin typeface="Cambria Math" panose="02040503050406030204" pitchFamily="18" charset="0"/>
                      </a:rPr>
                      <m:t>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2</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𝐻</m:t>
                        </m:r>
                      </m:e>
                      <m:sup>
                        <m:r>
                          <a:rPr lang="en-US" sz="2400" b="0" i="1" smtClean="0">
                            <a:latin typeface="Cambria Math" panose="02040503050406030204" pitchFamily="18" charset="0"/>
                          </a:rPr>
                          <m:t>2</m:t>
                        </m:r>
                      </m:sup>
                    </m:sSup>
                    <m:d>
                      <m:dPr>
                        <m:ctrlPr>
                          <a:rPr lang="en-US" sz="2400" b="0" i="1" smtClean="0">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3</m:t>
                            </m:r>
                            <m:sSub>
                              <m:sSubPr>
                                <m:ctrlPr>
                                  <a:rPr lang="en-US" sz="2400" i="1">
                                    <a:latin typeface="Cambria Math" panose="02040503050406030204" pitchFamily="18" charset="0"/>
                                  </a:rPr>
                                </m:ctrlPr>
                              </m:sSubPr>
                              <m:e>
                                <m:r>
                                  <a:rPr lang="en-US" sz="2400" i="1">
                                    <a:latin typeface="Cambria Math" panose="02040503050406030204" pitchFamily="18" charset="0"/>
                                  </a:rPr>
                                  <m:t>𝛿</m:t>
                                </m:r>
                              </m:e>
                              <m:sub>
                                <m:r>
                                  <a:rPr lang="en-US" sz="2400" i="1">
                                    <a:latin typeface="Cambria Math" panose="02040503050406030204" pitchFamily="18" charset="0"/>
                                  </a:rPr>
                                  <m:t>𝐻</m:t>
                                </m:r>
                              </m:sub>
                            </m:sSub>
                          </m:num>
                          <m:den>
                            <m:r>
                              <a:rPr lang="en-US" sz="2400" i="1">
                                <a:latin typeface="Cambria Math" panose="02040503050406030204" pitchFamily="18" charset="0"/>
                              </a:rPr>
                              <m:t>2</m:t>
                            </m:r>
                          </m:den>
                        </m:f>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𝜖</m:t>
                            </m:r>
                          </m:e>
                          <m:sub>
                            <m:r>
                              <a:rPr lang="en-US" sz="2400" i="1">
                                <a:latin typeface="Cambria Math" panose="02040503050406030204" pitchFamily="18" charset="0"/>
                              </a:rPr>
                              <m:t>𝐻</m:t>
                            </m:r>
                          </m:sub>
                        </m:sSub>
                        <m:r>
                          <a:rPr lang="en-US" sz="2400" i="1">
                            <a:latin typeface="Cambria Math" panose="02040503050406030204" pitchFamily="18" charset="0"/>
                          </a:rPr>
                          <m:t>+</m:t>
                        </m:r>
                        <m:f>
                          <m:fPr>
                            <m:ctrlPr>
                              <a:rPr lang="en-US" sz="2400" i="1" smtClean="0">
                                <a:solidFill>
                                  <a:srgbClr val="920000"/>
                                </a:solidFill>
                                <a:latin typeface="Cambria Math" panose="02040503050406030204" pitchFamily="18" charset="0"/>
                              </a:rPr>
                            </m:ctrlPr>
                          </m:fPr>
                          <m:num>
                            <m:sSubSup>
                              <m:sSubSupPr>
                                <m:ctrlPr>
                                  <a:rPr lang="en-US" sz="2400" i="1">
                                    <a:solidFill>
                                      <a:srgbClr val="920000"/>
                                    </a:solidFill>
                                    <a:latin typeface="Cambria Math" panose="02040503050406030204" pitchFamily="18" charset="0"/>
                                  </a:rPr>
                                </m:ctrlPr>
                              </m:sSubSupPr>
                              <m:e>
                                <m:r>
                                  <a:rPr lang="en-US" sz="2400" i="1">
                                    <a:solidFill>
                                      <a:srgbClr val="920000"/>
                                    </a:solidFill>
                                    <a:latin typeface="Cambria Math" panose="02040503050406030204" pitchFamily="18" charset="0"/>
                                  </a:rPr>
                                  <m:t>𝛿</m:t>
                                </m:r>
                              </m:e>
                              <m:sub>
                                <m:r>
                                  <a:rPr lang="en-US" sz="2400" i="1">
                                    <a:solidFill>
                                      <a:srgbClr val="920000"/>
                                    </a:solidFill>
                                    <a:latin typeface="Cambria Math" panose="02040503050406030204" pitchFamily="18" charset="0"/>
                                  </a:rPr>
                                  <m:t>𝐻</m:t>
                                </m:r>
                              </m:sub>
                              <m:sup>
                                <m:r>
                                  <a:rPr lang="en-US" sz="2400" i="1">
                                    <a:solidFill>
                                      <a:srgbClr val="920000"/>
                                    </a:solidFill>
                                    <a:latin typeface="Cambria Math" panose="02040503050406030204" pitchFamily="18" charset="0"/>
                                  </a:rPr>
                                  <m:t>2</m:t>
                                </m:r>
                              </m:sup>
                            </m:sSubSup>
                          </m:num>
                          <m:den>
                            <m:r>
                              <a:rPr lang="en-US" sz="2400" i="1">
                                <a:solidFill>
                                  <a:srgbClr val="920000"/>
                                </a:solidFill>
                                <a:latin typeface="Cambria Math" panose="02040503050406030204" pitchFamily="18" charset="0"/>
                              </a:rPr>
                              <m:t>2</m:t>
                            </m:r>
                          </m:den>
                        </m:f>
                        <m:r>
                          <a:rPr lang="en-US" sz="2400" i="1">
                            <a:latin typeface="Cambria Math" panose="02040503050406030204" pitchFamily="18" charset="0"/>
                          </a:rPr>
                          <m:t>+ </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𝜖</m:t>
                                </m:r>
                              </m:e>
                              <m:sub>
                                <m:r>
                                  <a:rPr lang="en-US" sz="2400" i="1">
                                    <a:latin typeface="Cambria Math" panose="02040503050406030204" pitchFamily="18" charset="0"/>
                                  </a:rPr>
                                  <m:t>𝐻</m:t>
                                </m:r>
                              </m:sub>
                            </m:sSub>
                            <m:sSub>
                              <m:sSubPr>
                                <m:ctrlPr>
                                  <a:rPr lang="en-US" sz="2400" i="1">
                                    <a:latin typeface="Cambria Math" panose="02040503050406030204" pitchFamily="18" charset="0"/>
                                  </a:rPr>
                                </m:ctrlPr>
                              </m:sSubPr>
                              <m:e>
                                <m:r>
                                  <a:rPr lang="en-US" sz="2400" i="1">
                                    <a:latin typeface="Cambria Math" panose="02040503050406030204" pitchFamily="18" charset="0"/>
                                  </a:rPr>
                                  <m:t>𝛿</m:t>
                                </m:r>
                              </m:e>
                              <m:sub>
                                <m:r>
                                  <a:rPr lang="en-US" sz="2400" i="1">
                                    <a:latin typeface="Cambria Math" panose="02040503050406030204" pitchFamily="18" charset="0"/>
                                  </a:rPr>
                                  <m:t>𝐻</m:t>
                                </m:r>
                              </m:sub>
                            </m:sSub>
                          </m:num>
                          <m:den>
                            <m:r>
                              <a:rPr lang="en-US" sz="2400" i="1">
                                <a:latin typeface="Cambria Math" panose="02040503050406030204" pitchFamily="18" charset="0"/>
                              </a:rPr>
                              <m:t>2</m:t>
                            </m:r>
                          </m:den>
                        </m:f>
                        <m:r>
                          <a:rPr lang="en-US" sz="2400" b="0" i="1" smtClean="0">
                            <a:latin typeface="Cambria Math" panose="02040503050406030204" pitchFamily="18" charset="0"/>
                          </a:rPr>
                          <m:t>+</m:t>
                        </m:r>
                        <m:d>
                          <m:dPr>
                            <m:begChr m:val="["/>
                            <m:endChr m:val="]"/>
                            <m:ctrlPr>
                              <a:rPr lang="en-US" sz="2400" i="1" smtClean="0">
                                <a:latin typeface="Cambria Math" panose="02040503050406030204" pitchFamily="18" charset="0"/>
                              </a:rPr>
                            </m:ctrlPr>
                          </m:dPr>
                          <m:e>
                            <m:f>
                              <m:fPr>
                                <m:ctrlPr>
                                  <a:rPr lang="en-US" sz="2400" i="1">
                                    <a:solidFill>
                                      <a:srgbClr val="7A0000"/>
                                    </a:solidFill>
                                    <a:latin typeface="Cambria Math" panose="02040503050406030204" pitchFamily="18" charset="0"/>
                                  </a:rPr>
                                </m:ctrlPr>
                              </m:fPr>
                              <m:num>
                                <m:r>
                                  <a:rPr lang="en-US" sz="2400" i="1">
                                    <a:solidFill>
                                      <a:srgbClr val="7A0000"/>
                                    </a:solidFill>
                                    <a:latin typeface="Cambria Math" panose="02040503050406030204" pitchFamily="18" charset="0"/>
                                  </a:rPr>
                                  <m:t>1</m:t>
                                </m:r>
                              </m:num>
                              <m:den>
                                <m:r>
                                  <a:rPr lang="en-US" sz="2400" i="1">
                                    <a:solidFill>
                                      <a:srgbClr val="7A0000"/>
                                    </a:solidFill>
                                    <a:latin typeface="Cambria Math" panose="02040503050406030204" pitchFamily="18" charset="0"/>
                                  </a:rPr>
                                  <m:t>2</m:t>
                                </m:r>
                                <m:r>
                                  <a:rPr lang="en-US" sz="2400" i="1">
                                    <a:solidFill>
                                      <a:srgbClr val="7A0000"/>
                                    </a:solidFill>
                                    <a:latin typeface="Cambria Math" panose="02040503050406030204" pitchFamily="18" charset="0"/>
                                  </a:rPr>
                                  <m:t>𝐻</m:t>
                                </m:r>
                              </m:den>
                            </m:f>
                            <m:r>
                              <a:rPr lang="en-US" sz="2400" i="1">
                                <a:solidFill>
                                  <a:srgbClr val="7A0000"/>
                                </a:solidFill>
                                <a:latin typeface="Cambria Math" panose="02040503050406030204" pitchFamily="18" charset="0"/>
                              </a:rPr>
                              <m:t> </m:t>
                            </m:r>
                            <m:d>
                              <m:dPr>
                                <m:begChr m:val="["/>
                                <m:endChr m:val="]"/>
                                <m:ctrlPr>
                                  <a:rPr lang="en-US" sz="2400" i="1">
                                    <a:solidFill>
                                      <a:srgbClr val="7A0000"/>
                                    </a:solidFill>
                                    <a:latin typeface="Cambria Math" panose="02040503050406030204" pitchFamily="18" charset="0"/>
                                  </a:rPr>
                                </m:ctrlPr>
                              </m:dPr>
                              <m:e>
                                <m:acc>
                                  <m:accPr>
                                    <m:chr m:val="̇"/>
                                    <m:ctrlPr>
                                      <a:rPr lang="en-US" sz="2400" i="1">
                                        <a:solidFill>
                                          <a:srgbClr val="7A0000"/>
                                        </a:solidFill>
                                        <a:latin typeface="Cambria Math" panose="02040503050406030204" pitchFamily="18" charset="0"/>
                                      </a:rPr>
                                    </m:ctrlPr>
                                  </m:accPr>
                                  <m:e>
                                    <m:sSub>
                                      <m:sSubPr>
                                        <m:ctrlPr>
                                          <a:rPr lang="en-US" sz="2400" i="1">
                                            <a:solidFill>
                                              <a:srgbClr val="7A0000"/>
                                            </a:solidFill>
                                            <a:latin typeface="Cambria Math" panose="02040503050406030204" pitchFamily="18" charset="0"/>
                                          </a:rPr>
                                        </m:ctrlPr>
                                      </m:sSubPr>
                                      <m:e>
                                        <m:r>
                                          <a:rPr lang="en-US" sz="2400" i="1">
                                            <a:solidFill>
                                              <a:srgbClr val="7A0000"/>
                                            </a:solidFill>
                                            <a:latin typeface="Cambria Math" panose="02040503050406030204" pitchFamily="18" charset="0"/>
                                          </a:rPr>
                                          <m:t>𝛿</m:t>
                                        </m:r>
                                      </m:e>
                                      <m:sub>
                                        <m:r>
                                          <a:rPr lang="en-US" sz="2400" i="1">
                                            <a:solidFill>
                                              <a:srgbClr val="7A0000"/>
                                            </a:solidFill>
                                            <a:latin typeface="Cambria Math" panose="02040503050406030204" pitchFamily="18" charset="0"/>
                                          </a:rPr>
                                          <m:t>𝐻</m:t>
                                        </m:r>
                                      </m:sub>
                                    </m:sSub>
                                  </m:e>
                                </m:acc>
                                <m:r>
                                  <a:rPr lang="en-US" sz="2400" i="1">
                                    <a:solidFill>
                                      <a:srgbClr val="7A0000"/>
                                    </a:solidFill>
                                    <a:latin typeface="Cambria Math" panose="02040503050406030204" pitchFamily="18" charset="0"/>
                                  </a:rPr>
                                  <m:t>+</m:t>
                                </m:r>
                                <m:acc>
                                  <m:accPr>
                                    <m:chr m:val="̇"/>
                                    <m:ctrlPr>
                                      <a:rPr lang="en-US" sz="2400" i="1">
                                        <a:solidFill>
                                          <a:srgbClr val="7A0000"/>
                                        </a:solidFill>
                                        <a:latin typeface="Cambria Math" panose="02040503050406030204" pitchFamily="18" charset="0"/>
                                      </a:rPr>
                                    </m:ctrlPr>
                                  </m:accPr>
                                  <m:e>
                                    <m:sSub>
                                      <m:sSubPr>
                                        <m:ctrlPr>
                                          <a:rPr lang="en-US" sz="2400" i="1">
                                            <a:solidFill>
                                              <a:srgbClr val="7A0000"/>
                                            </a:solidFill>
                                            <a:latin typeface="Cambria Math" panose="02040503050406030204" pitchFamily="18" charset="0"/>
                                          </a:rPr>
                                        </m:ctrlPr>
                                      </m:sSubPr>
                                      <m:e>
                                        <m:r>
                                          <a:rPr lang="en-US" sz="2400" i="1">
                                            <a:solidFill>
                                              <a:srgbClr val="7A0000"/>
                                            </a:solidFill>
                                            <a:latin typeface="Cambria Math" panose="02040503050406030204" pitchFamily="18" charset="0"/>
                                          </a:rPr>
                                          <m:t>𝜖</m:t>
                                        </m:r>
                                      </m:e>
                                      <m:sub>
                                        <m:r>
                                          <a:rPr lang="en-US" sz="2400" i="1">
                                            <a:solidFill>
                                              <a:srgbClr val="7A0000"/>
                                            </a:solidFill>
                                            <a:latin typeface="Cambria Math" panose="02040503050406030204" pitchFamily="18" charset="0"/>
                                          </a:rPr>
                                          <m:t>𝐻</m:t>
                                        </m:r>
                                      </m:sub>
                                    </m:sSub>
                                  </m:e>
                                </m:acc>
                              </m:e>
                            </m:d>
                          </m:e>
                        </m:d>
                      </m:e>
                    </m:d>
                  </m:oMath>
                </a14:m>
                <a:endParaRPr lang="en-US" sz="2400" dirty="0"/>
              </a:p>
              <a:p>
                <a:pPr lvl="2" algn="l" rtl="0"/>
                <a:r>
                  <a:rPr lang="en-US" sz="3000" dirty="0">
                    <a:solidFill>
                      <a:srgbClr val="860000"/>
                    </a:solidFill>
                  </a:rPr>
                  <a:t>But really this is inaccurate:</a:t>
                </a:r>
              </a:p>
              <a:p>
                <a:pPr lvl="2" algn="l" rtl="0"/>
                <a:r>
                  <a:rPr lang="en-US" sz="3000" dirty="0">
                    <a:solidFill>
                      <a:srgbClr val="860000"/>
                    </a:solidFill>
                  </a:rPr>
                  <a:t>	Accurate term –</a:t>
                </a:r>
              </a:p>
              <a:p>
                <a:pPr lvl="2" algn="l" rtl="0"/>
                <a:r>
                  <a:rPr lang="en-US" sz="2800" dirty="0">
                    <a:solidFill>
                      <a:srgbClr val="FF0000"/>
                    </a:solidFill>
                  </a:rPr>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𝑍</m:t>
                        </m:r>
                        <m:r>
                          <a:rPr lang="en-US" sz="2800" i="1">
                            <a:latin typeface="Cambria Math" panose="02040503050406030204" pitchFamily="18" charset="0"/>
                          </a:rPr>
                          <m:t>′′</m:t>
                        </m:r>
                      </m:num>
                      <m:den>
                        <m:r>
                          <a:rPr lang="en-US" sz="2800" i="1">
                            <a:latin typeface="Cambria Math" panose="02040503050406030204" pitchFamily="18" charset="0"/>
                          </a:rPr>
                          <m:t>𝑍</m:t>
                        </m:r>
                      </m:den>
                    </m:f>
                    <m:r>
                      <a:rPr lang="en-US" sz="2800" i="1">
                        <a:latin typeface="Cambria Math" panose="02040503050406030204" pitchFamily="18" charset="0"/>
                      </a:rPr>
                      <m:t>=</m:t>
                    </m:r>
                    <m:r>
                      <a:rPr lang="en-US" sz="2800" i="1">
                        <a:latin typeface="Cambria Math" panose="02040503050406030204" pitchFamily="18" charset="0"/>
                      </a:rPr>
                      <m:t>2</m:t>
                    </m:r>
                    <m:sSup>
                      <m:sSupPr>
                        <m:ctrlPr>
                          <a:rPr lang="en-US" sz="2800" i="1">
                            <a:latin typeface="Cambria Math" panose="02040503050406030204" pitchFamily="18" charset="0"/>
                          </a:rPr>
                        </m:ctrlPr>
                      </m:sSupPr>
                      <m:e>
                        <m:r>
                          <a:rPr lang="en-US" sz="2800" i="1">
                            <a:latin typeface="Cambria Math" panose="02040503050406030204" pitchFamily="18" charset="0"/>
                          </a:rPr>
                          <m:t>𝑎</m:t>
                        </m:r>
                      </m:e>
                      <m:sup>
                        <m:r>
                          <a:rPr lang="en-US" sz="2800" i="1">
                            <a:latin typeface="Cambria Math" panose="02040503050406030204" pitchFamily="18" charset="0"/>
                          </a:rPr>
                          <m:t>2</m:t>
                        </m:r>
                      </m:sup>
                    </m:sSup>
                    <m:sSup>
                      <m:sSupPr>
                        <m:ctrlPr>
                          <a:rPr lang="en-US" sz="2800" i="1">
                            <a:latin typeface="Cambria Math" panose="02040503050406030204" pitchFamily="18" charset="0"/>
                          </a:rPr>
                        </m:ctrlPr>
                      </m:sSupPr>
                      <m:e>
                        <m:r>
                          <a:rPr lang="en-US" sz="2800" i="1">
                            <a:latin typeface="Cambria Math" panose="02040503050406030204" pitchFamily="18" charset="0"/>
                          </a:rPr>
                          <m:t>𝐻</m:t>
                        </m:r>
                      </m:e>
                      <m:sup>
                        <m:r>
                          <a:rPr lang="en-US" sz="2800" i="1">
                            <a:latin typeface="Cambria Math" panose="02040503050406030204" pitchFamily="18" charset="0"/>
                          </a:rPr>
                          <m:t>2</m:t>
                        </m:r>
                      </m:sup>
                    </m:sSup>
                    <m:d>
                      <m:dPr>
                        <m:ctrlPr>
                          <a:rPr lang="en-US" sz="2800" i="1">
                            <a:latin typeface="Cambria Math" panose="02040503050406030204" pitchFamily="18" charset="0"/>
                          </a:rPr>
                        </m:ctrlPr>
                      </m:dPr>
                      <m:e>
                        <m:r>
                          <a:rPr lang="en-US" sz="2800" i="1">
                            <a:latin typeface="Cambria Math" panose="02040503050406030204" pitchFamily="18" charset="0"/>
                          </a:rPr>
                          <m:t>1</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3</m:t>
                            </m:r>
                            <m:sSub>
                              <m:sSubPr>
                                <m:ctrlPr>
                                  <a:rPr lang="en-US" sz="2800" i="1">
                                    <a:latin typeface="Cambria Math" panose="02040503050406030204" pitchFamily="18" charset="0"/>
                                  </a:rPr>
                                </m:ctrlPr>
                              </m:sSubPr>
                              <m:e>
                                <m:r>
                                  <a:rPr lang="en-US" sz="2800" i="1">
                                    <a:latin typeface="Cambria Math" panose="02040503050406030204" pitchFamily="18" charset="0"/>
                                  </a:rPr>
                                  <m:t>𝛿</m:t>
                                </m:r>
                              </m:e>
                              <m:sub>
                                <m:r>
                                  <a:rPr lang="en-US" sz="2800" i="1">
                                    <a:latin typeface="Cambria Math" panose="02040503050406030204" pitchFamily="18" charset="0"/>
                                  </a:rPr>
                                  <m:t>𝐻</m:t>
                                </m:r>
                              </m:sub>
                            </m:sSub>
                          </m:num>
                          <m:den>
                            <m:r>
                              <a:rPr lang="en-US" sz="2800" i="1">
                                <a:latin typeface="Cambria Math" panose="02040503050406030204" pitchFamily="18" charset="0"/>
                              </a:rPr>
                              <m:t>2</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𝜖</m:t>
                            </m:r>
                          </m:e>
                          <m:sub>
                            <m:r>
                              <a:rPr lang="en-US" sz="2800" i="1">
                                <a:latin typeface="Cambria Math" panose="02040503050406030204" pitchFamily="18" charset="0"/>
                              </a:rPr>
                              <m:t>𝐻</m:t>
                            </m:r>
                          </m:sub>
                        </m:sSub>
                        <m:r>
                          <a:rPr lang="en-US" sz="2800" i="1">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𝜖</m:t>
                            </m:r>
                          </m:e>
                          <m:sub>
                            <m:r>
                              <a:rPr lang="en-US" sz="2800" b="0" i="1" smtClean="0">
                                <a:latin typeface="Cambria Math" panose="02040503050406030204" pitchFamily="18" charset="0"/>
                              </a:rPr>
                              <m:t>𝐻</m:t>
                            </m:r>
                          </m:sub>
                          <m:sup>
                            <m:r>
                              <a:rPr lang="en-US" sz="2800" b="0" i="1" smtClean="0">
                                <a:latin typeface="Cambria Math" panose="02040503050406030204" pitchFamily="18" charset="0"/>
                              </a:rPr>
                              <m:t>2</m:t>
                            </m:r>
                          </m:sup>
                        </m:sSubSup>
                        <m:r>
                          <a:rPr lang="en-US" sz="2800" i="1">
                            <a:latin typeface="Cambria Math" panose="02040503050406030204" pitchFamily="18" charset="0"/>
                          </a:rPr>
                          <m:t>+</m:t>
                        </m:r>
                        <m:r>
                          <a:rPr lang="en-US" sz="2800" b="0" i="1" smtClean="0">
                            <a:solidFill>
                              <a:srgbClr val="860000"/>
                            </a:solidFill>
                            <a:latin typeface="Cambria Math" panose="02040503050406030204" pitchFamily="18" charset="0"/>
                          </a:rPr>
                          <m:t>2</m:t>
                        </m:r>
                        <m:sSub>
                          <m:sSubPr>
                            <m:ctrlPr>
                              <a:rPr lang="en-US" sz="2800" b="0" i="1" smtClean="0">
                                <a:solidFill>
                                  <a:srgbClr val="860000"/>
                                </a:solidFill>
                                <a:latin typeface="Cambria Math" panose="02040503050406030204" pitchFamily="18" charset="0"/>
                              </a:rPr>
                            </m:ctrlPr>
                          </m:sSubPr>
                          <m:e>
                            <m:r>
                              <a:rPr lang="en-US" sz="2800" b="0" i="1" smtClean="0">
                                <a:solidFill>
                                  <a:srgbClr val="860000"/>
                                </a:solidFill>
                                <a:latin typeface="Cambria Math" panose="02040503050406030204" pitchFamily="18" charset="0"/>
                              </a:rPr>
                              <m:t>𝜖</m:t>
                            </m:r>
                          </m:e>
                          <m:sub>
                            <m:r>
                              <a:rPr lang="en-US" sz="2800" b="0" i="1" smtClean="0">
                                <a:solidFill>
                                  <a:srgbClr val="860000"/>
                                </a:solidFill>
                                <a:latin typeface="Cambria Math" panose="02040503050406030204" pitchFamily="18" charset="0"/>
                              </a:rPr>
                              <m:t>𝐻</m:t>
                            </m:r>
                          </m:sub>
                        </m:sSub>
                        <m:sSub>
                          <m:sSubPr>
                            <m:ctrlPr>
                              <a:rPr lang="en-US" sz="2800" b="0" i="1" smtClean="0">
                                <a:solidFill>
                                  <a:srgbClr val="860000"/>
                                </a:solidFill>
                                <a:latin typeface="Cambria Math" panose="02040503050406030204" pitchFamily="18" charset="0"/>
                              </a:rPr>
                            </m:ctrlPr>
                          </m:sSubPr>
                          <m:e>
                            <m:r>
                              <a:rPr lang="en-US" sz="2800" b="0" i="1" smtClean="0">
                                <a:solidFill>
                                  <a:srgbClr val="860000"/>
                                </a:solidFill>
                                <a:latin typeface="Cambria Math" panose="02040503050406030204" pitchFamily="18" charset="0"/>
                              </a:rPr>
                              <m:t>𝛿</m:t>
                            </m:r>
                          </m:e>
                          <m:sub>
                            <m:r>
                              <a:rPr lang="en-US" sz="2800" b="0" i="1" smtClean="0">
                                <a:solidFill>
                                  <a:srgbClr val="860000"/>
                                </a:solidFill>
                                <a:latin typeface="Cambria Math" panose="02040503050406030204" pitchFamily="18" charset="0"/>
                              </a:rPr>
                              <m:t>𝐻</m:t>
                            </m:r>
                          </m:sub>
                        </m:sSub>
                        <m:r>
                          <a:rPr lang="en-US" sz="2800" b="0" i="1" smtClean="0">
                            <a:solidFill>
                              <a:srgbClr val="860000"/>
                            </a:solidFill>
                            <a:latin typeface="Cambria Math" panose="02040503050406030204" pitchFamily="18" charset="0"/>
                          </a:rPr>
                          <m:t>+</m:t>
                        </m:r>
                        <m:f>
                          <m:fPr>
                            <m:ctrlPr>
                              <a:rPr lang="en-US" sz="2800" b="0" i="1" smtClean="0">
                                <a:solidFill>
                                  <a:srgbClr val="860000"/>
                                </a:solidFill>
                                <a:latin typeface="Cambria Math" panose="02040503050406030204" pitchFamily="18" charset="0"/>
                              </a:rPr>
                            </m:ctrlPr>
                          </m:fPr>
                          <m:num>
                            <m:sSub>
                              <m:sSubPr>
                                <m:ctrlPr>
                                  <a:rPr lang="en-US" sz="2800" b="0" i="1" smtClean="0">
                                    <a:solidFill>
                                      <a:srgbClr val="860000"/>
                                    </a:solidFill>
                                    <a:latin typeface="Cambria Math" panose="02040503050406030204" pitchFamily="18" charset="0"/>
                                  </a:rPr>
                                </m:ctrlPr>
                              </m:sSubPr>
                              <m:e>
                                <m:r>
                                  <a:rPr lang="en-US" sz="2800" b="0" i="1" smtClean="0">
                                    <a:solidFill>
                                      <a:srgbClr val="860000"/>
                                    </a:solidFill>
                                    <a:latin typeface="Cambria Math" panose="02040503050406030204" pitchFamily="18" charset="0"/>
                                  </a:rPr>
                                  <m:t>𝛿</m:t>
                                </m:r>
                              </m:e>
                              <m:sub>
                                <m:r>
                                  <a:rPr lang="en-US" sz="2800" b="0" i="1" smtClean="0">
                                    <a:solidFill>
                                      <a:srgbClr val="860000"/>
                                    </a:solidFill>
                                    <a:latin typeface="Cambria Math" panose="02040503050406030204" pitchFamily="18" charset="0"/>
                                  </a:rPr>
                                  <m:t>𝐻</m:t>
                                </m:r>
                              </m:sub>
                            </m:sSub>
                            <m:r>
                              <a:rPr lang="en-US" sz="2800" b="0" i="1" smtClean="0">
                                <a:solidFill>
                                  <a:srgbClr val="860000"/>
                                </a:solidFill>
                                <a:latin typeface="Cambria Math" panose="02040503050406030204" pitchFamily="18" charset="0"/>
                              </a:rPr>
                              <m:t> </m:t>
                            </m:r>
                            <m:acc>
                              <m:accPr>
                                <m:chr m:val="⃛"/>
                                <m:ctrlPr>
                                  <a:rPr lang="en-US" sz="2800" b="0" i="1" smtClean="0">
                                    <a:solidFill>
                                      <a:srgbClr val="860000"/>
                                    </a:solidFill>
                                    <a:latin typeface="Cambria Math" panose="02040503050406030204" pitchFamily="18" charset="0"/>
                                  </a:rPr>
                                </m:ctrlPr>
                              </m:accPr>
                              <m:e>
                                <m:r>
                                  <a:rPr lang="en-US" sz="2800" b="0" i="1" smtClean="0">
                                    <a:solidFill>
                                      <a:srgbClr val="860000"/>
                                    </a:solidFill>
                                    <a:latin typeface="Cambria Math" panose="02040503050406030204" pitchFamily="18" charset="0"/>
                                  </a:rPr>
                                  <m:t>𝜙</m:t>
                                </m:r>
                              </m:e>
                            </m:acc>
                          </m:num>
                          <m:den>
                            <m:r>
                              <a:rPr lang="en-US" sz="2800" b="0" i="1" smtClean="0">
                                <a:solidFill>
                                  <a:srgbClr val="860000"/>
                                </a:solidFill>
                                <a:latin typeface="Cambria Math" panose="02040503050406030204" pitchFamily="18" charset="0"/>
                              </a:rPr>
                              <m:t>2</m:t>
                            </m:r>
                            <m:r>
                              <a:rPr lang="en-US" sz="2800" b="0" i="1" smtClean="0">
                                <a:solidFill>
                                  <a:srgbClr val="860000"/>
                                </a:solidFill>
                                <a:latin typeface="Cambria Math" panose="02040503050406030204" pitchFamily="18" charset="0"/>
                              </a:rPr>
                              <m:t>𝐻</m:t>
                            </m:r>
                            <m:r>
                              <a:rPr lang="en-US" sz="2800" b="0" i="1" smtClean="0">
                                <a:solidFill>
                                  <a:srgbClr val="860000"/>
                                </a:solidFill>
                                <a:latin typeface="Cambria Math" panose="02040503050406030204" pitchFamily="18" charset="0"/>
                              </a:rPr>
                              <m:t> </m:t>
                            </m:r>
                            <m:acc>
                              <m:accPr>
                                <m:chr m:val="̈"/>
                                <m:ctrlPr>
                                  <a:rPr lang="en-US" sz="2800" b="0" i="1" smtClean="0">
                                    <a:solidFill>
                                      <a:srgbClr val="860000"/>
                                    </a:solidFill>
                                    <a:latin typeface="Cambria Math" panose="02040503050406030204" pitchFamily="18" charset="0"/>
                                  </a:rPr>
                                </m:ctrlPr>
                              </m:accPr>
                              <m:e>
                                <m:r>
                                  <a:rPr lang="en-US" sz="2800" b="0" i="1" smtClean="0">
                                    <a:solidFill>
                                      <a:srgbClr val="860000"/>
                                    </a:solidFill>
                                    <a:latin typeface="Cambria Math" panose="02040503050406030204" pitchFamily="18" charset="0"/>
                                  </a:rPr>
                                  <m:t>𝜙</m:t>
                                </m:r>
                              </m:e>
                            </m:acc>
                          </m:den>
                        </m:f>
                      </m:e>
                    </m:d>
                  </m:oMath>
                </a14:m>
                <a:endParaRPr lang="en-US" sz="2800" dirty="0">
                  <a:solidFill>
                    <a:srgbClr val="FF0000"/>
                  </a:solidFill>
                </a:endParaRPr>
              </a:p>
              <a:p>
                <a:pPr algn="l" rtl="0"/>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361652" y="1965911"/>
                <a:ext cx="9830347" cy="4586961"/>
              </a:xfrm>
              <a:prstGeom prst="rect">
                <a:avLst/>
              </a:prstGeom>
              <a:blipFill>
                <a:blip r:embed="rId3"/>
                <a:stretch>
                  <a:fillRect t="-1594"/>
                </a:stretch>
              </a:blipFill>
            </p:spPr>
            <p:txBody>
              <a:bodyPr/>
              <a:lstStyle/>
              <a:p>
                <a:r>
                  <a:rPr lang="he-IL">
                    <a:noFill/>
                  </a:rPr>
                  <a:t> </a:t>
                </a:r>
              </a:p>
            </p:txBody>
          </p:sp>
        </mc:Fallback>
      </mc:AlternateContent>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a:extLst>
              <a:ext uri="{FF2B5EF4-FFF2-40B4-BE49-F238E27FC236}">
                <a16:creationId xmlns:a16="http://schemas.microsoft.com/office/drawing/2014/main" id="{C00A1F40-B6FC-4F21-8CB2-3BC633E03F84}"/>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rgbClr val="FF0000"/>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1" name="מציין מיקום של מספר שקופית 10">
            <a:extLst>
              <a:ext uri="{FF2B5EF4-FFF2-40B4-BE49-F238E27FC236}">
                <a16:creationId xmlns:a16="http://schemas.microsoft.com/office/drawing/2014/main" id="{FBB1EDFD-F68E-44DF-90E0-B5D3B11F3748}"/>
              </a:ext>
            </a:extLst>
          </p:cNvPr>
          <p:cNvSpPr>
            <a:spLocks noGrp="1"/>
          </p:cNvSpPr>
          <p:nvPr>
            <p:ph type="sldNum" sz="quarter" idx="12"/>
          </p:nvPr>
        </p:nvSpPr>
        <p:spPr/>
        <p:txBody>
          <a:bodyPr/>
          <a:lstStyle/>
          <a:p>
            <a:r>
              <a:rPr lang="en-US"/>
              <a:t>/22</a:t>
            </a:r>
            <a:fld id="{ACBF4EC1-76DE-4B96-9D40-18B28CC9D00D}" type="slidenum">
              <a:rPr lang="he-IL" smtClean="0"/>
              <a:pPr/>
              <a:t>16</a:t>
            </a:fld>
            <a:r>
              <a:rPr lang="en-US"/>
              <a:t>Slide </a:t>
            </a:r>
            <a:endParaRPr lang="he-IL" dirty="0"/>
          </a:p>
        </p:txBody>
      </p:sp>
    </p:spTree>
    <p:extLst>
      <p:ext uri="{BB962C8B-B14F-4D97-AF65-F5344CB8AC3E}">
        <p14:creationId xmlns:p14="http://schemas.microsoft.com/office/powerpoint/2010/main" val="872307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77018" y="550139"/>
            <a:ext cx="659834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So, what went wrong?</a:t>
            </a:r>
          </a:p>
        </p:txBody>
      </p:sp>
      <mc:AlternateContent xmlns:mc="http://schemas.openxmlformats.org/markup-compatibility/2006" xmlns:a14="http://schemas.microsoft.com/office/drawing/2010/main">
        <mc:Choice Requires="a14">
          <p:sp>
            <p:nvSpPr>
              <p:cNvPr id="4" name="TextBox 3"/>
              <p:cNvSpPr txBox="1"/>
              <p:nvPr/>
            </p:nvSpPr>
            <p:spPr>
              <a:xfrm>
                <a:off x="2743200" y="1965911"/>
                <a:ext cx="9448799" cy="4976747"/>
              </a:xfrm>
              <a:prstGeom prst="rect">
                <a:avLst/>
              </a:prstGeom>
              <a:noFill/>
            </p:spPr>
            <p:txBody>
              <a:bodyPr wrap="square" rtlCol="1">
                <a:spAutoFit/>
              </a:bodyPr>
              <a:lstStyle/>
              <a:p>
                <a:pPr marL="1257300" lvl="2" indent="-342900" algn="l" rtl="0">
                  <a:buFont typeface="Arial" panose="020B0604020202020204" pitchFamily="34" charset="0"/>
                  <a:buChar char="•"/>
                </a:pPr>
                <a:r>
                  <a:rPr lang="en-US" sz="3000" dirty="0"/>
                  <a:t>The proper definition of </a:t>
                </a:r>
                <a14:m>
                  <m:oMath xmlns:m="http://schemas.openxmlformats.org/officeDocument/2006/math">
                    <m:r>
                      <a:rPr lang="en-US" sz="3000" b="0" i="1" smtClean="0">
                        <a:latin typeface="Cambria Math" panose="02040503050406030204" pitchFamily="18" charset="0"/>
                      </a:rPr>
                      <m:t>𝜈</m:t>
                    </m:r>
                  </m:oMath>
                </a14:m>
                <a:r>
                  <a:rPr lang="en-US" sz="2000" dirty="0">
                    <a:solidFill>
                      <a:schemeClr val="bg1"/>
                    </a:solidFill>
                  </a:rPr>
                  <a:t> </a:t>
                </a:r>
                <a:r>
                  <a:rPr lang="en-US" sz="3000" dirty="0"/>
                  <a:t> is given by:</a:t>
                </a:r>
                <a:br>
                  <a:rPr lang="en-US" sz="3000" b="0" i="1" dirty="0">
                    <a:latin typeface="Cambria Math" panose="02040503050406030204" pitchFamily="18" charset="0"/>
                  </a:rPr>
                </a:br>
                <a14:m>
                  <m:oMath xmlns:m="http://schemas.openxmlformats.org/officeDocument/2006/math">
                    <m:r>
                      <a:rPr lang="en-US" sz="3000" b="0" i="1" smtClean="0">
                        <a:latin typeface="Cambria Math" panose="02040503050406030204" pitchFamily="18" charset="0"/>
                      </a:rPr>
                      <m:t>𝜈</m:t>
                    </m:r>
                    <m:r>
                      <a:rPr lang="en-US" sz="3000" b="0" i="1" smtClean="0">
                        <a:latin typeface="Cambria Math" panose="02040503050406030204" pitchFamily="18" charset="0"/>
                      </a:rPr>
                      <m:t>= </m:t>
                    </m:r>
                    <m:rad>
                      <m:radPr>
                        <m:degHide m:val="on"/>
                        <m:ctrlPr>
                          <a:rPr lang="en-US" sz="3000" b="0" i="1" smtClean="0">
                            <a:latin typeface="Cambria Math" panose="02040503050406030204" pitchFamily="18" charset="0"/>
                          </a:rPr>
                        </m:ctrlPr>
                      </m:radPr>
                      <m:deg/>
                      <m:e>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𝑍</m:t>
                            </m:r>
                            <m:r>
                              <a:rPr lang="en-US" sz="3000" b="0" i="1" smtClean="0">
                                <a:latin typeface="Cambria Math" panose="02040503050406030204" pitchFamily="18" charset="0"/>
                              </a:rPr>
                              <m:t>′′</m:t>
                            </m:r>
                          </m:num>
                          <m:den>
                            <m:r>
                              <a:rPr lang="en-US" sz="3000" b="0" i="1" smtClean="0">
                                <a:latin typeface="Cambria Math" panose="02040503050406030204" pitchFamily="18" charset="0"/>
                              </a:rPr>
                              <m:t>𝑍</m:t>
                            </m:r>
                          </m:den>
                        </m:f>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𝜏</m:t>
                            </m:r>
                          </m:e>
                          <m:sup>
                            <m:r>
                              <a:rPr lang="en-US" sz="3000" b="0" i="1" smtClean="0">
                                <a:latin typeface="Cambria Math" panose="02040503050406030204" pitchFamily="18" charset="0"/>
                              </a:rPr>
                              <m:t>2</m:t>
                            </m:r>
                          </m:sup>
                        </m:sSup>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4</m:t>
                            </m:r>
                          </m:den>
                        </m:f>
                      </m:e>
                    </m:rad>
                    <m:r>
                      <a:rPr lang="en-US" sz="3000" b="0" i="1" smtClean="0">
                        <a:latin typeface="Cambria Math" panose="02040503050406030204" pitchFamily="18" charset="0"/>
                      </a:rPr>
                      <m:t>⇒</m:t>
                    </m:r>
                    <m:sSubSup>
                      <m:sSubSupPr>
                        <m:ctrlPr>
                          <a:rPr lang="en-US" sz="3000" b="0" i="1" smtClean="0">
                            <a:latin typeface="Cambria Math" panose="02040503050406030204" pitchFamily="18" charset="0"/>
                          </a:rPr>
                        </m:ctrlPr>
                      </m:sSubSupPr>
                      <m:e>
                        <m:r>
                          <a:rPr lang="en-US" sz="3000" b="0" i="1" smtClean="0">
                            <a:latin typeface="Cambria Math" panose="02040503050406030204" pitchFamily="18" charset="0"/>
                          </a:rPr>
                          <m:t>𝑈</m:t>
                        </m:r>
                      </m:e>
                      <m:sub>
                        <m:r>
                          <a:rPr lang="en-US" sz="3000" b="0" i="1" smtClean="0">
                            <a:latin typeface="Cambria Math" panose="02040503050406030204" pitchFamily="18" charset="0"/>
                          </a:rPr>
                          <m:t>𝑘</m:t>
                        </m:r>
                      </m:sub>
                      <m:sup>
                        <m:r>
                          <a:rPr lang="en-US" sz="3000" b="0" i="1" smtClean="0">
                            <a:latin typeface="Cambria Math" panose="02040503050406030204" pitchFamily="18" charset="0"/>
                          </a:rPr>
                          <m:t>′′</m:t>
                        </m:r>
                      </m:sup>
                    </m:sSubSup>
                    <m:r>
                      <a:rPr lang="en-US" sz="3000" b="0" i="1" smtClean="0">
                        <a:latin typeface="Cambria Math" panose="02040503050406030204" pitchFamily="18" charset="0"/>
                      </a:rPr>
                      <m:t>+</m:t>
                    </m:r>
                    <m:d>
                      <m:dPr>
                        <m:ctrlPr>
                          <a:rPr lang="en-US" sz="3000" b="0" i="1" smtClean="0">
                            <a:latin typeface="Cambria Math" panose="02040503050406030204" pitchFamily="18" charset="0"/>
                          </a:rPr>
                        </m:ctrlPr>
                      </m:dPr>
                      <m:e>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𝑘</m:t>
                            </m:r>
                          </m:e>
                          <m:sup>
                            <m:r>
                              <a:rPr lang="en-US" sz="3000" b="0" i="1" smtClean="0">
                                <a:latin typeface="Cambria Math" panose="02040503050406030204" pitchFamily="18" charset="0"/>
                              </a:rPr>
                              <m:t>2</m:t>
                            </m:r>
                          </m:sup>
                        </m:sSup>
                        <m:r>
                          <a:rPr lang="en-US" sz="3000" b="0" i="1" smtClean="0">
                            <a:latin typeface="Cambria Math" panose="02040503050406030204" pitchFamily="18" charset="0"/>
                          </a:rPr>
                          <m:t> −</m:t>
                        </m:r>
                        <m:f>
                          <m:fPr>
                            <m:ctrlPr>
                              <a:rPr lang="en-US" sz="3000" b="0" i="1" smtClean="0">
                                <a:latin typeface="Cambria Math" panose="02040503050406030204" pitchFamily="18" charset="0"/>
                              </a:rPr>
                            </m:ctrlPr>
                          </m:fPr>
                          <m:num>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𝜈</m:t>
                                </m:r>
                              </m:e>
                              <m:sup>
                                <m:r>
                                  <a:rPr lang="en-US" sz="3000" b="0" i="1" smtClean="0">
                                    <a:latin typeface="Cambria Math" panose="02040503050406030204" pitchFamily="18" charset="0"/>
                                  </a:rPr>
                                  <m:t>2</m:t>
                                </m:r>
                              </m:sup>
                            </m:sSup>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4</m:t>
                                </m:r>
                              </m:den>
                            </m:f>
                          </m:num>
                          <m:den>
                            <m:sSup>
                              <m:sSupPr>
                                <m:ctrlPr>
                                  <a:rPr lang="en-US" sz="3000" b="0" i="1" smtClean="0">
                                    <a:latin typeface="Cambria Math" panose="02040503050406030204" pitchFamily="18" charset="0"/>
                                  </a:rPr>
                                </m:ctrlPr>
                              </m:sSupPr>
                              <m:e>
                                <m:r>
                                  <a:rPr lang="en-US" sz="3000" b="0" i="1" smtClean="0">
                                    <a:latin typeface="Cambria Math" panose="02040503050406030204" pitchFamily="18" charset="0"/>
                                  </a:rPr>
                                  <m:t>𝜏</m:t>
                                </m:r>
                              </m:e>
                              <m:sup>
                                <m:r>
                                  <a:rPr lang="en-US" sz="3000" b="0" i="1" smtClean="0">
                                    <a:latin typeface="Cambria Math" panose="02040503050406030204" pitchFamily="18" charset="0"/>
                                  </a:rPr>
                                  <m:t>2</m:t>
                                </m:r>
                              </m:sup>
                            </m:sSup>
                          </m:den>
                        </m:f>
                      </m:e>
                    </m:d>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𝑈</m:t>
                        </m:r>
                      </m:e>
                      <m:sub>
                        <m:r>
                          <a:rPr lang="en-US" sz="3000" b="0" i="1" smtClean="0">
                            <a:latin typeface="Cambria Math" panose="02040503050406030204" pitchFamily="18" charset="0"/>
                          </a:rPr>
                          <m:t>𝑘</m:t>
                        </m:r>
                      </m:sub>
                    </m:sSub>
                    <m:r>
                      <a:rPr lang="en-US" sz="3000" b="0" i="1" smtClean="0">
                        <a:latin typeface="Cambria Math" panose="02040503050406030204" pitchFamily="18" charset="0"/>
                      </a:rPr>
                      <m:t>=</m:t>
                    </m:r>
                    <m:r>
                      <a:rPr lang="en-US" sz="3000" b="0" i="1" smtClean="0">
                        <a:latin typeface="Cambria Math" panose="02040503050406030204" pitchFamily="18" charset="0"/>
                      </a:rPr>
                      <m:t>0</m:t>
                    </m:r>
                  </m:oMath>
                </a14:m>
                <a:endParaRPr lang="en-US" sz="3000" b="0" dirty="0"/>
              </a:p>
              <a:p>
                <a:pPr lvl="4" algn="l" rtl="0"/>
                <a:endParaRPr lang="en-US" sz="3000" dirty="0"/>
              </a:p>
              <a:p>
                <a:pPr marL="1257300" lvl="2" indent="-342900" algn="l" rtl="0">
                  <a:buFont typeface="Arial" panose="020B0604020202020204" pitchFamily="34" charset="0"/>
                  <a:buChar char="•"/>
                </a:pPr>
                <a14:m>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𝑛</m:t>
                        </m:r>
                      </m:e>
                      <m:sub>
                        <m:r>
                          <a:rPr lang="en-US" sz="3000" b="0" i="1" smtClean="0">
                            <a:latin typeface="Cambria Math" panose="02040503050406030204" pitchFamily="18" charset="0"/>
                          </a:rPr>
                          <m:t>𝑠</m:t>
                        </m:r>
                      </m:sub>
                    </m:sSub>
                    <m:r>
                      <a:rPr lang="en-US" sz="3000" b="0" i="1" smtClean="0">
                        <a:latin typeface="Cambria Math" panose="02040503050406030204" pitchFamily="18" charset="0"/>
                      </a:rPr>
                      <m:t>=</m:t>
                    </m:r>
                    <m:r>
                      <a:rPr lang="en-US" sz="3000" b="0" i="1" smtClean="0">
                        <a:latin typeface="Cambria Math" panose="02040503050406030204" pitchFamily="18" charset="0"/>
                      </a:rPr>
                      <m:t>4</m:t>
                    </m:r>
                    <m:r>
                      <a:rPr lang="en-US" sz="3000" b="0" i="1" smtClean="0">
                        <a:latin typeface="Cambria Math" panose="02040503050406030204" pitchFamily="18" charset="0"/>
                      </a:rPr>
                      <m:t>−</m:t>
                    </m:r>
                    <m:r>
                      <a:rPr lang="en-US" sz="3000" b="0" i="1" smtClean="0">
                        <a:latin typeface="Cambria Math" panose="02040503050406030204" pitchFamily="18" charset="0"/>
                      </a:rPr>
                      <m:t>2</m:t>
                    </m:r>
                    <m:r>
                      <a:rPr lang="en-US" sz="3000" b="0" i="1" smtClean="0">
                        <a:latin typeface="Cambria Math" panose="02040503050406030204" pitchFamily="18" charset="0"/>
                      </a:rPr>
                      <m:t>⋅</m:t>
                    </m:r>
                    <m:r>
                      <a:rPr lang="en-US" sz="3000" b="0" i="1" smtClean="0">
                        <a:latin typeface="Cambria Math" panose="02040503050406030204" pitchFamily="18" charset="0"/>
                      </a:rPr>
                      <m:t>𝜈</m:t>
                    </m:r>
                    <m:r>
                      <a:rPr lang="en-US" sz="3000" b="0" i="1" smtClean="0">
                        <a:latin typeface="Cambria Math" panose="02040503050406030204" pitchFamily="18" charset="0"/>
                      </a:rPr>
                      <m:t>+</m:t>
                    </m:r>
                    <m:r>
                      <a:rPr lang="en-US" sz="3000" b="0" i="1" smtClean="0">
                        <a:latin typeface="Cambria Math" panose="02040503050406030204" pitchFamily="18" charset="0"/>
                      </a:rPr>
                      <m:t>2</m:t>
                    </m:r>
                    <m:r>
                      <a:rPr lang="en-US" sz="3000" b="0" i="1" smtClean="0">
                        <a:latin typeface="Cambria Math" panose="02040503050406030204" pitchFamily="18" charset="0"/>
                      </a:rPr>
                      <m:t>⋅</m:t>
                    </m:r>
                    <m:d>
                      <m:dPr>
                        <m:begChr m:val="["/>
                        <m:endChr m:val="]"/>
                        <m:ctrlPr>
                          <a:rPr lang="en-US" sz="3000" b="0" i="1" smtClean="0">
                            <a:latin typeface="Cambria Math" panose="02040503050406030204" pitchFamily="18" charset="0"/>
                          </a:rPr>
                        </m:ctrlPr>
                      </m:dPr>
                      <m:e>
                        <m:func>
                          <m:funcPr>
                            <m:ctrlPr>
                              <a:rPr lang="en-US" sz="3000" b="0" i="1" smtClean="0">
                                <a:latin typeface="Cambria Math" panose="02040503050406030204" pitchFamily="18" charset="0"/>
                              </a:rPr>
                            </m:ctrlPr>
                          </m:funcPr>
                          <m:fName>
                            <m:r>
                              <m:rPr>
                                <m:sty m:val="p"/>
                              </m:rPr>
                              <a:rPr lang="en-US" sz="3000" b="0" i="0" smtClean="0">
                                <a:latin typeface="Cambria Math" panose="02040503050406030204" pitchFamily="18" charset="0"/>
                              </a:rPr>
                              <m:t>ln</m:t>
                            </m:r>
                          </m:fName>
                          <m:e>
                            <m:d>
                              <m:dPr>
                                <m:ctrlPr>
                                  <a:rPr lang="en-US" sz="3000" b="0" i="1" smtClean="0">
                                    <a:latin typeface="Cambria Math" panose="02040503050406030204" pitchFamily="18" charset="0"/>
                                  </a:rPr>
                                </m:ctrlPr>
                              </m:dPr>
                              <m:e>
                                <m:r>
                                  <a:rPr lang="en-US" sz="3000" b="0" i="1" smtClean="0">
                                    <a:latin typeface="Cambria Math" panose="02040503050406030204" pitchFamily="18" charset="0"/>
                                  </a:rPr>
                                  <m:t>2</m:t>
                                </m:r>
                              </m:e>
                            </m:d>
                          </m:e>
                        </m:func>
                        <m:r>
                          <a:rPr lang="en-US" sz="3000" b="0" i="1" smtClean="0">
                            <a:latin typeface="Cambria Math" panose="02040503050406030204" pitchFamily="18" charset="0"/>
                          </a:rPr>
                          <m:t>+</m:t>
                        </m:r>
                        <m:r>
                          <a:rPr lang="en-US" sz="3000" b="0" i="1" smtClean="0">
                            <a:latin typeface="Cambria Math" panose="02040503050406030204" pitchFamily="18" charset="0"/>
                          </a:rPr>
                          <m:t>𝜓</m:t>
                        </m:r>
                        <m:d>
                          <m:dPr>
                            <m:ctrlPr>
                              <a:rPr lang="en-US" sz="3000" b="0" i="1" smtClean="0">
                                <a:latin typeface="Cambria Math" panose="02040503050406030204" pitchFamily="18" charset="0"/>
                              </a:rPr>
                            </m:ctrlPr>
                          </m:dPr>
                          <m:e>
                            <m:r>
                              <a:rPr lang="en-US" sz="3000" b="0" i="1" smtClean="0">
                                <a:latin typeface="Cambria Math" panose="02040503050406030204" pitchFamily="18" charset="0"/>
                              </a:rPr>
                              <m:t>𝜈</m:t>
                            </m:r>
                          </m:e>
                        </m:d>
                      </m:e>
                    </m:d>
                    <m:r>
                      <a:rPr lang="en-US" sz="3000" b="0" i="1" smtClean="0">
                        <a:latin typeface="Cambria Math" panose="02040503050406030204" pitchFamily="18" charset="0"/>
                      </a:rPr>
                      <m:t>⋅</m:t>
                    </m:r>
                    <m:f>
                      <m:fPr>
                        <m:ctrlPr>
                          <a:rPr lang="en-US" sz="3000" b="0" i="1" smtClean="0">
                            <a:latin typeface="Cambria Math" panose="02040503050406030204" pitchFamily="18" charset="0"/>
                          </a:rPr>
                        </m:ctrlPr>
                      </m:fPr>
                      <m:num>
                        <m:r>
                          <a:rPr lang="en-US" sz="3000" b="0" i="1" smtClean="0">
                            <a:latin typeface="Cambria Math" panose="02040503050406030204" pitchFamily="18" charset="0"/>
                          </a:rPr>
                          <m:t>𝜕𝜈</m:t>
                        </m:r>
                      </m:num>
                      <m:den>
                        <m:r>
                          <a:rPr lang="en-US" sz="3000" b="0" i="1" smtClean="0">
                            <a:latin typeface="Cambria Math" panose="02040503050406030204" pitchFamily="18" charset="0"/>
                          </a:rPr>
                          <m:t>𝜕</m:t>
                        </m:r>
                        <m:r>
                          <m:rPr>
                            <m:sty m:val="p"/>
                          </m:rPr>
                          <a:rPr lang="en-US" sz="3000" b="0" i="0" smtClean="0">
                            <a:latin typeface="Cambria Math" panose="02040503050406030204" pitchFamily="18" charset="0"/>
                          </a:rPr>
                          <m:t>log</m:t>
                        </m:r>
                        <m:r>
                          <a:rPr lang="en-US" sz="3000" b="0" i="1" smtClean="0">
                            <a:latin typeface="Cambria Math" panose="02040503050406030204" pitchFamily="18" charset="0"/>
                          </a:rPr>
                          <m:t>⁡(</m:t>
                        </m:r>
                        <m:r>
                          <a:rPr lang="en-US" sz="3000" b="0" i="1" smtClean="0">
                            <a:latin typeface="Cambria Math" panose="02040503050406030204" pitchFamily="18" charset="0"/>
                          </a:rPr>
                          <m:t>𝑘</m:t>
                        </m:r>
                        <m:r>
                          <a:rPr lang="en-US" sz="3000" b="0" i="1" smtClean="0">
                            <a:latin typeface="Cambria Math" panose="02040503050406030204" pitchFamily="18" charset="0"/>
                          </a:rPr>
                          <m:t>)</m:t>
                        </m:r>
                      </m:den>
                    </m:f>
                  </m:oMath>
                </a14:m>
                <a:endParaRPr lang="en-US" sz="3000" dirty="0"/>
              </a:p>
              <a:p>
                <a:pPr marL="1257300" lvl="2" indent="-342900" algn="l" rtl="0">
                  <a:buFont typeface="Arial" panose="020B0604020202020204" pitchFamily="34" charset="0"/>
                  <a:buChar char="•"/>
                </a:pPr>
                <a:endParaRPr lang="en-US" sz="3000" dirty="0"/>
              </a:p>
              <a:p>
                <a:pPr marL="1257300" lvl="2" indent="-342900" algn="l" rtl="0">
                  <a:buFont typeface="Arial" panose="020B0604020202020204" pitchFamily="34" charset="0"/>
                  <a:buChar char="•"/>
                </a:pPr>
                <a:r>
                  <a:rPr lang="en-US" sz="3000" dirty="0"/>
                  <a:t>Difference in definitions is small for most models.</a:t>
                </a:r>
              </a:p>
              <a:p>
                <a:pPr marL="1257300" lvl="2" indent="-342900" algn="l" rtl="0">
                  <a:buFont typeface="Arial" panose="020B0604020202020204" pitchFamily="34" charset="0"/>
                  <a:buChar char="•"/>
                </a:pPr>
                <a:endParaRPr lang="en-US" sz="3000" dirty="0"/>
              </a:p>
              <a:p>
                <a:pPr marL="1257300" lvl="2" indent="-342900" algn="l" rtl="0">
                  <a:buFont typeface="Arial" panose="020B0604020202020204" pitchFamily="34" charset="0"/>
                  <a:buChar char="•"/>
                </a:pPr>
                <a:endParaRPr lang="en-US" sz="3000" dirty="0"/>
              </a:p>
            </p:txBody>
          </p:sp>
        </mc:Choice>
        <mc:Fallback xmlns="">
          <p:sp>
            <p:nvSpPr>
              <p:cNvPr id="4" name="TextBox 3"/>
              <p:cNvSpPr txBox="1">
                <a:spLocks noRot="1" noChangeAspect="1" noMove="1" noResize="1" noEditPoints="1" noAdjustHandles="1" noChangeArrowheads="1" noChangeShapeType="1" noTextEdit="1"/>
              </p:cNvSpPr>
              <p:nvPr/>
            </p:nvSpPr>
            <p:spPr>
              <a:xfrm>
                <a:off x="2743200" y="1965911"/>
                <a:ext cx="9448799" cy="4976747"/>
              </a:xfrm>
              <a:prstGeom prst="rect">
                <a:avLst/>
              </a:prstGeom>
              <a:blipFill>
                <a:blip r:embed="rId3"/>
                <a:stretch>
                  <a:fillRect t="-1469"/>
                </a:stretch>
              </a:blipFill>
            </p:spPr>
            <p:txBody>
              <a:bodyPr/>
              <a:lstStyle/>
              <a:p>
                <a:r>
                  <a:rPr lang="he-IL">
                    <a:noFill/>
                  </a:rPr>
                  <a:t> </a:t>
                </a:r>
              </a:p>
            </p:txBody>
          </p:sp>
        </mc:Fallback>
      </mc:AlternateContent>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a:extLst>
              <a:ext uri="{FF2B5EF4-FFF2-40B4-BE49-F238E27FC236}">
                <a16:creationId xmlns:a16="http://schemas.microsoft.com/office/drawing/2014/main" id="{7FFCE7E9-673C-4EDD-A1D4-D5B2D27F9C1C}"/>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rgbClr val="FF0000"/>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1" name="מציין מיקום של מספר שקופית 10">
            <a:extLst>
              <a:ext uri="{FF2B5EF4-FFF2-40B4-BE49-F238E27FC236}">
                <a16:creationId xmlns:a16="http://schemas.microsoft.com/office/drawing/2014/main" id="{D7A10AED-CAE2-45EC-A390-E84C3C05BA0E}"/>
              </a:ext>
            </a:extLst>
          </p:cNvPr>
          <p:cNvSpPr>
            <a:spLocks noGrp="1"/>
          </p:cNvSpPr>
          <p:nvPr>
            <p:ph type="sldNum" sz="quarter" idx="12"/>
          </p:nvPr>
        </p:nvSpPr>
        <p:spPr/>
        <p:txBody>
          <a:bodyPr/>
          <a:lstStyle/>
          <a:p>
            <a:r>
              <a:rPr lang="en-US"/>
              <a:t>/22</a:t>
            </a:r>
            <a:fld id="{ACBF4EC1-76DE-4B96-9D40-18B28CC9D00D}" type="slidenum">
              <a:rPr lang="he-IL" smtClean="0"/>
              <a:pPr/>
              <a:t>17</a:t>
            </a:fld>
            <a:r>
              <a:rPr lang="en-US"/>
              <a:t>Slide </a:t>
            </a:r>
            <a:endParaRPr lang="he-IL" dirty="0"/>
          </a:p>
        </p:txBody>
      </p:sp>
    </p:spTree>
    <p:extLst>
      <p:ext uri="{BB962C8B-B14F-4D97-AF65-F5344CB8AC3E}">
        <p14:creationId xmlns:p14="http://schemas.microsoft.com/office/powerpoint/2010/main" val="123092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77018" y="550139"/>
            <a:ext cx="659834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So, what went wrong?</a:t>
            </a:r>
          </a:p>
        </p:txBody>
      </p:sp>
      <mc:AlternateContent xmlns:mc="http://schemas.openxmlformats.org/markup-compatibility/2006" xmlns:a14="http://schemas.microsoft.com/office/drawing/2010/main">
        <mc:Choice Requires="a14">
          <p:sp>
            <p:nvSpPr>
              <p:cNvPr id="4" name="TextBox 3"/>
              <p:cNvSpPr txBox="1"/>
              <p:nvPr/>
            </p:nvSpPr>
            <p:spPr>
              <a:xfrm>
                <a:off x="3244867" y="1965911"/>
                <a:ext cx="8291146" cy="4062779"/>
              </a:xfrm>
              <a:prstGeom prst="rect">
                <a:avLst/>
              </a:prstGeom>
              <a:noFill/>
            </p:spPr>
            <p:txBody>
              <a:bodyPr wrap="square" rtlCol="1">
                <a:spAutoFit/>
              </a:bodyPr>
              <a:lstStyle/>
              <a:p>
                <a:pPr marL="1257300" lvl="2" indent="-342900" algn="l" rtl="0">
                  <a:buFont typeface="Arial" panose="020B0604020202020204" pitchFamily="34" charset="0"/>
                  <a:buChar char="•"/>
                </a:pPr>
                <a:r>
                  <a:rPr lang="en-US" sz="3000" dirty="0"/>
                  <a:t>Another opportunity to make an error:</a:t>
                </a:r>
                <a:br>
                  <a:rPr lang="en-US" sz="3000" dirty="0"/>
                </a:br>
                <a:r>
                  <a:rPr lang="en-US" sz="3000" dirty="0"/>
                  <a:t>		</a:t>
                </a:r>
                <a14:m>
                  <m:oMath xmlns:m="http://schemas.openxmlformats.org/officeDocument/2006/math">
                    <m:sSub>
                      <m:sSubPr>
                        <m:ctrlPr>
                          <a:rPr lang="en-US" sz="3000" i="1">
                            <a:latin typeface="Cambria Math" panose="02040503050406030204" pitchFamily="18" charset="0"/>
                          </a:rPr>
                        </m:ctrlPr>
                      </m:sSubPr>
                      <m:e>
                        <m:r>
                          <a:rPr lang="en-US" sz="3000" i="1">
                            <a:latin typeface="Cambria Math" panose="02040503050406030204" pitchFamily="18" charset="0"/>
                          </a:rPr>
                          <m:t>𝜀</m:t>
                        </m:r>
                      </m:e>
                      <m:sub>
                        <m:r>
                          <a:rPr lang="en-US" sz="3000" i="1">
                            <a:latin typeface="Cambria Math" panose="02040503050406030204" pitchFamily="18" charset="0"/>
                          </a:rPr>
                          <m:t>𝐻</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n-US" sz="3000" i="1">
                            <a:latin typeface="Cambria Math" panose="02040503050406030204" pitchFamily="18" charset="0"/>
                          </a:rPr>
                          <m:t>𝛿</m:t>
                        </m:r>
                      </m:e>
                      <m:sub>
                        <m:r>
                          <a:rPr lang="en-US" sz="3000" i="1">
                            <a:latin typeface="Cambria Math" panose="02040503050406030204" pitchFamily="18" charset="0"/>
                          </a:rPr>
                          <m:t>𝐻</m:t>
                        </m:r>
                      </m:sub>
                    </m:sSub>
                    <m:r>
                      <a:rPr lang="en-US" sz="3000" i="1">
                        <a:latin typeface="Cambria Math" panose="02040503050406030204" pitchFamily="18" charset="0"/>
                      </a:rPr>
                      <m:t>… </m:t>
                    </m:r>
                    <m:sSup>
                      <m:sSupPr>
                        <m:ctrlPr>
                          <a:rPr lang="en-US" sz="3000" i="1" smtClean="0">
                            <a:latin typeface="Cambria Math" panose="02040503050406030204" pitchFamily="18" charset="0"/>
                          </a:rPr>
                        </m:ctrlPr>
                      </m:sSupPr>
                      <m:e>
                        <m:r>
                          <a:rPr lang="en-US" sz="3000" i="1">
                            <a:latin typeface="Cambria Math" panose="02040503050406030204" pitchFamily="18" charset="0"/>
                            <a:ea typeface="Cambria Math" panose="02040503050406030204" pitchFamily="18" charset="0"/>
                          </a:rPr>
                          <m:t>⟷</m:t>
                        </m:r>
                      </m:e>
                      <m:sup>
                        <m:r>
                          <a:rPr lang="en-US" sz="3000" b="0" i="1" smtClean="0">
                            <a:latin typeface="Cambria Math" panose="02040503050406030204" pitchFamily="18" charset="0"/>
                          </a:rPr>
                          <m:t>?</m:t>
                        </m:r>
                      </m:sup>
                    </m:sSup>
                    <m:sSub>
                      <m:sSubPr>
                        <m:ctrlPr>
                          <a:rPr lang="en-US" sz="3000" i="1">
                            <a:latin typeface="Cambria Math" panose="02040503050406030204" pitchFamily="18" charset="0"/>
                          </a:rPr>
                        </m:ctrlPr>
                      </m:sSubPr>
                      <m:e>
                        <m:r>
                          <a:rPr lang="en-US" sz="3000" i="1">
                            <a:latin typeface="Cambria Math" panose="02040503050406030204" pitchFamily="18" charset="0"/>
                          </a:rPr>
                          <m:t>𝜖</m:t>
                        </m:r>
                      </m:e>
                      <m:sub>
                        <m:r>
                          <a:rPr lang="en-US" sz="3000" i="1">
                            <a:latin typeface="Cambria Math" panose="02040503050406030204" pitchFamily="18" charset="0"/>
                          </a:rPr>
                          <m:t>𝑉</m:t>
                        </m:r>
                      </m:sub>
                    </m:sSub>
                    <m:r>
                      <a:rPr lang="en-US" sz="3000" i="1">
                        <a:latin typeface="Cambria Math" panose="02040503050406030204" pitchFamily="18" charset="0"/>
                      </a:rPr>
                      <m:t>,</m:t>
                    </m:r>
                    <m:sSub>
                      <m:sSubPr>
                        <m:ctrlPr>
                          <a:rPr lang="en-US" sz="3000" i="1">
                            <a:latin typeface="Cambria Math" panose="02040503050406030204" pitchFamily="18" charset="0"/>
                          </a:rPr>
                        </m:ctrlPr>
                      </m:sSubPr>
                      <m:e>
                        <m:r>
                          <a:rPr lang="en-US" sz="3000" i="1">
                            <a:latin typeface="Cambria Math" panose="02040503050406030204" pitchFamily="18" charset="0"/>
                          </a:rPr>
                          <m:t>𝜂</m:t>
                        </m:r>
                      </m:e>
                      <m:sub>
                        <m:r>
                          <a:rPr lang="en-US" sz="3000" i="1">
                            <a:latin typeface="Cambria Math" panose="02040503050406030204" pitchFamily="18" charset="0"/>
                          </a:rPr>
                          <m:t>𝑉</m:t>
                        </m:r>
                      </m:sub>
                    </m:sSub>
                    <m:r>
                      <a:rPr lang="en-US" sz="3000" i="1">
                        <a:latin typeface="Cambria Math" panose="02040503050406030204" pitchFamily="18" charset="0"/>
                      </a:rPr>
                      <m:t>,</m:t>
                    </m:r>
                    <m:sSubSup>
                      <m:sSubSupPr>
                        <m:ctrlPr>
                          <a:rPr lang="en-US" sz="3000" i="1">
                            <a:latin typeface="Cambria Math" panose="02040503050406030204" pitchFamily="18" charset="0"/>
                          </a:rPr>
                        </m:ctrlPr>
                      </m:sSubSupPr>
                      <m:e>
                        <m:r>
                          <a:rPr lang="en-US" sz="3000" i="1">
                            <a:latin typeface="Cambria Math" panose="02040503050406030204" pitchFamily="18" charset="0"/>
                          </a:rPr>
                          <m:t>𝜉</m:t>
                        </m:r>
                      </m:e>
                      <m:sub>
                        <m:r>
                          <a:rPr lang="en-US" sz="3000" i="1">
                            <a:latin typeface="Cambria Math" panose="02040503050406030204" pitchFamily="18" charset="0"/>
                          </a:rPr>
                          <m:t>𝑉</m:t>
                        </m:r>
                      </m:sub>
                      <m:sup>
                        <m:r>
                          <a:rPr lang="en-US" sz="3000" i="1">
                            <a:latin typeface="Cambria Math" panose="02040503050406030204" pitchFamily="18" charset="0"/>
                          </a:rPr>
                          <m:t>2</m:t>
                        </m:r>
                      </m:sup>
                    </m:sSubSup>
                  </m:oMath>
                </a14:m>
                <a:endParaRPr lang="en-US" sz="3000" dirty="0"/>
              </a:p>
              <a:p>
                <a:pPr marL="1257300" lvl="2" indent="-342900" algn="l" rtl="0">
                  <a:buFont typeface="Arial" panose="020B0604020202020204" pitchFamily="34" charset="0"/>
                  <a:buChar char="•"/>
                </a:pPr>
                <a:endParaRPr lang="en-US" sz="3000" dirty="0">
                  <a:solidFill>
                    <a:srgbClr val="FF0000"/>
                  </a:solidFill>
                </a:endParaRPr>
              </a:p>
              <a:p>
                <a:pPr marL="1714500" lvl="3" indent="-342900" algn="l" rtl="0">
                  <a:buFont typeface="Arial" panose="020B0604020202020204" pitchFamily="34" charset="0"/>
                  <a:buChar char="•"/>
                </a:pPr>
                <a:r>
                  <a:rPr lang="en-US" sz="3000" dirty="0">
                    <a:solidFill>
                      <a:schemeClr val="tx1"/>
                    </a:solidFill>
                  </a:rPr>
                  <a:t>We see, that in our models we have:</a:t>
                </a:r>
              </a:p>
              <a:p>
                <a:pPr lvl="2" algn="l" rtl="0"/>
                <a:r>
                  <a:rPr lang="en-US" sz="3000" dirty="0">
                    <a:solidFill>
                      <a:schemeClr val="tx1"/>
                    </a:solidFill>
                  </a:rPr>
                  <a:t>	</a:t>
                </a:r>
                <a14:m>
                  <m:oMath xmlns:m="http://schemas.openxmlformats.org/officeDocument/2006/math">
                    <m:sSub>
                      <m:sSubPr>
                        <m:ctrlPr>
                          <a:rPr lang="en-US" sz="3000" b="0" i="1" smtClean="0">
                            <a:solidFill>
                              <a:schemeClr val="tx1"/>
                            </a:solidFill>
                            <a:latin typeface="Cambria Math" panose="02040503050406030204" pitchFamily="18" charset="0"/>
                          </a:rPr>
                        </m:ctrlPr>
                      </m:sSubPr>
                      <m:e>
                        <m:r>
                          <a:rPr lang="en-US" sz="3000" b="0" i="1" smtClean="0">
                            <a:solidFill>
                              <a:schemeClr val="tx1"/>
                            </a:solidFill>
                            <a:latin typeface="Cambria Math" panose="02040503050406030204" pitchFamily="18" charset="0"/>
                          </a:rPr>
                          <m:t>𝛿</m:t>
                        </m:r>
                      </m:e>
                      <m:sub>
                        <m:r>
                          <a:rPr lang="en-US" sz="3000" b="0" i="1" smtClean="0">
                            <a:solidFill>
                              <a:schemeClr val="tx1"/>
                            </a:solidFill>
                            <a:latin typeface="Cambria Math" panose="02040503050406030204" pitchFamily="18" charset="0"/>
                          </a:rPr>
                          <m:t>𝐻</m:t>
                        </m:r>
                      </m:sub>
                    </m:sSub>
                    <m:r>
                      <a:rPr lang="en-US" sz="3000" i="1">
                        <a:solidFill>
                          <a:schemeClr val="tx1"/>
                        </a:solidFill>
                        <a:latin typeface="Cambria Math" panose="02040503050406030204" pitchFamily="18" charset="0"/>
                        <a:ea typeface="Cambria Math" panose="02040503050406030204" pitchFamily="18" charset="0"/>
                      </a:rPr>
                      <m:t>≄</m:t>
                    </m:r>
                    <m:sSub>
                      <m:sSubPr>
                        <m:ctrlPr>
                          <a:rPr lang="en-US" sz="3000" b="0" i="1" smtClean="0">
                            <a:solidFill>
                              <a:schemeClr val="tx1"/>
                            </a:solidFill>
                            <a:latin typeface="Cambria Math" panose="02040503050406030204" pitchFamily="18" charset="0"/>
                            <a:ea typeface="Cambria Math" panose="02040503050406030204" pitchFamily="18" charset="0"/>
                          </a:rPr>
                        </m:ctrlPr>
                      </m:sSubPr>
                      <m:e>
                        <m:r>
                          <a:rPr lang="en-US" sz="3000" b="0" i="1" smtClean="0">
                            <a:solidFill>
                              <a:schemeClr val="tx1"/>
                            </a:solidFill>
                            <a:latin typeface="Cambria Math" panose="02040503050406030204" pitchFamily="18" charset="0"/>
                            <a:ea typeface="Cambria Math" panose="02040503050406030204" pitchFamily="18" charset="0"/>
                          </a:rPr>
                          <m:t>𝛿</m:t>
                        </m:r>
                      </m:e>
                      <m:sub>
                        <m:r>
                          <a:rPr lang="en-US" sz="3000" b="0" i="1" smtClean="0">
                            <a:solidFill>
                              <a:schemeClr val="tx1"/>
                            </a:solidFill>
                            <a:latin typeface="Cambria Math" panose="02040503050406030204" pitchFamily="18" charset="0"/>
                            <a:ea typeface="Cambria Math" panose="02040503050406030204" pitchFamily="18" charset="0"/>
                          </a:rPr>
                          <m:t>𝑉</m:t>
                        </m:r>
                      </m:sub>
                    </m:sSub>
                    <m:r>
                      <a:rPr lang="en-US" sz="3000" b="0" i="1" smtClean="0">
                        <a:solidFill>
                          <a:schemeClr val="tx1"/>
                        </a:solidFill>
                        <a:latin typeface="Cambria Math" panose="02040503050406030204" pitchFamily="18" charset="0"/>
                        <a:ea typeface="Cambria Math" panose="02040503050406030204" pitchFamily="18" charset="0"/>
                      </a:rPr>
                      <m:t>       </m:t>
                    </m:r>
                    <m:f>
                      <m:fPr>
                        <m:ctrlPr>
                          <a:rPr lang="en-US" sz="3000" b="0" i="1" smtClean="0">
                            <a:solidFill>
                              <a:schemeClr val="tx1"/>
                            </a:solidFill>
                            <a:latin typeface="Cambria Math" panose="02040503050406030204" pitchFamily="18" charset="0"/>
                            <a:ea typeface="Cambria Math" panose="02040503050406030204" pitchFamily="18" charset="0"/>
                          </a:rPr>
                        </m:ctrlPr>
                      </m:fPr>
                      <m:num>
                        <m:sSub>
                          <m:sSubPr>
                            <m:ctrlPr>
                              <a:rPr lang="en-US" sz="3000" b="0" i="1" smtClean="0">
                                <a:solidFill>
                                  <a:schemeClr val="tx1"/>
                                </a:solidFill>
                                <a:latin typeface="Cambria Math" panose="02040503050406030204" pitchFamily="18" charset="0"/>
                                <a:ea typeface="Cambria Math" panose="02040503050406030204" pitchFamily="18" charset="0"/>
                              </a:rPr>
                            </m:ctrlPr>
                          </m:sSubPr>
                          <m:e>
                            <m:r>
                              <a:rPr lang="en-US" sz="3000" b="0" i="1" smtClean="0">
                                <a:solidFill>
                                  <a:schemeClr val="tx1"/>
                                </a:solidFill>
                                <a:latin typeface="Cambria Math" panose="02040503050406030204" pitchFamily="18" charset="0"/>
                                <a:ea typeface="Cambria Math" panose="02040503050406030204" pitchFamily="18" charset="0"/>
                              </a:rPr>
                              <m:t>𝛿</m:t>
                            </m:r>
                          </m:e>
                          <m:sub>
                            <m:r>
                              <a:rPr lang="en-US" sz="3000" b="0" i="1" smtClean="0">
                                <a:solidFill>
                                  <a:schemeClr val="tx1"/>
                                </a:solidFill>
                                <a:latin typeface="Cambria Math" panose="02040503050406030204" pitchFamily="18" charset="0"/>
                                <a:ea typeface="Cambria Math" panose="02040503050406030204" pitchFamily="18" charset="0"/>
                              </a:rPr>
                              <m:t>𝐻</m:t>
                            </m:r>
                          </m:sub>
                        </m:sSub>
                        <m:acc>
                          <m:accPr>
                            <m:chr m:val="⃛"/>
                            <m:ctrlPr>
                              <a:rPr lang="en-US" sz="3000" b="0" i="1" smtClean="0">
                                <a:solidFill>
                                  <a:schemeClr val="tx1"/>
                                </a:solidFill>
                                <a:latin typeface="Cambria Math" panose="02040503050406030204" pitchFamily="18" charset="0"/>
                                <a:ea typeface="Cambria Math" panose="02040503050406030204" pitchFamily="18" charset="0"/>
                              </a:rPr>
                            </m:ctrlPr>
                          </m:accPr>
                          <m:e>
                            <m:r>
                              <a:rPr lang="en-US" sz="3000" b="0" i="1" smtClean="0">
                                <a:solidFill>
                                  <a:schemeClr val="tx1"/>
                                </a:solidFill>
                                <a:latin typeface="Cambria Math" panose="02040503050406030204" pitchFamily="18" charset="0"/>
                                <a:ea typeface="Cambria Math" panose="02040503050406030204" pitchFamily="18" charset="0"/>
                              </a:rPr>
                              <m:t>𝜙</m:t>
                            </m:r>
                          </m:e>
                        </m:acc>
                      </m:num>
                      <m:den>
                        <m:r>
                          <a:rPr lang="en-US" sz="3000" b="0" i="1" smtClean="0">
                            <a:solidFill>
                              <a:schemeClr val="tx1"/>
                            </a:solidFill>
                            <a:latin typeface="Cambria Math" panose="02040503050406030204" pitchFamily="18" charset="0"/>
                            <a:ea typeface="Cambria Math" panose="02040503050406030204" pitchFamily="18" charset="0"/>
                          </a:rPr>
                          <m:t>𝐻</m:t>
                        </m:r>
                        <m:acc>
                          <m:accPr>
                            <m:chr m:val="̈"/>
                            <m:ctrlPr>
                              <a:rPr lang="en-US" sz="3000" b="0" i="1" smtClean="0">
                                <a:solidFill>
                                  <a:schemeClr val="tx1"/>
                                </a:solidFill>
                                <a:latin typeface="Cambria Math" panose="02040503050406030204" pitchFamily="18" charset="0"/>
                                <a:ea typeface="Cambria Math" panose="02040503050406030204" pitchFamily="18" charset="0"/>
                              </a:rPr>
                            </m:ctrlPr>
                          </m:accPr>
                          <m:e>
                            <m:r>
                              <a:rPr lang="en-US" sz="3000" b="0" i="1" smtClean="0">
                                <a:solidFill>
                                  <a:schemeClr val="tx1"/>
                                </a:solidFill>
                                <a:latin typeface="Cambria Math" panose="02040503050406030204" pitchFamily="18" charset="0"/>
                                <a:ea typeface="Cambria Math" panose="02040503050406030204" pitchFamily="18" charset="0"/>
                              </a:rPr>
                              <m:t>𝜙</m:t>
                            </m:r>
                          </m:e>
                        </m:acc>
                      </m:den>
                    </m:f>
                    <m:r>
                      <a:rPr lang="en-US" sz="3000" b="0" i="1" smtClean="0">
                        <a:solidFill>
                          <a:schemeClr val="tx1"/>
                        </a:solidFill>
                        <a:latin typeface="Cambria Math" panose="02040503050406030204" pitchFamily="18" charset="0"/>
                        <a:ea typeface="Cambria Math" panose="02040503050406030204" pitchFamily="18" charset="0"/>
                      </a:rPr>
                      <m:t> ≄ </m:t>
                    </m:r>
                    <m:sSub>
                      <m:sSubPr>
                        <m:ctrlPr>
                          <a:rPr lang="en-US" sz="3000" b="0" i="1" smtClean="0">
                            <a:solidFill>
                              <a:schemeClr val="tx1"/>
                            </a:solidFill>
                            <a:latin typeface="Cambria Math" panose="02040503050406030204" pitchFamily="18" charset="0"/>
                            <a:ea typeface="Cambria Math" panose="02040503050406030204" pitchFamily="18" charset="0"/>
                          </a:rPr>
                        </m:ctrlPr>
                      </m:sSubPr>
                      <m:e>
                        <m:d>
                          <m:dPr>
                            <m:ctrlPr>
                              <a:rPr lang="en-US" sz="3000" b="0" i="1" smtClean="0">
                                <a:solidFill>
                                  <a:schemeClr val="tx1"/>
                                </a:solidFill>
                                <a:latin typeface="Cambria Math" panose="02040503050406030204" pitchFamily="18" charset="0"/>
                                <a:ea typeface="Cambria Math" panose="02040503050406030204" pitchFamily="18" charset="0"/>
                              </a:rPr>
                            </m:ctrlPr>
                          </m:dPr>
                          <m:e>
                            <m:f>
                              <m:fPr>
                                <m:ctrlPr>
                                  <a:rPr lang="en-US" sz="3000" i="1">
                                    <a:solidFill>
                                      <a:schemeClr val="tx1"/>
                                    </a:solidFill>
                                    <a:latin typeface="Cambria Math" panose="02040503050406030204" pitchFamily="18" charset="0"/>
                                    <a:ea typeface="Cambria Math" panose="02040503050406030204" pitchFamily="18" charset="0"/>
                                  </a:rPr>
                                </m:ctrlPr>
                              </m:fPr>
                              <m:num>
                                <m:sSub>
                                  <m:sSubPr>
                                    <m:ctrlPr>
                                      <a:rPr lang="en-US" sz="3000" i="1">
                                        <a:solidFill>
                                          <a:schemeClr val="tx1"/>
                                        </a:solidFill>
                                        <a:latin typeface="Cambria Math" panose="02040503050406030204" pitchFamily="18" charset="0"/>
                                        <a:ea typeface="Cambria Math" panose="02040503050406030204" pitchFamily="18" charset="0"/>
                                      </a:rPr>
                                    </m:ctrlPr>
                                  </m:sSubPr>
                                  <m:e>
                                    <m:r>
                                      <a:rPr lang="en-US" sz="3000" i="1">
                                        <a:solidFill>
                                          <a:schemeClr val="tx1"/>
                                        </a:solidFill>
                                        <a:latin typeface="Cambria Math" panose="02040503050406030204" pitchFamily="18" charset="0"/>
                                        <a:ea typeface="Cambria Math" panose="02040503050406030204" pitchFamily="18" charset="0"/>
                                      </a:rPr>
                                      <m:t>𝛿</m:t>
                                    </m:r>
                                  </m:e>
                                  <m:sub>
                                    <m:r>
                                      <a:rPr lang="en-US" sz="3000" i="1">
                                        <a:solidFill>
                                          <a:schemeClr val="tx1"/>
                                        </a:solidFill>
                                        <a:latin typeface="Cambria Math" panose="02040503050406030204" pitchFamily="18" charset="0"/>
                                        <a:ea typeface="Cambria Math" panose="02040503050406030204" pitchFamily="18" charset="0"/>
                                      </a:rPr>
                                      <m:t>𝐻</m:t>
                                    </m:r>
                                  </m:sub>
                                </m:sSub>
                                <m:acc>
                                  <m:accPr>
                                    <m:chr m:val="⃛"/>
                                    <m:ctrlPr>
                                      <a:rPr lang="en-US" sz="3000" i="1">
                                        <a:solidFill>
                                          <a:schemeClr val="tx1"/>
                                        </a:solidFill>
                                        <a:latin typeface="Cambria Math" panose="02040503050406030204" pitchFamily="18" charset="0"/>
                                        <a:ea typeface="Cambria Math" panose="02040503050406030204" pitchFamily="18" charset="0"/>
                                      </a:rPr>
                                    </m:ctrlPr>
                                  </m:accPr>
                                  <m:e>
                                    <m:r>
                                      <a:rPr lang="en-US" sz="3000" i="1">
                                        <a:solidFill>
                                          <a:schemeClr val="tx1"/>
                                        </a:solidFill>
                                        <a:latin typeface="Cambria Math" panose="02040503050406030204" pitchFamily="18" charset="0"/>
                                        <a:ea typeface="Cambria Math" panose="02040503050406030204" pitchFamily="18" charset="0"/>
                                      </a:rPr>
                                      <m:t>𝜙</m:t>
                                    </m:r>
                                  </m:e>
                                </m:acc>
                              </m:num>
                              <m:den>
                                <m:r>
                                  <a:rPr lang="en-US" sz="3000" i="1">
                                    <a:solidFill>
                                      <a:schemeClr val="tx1"/>
                                    </a:solidFill>
                                    <a:latin typeface="Cambria Math" panose="02040503050406030204" pitchFamily="18" charset="0"/>
                                    <a:ea typeface="Cambria Math" panose="02040503050406030204" pitchFamily="18" charset="0"/>
                                  </a:rPr>
                                  <m:t>𝐻</m:t>
                                </m:r>
                                <m:acc>
                                  <m:accPr>
                                    <m:chr m:val="̈"/>
                                    <m:ctrlPr>
                                      <a:rPr lang="en-US" sz="3000" i="1">
                                        <a:solidFill>
                                          <a:schemeClr val="tx1"/>
                                        </a:solidFill>
                                        <a:latin typeface="Cambria Math" panose="02040503050406030204" pitchFamily="18" charset="0"/>
                                        <a:ea typeface="Cambria Math" panose="02040503050406030204" pitchFamily="18" charset="0"/>
                                      </a:rPr>
                                    </m:ctrlPr>
                                  </m:accPr>
                                  <m:e>
                                    <m:r>
                                      <a:rPr lang="en-US" sz="3000" i="1">
                                        <a:solidFill>
                                          <a:schemeClr val="tx1"/>
                                        </a:solidFill>
                                        <a:latin typeface="Cambria Math" panose="02040503050406030204" pitchFamily="18" charset="0"/>
                                        <a:ea typeface="Cambria Math" panose="02040503050406030204" pitchFamily="18" charset="0"/>
                                      </a:rPr>
                                      <m:t>𝜙</m:t>
                                    </m:r>
                                  </m:e>
                                </m:acc>
                              </m:den>
                            </m:f>
                          </m:e>
                        </m:d>
                      </m:e>
                      <m:sub>
                        <m:r>
                          <a:rPr lang="en-US" sz="3000" b="0" i="1" smtClean="0">
                            <a:solidFill>
                              <a:schemeClr val="tx1"/>
                            </a:solidFill>
                            <a:latin typeface="Cambria Math" panose="02040503050406030204" pitchFamily="18" charset="0"/>
                            <a:ea typeface="Cambria Math" panose="02040503050406030204" pitchFamily="18" charset="0"/>
                          </a:rPr>
                          <m:t>𝑉</m:t>
                        </m:r>
                      </m:sub>
                    </m:sSub>
                  </m:oMath>
                </a14:m>
                <a:r>
                  <a:rPr lang="en-US" sz="3000" dirty="0">
                    <a:solidFill>
                      <a:schemeClr val="tx1"/>
                    </a:solidFill>
                  </a:rPr>
                  <a:t> </a:t>
                </a:r>
              </a:p>
              <a:p>
                <a:pPr lvl="2" algn="l" rtl="0"/>
                <a:endParaRPr lang="en-US" sz="3000" dirty="0">
                  <a:solidFill>
                    <a:srgbClr val="FF0000"/>
                  </a:solidFill>
                </a:endParaRPr>
              </a:p>
              <a:p>
                <a:pPr marL="1714500" lvl="3" indent="-342900" algn="l" rtl="0">
                  <a:buFont typeface="Arial" panose="020B0604020202020204" pitchFamily="34" charset="0"/>
                  <a:buChar char="•"/>
                </a:pPr>
                <a:r>
                  <a:rPr lang="en-US" sz="3000" dirty="0">
                    <a:solidFill>
                      <a:srgbClr val="990033"/>
                    </a:solidFill>
                  </a:rPr>
                  <a:t>Up to 2 orders of magnitude difference</a:t>
                </a:r>
              </a:p>
              <a:p>
                <a:pPr algn="l" rtl="0"/>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44867" y="1965911"/>
                <a:ext cx="8291146" cy="4062779"/>
              </a:xfrm>
              <a:prstGeom prst="rect">
                <a:avLst/>
              </a:prstGeom>
              <a:blipFill>
                <a:blip r:embed="rId3"/>
                <a:stretch>
                  <a:fillRect t="-1799"/>
                </a:stretch>
              </a:blipFill>
            </p:spPr>
            <p:txBody>
              <a:bodyPr/>
              <a:lstStyle/>
              <a:p>
                <a:r>
                  <a:rPr lang="he-IL">
                    <a:noFill/>
                  </a:rPr>
                  <a:t> </a:t>
                </a:r>
              </a:p>
            </p:txBody>
          </p:sp>
        </mc:Fallback>
      </mc:AlternateContent>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a:extLst>
              <a:ext uri="{FF2B5EF4-FFF2-40B4-BE49-F238E27FC236}">
                <a16:creationId xmlns:a16="http://schemas.microsoft.com/office/drawing/2014/main" id="{8988FD78-8DD8-48E2-A895-70D65BFCBAAE}"/>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rgbClr val="FF0000"/>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1" name="מציין מיקום של מספר שקופית 10">
            <a:extLst>
              <a:ext uri="{FF2B5EF4-FFF2-40B4-BE49-F238E27FC236}">
                <a16:creationId xmlns:a16="http://schemas.microsoft.com/office/drawing/2014/main" id="{F27E31CF-B89D-4310-8800-CDE975776D04}"/>
              </a:ext>
            </a:extLst>
          </p:cNvPr>
          <p:cNvSpPr>
            <a:spLocks noGrp="1"/>
          </p:cNvSpPr>
          <p:nvPr>
            <p:ph type="sldNum" sz="quarter" idx="12"/>
          </p:nvPr>
        </p:nvSpPr>
        <p:spPr/>
        <p:txBody>
          <a:bodyPr/>
          <a:lstStyle/>
          <a:p>
            <a:r>
              <a:rPr lang="en-US"/>
              <a:t>/22</a:t>
            </a:r>
            <a:fld id="{ACBF4EC1-76DE-4B96-9D40-18B28CC9D00D}" type="slidenum">
              <a:rPr lang="he-IL" smtClean="0"/>
              <a:pPr/>
              <a:t>18</a:t>
            </a:fld>
            <a:r>
              <a:rPr lang="en-US"/>
              <a:t>Slide </a:t>
            </a:r>
            <a:endParaRPr lang="he-IL" dirty="0"/>
          </a:p>
        </p:txBody>
      </p:sp>
    </p:spTree>
    <p:extLst>
      <p:ext uri="{BB962C8B-B14F-4D97-AF65-F5344CB8AC3E}">
        <p14:creationId xmlns:p14="http://schemas.microsoft.com/office/powerpoint/2010/main" val="28097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77018" y="550139"/>
            <a:ext cx="659834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So, what went wrong?</a:t>
            </a:r>
          </a:p>
        </p:txBody>
      </p:sp>
      <mc:AlternateContent xmlns:mc="http://schemas.openxmlformats.org/markup-compatibility/2006" xmlns:a14="http://schemas.microsoft.com/office/drawing/2010/main">
        <mc:Choice Requires="a14">
          <p:sp>
            <p:nvSpPr>
              <p:cNvPr id="4" name="TextBox 3"/>
              <p:cNvSpPr txBox="1"/>
              <p:nvPr/>
            </p:nvSpPr>
            <p:spPr>
              <a:xfrm>
                <a:off x="3244867" y="1965911"/>
                <a:ext cx="8291146" cy="4093428"/>
              </a:xfrm>
              <a:prstGeom prst="rect">
                <a:avLst/>
              </a:prstGeom>
              <a:noFill/>
            </p:spPr>
            <p:txBody>
              <a:bodyPr wrap="square" rtlCol="1">
                <a:spAutoFit/>
              </a:bodyPr>
              <a:lstStyle/>
              <a:p>
                <a:pPr marL="1257300" lvl="2" indent="-342900" algn="l" rtl="0">
                  <a:buFont typeface="Arial" panose="020B0604020202020204" pitchFamily="34" charset="0"/>
                  <a:buChar char="•"/>
                </a:pPr>
                <a:r>
                  <a:rPr lang="en-US" sz="3000" dirty="0"/>
                  <a:t>Other types of errors</a:t>
                </a:r>
              </a:p>
              <a:p>
                <a:pPr marL="1257300" lvl="2" indent="-342900" algn="l" rtl="0">
                  <a:buFont typeface="Arial" panose="020B0604020202020204" pitchFamily="34" charset="0"/>
                  <a:buChar char="•"/>
                </a:pPr>
                <a:endParaRPr lang="en-US" sz="3000" dirty="0"/>
              </a:p>
              <a:p>
                <a:pPr lvl="2" algn="l" rtl="0"/>
                <a:endParaRPr lang="en-US" sz="3000" dirty="0"/>
              </a:p>
              <a:p>
                <a:pPr marL="1257300" lvl="2" indent="-342900" algn="l" rtl="0">
                  <a:buFont typeface="Arial" panose="020B0604020202020204" pitchFamily="34" charset="0"/>
                  <a:buChar char="•"/>
                </a:pPr>
                <a:r>
                  <a:rPr lang="en-US" sz="3000" b="1" dirty="0">
                    <a:solidFill>
                      <a:srgbClr val="660033"/>
                    </a:solidFill>
                  </a:rPr>
                  <a:t>Major:</a:t>
                </a:r>
                <a:br>
                  <a:rPr lang="en-US" sz="3000" b="1" dirty="0">
                    <a:solidFill>
                      <a:srgbClr val="660033"/>
                    </a:solidFill>
                  </a:rPr>
                </a:br>
                <a:r>
                  <a:rPr lang="en-US" sz="3000" b="1" dirty="0">
                    <a:solidFill>
                      <a:srgbClr val="660033"/>
                    </a:solidFill>
                  </a:rPr>
                  <a:t>The Hankel type solutions are only true for strictly constant </a:t>
                </a:r>
                <a14:m>
                  <m:oMath xmlns:m="http://schemas.openxmlformats.org/officeDocument/2006/math">
                    <m:sSub>
                      <m:sSubPr>
                        <m:ctrlPr>
                          <a:rPr lang="en-US" sz="3000" b="1" i="1">
                            <a:solidFill>
                              <a:srgbClr val="660033"/>
                            </a:solidFill>
                            <a:latin typeface="Cambria Math" panose="02040503050406030204" pitchFamily="18" charset="0"/>
                          </a:rPr>
                        </m:ctrlPr>
                      </m:sSubPr>
                      <m:e>
                        <m:r>
                          <a:rPr lang="en-US" sz="3000" b="1" i="1" smtClean="0">
                            <a:solidFill>
                              <a:srgbClr val="660033"/>
                            </a:solidFill>
                            <a:latin typeface="Cambria Math" panose="02040503050406030204" pitchFamily="18" charset="0"/>
                          </a:rPr>
                          <m:t>𝜺</m:t>
                        </m:r>
                      </m:e>
                      <m:sub>
                        <m:r>
                          <a:rPr lang="en-US" sz="3000" b="1" i="1">
                            <a:solidFill>
                              <a:srgbClr val="660033"/>
                            </a:solidFill>
                            <a:latin typeface="Cambria Math" panose="02040503050406030204" pitchFamily="18" charset="0"/>
                          </a:rPr>
                          <m:t>𝑯</m:t>
                        </m:r>
                      </m:sub>
                    </m:sSub>
                    <m:r>
                      <a:rPr lang="en-US" sz="3000" b="1" i="1">
                        <a:solidFill>
                          <a:srgbClr val="660033"/>
                        </a:solidFill>
                        <a:latin typeface="Cambria Math" panose="02040503050406030204" pitchFamily="18" charset="0"/>
                      </a:rPr>
                      <m:t>,</m:t>
                    </m:r>
                    <m:sSub>
                      <m:sSubPr>
                        <m:ctrlPr>
                          <a:rPr lang="en-US" sz="3000" b="1" i="1">
                            <a:solidFill>
                              <a:srgbClr val="660033"/>
                            </a:solidFill>
                            <a:latin typeface="Cambria Math" panose="02040503050406030204" pitchFamily="18" charset="0"/>
                          </a:rPr>
                        </m:ctrlPr>
                      </m:sSubPr>
                      <m:e>
                        <m:r>
                          <a:rPr lang="en-US" sz="3000" b="1" i="1">
                            <a:solidFill>
                              <a:srgbClr val="660033"/>
                            </a:solidFill>
                            <a:latin typeface="Cambria Math" panose="02040503050406030204" pitchFamily="18" charset="0"/>
                          </a:rPr>
                          <m:t>𝜹</m:t>
                        </m:r>
                      </m:e>
                      <m:sub>
                        <m:r>
                          <a:rPr lang="en-US" sz="3000" b="1" i="1">
                            <a:solidFill>
                              <a:srgbClr val="660033"/>
                            </a:solidFill>
                            <a:latin typeface="Cambria Math" panose="02040503050406030204" pitchFamily="18" charset="0"/>
                          </a:rPr>
                          <m:t>𝑯</m:t>
                        </m:r>
                      </m:sub>
                    </m:sSub>
                  </m:oMath>
                </a14:m>
                <a:endParaRPr lang="en-US" sz="3000" b="1" dirty="0">
                  <a:solidFill>
                    <a:srgbClr val="660033"/>
                  </a:solidFill>
                </a:endParaRPr>
              </a:p>
              <a:p>
                <a:pPr lvl="2" algn="l" rtl="0"/>
                <a:r>
                  <a:rPr lang="en-US" sz="3000" dirty="0">
                    <a:solidFill>
                      <a:srgbClr val="FF0000"/>
                    </a:solidFill>
                  </a:rPr>
                  <a:t>    </a:t>
                </a:r>
              </a:p>
              <a:p>
                <a:pPr lvl="2" algn="l" rtl="0"/>
                <a:r>
                  <a:rPr lang="en-US" sz="3000" b="1" dirty="0">
                    <a:solidFill>
                      <a:srgbClr val="660033"/>
                    </a:solidFill>
                  </a:rPr>
                  <a:t>     How do you feel about Green’s functions?!</a:t>
                </a:r>
              </a:p>
              <a:p>
                <a:pPr algn="l" rtl="0"/>
                <a:endParaRPr lang="en-US" sz="20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44867" y="1965911"/>
                <a:ext cx="8291146" cy="4093428"/>
              </a:xfrm>
              <a:prstGeom prst="rect">
                <a:avLst/>
              </a:prstGeom>
              <a:blipFill>
                <a:blip r:embed="rId3"/>
                <a:stretch>
                  <a:fillRect t="-1786" r="-1544"/>
                </a:stretch>
              </a:blipFill>
            </p:spPr>
            <p:txBody>
              <a:bodyPr/>
              <a:lstStyle/>
              <a:p>
                <a:r>
                  <a:rPr lang="he-IL">
                    <a:noFill/>
                  </a:rPr>
                  <a:t> </a:t>
                </a:r>
              </a:p>
            </p:txBody>
          </p:sp>
        </mc:Fallback>
      </mc:AlternateContent>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2" name="מלבן 1"/>
          <p:cNvSpPr/>
          <p:nvPr/>
        </p:nvSpPr>
        <p:spPr>
          <a:xfrm>
            <a:off x="5482684" y="6396335"/>
            <a:ext cx="6647076" cy="461665"/>
          </a:xfrm>
          <a:prstGeom prst="rect">
            <a:avLst/>
          </a:prstGeom>
        </p:spPr>
        <p:txBody>
          <a:bodyPr wrap="none">
            <a:spAutoFit/>
          </a:bodyPr>
          <a:lstStyle/>
          <a:p>
            <a:r>
              <a:rPr lang="en-US" sz="2400" dirty="0" err="1">
                <a:solidFill>
                  <a:srgbClr val="0070C0"/>
                </a:solidFill>
              </a:rPr>
              <a:t>Dodelson</a:t>
            </a:r>
            <a:r>
              <a:rPr lang="en-US" sz="2400" dirty="0">
                <a:solidFill>
                  <a:srgbClr val="0070C0"/>
                </a:solidFill>
              </a:rPr>
              <a:t> &amp; Stewart: Phys. Rev. D 65, 101301 (2002)</a:t>
            </a:r>
          </a:p>
        </p:txBody>
      </p:sp>
      <p:sp>
        <p:nvSpPr>
          <p:cNvPr id="11" name="מציין מיקום טקסט 10">
            <a:extLst>
              <a:ext uri="{FF2B5EF4-FFF2-40B4-BE49-F238E27FC236}">
                <a16:creationId xmlns:a16="http://schemas.microsoft.com/office/drawing/2014/main" id="{5CF07BC5-3E48-4D8F-AC15-36E489087981}"/>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rgbClr val="FF0000"/>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2" name="מציין מיקום של מספר שקופית 11">
            <a:extLst>
              <a:ext uri="{FF2B5EF4-FFF2-40B4-BE49-F238E27FC236}">
                <a16:creationId xmlns:a16="http://schemas.microsoft.com/office/drawing/2014/main" id="{731DB7D0-C31E-4AFE-BA11-4CEFE974B8F0}"/>
              </a:ext>
            </a:extLst>
          </p:cNvPr>
          <p:cNvSpPr>
            <a:spLocks noGrp="1"/>
          </p:cNvSpPr>
          <p:nvPr>
            <p:ph type="sldNum" sz="quarter" idx="12"/>
          </p:nvPr>
        </p:nvSpPr>
        <p:spPr/>
        <p:txBody>
          <a:bodyPr/>
          <a:lstStyle/>
          <a:p>
            <a:r>
              <a:rPr lang="en-US"/>
              <a:t>/22</a:t>
            </a:r>
            <a:fld id="{ACBF4EC1-76DE-4B96-9D40-18B28CC9D00D}" type="slidenum">
              <a:rPr lang="he-IL" smtClean="0"/>
              <a:pPr/>
              <a:t>19</a:t>
            </a:fld>
            <a:r>
              <a:rPr lang="en-US"/>
              <a:t>Slide </a:t>
            </a:r>
            <a:endParaRPr lang="he-IL" dirty="0"/>
          </a:p>
        </p:txBody>
      </p:sp>
    </p:spTree>
    <p:extLst>
      <p:ext uri="{BB962C8B-B14F-4D97-AF65-F5344CB8AC3E}">
        <p14:creationId xmlns:p14="http://schemas.microsoft.com/office/powerpoint/2010/main" val="400494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2478196" y="528674"/>
            <a:ext cx="7623755"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effectLst>
                  <a:outerShdw blurRad="38100" dist="22860" dir="5400000" algn="tl" rotWithShape="0">
                    <a:srgbClr val="000000">
                      <a:alpha val="30000"/>
                    </a:srgbClr>
                  </a:outerShdw>
                </a:effectLst>
              </a:rPr>
              <a:t>Motivation</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The hunt for Primordial Gravitational Waves</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sp>
        <p:nvSpPr>
          <p:cNvPr id="4" name="TextBox 3"/>
          <p:cNvSpPr txBox="1"/>
          <p:nvPr/>
        </p:nvSpPr>
        <p:spPr>
          <a:xfrm>
            <a:off x="2478196" y="2002305"/>
            <a:ext cx="8291146" cy="2985433"/>
          </a:xfrm>
          <a:prstGeom prst="rect">
            <a:avLst/>
          </a:prstGeom>
          <a:noFill/>
        </p:spPr>
        <p:txBody>
          <a:bodyPr wrap="square" rtlCol="1">
            <a:spAutoFit/>
          </a:bodyPr>
          <a:lstStyle/>
          <a:p>
            <a:pPr algn="l" rtl="0"/>
            <a:endParaRPr lang="en-US" sz="3200" dirty="0"/>
          </a:p>
          <a:p>
            <a:pPr marL="285750" indent="-285750" algn="l" rtl="0">
              <a:buFont typeface="Arial" panose="020B0604020202020204" pitchFamily="34" charset="0"/>
              <a:buChar char="•"/>
            </a:pPr>
            <a:r>
              <a:rPr lang="en-US" sz="3200" dirty="0"/>
              <a:t>Alternatives to large field models. </a:t>
            </a:r>
            <a:br>
              <a:rPr lang="en-US" sz="3200" dirty="0"/>
            </a:br>
            <a:r>
              <a:rPr lang="en-US" sz="2800" dirty="0"/>
              <a:t>(GW production near an inflection point or plateau)</a:t>
            </a:r>
          </a:p>
          <a:p>
            <a:pPr algn="l" rtl="0"/>
            <a:endParaRPr lang="en-US" sz="3200" dirty="0"/>
          </a:p>
          <a:p>
            <a:pPr marL="285750" indent="-285750" algn="l" rtl="0">
              <a:buFont typeface="Arial" panose="020B0604020202020204" pitchFamily="34" charset="0"/>
              <a:buChar char="•"/>
            </a:pPr>
            <a:endParaRPr lang="en-US" sz="3200" dirty="0"/>
          </a:p>
          <a:p>
            <a:pPr marL="285750" indent="-285750" algn="l" rtl="0">
              <a:buFont typeface="Arial" panose="020B0604020202020204" pitchFamily="34" charset="0"/>
              <a:buChar char="•"/>
            </a:pPr>
            <a:r>
              <a:rPr lang="en-US" sz="3200" dirty="0"/>
              <a:t>Fundamental Physics?</a:t>
            </a:r>
          </a:p>
        </p:txBody>
      </p:sp>
      <p:sp>
        <p:nvSpPr>
          <p:cNvPr id="3" name="TextBox 2"/>
          <p:cNvSpPr txBox="1"/>
          <p:nvPr/>
        </p:nvSpPr>
        <p:spPr>
          <a:xfrm>
            <a:off x="5065203" y="5573395"/>
            <a:ext cx="7033399" cy="1569660"/>
          </a:xfrm>
          <a:prstGeom prst="rect">
            <a:avLst/>
          </a:prstGeom>
          <a:noFill/>
        </p:spPr>
        <p:txBody>
          <a:bodyPr wrap="none" rtlCol="1">
            <a:spAutoFit/>
          </a:bodyPr>
          <a:lstStyle/>
          <a:p>
            <a:r>
              <a:rPr lang="en-US" sz="2400" dirty="0">
                <a:solidFill>
                  <a:srgbClr val="0070C0"/>
                </a:solidFill>
              </a:rPr>
              <a:t>Ben-Dayan, </a:t>
            </a:r>
            <a:r>
              <a:rPr lang="en-US" sz="2400" dirty="0" err="1">
                <a:solidFill>
                  <a:srgbClr val="0070C0"/>
                </a:solidFill>
              </a:rPr>
              <a:t>Brustein</a:t>
            </a:r>
            <a:r>
              <a:rPr lang="en-US" sz="2400" dirty="0">
                <a:solidFill>
                  <a:srgbClr val="0070C0"/>
                </a:solidFill>
              </a:rPr>
              <a:t> JCAP 1009, 007 (2010)</a:t>
            </a:r>
          </a:p>
          <a:p>
            <a:r>
              <a:rPr lang="en-US" sz="2400" dirty="0">
                <a:solidFill>
                  <a:srgbClr val="0070C0"/>
                </a:solidFill>
              </a:rPr>
              <a:t>Hotchkiss, Mazumdar, </a:t>
            </a:r>
            <a:r>
              <a:rPr lang="en-US" sz="2400" dirty="0" err="1">
                <a:solidFill>
                  <a:srgbClr val="0070C0"/>
                </a:solidFill>
              </a:rPr>
              <a:t>Nadathur</a:t>
            </a:r>
            <a:r>
              <a:rPr lang="en-US" sz="2400" dirty="0">
                <a:solidFill>
                  <a:srgbClr val="0070C0"/>
                </a:solidFill>
              </a:rPr>
              <a:t> JCAP 1202, 008 (2012)</a:t>
            </a:r>
          </a:p>
          <a:p>
            <a:r>
              <a:rPr lang="en-US" sz="2400" dirty="0">
                <a:solidFill>
                  <a:srgbClr val="0070C0"/>
                </a:solidFill>
              </a:rPr>
              <a:t>And others</a:t>
            </a:r>
          </a:p>
          <a:p>
            <a:endParaRPr lang="he-IL" sz="2400" dirty="0">
              <a:solidFill>
                <a:srgbClr val="FF0000"/>
              </a:solidFill>
            </a:endParaRPr>
          </a:p>
        </p:txBody>
      </p:sp>
      <p:sp>
        <p:nvSpPr>
          <p:cNvPr id="7" name="מציין מיקום של מספר שקופית 6">
            <a:extLst>
              <a:ext uri="{FF2B5EF4-FFF2-40B4-BE49-F238E27FC236}">
                <a16:creationId xmlns:a16="http://schemas.microsoft.com/office/drawing/2014/main" id="{8F376371-7A14-4B0B-8D27-B0825118F92E}"/>
              </a:ext>
            </a:extLst>
          </p:cNvPr>
          <p:cNvSpPr>
            <a:spLocks noGrp="1"/>
          </p:cNvSpPr>
          <p:nvPr>
            <p:ph type="sldNum" sz="quarter" idx="12"/>
          </p:nvPr>
        </p:nvSpPr>
        <p:spPr/>
        <p:txBody>
          <a:bodyPr/>
          <a:lstStyle/>
          <a:p>
            <a:r>
              <a:rPr lang="en-US"/>
              <a:t>/22</a:t>
            </a:r>
            <a:fld id="{ACBF4EC1-76DE-4B96-9D40-18B28CC9D00D}" type="slidenum">
              <a:rPr lang="he-IL" smtClean="0"/>
              <a:pPr/>
              <a:t>2</a:t>
            </a:fld>
            <a:r>
              <a:rPr lang="en-US"/>
              <a:t>Slide </a:t>
            </a:r>
            <a:endParaRPr lang="he-IL" dirty="0"/>
          </a:p>
        </p:txBody>
      </p:sp>
    </p:spTree>
    <p:extLst>
      <p:ext uri="{BB962C8B-B14F-4D97-AF65-F5344CB8AC3E}">
        <p14:creationId xmlns:p14="http://schemas.microsoft.com/office/powerpoint/2010/main" val="85646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97182" y="550139"/>
            <a:ext cx="6558014"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chemeClr val="accent5">
                    <a:lumMod val="50000"/>
                  </a:schemeClr>
                </a:solidFill>
                <a:effectLst>
                  <a:outerShdw blurRad="38100" dist="22860" dir="5400000" algn="tl" rotWithShape="0">
                    <a:srgbClr val="000000">
                      <a:alpha val="30000"/>
                    </a:srgbClr>
                  </a:outerShdw>
                </a:effectLst>
              </a:rPr>
              <a:t>Summary and outlook</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where do we go from here?</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sp>
        <p:nvSpPr>
          <p:cNvPr id="7" name="TextBox 6"/>
          <p:cNvSpPr txBox="1"/>
          <p:nvPr/>
        </p:nvSpPr>
        <p:spPr>
          <a:xfrm>
            <a:off x="3328679" y="1965911"/>
            <a:ext cx="8291146" cy="3939540"/>
          </a:xfrm>
          <a:prstGeom prst="rect">
            <a:avLst/>
          </a:prstGeom>
          <a:noFill/>
        </p:spPr>
        <p:txBody>
          <a:bodyPr wrap="square" rtlCol="1">
            <a:spAutoFit/>
          </a:bodyPr>
          <a:lstStyle/>
          <a:p>
            <a:pPr marL="342900" indent="-342900" algn="l" rtl="0">
              <a:buFont typeface="Arial" panose="020B0604020202020204" pitchFamily="34" charset="0"/>
              <a:buChar char="•"/>
            </a:pPr>
            <a:r>
              <a:rPr lang="en-US" sz="3000" dirty="0"/>
              <a:t>See what BICEP3/Planck 2018 yields, and adjust.</a:t>
            </a:r>
          </a:p>
          <a:p>
            <a:pPr algn="l" rtl="0"/>
            <a:endParaRPr lang="en-US" sz="3000" dirty="0"/>
          </a:p>
          <a:p>
            <a:pPr marL="342900" indent="-342900" algn="l" rtl="0">
              <a:buFont typeface="Arial" panose="020B0604020202020204" pitchFamily="34" charset="0"/>
              <a:buChar char="•"/>
            </a:pPr>
            <a:r>
              <a:rPr lang="en-US" sz="3000" dirty="0"/>
              <a:t>Find a better analytic expression from first principles? </a:t>
            </a:r>
          </a:p>
          <a:p>
            <a:pPr marL="342900" indent="-342900" algn="l" rtl="0">
              <a:buFont typeface="Arial" panose="020B0604020202020204" pitchFamily="34" charset="0"/>
              <a:buChar char="•"/>
            </a:pPr>
            <a:endParaRPr lang="en-US" sz="3000" dirty="0"/>
          </a:p>
          <a:p>
            <a:pPr marL="342900" indent="-342900" algn="l" rtl="0">
              <a:buFont typeface="Arial" panose="020B0604020202020204" pitchFamily="34" charset="0"/>
              <a:buChar char="•"/>
            </a:pPr>
            <a:r>
              <a:rPr lang="en-US" sz="3000" dirty="0"/>
              <a:t>Quantify perturbations – give better analytic tools</a:t>
            </a:r>
            <a:r>
              <a:rPr lang="en-US" sz="3000" dirty="0">
                <a:solidFill>
                  <a:schemeClr val="bg1"/>
                </a:solidFill>
              </a:rPr>
              <a:t>.</a:t>
            </a:r>
          </a:p>
          <a:p>
            <a:pPr lvl="1" algn="l" rtl="0"/>
            <a:r>
              <a:rPr lang="en-US" sz="2000" dirty="0">
                <a:solidFill>
                  <a:schemeClr val="bg1"/>
                </a:solidFill>
              </a:rPr>
              <a:t>	</a:t>
            </a:r>
          </a:p>
          <a:p>
            <a:pPr marL="342900" indent="-342900" algn="l" rtl="0">
              <a:buFont typeface="Arial" panose="020B0604020202020204" pitchFamily="34" charset="0"/>
              <a:buChar char="•"/>
            </a:pPr>
            <a:endParaRPr lang="en-US" sz="2000" dirty="0">
              <a:solidFill>
                <a:schemeClr val="bg1"/>
              </a:solidFill>
            </a:endParaRPr>
          </a:p>
        </p:txBody>
      </p:sp>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2" name="מציין מיקום טקסט 10">
            <a:extLst>
              <a:ext uri="{FF2B5EF4-FFF2-40B4-BE49-F238E27FC236}">
                <a16:creationId xmlns:a16="http://schemas.microsoft.com/office/drawing/2014/main" id="{C1475570-BE24-4D8F-8ECD-6B61512D57CB}"/>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rgbClr val="FF0000"/>
                </a:solidFill>
              </a:rPr>
              <a:t>Summary and outlook</a:t>
            </a:r>
          </a:p>
          <a:p>
            <a:endParaRPr lang="he-IL" dirty="0"/>
          </a:p>
          <a:p>
            <a:endParaRPr lang="en-US" sz="100" dirty="0">
              <a:solidFill>
                <a:schemeClr val="accent5">
                  <a:lumMod val="50000"/>
                </a:schemeClr>
              </a:solidFill>
            </a:endParaRPr>
          </a:p>
        </p:txBody>
      </p:sp>
      <p:sp>
        <p:nvSpPr>
          <p:cNvPr id="6" name="מציין מיקום של מספר שקופית 5">
            <a:extLst>
              <a:ext uri="{FF2B5EF4-FFF2-40B4-BE49-F238E27FC236}">
                <a16:creationId xmlns:a16="http://schemas.microsoft.com/office/drawing/2014/main" id="{8063B218-7FD7-4854-BD90-01B57FCDD68C}"/>
              </a:ext>
            </a:extLst>
          </p:cNvPr>
          <p:cNvSpPr>
            <a:spLocks noGrp="1"/>
          </p:cNvSpPr>
          <p:nvPr>
            <p:ph type="sldNum" sz="quarter" idx="12"/>
          </p:nvPr>
        </p:nvSpPr>
        <p:spPr/>
        <p:txBody>
          <a:bodyPr/>
          <a:lstStyle/>
          <a:p>
            <a:r>
              <a:rPr lang="en-US"/>
              <a:t>/22</a:t>
            </a:r>
            <a:fld id="{ACBF4EC1-76DE-4B96-9D40-18B28CC9D00D}" type="slidenum">
              <a:rPr lang="he-IL" smtClean="0"/>
              <a:pPr/>
              <a:t>20</a:t>
            </a:fld>
            <a:r>
              <a:rPr lang="en-US"/>
              <a:t>Slide </a:t>
            </a:r>
            <a:endParaRPr lang="he-IL" dirty="0"/>
          </a:p>
        </p:txBody>
      </p:sp>
    </p:spTree>
    <p:extLst>
      <p:ext uri="{BB962C8B-B14F-4D97-AF65-F5344CB8AC3E}">
        <p14:creationId xmlns:p14="http://schemas.microsoft.com/office/powerpoint/2010/main" val="4240564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3471223" y="2482800"/>
            <a:ext cx="5423408"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chemeClr val="accent5">
                    <a:lumMod val="50000"/>
                  </a:schemeClr>
                </a:solidFill>
                <a:effectLst>
                  <a:outerShdw blurRad="38100" dist="22860" dir="5400000" algn="tl" rotWithShape="0">
                    <a:srgbClr val="000000">
                      <a:alpha val="30000"/>
                    </a:srgbClr>
                  </a:outerShdw>
                </a:effectLst>
              </a:rPr>
              <a:t>Questions?</a:t>
            </a:r>
            <a:endParaRPr lang="he-IL" sz="8800" b="1" cap="none" spc="0" dirty="0">
              <a:ln w="10160">
                <a:solidFill>
                  <a:schemeClr val="accent5"/>
                </a:solidFill>
                <a:prstDash val="solid"/>
              </a:ln>
              <a:solidFill>
                <a:schemeClr val="accent5">
                  <a:lumMod val="50000"/>
                </a:schemeClr>
              </a:solidFill>
              <a:effectLst>
                <a:outerShdw blurRad="38100" dist="22860" dir="5400000" algn="tl" rotWithShape="0">
                  <a:srgbClr val="000000">
                    <a:alpha val="30000"/>
                  </a:srgbClr>
                </a:outerShdw>
              </a:effectLst>
            </a:endParaRPr>
          </a:p>
        </p:txBody>
      </p:sp>
      <p:sp>
        <p:nvSpPr>
          <p:cNvPr id="3" name="מציין מיקום של מספר שקופית 2">
            <a:extLst>
              <a:ext uri="{FF2B5EF4-FFF2-40B4-BE49-F238E27FC236}">
                <a16:creationId xmlns:a16="http://schemas.microsoft.com/office/drawing/2014/main" id="{B8C1DE5B-A4D8-442D-912E-12ABD7783AB8}"/>
              </a:ext>
            </a:extLst>
          </p:cNvPr>
          <p:cNvSpPr>
            <a:spLocks noGrp="1"/>
          </p:cNvSpPr>
          <p:nvPr>
            <p:ph type="sldNum" sz="quarter" idx="12"/>
          </p:nvPr>
        </p:nvSpPr>
        <p:spPr/>
        <p:txBody>
          <a:bodyPr/>
          <a:lstStyle/>
          <a:p>
            <a:r>
              <a:rPr lang="en-US"/>
              <a:t>/22</a:t>
            </a:r>
            <a:fld id="{ACBF4EC1-76DE-4B96-9D40-18B28CC9D00D}" type="slidenum">
              <a:rPr lang="he-IL" smtClean="0"/>
              <a:pPr/>
              <a:t>21</a:t>
            </a:fld>
            <a:r>
              <a:rPr lang="en-US"/>
              <a:t>Slide </a:t>
            </a:r>
            <a:endParaRPr lang="he-IL" dirty="0"/>
          </a:p>
        </p:txBody>
      </p:sp>
    </p:spTree>
    <p:extLst>
      <p:ext uri="{BB962C8B-B14F-4D97-AF65-F5344CB8AC3E}">
        <p14:creationId xmlns:p14="http://schemas.microsoft.com/office/powerpoint/2010/main" val="4008252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858" y="2007330"/>
            <a:ext cx="3656819" cy="3656819"/>
          </a:xfrm>
          <a:prstGeom prst="rect">
            <a:avLst/>
          </a:prstGeom>
        </p:spPr>
      </p:pic>
      <p:sp>
        <p:nvSpPr>
          <p:cNvPr id="4" name="מלבן 3"/>
          <p:cNvSpPr/>
          <p:nvPr/>
        </p:nvSpPr>
        <p:spPr>
          <a:xfrm>
            <a:off x="3640631" y="792792"/>
            <a:ext cx="5411161"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chemeClr val="accent5">
                    <a:lumMod val="50000"/>
                  </a:schemeClr>
                </a:solidFill>
                <a:effectLst>
                  <a:outerShdw blurRad="38100" dist="22860" dir="5400000" algn="tl" rotWithShape="0">
                    <a:srgbClr val="000000">
                      <a:alpha val="30000"/>
                    </a:srgbClr>
                  </a:outerShdw>
                </a:effectLst>
              </a:rPr>
              <a:t>Thank you!</a:t>
            </a:r>
            <a:endParaRPr lang="he-IL" sz="8800" b="1" cap="none" spc="0" dirty="0">
              <a:ln w="10160">
                <a:solidFill>
                  <a:schemeClr val="accent5"/>
                </a:solidFill>
                <a:prstDash val="solid"/>
              </a:ln>
              <a:solidFill>
                <a:schemeClr val="accent5">
                  <a:lumMod val="50000"/>
                </a:schemeClr>
              </a:solidFill>
              <a:effectLst>
                <a:outerShdw blurRad="38100" dist="22860" dir="5400000" algn="tl" rotWithShape="0">
                  <a:srgbClr val="000000">
                    <a:alpha val="30000"/>
                  </a:srgbClr>
                </a:outerShdw>
              </a:effectLst>
            </a:endParaRPr>
          </a:p>
        </p:txBody>
      </p:sp>
      <p:sp>
        <p:nvSpPr>
          <p:cNvPr id="3" name="מציין מיקום של מספר שקופית 2">
            <a:extLst>
              <a:ext uri="{FF2B5EF4-FFF2-40B4-BE49-F238E27FC236}">
                <a16:creationId xmlns:a16="http://schemas.microsoft.com/office/drawing/2014/main" id="{EEEE38E9-167D-4D2C-85C8-30DE684713B0}"/>
              </a:ext>
            </a:extLst>
          </p:cNvPr>
          <p:cNvSpPr>
            <a:spLocks noGrp="1"/>
          </p:cNvSpPr>
          <p:nvPr>
            <p:ph type="sldNum" sz="quarter" idx="12"/>
          </p:nvPr>
        </p:nvSpPr>
        <p:spPr/>
        <p:txBody>
          <a:bodyPr/>
          <a:lstStyle/>
          <a:p>
            <a:r>
              <a:rPr lang="en-US"/>
              <a:t>/22</a:t>
            </a:r>
            <a:fld id="{ACBF4EC1-76DE-4B96-9D40-18B28CC9D00D}" type="slidenum">
              <a:rPr lang="he-IL" smtClean="0"/>
              <a:pPr/>
              <a:t>22</a:t>
            </a:fld>
            <a:r>
              <a:rPr lang="en-US"/>
              <a:t>Slide </a:t>
            </a:r>
            <a:endParaRPr lang="he-IL" dirty="0"/>
          </a:p>
        </p:txBody>
      </p:sp>
    </p:spTree>
    <p:extLst>
      <p:ext uri="{BB962C8B-B14F-4D97-AF65-F5344CB8AC3E}">
        <p14:creationId xmlns:p14="http://schemas.microsoft.com/office/powerpoint/2010/main" val="228620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908107" y="550139"/>
            <a:ext cx="4936159"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Results</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6 Degree polynomial model</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sp>
        <p:nvSpPr>
          <p:cNvPr id="9"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chemeClr val="accent5">
                    <a:lumMod val="50000"/>
                  </a:schemeClr>
                </a:solidFill>
              </a:rPr>
              <a:t>Benchmarking</a:t>
            </a:r>
            <a:endParaRPr lang="en-US" sz="2000" dirty="0"/>
          </a:p>
          <a:p>
            <a:pPr marL="571500" indent="-571500">
              <a:buFont typeface="+mj-lt"/>
              <a:buAutoNum type="romanUcPeriod" startAt="3"/>
            </a:pPr>
            <a:r>
              <a:rPr lang="en-US" sz="2000" dirty="0">
                <a:solidFill>
                  <a:srgbClr val="C00000"/>
                </a:solidFill>
              </a:rPr>
              <a:t>Recent Results</a:t>
            </a:r>
          </a:p>
          <a:p>
            <a:pPr marL="914400" lvl="1" indent="-457200">
              <a:buFont typeface="Arial" panose="020B0604020202020204" pitchFamily="34" charset="0"/>
              <a:buChar char="•"/>
            </a:pPr>
            <a:r>
              <a:rPr lang="en-US" sz="2000" dirty="0">
                <a:solidFill>
                  <a:schemeClr val="accent5">
                    <a:lumMod val="50000"/>
                  </a:schemeClr>
                </a:solidFill>
              </a:rPr>
              <a:t>Fifth degree polynomial model</a:t>
            </a:r>
          </a:p>
          <a:p>
            <a:pPr marL="914400" lvl="1" indent="-457200">
              <a:buFont typeface="Arial" panose="020B0604020202020204" pitchFamily="34" charset="0"/>
              <a:buChar char="•"/>
            </a:pPr>
            <a:r>
              <a:rPr lang="en-US" sz="2000" dirty="0">
                <a:solidFill>
                  <a:srgbClr val="C00000"/>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8" y="1965911"/>
            <a:ext cx="8854889" cy="4573036"/>
          </a:xfrm>
          <a:prstGeom prst="rect">
            <a:avLst/>
          </a:prstGeom>
        </p:spPr>
      </p:pic>
      <p:sp>
        <p:nvSpPr>
          <p:cNvPr id="3" name="מציין מיקום של מספר שקופית 2">
            <a:extLst>
              <a:ext uri="{FF2B5EF4-FFF2-40B4-BE49-F238E27FC236}">
                <a16:creationId xmlns:a16="http://schemas.microsoft.com/office/drawing/2014/main" id="{7970071D-3F90-482D-A370-711396F2B86E}"/>
              </a:ext>
            </a:extLst>
          </p:cNvPr>
          <p:cNvSpPr>
            <a:spLocks noGrp="1"/>
          </p:cNvSpPr>
          <p:nvPr>
            <p:ph type="sldNum" sz="quarter" idx="12"/>
          </p:nvPr>
        </p:nvSpPr>
        <p:spPr/>
        <p:txBody>
          <a:bodyPr/>
          <a:lstStyle/>
          <a:p>
            <a:r>
              <a:rPr lang="en-US"/>
              <a:t>/22</a:t>
            </a:r>
            <a:fld id="{ACBF4EC1-76DE-4B96-9D40-18B28CC9D00D}" type="slidenum">
              <a:rPr lang="he-IL" smtClean="0"/>
              <a:pPr/>
              <a:t>23</a:t>
            </a:fld>
            <a:r>
              <a:rPr lang="en-US"/>
              <a:t>Slide </a:t>
            </a:r>
            <a:endParaRPr lang="he-IL" dirty="0"/>
          </a:p>
        </p:txBody>
      </p:sp>
    </p:spTree>
    <p:extLst>
      <p:ext uri="{BB962C8B-B14F-4D97-AF65-F5344CB8AC3E}">
        <p14:creationId xmlns:p14="http://schemas.microsoft.com/office/powerpoint/2010/main" val="3763621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908107" y="550139"/>
            <a:ext cx="4936159"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Results</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6 Degree polynomial model</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680" y="1965912"/>
            <a:ext cx="9604488" cy="4815050"/>
          </a:xfrm>
          <a:prstGeom prst="rect">
            <a:avLst/>
          </a:prstGeom>
        </p:spPr>
      </p:pic>
      <p:sp>
        <p:nvSpPr>
          <p:cNvPr id="9"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chemeClr val="accent5">
                    <a:lumMod val="50000"/>
                  </a:schemeClr>
                </a:solidFill>
              </a:rPr>
              <a:t>Benchmarking</a:t>
            </a:r>
            <a:endParaRPr lang="en-US" sz="2000" dirty="0"/>
          </a:p>
          <a:p>
            <a:pPr marL="571500" indent="-571500">
              <a:buFont typeface="+mj-lt"/>
              <a:buAutoNum type="romanUcPeriod" startAt="3"/>
            </a:pPr>
            <a:r>
              <a:rPr lang="en-US" sz="2000" dirty="0">
                <a:solidFill>
                  <a:srgbClr val="C00000"/>
                </a:solidFill>
              </a:rPr>
              <a:t>Recent Results</a:t>
            </a:r>
          </a:p>
          <a:p>
            <a:pPr marL="914400" lvl="1" indent="-457200">
              <a:buFont typeface="Arial" panose="020B0604020202020204" pitchFamily="34" charset="0"/>
              <a:buChar char="•"/>
            </a:pPr>
            <a:r>
              <a:rPr lang="en-US" sz="2000" dirty="0">
                <a:solidFill>
                  <a:schemeClr val="accent5">
                    <a:lumMod val="50000"/>
                  </a:schemeClr>
                </a:solidFill>
              </a:rPr>
              <a:t>Fifth degree polynomial model</a:t>
            </a:r>
          </a:p>
          <a:p>
            <a:pPr marL="914400" lvl="1" indent="-457200">
              <a:buFont typeface="Arial" panose="020B0604020202020204" pitchFamily="34" charset="0"/>
              <a:buChar char="•"/>
            </a:pPr>
            <a:r>
              <a:rPr lang="en-US" sz="2000" dirty="0">
                <a:solidFill>
                  <a:srgbClr val="C00000"/>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3" name="מציין מיקום של מספר שקופית 2">
            <a:extLst>
              <a:ext uri="{FF2B5EF4-FFF2-40B4-BE49-F238E27FC236}">
                <a16:creationId xmlns:a16="http://schemas.microsoft.com/office/drawing/2014/main" id="{0CA8AD3A-21B9-4F8F-8F8D-59EBCCF9B3E2}"/>
              </a:ext>
            </a:extLst>
          </p:cNvPr>
          <p:cNvSpPr>
            <a:spLocks noGrp="1"/>
          </p:cNvSpPr>
          <p:nvPr>
            <p:ph type="sldNum" sz="quarter" idx="12"/>
          </p:nvPr>
        </p:nvSpPr>
        <p:spPr/>
        <p:txBody>
          <a:bodyPr/>
          <a:lstStyle/>
          <a:p>
            <a:r>
              <a:rPr lang="en-US"/>
              <a:t>/22</a:t>
            </a:r>
            <a:fld id="{ACBF4EC1-76DE-4B96-9D40-18B28CC9D00D}" type="slidenum">
              <a:rPr lang="he-IL" smtClean="0"/>
              <a:pPr/>
              <a:t>24</a:t>
            </a:fld>
            <a:r>
              <a:rPr lang="en-US"/>
              <a:t>Slide </a:t>
            </a:r>
            <a:endParaRPr lang="he-IL" dirty="0"/>
          </a:p>
        </p:txBody>
      </p:sp>
    </p:spTree>
    <p:extLst>
      <p:ext uri="{BB962C8B-B14F-4D97-AF65-F5344CB8AC3E}">
        <p14:creationId xmlns:p14="http://schemas.microsoft.com/office/powerpoint/2010/main" val="56810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908107" y="550139"/>
            <a:ext cx="4936159"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Results</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6 Degree polynomial model</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9" y="1965911"/>
            <a:ext cx="8863321" cy="4309819"/>
          </a:xfrm>
          <a:prstGeom prst="rect">
            <a:avLst/>
          </a:prstGeom>
        </p:spPr>
      </p:pic>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9"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chemeClr val="accent5">
                    <a:lumMod val="50000"/>
                  </a:schemeClr>
                </a:solidFill>
              </a:rPr>
              <a:t>Benchmarking</a:t>
            </a:r>
            <a:endParaRPr lang="en-US" sz="2000" dirty="0"/>
          </a:p>
          <a:p>
            <a:pPr marL="571500" indent="-571500">
              <a:buFont typeface="+mj-lt"/>
              <a:buAutoNum type="romanUcPeriod" startAt="3"/>
            </a:pPr>
            <a:r>
              <a:rPr lang="en-US" sz="2000" dirty="0">
                <a:solidFill>
                  <a:srgbClr val="C00000"/>
                </a:solidFill>
              </a:rPr>
              <a:t>Recent Results</a:t>
            </a:r>
          </a:p>
          <a:p>
            <a:pPr marL="914400" lvl="1" indent="-457200">
              <a:buFont typeface="Arial" panose="020B0604020202020204" pitchFamily="34" charset="0"/>
              <a:buChar char="•"/>
            </a:pPr>
            <a:r>
              <a:rPr lang="en-US" sz="2000" dirty="0">
                <a:solidFill>
                  <a:schemeClr val="accent5">
                    <a:lumMod val="50000"/>
                  </a:schemeClr>
                </a:solidFill>
              </a:rPr>
              <a:t>Fifth degree polynomial model</a:t>
            </a:r>
          </a:p>
          <a:p>
            <a:pPr marL="914400" lvl="1" indent="-457200">
              <a:buFont typeface="Arial" panose="020B0604020202020204" pitchFamily="34" charset="0"/>
              <a:buChar char="•"/>
            </a:pPr>
            <a:r>
              <a:rPr lang="en-US" sz="2000" dirty="0">
                <a:solidFill>
                  <a:srgbClr val="C00000"/>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3" name="מציין מיקום של מספר שקופית 2">
            <a:extLst>
              <a:ext uri="{FF2B5EF4-FFF2-40B4-BE49-F238E27FC236}">
                <a16:creationId xmlns:a16="http://schemas.microsoft.com/office/drawing/2014/main" id="{FBF52192-4976-418D-845D-A172227501EF}"/>
              </a:ext>
            </a:extLst>
          </p:cNvPr>
          <p:cNvSpPr>
            <a:spLocks noGrp="1"/>
          </p:cNvSpPr>
          <p:nvPr>
            <p:ph type="sldNum" sz="quarter" idx="12"/>
          </p:nvPr>
        </p:nvSpPr>
        <p:spPr/>
        <p:txBody>
          <a:bodyPr/>
          <a:lstStyle/>
          <a:p>
            <a:r>
              <a:rPr lang="en-US"/>
              <a:t>/22</a:t>
            </a:r>
            <a:fld id="{ACBF4EC1-76DE-4B96-9D40-18B28CC9D00D}" type="slidenum">
              <a:rPr lang="he-IL" smtClean="0"/>
              <a:pPr/>
              <a:t>25</a:t>
            </a:fld>
            <a:r>
              <a:rPr lang="en-US"/>
              <a:t>Slide </a:t>
            </a:r>
            <a:endParaRPr lang="he-IL" dirty="0"/>
          </a:p>
        </p:txBody>
      </p:sp>
    </p:spTree>
    <p:extLst>
      <p:ext uri="{BB962C8B-B14F-4D97-AF65-F5344CB8AC3E}">
        <p14:creationId xmlns:p14="http://schemas.microsoft.com/office/powerpoint/2010/main" val="3293457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908107" y="550139"/>
            <a:ext cx="4936159"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Results</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5 Degree polynomial model</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679" y="1979067"/>
            <a:ext cx="8863321" cy="4577391"/>
          </a:xfrm>
          <a:prstGeom prst="rect">
            <a:avLst/>
          </a:prstGeom>
        </p:spPr>
      </p:pic>
      <p:sp>
        <p:nvSpPr>
          <p:cNvPr id="9"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chemeClr val="accent5">
                    <a:lumMod val="50000"/>
                  </a:schemeClr>
                </a:solidFill>
              </a:rPr>
              <a:t>Benchmarking</a:t>
            </a:r>
            <a:endParaRPr lang="en-US" sz="2000" dirty="0"/>
          </a:p>
          <a:p>
            <a:pPr marL="571500" indent="-571500">
              <a:buFont typeface="+mj-lt"/>
              <a:buAutoNum type="romanUcPeriod" startAt="3"/>
            </a:pPr>
            <a:r>
              <a:rPr lang="en-US" sz="2000" dirty="0">
                <a:solidFill>
                  <a:srgbClr val="C00000"/>
                </a:solidFill>
              </a:rPr>
              <a:t>Recent Results</a:t>
            </a:r>
          </a:p>
          <a:p>
            <a:pPr marL="914400" lvl="1" indent="-457200">
              <a:buFont typeface="Arial" panose="020B0604020202020204" pitchFamily="34" charset="0"/>
              <a:buChar char="•"/>
            </a:pPr>
            <a:r>
              <a:rPr lang="en-US" sz="2000" dirty="0">
                <a:solidFill>
                  <a:srgbClr val="C00000"/>
                </a:solidFill>
              </a:rPr>
              <a:t>Fifth degree polynomial model</a:t>
            </a:r>
          </a:p>
          <a:p>
            <a:pPr marL="914400" lvl="1" indent="-457200">
              <a:buFont typeface="Arial" panose="020B0604020202020204" pitchFamily="34" charset="0"/>
              <a:buChar char="•"/>
            </a:pPr>
            <a:r>
              <a:rPr lang="en-US" sz="2000" dirty="0">
                <a:solidFill>
                  <a:schemeClr val="accent5">
                    <a:lumMod val="50000"/>
                  </a:schemeClr>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2" name="מלבן 1"/>
          <p:cNvSpPr/>
          <p:nvPr/>
        </p:nvSpPr>
        <p:spPr>
          <a:xfrm>
            <a:off x="4908107" y="5289047"/>
            <a:ext cx="920978" cy="38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006905" y="5231242"/>
            <a:ext cx="1071553" cy="346889"/>
          </a:xfrm>
          <a:prstGeom prst="rect">
            <a:avLst/>
          </a:prstGeom>
        </p:spPr>
      </p:pic>
      <p:sp>
        <p:nvSpPr>
          <p:cNvPr id="6" name="מציין מיקום של מספר שקופית 5">
            <a:extLst>
              <a:ext uri="{FF2B5EF4-FFF2-40B4-BE49-F238E27FC236}">
                <a16:creationId xmlns:a16="http://schemas.microsoft.com/office/drawing/2014/main" id="{4191828A-E938-476A-8FF0-EB72B786C55E}"/>
              </a:ext>
            </a:extLst>
          </p:cNvPr>
          <p:cNvSpPr>
            <a:spLocks noGrp="1"/>
          </p:cNvSpPr>
          <p:nvPr>
            <p:ph type="sldNum" sz="quarter" idx="12"/>
          </p:nvPr>
        </p:nvSpPr>
        <p:spPr/>
        <p:txBody>
          <a:bodyPr/>
          <a:lstStyle/>
          <a:p>
            <a:r>
              <a:rPr lang="en-US"/>
              <a:t>/22</a:t>
            </a:r>
            <a:fld id="{ACBF4EC1-76DE-4B96-9D40-18B28CC9D00D}" type="slidenum">
              <a:rPr lang="he-IL" smtClean="0"/>
              <a:pPr/>
              <a:t>26</a:t>
            </a:fld>
            <a:r>
              <a:rPr lang="en-US"/>
              <a:t>Slide </a:t>
            </a:r>
            <a:endParaRPr lang="he-IL" dirty="0"/>
          </a:p>
        </p:txBody>
      </p:sp>
    </p:spTree>
    <p:extLst>
      <p:ext uri="{BB962C8B-B14F-4D97-AF65-F5344CB8AC3E}">
        <p14:creationId xmlns:p14="http://schemas.microsoft.com/office/powerpoint/2010/main" val="2316325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93083" y="550139"/>
            <a:ext cx="6566221"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Stand alone simulator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rPr>
              <a:t>Benchmarking</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9" y="1965911"/>
            <a:ext cx="8863321" cy="4623859"/>
          </a:xfrm>
          <a:prstGeom prst="rect">
            <a:avLst/>
          </a:prstGeom>
        </p:spPr>
      </p:pic>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9"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rgbClr val="C00000"/>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rgbClr val="C00000"/>
                </a:solidFill>
              </a:rPr>
              <a:t>Benchmarking</a:t>
            </a:r>
          </a:p>
          <a:p>
            <a:pPr marL="571500" indent="-571500">
              <a:buFont typeface="+mj-lt"/>
              <a:buAutoNum type="romanUcPeriod" startAt="3"/>
            </a:pPr>
            <a:r>
              <a:rPr lang="en-US" sz="2000" dirty="0">
                <a:solidFill>
                  <a:schemeClr val="accent5">
                    <a:lumMod val="50000"/>
                  </a:schemeClr>
                </a:solidFill>
              </a:rPr>
              <a:t>Recent Results</a:t>
            </a:r>
          </a:p>
          <a:p>
            <a:pPr marL="914400" lvl="1" indent="-457200">
              <a:buFont typeface="Arial" panose="020B0604020202020204" pitchFamily="34" charset="0"/>
              <a:buChar char="•"/>
            </a:pPr>
            <a:r>
              <a:rPr lang="en-US" sz="2000" dirty="0">
                <a:solidFill>
                  <a:schemeClr val="accent5">
                    <a:lumMod val="50000"/>
                  </a:schemeClr>
                </a:solidFill>
              </a:rPr>
              <a:t>Fifth degree polynomial model</a:t>
            </a:r>
          </a:p>
          <a:p>
            <a:pPr marL="914400" lvl="1" indent="-457200">
              <a:buFont typeface="Arial" panose="020B0604020202020204" pitchFamily="34" charset="0"/>
              <a:buChar char="•"/>
            </a:pPr>
            <a:r>
              <a:rPr lang="en-US" sz="2000" dirty="0">
                <a:solidFill>
                  <a:schemeClr val="accent5">
                    <a:lumMod val="50000"/>
                  </a:schemeClr>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719" y="1965911"/>
            <a:ext cx="8844281" cy="4670345"/>
          </a:xfrm>
          <a:prstGeom prst="rect">
            <a:avLst/>
          </a:prstGeom>
        </p:spPr>
      </p:pic>
      <p:sp>
        <p:nvSpPr>
          <p:cNvPr id="6" name="מציין מיקום של מספר שקופית 5">
            <a:extLst>
              <a:ext uri="{FF2B5EF4-FFF2-40B4-BE49-F238E27FC236}">
                <a16:creationId xmlns:a16="http://schemas.microsoft.com/office/drawing/2014/main" id="{45C40D62-40C9-42D2-8799-DFD717AD17B5}"/>
              </a:ext>
            </a:extLst>
          </p:cNvPr>
          <p:cNvSpPr>
            <a:spLocks noGrp="1"/>
          </p:cNvSpPr>
          <p:nvPr>
            <p:ph type="sldNum" sz="quarter" idx="12"/>
          </p:nvPr>
        </p:nvSpPr>
        <p:spPr/>
        <p:txBody>
          <a:bodyPr/>
          <a:lstStyle/>
          <a:p>
            <a:r>
              <a:rPr lang="en-US"/>
              <a:t>/22</a:t>
            </a:r>
            <a:fld id="{ACBF4EC1-76DE-4B96-9D40-18B28CC9D00D}" type="slidenum">
              <a:rPr lang="he-IL" smtClean="0"/>
              <a:pPr/>
              <a:t>27</a:t>
            </a:fld>
            <a:r>
              <a:rPr lang="en-US"/>
              <a:t>Slide </a:t>
            </a:r>
            <a:endParaRPr lang="he-IL" dirty="0"/>
          </a:p>
        </p:txBody>
      </p:sp>
    </p:spTree>
    <p:extLst>
      <p:ext uri="{BB962C8B-B14F-4D97-AF65-F5344CB8AC3E}">
        <p14:creationId xmlns:p14="http://schemas.microsoft.com/office/powerpoint/2010/main" val="282363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93083" y="550139"/>
            <a:ext cx="6566221"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Stand alone simulator</a:t>
            </a:r>
          </a:p>
          <a:p>
            <a:pPr lvl="0" algn="ctr">
              <a:defRPr/>
            </a:pPr>
            <a:r>
              <a:rPr lang="en-US" sz="3200" b="1" kern="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Benchmarking</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9"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rgbClr val="C00000"/>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rgbClr val="C00000"/>
                </a:solidFill>
              </a:rPr>
              <a:t>Benchmarking</a:t>
            </a:r>
          </a:p>
          <a:p>
            <a:pPr marL="571500" indent="-571500">
              <a:buFont typeface="+mj-lt"/>
              <a:buAutoNum type="romanUcPeriod" startAt="3"/>
            </a:pPr>
            <a:r>
              <a:rPr lang="en-US" sz="2000" dirty="0">
                <a:solidFill>
                  <a:schemeClr val="accent5">
                    <a:lumMod val="50000"/>
                  </a:schemeClr>
                </a:solidFill>
              </a:rPr>
              <a:t>Recent Results</a:t>
            </a:r>
          </a:p>
          <a:p>
            <a:pPr marL="914400" lvl="1" indent="-457200">
              <a:buFont typeface="Arial" panose="020B0604020202020204" pitchFamily="34" charset="0"/>
              <a:buChar char="•"/>
            </a:pPr>
            <a:r>
              <a:rPr lang="en-US" sz="2000" dirty="0">
                <a:solidFill>
                  <a:schemeClr val="accent5">
                    <a:lumMod val="50000"/>
                  </a:schemeClr>
                </a:solidFill>
              </a:rPr>
              <a:t>Fifth degree polynomial model</a:t>
            </a:r>
          </a:p>
          <a:p>
            <a:pPr marL="914400" lvl="1" indent="-457200">
              <a:buFont typeface="Arial" panose="020B0604020202020204" pitchFamily="34" charset="0"/>
              <a:buChar char="•"/>
            </a:pPr>
            <a:r>
              <a:rPr lang="en-US" sz="2000" dirty="0">
                <a:solidFill>
                  <a:schemeClr val="accent5">
                    <a:lumMod val="50000"/>
                  </a:schemeClr>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679" y="1965911"/>
            <a:ext cx="8863321" cy="4599349"/>
          </a:xfrm>
          <a:prstGeom prst="rect">
            <a:avLst/>
          </a:prstGeom>
        </p:spPr>
      </p:pic>
      <p:sp>
        <p:nvSpPr>
          <p:cNvPr id="3" name="מציין מיקום של מספר שקופית 2">
            <a:extLst>
              <a:ext uri="{FF2B5EF4-FFF2-40B4-BE49-F238E27FC236}">
                <a16:creationId xmlns:a16="http://schemas.microsoft.com/office/drawing/2014/main" id="{7373597D-EFFA-44CB-8E7A-F297C06B5787}"/>
              </a:ext>
            </a:extLst>
          </p:cNvPr>
          <p:cNvSpPr>
            <a:spLocks noGrp="1"/>
          </p:cNvSpPr>
          <p:nvPr>
            <p:ph type="sldNum" sz="quarter" idx="12"/>
          </p:nvPr>
        </p:nvSpPr>
        <p:spPr/>
        <p:txBody>
          <a:bodyPr/>
          <a:lstStyle/>
          <a:p>
            <a:r>
              <a:rPr lang="en-US"/>
              <a:t>/22</a:t>
            </a:r>
            <a:fld id="{ACBF4EC1-76DE-4B96-9D40-18B28CC9D00D}" type="slidenum">
              <a:rPr lang="he-IL" smtClean="0"/>
              <a:pPr/>
              <a:t>28</a:t>
            </a:fld>
            <a:r>
              <a:rPr lang="en-US"/>
              <a:t>Slide </a:t>
            </a:r>
            <a:endParaRPr lang="he-IL" dirty="0"/>
          </a:p>
        </p:txBody>
      </p:sp>
    </p:spTree>
    <p:extLst>
      <p:ext uri="{BB962C8B-B14F-4D97-AF65-F5344CB8AC3E}">
        <p14:creationId xmlns:p14="http://schemas.microsoft.com/office/powerpoint/2010/main" val="746289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93083" y="550139"/>
            <a:ext cx="6566221"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Stand alone simulator</a:t>
            </a:r>
          </a:p>
          <a:p>
            <a:pPr lvl="0" algn="ctr">
              <a:defRPr/>
            </a:pPr>
            <a:r>
              <a:rPr lang="en-US" sz="3200" b="1" kern="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Benchmarking</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sp>
        <p:nvSpPr>
          <p:cNvPr id="9"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rgbClr val="C00000"/>
                </a:solidFill>
              </a:rPr>
              <a:t>Stand Alone Simulator</a:t>
            </a:r>
          </a:p>
          <a:p>
            <a:pPr marL="914400" lvl="1" indent="-457200">
              <a:buFont typeface="Arial" panose="020B0604020202020204" pitchFamily="34" charset="0"/>
              <a:buChar char="•"/>
            </a:pPr>
            <a:r>
              <a:rPr lang="en-US" sz="2000" dirty="0">
                <a:solidFill>
                  <a:schemeClr val="accent5">
                    <a:lumMod val="50000"/>
                  </a:schemeClr>
                </a:solidFill>
              </a:rPr>
              <a:t>In a nutshell</a:t>
            </a:r>
          </a:p>
          <a:p>
            <a:pPr marL="914400" lvl="1" indent="-457200">
              <a:buFont typeface="Arial" panose="020B0604020202020204" pitchFamily="34" charset="0"/>
              <a:buChar char="•"/>
            </a:pPr>
            <a:r>
              <a:rPr lang="en-US" sz="2000" dirty="0">
                <a:solidFill>
                  <a:srgbClr val="C00000"/>
                </a:solidFill>
              </a:rPr>
              <a:t>Benchmarking</a:t>
            </a:r>
          </a:p>
          <a:p>
            <a:pPr marL="571500" indent="-571500">
              <a:buFont typeface="+mj-lt"/>
              <a:buAutoNum type="romanUcPeriod" startAt="3"/>
            </a:pPr>
            <a:r>
              <a:rPr lang="en-US" sz="2000" dirty="0">
                <a:solidFill>
                  <a:schemeClr val="accent5">
                    <a:lumMod val="50000"/>
                  </a:schemeClr>
                </a:solidFill>
              </a:rPr>
              <a:t>Recent Results</a:t>
            </a:r>
          </a:p>
          <a:p>
            <a:pPr marL="914400" lvl="1" indent="-457200">
              <a:buFont typeface="Arial" panose="020B0604020202020204" pitchFamily="34" charset="0"/>
              <a:buChar char="•"/>
            </a:pPr>
            <a:r>
              <a:rPr lang="en-US" sz="2000" dirty="0">
                <a:solidFill>
                  <a:schemeClr val="accent5">
                    <a:lumMod val="50000"/>
                  </a:schemeClr>
                </a:solidFill>
              </a:rPr>
              <a:t>Fifth degree polynomial model</a:t>
            </a:r>
          </a:p>
          <a:p>
            <a:pPr marL="914400" lvl="1" indent="-457200">
              <a:buFont typeface="Arial" panose="020B0604020202020204" pitchFamily="34" charset="0"/>
              <a:buChar char="•"/>
            </a:pPr>
            <a:r>
              <a:rPr lang="en-US" sz="2000" dirty="0">
                <a:solidFill>
                  <a:schemeClr val="accent5">
                    <a:lumMod val="50000"/>
                  </a:schemeClr>
                </a:solidFill>
              </a:rPr>
              <a:t>Sixth Degree polynomial model</a:t>
            </a:r>
          </a:p>
          <a:p>
            <a:pPr marL="571500" indent="-571500">
              <a:buFont typeface="+mj-lt"/>
              <a:buAutoNum type="romanUcPeriod" startAt="3"/>
            </a:pPr>
            <a:r>
              <a:rPr lang="en-US" sz="2000" dirty="0">
                <a:solidFill>
                  <a:schemeClr val="accent5">
                    <a:lumMod val="50000"/>
                  </a:schemeClr>
                </a:solidFill>
              </a:rPr>
              <a:t>Discrepancy between analytics and </a:t>
            </a:r>
            <a:r>
              <a:rPr lang="en-US" sz="2000" dirty="0" err="1">
                <a:solidFill>
                  <a:schemeClr val="accent5">
                    <a:lumMod val="50000"/>
                  </a:schemeClr>
                </a:solidFill>
              </a:rPr>
              <a:t>numerics</a:t>
            </a:r>
            <a:endParaRPr lang="en-US" sz="2000" dirty="0">
              <a:solidFill>
                <a:schemeClr val="accent5">
                  <a:lumMod val="50000"/>
                </a:schemeClr>
              </a:solidFill>
            </a:endParaRP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679" y="1965911"/>
            <a:ext cx="8814580" cy="4526964"/>
          </a:xfrm>
          <a:prstGeom prst="rect">
            <a:avLst/>
          </a:prstGeom>
        </p:spPr>
      </p:pic>
      <p:sp>
        <p:nvSpPr>
          <p:cNvPr id="4" name="מציין מיקום של מספר שקופית 3">
            <a:extLst>
              <a:ext uri="{FF2B5EF4-FFF2-40B4-BE49-F238E27FC236}">
                <a16:creationId xmlns:a16="http://schemas.microsoft.com/office/drawing/2014/main" id="{7332508C-ACC3-4C2C-9F29-57DE8FCD44E1}"/>
              </a:ext>
            </a:extLst>
          </p:cNvPr>
          <p:cNvSpPr>
            <a:spLocks noGrp="1"/>
          </p:cNvSpPr>
          <p:nvPr>
            <p:ph type="sldNum" sz="quarter" idx="12"/>
          </p:nvPr>
        </p:nvSpPr>
        <p:spPr/>
        <p:txBody>
          <a:bodyPr/>
          <a:lstStyle/>
          <a:p>
            <a:r>
              <a:rPr lang="en-US"/>
              <a:t>/22</a:t>
            </a:r>
            <a:fld id="{ACBF4EC1-76DE-4B96-9D40-18B28CC9D00D}" type="slidenum">
              <a:rPr lang="he-IL" smtClean="0"/>
              <a:pPr/>
              <a:t>29</a:t>
            </a:fld>
            <a:r>
              <a:rPr lang="en-US"/>
              <a:t>Slide </a:t>
            </a:r>
            <a:endParaRPr lang="he-IL" dirty="0"/>
          </a:p>
        </p:txBody>
      </p:sp>
    </p:spTree>
    <p:extLst>
      <p:ext uri="{BB962C8B-B14F-4D97-AF65-F5344CB8AC3E}">
        <p14:creationId xmlns:p14="http://schemas.microsoft.com/office/powerpoint/2010/main" val="232006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noAutofit/>
          </a:bodyPr>
          <a:lstStyle/>
          <a:p>
            <a:pPr algn="ctr" rtl="0"/>
            <a:r>
              <a:rPr lang="en-US" sz="6600" u="sng" dirty="0"/>
              <a:t>Outline</a:t>
            </a:r>
            <a:endParaRPr lang="he-IL" u="sng" dirty="0"/>
          </a:p>
        </p:txBody>
      </p:sp>
      <p:sp>
        <p:nvSpPr>
          <p:cNvPr id="8" name="TextBox 7"/>
          <p:cNvSpPr txBox="1"/>
          <p:nvPr/>
        </p:nvSpPr>
        <p:spPr>
          <a:xfrm>
            <a:off x="6522098" y="6027003"/>
            <a:ext cx="7924589" cy="830997"/>
          </a:xfrm>
          <a:prstGeom prst="rect">
            <a:avLst/>
          </a:prstGeom>
          <a:noFill/>
        </p:spPr>
        <p:txBody>
          <a:bodyPr wrap="square" rtlCol="1">
            <a:spAutoFit/>
          </a:bodyPr>
          <a:lstStyle/>
          <a:p>
            <a:pPr algn="l"/>
            <a:r>
              <a:rPr lang="en-US" sz="2400" dirty="0">
                <a:solidFill>
                  <a:schemeClr val="accent1">
                    <a:lumMod val="75000"/>
                  </a:schemeClr>
                </a:solidFill>
              </a:rPr>
              <a:t>Wolfson, </a:t>
            </a:r>
            <a:r>
              <a:rPr lang="en-US" sz="2400" dirty="0" err="1">
                <a:solidFill>
                  <a:schemeClr val="accent1">
                    <a:lumMod val="75000"/>
                  </a:schemeClr>
                </a:solidFill>
              </a:rPr>
              <a:t>Brustein</a:t>
            </a:r>
            <a:r>
              <a:rPr lang="en-US" sz="2400" dirty="0">
                <a:solidFill>
                  <a:schemeClr val="accent1">
                    <a:lumMod val="75000"/>
                  </a:schemeClr>
                </a:solidFill>
              </a:rPr>
              <a:t> (2016) arXiv:1607.03740</a:t>
            </a:r>
            <a:endParaRPr lang="he-IL" sz="2400" dirty="0">
              <a:solidFill>
                <a:schemeClr val="accent1">
                  <a:lumMod val="75000"/>
                </a:schemeClr>
              </a:solidFill>
            </a:endParaRPr>
          </a:p>
          <a:p>
            <a:pPr algn="l"/>
            <a:r>
              <a:rPr lang="en-US" sz="2400" dirty="0">
                <a:solidFill>
                  <a:schemeClr val="accent1">
                    <a:lumMod val="75000"/>
                  </a:schemeClr>
                </a:solidFill>
              </a:rPr>
              <a:t>And ongoing work</a:t>
            </a:r>
            <a:endParaRPr lang="he-IL" sz="2400" dirty="0">
              <a:solidFill>
                <a:schemeClr val="accent1">
                  <a:lumMod val="75000"/>
                </a:schemeClr>
              </a:solidFill>
            </a:endParaRPr>
          </a:p>
        </p:txBody>
      </p:sp>
      <p:sp>
        <p:nvSpPr>
          <p:cNvPr id="2" name="TextBox 1"/>
          <p:cNvSpPr txBox="1"/>
          <p:nvPr/>
        </p:nvSpPr>
        <p:spPr>
          <a:xfrm>
            <a:off x="1371600" y="1435529"/>
            <a:ext cx="5075853" cy="4524315"/>
          </a:xfrm>
          <a:prstGeom prst="rect">
            <a:avLst/>
          </a:prstGeom>
          <a:noFill/>
        </p:spPr>
        <p:txBody>
          <a:bodyPr wrap="square" rtlCol="1">
            <a:spAutoFit/>
          </a:bodyPr>
          <a:lstStyle/>
          <a:p>
            <a:pPr marL="400050" indent="-400050" algn="l" rtl="0">
              <a:buFont typeface="+mj-lt"/>
              <a:buAutoNum type="romanUcPeriod"/>
            </a:pPr>
            <a:r>
              <a:rPr lang="en-US" sz="3000" dirty="0">
                <a:solidFill>
                  <a:schemeClr val="accent5">
                    <a:lumMod val="50000"/>
                  </a:schemeClr>
                </a:solidFill>
              </a:rPr>
              <a:t>Some theory</a:t>
            </a:r>
          </a:p>
          <a:p>
            <a:pPr marL="914400" lvl="1" indent="-457200" algn="l" rtl="0">
              <a:buFont typeface="Arial" panose="020B0604020202020204" pitchFamily="34" charset="0"/>
              <a:buChar char="•"/>
            </a:pPr>
            <a:r>
              <a:rPr lang="en-US" sz="3000" dirty="0">
                <a:solidFill>
                  <a:schemeClr val="accent5">
                    <a:lumMod val="50000"/>
                  </a:schemeClr>
                </a:solidFill>
              </a:rPr>
              <a:t>Primordial Power Spectrum</a:t>
            </a:r>
          </a:p>
          <a:p>
            <a:pPr marL="914400" lvl="1" indent="-457200" algn="l" rtl="0">
              <a:buFont typeface="Arial" panose="020B0604020202020204" pitchFamily="34" charset="0"/>
              <a:buChar char="•"/>
            </a:pPr>
            <a:r>
              <a:rPr lang="en-US" sz="3000" dirty="0">
                <a:solidFill>
                  <a:schemeClr val="accent5">
                    <a:lumMod val="50000"/>
                  </a:schemeClr>
                </a:solidFill>
              </a:rPr>
              <a:t>Observables – in theory</a:t>
            </a:r>
          </a:p>
          <a:p>
            <a:pPr algn="l" rtl="0"/>
            <a:r>
              <a:rPr lang="en-US" sz="3000" dirty="0">
                <a:solidFill>
                  <a:schemeClr val="accent5">
                    <a:lumMod val="50000"/>
                  </a:schemeClr>
                </a:solidFill>
              </a:rPr>
              <a:t>II. The small field model</a:t>
            </a:r>
          </a:p>
          <a:p>
            <a:pPr marL="914400" lvl="1" indent="-457200" algn="l" rtl="0">
              <a:buFont typeface="Arial" panose="020B0604020202020204" pitchFamily="34" charset="0"/>
              <a:buChar char="•"/>
            </a:pPr>
            <a:r>
              <a:rPr lang="en-US" sz="3000" dirty="0">
                <a:solidFill>
                  <a:schemeClr val="accent5">
                    <a:lumMod val="50000"/>
                  </a:schemeClr>
                </a:solidFill>
              </a:rPr>
              <a:t>The model(s)</a:t>
            </a:r>
          </a:p>
          <a:p>
            <a:pPr marL="914400" lvl="1" indent="-457200" algn="l" rtl="0">
              <a:buFont typeface="Arial" panose="020B0604020202020204" pitchFamily="34" charset="0"/>
              <a:buChar char="•"/>
            </a:pPr>
            <a:r>
              <a:rPr lang="en-US" sz="3000" dirty="0">
                <a:solidFill>
                  <a:schemeClr val="accent5">
                    <a:lumMod val="50000"/>
                  </a:schemeClr>
                </a:solidFill>
              </a:rPr>
              <a:t>How to construct it		</a:t>
            </a:r>
          </a:p>
          <a:p>
            <a:pPr algn="l" rtl="0"/>
            <a:endParaRPr lang="en-US" sz="3000" dirty="0">
              <a:solidFill>
                <a:schemeClr val="accent5">
                  <a:lumMod val="50000"/>
                </a:schemeClr>
              </a:solidFill>
            </a:endParaRPr>
          </a:p>
          <a:p>
            <a:pPr lvl="1" algn="l" rtl="0"/>
            <a:endParaRPr lang="he-IL" dirty="0"/>
          </a:p>
        </p:txBody>
      </p:sp>
      <p:sp>
        <p:nvSpPr>
          <p:cNvPr id="6" name="TextBox 5"/>
          <p:cNvSpPr txBox="1"/>
          <p:nvPr/>
        </p:nvSpPr>
        <p:spPr>
          <a:xfrm>
            <a:off x="6980853" y="1435529"/>
            <a:ext cx="4710404" cy="4524315"/>
          </a:xfrm>
          <a:prstGeom prst="rect">
            <a:avLst/>
          </a:prstGeom>
          <a:noFill/>
        </p:spPr>
        <p:txBody>
          <a:bodyPr wrap="square" rtlCol="1">
            <a:spAutoFit/>
          </a:bodyPr>
          <a:lstStyle/>
          <a:p>
            <a:pPr marL="571500" indent="-571500" algn="l" rtl="0">
              <a:buFont typeface="+mj-lt"/>
              <a:buAutoNum type="romanUcPeriod" startAt="3"/>
            </a:pPr>
            <a:r>
              <a:rPr lang="en-US" sz="3000" dirty="0">
                <a:solidFill>
                  <a:schemeClr val="accent5">
                    <a:lumMod val="50000"/>
                  </a:schemeClr>
                </a:solidFill>
              </a:rPr>
              <a:t>Disproving and re-calculating</a:t>
            </a:r>
          </a:p>
          <a:p>
            <a:pPr marL="914400" lvl="1" indent="-457200" algn="l" rtl="0">
              <a:buFont typeface="Arial" panose="020B0604020202020204" pitchFamily="34" charset="0"/>
              <a:buChar char="•"/>
            </a:pPr>
            <a:r>
              <a:rPr lang="en-US" sz="3000" dirty="0">
                <a:solidFill>
                  <a:schemeClr val="accent5">
                    <a:lumMod val="50000"/>
                  </a:schemeClr>
                </a:solidFill>
              </a:rPr>
              <a:t>Discrepancy: Exact vs. Predictions.</a:t>
            </a:r>
          </a:p>
          <a:p>
            <a:pPr marL="914400" lvl="1" indent="-457200" algn="l" rtl="0">
              <a:buFont typeface="Arial" panose="020B0604020202020204" pitchFamily="34" charset="0"/>
              <a:buChar char="•"/>
            </a:pPr>
            <a:r>
              <a:rPr lang="en-US" sz="3000" dirty="0">
                <a:solidFill>
                  <a:schemeClr val="accent5">
                    <a:lumMod val="50000"/>
                  </a:schemeClr>
                </a:solidFill>
              </a:rPr>
              <a:t>Delivering most probable candidate.</a:t>
            </a:r>
          </a:p>
          <a:p>
            <a:pPr marL="571500" indent="-571500" algn="l" rtl="0">
              <a:buFont typeface="+mj-lt"/>
              <a:buAutoNum type="romanUcPeriod" startAt="3"/>
            </a:pPr>
            <a:r>
              <a:rPr lang="en-US" sz="3000" dirty="0">
                <a:solidFill>
                  <a:schemeClr val="accent5">
                    <a:lumMod val="50000"/>
                  </a:schemeClr>
                </a:solidFill>
              </a:rPr>
              <a:t>Analysis</a:t>
            </a:r>
          </a:p>
          <a:p>
            <a:pPr marL="571500" indent="-571500" algn="l" rtl="0">
              <a:buFont typeface="+mj-lt"/>
              <a:buAutoNum type="romanUcPeriod" startAt="3"/>
            </a:pPr>
            <a:endParaRPr lang="en-US" sz="3000" dirty="0">
              <a:solidFill>
                <a:schemeClr val="accent5">
                  <a:lumMod val="50000"/>
                </a:schemeClr>
              </a:solidFill>
            </a:endParaRPr>
          </a:p>
          <a:p>
            <a:pPr marL="400050" indent="-400050" algn="l" rtl="0">
              <a:buFont typeface="+mj-lt"/>
              <a:buAutoNum type="romanUcPeriod" startAt="3"/>
            </a:pPr>
            <a:r>
              <a:rPr lang="en-US" sz="3000" dirty="0">
                <a:solidFill>
                  <a:schemeClr val="accent5">
                    <a:lumMod val="50000"/>
                  </a:schemeClr>
                </a:solidFill>
              </a:rPr>
              <a:t>Summary and outlook</a:t>
            </a:r>
          </a:p>
          <a:p>
            <a:endParaRPr lang="he-IL" dirty="0"/>
          </a:p>
        </p:txBody>
      </p:sp>
      <p:sp>
        <p:nvSpPr>
          <p:cNvPr id="5" name="מציין מיקום של מספר שקופית 4">
            <a:extLst>
              <a:ext uri="{FF2B5EF4-FFF2-40B4-BE49-F238E27FC236}">
                <a16:creationId xmlns:a16="http://schemas.microsoft.com/office/drawing/2014/main" id="{BF057D50-4E7B-4680-A995-1F460A7D5CA4}"/>
              </a:ext>
            </a:extLst>
          </p:cNvPr>
          <p:cNvSpPr>
            <a:spLocks noGrp="1"/>
          </p:cNvSpPr>
          <p:nvPr>
            <p:ph type="sldNum" sz="quarter" idx="12"/>
          </p:nvPr>
        </p:nvSpPr>
        <p:spPr/>
        <p:txBody>
          <a:bodyPr/>
          <a:lstStyle/>
          <a:p>
            <a:r>
              <a:rPr lang="en-US" dirty="0"/>
              <a:t>/22</a:t>
            </a:r>
            <a:fld id="{ACBF4EC1-76DE-4B96-9D40-18B28CC9D00D}" type="slidenum">
              <a:rPr lang="he-IL" smtClean="0"/>
              <a:pPr/>
              <a:t>3</a:t>
            </a:fld>
            <a:r>
              <a:rPr lang="en-US" dirty="0"/>
              <a:t>Slide </a:t>
            </a:r>
            <a:endParaRPr lang="he-IL" dirty="0"/>
          </a:p>
        </p:txBody>
      </p:sp>
    </p:spTree>
    <p:extLst>
      <p:ext uri="{BB962C8B-B14F-4D97-AF65-F5344CB8AC3E}">
        <p14:creationId xmlns:p14="http://schemas.microsoft.com/office/powerpoint/2010/main" val="4123254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093083" y="550139"/>
            <a:ext cx="6566221"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Some Theory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rPr>
              <a:t>The primordial power spectrum (PPS)</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sp>
        <p:nvSpPr>
          <p:cNvPr id="15" name="כותרת 14"/>
          <p:cNvSpPr>
            <a:spLocks noGrp="1"/>
          </p:cNvSpPr>
          <p:nvPr>
            <p:ph type="title"/>
          </p:nvPr>
        </p:nvSpPr>
        <p:spPr/>
        <p:txBody>
          <a:bodyPr>
            <a:normAutofit fontScale="90000"/>
          </a:bodyPr>
          <a:lstStyle/>
          <a:p>
            <a:endParaRPr lang="he-IL"/>
          </a:p>
        </p:txBody>
      </p:sp>
      <p:sp>
        <p:nvSpPr>
          <p:cNvPr id="18" name="מציין מיקום טקסט 10"/>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rgbClr val="C00000"/>
                </a:solidFill>
              </a:rPr>
              <a:t>Some theory</a:t>
            </a:r>
          </a:p>
          <a:p>
            <a:pPr marL="914400" lvl="1" indent="-457200">
              <a:buFont typeface="Arial" panose="020B0604020202020204" pitchFamily="34" charset="0"/>
              <a:buChar char="•"/>
            </a:pPr>
            <a:r>
              <a:rPr lang="en-US" sz="2000" dirty="0">
                <a:solidFill>
                  <a:srgbClr val="C00000"/>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pic>
        <p:nvPicPr>
          <p:cNvPr id="6" name="תמונה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473049" y="2067052"/>
            <a:ext cx="3806287" cy="809948"/>
          </a:xfrm>
          <a:prstGeom prst="rect">
            <a:avLst/>
          </a:prstGeom>
        </p:spPr>
      </p:pic>
      <p:pic>
        <p:nvPicPr>
          <p:cNvPr id="8" name="תמונה 7"/>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573353" y="3199043"/>
            <a:ext cx="7981109" cy="3293832"/>
          </a:xfrm>
          <a:prstGeom prst="rect">
            <a:avLst/>
          </a:prstGeom>
        </p:spPr>
      </p:pic>
      <p:sp>
        <p:nvSpPr>
          <p:cNvPr id="3" name="מציין מיקום של מספר שקופית 2">
            <a:extLst>
              <a:ext uri="{FF2B5EF4-FFF2-40B4-BE49-F238E27FC236}">
                <a16:creationId xmlns:a16="http://schemas.microsoft.com/office/drawing/2014/main" id="{FA7F32D4-055E-4DB7-8A8B-54878D74DF85}"/>
              </a:ext>
            </a:extLst>
          </p:cNvPr>
          <p:cNvSpPr>
            <a:spLocks noGrp="1"/>
          </p:cNvSpPr>
          <p:nvPr>
            <p:ph type="sldNum" sz="quarter" idx="12"/>
          </p:nvPr>
        </p:nvSpPr>
        <p:spPr/>
        <p:txBody>
          <a:bodyPr/>
          <a:lstStyle/>
          <a:p>
            <a:r>
              <a:rPr lang="en-US"/>
              <a:t>/22</a:t>
            </a:r>
            <a:fld id="{ACBF4EC1-76DE-4B96-9D40-18B28CC9D00D}" type="slidenum">
              <a:rPr lang="he-IL" smtClean="0"/>
              <a:pPr/>
              <a:t>4</a:t>
            </a:fld>
            <a:r>
              <a:rPr lang="en-US"/>
              <a:t>Slide </a:t>
            </a:r>
            <a:endParaRPr lang="he-IL" dirty="0"/>
          </a:p>
        </p:txBody>
      </p:sp>
    </p:spTree>
    <p:extLst>
      <p:ext uri="{BB962C8B-B14F-4D97-AF65-F5344CB8AC3E}">
        <p14:creationId xmlns:p14="http://schemas.microsoft.com/office/powerpoint/2010/main" val="264741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5266481" y="550139"/>
            <a:ext cx="4219425"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Some Theory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rPr>
              <a:t>Observables – in theory</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sp>
        <p:nvSpPr>
          <p:cNvPr id="9" name="TextBox 8"/>
          <p:cNvSpPr txBox="1"/>
          <p:nvPr/>
        </p:nvSpPr>
        <p:spPr>
          <a:xfrm>
            <a:off x="3328679" y="1822433"/>
            <a:ext cx="8291146" cy="3539430"/>
          </a:xfrm>
          <a:prstGeom prst="rect">
            <a:avLst/>
          </a:prstGeom>
          <a:noFill/>
        </p:spPr>
        <p:txBody>
          <a:bodyPr wrap="square" rtlCol="1">
            <a:spAutoFit/>
          </a:bodyPr>
          <a:lstStyle/>
          <a:p>
            <a:pPr marL="285750" indent="-285750" algn="l" rtl="0">
              <a:buFont typeface="Arial" panose="020B0604020202020204" pitchFamily="34" charset="0"/>
              <a:buChar char="•"/>
            </a:pPr>
            <a:r>
              <a:rPr lang="en-US" sz="3200" dirty="0"/>
              <a:t>Slow-roll parameters</a:t>
            </a:r>
          </a:p>
          <a:p>
            <a:pPr algn="l" rtl="0"/>
            <a:br>
              <a:rPr lang="en-US" sz="3200" dirty="0"/>
            </a:br>
            <a:endParaRPr lang="en-US" sz="3200" dirty="0"/>
          </a:p>
          <a:p>
            <a:pPr marL="285750" indent="-285750" algn="l" rtl="0">
              <a:buFont typeface="Arial" panose="020B0604020202020204" pitchFamily="34" charset="0"/>
              <a:buChar char="•"/>
            </a:pPr>
            <a:r>
              <a:rPr lang="en-US" sz="3200" dirty="0"/>
              <a:t>Observables in  slow-roll language </a:t>
            </a:r>
          </a:p>
          <a:p>
            <a:pPr marL="285750" indent="-285750" algn="l" rtl="0">
              <a:buFont typeface="Arial" panose="020B0604020202020204" pitchFamily="34" charset="0"/>
              <a:buChar char="•"/>
            </a:pPr>
            <a:endParaRPr lang="en-US" sz="3200" dirty="0"/>
          </a:p>
          <a:p>
            <a:pPr marL="285750" indent="-285750" algn="l" rtl="0">
              <a:buFont typeface="Arial" panose="020B0604020202020204" pitchFamily="34" charset="0"/>
              <a:buChar char="•"/>
            </a:pPr>
            <a:endParaRPr lang="en-US" sz="3200" dirty="0"/>
          </a:p>
          <a:p>
            <a:pPr marL="285750" indent="-285750" algn="l" rtl="0">
              <a:buFont typeface="Arial" panose="020B0604020202020204" pitchFamily="34" charset="0"/>
              <a:buChar char="•"/>
            </a:pPr>
            <a:endParaRPr lang="en-US" sz="3200" dirty="0"/>
          </a:p>
        </p:txBody>
      </p:sp>
      <p:pic>
        <p:nvPicPr>
          <p:cNvPr id="13" name="תמונה 12"/>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237382" y="3657303"/>
            <a:ext cx="6977408" cy="1771720"/>
          </a:xfrm>
          <a:prstGeom prst="rect">
            <a:avLst/>
          </a:prstGeom>
        </p:spPr>
      </p:pic>
      <p:pic>
        <p:nvPicPr>
          <p:cNvPr id="10" name="תמונה 9"/>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237382" y="2362550"/>
            <a:ext cx="3948611" cy="658606"/>
          </a:xfrm>
          <a:prstGeom prst="rect">
            <a:avLst/>
          </a:prstGeom>
        </p:spPr>
      </p:pic>
      <p:pic>
        <p:nvPicPr>
          <p:cNvPr id="16" name="תמונה 15"/>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237382" y="5537432"/>
            <a:ext cx="6577285" cy="1229449"/>
          </a:xfrm>
          <a:prstGeom prst="rect">
            <a:avLst/>
          </a:prstGeom>
        </p:spPr>
      </p:pic>
      <p:sp>
        <p:nvSpPr>
          <p:cNvPr id="14" name="כותרת 14"/>
          <p:cNvSpPr>
            <a:spLocks noGrp="1"/>
          </p:cNvSpPr>
          <p:nvPr>
            <p:ph type="title"/>
          </p:nvPr>
        </p:nvSpPr>
        <p:spPr>
          <a:xfrm>
            <a:off x="74332" y="456474"/>
            <a:ext cx="2762240" cy="530225"/>
          </a:xfrm>
        </p:spPr>
        <p:txBody>
          <a:bodyPr>
            <a:normAutofit fontScale="90000"/>
          </a:bodyPr>
          <a:lstStyle/>
          <a:p>
            <a:endParaRPr lang="he-IL"/>
          </a:p>
        </p:txBody>
      </p:sp>
      <p:sp>
        <p:nvSpPr>
          <p:cNvPr id="15" name="מציין מיקום טקסט 10">
            <a:extLst>
              <a:ext uri="{FF2B5EF4-FFF2-40B4-BE49-F238E27FC236}">
                <a16:creationId xmlns:a16="http://schemas.microsoft.com/office/drawing/2014/main" id="{F0F11B94-A3E6-4848-AB70-1BC0A333579D}"/>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rgbClr val="C00000"/>
                </a:solidFill>
              </a:rPr>
              <a:t>Some theory</a:t>
            </a:r>
          </a:p>
          <a:p>
            <a:pPr marL="914400" lvl="1" indent="-457200">
              <a:buFont typeface="Arial" panose="020B0604020202020204" pitchFamily="34" charset="0"/>
              <a:buChar char="•"/>
            </a:pPr>
            <a:r>
              <a:rPr lang="en-US" sz="2000" dirty="0">
                <a:solidFill>
                  <a:srgbClr val="C00000"/>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6" name="מציין מיקום של מספר שקופית 5">
            <a:extLst>
              <a:ext uri="{FF2B5EF4-FFF2-40B4-BE49-F238E27FC236}">
                <a16:creationId xmlns:a16="http://schemas.microsoft.com/office/drawing/2014/main" id="{6D1B6412-5C07-4F50-9599-6BA2871789CA}"/>
              </a:ext>
            </a:extLst>
          </p:cNvPr>
          <p:cNvSpPr>
            <a:spLocks noGrp="1"/>
          </p:cNvSpPr>
          <p:nvPr>
            <p:ph type="sldNum" sz="quarter" idx="12"/>
          </p:nvPr>
        </p:nvSpPr>
        <p:spPr/>
        <p:txBody>
          <a:bodyPr/>
          <a:lstStyle/>
          <a:p>
            <a:r>
              <a:rPr lang="en-US"/>
              <a:t>/22</a:t>
            </a:r>
            <a:fld id="{ACBF4EC1-76DE-4B96-9D40-18B28CC9D00D}" type="slidenum">
              <a:rPr lang="he-IL" smtClean="0"/>
              <a:pPr/>
              <a:t>5</a:t>
            </a:fld>
            <a:r>
              <a:rPr lang="en-US"/>
              <a:t>Slide </a:t>
            </a:r>
            <a:endParaRPr lang="he-IL" dirty="0"/>
          </a:p>
        </p:txBody>
      </p:sp>
    </p:spTree>
    <p:extLst>
      <p:ext uri="{BB962C8B-B14F-4D97-AF65-F5344CB8AC3E}">
        <p14:creationId xmlns:p14="http://schemas.microsoft.com/office/powerpoint/2010/main" val="65068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5266481" y="550139"/>
            <a:ext cx="4219425" cy="141577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0160">
                  <a:solidFill>
                    <a:schemeClr val="accent5"/>
                  </a:solidFill>
                  <a:prstDash val="solid"/>
                </a:ln>
                <a:solidFill>
                  <a:srgbClr val="002060"/>
                </a:solidFill>
                <a:effectLst>
                  <a:outerShdw blurRad="38100" dist="22860" dir="5400000" algn="tl" rotWithShape="0">
                    <a:srgbClr val="000000">
                      <a:alpha val="30000"/>
                    </a:srgbClr>
                  </a:outerShdw>
                </a:effectLst>
                <a:uLnTx/>
                <a:uFillTx/>
              </a:rPr>
              <a:t>Some Theory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rPr>
              <a:t>Observables – in theory</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sp>
        <p:nvSpPr>
          <p:cNvPr id="9" name="TextBox 8"/>
          <p:cNvSpPr txBox="1"/>
          <p:nvPr/>
        </p:nvSpPr>
        <p:spPr>
          <a:xfrm>
            <a:off x="3328679" y="1965911"/>
            <a:ext cx="8291146" cy="3046988"/>
          </a:xfrm>
          <a:prstGeom prst="rect">
            <a:avLst/>
          </a:prstGeom>
          <a:noFill/>
        </p:spPr>
        <p:txBody>
          <a:bodyPr wrap="square" rtlCol="1">
            <a:spAutoFit/>
          </a:bodyPr>
          <a:lstStyle/>
          <a:p>
            <a:pPr marL="285750" indent="-285750" algn="l" rtl="0">
              <a:buFont typeface="Arial" panose="020B0604020202020204" pitchFamily="34" charset="0"/>
              <a:buChar char="•"/>
            </a:pPr>
            <a:r>
              <a:rPr lang="en-US" sz="3200" dirty="0"/>
              <a:t>Observables in potential derivative language </a:t>
            </a:r>
          </a:p>
          <a:p>
            <a:pPr algn="l" rtl="0"/>
            <a:endParaRPr lang="en-US" sz="3200" dirty="0"/>
          </a:p>
          <a:p>
            <a:pPr algn="l" rtl="0"/>
            <a:endParaRPr lang="en-US" sz="3200" dirty="0"/>
          </a:p>
          <a:p>
            <a:pPr algn="l" rtl="0"/>
            <a:endParaRPr lang="en-US" sz="3200" dirty="0"/>
          </a:p>
          <a:p>
            <a:pPr marL="285750" indent="-285750" algn="l" rtl="0">
              <a:buFont typeface="Arial" panose="020B0604020202020204" pitchFamily="34" charset="0"/>
              <a:buChar char="•"/>
            </a:pPr>
            <a:endParaRPr lang="en-US" sz="3200" dirty="0"/>
          </a:p>
          <a:p>
            <a:pPr marL="285750" indent="-285750" algn="l" rtl="0">
              <a:buFont typeface="Arial" panose="020B0604020202020204" pitchFamily="34" charset="0"/>
              <a:buChar char="•"/>
            </a:pPr>
            <a:endParaRPr lang="en-US" sz="3200" dirty="0"/>
          </a:p>
        </p:txBody>
      </p:sp>
      <p:pic>
        <p:nvPicPr>
          <p:cNvPr id="17" name="תמונה 1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043168" y="2625532"/>
            <a:ext cx="6872439" cy="3000772"/>
          </a:xfrm>
          <a:prstGeom prst="rect">
            <a:avLst/>
          </a:prstGeom>
        </p:spPr>
      </p:pic>
      <p:pic>
        <p:nvPicPr>
          <p:cNvPr id="19" name="תמונה 18"/>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178575" y="5649955"/>
            <a:ext cx="6395236" cy="547644"/>
          </a:xfrm>
          <a:prstGeom prst="rect">
            <a:avLst/>
          </a:prstGeom>
        </p:spPr>
      </p:pic>
      <p:sp>
        <p:nvSpPr>
          <p:cNvPr id="10" name="TextBox 9"/>
          <p:cNvSpPr txBox="1"/>
          <p:nvPr/>
        </p:nvSpPr>
        <p:spPr>
          <a:xfrm>
            <a:off x="6470527" y="6371155"/>
            <a:ext cx="5710667" cy="738664"/>
          </a:xfrm>
          <a:prstGeom prst="rect">
            <a:avLst/>
          </a:prstGeom>
          <a:noFill/>
        </p:spPr>
        <p:txBody>
          <a:bodyPr wrap="none" rtlCol="1">
            <a:spAutoFit/>
          </a:bodyPr>
          <a:lstStyle/>
          <a:p>
            <a:r>
              <a:rPr lang="en-US" sz="2400" dirty="0">
                <a:solidFill>
                  <a:srgbClr val="0070C0"/>
                </a:solidFill>
              </a:rPr>
              <a:t>Stewart &amp; </a:t>
            </a:r>
            <a:r>
              <a:rPr lang="en-US" sz="2400" dirty="0" err="1">
                <a:solidFill>
                  <a:srgbClr val="0070C0"/>
                </a:solidFill>
              </a:rPr>
              <a:t>Lyth</a:t>
            </a:r>
            <a:r>
              <a:rPr lang="en-US" sz="2400" dirty="0">
                <a:solidFill>
                  <a:srgbClr val="0070C0"/>
                </a:solidFill>
              </a:rPr>
              <a:t>: Phys. </a:t>
            </a:r>
            <a:r>
              <a:rPr lang="en-US" sz="2400" dirty="0" err="1">
                <a:solidFill>
                  <a:srgbClr val="0070C0"/>
                </a:solidFill>
              </a:rPr>
              <a:t>Lett.B</a:t>
            </a:r>
            <a:r>
              <a:rPr lang="en-US" sz="2400" dirty="0">
                <a:solidFill>
                  <a:srgbClr val="0070C0"/>
                </a:solidFill>
              </a:rPr>
              <a:t>  302, 171 (1993)</a:t>
            </a:r>
          </a:p>
          <a:p>
            <a:endParaRPr lang="he-IL" dirty="0">
              <a:solidFill>
                <a:srgbClr val="FF0000"/>
              </a:solidFill>
            </a:endParaRPr>
          </a:p>
        </p:txBody>
      </p:sp>
      <p:sp>
        <p:nvSpPr>
          <p:cNvPr id="11" name="כותרת 14"/>
          <p:cNvSpPr>
            <a:spLocks noGrp="1"/>
          </p:cNvSpPr>
          <p:nvPr>
            <p:ph type="title"/>
          </p:nvPr>
        </p:nvSpPr>
        <p:spPr>
          <a:xfrm>
            <a:off x="74332" y="456474"/>
            <a:ext cx="2762240" cy="530225"/>
          </a:xfrm>
        </p:spPr>
        <p:txBody>
          <a:bodyPr>
            <a:normAutofit fontScale="90000"/>
          </a:bodyPr>
          <a:lstStyle/>
          <a:p>
            <a:endParaRPr lang="he-IL"/>
          </a:p>
        </p:txBody>
      </p:sp>
      <p:sp>
        <p:nvSpPr>
          <p:cNvPr id="14" name="מציין מיקום טקסט 10">
            <a:extLst>
              <a:ext uri="{FF2B5EF4-FFF2-40B4-BE49-F238E27FC236}">
                <a16:creationId xmlns:a16="http://schemas.microsoft.com/office/drawing/2014/main" id="{71E74321-0D17-4503-ACCA-5DE7BC279497}"/>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rgbClr val="FF0000"/>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rgbClr val="FF0000"/>
                </a:solidFill>
              </a:rPr>
              <a:t>Observables – in theory</a:t>
            </a:r>
          </a:p>
          <a:p>
            <a:pPr marL="400050" indent="-400050">
              <a:buFont typeface="+mj-lt"/>
              <a:buAutoNum type="romanUcPeriod"/>
            </a:pPr>
            <a:r>
              <a:rPr lang="en-US" sz="2000" dirty="0">
                <a:solidFill>
                  <a:schemeClr val="accent5">
                    <a:lumMod val="50000"/>
                  </a:schemeClr>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6" name="מציין מיקום של מספר שקופית 5">
            <a:extLst>
              <a:ext uri="{FF2B5EF4-FFF2-40B4-BE49-F238E27FC236}">
                <a16:creationId xmlns:a16="http://schemas.microsoft.com/office/drawing/2014/main" id="{F2FACCC1-2CB9-4B4E-BE74-98FA0C0A79CF}"/>
              </a:ext>
            </a:extLst>
          </p:cNvPr>
          <p:cNvSpPr>
            <a:spLocks noGrp="1"/>
          </p:cNvSpPr>
          <p:nvPr>
            <p:ph type="sldNum" sz="quarter" idx="12"/>
          </p:nvPr>
        </p:nvSpPr>
        <p:spPr/>
        <p:txBody>
          <a:bodyPr/>
          <a:lstStyle/>
          <a:p>
            <a:r>
              <a:rPr lang="en-US"/>
              <a:t>/22</a:t>
            </a:r>
            <a:fld id="{ACBF4EC1-76DE-4B96-9D40-18B28CC9D00D}" type="slidenum">
              <a:rPr lang="he-IL" smtClean="0"/>
              <a:pPr/>
              <a:t>6</a:t>
            </a:fld>
            <a:r>
              <a:rPr lang="en-US"/>
              <a:t>Slide </a:t>
            </a:r>
            <a:endParaRPr lang="he-IL" dirty="0"/>
          </a:p>
        </p:txBody>
      </p:sp>
    </p:spTree>
    <p:extLst>
      <p:ext uri="{BB962C8B-B14F-4D97-AF65-F5344CB8AC3E}">
        <p14:creationId xmlns:p14="http://schemas.microsoft.com/office/powerpoint/2010/main" val="11655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075973" y="550139"/>
            <a:ext cx="8600432" cy="1415772"/>
          </a:xfrm>
          <a:prstGeom prst="rect">
            <a:avLst/>
          </a:prstGeom>
          <a:noFill/>
        </p:spPr>
        <p:txBody>
          <a:bodyPr wrap="none" lIns="91440" tIns="45720" rIns="91440" bIns="45720">
            <a:spAutoFit/>
          </a:bodyPr>
          <a:lstStyle/>
          <a:p>
            <a:pPr lvl="0" algn="ctr">
              <a:defRPr/>
            </a:pPr>
            <a:r>
              <a:rPr lang="en-US" sz="5400" b="1" kern="0" dirty="0">
                <a:ln w="10160">
                  <a:solidFill>
                    <a:schemeClr val="accent5"/>
                  </a:solidFill>
                  <a:prstDash val="solid"/>
                </a:ln>
                <a:solidFill>
                  <a:srgbClr val="002060"/>
                </a:solidFill>
                <a:effectLst>
                  <a:outerShdw blurRad="38100" dist="22860" dir="5400000" algn="tl" rotWithShape="0">
                    <a:srgbClr val="000000">
                      <a:alpha val="30000"/>
                    </a:srgbClr>
                  </a:outerShdw>
                </a:effectLst>
              </a:rPr>
              <a:t>The argument for small fields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rPr>
              <a:t> Why look at these models?</a:t>
            </a:r>
            <a:endParaRPr kumimoji="0" lang="he-IL" sz="3200" b="1" i="0" u="none" strike="noStrike" kern="0" cap="none" spc="0" normalizeH="0" baseline="0" noProof="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uLnTx/>
              <a:uFillTx/>
            </a:endParaRPr>
          </a:p>
        </p:txBody>
      </p:sp>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9" y="1965911"/>
            <a:ext cx="9236098" cy="4769909"/>
          </a:xfrm>
          <a:prstGeom prst="rect">
            <a:avLst/>
          </a:prstGeom>
        </p:spPr>
      </p:pic>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a:extLst>
              <a:ext uri="{FF2B5EF4-FFF2-40B4-BE49-F238E27FC236}">
                <a16:creationId xmlns:a16="http://schemas.microsoft.com/office/drawing/2014/main" id="{2DF4EB2F-4A4C-454B-B2AD-500C1C99A12E}"/>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rgbClr val="FF0000"/>
                </a:solidFill>
              </a:rPr>
              <a:t>The small field model</a:t>
            </a:r>
          </a:p>
          <a:p>
            <a:pPr marL="914400" lvl="1" indent="-457200">
              <a:buFont typeface="Arial" panose="020B0604020202020204" pitchFamily="34" charset="0"/>
              <a:buChar char="•"/>
            </a:pPr>
            <a:r>
              <a:rPr lang="en-US" sz="2000" dirty="0">
                <a:solidFill>
                  <a:srgbClr val="FF0000"/>
                </a:solidFill>
              </a:rPr>
              <a:t>The model(s)</a:t>
            </a:r>
          </a:p>
          <a:p>
            <a:pPr marL="914400" lvl="1" indent="-457200">
              <a:buFont typeface="Arial" panose="020B0604020202020204" pitchFamily="34" charset="0"/>
              <a:buChar char="•"/>
            </a:pPr>
            <a:r>
              <a:rPr lang="en-US" sz="2000" dirty="0">
                <a:solidFill>
                  <a:schemeClr val="accent5">
                    <a:lumMod val="50000"/>
                  </a:schemeClr>
                </a:solidFill>
              </a:rPr>
              <a:t>How to construct</a:t>
            </a:r>
            <a:endParaRPr lang="en-US" sz="2000" dirty="0"/>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1" name="מציין מיקום של מספר שקופית 10">
            <a:extLst>
              <a:ext uri="{FF2B5EF4-FFF2-40B4-BE49-F238E27FC236}">
                <a16:creationId xmlns:a16="http://schemas.microsoft.com/office/drawing/2014/main" id="{7EAAD6FC-7DA6-4DA9-9F27-22809A2B67D9}"/>
              </a:ext>
            </a:extLst>
          </p:cNvPr>
          <p:cNvSpPr>
            <a:spLocks noGrp="1"/>
          </p:cNvSpPr>
          <p:nvPr>
            <p:ph type="sldNum" sz="quarter" idx="12"/>
          </p:nvPr>
        </p:nvSpPr>
        <p:spPr/>
        <p:txBody>
          <a:bodyPr/>
          <a:lstStyle/>
          <a:p>
            <a:r>
              <a:rPr lang="en-US"/>
              <a:t>/22</a:t>
            </a:r>
            <a:fld id="{ACBF4EC1-76DE-4B96-9D40-18B28CC9D00D}" type="slidenum">
              <a:rPr lang="he-IL" smtClean="0"/>
              <a:pPr/>
              <a:t>7</a:t>
            </a:fld>
            <a:r>
              <a:rPr lang="en-US"/>
              <a:t>Slide </a:t>
            </a:r>
            <a:endParaRPr lang="he-IL" dirty="0"/>
          </a:p>
        </p:txBody>
      </p:sp>
    </p:spTree>
    <p:extLst>
      <p:ext uri="{BB962C8B-B14F-4D97-AF65-F5344CB8AC3E}">
        <p14:creationId xmlns:p14="http://schemas.microsoft.com/office/powerpoint/2010/main" val="1677188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568091" y="550139"/>
            <a:ext cx="7616188" cy="1415772"/>
          </a:xfrm>
          <a:prstGeom prst="rect">
            <a:avLst/>
          </a:prstGeom>
          <a:noFill/>
        </p:spPr>
        <p:txBody>
          <a:bodyPr wrap="none" lIns="91440" tIns="45720" rIns="91440" bIns="45720">
            <a:spAutoFit/>
          </a:bodyPr>
          <a:lstStyle/>
          <a:p>
            <a:pPr lvl="0" algn="ctr">
              <a:defRPr/>
            </a:pPr>
            <a:r>
              <a:rPr lang="en-US" sz="5400" b="1" kern="0" dirty="0">
                <a:ln w="10160">
                  <a:solidFill>
                    <a:schemeClr val="accent5"/>
                  </a:solidFill>
                  <a:prstDash val="solid"/>
                </a:ln>
                <a:solidFill>
                  <a:srgbClr val="002060"/>
                </a:solidFill>
                <a:effectLst>
                  <a:outerShdw blurRad="38100" dist="22860" dir="5400000" algn="tl" rotWithShape="0">
                    <a:srgbClr val="000000">
                      <a:alpha val="30000"/>
                    </a:srgbClr>
                  </a:outerShdw>
                </a:effectLst>
              </a:rPr>
              <a:t>How to construct a model</a:t>
            </a:r>
          </a:p>
          <a:p>
            <a:pPr lvl="0" algn="ctr">
              <a:defRPr/>
            </a:pPr>
            <a:r>
              <a:rPr lang="en-US" sz="3200" b="1" kern="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A-la Ben Dayan &amp; </a:t>
            </a:r>
            <a:r>
              <a:rPr lang="en-US" sz="3200" b="1" kern="0" dirty="0" err="1">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Brustein</a:t>
            </a:r>
            <a:endParaRPr lang="he-IL" sz="3200" b="1" kern="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pic>
        <p:nvPicPr>
          <p:cNvPr id="8" name="תמונה 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314001" y="1965911"/>
            <a:ext cx="4872436" cy="722648"/>
          </a:xfrm>
          <a:prstGeom prst="rect">
            <a:avLst/>
          </a:prstGeom>
        </p:spPr>
      </p:pic>
      <p:pic>
        <p:nvPicPr>
          <p:cNvPr id="9" name="תמונה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328679" y="3922330"/>
            <a:ext cx="7915112" cy="2219285"/>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5494636" y="2814334"/>
                <a:ext cx="1125791" cy="1107996"/>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7200" i="1" smtClean="0">
                          <a:solidFill>
                            <a:schemeClr val="tx1"/>
                          </a:solidFill>
                          <a:latin typeface="Cambria Math" panose="02040503050406030204" pitchFamily="18" charset="0"/>
                          <a:ea typeface="Cambria Math" panose="02040503050406030204" pitchFamily="18" charset="0"/>
                        </a:rPr>
                        <m:t>⇓</m:t>
                      </m:r>
                    </m:oMath>
                  </m:oMathPara>
                </a14:m>
                <a:endParaRPr lang="he-IL" sz="7200"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494636" y="2814334"/>
                <a:ext cx="1125791" cy="1107996"/>
              </a:xfrm>
              <a:prstGeom prst="rect">
                <a:avLst/>
              </a:prstGeom>
              <a:blipFill>
                <a:blip r:embed="rId8"/>
                <a:stretch>
                  <a:fillRect/>
                </a:stretch>
              </a:blipFill>
            </p:spPr>
            <p:txBody>
              <a:bodyPr/>
              <a:lstStyle/>
              <a:p>
                <a:r>
                  <a:rPr lang="he-IL">
                    <a:noFill/>
                  </a:rPr>
                  <a:t> </a:t>
                </a:r>
              </a:p>
            </p:txBody>
          </p:sp>
        </mc:Fallback>
      </mc:AlternateContent>
      <p:sp>
        <p:nvSpPr>
          <p:cNvPr id="4" name="מלבן 3"/>
          <p:cNvSpPr/>
          <p:nvPr/>
        </p:nvSpPr>
        <p:spPr>
          <a:xfrm>
            <a:off x="6422023" y="6334713"/>
            <a:ext cx="5769977" cy="461665"/>
          </a:xfrm>
          <a:prstGeom prst="rect">
            <a:avLst/>
          </a:prstGeom>
        </p:spPr>
        <p:txBody>
          <a:bodyPr wrap="none">
            <a:spAutoFit/>
          </a:bodyPr>
          <a:lstStyle/>
          <a:p>
            <a:r>
              <a:rPr lang="en-US" sz="2400" dirty="0">
                <a:solidFill>
                  <a:srgbClr val="0070C0"/>
                </a:solidFill>
              </a:rPr>
              <a:t>Ben-Dayan &amp; </a:t>
            </a:r>
            <a:r>
              <a:rPr lang="en-US" sz="2400" dirty="0" err="1">
                <a:solidFill>
                  <a:srgbClr val="0070C0"/>
                </a:solidFill>
              </a:rPr>
              <a:t>Brustein</a:t>
            </a:r>
            <a:r>
              <a:rPr lang="en-US" sz="2400" dirty="0">
                <a:solidFill>
                  <a:srgbClr val="0070C0"/>
                </a:solidFill>
              </a:rPr>
              <a:t> JCAP 1009, 007 (2010)</a:t>
            </a:r>
          </a:p>
        </p:txBody>
      </p:sp>
      <p:sp>
        <p:nvSpPr>
          <p:cNvPr id="11" name="כותרת 14"/>
          <p:cNvSpPr>
            <a:spLocks noGrp="1"/>
          </p:cNvSpPr>
          <p:nvPr>
            <p:ph type="title"/>
          </p:nvPr>
        </p:nvSpPr>
        <p:spPr>
          <a:xfrm>
            <a:off x="74332" y="456474"/>
            <a:ext cx="2762240" cy="530225"/>
          </a:xfrm>
        </p:spPr>
        <p:txBody>
          <a:bodyPr>
            <a:normAutofit fontScale="90000"/>
          </a:bodyPr>
          <a:lstStyle/>
          <a:p>
            <a:endParaRPr lang="he-IL"/>
          </a:p>
        </p:txBody>
      </p:sp>
      <p:pic>
        <p:nvPicPr>
          <p:cNvPr id="3" name="תמונה 2">
            <a:extLst>
              <a:ext uri="{FF2B5EF4-FFF2-40B4-BE49-F238E27FC236}">
                <a16:creationId xmlns:a16="http://schemas.microsoft.com/office/drawing/2014/main" id="{AC63A4B4-2991-43D2-A186-DB0B00F87F97}"/>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8123045" y="2814334"/>
            <a:ext cx="3957953" cy="1384821"/>
          </a:xfrm>
          <a:prstGeom prst="rect">
            <a:avLst/>
          </a:prstGeom>
        </p:spPr>
      </p:pic>
      <p:sp>
        <p:nvSpPr>
          <p:cNvPr id="14" name="מציין מיקום טקסט 10">
            <a:extLst>
              <a:ext uri="{FF2B5EF4-FFF2-40B4-BE49-F238E27FC236}">
                <a16:creationId xmlns:a16="http://schemas.microsoft.com/office/drawing/2014/main" id="{9F024137-5535-4FCD-B847-B2030DCEFBCF}"/>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rgbClr val="FF0000"/>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rgbClr val="FF0000"/>
                </a:solidFill>
              </a:rPr>
              <a:t>How to construct</a:t>
            </a:r>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16" name="מציין מיקום של מספר שקופית 15">
            <a:extLst>
              <a:ext uri="{FF2B5EF4-FFF2-40B4-BE49-F238E27FC236}">
                <a16:creationId xmlns:a16="http://schemas.microsoft.com/office/drawing/2014/main" id="{E1B503A4-F606-4218-A0AE-55C1CAFBB4BE}"/>
              </a:ext>
            </a:extLst>
          </p:cNvPr>
          <p:cNvSpPr>
            <a:spLocks noGrp="1"/>
          </p:cNvSpPr>
          <p:nvPr>
            <p:ph type="sldNum" sz="quarter" idx="12"/>
          </p:nvPr>
        </p:nvSpPr>
        <p:spPr/>
        <p:txBody>
          <a:bodyPr/>
          <a:lstStyle/>
          <a:p>
            <a:r>
              <a:rPr lang="en-US"/>
              <a:t>/22</a:t>
            </a:r>
            <a:fld id="{ACBF4EC1-76DE-4B96-9D40-18B28CC9D00D}" type="slidenum">
              <a:rPr lang="he-IL" smtClean="0"/>
              <a:pPr/>
              <a:t>8</a:t>
            </a:fld>
            <a:r>
              <a:rPr lang="en-US"/>
              <a:t>Slide </a:t>
            </a:r>
            <a:endParaRPr lang="he-IL" dirty="0"/>
          </a:p>
        </p:txBody>
      </p:sp>
    </p:spTree>
    <p:extLst>
      <p:ext uri="{BB962C8B-B14F-4D97-AF65-F5344CB8AC3E}">
        <p14:creationId xmlns:p14="http://schemas.microsoft.com/office/powerpoint/2010/main" val="155171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4281847" y="550139"/>
            <a:ext cx="6188682" cy="1415772"/>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002060"/>
                </a:solidFill>
                <a:effectLst>
                  <a:outerShdw blurRad="38100" dist="22860" dir="5400000" algn="tl" rotWithShape="0">
                    <a:srgbClr val="000000">
                      <a:alpha val="30000"/>
                    </a:srgbClr>
                  </a:outerShdw>
                </a:effectLst>
              </a:rPr>
              <a:t>Arbitrarily high r?!</a:t>
            </a:r>
          </a:p>
          <a:p>
            <a:pPr algn="ctr"/>
            <a:r>
              <a:rPr lang="en-US"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 </a:t>
            </a:r>
            <a:r>
              <a:rPr lang="en-US" sz="3200" b="1"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rPr>
              <a:t>6 Degree polynomial model - why?</a:t>
            </a:r>
            <a:endParaRPr lang="he-IL" sz="3200" b="1" cap="none" spc="0" dirty="0">
              <a:ln w="10160">
                <a:solidFill>
                  <a:schemeClr val="accent5"/>
                </a:solidFill>
                <a:prstDash val="solid"/>
              </a:ln>
              <a:solidFill>
                <a:schemeClr val="accent2">
                  <a:lumMod val="50000"/>
                </a:schemeClr>
              </a:solidFill>
              <a:effectLst>
                <a:outerShdw blurRad="38100" dist="22860" dir="5400000" algn="tl" rotWithShape="0">
                  <a:srgbClr val="000000">
                    <a:alpha val="30000"/>
                  </a:srgbClr>
                </a:outerShdw>
              </a:effectLst>
            </a:endParaRPr>
          </a:p>
        </p:txBody>
      </p:sp>
      <p:pic>
        <p:nvPicPr>
          <p:cNvPr id="12" name="תמונה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9" y="1965911"/>
            <a:ext cx="8905839" cy="4599349"/>
          </a:xfrm>
          <a:prstGeom prst="rect">
            <a:avLst/>
          </a:prstGeom>
        </p:spPr>
      </p:pic>
      <p:sp>
        <p:nvSpPr>
          <p:cNvPr id="8" name="כותרת 14"/>
          <p:cNvSpPr>
            <a:spLocks noGrp="1"/>
          </p:cNvSpPr>
          <p:nvPr>
            <p:ph type="title"/>
          </p:nvPr>
        </p:nvSpPr>
        <p:spPr>
          <a:xfrm>
            <a:off x="74332" y="456474"/>
            <a:ext cx="2762240" cy="530225"/>
          </a:xfrm>
        </p:spPr>
        <p:txBody>
          <a:bodyPr>
            <a:normAutofit fontScale="90000"/>
          </a:bodyPr>
          <a:lstStyle/>
          <a:p>
            <a:endParaRPr lang="he-IL"/>
          </a:p>
        </p:txBody>
      </p:sp>
      <p:sp>
        <p:nvSpPr>
          <p:cNvPr id="10" name="מציין מיקום טקסט 10">
            <a:extLst>
              <a:ext uri="{FF2B5EF4-FFF2-40B4-BE49-F238E27FC236}">
                <a16:creationId xmlns:a16="http://schemas.microsoft.com/office/drawing/2014/main" id="{99E1CB62-174B-44EF-9020-9256DDCFA4A9}"/>
              </a:ext>
            </a:extLst>
          </p:cNvPr>
          <p:cNvSpPr>
            <a:spLocks noGrp="1"/>
          </p:cNvSpPr>
          <p:nvPr>
            <p:ph type="body" sz="half" idx="2"/>
          </p:nvPr>
        </p:nvSpPr>
        <p:spPr>
          <a:xfrm>
            <a:off x="93372" y="986698"/>
            <a:ext cx="3235307" cy="5210901"/>
          </a:xfrm>
        </p:spPr>
        <p:txBody>
          <a:bodyPr>
            <a:noAutofit/>
          </a:bodyPr>
          <a:lstStyle/>
          <a:p>
            <a:pPr marL="400050" indent="-400050">
              <a:buFont typeface="+mj-lt"/>
              <a:buAutoNum type="romanUcPeriod"/>
            </a:pPr>
            <a:r>
              <a:rPr lang="en-US" sz="2000" dirty="0">
                <a:solidFill>
                  <a:schemeClr val="accent5">
                    <a:lumMod val="50000"/>
                  </a:schemeClr>
                </a:solidFill>
              </a:rPr>
              <a:t>Some theory</a:t>
            </a:r>
          </a:p>
          <a:p>
            <a:pPr marL="914400" lvl="1" indent="-457200">
              <a:buFont typeface="Arial" panose="020B0604020202020204" pitchFamily="34" charset="0"/>
              <a:buChar char="•"/>
            </a:pPr>
            <a:r>
              <a:rPr lang="en-US" sz="2000" dirty="0">
                <a:solidFill>
                  <a:schemeClr val="accent5">
                    <a:lumMod val="50000"/>
                  </a:schemeClr>
                </a:solidFill>
              </a:rPr>
              <a:t>Primordial Power Spectrum</a:t>
            </a:r>
          </a:p>
          <a:p>
            <a:pPr marL="914400" lvl="1" indent="-457200">
              <a:buFont typeface="Arial" panose="020B0604020202020204" pitchFamily="34" charset="0"/>
              <a:buChar char="•"/>
            </a:pPr>
            <a:r>
              <a:rPr lang="en-US" sz="2000" dirty="0">
                <a:solidFill>
                  <a:schemeClr val="accent5">
                    <a:lumMod val="50000"/>
                  </a:schemeClr>
                </a:solidFill>
              </a:rPr>
              <a:t>Observables – in theory</a:t>
            </a:r>
          </a:p>
          <a:p>
            <a:pPr marL="400050" indent="-400050">
              <a:buFont typeface="+mj-lt"/>
              <a:buAutoNum type="romanUcPeriod"/>
            </a:pPr>
            <a:r>
              <a:rPr lang="en-US" sz="2000" dirty="0">
                <a:solidFill>
                  <a:srgbClr val="FF0000"/>
                </a:solidFill>
              </a:rPr>
              <a:t>The small field model</a:t>
            </a:r>
          </a:p>
          <a:p>
            <a:pPr marL="914400" lvl="1" indent="-457200">
              <a:buFont typeface="Arial" panose="020B0604020202020204" pitchFamily="34" charset="0"/>
              <a:buChar char="•"/>
            </a:pPr>
            <a:r>
              <a:rPr lang="en-US" sz="2000" dirty="0">
                <a:solidFill>
                  <a:schemeClr val="accent5">
                    <a:lumMod val="50000"/>
                  </a:schemeClr>
                </a:solidFill>
              </a:rPr>
              <a:t>The model(s)</a:t>
            </a:r>
          </a:p>
          <a:p>
            <a:pPr marL="914400" lvl="1" indent="-457200">
              <a:buFont typeface="Arial" panose="020B0604020202020204" pitchFamily="34" charset="0"/>
              <a:buChar char="•"/>
            </a:pPr>
            <a:r>
              <a:rPr lang="en-US" sz="2000" dirty="0">
                <a:solidFill>
                  <a:srgbClr val="FF0000"/>
                </a:solidFill>
              </a:rPr>
              <a:t>How to construct</a:t>
            </a:r>
          </a:p>
          <a:p>
            <a:pPr marL="571500" indent="-571500">
              <a:buFont typeface="+mj-lt"/>
              <a:buAutoNum type="romanUcPeriod" startAt="3"/>
            </a:pPr>
            <a:r>
              <a:rPr lang="en-US" sz="2000" dirty="0">
                <a:solidFill>
                  <a:schemeClr val="accent5">
                    <a:lumMod val="50000"/>
                  </a:schemeClr>
                </a:solidFill>
              </a:rPr>
              <a:t>Disproving &amp; re-</a:t>
            </a:r>
            <a:r>
              <a:rPr lang="en-US" sz="2000" dirty="0" err="1">
                <a:solidFill>
                  <a:schemeClr val="accent5">
                    <a:lumMod val="50000"/>
                  </a:schemeClr>
                </a:solidFill>
              </a:rPr>
              <a:t>calc</a:t>
            </a:r>
            <a:r>
              <a:rPr lang="en-US" sz="2000" dirty="0">
                <a:solidFill>
                  <a:schemeClr val="accent5">
                    <a:lumMod val="50000"/>
                  </a:schemeClr>
                </a:solidFill>
              </a:rPr>
              <a:t> </a:t>
            </a:r>
          </a:p>
          <a:p>
            <a:pPr marL="914400" lvl="1" indent="-457200">
              <a:buFont typeface="Arial" panose="020B0604020202020204" pitchFamily="34" charset="0"/>
              <a:buChar char="•"/>
            </a:pPr>
            <a:r>
              <a:rPr lang="en-US" sz="2000" dirty="0">
                <a:solidFill>
                  <a:schemeClr val="accent5">
                    <a:lumMod val="50000"/>
                  </a:schemeClr>
                </a:solidFill>
              </a:rPr>
              <a:t>Discrepancy</a:t>
            </a:r>
          </a:p>
          <a:p>
            <a:pPr marL="914400" lvl="1" indent="-457200">
              <a:buFont typeface="Arial" panose="020B0604020202020204" pitchFamily="34" charset="0"/>
              <a:buChar char="•"/>
            </a:pPr>
            <a:r>
              <a:rPr lang="en-US" sz="2000" dirty="0">
                <a:solidFill>
                  <a:schemeClr val="accent5">
                    <a:lumMod val="50000"/>
                  </a:schemeClr>
                </a:solidFill>
              </a:rPr>
              <a:t>Most probable candidate</a:t>
            </a:r>
          </a:p>
          <a:p>
            <a:pPr marL="571500" indent="-571500">
              <a:buFont typeface="+mj-lt"/>
              <a:buAutoNum type="romanUcPeriod" startAt="3"/>
            </a:pPr>
            <a:r>
              <a:rPr lang="en-US" sz="2000" dirty="0">
                <a:solidFill>
                  <a:schemeClr val="accent5">
                    <a:lumMod val="50000"/>
                  </a:schemeClr>
                </a:solidFill>
              </a:rPr>
              <a:t>Analysis</a:t>
            </a:r>
          </a:p>
          <a:p>
            <a:pPr marL="400050" indent="-400050">
              <a:buFont typeface="+mj-lt"/>
              <a:buAutoNum type="romanUcPeriod" startAt="3"/>
            </a:pPr>
            <a:r>
              <a:rPr lang="en-US" sz="2000" dirty="0">
                <a:solidFill>
                  <a:schemeClr val="accent5">
                    <a:lumMod val="50000"/>
                  </a:schemeClr>
                </a:solidFill>
              </a:rPr>
              <a:t>Summary and outlook</a:t>
            </a:r>
          </a:p>
          <a:p>
            <a:endParaRPr lang="he-IL" dirty="0"/>
          </a:p>
          <a:p>
            <a:endParaRPr lang="en-US" sz="100" dirty="0">
              <a:solidFill>
                <a:schemeClr val="accent5">
                  <a:lumMod val="50000"/>
                </a:schemeClr>
              </a:solidFill>
            </a:endParaRPr>
          </a:p>
        </p:txBody>
      </p:sp>
      <p:sp>
        <p:nvSpPr>
          <p:cNvPr id="6" name="מציין מיקום של מספר שקופית 5">
            <a:extLst>
              <a:ext uri="{FF2B5EF4-FFF2-40B4-BE49-F238E27FC236}">
                <a16:creationId xmlns:a16="http://schemas.microsoft.com/office/drawing/2014/main" id="{D3F0F57A-99F0-42C6-A7C5-F0DEA6729B04}"/>
              </a:ext>
            </a:extLst>
          </p:cNvPr>
          <p:cNvSpPr>
            <a:spLocks noGrp="1"/>
          </p:cNvSpPr>
          <p:nvPr>
            <p:ph type="sldNum" sz="quarter" idx="12"/>
          </p:nvPr>
        </p:nvSpPr>
        <p:spPr/>
        <p:txBody>
          <a:bodyPr/>
          <a:lstStyle/>
          <a:p>
            <a:r>
              <a:rPr lang="en-US"/>
              <a:t>/22</a:t>
            </a:r>
            <a:fld id="{ACBF4EC1-76DE-4B96-9D40-18B28CC9D00D}" type="slidenum">
              <a:rPr lang="he-IL" smtClean="0"/>
              <a:pPr/>
              <a:t>9</a:t>
            </a:fld>
            <a:r>
              <a:rPr lang="en-US"/>
              <a:t>Slide </a:t>
            </a:r>
            <a:endParaRPr lang="he-IL" dirty="0"/>
          </a:p>
        </p:txBody>
      </p:sp>
    </p:spTree>
    <p:extLst>
      <p:ext uri="{BB962C8B-B14F-4D97-AF65-F5344CB8AC3E}">
        <p14:creationId xmlns:p14="http://schemas.microsoft.com/office/powerpoint/2010/main" val="37903871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259.5"/>
  <p:tag name="ORIGINALWIDTH" val="1219.5"/>
  <p:tag name="OUTPUTDPI" val="1200"/>
  <p:tag name="LATEXADDIN" val="\documentclass{article}&#10;\usepackage{amsmath}&#10;&#10;&#10;\usepackage{color}&#10;&#10;\pagestyle{empty}&#10;\begin{document}&#10;$P_{s}=A_{*}\left(\frac{k}{k_{*}}\right)^{n_{s}-1 +(...)}$&#10;\end{document}"/>
  <p:tag name="IGUANATEXSIZE" val="20"/>
  <p:tag name="IGUANATEXCURSOR" val="160"/>
  <p:tag name="TRANSPARENCY" val="True"/>
  <p:tag name="FILENAME" val=""/>
  <p:tag name="INPUTTYPE" val="0"/>
  <p:tag name="LATEXENGINEID" val="0"/>
  <p:tag name="TEMPFOLDER" val="c:\temp\"/>
</p:tagLst>
</file>

<file path=ppt/tags/tag10.xml><?xml version="1.0" encoding="utf-8"?>
<p:tagLst xmlns:a="http://schemas.openxmlformats.org/drawingml/2006/main" xmlns:r="http://schemas.openxmlformats.org/officeDocument/2006/relationships" xmlns:p="http://schemas.openxmlformats.org/presentationml/2006/main">
  <p:tag name="ORIGINALHEIGHT" val="449.1938"/>
  <p:tag name="ORIGINALWIDTH" val="1283.839"/>
  <p:tag name="OUTPUTDPI" val="1200"/>
  <p:tag name="LATEXADDIN" val="\documentclass{article}&#10;\usepackage{amsmath,amssymb}&#10;\usepackage{slashed}&#10;\usepackage{mathrsfs}&#10;\usepackage{color}&#10;&#10;\pagestyle{empty}&#10;\begin{document}&#10;\begin{align*}&#10;\left\{&#10;\begin{array}{c}&#10;a_4=f_1(r_0,a_2,a_3,a_5)\\&#10;\\&#10;a_5=f_2(r_0,a_2,a_3,N)&#10;\end{array}\right.&#10;\end{align*}&#10;\end{document}"/>
  <p:tag name="IGUANATEXSIZE" val="20"/>
  <p:tag name="IGUANATEXCURSOR" val="189"/>
  <p:tag name="TRANSPARENCY" val="True"/>
  <p:tag name="FILENAME" val=""/>
  <p:tag name="INPUTTYPE" val="0"/>
  <p:tag name="LATEXENGINEID" val="0"/>
  <p:tag name="TEMPFOLDER" val="c:\temp\"/>
</p:tagLst>
</file>

<file path=ppt/tags/tag11.xml><?xml version="1.0" encoding="utf-8"?>
<p:tagLst xmlns:a="http://schemas.openxmlformats.org/drawingml/2006/main" xmlns:r="http://schemas.openxmlformats.org/officeDocument/2006/relationships" xmlns:p="http://schemas.openxmlformats.org/presentationml/2006/main">
  <p:tag name="ORIGINALHEIGHT" val="109.5"/>
  <p:tag name="ORIGINALWIDTH" val="338.25"/>
  <p:tag name="OUTPUTDPI" val="1200"/>
  <p:tag name="LATEXADDIN" val="\documentclass{article}&#10;\usepackage{amsmath,amssymb}&#10;\usepackage{slashed}&#10;\usepackage{mathrsfs}&#10;\usepackage{color}&#10;&#10;\pagestyle{empty}&#10;\begin{document}&#10;\begin{align*}&#10;\eta_0=0&#10;\end{align*}&#10;\end{document}"/>
  <p:tag name="IGUANATEXSIZE" val="20"/>
  <p:tag name="IGUANATEXCURSOR" val="174"/>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ORIGINALHEIGHT" val="950.25"/>
  <p:tag name="ORIGINALWIDTH" val="2302.5"/>
  <p:tag name="OUTPUTDPI" val="1200"/>
  <p:tag name="LATEXADDIN" val="\documentclass{article}&#10;\usepackage{amsmath}&#10;&#10;&#10;\usepackage{color}&#10;&#10;\pagestyle{empty}&#10;\begin{document}&#10;\begin{align*} n_{s}=1+\left.\frac{\partial\log\left(P_{s}\right)}{\partial\log\left(k\right)}\right|_{aH=k}&#10;\end{align*}&#10;\begin{align*} n_{run}=\left.\frac{\partial^{2}\log\left(P_{s}\right)}{\partial\log\left(k\right)^{2}}\right|_{aH=k}=\left.\frac{\partial n_{s}}{\partial \log\left(k\right)}\right|_{aH=k}&#10;\end{align*}&#10;\end{document}"/>
  <p:tag name="IGUANATEXSIZE" val="20"/>
  <p:tag name="IGUANATEXCURSOR" val="210"/>
  <p:tag name="TRANSPARENCY" val="True"/>
  <p:tag name="FILENAME" val=""/>
  <p:tag name="INPUTTYPE" val="0"/>
  <p:tag name="LATEXENGINEID" val="0"/>
  <p:tag name="TEMPFOLDER" val="c:\temp\"/>
</p:tagLst>
</file>

<file path=ppt/tags/tag3.xml><?xml version="1.0" encoding="utf-8"?>
<p:tagLst xmlns:a="http://schemas.openxmlformats.org/drawingml/2006/main" xmlns:r="http://schemas.openxmlformats.org/officeDocument/2006/relationships" xmlns:p="http://schemas.openxmlformats.org/presentationml/2006/main">
  <p:tag name="ORIGINALHEIGHT" val="531.75"/>
  <p:tag name="ORIGINALWIDTH" val="2487"/>
  <p:tag name="OUTPUTDPI" val="1200"/>
  <p:tag name="LATEXADDIN" val="\documentclass{article}&#10;\usepackage{amsmath}&#10;&#10;&#10;\usepackage{color}&#10;&#10;\pagestyle{empty}&#10;\begin{document}&#10;\begin{align*}&#10;n_{s}\simeq 1 +2\times\left[b\left(4\epsilon_H^{2}+5\epsilon_H\delta_H-\delta_H^{2}+\frac{\delta_H\dddot{\phi}}{H\ddot{\phi}}\right)\right.\\&#10; \left.-2(\epsilon_H+2\epsilon_H^2+\delta_H \epsilon_H)(\epsilon_H+\delta_H)-2\epsilon_H-\delta_H\right]&#10;\end{align*}&#10;\end{document}"/>
  <p:tag name="IGUANATEXSIZE" val="20"/>
  <p:tag name="IGUANATEXCURSOR" val="335"/>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213.75"/>
  <p:tag name="ORIGINALWIDTH" val="1243.5"/>
  <p:tag name="OUTPUTDPI" val="1200"/>
  <p:tag name="LATEXADDIN" val="\documentclass{article}&#10;\usepackage{amsmath}&#10;&#10;&#10;\usepackage{color}&#10;&#10;\pagestyle{empty}&#10;\begin{document}&#10;$\epsilon_H =\frac{-\dot{H}}{H^2}\;\;\; ; \;\;\; \delta_H=\frac{\ddot{\phi}}{H\dot{\phi}}$&#10;\end{document}"/>
  <p:tag name="IGUANATEXSIZE" val="20"/>
  <p:tag name="IGUANATEXCURSOR" val="192"/>
  <p:tag name="TRANSPARENCY" val="True"/>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332.25"/>
  <p:tag name="ORIGINALWIDTH" val="2136.75"/>
  <p:tag name="OUTPUTDPI" val="1200"/>
  <p:tag name="LATEXADDIN" val="\documentclass{article}&#10;\usepackage{amsmath}&#10;&#10;&#10;\usepackage{color}&#10;&#10;\pagestyle{empty}&#10;\begin{document}&#10;\begin{align*}&#10; n_{run}=-8\epsilon_H^{2}-10\epsilon_H\delta_H +2\delta_H^{2}-2\frac{\delta_H\dddot{\phi}}{H\ddot{\phi}}\label{nrunH}&#10;\end{align*}&#10;\end{document}"/>
  <p:tag name="IGUANATEXSIZE" val="20"/>
  <p:tag name="IGUANATEXCURSOR" val="246"/>
  <p:tag name="TRANSPARENCY" val="True"/>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974.25"/>
  <p:tag name="ORIGINALWIDTH" val="2231.25"/>
  <p:tag name="OUTPUTDPI" val="1200"/>
  <p:tag name="LATEXADDIN" val="\documentclass{article}&#10;\usepackage{amsmath}&#10;&#10;&#10;\usepackage{color}&#10;&#10;\pagestyle{empty}&#10;\begin{document}&#10;\begin{align*}&#10; n_{s}\simeq&amp;1-6\varepsilon_{V,0}+2\eta_{V,0}\label{nsV} \\&#10; &amp;\nonumber +2\Bigg[\frac{\eta_{V,0}^{2}}{3}-\left(\frac{5}{3}-12b\right)\varepsilon_{V,0}^{2}\\&#10;&amp;-\left(8b+1\right)\varepsilon_{V,0}\eta_{V,0} + \left(b+\frac{1}{3}\right)\xi_{V,0}^{2}\Bigg] ,\\ \nonumber \\&#10;\end{align*}&#10;\end{document}"/>
  <p:tag name="IGUANATEXSIZE" val="20"/>
  <p:tag name="IGUANATEXCURSOR" val="385"/>
  <p:tag name="TRANSPARENCY" val="True"/>
  <p:tag name="FILENAME" val=""/>
  <p:tag name="INPUTTYPE" val="0"/>
  <p:tag name="LATEXENGINEID" val="0"/>
  <p:tag name="TEMPFOLDER" val="c:\temp\"/>
</p:tagLst>
</file>

<file path=ppt/tags/tag7.xml><?xml version="1.0" encoding="utf-8"?>
<p:tagLst xmlns:a="http://schemas.openxmlformats.org/drawingml/2006/main" xmlns:r="http://schemas.openxmlformats.org/officeDocument/2006/relationships" xmlns:p="http://schemas.openxmlformats.org/presentationml/2006/main">
  <p:tag name="ORIGINALHEIGHT" val="158.25"/>
  <p:tag name="ORIGINALWIDTH" val="1848"/>
  <p:tag name="OUTPUTDPI" val="1200"/>
  <p:tag name="LATEXADDIN" val="\documentclass{article}&#10;\usepackage{amsmath}&#10;&#10;&#10;\usepackage{color}&#10;&#10;\pagestyle{empty}&#10;\begin{document}&#10;\begin{align*}&#10;n_{run}\simeq  16\varepsilon_{V,0}\eta_{V,0} -24\varepsilon_{V,0}^{2}-2\xi_{V,0}^{2}&#10;\end{align*}&#10;\end{document}"/>
  <p:tag name="IGUANATEXSIZE" val="20"/>
  <p:tag name="IGUANATEXCURSOR" val="117"/>
  <p:tag name="TRANSPARENCY" val="True"/>
  <p:tag name="FILENAME" val=""/>
  <p:tag name="INPUTTYPE" val="0"/>
  <p:tag name="LATEXENGINEID" val="0"/>
  <p:tag name="TEMPFOLDER" val="c:\temp\"/>
</p:tagLst>
</file>

<file path=ppt/tags/tag8.xml><?xml version="1.0" encoding="utf-8"?>
<p:tagLst xmlns:a="http://schemas.openxmlformats.org/drawingml/2006/main" xmlns:r="http://schemas.openxmlformats.org/officeDocument/2006/relationships" xmlns:p="http://schemas.openxmlformats.org/presentationml/2006/main">
  <p:tag name="ORIGINALHEIGHT" val="224.25"/>
  <p:tag name="ORIGINALWIDTH" val="1512"/>
  <p:tag name="OUTPUTDPI" val="1200"/>
  <p:tag name="LATEXADDIN" val="\documentclass{article}&#10;\usepackage{amsmath}&#10;&#10;&#10;\usepackage{color}&#10;&#10;\pagestyle{empty}&#10;\begin{document}&#10;$V(\phi)=V_{0}\left(1+\sum_{p=1}^{5}a_{p}\phi^{p}\right)\;$&#10;&#10;\end{document}"/>
  <p:tag name="IGUANATEXSIZE" val="20"/>
  <p:tag name="IGUANATEXCURSOR" val="162"/>
  <p:tag name="TRANSPARENCY" val="True"/>
  <p:tag name="FILENAME" val=""/>
  <p:tag name="INPUTTYPE" val="0"/>
  <p:tag name="LATEXENGINEID" val="0"/>
  <p:tag name="TEMPFOLDER" val="c:\temp\"/>
</p:tagLst>
</file>

<file path=ppt/tags/tag9.xml><?xml version="1.0" encoding="utf-8"?>
<p:tagLst xmlns:a="http://schemas.openxmlformats.org/drawingml/2006/main" xmlns:r="http://schemas.openxmlformats.org/officeDocument/2006/relationships" xmlns:p="http://schemas.openxmlformats.org/presentationml/2006/main">
  <p:tag name="ORIGINALHEIGHT" val="654"/>
  <p:tag name="ORIGINALWIDTH" val="2332.5"/>
  <p:tag name="OUTPUTDPI" val="1200"/>
  <p:tag name="LATEXADDIN" val="\documentclass{article}&#10;\usepackage{amsmath}&#10;&#10;&#10;\usepackage{color}&#10;&#10;\pagestyle{empty}&#10;\begin{document}&#10;\begin{align*}&#10;V(\phi)=&amp;V_{0}\left(1-\sqrt{\frac{r_{0}}{8}}\phi\right.&amp;&amp;\\&#10;&amp;\left. +\frac{\eta_{0}}{2}\phi^{2} +\frac{\alpha_{0}}{3\sqrt{2 r_{0}}}\phi^{3} +a_{4}\phi^{4}+a_{5}\phi^{5}\right)&amp;&#10;\end{align*} &#10;&#10;\end{document}"/>
  <p:tag name="IGUANATEXSIZE" val="20"/>
  <p:tag name="IGUANATEXCURSOR" val="101"/>
  <p:tag name="TRANSPARENCY" val="True"/>
  <p:tag name="FILENAME" val=""/>
  <p:tag name="INPUTTYPE" val="0"/>
  <p:tag name="LATEXENGINEID" val="0"/>
  <p:tag name="TEMPFOLDER" val="c:\temp\"/>
</p:tagLst>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4672</TotalTime>
  <Words>3260</Words>
  <Application>Microsoft Office PowerPoint</Application>
  <PresentationFormat>מסך רחב</PresentationFormat>
  <Paragraphs>604</Paragraphs>
  <Slides>29</Slides>
  <Notes>29</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29</vt:i4>
      </vt:variant>
    </vt:vector>
  </HeadingPairs>
  <TitlesOfParts>
    <vt:vector size="36" baseType="lpstr">
      <vt:lpstr>Arial</vt:lpstr>
      <vt:lpstr>Calibri</vt:lpstr>
      <vt:lpstr>Calibri Light</vt:lpstr>
      <vt:lpstr>Cambria Math</vt:lpstr>
      <vt:lpstr>Times New Roman</vt:lpstr>
      <vt:lpstr>Wingdings</vt:lpstr>
      <vt:lpstr>ערכת נושא Office</vt:lpstr>
      <vt:lpstr>מצגת של PowerPoint‏</vt:lpstr>
      <vt:lpstr>מצגת של PowerPoint‏</vt:lpstr>
      <vt:lpstr>Outline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Ira Wolfson</dc:creator>
  <cp:lastModifiedBy>Ira Wolfson</cp:lastModifiedBy>
  <cp:revision>304</cp:revision>
  <cp:lastPrinted>2016-11-08T12:50:46Z</cp:lastPrinted>
  <dcterms:created xsi:type="dcterms:W3CDTF">2015-11-08T11:17:44Z</dcterms:created>
  <dcterms:modified xsi:type="dcterms:W3CDTF">2017-11-14T15:55:45Z</dcterms:modified>
</cp:coreProperties>
</file>