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embeddings/Microsoft_Equation22.bin" ContentType="application/vnd.openxmlformats-officedocument.oleObject"/>
  <Override PartName="/docProps/app.xml" ContentType="application/vnd.openxmlformats-officedocument.extended-properties+xml"/>
  <Override PartName="/ppt/notesSlides/notesSlide9.xml" ContentType="application/vnd.openxmlformats-officedocument.presentationml.notesSlide+xml"/>
  <Override PartName="/ppt/embeddings/Microsoft_Equation29.bin" ContentType="application/vnd.openxmlformats-officedocument.oleObject"/>
  <Override PartName="/ppt/slides/slide11.xml" ContentType="application/vnd.openxmlformats-officedocument.presentationml.slide+xml"/>
  <Override PartName="/ppt/embeddings/Microsoft_Equation39.bin" ContentType="application/vnd.openxmlformats-officedocument.oleObject"/>
  <Override PartName="/ppt/slides/slide47.xml" ContentType="application/vnd.openxmlformats-officedocument.presentationml.slide+xml"/>
  <Override PartName="/ppt/slideLayouts/slideLayout21.xml" ContentType="application/vnd.openxmlformats-officedocument.presentationml.slideLayout+xml"/>
  <Override PartName="/ppt/slides/slide118.xml" ContentType="application/vnd.openxmlformats-officedocument.presentationml.slide+xml"/>
  <Override PartName="/ppt/slideLayouts/slideLayout3.xml" ContentType="application/vnd.openxmlformats-officedocument.presentationml.slideLayout+xml"/>
  <Override PartName="/ppt/slideLayouts/slideLayout24.xml" ContentType="application/vnd.openxmlformats-officedocument.presentationml.slideLayout+xml"/>
  <Override PartName="/ppt/embeddings/Microsoft_Equation20.bin" ContentType="application/vnd.openxmlformats-officedocument.oleObject"/>
  <Override PartName="/ppt/slides/slide1.xml" ContentType="application/vnd.openxmlformats-officedocument.presentationml.slide+xml"/>
  <Override PartName="/ppt/slides/slide97.xml" ContentType="application/vnd.openxmlformats-officedocument.presentationml.slide+xml"/>
  <Override PartName="/ppt/tableStyles.xml" ContentType="application/vnd.openxmlformats-officedocument.presentationml.tableStyles+xml"/>
  <Default Extension="wmf" ContentType="image/x-wmf"/>
  <Override PartName="/ppt/embeddings/Microsoft_Equation12.bin" ContentType="application/vnd.openxmlformats-officedocument.oleObject"/>
  <Override PartName="/ppt/slides/slide94.xml" ContentType="application/vnd.openxmlformats-officedocument.presentationml.slide+xml"/>
  <Override PartName="/ppt/slides/slide92.xml" ContentType="application/vnd.openxmlformats-officedocument.presentationml.slide+xml"/>
  <Override PartName="/ppt/embeddings/Microsoft_Equation42.bin" ContentType="application/vnd.openxmlformats-officedocument.oleObject"/>
  <Override PartName="/ppt/embeddings/Microsoft_Equation11.bin" ContentType="application/vnd.openxmlformats-officedocument.oleObject"/>
  <Override PartName="/ppt/embeddings/Microsoft_Equation23.bin" ContentType="application/vnd.openxmlformats-officedocument.oleObject"/>
  <Default Extension="pict" ContentType="image/pict"/>
  <Override PartName="/ppt/slides/slide20.xml" ContentType="application/vnd.openxmlformats-officedocument.presentationml.slide+xml"/>
  <Override PartName="/ppt/slides/slide17.xml" ContentType="application/vnd.openxmlformats-officedocument.presentationml.slide+xml"/>
  <Override PartName="/ppt/slides/slide115.xml" ContentType="application/vnd.openxmlformats-officedocument.presentationml.slide+xml"/>
  <Override PartName="/ppt/notesSlides/notesSlide13.xml" ContentType="application/vnd.openxmlformats-officedocument.presentationml.notesSlide+xml"/>
  <Override PartName="/ppt/slides/slide78.xml" ContentType="application/vnd.openxmlformats-officedocument.presentationml.slide+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s/slide37.xml" ContentType="application/vnd.openxmlformats-officedocument.presentationml.slide+xml"/>
  <Override PartName="/ppt/slides/slide104.xml" ContentType="application/vnd.openxmlformats-officedocument.presentationml.slide+xml"/>
  <Override PartName="/ppt/slides/slide10.xml" ContentType="application/vnd.openxmlformats-officedocument.presentationml.slide+xml"/>
  <Override PartName="/ppt/embeddings/oleObject13.bin" ContentType="application/vnd.openxmlformats-officedocument.oleObject"/>
  <Override PartName="/ppt/slides/slide33.xml" ContentType="application/vnd.openxmlformats-officedocument.presentationml.slide+xml"/>
  <Default Extension="vml" ContentType="application/vnd.openxmlformats-officedocument.vmlDrawing"/>
  <Default Extension="png" ContentType="image/png"/>
  <Override PartName="/ppt/slides/slide83.xml" ContentType="application/vnd.openxmlformats-officedocument.presentationml.slide+xml"/>
  <Override PartName="/ppt/embeddings/Microsoft_Equation1.bin" ContentType="application/vnd.openxmlformats-officedocument.oleObject"/>
  <Override PartName="/docProps/core.xml" ContentType="application/vnd.openxmlformats-package.core-properties+xml"/>
  <Override PartName="/ppt/slides/slide56.xml" ContentType="application/vnd.openxmlformats-officedocument.presentationml.slide+xml"/>
  <Override PartName="/ppt/embeddings/Microsoft_Equation24.bin" ContentType="application/vnd.openxmlformats-officedocument.oleObject"/>
  <Override PartName="/ppt/slides/slide31.xml" ContentType="application/vnd.openxmlformats-officedocument.presentationml.slide+xml"/>
  <Override PartName="/ppt/embeddings/oleObject11.bin" ContentType="application/vnd.openxmlformats-officedocument.oleObject"/>
  <Default Extension="bin" ContentType="application/vnd.openxmlformats-officedocument.presentationml.printerSettings"/>
  <Override PartName="/ppt/slides/slide53.xml" ContentType="application/vnd.openxmlformats-officedocument.presentationml.slide+xml"/>
  <Override PartName="/ppt/slides/slide76.xml" ContentType="application/vnd.openxmlformats-officedocument.presentationml.slide+xml"/>
  <Override PartName="/ppt/slideLayouts/slideLayout19.xml" ContentType="application/vnd.openxmlformats-officedocument.presentationml.slideLayout+xml"/>
  <Override PartName="/ppt/embeddings/Microsoft_Equation3.bin" ContentType="application/vnd.openxmlformats-officedocument.oleObject"/>
  <Override PartName="/ppt/embeddings/Microsoft_Equation41.bin" ContentType="application/vnd.openxmlformats-officedocument.oleObject"/>
  <Override PartName="/ppt/slides/slide55.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notesSlides/notesSlide2.xml" ContentType="application/vnd.openxmlformats-officedocument.presentationml.notesSlide+xml"/>
  <Override PartName="/ppt/theme/theme2.xml" ContentType="application/vnd.openxmlformats-officedocument.theme+xml"/>
  <Override PartName="/ppt/embeddings/Microsoft_Equation15.bin" ContentType="application/vnd.openxmlformats-officedocument.oleObject"/>
  <Override PartName="/ppt/slides/slide2.xml" ContentType="application/vnd.openxmlformats-officedocument.presentationml.slide+xml"/>
  <Override PartName="/ppt/slides/slide80.xml" ContentType="application/vnd.openxmlformats-officedocument.presentationml.slide+xml"/>
  <Override PartName="/ppt/embeddings/Microsoft_Equation28.bin" ContentType="application/vnd.openxmlformats-officedocument.oleObject"/>
  <Override PartName="/ppt/embeddings/Microsoft_Equation51.bin" ContentType="application/vnd.openxmlformats-officedocument.oleObject"/>
  <Override PartName="/ppt/slides/slide45.xml" ContentType="application/vnd.openxmlformats-officedocument.presentationml.slide+xml"/>
  <Override PartName="/ppt/slides/slide101.xml" ContentType="application/vnd.openxmlformats-officedocument.presentationml.slide+xml"/>
  <Override PartName="/ppt/slideLayouts/slideLayout10.xml" ContentType="application/vnd.openxmlformats-officedocument.presentationml.slideLayout+xml"/>
  <Override PartName="/ppt/embeddings/oleObject6.bin" ContentType="application/vnd.openxmlformats-officedocument.oleObject"/>
  <Override PartName="/ppt/slides/slide54.xml" ContentType="application/vnd.openxmlformats-officedocument.presentationml.slide+xml"/>
  <Override PartName="/ppt/embeddings/Microsoft_Equation43.bin" ContentType="application/vnd.openxmlformats-officedocument.oleObject"/>
  <Override PartName="/ppt/embeddings/Microsoft_Equation16.bin" ContentType="application/vnd.openxmlformats-officedocument.oleObject"/>
  <Override PartName="/ppt/notesSlides/notesSlide3.xml" ContentType="application/vnd.openxmlformats-officedocument.presentationml.notesSlide+xml"/>
  <Override PartName="/ppt/slides/slide58.xml" ContentType="application/vnd.openxmlformats-officedocument.presentationml.slide+xml"/>
  <Default Extension="xml" ContentType="application/xml"/>
  <Override PartName="/ppt/slides/slide91.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s/slide86.xml" ContentType="application/vnd.openxmlformats-officedocument.presentationml.slide+xml"/>
  <Override PartName="/ppt/embeddings/Microsoft_Equation33.bin" ContentType="application/vnd.openxmlformats-officedocument.oleObject"/>
  <Override PartName="/ppt/slides/slide81.xml" ContentType="application/vnd.openxmlformats-officedocument.presentationml.slide+xml"/>
  <Override PartName="/ppt/slides/slide25.xml" ContentType="application/vnd.openxmlformats-officedocument.presentationml.slide+xml"/>
  <Override PartName="/ppt/embeddings/Microsoft_Equation40.bin" ContentType="application/vnd.openxmlformats-officedocument.oleObject"/>
  <Override PartName="/ppt/embeddings/Microsoft_Equation48.bin" ContentType="application/vnd.openxmlformats-officedocument.oleObject"/>
  <Override PartName="/ppt/embeddings/oleObject5.bin" ContentType="application/vnd.openxmlformats-officedocument.oleObject"/>
  <Override PartName="/ppt/slides/slide9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slides/slide105.xml" ContentType="application/vnd.openxmlformats-officedocument.presentationml.slide+xml"/>
  <Override PartName="/ppt/slideLayouts/slideLayout18.xml" ContentType="application/vnd.openxmlformats-officedocument.presentationml.slideLayout+xml"/>
  <Override PartName="/ppt/embeddings/Microsoft_Equation10.bin" ContentType="application/vnd.openxmlformats-officedocument.oleObject"/>
  <Override PartName="/ppt/embeddings/oleObject1.bin" ContentType="application/vnd.openxmlformats-officedocument.oleObject"/>
  <Override PartName="/ppt/slides/slide44.xml" ContentType="application/vnd.openxmlformats-officedocument.presentationml.slide+xml"/>
  <Override PartName="/ppt/slides/slide103.xml" ContentType="application/vnd.openxmlformats-officedocument.presentationml.slide+xml"/>
  <Override PartName="/ppt/slides/slide49.xml" ContentType="application/vnd.openxmlformats-officedocument.presentationml.slide+xml"/>
  <Override PartName="/ppt/slideLayouts/slideLayout20.xml" ContentType="application/vnd.openxmlformats-officedocument.presentationml.slideLayout+xml"/>
  <Override PartName="/ppt/slides/slide70.xml" ContentType="application/vnd.openxmlformats-officedocument.presentationml.slide+xml"/>
  <Override PartName="/ppt/embeddings/Microsoft_Equation13.bin" ContentType="application/vnd.openxmlformats-officedocument.oleObject"/>
  <Override PartName="/ppt/slides/slide48.xml" ContentType="application/vnd.openxmlformats-officedocument.presentationml.slide+xml"/>
  <Override PartName="/ppt/slides/slide120.xml" ContentType="application/vnd.openxmlformats-officedocument.presentationml.slide+xml"/>
  <Override PartName="/ppt/embeddings/oleObject7.bin" ContentType="application/vnd.openxmlformats-officedocument.oleObject"/>
  <Override PartName="/ppt/presentation.xml" ContentType="application/vnd.openxmlformats-officedocument.presentationml.presentation.main+xml"/>
  <Override PartName="/ppt/embeddings/oleObject12.bin" ContentType="application/vnd.openxmlformats-officedocument.oleObject"/>
  <Override PartName="/ppt/slides/slide77.xml" ContentType="application/vnd.openxmlformats-officedocument.presentationml.slide+xml"/>
  <Override PartName="/ppt/slides/slide79.xml" ContentType="application/vnd.openxmlformats-officedocument.presentationml.slide+xml"/>
  <Override PartName="/ppt/slides/slide95.xml" ContentType="application/vnd.openxmlformats-officedocument.presentationml.slide+xml"/>
  <Default Extension="jpeg" ContentType="image/jpeg"/>
  <Override PartName="/ppt/slides/slide3.xml" ContentType="application/vnd.openxmlformats-officedocument.presentationml.slide+xml"/>
  <Override PartName="/ppt/slideLayouts/slideLayout11.xml" ContentType="application/vnd.openxmlformats-officedocument.presentationml.slideLayout+xml"/>
  <Override PartName="/ppt/slides/slide96.xml" ContentType="application/vnd.openxmlformats-officedocument.presentationml.slide+xml"/>
  <Override PartName="/ppt/notesSlides/notesSlide8.xml" ContentType="application/vnd.openxmlformats-officedocument.presentationml.notesSlide+xml"/>
  <Override PartName="/ppt/slides/slide74.xml" ContentType="application/vnd.openxmlformats-officedocument.presentationml.slide+xml"/>
  <Override PartName="/ppt/slideLayouts/slideLayout13.xml" ContentType="application/vnd.openxmlformats-officedocument.presentationml.slideLayout+xml"/>
  <Override PartName="/ppt/slides/slide75.xml" ContentType="application/vnd.openxmlformats-officedocument.presentationml.slide+xml"/>
  <Override PartName="/ppt/embeddings/Microsoft_Equation9.bin" ContentType="application/vnd.openxmlformats-officedocument.oleObject"/>
  <Override PartName="/ppt/embeddings/Microsoft_Equation27.bin" ContentType="application/vnd.openxmlformats-officedocument.oleObject"/>
  <Override PartName="/ppt/slides/slide15.xml" ContentType="application/vnd.openxmlformats-officedocument.presentationml.slide+xml"/>
  <Override PartName="/ppt/embeddings/Microsoft_Equation32.bin" ContentType="application/vnd.openxmlformats-officedocument.oleObject"/>
  <Override PartName="/ppt/slideLayouts/slideLayout15.xml" ContentType="application/vnd.openxmlformats-officedocument.presentationml.slideLayout+xml"/>
  <Default Extension="rels" ContentType="application/vnd.openxmlformats-package.relationships+xml"/>
  <Override PartName="/ppt/slides/slide9.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slides/slide117.xml" ContentType="application/vnd.openxmlformats-officedocument.presentationml.slide+xml"/>
  <Override PartName="/ppt/slides/slide111.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113.xml" ContentType="application/vnd.openxmlformats-officedocument.presentationml.slide+xml"/>
  <Override PartName="/ppt/slides/slide108.xml" ContentType="application/vnd.openxmlformats-officedocument.presentationml.slide+xml"/>
  <Override PartName="/ppt/slides/slide29.xml" ContentType="application/vnd.openxmlformats-officedocument.presentationml.slide+xml"/>
  <Override PartName="/ppt/embeddings/oleObject4.bin" ContentType="application/vnd.openxmlformats-officedocument.oleObject"/>
  <Override PartName="/ppt/slides/slide22.xml" ContentType="application/vnd.openxmlformats-officedocument.presentationml.slide+xml"/>
  <Override PartName="/ppt/slides/slide85.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slideLayouts/slideLayout23.xml" ContentType="application/vnd.openxmlformats-officedocument.presentationml.slideLayout+xml"/>
  <Override PartName="/ppt/slides/slide36.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embeddings/oleObject16.bin" ContentType="application/vnd.openxmlformats-officedocument.oleObject"/>
  <Override PartName="/ppt/slides/slide90.xml" ContentType="application/vnd.openxmlformats-officedocument.presentationml.slide+xml"/>
  <Override PartName="/ppt/slides/slide21.xml" ContentType="application/vnd.openxmlformats-officedocument.presentationml.slide+xml"/>
  <Override PartName="/ppt/slides/slide107.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22.xml" ContentType="application/vnd.openxmlformats-officedocument.presentationml.slideLayout+xml"/>
  <Override PartName="/ppt/embeddings/Microsoft_Equation8.bin" ContentType="application/vnd.openxmlformats-officedocument.oleObject"/>
  <Override PartName="/ppt/slides/slide52.xml" ContentType="application/vnd.openxmlformats-officedocument.presentationml.slide+xml"/>
  <Override PartName="/ppt/slides/slide5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embeddings/oleObject2.bin" ContentType="application/vnd.openxmlformats-officedocument.oleObject"/>
  <Override PartName="/ppt/embeddings/Microsoft_Equation36.bin" ContentType="application/vnd.openxmlformats-officedocument.oleObject"/>
  <Override PartName="/ppt/embeddings/Microsoft_Equation19.bin" ContentType="application/vnd.openxmlformats-officedocument.oleObject"/>
  <Override PartName="/ppt/notesSlides/notesSlide4.xml" ContentType="application/vnd.openxmlformats-officedocument.presentationml.notesSlide+xml"/>
  <Override PartName="/ppt/embeddings/Microsoft_Equation4.bin" ContentType="application/vnd.openxmlformats-officedocument.oleObject"/>
  <Override PartName="/ppt/slides/slide13.xml" ContentType="application/vnd.openxmlformats-officedocument.presentationml.slide+xml"/>
  <Override PartName="/ppt/slides/slide121.xml" ContentType="application/vnd.openxmlformats-officedocument.presentationml.slide+xml"/>
  <Override PartName="/ppt/embeddings/Microsoft_Equation5.bin" ContentType="application/vnd.openxmlformats-officedocument.oleObject"/>
  <Override PartName="/ppt/slides/slide87.xml" ContentType="application/vnd.openxmlformats-officedocument.presentationml.slide+xml"/>
  <Override PartName="/ppt/embeddings/Microsoft_Equation18.bin" ContentType="application/vnd.openxmlformats-officedocument.oleObject"/>
  <Override PartName="/ppt/embeddings/oleObject3.bin" ContentType="application/vnd.openxmlformats-officedocument.oleObject"/>
  <Override PartName="/ppt/notesSlides/notesSlide6.xml" ContentType="application/vnd.openxmlformats-officedocument.presentationml.notes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s/slide89.xml" ContentType="application/vnd.openxmlformats-officedocument.presentationml.slide+xml"/>
  <Override PartName="/ppt/slideLayouts/slideLayout6.xml" ContentType="application/vnd.openxmlformats-officedocument.presentationml.slideLayout+xml"/>
  <Default Extension="emf" ContentType="image/x-emf"/>
  <Override PartName="/ppt/slideLayouts/slideLayout14.xml" ContentType="application/vnd.openxmlformats-officedocument.presentationml.slideLayout+xml"/>
  <Override PartName="/ppt/embeddings/oleObject10.bin" ContentType="application/vnd.openxmlformats-officedocument.oleObject"/>
  <Override PartName="/ppt/presProps.xml" ContentType="application/vnd.openxmlformats-officedocument.presentationml.presProps+xml"/>
  <Override PartName="/ppt/embeddings/oleObject15.bin" ContentType="application/vnd.openxmlformats-officedocument.oleObject"/>
  <Override PartName="/ppt/slides/slide27.xml" ContentType="application/vnd.openxmlformats-officedocument.presentationml.slide+xml"/>
  <Override PartName="/ppt/embeddings/oleObject9.bin" ContentType="application/vnd.openxmlformats-officedocument.oleObject"/>
  <Override PartName="/ppt/slideLayouts/slideLayout16.xml" ContentType="application/vnd.openxmlformats-officedocument.presentationml.slideLayout+xml"/>
  <Override PartName="/ppt/embeddings/Microsoft_Equation30.bin" ContentType="application/vnd.openxmlformats-officedocument.oleObject"/>
  <Override PartName="/ppt/notesSlides/notesSlide10.xml" ContentType="application/vnd.openxmlformats-officedocument.presentationml.notesSlide+xml"/>
  <Override PartName="/ppt/slideMasters/slideMaster2.xml" ContentType="application/vnd.openxmlformats-officedocument.presentationml.slideMaster+xml"/>
  <Override PartName="/ppt/slides/slide67.xml" ContentType="application/vnd.openxmlformats-officedocument.presentationml.slide+xml"/>
  <Override PartName="/ppt/slides/slide100.xml" ContentType="application/vnd.openxmlformats-officedocument.presentationml.slide+xml"/>
  <Override PartName="/ppt/slides/slide12.xml" ContentType="application/vnd.openxmlformats-officedocument.presentationml.slide+xml"/>
  <Override PartName="/ppt/slides/slide46.xml" ContentType="application/vnd.openxmlformats-officedocument.presentationml.slide+xml"/>
  <Override PartName="/ppt/slides/slide84.xml" ContentType="application/vnd.openxmlformats-officedocument.presentationml.slide+xml"/>
  <Override PartName="/ppt/embeddings/Microsoft_Equation38.bin" ContentType="application/vnd.openxmlformats-officedocument.oleObject"/>
  <Override PartName="/ppt/embeddings/Microsoft_Equation47.bin" ContentType="application/vnd.openxmlformats-officedocument.oleObject"/>
  <Override PartName="/ppt/slides/slide69.xml" ContentType="application/vnd.openxmlformats-officedocument.presentationml.slide+xml"/>
  <Override PartName="/ppt/embeddings/Microsoft_Equation49.bin" ContentType="application/vnd.openxmlformats-officedocument.oleObject"/>
  <Override PartName="/ppt/slides/slide35.xml" ContentType="application/vnd.openxmlformats-officedocument.presentationml.slide+xml"/>
  <Override PartName="/ppt/slides/slide42.xml" ContentType="application/vnd.openxmlformats-officedocument.presentationml.slide+xml"/>
  <Override PartName="/ppt/embeddings/Microsoft_Equation34.bin" ContentType="application/vnd.openxmlformats-officedocument.oleObject"/>
  <Override PartName="/ppt/embeddings/Microsoft_Equation44.bin" ContentType="application/vnd.openxmlformats-officedocument.oleObject"/>
  <Override PartName="/ppt/slideLayouts/slideLayout5.xml" ContentType="application/vnd.openxmlformats-officedocument.presentationml.slideLayout+xml"/>
  <Override PartName="/ppt/slideLayouts/slideLayout25.xml" ContentType="application/vnd.openxmlformats-officedocument.presentationml.slideLayout+xml"/>
  <Override PartName="/ppt/slides/slide50.xml" ContentType="application/vnd.openxmlformats-officedocument.presentationml.slide+xml"/>
  <Override PartName="/ppt/embeddings/Microsoft_Equation25.bin" ContentType="application/vnd.openxmlformats-officedocument.oleObject"/>
  <Override PartName="/ppt/slides/slide57.xml" ContentType="application/vnd.openxmlformats-officedocument.presentationml.slide+xml"/>
  <Override PartName="/ppt/embeddings/Microsoft_Equation35.bin" ContentType="application/vnd.openxmlformats-officedocument.oleObject"/>
  <Override PartName="/ppt/slides/slide116.xml" ContentType="application/vnd.openxmlformats-officedocument.presentationml.slide+xml"/>
  <Override PartName="/ppt/slides/slide119.xml" ContentType="application/vnd.openxmlformats-officedocument.presentationml.slide+xml"/>
  <Override PartName="/ppt/embeddings/Microsoft_Equation14.bin" ContentType="application/vnd.openxmlformats-officedocument.oleObject"/>
  <Override PartName="/ppt/notesSlides/notesSlide7.xml" ContentType="application/vnd.openxmlformats-officedocument.presentationml.notesSlide+xml"/>
  <Override PartName="/ppt/embeddings/Microsoft_Equation2.bin" ContentType="application/vnd.openxmlformats-officedocument.oleObject"/>
  <Override PartName="/ppt/embeddings/Microsoft_Equation26.bin" ContentType="application/vnd.openxmlformats-officedocument.oleObject"/>
  <Override PartName="/ppt/slides/slide63.xml" ContentType="application/vnd.openxmlformats-officedocument.presentationml.slide+xml"/>
  <Override PartName="/ppt/slides/slide82.xml" ContentType="application/vnd.openxmlformats-officedocument.presentationml.slide+xml"/>
  <Override PartName="/ppt/slides/slide34.xml" ContentType="application/vnd.openxmlformats-officedocument.presentationml.slide+xml"/>
  <Override PartName="/ppt/slides/slide112.xml" ContentType="application/vnd.openxmlformats-officedocument.presentationml.slide+xml"/>
  <Override PartName="/ppt/slides/slide106.xml" ContentType="application/vnd.openxmlformats-officedocument.presentationml.slide+xml"/>
  <Override PartName="/ppt/embeddings/Microsoft_Equation45.bin" ContentType="application/vnd.openxmlformats-officedocument.oleObject"/>
  <Override PartName="/ppt/embeddings/Microsoft_Equation7.bin" ContentType="application/vnd.openxmlformats-officedocument.oleObject"/>
  <Override PartName="/ppt/notesSlides/notesSlide12.xml" ContentType="application/vnd.openxmlformats-officedocument.presentationml.notesSlide+xml"/>
  <Override PartName="/ppt/notesSlides/notesSlide5.xml" ContentType="application/vnd.openxmlformats-officedocument.presentationml.notesSlide+xml"/>
  <Override PartName="/ppt/embeddings/oleObject17.bin" ContentType="application/vnd.openxmlformats-officedocument.oleObject"/>
  <Override PartName="/ppt/slideLayouts/slideLayout1.xml" ContentType="application/vnd.openxmlformats-officedocument.presentationml.slideLayout+xml"/>
  <Override PartName="/ppt/slides/slide88.xml" ContentType="application/vnd.openxmlformats-officedocument.presentationml.slide+xml"/>
  <Override PartName="/ppt/theme/theme1.xml" ContentType="application/vnd.openxmlformats-officedocument.theme+xml"/>
  <Override PartName="/ppt/slides/slide99.xml" ContentType="application/vnd.openxmlformats-officedocument.presentationml.slide+xml"/>
  <Override PartName="/ppt/slides/slide109.xml" ContentType="application/vnd.openxmlformats-officedocument.presentationml.slide+xml"/>
  <Override PartName="/ppt/slides/slide5.xml" ContentType="application/vnd.openxmlformats-officedocument.presentationml.slide+xml"/>
  <Override PartName="/ppt/embeddings/Microsoft_Equation50.bin" ContentType="application/vnd.openxmlformats-officedocument.oleObject"/>
  <Override PartName="/ppt/slideLayouts/slideLayout7.xml" ContentType="application/vnd.openxmlformats-officedocument.presentationml.slideLayout+xml"/>
  <Override PartName="/ppt/slides/slide59.xml" ContentType="application/vnd.openxmlformats-officedocument.presentationml.slide+xml"/>
  <Override PartName="/ppt/slides/slide114.xml" ContentType="application/vnd.openxmlformats-officedocument.presentationml.slide+xml"/>
  <Override PartName="/ppt/embeddings/Microsoft_Equation31.bin" ContentType="application/vnd.openxmlformats-officedocument.oleObject"/>
  <Override PartName="/ppt/slides/slide64.xml" ContentType="application/vnd.openxmlformats-officedocument.presentationml.slide+xml"/>
  <Override PartName="/ppt/embeddings/Microsoft_Equation46.bin" ContentType="application/vnd.openxmlformats-officedocument.oleObject"/>
  <Override PartName="/ppt/slides/slide110.xml" ContentType="application/vnd.openxmlformats-officedocument.presentationml.slide+xml"/>
  <Override PartName="/ppt/slides/slide4.xml" ContentType="application/vnd.openxmlformats-officedocument.presentationml.slide+xml"/>
  <Override PartName="/ppt/embeddings/oleObject14.bin" ContentType="application/vnd.openxmlformats-officedocument.oleObject"/>
  <Override PartName="/ppt/slides/slide72.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102.xml" ContentType="application/vnd.openxmlformats-officedocument.presentationml.slide+xml"/>
  <Override PartName="/ppt/embeddings/Microsoft_Equation37.bin" ContentType="application/vnd.openxmlformats-officedocument.oleObject"/>
  <Override PartName="/ppt/embeddings/Microsoft_Equation6.bin" ContentType="application/vnd.openxmlformats-officedocument.oleObject"/>
  <Override PartName="/ppt/slides/slide60.xml" ContentType="application/vnd.openxmlformats-officedocument.presentationml.slide+xml"/>
  <Override PartName="/ppt/embeddings/oleObject8.bin" ContentType="application/vnd.openxmlformats-officedocument.oleObject"/>
  <Override PartName="/ppt/slides/slide24.xml" ContentType="application/vnd.openxmlformats-officedocument.presentationml.slide+xml"/>
  <Override PartName="/ppt/embeddings/Microsoft_Equation17.bin" ContentType="application/vnd.openxmlformats-officedocument.oleObject"/>
  <Override PartName="/ppt/slides/slide71.xml" ContentType="application/vnd.openxmlformats-officedocument.presentationml.slide+xml"/>
  <Default Extension="pdf" ContentType="application/pdf"/>
  <Override PartName="/ppt/slides/slide6.xml" ContentType="application/vnd.openxmlformats-officedocument.presentationml.slide+xml"/>
  <Override PartName="/ppt/slideLayouts/slideLayout12.xml" ContentType="application/vnd.openxmlformats-officedocument.presentationml.slideLayout+xml"/>
  <Override PartName="/ppt/embeddings/Microsoft_Equation21.bin" ContentType="application/vnd.openxmlformats-officedocument.oleObject"/>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9" r:id="rId1"/>
    <p:sldMasterId id="2147484487" r:id="rId2"/>
  </p:sldMasterIdLst>
  <p:notesMasterIdLst>
    <p:notesMasterId r:id="rId124"/>
  </p:notesMasterIdLst>
  <p:sldIdLst>
    <p:sldId id="590" r:id="rId3"/>
    <p:sldId id="596" r:id="rId4"/>
    <p:sldId id="617" r:id="rId5"/>
    <p:sldId id="664" r:id="rId6"/>
    <p:sldId id="666" r:id="rId7"/>
    <p:sldId id="669" r:id="rId8"/>
    <p:sldId id="668" r:id="rId9"/>
    <p:sldId id="667" r:id="rId10"/>
    <p:sldId id="670" r:id="rId11"/>
    <p:sldId id="671" r:id="rId12"/>
    <p:sldId id="672" r:id="rId13"/>
    <p:sldId id="674" r:id="rId14"/>
    <p:sldId id="673" r:id="rId15"/>
    <p:sldId id="682" r:id="rId16"/>
    <p:sldId id="681" r:id="rId17"/>
    <p:sldId id="683" r:id="rId18"/>
    <p:sldId id="656" r:id="rId19"/>
    <p:sldId id="675" r:id="rId20"/>
    <p:sldId id="676" r:id="rId21"/>
    <p:sldId id="677" r:id="rId22"/>
    <p:sldId id="678" r:id="rId23"/>
    <p:sldId id="679" r:id="rId24"/>
    <p:sldId id="680" r:id="rId25"/>
    <p:sldId id="700" r:id="rId26"/>
    <p:sldId id="701" r:id="rId27"/>
    <p:sldId id="831" r:id="rId28"/>
    <p:sldId id="823" r:id="rId29"/>
    <p:sldId id="705" r:id="rId30"/>
    <p:sldId id="706" r:id="rId31"/>
    <p:sldId id="699" r:id="rId32"/>
    <p:sldId id="686" r:id="rId33"/>
    <p:sldId id="818" r:id="rId34"/>
    <p:sldId id="819" r:id="rId35"/>
    <p:sldId id="820" r:id="rId36"/>
    <p:sldId id="821" r:id="rId37"/>
    <p:sldId id="834" r:id="rId38"/>
    <p:sldId id="835" r:id="rId39"/>
    <p:sldId id="840" r:id="rId40"/>
    <p:sldId id="836" r:id="rId41"/>
    <p:sldId id="837" r:id="rId42"/>
    <p:sldId id="838" r:id="rId43"/>
    <p:sldId id="839" r:id="rId44"/>
    <p:sldId id="687" r:id="rId45"/>
    <p:sldId id="690" r:id="rId46"/>
    <p:sldId id="710" r:id="rId47"/>
    <p:sldId id="691" r:id="rId48"/>
    <p:sldId id="830" r:id="rId49"/>
    <p:sldId id="692" r:id="rId50"/>
    <p:sldId id="829" r:id="rId51"/>
    <p:sldId id="696" r:id="rId52"/>
    <p:sldId id="832" r:id="rId53"/>
    <p:sldId id="842" r:id="rId54"/>
    <p:sldId id="693" r:id="rId55"/>
    <p:sldId id="694" r:id="rId56"/>
    <p:sldId id="697" r:id="rId57"/>
    <p:sldId id="578" r:id="rId58"/>
    <p:sldId id="745" r:id="rId59"/>
    <p:sldId id="748" r:id="rId60"/>
    <p:sldId id="806" r:id="rId61"/>
    <p:sldId id="562" r:id="rId62"/>
    <p:sldId id="808" r:id="rId63"/>
    <p:sldId id="809" r:id="rId64"/>
    <p:sldId id="810" r:id="rId65"/>
    <p:sldId id="757" r:id="rId66"/>
    <p:sldId id="759" r:id="rId67"/>
    <p:sldId id="811" r:id="rId68"/>
    <p:sldId id="812" r:id="rId69"/>
    <p:sldId id="813" r:id="rId70"/>
    <p:sldId id="624" r:id="rId71"/>
    <p:sldId id="814" r:id="rId72"/>
    <p:sldId id="630" r:id="rId73"/>
    <p:sldId id="803" r:id="rId74"/>
    <p:sldId id="569" r:id="rId75"/>
    <p:sldId id="746" r:id="rId76"/>
    <p:sldId id="570" r:id="rId77"/>
    <p:sldId id="620" r:id="rId78"/>
    <p:sldId id="583" r:id="rId79"/>
    <p:sldId id="764" r:id="rId80"/>
    <p:sldId id="841" r:id="rId81"/>
    <p:sldId id="584" r:id="rId82"/>
    <p:sldId id="709" r:id="rId83"/>
    <p:sldId id="572" r:id="rId84"/>
    <p:sldId id="568" r:id="rId85"/>
    <p:sldId id="625" r:id="rId86"/>
    <p:sldId id="631" r:id="rId87"/>
    <p:sldId id="698" r:id="rId88"/>
    <p:sldId id="713" r:id="rId89"/>
    <p:sldId id="633" r:id="rId90"/>
    <p:sldId id="714" r:id="rId91"/>
    <p:sldId id="634" r:id="rId92"/>
    <p:sldId id="844" r:id="rId93"/>
    <p:sldId id="574" r:id="rId94"/>
    <p:sldId id="599" r:id="rId95"/>
    <p:sldId id="643" r:id="rId96"/>
    <p:sldId id="637" r:id="rId97"/>
    <p:sldId id="720" r:id="rId98"/>
    <p:sldId id="716" r:id="rId99"/>
    <p:sldId id="718" r:id="rId100"/>
    <p:sldId id="531" r:id="rId101"/>
    <p:sldId id="646" r:id="rId102"/>
    <p:sldId id="647" r:id="rId103"/>
    <p:sldId id="652" r:id="rId104"/>
    <p:sldId id="653" r:id="rId105"/>
    <p:sldId id="650" r:id="rId106"/>
    <p:sldId id="573" r:id="rId107"/>
    <p:sldId id="744" r:id="rId108"/>
    <p:sldId id="575" r:id="rId109"/>
    <p:sldId id="567" r:id="rId110"/>
    <p:sldId id="606" r:id="rId111"/>
    <p:sldId id="607" r:id="rId112"/>
    <p:sldId id="721" r:id="rId113"/>
    <p:sldId id="724" r:id="rId114"/>
    <p:sldId id="728" r:id="rId115"/>
    <p:sldId id="729" r:id="rId116"/>
    <p:sldId id="742" r:id="rId117"/>
    <p:sldId id="576" r:id="rId118"/>
    <p:sldId id="585" r:id="rId119"/>
    <p:sldId id="743" r:id="rId120"/>
    <p:sldId id="845" r:id="rId121"/>
    <p:sldId id="685" r:id="rId122"/>
    <p:sldId id="846" r:id="rId123"/>
  </p:sldIdLst>
  <p:sldSz cx="9144000" cy="6858000" type="screen4x3"/>
  <p:notesSz cx="6858000" cy="9144000"/>
  <p:defaultTextStyle>
    <a:defPPr>
      <a:defRPr lang="fr-FR"/>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FA1D18"/>
    <a:srgbClr val="FFF82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6929" autoAdjust="0"/>
    <p:restoredTop sz="93667" autoAdjust="0"/>
  </p:normalViewPr>
  <p:slideViewPr>
    <p:cSldViewPr>
      <p:cViewPr>
        <p:scale>
          <a:sx n="100" d="100"/>
          <a:sy n="100" d="100"/>
        </p:scale>
        <p:origin x="-1064" y="-4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11304"/>
    </p:cViewPr>
  </p:sorterViewPr>
  <p:notesViewPr>
    <p:cSldViewPr snapToGrid="0" snapToObjects="1">
      <p:cViewPr varScale="1">
        <p:scale>
          <a:sx n="91" d="100"/>
          <a:sy n="91" d="100"/>
        </p:scale>
        <p:origin x="-3576" y="-12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slide" Target="slides/slide62.xml"/><Relationship Id="rId121" Type="http://schemas.openxmlformats.org/officeDocument/2006/relationships/slide" Target="slides/slide119.xml"/><Relationship Id="rId60" Type="http://schemas.openxmlformats.org/officeDocument/2006/relationships/slide" Target="slides/slide58.xml"/><Relationship Id="rId70" Type="http://schemas.openxmlformats.org/officeDocument/2006/relationships/slide" Target="slides/slide68.xml"/><Relationship Id="rId94" Type="http://schemas.openxmlformats.org/officeDocument/2006/relationships/slide" Target="slides/slide92.xml"/><Relationship Id="rId7" Type="http://schemas.openxmlformats.org/officeDocument/2006/relationships/slide" Target="slides/slide5.xml"/><Relationship Id="rId74" Type="http://schemas.openxmlformats.org/officeDocument/2006/relationships/slide" Target="slides/slide72.xml"/><Relationship Id="rId102" Type="http://schemas.openxmlformats.org/officeDocument/2006/relationships/slide" Target="slides/slide100.xml"/><Relationship Id="rId25" Type="http://schemas.openxmlformats.org/officeDocument/2006/relationships/slide" Target="slides/slide23.xml"/><Relationship Id="rId106" Type="http://schemas.openxmlformats.org/officeDocument/2006/relationships/slide" Target="slides/slide104.xml"/><Relationship Id="rId122" Type="http://schemas.openxmlformats.org/officeDocument/2006/relationships/slide" Target="slides/slide120.xml"/><Relationship Id="rId116" Type="http://schemas.openxmlformats.org/officeDocument/2006/relationships/slide" Target="slides/slide114.xml"/><Relationship Id="rId119" Type="http://schemas.openxmlformats.org/officeDocument/2006/relationships/slide" Target="slides/slide117.xml"/><Relationship Id="rId96" Type="http://schemas.openxmlformats.org/officeDocument/2006/relationships/slide" Target="slides/slide94.xml"/><Relationship Id="rId10" Type="http://schemas.openxmlformats.org/officeDocument/2006/relationships/slide" Target="slides/slide8.xml"/><Relationship Id="rId50" Type="http://schemas.openxmlformats.org/officeDocument/2006/relationships/slide" Target="slides/slide48.xml"/><Relationship Id="rId118" Type="http://schemas.openxmlformats.org/officeDocument/2006/relationships/slide" Target="slides/slide116.xml"/><Relationship Id="rId128" Type="http://schemas.openxmlformats.org/officeDocument/2006/relationships/theme" Target="theme/theme1.xml"/><Relationship Id="rId17" Type="http://schemas.openxmlformats.org/officeDocument/2006/relationships/slide" Target="slides/slide15.xml"/><Relationship Id="rId107" Type="http://schemas.openxmlformats.org/officeDocument/2006/relationships/slide" Target="slides/slide105.xml"/><Relationship Id="rId71" Type="http://schemas.openxmlformats.org/officeDocument/2006/relationships/slide" Target="slides/slide69.xml"/><Relationship Id="rId4" Type="http://schemas.openxmlformats.org/officeDocument/2006/relationships/slide" Target="slides/slide2.xml"/><Relationship Id="rId28" Type="http://schemas.openxmlformats.org/officeDocument/2006/relationships/slide" Target="slides/slide26.xml"/><Relationship Id="rId89" Type="http://schemas.openxmlformats.org/officeDocument/2006/relationships/slide" Target="slides/slide87.xml"/><Relationship Id="rId114" Type="http://schemas.openxmlformats.org/officeDocument/2006/relationships/slide" Target="slides/slide112.xml"/><Relationship Id="rId88" Type="http://schemas.openxmlformats.org/officeDocument/2006/relationships/slide" Target="slides/slide86.xml"/><Relationship Id="rId82" Type="http://schemas.openxmlformats.org/officeDocument/2006/relationships/slide" Target="slides/slide80.xml"/><Relationship Id="rId124" Type="http://schemas.openxmlformats.org/officeDocument/2006/relationships/notesMaster" Target="notesMasters/notesMaster1.xml"/><Relationship Id="rId69" Type="http://schemas.openxmlformats.org/officeDocument/2006/relationships/slide" Target="slides/slide67.xml"/><Relationship Id="rId38" Type="http://schemas.openxmlformats.org/officeDocument/2006/relationships/slide" Target="slides/slide36.xml"/><Relationship Id="rId20" Type="http://schemas.openxmlformats.org/officeDocument/2006/relationships/slide" Target="slides/slide18.xml"/><Relationship Id="rId2" Type="http://schemas.openxmlformats.org/officeDocument/2006/relationships/slideMaster" Target="slideMasters/slideMaster2.xml"/><Relationship Id="rId72" Type="http://schemas.openxmlformats.org/officeDocument/2006/relationships/slide" Target="slides/slide70.xml"/><Relationship Id="rId35" Type="http://schemas.openxmlformats.org/officeDocument/2006/relationships/slide" Target="slides/slide33.xml"/><Relationship Id="rId75" Type="http://schemas.openxmlformats.org/officeDocument/2006/relationships/slide" Target="slides/slide73.xml"/><Relationship Id="rId80" Type="http://schemas.openxmlformats.org/officeDocument/2006/relationships/slide" Target="slides/slide78.xml"/><Relationship Id="rId31" Type="http://schemas.openxmlformats.org/officeDocument/2006/relationships/slide" Target="slides/slide29.xml"/><Relationship Id="rId62" Type="http://schemas.openxmlformats.org/officeDocument/2006/relationships/slide" Target="slides/slide60.xml"/><Relationship Id="rId79" Type="http://schemas.openxmlformats.org/officeDocument/2006/relationships/slide" Target="slides/slide77.xml"/><Relationship Id="rId97" Type="http://schemas.openxmlformats.org/officeDocument/2006/relationships/slide" Target="slides/slide95.xml"/><Relationship Id="rId111" Type="http://schemas.openxmlformats.org/officeDocument/2006/relationships/slide" Target="slides/slide109.xml"/><Relationship Id="rId98" Type="http://schemas.openxmlformats.org/officeDocument/2006/relationships/slide" Target="slides/slide96.xml"/><Relationship Id="rId1" Type="http://schemas.openxmlformats.org/officeDocument/2006/relationships/slideMaster" Target="slideMasters/slideMaster1.xml"/><Relationship Id="rId24" Type="http://schemas.openxmlformats.org/officeDocument/2006/relationships/slide" Target="slides/slide22.xml"/><Relationship Id="rId47" Type="http://schemas.openxmlformats.org/officeDocument/2006/relationships/slide" Target="slides/slide45.xml"/><Relationship Id="rId56" Type="http://schemas.openxmlformats.org/officeDocument/2006/relationships/slide" Target="slides/slide54.xml"/><Relationship Id="rId48" Type="http://schemas.openxmlformats.org/officeDocument/2006/relationships/slide" Target="slides/slide46.xml"/><Relationship Id="rId32" Type="http://schemas.openxmlformats.org/officeDocument/2006/relationships/slide" Target="slides/slide30.xml"/><Relationship Id="rId13" Type="http://schemas.openxmlformats.org/officeDocument/2006/relationships/slide" Target="slides/slide11.xml"/><Relationship Id="rId52" Type="http://schemas.openxmlformats.org/officeDocument/2006/relationships/slide" Target="slides/slide50.xml"/><Relationship Id="rId54" Type="http://schemas.openxmlformats.org/officeDocument/2006/relationships/slide" Target="slides/slide52.xml"/><Relationship Id="rId101" Type="http://schemas.openxmlformats.org/officeDocument/2006/relationships/slide" Target="slides/slide99.xml"/><Relationship Id="rId23" Type="http://schemas.openxmlformats.org/officeDocument/2006/relationships/slide" Target="slides/slide21.xml"/><Relationship Id="rId61" Type="http://schemas.openxmlformats.org/officeDocument/2006/relationships/slide" Target="slides/slide59.xml"/><Relationship Id="rId53" Type="http://schemas.openxmlformats.org/officeDocument/2006/relationships/slide" Target="slides/slide51.xml"/><Relationship Id="rId84" Type="http://schemas.openxmlformats.org/officeDocument/2006/relationships/slide" Target="slides/slide82.xml"/><Relationship Id="rId30" Type="http://schemas.openxmlformats.org/officeDocument/2006/relationships/slide" Target="slides/slide28.xml"/><Relationship Id="rId29" Type="http://schemas.openxmlformats.org/officeDocument/2006/relationships/slide" Target="slides/slide27.xml"/><Relationship Id="rId83" Type="http://schemas.openxmlformats.org/officeDocument/2006/relationships/slide" Target="slides/slide81.xml"/><Relationship Id="rId41" Type="http://schemas.openxmlformats.org/officeDocument/2006/relationships/slide" Target="slides/slide39.xml"/><Relationship Id="rId5" Type="http://schemas.openxmlformats.org/officeDocument/2006/relationships/slide" Target="slides/slide3.xml"/><Relationship Id="rId22" Type="http://schemas.openxmlformats.org/officeDocument/2006/relationships/slide" Target="slides/slide20.xml"/><Relationship Id="rId95" Type="http://schemas.openxmlformats.org/officeDocument/2006/relationships/slide" Target="slides/slide93.xml"/><Relationship Id="rId39" Type="http://schemas.openxmlformats.org/officeDocument/2006/relationships/slide" Target="slides/slide37.xml"/><Relationship Id="rId43" Type="http://schemas.openxmlformats.org/officeDocument/2006/relationships/slide" Target="slides/slide41.xml"/><Relationship Id="rId104" Type="http://schemas.openxmlformats.org/officeDocument/2006/relationships/slide" Target="slides/slide102.xml"/><Relationship Id="rId90" Type="http://schemas.openxmlformats.org/officeDocument/2006/relationships/slide" Target="slides/slide88.xml"/><Relationship Id="rId77" Type="http://schemas.openxmlformats.org/officeDocument/2006/relationships/slide" Target="slides/slide75.xml"/><Relationship Id="rId63" Type="http://schemas.openxmlformats.org/officeDocument/2006/relationships/slide" Target="slides/slide61.xml"/><Relationship Id="rId85" Type="http://schemas.openxmlformats.org/officeDocument/2006/relationships/slide" Target="slides/slide83.xml"/><Relationship Id="rId105" Type="http://schemas.openxmlformats.org/officeDocument/2006/relationships/slide" Target="slides/slide103.xml"/><Relationship Id="rId9" Type="http://schemas.openxmlformats.org/officeDocument/2006/relationships/slide" Target="slides/slide7.xml"/><Relationship Id="rId18" Type="http://schemas.openxmlformats.org/officeDocument/2006/relationships/slide" Target="slides/slide16.xml"/><Relationship Id="rId27" Type="http://schemas.openxmlformats.org/officeDocument/2006/relationships/slide" Target="slides/slide25.xml"/><Relationship Id="rId99" Type="http://schemas.openxmlformats.org/officeDocument/2006/relationships/slide" Target="slides/slide97.xml"/><Relationship Id="rId14" Type="http://schemas.openxmlformats.org/officeDocument/2006/relationships/slide" Target="slides/slide12.xml"/><Relationship Id="rId103" Type="http://schemas.openxmlformats.org/officeDocument/2006/relationships/slide" Target="slides/slide101.xml"/><Relationship Id="rId127" Type="http://schemas.openxmlformats.org/officeDocument/2006/relationships/viewProps" Target="viewProps.xml"/><Relationship Id="rId92" Type="http://schemas.openxmlformats.org/officeDocument/2006/relationships/slide" Target="slides/slide90.xml"/><Relationship Id="rId45" Type="http://schemas.openxmlformats.org/officeDocument/2006/relationships/slide" Target="slides/slide43.xml"/><Relationship Id="rId58" Type="http://schemas.openxmlformats.org/officeDocument/2006/relationships/slide" Target="slides/slide56.xml"/><Relationship Id="rId42" Type="http://schemas.openxmlformats.org/officeDocument/2006/relationships/slide" Target="slides/slide40.xml"/><Relationship Id="rId73" Type="http://schemas.openxmlformats.org/officeDocument/2006/relationships/slide" Target="slides/slide71.xml"/><Relationship Id="rId87" Type="http://schemas.openxmlformats.org/officeDocument/2006/relationships/slide" Target="slides/slide85.xml"/><Relationship Id="rId6" Type="http://schemas.openxmlformats.org/officeDocument/2006/relationships/slide" Target="slides/slide4.xml"/><Relationship Id="rId49" Type="http://schemas.openxmlformats.org/officeDocument/2006/relationships/slide" Target="slides/slide47.xml"/><Relationship Id="rId44" Type="http://schemas.openxmlformats.org/officeDocument/2006/relationships/slide" Target="slides/slide42.xml"/><Relationship Id="rId117" Type="http://schemas.openxmlformats.org/officeDocument/2006/relationships/slide" Target="slides/slide115.xml"/><Relationship Id="rId129" Type="http://schemas.openxmlformats.org/officeDocument/2006/relationships/tableStyles" Target="tableStyles.xml"/><Relationship Id="rId112" Type="http://schemas.openxmlformats.org/officeDocument/2006/relationships/slide" Target="slides/slide110.xml"/><Relationship Id="rId19" Type="http://schemas.openxmlformats.org/officeDocument/2006/relationships/slide" Target="slides/slide17.xml"/><Relationship Id="rId120" Type="http://schemas.openxmlformats.org/officeDocument/2006/relationships/slide" Target="slides/slide118.xml"/><Relationship Id="rId126" Type="http://schemas.openxmlformats.org/officeDocument/2006/relationships/presProps" Target="presProps.xml"/><Relationship Id="rId57" Type="http://schemas.openxmlformats.org/officeDocument/2006/relationships/slide" Target="slides/slide55.xml"/><Relationship Id="rId109" Type="http://schemas.openxmlformats.org/officeDocument/2006/relationships/slide" Target="slides/slide107.xml"/><Relationship Id="rId46" Type="http://schemas.openxmlformats.org/officeDocument/2006/relationships/slide" Target="slides/slide44.xml"/><Relationship Id="rId86" Type="http://schemas.openxmlformats.org/officeDocument/2006/relationships/slide" Target="slides/slide84.xml"/><Relationship Id="rId59" Type="http://schemas.openxmlformats.org/officeDocument/2006/relationships/slide" Target="slides/slide57.xml"/><Relationship Id="rId51" Type="http://schemas.openxmlformats.org/officeDocument/2006/relationships/slide" Target="slides/slide49.xml"/><Relationship Id="rId66" Type="http://schemas.openxmlformats.org/officeDocument/2006/relationships/slide" Target="slides/slide64.xml"/><Relationship Id="rId55" Type="http://schemas.openxmlformats.org/officeDocument/2006/relationships/slide" Target="slides/slide53.xml"/><Relationship Id="rId34" Type="http://schemas.openxmlformats.org/officeDocument/2006/relationships/slide" Target="slides/slide32.xml"/><Relationship Id="rId81" Type="http://schemas.openxmlformats.org/officeDocument/2006/relationships/slide" Target="slides/slide79.xml"/><Relationship Id="rId40" Type="http://schemas.openxmlformats.org/officeDocument/2006/relationships/slide" Target="slides/slide38.xml"/><Relationship Id="rId36" Type="http://schemas.openxmlformats.org/officeDocument/2006/relationships/slide" Target="slides/slide34.xml"/><Relationship Id="rId125" Type="http://schemas.openxmlformats.org/officeDocument/2006/relationships/printerSettings" Target="printerSettings/printerSettings1.bin"/><Relationship Id="rId76" Type="http://schemas.openxmlformats.org/officeDocument/2006/relationships/slide" Target="slides/slide74.xml"/><Relationship Id="rId8" Type="http://schemas.openxmlformats.org/officeDocument/2006/relationships/slide" Target="slides/slide6.xml"/><Relationship Id="rId65" Type="http://schemas.openxmlformats.org/officeDocument/2006/relationships/slide" Target="slides/slide63.xml"/><Relationship Id="rId67" Type="http://schemas.openxmlformats.org/officeDocument/2006/relationships/slide" Target="slides/slide65.xml"/><Relationship Id="rId37" Type="http://schemas.openxmlformats.org/officeDocument/2006/relationships/slide" Target="slides/slide35.xml"/><Relationship Id="rId110" Type="http://schemas.openxmlformats.org/officeDocument/2006/relationships/slide" Target="slides/slide108.xml"/><Relationship Id="rId113" Type="http://schemas.openxmlformats.org/officeDocument/2006/relationships/slide" Target="slides/slide111.xml"/><Relationship Id="rId12" Type="http://schemas.openxmlformats.org/officeDocument/2006/relationships/slide" Target="slides/slide10.xml"/><Relationship Id="rId108" Type="http://schemas.openxmlformats.org/officeDocument/2006/relationships/slide" Target="slides/slide106.xml"/><Relationship Id="rId3" Type="http://schemas.openxmlformats.org/officeDocument/2006/relationships/slide" Target="slides/slide1.xml"/><Relationship Id="rId123" Type="http://schemas.openxmlformats.org/officeDocument/2006/relationships/slide" Target="slides/slide121.xml"/><Relationship Id="rId26" Type="http://schemas.openxmlformats.org/officeDocument/2006/relationships/slide" Target="slides/slide24.xml"/><Relationship Id="rId100" Type="http://schemas.openxmlformats.org/officeDocument/2006/relationships/slide" Target="slides/slide98.xml"/><Relationship Id="rId11" Type="http://schemas.openxmlformats.org/officeDocument/2006/relationships/slide" Target="slides/slide9.xml"/><Relationship Id="rId68" Type="http://schemas.openxmlformats.org/officeDocument/2006/relationships/slide" Target="slides/slide66.xml"/><Relationship Id="rId115" Type="http://schemas.openxmlformats.org/officeDocument/2006/relationships/slide" Target="slides/slide113.xml"/><Relationship Id="rId16" Type="http://schemas.openxmlformats.org/officeDocument/2006/relationships/slide" Target="slides/slide14.xml"/><Relationship Id="rId33" Type="http://schemas.openxmlformats.org/officeDocument/2006/relationships/slide" Target="slides/slide31.xml"/><Relationship Id="rId91" Type="http://schemas.openxmlformats.org/officeDocument/2006/relationships/slide" Target="slides/slide89.xml"/><Relationship Id="rId93" Type="http://schemas.openxmlformats.org/officeDocument/2006/relationships/slide" Target="slides/slide91.xml"/><Relationship Id="rId78" Type="http://schemas.openxmlformats.org/officeDocument/2006/relationships/slide" Target="slides/slide76.xml"/><Relationship Id="rId15" Type="http://schemas.openxmlformats.org/officeDocument/2006/relationships/slide" Target="slides/slide13.xml"/><Relationship Id="rId21" Type="http://schemas.openxmlformats.org/officeDocument/2006/relationships/slide" Target="slides/slide1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ict"/></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94.pict"/><Relationship Id="rId4" Type="http://schemas.openxmlformats.org/officeDocument/2006/relationships/image" Target="../media/image90.pict"/><Relationship Id="rId5" Type="http://schemas.openxmlformats.org/officeDocument/2006/relationships/image" Target="../media/image91.wmf"/><Relationship Id="rId7" Type="http://schemas.openxmlformats.org/officeDocument/2006/relationships/image" Target="../media/image93.pict"/><Relationship Id="rId1" Type="http://schemas.openxmlformats.org/officeDocument/2006/relationships/image" Target="../media/image87.pict"/><Relationship Id="rId2" Type="http://schemas.openxmlformats.org/officeDocument/2006/relationships/image" Target="../media/image88.pict"/><Relationship Id="rId3" Type="http://schemas.openxmlformats.org/officeDocument/2006/relationships/image" Target="../media/image89.pict"/><Relationship Id="rId6" Type="http://schemas.openxmlformats.org/officeDocument/2006/relationships/image" Target="../media/image92.pict"/></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96.pict"/></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4.pict"/></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image" Target="../media/image224.png"/></Relationships>
</file>

<file path=ppt/drawings/_rels/vmlDrawing14.vml.rels><?xml version="1.0" encoding="UTF-8" standalone="yes"?>
<Relationships xmlns="http://schemas.openxmlformats.org/package/2006/relationships"><Relationship Id="rId4" Type="http://schemas.openxmlformats.org/officeDocument/2006/relationships/image" Target="../media/image255.emf"/><Relationship Id="rId1" Type="http://schemas.openxmlformats.org/officeDocument/2006/relationships/image" Target="../media/image252.emf"/><Relationship Id="rId2" Type="http://schemas.openxmlformats.org/officeDocument/2006/relationships/image" Target="../media/image253.emf"/><Relationship Id="rId3" Type="http://schemas.openxmlformats.org/officeDocument/2006/relationships/image" Target="../media/image25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73.pict"/></Relationships>
</file>

<file path=ppt/drawings/_rels/vmlDrawing2.vml.rels><?xml version="1.0" encoding="UTF-8" standalone="yes"?>
<Relationships xmlns="http://schemas.openxmlformats.org/package/2006/relationships"><Relationship Id="rId14" Type="http://schemas.openxmlformats.org/officeDocument/2006/relationships/image" Target="../media/image30.wmf"/><Relationship Id="rId4" Type="http://schemas.openxmlformats.org/officeDocument/2006/relationships/image" Target="../media/image20.wmf"/><Relationship Id="rId7" Type="http://schemas.openxmlformats.org/officeDocument/2006/relationships/image" Target="../media/image23.wmf"/><Relationship Id="rId11" Type="http://schemas.openxmlformats.org/officeDocument/2006/relationships/image" Target="../media/image27.wmf"/><Relationship Id="rId1" Type="http://schemas.openxmlformats.org/officeDocument/2006/relationships/image" Target="../media/image17.wmf"/><Relationship Id="rId6" Type="http://schemas.openxmlformats.org/officeDocument/2006/relationships/image" Target="../media/image22.wmf"/><Relationship Id="rId8" Type="http://schemas.openxmlformats.org/officeDocument/2006/relationships/image" Target="../media/image24.wmf"/><Relationship Id="rId13" Type="http://schemas.openxmlformats.org/officeDocument/2006/relationships/image" Target="../media/image29.wmf"/><Relationship Id="rId10" Type="http://schemas.openxmlformats.org/officeDocument/2006/relationships/image" Target="../media/image26.wmf"/><Relationship Id="rId5" Type="http://schemas.openxmlformats.org/officeDocument/2006/relationships/image" Target="../media/image21.wmf"/><Relationship Id="rId15" Type="http://schemas.openxmlformats.org/officeDocument/2006/relationships/image" Target="../media/image31.wmf"/><Relationship Id="rId12" Type="http://schemas.openxmlformats.org/officeDocument/2006/relationships/image" Target="../media/image28.wmf"/><Relationship Id="rId2" Type="http://schemas.openxmlformats.org/officeDocument/2006/relationships/image" Target="../media/image18.wmf"/><Relationship Id="rId9" Type="http://schemas.openxmlformats.org/officeDocument/2006/relationships/image" Target="../media/image25.wmf"/><Relationship Id="rId3"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37.wmf"/><Relationship Id="rId5" Type="http://schemas.openxmlformats.org/officeDocument/2006/relationships/image" Target="../media/image38.wmf"/><Relationship Id="rId7" Type="http://schemas.openxmlformats.org/officeDocument/2006/relationships/image" Target="../media/image40.wmf"/><Relationship Id="rId1" Type="http://schemas.openxmlformats.org/officeDocument/2006/relationships/image" Target="../media/image34.wmf"/><Relationship Id="rId2" Type="http://schemas.openxmlformats.org/officeDocument/2006/relationships/image" Target="../media/image35.wmf"/><Relationship Id="rId3" Type="http://schemas.openxmlformats.org/officeDocument/2006/relationships/image" Target="../media/image36.wmf"/><Relationship Id="rId6" Type="http://schemas.openxmlformats.org/officeDocument/2006/relationships/image" Target="../media/image39.pict"/></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57.wmf"/><Relationship Id="rId4" Type="http://schemas.openxmlformats.org/officeDocument/2006/relationships/image" Target="../media/image53.wmf"/><Relationship Id="rId5" Type="http://schemas.openxmlformats.org/officeDocument/2006/relationships/image" Target="../media/image54.wmf"/><Relationship Id="rId7" Type="http://schemas.openxmlformats.org/officeDocument/2006/relationships/image" Target="../media/image56.wmf"/><Relationship Id="rId1" Type="http://schemas.openxmlformats.org/officeDocument/2006/relationships/image" Target="../media/image50.wmf"/><Relationship Id="rId2" Type="http://schemas.openxmlformats.org/officeDocument/2006/relationships/image" Target="../media/image51.wmf"/><Relationship Id="rId3" Type="http://schemas.openxmlformats.org/officeDocument/2006/relationships/image" Target="../media/image52.wmf"/><Relationship Id="rId6" Type="http://schemas.openxmlformats.org/officeDocument/2006/relationships/image" Target="../media/image55.wmf"/></Relationships>
</file>

<file path=ppt/drawings/_rels/vmlDrawing8.vml.rels><?xml version="1.0" encoding="UTF-8" standalone="yes"?>
<Relationships xmlns="http://schemas.openxmlformats.org/package/2006/relationships"><Relationship Id="rId6" Type="http://schemas.openxmlformats.org/officeDocument/2006/relationships/image" Target="../media/image63.wmf"/><Relationship Id="rId4" Type="http://schemas.openxmlformats.org/officeDocument/2006/relationships/image" Target="../media/image61.wmf"/><Relationship Id="rId1" Type="http://schemas.openxmlformats.org/officeDocument/2006/relationships/image" Target="../media/image58.wmf"/><Relationship Id="rId2" Type="http://schemas.openxmlformats.org/officeDocument/2006/relationships/image" Target="../media/image59.wmf"/><Relationship Id="rId3" Type="http://schemas.openxmlformats.org/officeDocument/2006/relationships/image" Target="../media/image60.wmf"/><Relationship Id="rId5" Type="http://schemas.openxmlformats.org/officeDocument/2006/relationships/image" Target="../media/image62.w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73.pict"/><Relationship Id="rId1" Type="http://schemas.openxmlformats.org/officeDocument/2006/relationships/image" Target="../media/image70.pict"/><Relationship Id="rId2" Type="http://schemas.openxmlformats.org/officeDocument/2006/relationships/image" Target="../media/image71.pict"/><Relationship Id="rId3" Type="http://schemas.openxmlformats.org/officeDocument/2006/relationships/image" Target="../media/image72.pict"/><Relationship Id="rId5" Type="http://schemas.openxmlformats.org/officeDocument/2006/relationships/image" Target="../media/image74.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fr-FR"/>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charset="-128"/>
                <a:cs typeface="ＭＳ Ｐゴシック" charset="-128"/>
              </a:defRPr>
            </a:lvl1pPr>
          </a:lstStyle>
          <a:p>
            <a:pPr>
              <a:defRPr/>
            </a:pPr>
            <a:endParaRPr lang="fr-FR"/>
          </a:p>
        </p:txBody>
      </p:sp>
      <p:sp>
        <p:nvSpPr>
          <p:cNvPr id="286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charset="-128"/>
                <a:cs typeface="ＭＳ Ｐゴシック" charset="-128"/>
              </a:defRPr>
            </a:lvl1pPr>
          </a:lstStyle>
          <a:p>
            <a:pPr>
              <a:defRPr/>
            </a:pPr>
            <a:endParaRPr lang="fr-FR"/>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charset="-128"/>
                <a:cs typeface="ＭＳ Ｐゴシック" charset="-128"/>
              </a:defRPr>
            </a:lvl1pPr>
          </a:lstStyle>
          <a:p>
            <a:pPr>
              <a:defRPr/>
            </a:pPr>
            <a:fld id="{2576FD68-EA3B-D54D-AFEB-6F036B43D1AA}" type="slidenum">
              <a:rPr lang="fr-FR"/>
              <a:pPr>
                <a:defRPr/>
              </a:pPr>
              <a:t>‹#›</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F9B62734-641F-104D-BE40-BF67005FEE46}" type="slidenum">
              <a:rPr lang="en-US"/>
              <a:pPr/>
              <a:t>2</a:t>
            </a:fld>
            <a:endParaRPr lang="en-US"/>
          </a:p>
        </p:txBody>
      </p:sp>
      <p:sp>
        <p:nvSpPr>
          <p:cNvPr id="34819" name="Rectangle 2"/>
          <p:cNvSpPr>
            <a:spLocks noGrp="1" noRot="1" noChangeAspect="1" noChangeArrowheads="1"/>
          </p:cNvSpPr>
          <p:nvPr>
            <p:ph type="sldImg"/>
          </p:nvPr>
        </p:nvSpPr>
        <p:spPr>
          <a:solidFill>
            <a:srgbClr val="FFFFFF"/>
          </a:solidFill>
          <a:ln/>
        </p:spPr>
      </p:sp>
      <p:sp>
        <p:nvSpPr>
          <p:cNvPr id="348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1A0809BD-F9E0-ED4A-A1A9-61EB7225A3D6}" type="slidenum">
              <a:rPr lang="en-US"/>
              <a:pPr/>
              <a:t>100</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1A0809BD-F9E0-ED4A-A1A9-61EB7225A3D6}" type="slidenum">
              <a:rPr lang="en-US"/>
              <a:pPr/>
              <a:t>101</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1A0809BD-F9E0-ED4A-A1A9-61EB7225A3D6}" type="slidenum">
              <a:rPr lang="en-US"/>
              <a:pPr/>
              <a:t>104</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2576FD68-EA3B-D54D-AFEB-6F036B43D1AA}" type="slidenum">
              <a:rPr lang="fr-FR" smtClean="0"/>
              <a:pPr>
                <a:defRPr/>
              </a:pPr>
              <a:t>108</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D0FAA725-1C79-9D4C-8535-7664E60A5697}" type="slidenum">
              <a:rPr lang="it-IT"/>
              <a:pPr/>
              <a:t>32</a:t>
            </a:fld>
            <a:endParaRPr lang="it-IT"/>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fr-FR">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E09CAF85-24BB-7C4A-8877-9621175C6351}" type="slidenum">
              <a:rPr lang="en-US"/>
              <a:pPr/>
              <a:t>33</a:t>
            </a:fld>
            <a:endParaRPr 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endParaRPr lang="fr-FR">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C34FC9B1-2CAB-634F-A2F2-63F738CBB40F}" type="slidenum">
              <a:rPr lang="en-US"/>
              <a:pPr/>
              <a:t>34</a:t>
            </a:fld>
            <a:endParaRPr 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fr-FR">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0B2EFF04-D44F-5D4A-B18E-FFD3A015DE60}" type="slidenum">
              <a:rPr lang="en-US"/>
              <a:pPr/>
              <a:t>35</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fr-FR">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2576FD68-EA3B-D54D-AFEB-6F036B43D1AA}" type="slidenum">
              <a:rPr lang="fr-FR" smtClean="0"/>
              <a:pPr>
                <a:defRPr/>
              </a:pPr>
              <a:t>56</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1144588" y="687388"/>
            <a:ext cx="4572000" cy="3429000"/>
          </a:xfrm>
          <a:ln/>
        </p:spPr>
      </p:sp>
      <p:sp>
        <p:nvSpPr>
          <p:cNvPr id="102403" name="Rectangle 3"/>
          <p:cNvSpPr>
            <a:spLocks noGrp="1" noChangeArrowheads="1"/>
          </p:cNvSpPr>
          <p:nvPr>
            <p:ph type="body" idx="1"/>
          </p:nvPr>
        </p:nvSpPr>
        <p:spPr>
          <a:xfrm>
            <a:off x="915988" y="4344988"/>
            <a:ext cx="5026025" cy="4111625"/>
          </a:xfrm>
          <a:noFill/>
          <a:ln/>
        </p:spPr>
        <p:txBody>
          <a:bodyPr/>
          <a:lstStyle/>
          <a:p>
            <a:endParaRPr lang="it-IT">
              <a:latin typeface="Times New Roman" pitchFamily="-109" charset="0"/>
              <a:cs typeface="Arial" pitchFamily="-109"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4C9810-0742-0045-AD3F-B761FAD330B9}" type="slidenum">
              <a:rPr lang="en-US" altLang="zh-CN"/>
              <a:pPr/>
              <a:t>97</a:t>
            </a:fld>
            <a:endParaRPr lang="en-US" altLang="zh-CN"/>
          </a:p>
        </p:txBody>
      </p:sp>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1A0809BD-F9E0-ED4A-A1A9-61EB7225A3D6}" type="slidenum">
              <a:rPr lang="en-US"/>
              <a:pPr/>
              <a:t>99</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Diapositive de titre">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vert="horz"/>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verTx" preserve="1">
  <p:cSld name="Titre et contenu sur texte">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vert="horz"/>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8229600" cy="2185988"/>
          </a:xfrm>
          <a:prstGeom prst="rect">
            <a:avLst/>
          </a:prstGeom>
        </p:spPr>
        <p:txBody>
          <a:bodyPr vert="horz"/>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3938588"/>
            <a:ext cx="8229600" cy="2187575"/>
          </a:xfrm>
          <a:prstGeom prst="rect">
            <a:avLst/>
          </a:prstGeom>
        </p:spPr>
        <p:txBody>
          <a:bodyPr vert="horz"/>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1525"/>
          </a:xfrm>
          <a:prstGeom prst="rect">
            <a:avLst/>
          </a:prstGeom>
        </p:spPr>
        <p:txBody>
          <a:bodyPr vert="horz"/>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2825"/>
            <a:ext cx="8229600" cy="2136775"/>
          </a:xfrm>
        </p:spPr>
        <p:txBody>
          <a:bodyPr anchor="b">
            <a:noAutofit/>
          </a:bodyPr>
          <a:lstStyle>
            <a:lvl1pPr>
              <a:defRPr sz="5600"/>
            </a:lvl1pPr>
          </a:lstStyle>
          <a:p>
            <a:r>
              <a:rPr lang="fr-FR" smtClean="0"/>
              <a:t>Cliquez et modifiez le titre</a:t>
            </a:r>
            <a:endParaRPr/>
          </a:p>
        </p:txBody>
      </p:sp>
      <p:sp>
        <p:nvSpPr>
          <p:cNvPr id="3" name="Subtitle 2"/>
          <p:cNvSpPr>
            <a:spLocks noGrp="1"/>
          </p:cNvSpPr>
          <p:nvPr>
            <p:ph type="subTitle" idx="1"/>
          </p:nvPr>
        </p:nvSpPr>
        <p:spPr>
          <a:xfrm>
            <a:off x="457200" y="4464424"/>
            <a:ext cx="8229600" cy="1174375"/>
          </a:xfrm>
        </p:spPr>
        <p:txBody>
          <a:bodyPr>
            <a:normAutofit/>
          </a:bodyPr>
          <a:lstStyle>
            <a:lvl1pPr marL="0" indent="0" algn="ctr">
              <a:spcBef>
                <a:spcPts val="300"/>
              </a:spcBef>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a:p>
        </p:txBody>
      </p:sp>
      <p:sp>
        <p:nvSpPr>
          <p:cNvPr id="4" name="Date Placeholder 3"/>
          <p:cNvSpPr>
            <a:spLocks noGrp="1"/>
          </p:cNvSpPr>
          <p:nvPr>
            <p:ph type="dt" sz="half" idx="10"/>
          </p:nvPr>
        </p:nvSpPr>
        <p:spPr/>
        <p:txBody>
          <a:bodyPr/>
          <a:lstStyle>
            <a:lvl1pPr>
              <a:defRPr/>
            </a:lvl1pPr>
          </a:lstStyle>
          <a:p>
            <a:pPr>
              <a:defRPr/>
            </a:pPr>
            <a:fld id="{E9A5DC52-7089-374C-A7AC-4F4360090597}" type="datetime1">
              <a:rPr lang="fr-FR"/>
              <a:pPr>
                <a:defRPr/>
              </a:pPr>
              <a:t>28/05/11</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FA7C23AD-E3B4-6B4A-9DF6-316C1B089EAD}" type="slidenum">
              <a:rPr lang="fr-FR"/>
              <a:pPr>
                <a:defRPr/>
              </a:pPr>
              <a:t>‹#›</a:t>
            </a:fld>
            <a:endParaRPr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a:p>
        </p:txBody>
      </p:sp>
      <p:sp>
        <p:nvSpPr>
          <p:cNvPr id="3" name="Content Placeholder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lvl1pPr>
              <a:defRPr/>
            </a:lvl1pPr>
          </a:lstStyle>
          <a:p>
            <a:pPr>
              <a:defRPr/>
            </a:pPr>
            <a:fld id="{FBB394F3-5FCF-7942-B658-4631CA47805E}" type="datetime1">
              <a:rPr lang="fr-FR"/>
              <a:pPr>
                <a:defRPr/>
              </a:pPr>
              <a:t>28/05/11</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952B52E4-61AE-AB41-9DCF-24F2D112B6C2}" type="slidenum">
              <a:rPr lang="fr-FR"/>
              <a:pPr>
                <a:defRPr/>
              </a:pPr>
              <a:t>‹#›</a:t>
            </a:fld>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En-têt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8435"/>
            <a:ext cx="8229600" cy="1362075"/>
          </a:xfrm>
        </p:spPr>
        <p:txBody>
          <a:bodyPr anchor="b">
            <a:noAutofit/>
          </a:bodyPr>
          <a:lstStyle>
            <a:lvl1pPr algn="ctr">
              <a:defRPr sz="4800" b="1" cap="none" baseline="0"/>
            </a:lvl1pPr>
          </a:lstStyle>
          <a:p>
            <a:r>
              <a:rPr lang="fr-FR" smtClean="0"/>
              <a:t>Cliquez et modifiez le titre</a:t>
            </a:r>
            <a:endParaRPr/>
          </a:p>
        </p:txBody>
      </p:sp>
      <p:sp>
        <p:nvSpPr>
          <p:cNvPr id="3" name="Text Placeholder 2"/>
          <p:cNvSpPr>
            <a:spLocks noGrp="1"/>
          </p:cNvSpPr>
          <p:nvPr>
            <p:ph type="body" idx="1"/>
          </p:nvPr>
        </p:nvSpPr>
        <p:spPr>
          <a:xfrm>
            <a:off x="457200" y="3430401"/>
            <a:ext cx="8229600" cy="1500187"/>
          </a:xfrm>
        </p:spPr>
        <p:txBody>
          <a:bodyPr/>
          <a:lstStyle>
            <a:lvl1pPr marL="0" indent="0" algn="ctr">
              <a:spcBef>
                <a:spcPts val="30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Date Placeholder 3"/>
          <p:cNvSpPr>
            <a:spLocks noGrp="1"/>
          </p:cNvSpPr>
          <p:nvPr>
            <p:ph type="dt" sz="half" idx="10"/>
          </p:nvPr>
        </p:nvSpPr>
        <p:spPr/>
        <p:txBody>
          <a:bodyPr/>
          <a:lstStyle>
            <a:lvl1pPr>
              <a:defRPr/>
            </a:lvl1pPr>
          </a:lstStyle>
          <a:p>
            <a:pPr>
              <a:defRPr/>
            </a:pPr>
            <a:fld id="{0E5E8EB9-108D-484E-B228-F0C33432EA51}" type="datetime1">
              <a:rPr lang="fr-FR"/>
              <a:pPr>
                <a:defRPr/>
              </a:pPr>
              <a:t>28/05/11</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B1C83160-1C4F-5342-A7C2-D5EDFA75A3BB}" type="slidenum">
              <a:rPr lang="fr-FR"/>
              <a:pPr>
                <a:defRPr/>
              </a:pPr>
              <a:t>‹#›</a:t>
            </a:fld>
            <a:endParaRPr lang="fr-F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fr-FR" smtClean="0"/>
              <a:t>Cliquez et modifiez le titre</a:t>
            </a:r>
            <a:endParaRPr/>
          </a:p>
        </p:txBody>
      </p:sp>
      <p:sp>
        <p:nvSpPr>
          <p:cNvPr id="3" name="Content Placeholder 2"/>
          <p:cNvSpPr>
            <a:spLocks noGrp="1"/>
          </p:cNvSpPr>
          <p:nvPr>
            <p:ph sz="half" idx="1"/>
          </p:nvPr>
        </p:nvSpPr>
        <p:spPr>
          <a:xfrm>
            <a:off x="457200" y="1774825"/>
            <a:ext cx="3931920" cy="38735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Content Placeholder 3"/>
          <p:cNvSpPr>
            <a:spLocks noGrp="1"/>
          </p:cNvSpPr>
          <p:nvPr>
            <p:ph sz="half" idx="2"/>
          </p:nvPr>
        </p:nvSpPr>
        <p:spPr>
          <a:xfrm>
            <a:off x="4754880" y="1774825"/>
            <a:ext cx="3931920" cy="38735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Date Placeholder 3"/>
          <p:cNvSpPr>
            <a:spLocks noGrp="1"/>
          </p:cNvSpPr>
          <p:nvPr>
            <p:ph type="dt" sz="half" idx="10"/>
          </p:nvPr>
        </p:nvSpPr>
        <p:spPr/>
        <p:txBody>
          <a:bodyPr/>
          <a:lstStyle>
            <a:lvl1pPr>
              <a:defRPr/>
            </a:lvl1pPr>
          </a:lstStyle>
          <a:p>
            <a:pPr>
              <a:defRPr/>
            </a:pPr>
            <a:fld id="{71FC6608-C20A-8744-8DFB-9A6A59EAD9E8}" type="datetime1">
              <a:rPr lang="fr-FR"/>
              <a:pPr>
                <a:defRPr/>
              </a:pPr>
              <a:t>28/05/11</a:t>
            </a:fld>
            <a:endParaRPr lang="fr-FR"/>
          </a:p>
        </p:txBody>
      </p:sp>
      <p:sp>
        <p:nvSpPr>
          <p:cNvPr id="6" name="Footer Placeholder 4"/>
          <p:cNvSpPr>
            <a:spLocks noGrp="1"/>
          </p:cNvSpPr>
          <p:nvPr>
            <p:ph type="ftr" sz="quarter" idx="11"/>
          </p:nvPr>
        </p:nvSpPr>
        <p:spPr/>
        <p:txBody>
          <a:bodyPr/>
          <a:lstStyle>
            <a:lvl1pPr>
              <a:defRPr/>
            </a:lvl1pPr>
          </a:lstStyle>
          <a:p>
            <a:pPr>
              <a:defRPr/>
            </a:pPr>
            <a:endParaRPr lang="fr-FR"/>
          </a:p>
        </p:txBody>
      </p:sp>
      <p:sp>
        <p:nvSpPr>
          <p:cNvPr id="7" name="Slide Number Placeholder 5"/>
          <p:cNvSpPr>
            <a:spLocks noGrp="1"/>
          </p:cNvSpPr>
          <p:nvPr>
            <p:ph type="sldNum" sz="quarter" idx="12"/>
          </p:nvPr>
        </p:nvSpPr>
        <p:spPr/>
        <p:txBody>
          <a:bodyPr/>
          <a:lstStyle>
            <a:lvl1pPr>
              <a:defRPr/>
            </a:lvl1pPr>
          </a:lstStyle>
          <a:p>
            <a:pPr>
              <a:defRPr/>
            </a:pPr>
            <a:fld id="{4FC0F874-981A-4F44-B081-0B900742BB8C}" type="slidenum">
              <a:rPr lang="fr-FR"/>
              <a:pPr>
                <a:defRPr/>
              </a:pPr>
              <a:t>‹#›</a:t>
            </a:fld>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fr-FR" smtClean="0"/>
              <a:t>Cliquez et modifiez le titre</a:t>
            </a:r>
            <a:endParaRPr/>
          </a:p>
        </p:txBody>
      </p:sp>
      <p:sp>
        <p:nvSpPr>
          <p:cNvPr id="3" name="Text Placeholder 2"/>
          <p:cNvSpPr>
            <a:spLocks noGrp="1"/>
          </p:cNvSpPr>
          <p:nvPr>
            <p:ph type="body" idx="1"/>
          </p:nvPr>
        </p:nvSpPr>
        <p:spPr>
          <a:xfrm>
            <a:off x="457200" y="1577788"/>
            <a:ext cx="3931920" cy="739776"/>
          </a:xfrm>
        </p:spPr>
        <p:txBody>
          <a:bodyPr anchor="ctr">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Content Placeholder 3"/>
          <p:cNvSpPr>
            <a:spLocks noGrp="1"/>
          </p:cNvSpPr>
          <p:nvPr>
            <p:ph sz="half" idx="2"/>
          </p:nvPr>
        </p:nvSpPr>
        <p:spPr>
          <a:xfrm>
            <a:off x="457200" y="2362199"/>
            <a:ext cx="3931920" cy="328612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Text Placeholder 4"/>
          <p:cNvSpPr>
            <a:spLocks noGrp="1"/>
          </p:cNvSpPr>
          <p:nvPr>
            <p:ph type="body" sz="quarter" idx="3"/>
          </p:nvPr>
        </p:nvSpPr>
        <p:spPr>
          <a:xfrm>
            <a:off x="4754880" y="1577788"/>
            <a:ext cx="3931920" cy="739776"/>
          </a:xfrm>
        </p:spPr>
        <p:txBody>
          <a:bodyPr anchor="ctr">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Content Placeholder 5"/>
          <p:cNvSpPr>
            <a:spLocks noGrp="1"/>
          </p:cNvSpPr>
          <p:nvPr>
            <p:ph sz="quarter" idx="4"/>
          </p:nvPr>
        </p:nvSpPr>
        <p:spPr>
          <a:xfrm>
            <a:off x="4754880" y="2362199"/>
            <a:ext cx="3931920" cy="328612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7" name="Date Placeholder 3"/>
          <p:cNvSpPr>
            <a:spLocks noGrp="1"/>
          </p:cNvSpPr>
          <p:nvPr>
            <p:ph type="dt" sz="half" idx="10"/>
          </p:nvPr>
        </p:nvSpPr>
        <p:spPr/>
        <p:txBody>
          <a:bodyPr/>
          <a:lstStyle>
            <a:lvl1pPr>
              <a:defRPr/>
            </a:lvl1pPr>
          </a:lstStyle>
          <a:p>
            <a:pPr>
              <a:defRPr/>
            </a:pPr>
            <a:fld id="{7F468058-8958-674E-ABE9-1FC37C71CBD7}" type="datetime1">
              <a:rPr lang="fr-FR"/>
              <a:pPr>
                <a:defRPr/>
              </a:pPr>
              <a:t>28/05/11</a:t>
            </a:fld>
            <a:endParaRPr lang="fr-FR"/>
          </a:p>
        </p:txBody>
      </p:sp>
      <p:sp>
        <p:nvSpPr>
          <p:cNvPr id="8" name="Footer Placeholder 4"/>
          <p:cNvSpPr>
            <a:spLocks noGrp="1"/>
          </p:cNvSpPr>
          <p:nvPr>
            <p:ph type="ftr" sz="quarter" idx="11"/>
          </p:nvPr>
        </p:nvSpPr>
        <p:spPr/>
        <p:txBody>
          <a:bodyPr/>
          <a:lstStyle>
            <a:lvl1pPr>
              <a:defRPr/>
            </a:lvl1pPr>
          </a:lstStyle>
          <a:p>
            <a:pPr>
              <a:defRPr/>
            </a:pPr>
            <a:endParaRPr lang="fr-FR"/>
          </a:p>
        </p:txBody>
      </p:sp>
      <p:sp>
        <p:nvSpPr>
          <p:cNvPr id="9" name="Slide Number Placeholder 5"/>
          <p:cNvSpPr>
            <a:spLocks noGrp="1"/>
          </p:cNvSpPr>
          <p:nvPr>
            <p:ph type="sldNum" sz="quarter" idx="12"/>
          </p:nvPr>
        </p:nvSpPr>
        <p:spPr/>
        <p:txBody>
          <a:bodyPr/>
          <a:lstStyle>
            <a:lvl1pPr>
              <a:defRPr/>
            </a:lvl1pPr>
          </a:lstStyle>
          <a:p>
            <a:pPr>
              <a:defRPr/>
            </a:pPr>
            <a:fld id="{40C3A3AE-4F6C-4640-A7DA-BEC6A2F3343A}" type="slidenum">
              <a:rPr lang="fr-FR"/>
              <a:pPr>
                <a:defRPr/>
              </a:pPr>
              <a:t>‹#›</a:t>
            </a:fld>
            <a:endParaRPr lang="fr-F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a:p>
        </p:txBody>
      </p:sp>
      <p:sp>
        <p:nvSpPr>
          <p:cNvPr id="3" name="Date Placeholder 3"/>
          <p:cNvSpPr>
            <a:spLocks noGrp="1"/>
          </p:cNvSpPr>
          <p:nvPr>
            <p:ph type="dt" sz="half" idx="10"/>
          </p:nvPr>
        </p:nvSpPr>
        <p:spPr/>
        <p:txBody>
          <a:bodyPr/>
          <a:lstStyle>
            <a:lvl1pPr>
              <a:defRPr/>
            </a:lvl1pPr>
          </a:lstStyle>
          <a:p>
            <a:pPr>
              <a:defRPr/>
            </a:pPr>
            <a:fld id="{D38D5B7E-9DC2-EF4E-B60F-E396FAC6EE4D}" type="datetime1">
              <a:rPr lang="fr-FR"/>
              <a:pPr>
                <a:defRPr/>
              </a:pPr>
              <a:t>28/05/11</a:t>
            </a:fld>
            <a:endParaRPr lang="fr-FR"/>
          </a:p>
        </p:txBody>
      </p:sp>
      <p:sp>
        <p:nvSpPr>
          <p:cNvPr id="4" name="Footer Placeholder 4"/>
          <p:cNvSpPr>
            <a:spLocks noGrp="1"/>
          </p:cNvSpPr>
          <p:nvPr>
            <p:ph type="ftr" sz="quarter" idx="11"/>
          </p:nvPr>
        </p:nvSpPr>
        <p:spPr/>
        <p:txBody>
          <a:bodyPr/>
          <a:lstStyle>
            <a:lvl1pPr>
              <a:defRPr/>
            </a:lvl1pPr>
          </a:lstStyle>
          <a:p>
            <a:pPr>
              <a:defRPr/>
            </a:pPr>
            <a:endParaRPr lang="fr-FR"/>
          </a:p>
        </p:txBody>
      </p:sp>
      <p:sp>
        <p:nvSpPr>
          <p:cNvPr id="5" name="Slide Number Placeholder 5"/>
          <p:cNvSpPr>
            <a:spLocks noGrp="1"/>
          </p:cNvSpPr>
          <p:nvPr>
            <p:ph type="sldNum" sz="quarter" idx="12"/>
          </p:nvPr>
        </p:nvSpPr>
        <p:spPr/>
        <p:txBody>
          <a:bodyPr/>
          <a:lstStyle>
            <a:lvl1pPr>
              <a:defRPr/>
            </a:lvl1pPr>
          </a:lstStyle>
          <a:p>
            <a:pPr>
              <a:defRPr/>
            </a:pPr>
            <a:fld id="{5A35438A-9D3E-1F48-8627-A7AEAC0423C8}" type="slidenum">
              <a:rPr lang="fr-FR"/>
              <a:pPr>
                <a:defRPr/>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vert="horz"/>
          <a:lstStyle/>
          <a:p>
            <a:r>
              <a:rPr lang="fr-FR" smtClean="0"/>
              <a:t>Cliquez et modifiez le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vert="horz"/>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ide">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274B129-A169-E64D-BE6B-0EF66DF69E32}" type="datetime1">
              <a:rPr lang="fr-FR"/>
              <a:pPr>
                <a:defRPr/>
              </a:pPr>
              <a:t>28/05/11</a:t>
            </a:fld>
            <a:endParaRPr lang="fr-FR"/>
          </a:p>
        </p:txBody>
      </p:sp>
      <p:sp>
        <p:nvSpPr>
          <p:cNvPr id="3" name="Footer Placeholder 4"/>
          <p:cNvSpPr>
            <a:spLocks noGrp="1"/>
          </p:cNvSpPr>
          <p:nvPr>
            <p:ph type="ftr" sz="quarter" idx="11"/>
          </p:nvPr>
        </p:nvSpPr>
        <p:spPr/>
        <p:txBody>
          <a:bodyPr/>
          <a:lstStyle>
            <a:lvl1pPr>
              <a:defRPr/>
            </a:lvl1pPr>
          </a:lstStyle>
          <a:p>
            <a:pPr>
              <a:defRPr/>
            </a:pPr>
            <a:endParaRPr lang="fr-FR"/>
          </a:p>
        </p:txBody>
      </p:sp>
      <p:sp>
        <p:nvSpPr>
          <p:cNvPr id="4" name="Slide Number Placeholder 5"/>
          <p:cNvSpPr>
            <a:spLocks noGrp="1"/>
          </p:cNvSpPr>
          <p:nvPr>
            <p:ph type="sldNum" sz="quarter" idx="12"/>
          </p:nvPr>
        </p:nvSpPr>
        <p:spPr/>
        <p:txBody>
          <a:bodyPr/>
          <a:lstStyle>
            <a:lvl1pPr>
              <a:defRPr/>
            </a:lvl1pPr>
          </a:lstStyle>
          <a:p>
            <a:pPr>
              <a:defRPr/>
            </a:pPr>
            <a:fld id="{4E3F1EA4-13AA-F544-B385-A5481276FDC7}" type="slidenum">
              <a:rPr lang="fr-FR"/>
              <a:pPr>
                <a:defRPr/>
              </a:pPr>
              <a:t>‹#›</a:t>
            </a:fld>
            <a:endParaRPr lang="fr-F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199" y="381000"/>
            <a:ext cx="3840480" cy="1162050"/>
          </a:xfrm>
        </p:spPr>
        <p:txBody>
          <a:bodyPr anchor="b">
            <a:normAutofit/>
          </a:bodyPr>
          <a:lstStyle>
            <a:lvl1pPr algn="ctr">
              <a:defRPr sz="3000" b="1"/>
            </a:lvl1pPr>
          </a:lstStyle>
          <a:p>
            <a:r>
              <a:rPr lang="fr-FR" smtClean="0"/>
              <a:t>Cliquez et modifiez le titre</a:t>
            </a:r>
            <a:endParaRPr/>
          </a:p>
        </p:txBody>
      </p:sp>
      <p:sp>
        <p:nvSpPr>
          <p:cNvPr id="3" name="Content Placeholder 2"/>
          <p:cNvSpPr>
            <a:spLocks noGrp="1"/>
          </p:cNvSpPr>
          <p:nvPr>
            <p:ph idx="1"/>
          </p:nvPr>
        </p:nvSpPr>
        <p:spPr>
          <a:xfrm>
            <a:off x="4846320" y="273050"/>
            <a:ext cx="3840480" cy="5375275"/>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Text Placeholder 3"/>
          <p:cNvSpPr>
            <a:spLocks noGrp="1"/>
          </p:cNvSpPr>
          <p:nvPr>
            <p:ph type="body" sz="half" idx="2"/>
          </p:nvPr>
        </p:nvSpPr>
        <p:spPr>
          <a:xfrm>
            <a:off x="457199" y="1600201"/>
            <a:ext cx="3840480" cy="3733800"/>
          </a:xfrm>
        </p:spPr>
        <p:txBody>
          <a:bodyPr>
            <a:normAutofit/>
          </a:bodyPr>
          <a:lstStyle>
            <a:lvl1pPr marL="0" indent="0" algn="ctr">
              <a:lnSpc>
                <a:spcPct val="110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3"/>
          <p:cNvSpPr>
            <a:spLocks noGrp="1"/>
          </p:cNvSpPr>
          <p:nvPr>
            <p:ph type="dt" sz="half" idx="10"/>
          </p:nvPr>
        </p:nvSpPr>
        <p:spPr/>
        <p:txBody>
          <a:bodyPr/>
          <a:lstStyle>
            <a:lvl1pPr>
              <a:defRPr/>
            </a:lvl1pPr>
          </a:lstStyle>
          <a:p>
            <a:pPr>
              <a:defRPr/>
            </a:pPr>
            <a:fld id="{FB2393FD-0945-1948-844A-16457566A6DD}" type="datetime1">
              <a:rPr lang="fr-FR"/>
              <a:pPr>
                <a:defRPr/>
              </a:pPr>
              <a:t>28/05/11</a:t>
            </a:fld>
            <a:endParaRPr lang="fr-FR"/>
          </a:p>
        </p:txBody>
      </p:sp>
      <p:sp>
        <p:nvSpPr>
          <p:cNvPr id="6" name="Footer Placeholder 4"/>
          <p:cNvSpPr>
            <a:spLocks noGrp="1"/>
          </p:cNvSpPr>
          <p:nvPr>
            <p:ph type="ftr" sz="quarter" idx="11"/>
          </p:nvPr>
        </p:nvSpPr>
        <p:spPr/>
        <p:txBody>
          <a:bodyPr/>
          <a:lstStyle>
            <a:lvl1pPr>
              <a:defRPr/>
            </a:lvl1pPr>
          </a:lstStyle>
          <a:p>
            <a:pPr>
              <a:defRPr/>
            </a:pPr>
            <a:endParaRPr lang="fr-FR"/>
          </a:p>
        </p:txBody>
      </p:sp>
      <p:sp>
        <p:nvSpPr>
          <p:cNvPr id="7" name="Slide Number Placeholder 5"/>
          <p:cNvSpPr>
            <a:spLocks noGrp="1"/>
          </p:cNvSpPr>
          <p:nvPr>
            <p:ph type="sldNum" sz="quarter" idx="12"/>
          </p:nvPr>
        </p:nvSpPr>
        <p:spPr/>
        <p:txBody>
          <a:bodyPr/>
          <a:lstStyle>
            <a:lvl1pPr>
              <a:defRPr/>
            </a:lvl1pPr>
          </a:lstStyle>
          <a:p>
            <a:pPr>
              <a:defRPr/>
            </a:pPr>
            <a:fld id="{BCEED7E2-A3BA-0C42-9EF7-DAF3C0533CC7}" type="slidenum">
              <a:rPr lang="fr-FR"/>
              <a:pPr>
                <a:defRPr/>
              </a:pPr>
              <a:t>‹#›</a:t>
            </a:fld>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3840480" cy="1161288"/>
          </a:xfrm>
        </p:spPr>
        <p:txBody>
          <a:bodyPr rtlCol="0" anchor="b">
            <a:normAutofit/>
          </a:bodyPr>
          <a:lstStyle>
            <a:lvl1pPr algn="ctr" defTabSz="914400" rtl="0" eaLnBrk="1" latinLnBrk="0" hangingPunct="1">
              <a:spcBef>
                <a:spcPct val="0"/>
              </a:spcBef>
              <a:buNone/>
              <a:defRPr sz="3000" b="1" kern="1200">
                <a:solidFill>
                  <a:schemeClr val="tx1"/>
                </a:solidFill>
                <a:effectLst/>
                <a:latin typeface="+mj-lt"/>
                <a:ea typeface="+mj-ea"/>
                <a:cs typeface="+mj-cs"/>
              </a:defRPr>
            </a:lvl1pPr>
          </a:lstStyle>
          <a:p>
            <a:r>
              <a:rPr lang="fr-FR" smtClean="0"/>
              <a:t>Cliquez et modifiez le titre</a:t>
            </a:r>
            <a:endParaRPr/>
          </a:p>
        </p:txBody>
      </p:sp>
      <p:sp>
        <p:nvSpPr>
          <p:cNvPr id="3" name="Picture Placeholder 2"/>
          <p:cNvSpPr>
            <a:spLocks noGrp="1"/>
          </p:cNvSpPr>
          <p:nvPr>
            <p:ph type="pic" idx="1"/>
          </p:nvPr>
        </p:nvSpPr>
        <p:spPr>
          <a:xfrm>
            <a:off x="4846320" y="274320"/>
            <a:ext cx="3840480" cy="5376672"/>
          </a:xfrm>
          <a:effectLst>
            <a:outerShdw blurRad="114300" sx="103000" sy="103000" algn="ctr" rotWithShape="0">
              <a:schemeClr val="bg1">
                <a:lumMod val="75000"/>
                <a:lumOff val="25000"/>
                <a:alpha val="50000"/>
              </a:schemeClr>
            </a:outerShdw>
          </a:effectLst>
          <a:scene3d>
            <a:camera prst="orthographicFront"/>
            <a:lightRig rig="threePt" dir="t"/>
          </a:scene3d>
          <a:sp3d>
            <a:bevelT w="12700" h="12700"/>
          </a:sp3d>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endParaRPr noProof="0"/>
          </a:p>
        </p:txBody>
      </p:sp>
      <p:sp>
        <p:nvSpPr>
          <p:cNvPr id="4" name="Text Placeholder 3"/>
          <p:cNvSpPr>
            <a:spLocks noGrp="1"/>
          </p:cNvSpPr>
          <p:nvPr>
            <p:ph type="body" sz="half" idx="2"/>
          </p:nvPr>
        </p:nvSpPr>
        <p:spPr>
          <a:xfrm>
            <a:off x="457200" y="1600200"/>
            <a:ext cx="3840480" cy="3730752"/>
          </a:xfrm>
        </p:spPr>
        <p:txBody>
          <a:bodyPr rtlCol="0">
            <a:normAutofit/>
          </a:bodyPr>
          <a:lstStyle>
            <a:lvl1pPr marL="0" indent="0" algn="ctr">
              <a:lnSpc>
                <a:spcPct val="110000"/>
              </a:lnSpc>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3"/>
          <p:cNvSpPr>
            <a:spLocks noGrp="1"/>
          </p:cNvSpPr>
          <p:nvPr>
            <p:ph type="dt" sz="half" idx="10"/>
          </p:nvPr>
        </p:nvSpPr>
        <p:spPr/>
        <p:txBody>
          <a:bodyPr/>
          <a:lstStyle>
            <a:lvl1pPr>
              <a:defRPr/>
            </a:lvl1pPr>
          </a:lstStyle>
          <a:p>
            <a:pPr>
              <a:defRPr/>
            </a:pPr>
            <a:fld id="{F162A032-067D-6244-BA9A-20E888534570}" type="datetime1">
              <a:rPr lang="fr-FR"/>
              <a:pPr>
                <a:defRPr/>
              </a:pPr>
              <a:t>28/05/11</a:t>
            </a:fld>
            <a:endParaRPr lang="fr-FR"/>
          </a:p>
        </p:txBody>
      </p:sp>
      <p:sp>
        <p:nvSpPr>
          <p:cNvPr id="6" name="Footer Placeholder 4"/>
          <p:cNvSpPr>
            <a:spLocks noGrp="1"/>
          </p:cNvSpPr>
          <p:nvPr>
            <p:ph type="ftr" sz="quarter" idx="11"/>
          </p:nvPr>
        </p:nvSpPr>
        <p:spPr/>
        <p:txBody>
          <a:bodyPr/>
          <a:lstStyle>
            <a:lvl1pPr>
              <a:defRPr/>
            </a:lvl1pPr>
          </a:lstStyle>
          <a:p>
            <a:pPr>
              <a:defRPr/>
            </a:pPr>
            <a:endParaRPr lang="fr-FR"/>
          </a:p>
        </p:txBody>
      </p:sp>
      <p:sp>
        <p:nvSpPr>
          <p:cNvPr id="7" name="Slide Number Placeholder 5"/>
          <p:cNvSpPr>
            <a:spLocks noGrp="1"/>
          </p:cNvSpPr>
          <p:nvPr>
            <p:ph type="sldNum" sz="quarter" idx="12"/>
          </p:nvPr>
        </p:nvSpPr>
        <p:spPr/>
        <p:txBody>
          <a:bodyPr/>
          <a:lstStyle>
            <a:lvl1pPr>
              <a:defRPr/>
            </a:lvl1pPr>
          </a:lstStyle>
          <a:p>
            <a:pPr>
              <a:defRPr/>
            </a:pPr>
            <a:fld id="{BB17AACC-3BA7-2C41-9D63-D0BB9C4946C3}" type="slidenum">
              <a:rPr lang="fr-FR"/>
              <a:pPr>
                <a:defRPr/>
              </a:pPr>
              <a:t>‹#›</a:t>
            </a:fld>
            <a:endParaRPr lang="fr-F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Image au-dessus de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3244865"/>
            <a:ext cx="8229600" cy="1071641"/>
          </a:xfrm>
        </p:spPr>
        <p:txBody>
          <a:bodyPr rtlCol="0" anchor="b">
            <a:noAutofit/>
          </a:bodyPr>
          <a:lstStyle>
            <a:lvl1pPr algn="ctr" defTabSz="914400" rtl="0" eaLnBrk="1" latinLnBrk="0" hangingPunct="1">
              <a:spcBef>
                <a:spcPct val="0"/>
              </a:spcBef>
              <a:buNone/>
              <a:defRPr sz="3600" b="1" kern="1200" baseline="0">
                <a:solidFill>
                  <a:schemeClr val="tx1"/>
                </a:solidFill>
                <a:effectLst/>
                <a:latin typeface="+mj-lt"/>
                <a:ea typeface="+mj-ea"/>
                <a:cs typeface="+mj-cs"/>
              </a:defRPr>
            </a:lvl1pPr>
          </a:lstStyle>
          <a:p>
            <a:r>
              <a:rPr lang="fr-FR" smtClean="0"/>
              <a:t>Cliquez et modifiez le titre</a:t>
            </a:r>
            <a:endParaRPr/>
          </a:p>
        </p:txBody>
      </p:sp>
      <p:sp>
        <p:nvSpPr>
          <p:cNvPr id="3" name="Picture Placeholder 2"/>
          <p:cNvSpPr>
            <a:spLocks noGrp="1"/>
          </p:cNvSpPr>
          <p:nvPr>
            <p:ph type="pic" idx="1"/>
          </p:nvPr>
        </p:nvSpPr>
        <p:spPr>
          <a:xfrm>
            <a:off x="457200" y="274320"/>
            <a:ext cx="8229600" cy="2971800"/>
          </a:xfrm>
          <a:effectLst>
            <a:outerShdw blurRad="114300" sx="103000" sy="103000" algn="ctr" rotWithShape="0">
              <a:schemeClr val="bg1">
                <a:lumMod val="75000"/>
                <a:lumOff val="25000"/>
                <a:alpha val="50000"/>
              </a:schemeClr>
            </a:outerShdw>
          </a:effectLst>
          <a:scene3d>
            <a:camera prst="orthographicFront"/>
            <a:lightRig rig="threePt" dir="t"/>
          </a:scene3d>
          <a:sp3d>
            <a:bevelT w="12700" h="12700"/>
          </a:sp3d>
        </p:spPr>
        <p:txBody>
          <a:bodyPr rtlCol="0">
            <a:normAutofit/>
          </a:bodyPr>
          <a:lstStyle>
            <a:lvl1pPr marL="0" indent="0" algn="l" defTabSz="914400" rtl="0" eaLnBrk="1" latinLnBrk="0" hangingPunct="1">
              <a:spcBef>
                <a:spcPts val="2000"/>
              </a:spcBef>
              <a:buFontTx/>
              <a:buNone/>
              <a:defRPr sz="24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endParaRPr noProof="0"/>
          </a:p>
        </p:txBody>
      </p:sp>
      <p:sp>
        <p:nvSpPr>
          <p:cNvPr id="8" name="Text Placeholder 3"/>
          <p:cNvSpPr>
            <a:spLocks noGrp="1"/>
          </p:cNvSpPr>
          <p:nvPr>
            <p:ph type="body" sz="half" idx="2"/>
          </p:nvPr>
        </p:nvSpPr>
        <p:spPr>
          <a:xfrm>
            <a:off x="609600" y="4329953"/>
            <a:ext cx="7924801" cy="1318372"/>
          </a:xfrm>
        </p:spPr>
        <p:txBody>
          <a:bodyPr>
            <a:normAutofit/>
          </a:bodyPr>
          <a:lstStyle>
            <a:lvl1pPr marL="0" indent="0" algn="l">
              <a:lnSpc>
                <a:spcPct val="110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3"/>
          <p:cNvSpPr>
            <a:spLocks noGrp="1"/>
          </p:cNvSpPr>
          <p:nvPr>
            <p:ph type="dt" sz="half" idx="10"/>
          </p:nvPr>
        </p:nvSpPr>
        <p:spPr/>
        <p:txBody>
          <a:bodyPr/>
          <a:lstStyle>
            <a:lvl1pPr>
              <a:defRPr/>
            </a:lvl1pPr>
          </a:lstStyle>
          <a:p>
            <a:pPr>
              <a:defRPr/>
            </a:pPr>
            <a:fld id="{CC42C350-B037-D846-8A76-870892506373}" type="datetime1">
              <a:rPr lang="fr-FR"/>
              <a:pPr>
                <a:defRPr/>
              </a:pPr>
              <a:t>28/05/11</a:t>
            </a:fld>
            <a:endParaRPr lang="fr-FR"/>
          </a:p>
        </p:txBody>
      </p:sp>
      <p:sp>
        <p:nvSpPr>
          <p:cNvPr id="6" name="Footer Placeholder 4"/>
          <p:cNvSpPr>
            <a:spLocks noGrp="1"/>
          </p:cNvSpPr>
          <p:nvPr>
            <p:ph type="ftr" sz="quarter" idx="11"/>
          </p:nvPr>
        </p:nvSpPr>
        <p:spPr/>
        <p:txBody>
          <a:bodyPr/>
          <a:lstStyle>
            <a:lvl1pPr>
              <a:defRPr/>
            </a:lvl1pPr>
          </a:lstStyle>
          <a:p>
            <a:pPr>
              <a:defRPr/>
            </a:pPr>
            <a:endParaRPr lang="fr-FR"/>
          </a:p>
        </p:txBody>
      </p:sp>
      <p:sp>
        <p:nvSpPr>
          <p:cNvPr id="7" name="Slide Number Placeholder 5"/>
          <p:cNvSpPr>
            <a:spLocks noGrp="1"/>
          </p:cNvSpPr>
          <p:nvPr>
            <p:ph type="sldNum" sz="quarter" idx="12"/>
          </p:nvPr>
        </p:nvSpPr>
        <p:spPr/>
        <p:txBody>
          <a:bodyPr/>
          <a:lstStyle>
            <a:lvl1pPr>
              <a:defRPr/>
            </a:lvl1pPr>
          </a:lstStyle>
          <a:p>
            <a:pPr>
              <a:defRPr/>
            </a:pPr>
            <a:fld id="{E50BEA5D-54C7-054A-AFF5-A1BA8A9BB403}" type="slidenum">
              <a:rPr lang="fr-FR"/>
              <a:pPr>
                <a:defRPr/>
              </a:pPr>
              <a:t>‹#›</a:t>
            </a:fld>
            <a:endParaRPr lang="fr-F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Cliquez et modifiez le titre</a:t>
            </a:r>
            <a:endParaRPr/>
          </a:p>
        </p:txBody>
      </p:sp>
      <p:sp>
        <p:nvSpPr>
          <p:cNvPr id="3" name="Vertical Text Placeholder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lvl1pPr>
              <a:defRPr/>
            </a:lvl1pPr>
          </a:lstStyle>
          <a:p>
            <a:pPr>
              <a:defRPr/>
            </a:pPr>
            <a:fld id="{F890FDD1-04F3-0442-95F0-1F67A1036DF0}" type="datetime1">
              <a:rPr lang="fr-FR"/>
              <a:pPr>
                <a:defRPr/>
              </a:pPr>
              <a:t>28/05/11</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E50FC094-438F-9F41-946C-F6BB84BB503F}" type="slidenum">
              <a:rPr lang="fr-FR"/>
              <a:pPr>
                <a:defRPr/>
              </a:pPr>
              <a:t>‹#›</a:t>
            </a:fld>
            <a:endParaRPr lang="fr-F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22776" y="274639"/>
            <a:ext cx="1452283" cy="5373686"/>
          </a:xfrm>
        </p:spPr>
        <p:txBody>
          <a:bodyPr vert="eaVert"/>
          <a:lstStyle/>
          <a:p>
            <a:r>
              <a:rPr lang="fr-FR" smtClean="0"/>
              <a:t>Cliquez et modifiez le titre</a:t>
            </a:r>
            <a:endParaRPr/>
          </a:p>
        </p:txBody>
      </p:sp>
      <p:sp>
        <p:nvSpPr>
          <p:cNvPr id="3" name="Vertical Text Placeholder 2"/>
          <p:cNvSpPr>
            <a:spLocks noGrp="1"/>
          </p:cNvSpPr>
          <p:nvPr>
            <p:ph type="body" orient="vert" idx="1"/>
          </p:nvPr>
        </p:nvSpPr>
        <p:spPr>
          <a:xfrm>
            <a:off x="457200" y="274638"/>
            <a:ext cx="6871447" cy="537368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lvl1pPr>
              <a:defRPr/>
            </a:lvl1pPr>
          </a:lstStyle>
          <a:p>
            <a:pPr>
              <a:defRPr/>
            </a:pPr>
            <a:fld id="{CBC4023A-A7B4-AC46-9DC9-B3D12A98B80B}" type="datetime1">
              <a:rPr lang="fr-FR"/>
              <a:pPr>
                <a:defRPr/>
              </a:pPr>
              <a:t>28/05/11</a:t>
            </a:fld>
            <a:endParaRPr lang="fr-FR"/>
          </a:p>
        </p:txBody>
      </p:sp>
      <p:sp>
        <p:nvSpPr>
          <p:cNvPr id="5" name="Footer Placeholder 4"/>
          <p:cNvSpPr>
            <a:spLocks noGrp="1"/>
          </p:cNvSpPr>
          <p:nvPr>
            <p:ph type="ftr" sz="quarter" idx="11"/>
          </p:nvPr>
        </p:nvSpPr>
        <p:spPr/>
        <p:txBody>
          <a:bodyPr/>
          <a:lstStyle>
            <a:lvl1pPr>
              <a:defRPr/>
            </a:lvl1pPr>
          </a:lstStyle>
          <a:p>
            <a:pPr>
              <a:defRPr/>
            </a:pPr>
            <a:endParaRPr lang="fr-FR"/>
          </a:p>
        </p:txBody>
      </p:sp>
      <p:sp>
        <p:nvSpPr>
          <p:cNvPr id="6" name="Slide Number Placeholder 5"/>
          <p:cNvSpPr>
            <a:spLocks noGrp="1"/>
          </p:cNvSpPr>
          <p:nvPr>
            <p:ph type="sldNum" sz="quarter" idx="12"/>
          </p:nvPr>
        </p:nvSpPr>
        <p:spPr/>
        <p:txBody>
          <a:bodyPr/>
          <a:lstStyle>
            <a:lvl1pPr>
              <a:defRPr/>
            </a:lvl1pPr>
          </a:lstStyle>
          <a:p>
            <a:pPr>
              <a:defRPr/>
            </a:pPr>
            <a:fld id="{AC5C49CC-E39F-6B47-B3C2-24BA9BB1344F}" type="slidenum">
              <a:rPr lang="fr-FR"/>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vert="horz"/>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vert="horz"/>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vert="horz"/>
          <a:lstStyle/>
          <a:p>
            <a:r>
              <a:rPr lang="fr-FR" smtClean="0"/>
              <a:t>Cliquez et modifiez le titre</a:t>
            </a:r>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1.png"/><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4" Type="http://schemas.openxmlformats.org/officeDocument/2006/relationships/image" Target="../media/image3.png"/><Relationship Id="rId4" Type="http://schemas.openxmlformats.org/officeDocument/2006/relationships/slideLayout" Target="../slideLayouts/slideLayout17.xml"/><Relationship Id="rId7" Type="http://schemas.openxmlformats.org/officeDocument/2006/relationships/slideLayout" Target="../slideLayouts/slideLayout20.xml"/><Relationship Id="rId11" Type="http://schemas.openxmlformats.org/officeDocument/2006/relationships/slideLayout" Target="../slideLayouts/slideLayout24.xml"/><Relationship Id="rId1" Type="http://schemas.openxmlformats.org/officeDocument/2006/relationships/slideLayout" Target="../slideLayouts/slideLayout14.xml"/><Relationship Id="rId6" Type="http://schemas.openxmlformats.org/officeDocument/2006/relationships/slideLayout" Target="../slideLayouts/slideLayout19.xml"/><Relationship Id="rId8" Type="http://schemas.openxmlformats.org/officeDocument/2006/relationships/slideLayout" Target="../slideLayouts/slideLayout21.xml"/><Relationship Id="rId13" Type="http://schemas.openxmlformats.org/officeDocument/2006/relationships/theme" Target="../theme/theme2.xml"/><Relationship Id="rId10" Type="http://schemas.openxmlformats.org/officeDocument/2006/relationships/slideLayout" Target="../slideLayouts/slideLayout23.xml"/><Relationship Id="rId5" Type="http://schemas.openxmlformats.org/officeDocument/2006/relationships/slideLayout" Target="../slideLayouts/slideLayout18.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9" Type="http://schemas.openxmlformats.org/officeDocument/2006/relationships/slideLayout" Target="../slideLayouts/slideLayout22.xml"/><Relationship Id="rId3"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000000"/>
        </a:solidFill>
        <a:effectLst/>
      </p:bgPr>
    </p:bg>
    <p:spTree>
      <p:nvGrpSpPr>
        <p:cNvPr id="1" name=""/>
        <p:cNvGrpSpPr/>
        <p:nvPr/>
      </p:nvGrpSpPr>
      <p:grpSpPr>
        <a:xfrm>
          <a:off x="0" y="0"/>
          <a:ext cx="0" cy="0"/>
          <a:chOff x="0" y="0"/>
          <a:chExt cx="0" cy="0"/>
        </a:xfrm>
      </p:grpSpPr>
      <p:sp>
        <p:nvSpPr>
          <p:cNvPr id="142339" name="Text Box 3"/>
          <p:cNvSpPr txBox="1">
            <a:spLocks noChangeArrowheads="1"/>
          </p:cNvSpPr>
          <p:nvPr/>
        </p:nvSpPr>
        <p:spPr bwMode="auto">
          <a:xfrm>
            <a:off x="138113" y="6657975"/>
            <a:ext cx="34925" cy="144463"/>
          </a:xfrm>
          <a:prstGeom prst="rect">
            <a:avLst/>
          </a:prstGeom>
          <a:noFill/>
          <a:ln w="9525">
            <a:noFill/>
            <a:miter lim="800000"/>
            <a:headEnd/>
            <a:tailEnd/>
          </a:ln>
        </p:spPr>
        <p:txBody>
          <a:bodyPr wrap="none" lIns="0" tIns="0" rIns="0" bIns="0">
            <a:prstTxWarp prst="textNoShape">
              <a:avLst/>
            </a:prstTxWarp>
            <a:spAutoFit/>
          </a:bodyPr>
          <a:lstStyle/>
          <a:p>
            <a:pPr defTabSz="828675" hangingPunct="0">
              <a:lnSpc>
                <a:spcPct val="95000"/>
              </a:lnSpc>
              <a:buClr>
                <a:srgbClr val="000000"/>
              </a:buClr>
              <a:buSzPct val="45000"/>
              <a:buFont typeface="StarSymbol" charset="0"/>
              <a:buNone/>
              <a:tabLst>
                <a:tab pos="657225" algn="l"/>
                <a:tab pos="1312863" algn="l"/>
                <a:tab pos="1970088" algn="l"/>
              </a:tabLst>
              <a:defRPr/>
            </a:pPr>
            <a:r>
              <a:rPr lang="en-GB" sz="1000" b="1" i="1">
                <a:solidFill>
                  <a:srgbClr val="E6E6E6"/>
                </a:solidFill>
                <a:latin typeface="Utopia" pitchFamily="16" charset="0"/>
                <a:ea typeface="HG Mincho Light J" charset="0"/>
                <a:cs typeface="HG Mincho Light J" charset="0"/>
              </a:rPr>
              <a:t> </a:t>
            </a:r>
          </a:p>
        </p:txBody>
      </p:sp>
      <p:sp>
        <p:nvSpPr>
          <p:cNvPr id="5" name="Rogner un rectangle avec un coin du même côté 4"/>
          <p:cNvSpPr/>
          <p:nvPr userDrawn="1"/>
        </p:nvSpPr>
        <p:spPr bwMode="auto">
          <a:xfrm>
            <a:off x="1066800" y="914400"/>
            <a:ext cx="8077200" cy="381000"/>
          </a:xfrm>
          <a:prstGeom prst="snip2SameRect">
            <a:avLst/>
          </a:prstGeom>
          <a:solidFill>
            <a:srgbClr val="000000"/>
          </a:solidFill>
          <a:ln w="9525" cap="flat" cmpd="sng" algn="ctr">
            <a:solidFill>
              <a:schemeClr val="tx1"/>
            </a:solidFill>
            <a:prstDash val="solid"/>
            <a:round/>
            <a:headEnd type="none" w="med" len="med"/>
            <a:tailEnd type="none" w="med" len="med"/>
          </a:ln>
          <a:effectLst/>
        </p:spPr>
        <p:txBody>
          <a:bodyPr>
            <a:prstTxWarp prst="textNoShape">
              <a:avLst/>
            </a:prstTxWarp>
          </a:bodyPr>
          <a:lstStyle/>
          <a:p>
            <a:pPr eaLnBrk="0" hangingPunct="0">
              <a:defRPr/>
            </a:pPr>
            <a:endParaRPr lang="fr-FR"/>
          </a:p>
        </p:txBody>
      </p:sp>
      <p:pic>
        <p:nvPicPr>
          <p:cNvPr id="4" name="Image 7" descr="ASPERAlogo.eps"/>
          <p:cNvPicPr>
            <a:picLocks noChangeAspect="1"/>
          </p:cNvPicPr>
          <p:nvPr userDrawn="1"/>
        </p:nvPicPr>
        <p:blipFill>
          <a:blip r:embed="rId15"/>
          <a:srcRect/>
          <a:stretch>
            <a:fillRect/>
          </a:stretch>
        </p:blipFill>
        <p:spPr bwMode="auto">
          <a:xfrm>
            <a:off x="152400" y="152400"/>
            <a:ext cx="990600" cy="1219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86" r:id="rId1"/>
    <p:sldLayoutId id="2147484469" r:id="rId2"/>
    <p:sldLayoutId id="2147484470" r:id="rId3"/>
    <p:sldLayoutId id="2147484471" r:id="rId4"/>
    <p:sldLayoutId id="2147484472" r:id="rId5"/>
    <p:sldLayoutId id="2147484473" r:id="rId6"/>
    <p:sldLayoutId id="2147484474" r:id="rId7"/>
    <p:sldLayoutId id="2147484475" r:id="rId8"/>
    <p:sldLayoutId id="2147484476" r:id="rId9"/>
    <p:sldLayoutId id="2147484477" r:id="rId10"/>
    <p:sldLayoutId id="2147484478" r:id="rId11"/>
    <p:sldLayoutId id="2147484479" r:id="rId12"/>
    <p:sldLayoutId id="2147484480" r:id="rId13"/>
  </p:sldLayoutIdLst>
  <p:timing>
    <p:tnLst>
      <p:par>
        <p:cTn id="1" dur="indefinite" restart="never" nodeType="tmRoot"/>
      </p:par>
    </p:tnLst>
  </p:timing>
  <p:txStyles>
    <p:titleStyle>
      <a:lvl1pPr marL="1306513" indent="-1306513" algn="l" defTabSz="407988" rtl="0" eaLnBrk="0" fontAlgn="base" hangingPunct="0">
        <a:spcBef>
          <a:spcPct val="0"/>
        </a:spcBef>
        <a:spcAft>
          <a:spcPct val="0"/>
        </a:spcAft>
        <a:buClr>
          <a:srgbClr val="000000"/>
        </a:buClr>
        <a:buSzPct val="45000"/>
        <a:buFont typeface="StarSymbol" charset="0"/>
        <a:defRPr sz="4000">
          <a:solidFill>
            <a:srgbClr val="000000"/>
          </a:solidFill>
          <a:latin typeface="+mj-lt"/>
          <a:ea typeface="+mj-ea"/>
          <a:cs typeface="+mj-cs"/>
        </a:defRPr>
      </a:lvl1pPr>
      <a:lvl2pPr marL="1306513" indent="-1306513" algn="l" defTabSz="407988" rtl="0" eaLnBrk="0" fontAlgn="base" hangingPunct="0">
        <a:spcBef>
          <a:spcPct val="0"/>
        </a:spcBef>
        <a:spcAft>
          <a:spcPct val="0"/>
        </a:spcAft>
        <a:buClr>
          <a:srgbClr val="000000"/>
        </a:buClr>
        <a:buSzPct val="45000"/>
        <a:buFont typeface="StarSymbol" charset="0"/>
        <a:defRPr sz="4000">
          <a:solidFill>
            <a:srgbClr val="000000"/>
          </a:solidFill>
          <a:latin typeface="Times New Roman" charset="0"/>
          <a:ea typeface="HG Mincho Light J" charset="0"/>
          <a:cs typeface="HG Mincho Light J" charset="0"/>
        </a:defRPr>
      </a:lvl2pPr>
      <a:lvl3pPr marL="1306513" indent="-1306513" algn="l" defTabSz="407988" rtl="0" eaLnBrk="0" fontAlgn="base" hangingPunct="0">
        <a:spcBef>
          <a:spcPct val="0"/>
        </a:spcBef>
        <a:spcAft>
          <a:spcPct val="0"/>
        </a:spcAft>
        <a:buClr>
          <a:srgbClr val="000000"/>
        </a:buClr>
        <a:buSzPct val="45000"/>
        <a:buFont typeface="StarSymbol" charset="0"/>
        <a:defRPr sz="4000">
          <a:solidFill>
            <a:srgbClr val="000000"/>
          </a:solidFill>
          <a:latin typeface="Times New Roman" charset="0"/>
          <a:ea typeface="HG Mincho Light J" charset="0"/>
          <a:cs typeface="HG Mincho Light J" charset="0"/>
        </a:defRPr>
      </a:lvl3pPr>
      <a:lvl4pPr marL="1306513" indent="-1306513" algn="l" defTabSz="407988" rtl="0" eaLnBrk="0" fontAlgn="base" hangingPunct="0">
        <a:spcBef>
          <a:spcPct val="0"/>
        </a:spcBef>
        <a:spcAft>
          <a:spcPct val="0"/>
        </a:spcAft>
        <a:buClr>
          <a:srgbClr val="000000"/>
        </a:buClr>
        <a:buSzPct val="45000"/>
        <a:buFont typeface="StarSymbol" charset="0"/>
        <a:defRPr sz="4000">
          <a:solidFill>
            <a:srgbClr val="000000"/>
          </a:solidFill>
          <a:latin typeface="Times New Roman" charset="0"/>
          <a:ea typeface="HG Mincho Light J" charset="0"/>
          <a:cs typeface="HG Mincho Light J" charset="0"/>
        </a:defRPr>
      </a:lvl4pPr>
      <a:lvl5pPr marL="1306513" indent="-1306513" algn="l" defTabSz="407988" rtl="0" eaLnBrk="0" fontAlgn="base" hangingPunct="0">
        <a:spcBef>
          <a:spcPct val="0"/>
        </a:spcBef>
        <a:spcAft>
          <a:spcPct val="0"/>
        </a:spcAft>
        <a:buClr>
          <a:srgbClr val="000000"/>
        </a:buClr>
        <a:buSzPct val="45000"/>
        <a:buFont typeface="StarSymbol" charset="0"/>
        <a:defRPr sz="4000">
          <a:solidFill>
            <a:srgbClr val="000000"/>
          </a:solidFill>
          <a:latin typeface="Times New Roman" charset="0"/>
          <a:ea typeface="HG Mincho Light J" charset="0"/>
          <a:cs typeface="HG Mincho Light J" charset="0"/>
        </a:defRPr>
      </a:lvl5pPr>
      <a:lvl6pPr marL="1763713" algn="l" defTabSz="407988" rtl="0" fontAlgn="base" hangingPunct="0">
        <a:spcBef>
          <a:spcPct val="0"/>
        </a:spcBef>
        <a:spcAft>
          <a:spcPct val="0"/>
        </a:spcAft>
        <a:buClr>
          <a:srgbClr val="000000"/>
        </a:buClr>
        <a:buSzPct val="45000"/>
        <a:buFont typeface="StarSymbol" charset="0"/>
        <a:defRPr sz="4000">
          <a:solidFill>
            <a:srgbClr val="000000"/>
          </a:solidFill>
          <a:latin typeface="Times New Roman" charset="0"/>
          <a:ea typeface="HG Mincho Light J" charset="0"/>
          <a:cs typeface="HG Mincho Light J" charset="0"/>
        </a:defRPr>
      </a:lvl6pPr>
      <a:lvl7pPr marL="2220913" algn="l" defTabSz="407988" rtl="0" fontAlgn="base" hangingPunct="0">
        <a:spcBef>
          <a:spcPct val="0"/>
        </a:spcBef>
        <a:spcAft>
          <a:spcPct val="0"/>
        </a:spcAft>
        <a:buClr>
          <a:srgbClr val="000000"/>
        </a:buClr>
        <a:buSzPct val="45000"/>
        <a:buFont typeface="StarSymbol" charset="0"/>
        <a:defRPr sz="4000">
          <a:solidFill>
            <a:srgbClr val="000000"/>
          </a:solidFill>
          <a:latin typeface="Times New Roman" charset="0"/>
          <a:ea typeface="HG Mincho Light J" charset="0"/>
          <a:cs typeface="HG Mincho Light J" charset="0"/>
        </a:defRPr>
      </a:lvl7pPr>
      <a:lvl8pPr marL="2678113" algn="l" defTabSz="407988" rtl="0" fontAlgn="base" hangingPunct="0">
        <a:spcBef>
          <a:spcPct val="0"/>
        </a:spcBef>
        <a:spcAft>
          <a:spcPct val="0"/>
        </a:spcAft>
        <a:buClr>
          <a:srgbClr val="000000"/>
        </a:buClr>
        <a:buSzPct val="45000"/>
        <a:buFont typeface="StarSymbol" charset="0"/>
        <a:defRPr sz="4000">
          <a:solidFill>
            <a:srgbClr val="000000"/>
          </a:solidFill>
          <a:latin typeface="Times New Roman" charset="0"/>
          <a:ea typeface="HG Mincho Light J" charset="0"/>
          <a:cs typeface="HG Mincho Light J" charset="0"/>
        </a:defRPr>
      </a:lvl8pPr>
      <a:lvl9pPr marL="3135313" algn="l" defTabSz="407988" rtl="0" fontAlgn="base" hangingPunct="0">
        <a:spcBef>
          <a:spcPct val="0"/>
        </a:spcBef>
        <a:spcAft>
          <a:spcPct val="0"/>
        </a:spcAft>
        <a:buClr>
          <a:srgbClr val="000000"/>
        </a:buClr>
        <a:buSzPct val="45000"/>
        <a:buFont typeface="StarSymbol" charset="0"/>
        <a:defRPr sz="4000">
          <a:solidFill>
            <a:srgbClr val="000000"/>
          </a:solidFill>
          <a:latin typeface="Times New Roman" charset="0"/>
          <a:ea typeface="HG Mincho Light J" charset="0"/>
          <a:cs typeface="HG Mincho Light J" charset="0"/>
        </a:defRPr>
      </a:lvl9pPr>
    </p:titleStyle>
    <p:bodyStyle>
      <a:lvl1pPr marL="392113" indent="-293688" algn="l" defTabSz="407988" rtl="0" eaLnBrk="0" fontAlgn="base" hangingPunct="0">
        <a:spcBef>
          <a:spcPct val="0"/>
        </a:spcBef>
        <a:spcAft>
          <a:spcPts val="1288"/>
        </a:spcAft>
        <a:buClr>
          <a:srgbClr val="000000"/>
        </a:buClr>
        <a:buSzPct val="45000"/>
        <a:buFont typeface="StarSymbol" charset="0"/>
        <a:buChar char="●"/>
        <a:defRPr sz="2900">
          <a:solidFill>
            <a:srgbClr val="000000"/>
          </a:solidFill>
          <a:latin typeface="+mn-lt"/>
          <a:ea typeface="+mn-ea"/>
          <a:cs typeface="+mn-cs"/>
        </a:defRPr>
      </a:lvl1pPr>
      <a:lvl2pPr marL="782638" indent="-260350" algn="l" defTabSz="407988" rtl="0" eaLnBrk="0" fontAlgn="base" hangingPunct="0">
        <a:spcBef>
          <a:spcPct val="0"/>
        </a:spcBef>
        <a:spcAft>
          <a:spcPts val="1025"/>
        </a:spcAft>
        <a:buClr>
          <a:srgbClr val="000000"/>
        </a:buClr>
        <a:buSzPct val="75000"/>
        <a:buFont typeface="StarSymbol" charset="0"/>
        <a:buChar char="–"/>
        <a:defRPr sz="2500">
          <a:solidFill>
            <a:srgbClr val="000000"/>
          </a:solidFill>
          <a:latin typeface="+mn-lt"/>
          <a:ea typeface="+mn-ea"/>
          <a:cs typeface="+mn-cs"/>
        </a:defRPr>
      </a:lvl2pPr>
      <a:lvl3pPr marL="1174750" indent="-195263" algn="l" defTabSz="407988" rtl="0" eaLnBrk="0" fontAlgn="base" hangingPunct="0">
        <a:spcBef>
          <a:spcPct val="0"/>
        </a:spcBef>
        <a:spcAft>
          <a:spcPts val="775"/>
        </a:spcAft>
        <a:buClr>
          <a:srgbClr val="000000"/>
        </a:buClr>
        <a:buSzPct val="45000"/>
        <a:buFont typeface="StarSymbol" charset="0"/>
        <a:buChar char="●"/>
        <a:defRPr sz="2200">
          <a:solidFill>
            <a:srgbClr val="000000"/>
          </a:solidFill>
          <a:latin typeface="+mn-lt"/>
          <a:ea typeface="+mn-ea"/>
          <a:cs typeface="+mn-cs"/>
        </a:defRPr>
      </a:lvl3pPr>
      <a:lvl4pPr marL="1566863" indent="-195263" algn="l" defTabSz="407988" rtl="0" eaLnBrk="0" fontAlgn="base" hangingPunct="0">
        <a:spcBef>
          <a:spcPct val="0"/>
        </a:spcBef>
        <a:spcAft>
          <a:spcPts val="513"/>
        </a:spcAft>
        <a:buClr>
          <a:srgbClr val="000000"/>
        </a:buClr>
        <a:buSzPct val="75000"/>
        <a:buFont typeface="StarSymbol" charset="0"/>
        <a:buChar char="–"/>
        <a:defRPr>
          <a:solidFill>
            <a:srgbClr val="000000"/>
          </a:solidFill>
          <a:latin typeface="+mn-lt"/>
          <a:ea typeface="+mn-ea"/>
          <a:cs typeface="+mn-cs"/>
        </a:defRPr>
      </a:lvl4pPr>
      <a:lvl5pPr marL="1958975" indent="-196850" algn="l" defTabSz="407988" rtl="0" eaLnBrk="0" fontAlgn="base" hangingPunct="0">
        <a:spcBef>
          <a:spcPct val="0"/>
        </a:spcBef>
        <a:spcAft>
          <a:spcPts val="250"/>
        </a:spcAft>
        <a:buClr>
          <a:srgbClr val="000000"/>
        </a:buClr>
        <a:buSzPct val="45000"/>
        <a:buFont typeface="StarSymbol" charset="0"/>
        <a:buChar char="●"/>
        <a:defRPr>
          <a:solidFill>
            <a:srgbClr val="000000"/>
          </a:solidFill>
          <a:latin typeface="+mn-lt"/>
          <a:ea typeface="+mn-ea"/>
          <a:cs typeface="+mn-cs"/>
        </a:defRPr>
      </a:lvl5pPr>
      <a:lvl6pPr marL="2416175" indent="-196850" algn="l" defTabSz="407988" rtl="0" fontAlgn="base" hangingPunct="0">
        <a:spcBef>
          <a:spcPct val="0"/>
        </a:spcBef>
        <a:spcAft>
          <a:spcPts val="250"/>
        </a:spcAft>
        <a:buClr>
          <a:srgbClr val="000000"/>
        </a:buClr>
        <a:buSzPct val="45000"/>
        <a:buFont typeface="StarSymbol" charset="0"/>
        <a:buChar char="●"/>
        <a:defRPr>
          <a:solidFill>
            <a:srgbClr val="000000"/>
          </a:solidFill>
          <a:latin typeface="+mn-lt"/>
          <a:ea typeface="+mn-ea"/>
          <a:cs typeface="+mn-cs"/>
        </a:defRPr>
      </a:lvl6pPr>
      <a:lvl7pPr marL="2873375" indent="-196850" algn="l" defTabSz="407988" rtl="0" fontAlgn="base" hangingPunct="0">
        <a:spcBef>
          <a:spcPct val="0"/>
        </a:spcBef>
        <a:spcAft>
          <a:spcPts val="250"/>
        </a:spcAft>
        <a:buClr>
          <a:srgbClr val="000000"/>
        </a:buClr>
        <a:buSzPct val="45000"/>
        <a:buFont typeface="StarSymbol" charset="0"/>
        <a:buChar char="●"/>
        <a:defRPr>
          <a:solidFill>
            <a:srgbClr val="000000"/>
          </a:solidFill>
          <a:latin typeface="+mn-lt"/>
          <a:ea typeface="+mn-ea"/>
          <a:cs typeface="+mn-cs"/>
        </a:defRPr>
      </a:lvl7pPr>
      <a:lvl8pPr marL="3330575" indent="-196850" algn="l" defTabSz="407988" rtl="0" fontAlgn="base" hangingPunct="0">
        <a:spcBef>
          <a:spcPct val="0"/>
        </a:spcBef>
        <a:spcAft>
          <a:spcPts val="250"/>
        </a:spcAft>
        <a:buClr>
          <a:srgbClr val="000000"/>
        </a:buClr>
        <a:buSzPct val="45000"/>
        <a:buFont typeface="StarSymbol" charset="0"/>
        <a:buChar char="●"/>
        <a:defRPr>
          <a:solidFill>
            <a:srgbClr val="000000"/>
          </a:solidFill>
          <a:latin typeface="+mn-lt"/>
          <a:ea typeface="+mn-ea"/>
          <a:cs typeface="+mn-cs"/>
        </a:defRPr>
      </a:lvl8pPr>
      <a:lvl9pPr marL="3787775" indent="-196850" algn="l" defTabSz="407988" rtl="0" fontAlgn="base" hangingPunct="0">
        <a:spcBef>
          <a:spcPct val="0"/>
        </a:spcBef>
        <a:spcAft>
          <a:spcPts val="250"/>
        </a:spcAft>
        <a:buClr>
          <a:srgbClr val="000000"/>
        </a:buClr>
        <a:buSzPct val="45000"/>
        <a:buFont typeface="StarSymbol" charset="0"/>
        <a:buChar char="●"/>
        <a:defRPr>
          <a:solidFill>
            <a:srgbClr val="000000"/>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542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a:t>Cliquez et modifiez le titre</a:t>
            </a:r>
          </a:p>
        </p:txBody>
      </p:sp>
      <p:sp>
        <p:nvSpPr>
          <p:cNvPr id="54275" name="Text Placeholder 2"/>
          <p:cNvSpPr>
            <a:spLocks noGrp="1"/>
          </p:cNvSpPr>
          <p:nvPr>
            <p:ph type="body" idx="1"/>
          </p:nvPr>
        </p:nvSpPr>
        <p:spPr bwMode="auto">
          <a:xfrm>
            <a:off x="457200" y="1762125"/>
            <a:ext cx="8229600" cy="38766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Date Placeholder 3"/>
          <p:cNvSpPr>
            <a:spLocks noGrp="1"/>
          </p:cNvSpPr>
          <p:nvPr>
            <p:ph type="dt" sz="half" idx="2"/>
          </p:nvPr>
        </p:nvSpPr>
        <p:spPr>
          <a:xfrm>
            <a:off x="6732588" y="588327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latin typeface="Times New Roman" pitchFamily="-107" charset="0"/>
              </a:defRPr>
            </a:lvl1pPr>
          </a:lstStyle>
          <a:p>
            <a:pPr>
              <a:defRPr/>
            </a:pPr>
            <a:fld id="{824EF26F-5F26-B040-A3CC-BDF8E1E888D2}" type="datetime1">
              <a:rPr lang="fr-FR"/>
              <a:pPr>
                <a:defRPr/>
              </a:pPr>
              <a:t>28/05/11</a:t>
            </a:fld>
            <a:endParaRPr lang="fr-FR"/>
          </a:p>
        </p:txBody>
      </p:sp>
      <p:sp>
        <p:nvSpPr>
          <p:cNvPr id="5" name="Footer Placeholder 4"/>
          <p:cNvSpPr>
            <a:spLocks noGrp="1"/>
          </p:cNvSpPr>
          <p:nvPr>
            <p:ph type="ftr" sz="quarter" idx="3"/>
          </p:nvPr>
        </p:nvSpPr>
        <p:spPr>
          <a:xfrm>
            <a:off x="255588" y="5883275"/>
            <a:ext cx="2895600" cy="365125"/>
          </a:xfrm>
          <a:prstGeom prst="rect">
            <a:avLst/>
          </a:prstGeom>
        </p:spPr>
        <p:txBody>
          <a:bodyPr vert="horz" wrap="square" lIns="91440" tIns="45720" rIns="91440" bIns="45720" numCol="1" anchor="ctr" anchorCtr="0" compatLnSpc="1">
            <a:prstTxWarp prst="textNoShape">
              <a:avLst/>
            </a:prstTxWarp>
          </a:bodyPr>
          <a:lstStyle>
            <a:lvl1pPr>
              <a:defRPr sz="1200">
                <a:latin typeface="Times New Roman" pitchFamily="-107" charset="0"/>
              </a:defRPr>
            </a:lvl1pPr>
          </a:lstStyle>
          <a:p>
            <a:pPr>
              <a:defRPr/>
            </a:pPr>
            <a:endParaRPr lang="fr-FR"/>
          </a:p>
        </p:txBody>
      </p:sp>
      <p:sp>
        <p:nvSpPr>
          <p:cNvPr id="6" name="Slide Number Placeholder 5"/>
          <p:cNvSpPr>
            <a:spLocks noGrp="1"/>
          </p:cNvSpPr>
          <p:nvPr>
            <p:ph type="sldNum" sz="quarter" idx="4"/>
          </p:nvPr>
        </p:nvSpPr>
        <p:spPr>
          <a:xfrm>
            <a:off x="4229100" y="5883275"/>
            <a:ext cx="685800" cy="365125"/>
          </a:xfrm>
          <a:prstGeom prst="rect">
            <a:avLst/>
          </a:prstGeom>
        </p:spPr>
        <p:txBody>
          <a:bodyPr vert="horz" wrap="square" lIns="91440" tIns="45720" rIns="91440" bIns="45720" numCol="1" anchor="ctr" anchorCtr="0" compatLnSpc="1">
            <a:prstTxWarp prst="textNoShape">
              <a:avLst/>
            </a:prstTxWarp>
          </a:bodyPr>
          <a:lstStyle>
            <a:lvl1pPr algn="ctr">
              <a:defRPr sz="1200">
                <a:latin typeface="Times New Roman" pitchFamily="-107" charset="0"/>
              </a:defRPr>
            </a:lvl1pPr>
          </a:lstStyle>
          <a:p>
            <a:pPr>
              <a:defRPr/>
            </a:pPr>
            <a:fld id="{D37D2362-9FCC-2A4D-88A7-3A3F7880972A}" type="slidenum">
              <a:rPr lang="fr-FR"/>
              <a:pPr>
                <a:defRPr/>
              </a:pPr>
              <a:t>‹#›</a:t>
            </a:fld>
            <a:endParaRPr lang="fr-FR"/>
          </a:p>
        </p:txBody>
      </p:sp>
    </p:spTree>
  </p:cSld>
  <p:clrMap bg1="lt1" tx1="dk1" bg2="lt2" tx2="dk2" accent1="accent1" accent2="accent2" accent3="accent3" accent4="accent4" accent5="accent5" accent6="accent6" hlink="hlink" folHlink="folHlink"/>
  <p:sldLayoutIdLst>
    <p:sldLayoutId id="2147484488" r:id="rId1"/>
    <p:sldLayoutId id="2147484489" r:id="rId2"/>
    <p:sldLayoutId id="2147484490" r:id="rId3"/>
    <p:sldLayoutId id="2147484491" r:id="rId4"/>
    <p:sldLayoutId id="2147484492" r:id="rId5"/>
    <p:sldLayoutId id="2147484493" r:id="rId6"/>
    <p:sldLayoutId id="2147484494" r:id="rId7"/>
    <p:sldLayoutId id="2147484495" r:id="rId8"/>
    <p:sldLayoutId id="2147484496" r:id="rId9"/>
    <p:sldLayoutId id="2147484497" r:id="rId10"/>
    <p:sldLayoutId id="2147484498" r:id="rId11"/>
    <p:sldLayoutId id="2147484499" r:id="rId12"/>
  </p:sldLayoutIdLst>
  <p:txStyles>
    <p:titleStyle>
      <a:lvl1pPr algn="ctr" rtl="0" eaLnBrk="0" fontAlgn="base" hangingPunct="0">
        <a:spcBef>
          <a:spcPct val="0"/>
        </a:spcBef>
        <a:spcAft>
          <a:spcPct val="0"/>
        </a:spcAft>
        <a:defRPr sz="4400" b="1" kern="1200">
          <a:solidFill>
            <a:schemeClr val="tx1"/>
          </a:solidFill>
          <a:latin typeface="+mj-lt"/>
          <a:ea typeface="ＭＳ Ｐゴシック" pitchFamily="-65" charset="-128"/>
          <a:cs typeface="ＭＳ Ｐゴシック" pitchFamily="-65" charset="-128"/>
        </a:defRPr>
      </a:lvl1pPr>
      <a:lvl2pPr algn="ctr" rtl="0" eaLnBrk="0" fontAlgn="base" hangingPunct="0">
        <a:spcBef>
          <a:spcPct val="0"/>
        </a:spcBef>
        <a:spcAft>
          <a:spcPct val="0"/>
        </a:spcAft>
        <a:defRPr sz="4400" b="1">
          <a:solidFill>
            <a:schemeClr val="tx1"/>
          </a:solidFill>
          <a:latin typeface="Constantia" pitchFamily="-65" charset="0"/>
          <a:ea typeface="ＭＳ Ｐゴシック" pitchFamily="-65" charset="-128"/>
          <a:cs typeface="ＭＳ Ｐゴシック" pitchFamily="-65" charset="-128"/>
        </a:defRPr>
      </a:lvl2pPr>
      <a:lvl3pPr algn="ctr" rtl="0" eaLnBrk="0" fontAlgn="base" hangingPunct="0">
        <a:spcBef>
          <a:spcPct val="0"/>
        </a:spcBef>
        <a:spcAft>
          <a:spcPct val="0"/>
        </a:spcAft>
        <a:defRPr sz="4400" b="1">
          <a:solidFill>
            <a:schemeClr val="tx1"/>
          </a:solidFill>
          <a:latin typeface="Constantia" pitchFamily="-65" charset="0"/>
          <a:ea typeface="ＭＳ Ｐゴシック" pitchFamily="-65" charset="-128"/>
          <a:cs typeface="ＭＳ Ｐゴシック" pitchFamily="-65" charset="-128"/>
        </a:defRPr>
      </a:lvl3pPr>
      <a:lvl4pPr algn="ctr" rtl="0" eaLnBrk="0" fontAlgn="base" hangingPunct="0">
        <a:spcBef>
          <a:spcPct val="0"/>
        </a:spcBef>
        <a:spcAft>
          <a:spcPct val="0"/>
        </a:spcAft>
        <a:defRPr sz="4400" b="1">
          <a:solidFill>
            <a:schemeClr val="tx1"/>
          </a:solidFill>
          <a:latin typeface="Constantia" pitchFamily="-65" charset="0"/>
          <a:ea typeface="ＭＳ Ｐゴシック" pitchFamily="-65" charset="-128"/>
          <a:cs typeface="ＭＳ Ｐゴシック" pitchFamily="-65" charset="-128"/>
        </a:defRPr>
      </a:lvl4pPr>
      <a:lvl5pPr algn="ctr" rtl="0" eaLnBrk="0" fontAlgn="base" hangingPunct="0">
        <a:spcBef>
          <a:spcPct val="0"/>
        </a:spcBef>
        <a:spcAft>
          <a:spcPct val="0"/>
        </a:spcAft>
        <a:defRPr sz="4400" b="1">
          <a:solidFill>
            <a:schemeClr val="tx1"/>
          </a:solidFill>
          <a:latin typeface="Constantia" pitchFamily="-65" charset="0"/>
          <a:ea typeface="ＭＳ Ｐゴシック" pitchFamily="-65" charset="-128"/>
          <a:cs typeface="ＭＳ Ｐゴシック" pitchFamily="-65" charset="-128"/>
        </a:defRPr>
      </a:lvl5pPr>
      <a:lvl6pPr marL="457200" algn="ctr" rtl="0" fontAlgn="base">
        <a:spcBef>
          <a:spcPct val="0"/>
        </a:spcBef>
        <a:spcAft>
          <a:spcPct val="0"/>
        </a:spcAft>
        <a:defRPr sz="4400" b="1">
          <a:solidFill>
            <a:schemeClr val="tx1"/>
          </a:solidFill>
          <a:latin typeface="Constantia" pitchFamily="-65" charset="0"/>
          <a:ea typeface="ＭＳ Ｐゴシック" pitchFamily="-65" charset="-128"/>
          <a:cs typeface="ＭＳ Ｐゴシック" pitchFamily="-65" charset="-128"/>
        </a:defRPr>
      </a:lvl6pPr>
      <a:lvl7pPr marL="914400" algn="ctr" rtl="0" fontAlgn="base">
        <a:spcBef>
          <a:spcPct val="0"/>
        </a:spcBef>
        <a:spcAft>
          <a:spcPct val="0"/>
        </a:spcAft>
        <a:defRPr sz="4400" b="1">
          <a:solidFill>
            <a:schemeClr val="tx1"/>
          </a:solidFill>
          <a:latin typeface="Constantia" pitchFamily="-65" charset="0"/>
          <a:ea typeface="ＭＳ Ｐゴシック" pitchFamily="-65" charset="-128"/>
          <a:cs typeface="ＭＳ Ｐゴシック" pitchFamily="-65" charset="-128"/>
        </a:defRPr>
      </a:lvl7pPr>
      <a:lvl8pPr marL="1371600" algn="ctr" rtl="0" fontAlgn="base">
        <a:spcBef>
          <a:spcPct val="0"/>
        </a:spcBef>
        <a:spcAft>
          <a:spcPct val="0"/>
        </a:spcAft>
        <a:defRPr sz="4400" b="1">
          <a:solidFill>
            <a:schemeClr val="tx1"/>
          </a:solidFill>
          <a:latin typeface="Constantia" pitchFamily="-65" charset="0"/>
          <a:ea typeface="ＭＳ Ｐゴシック" pitchFamily="-65" charset="-128"/>
          <a:cs typeface="ＭＳ Ｐゴシック" pitchFamily="-65" charset="-128"/>
        </a:defRPr>
      </a:lvl8pPr>
      <a:lvl9pPr marL="1828800" algn="ctr" rtl="0" fontAlgn="base">
        <a:spcBef>
          <a:spcPct val="0"/>
        </a:spcBef>
        <a:spcAft>
          <a:spcPct val="0"/>
        </a:spcAft>
        <a:defRPr sz="4400" b="1">
          <a:solidFill>
            <a:schemeClr val="tx1"/>
          </a:solidFill>
          <a:latin typeface="Constantia" pitchFamily="-65" charset="0"/>
          <a:ea typeface="ＭＳ Ｐゴシック" pitchFamily="-65" charset="-128"/>
          <a:cs typeface="ＭＳ Ｐゴシック" pitchFamily="-65" charset="-128"/>
        </a:defRPr>
      </a:lvl9pPr>
    </p:titleStyle>
    <p:bodyStyle>
      <a:lvl1pPr marL="282575" indent="-282575" algn="l" rtl="0" eaLnBrk="0" fontAlgn="base" hangingPunct="0">
        <a:spcBef>
          <a:spcPts val="2000"/>
        </a:spcBef>
        <a:spcAft>
          <a:spcPct val="0"/>
        </a:spcAft>
        <a:buBlip>
          <a:blip r:embed="rId14"/>
        </a:buBlip>
        <a:defRPr sz="2400" kern="1200">
          <a:solidFill>
            <a:schemeClr val="tx1"/>
          </a:solidFill>
          <a:latin typeface="+mn-lt"/>
          <a:ea typeface="ＭＳ Ｐゴシック" pitchFamily="-65" charset="-128"/>
          <a:cs typeface="ＭＳ Ｐゴシック" pitchFamily="-65" charset="-128"/>
        </a:defRPr>
      </a:lvl1pPr>
      <a:lvl2pPr marL="577850" indent="-295275" algn="l" rtl="0" eaLnBrk="0" fontAlgn="base" hangingPunct="0">
        <a:spcBef>
          <a:spcPts val="600"/>
        </a:spcBef>
        <a:spcAft>
          <a:spcPct val="0"/>
        </a:spcAft>
        <a:buBlip>
          <a:blip r:embed="rId14"/>
        </a:buBlip>
        <a:defRPr sz="2200" kern="1200">
          <a:solidFill>
            <a:schemeClr val="tx1"/>
          </a:solidFill>
          <a:latin typeface="+mn-lt"/>
          <a:ea typeface="ＭＳ Ｐゴシック" pitchFamily="-65" charset="-128"/>
          <a:cs typeface="+mn-cs"/>
        </a:defRPr>
      </a:lvl2pPr>
      <a:lvl3pPr marL="860425" indent="-282575" algn="l" rtl="0" eaLnBrk="0" fontAlgn="base" hangingPunct="0">
        <a:spcBef>
          <a:spcPts val="600"/>
        </a:spcBef>
        <a:spcAft>
          <a:spcPct val="0"/>
        </a:spcAft>
        <a:buBlip>
          <a:blip r:embed="rId14"/>
        </a:buBlip>
        <a:defRPr sz="2000" kern="1200">
          <a:solidFill>
            <a:schemeClr val="tx1"/>
          </a:solidFill>
          <a:latin typeface="+mn-lt"/>
          <a:ea typeface="ＭＳ Ｐゴシック" pitchFamily="-65" charset="-128"/>
          <a:cs typeface="+mn-cs"/>
        </a:defRPr>
      </a:lvl3pPr>
      <a:lvl4pPr marL="1143000" indent="-282575" algn="l" rtl="0" eaLnBrk="0" fontAlgn="base" hangingPunct="0">
        <a:spcBef>
          <a:spcPts val="600"/>
        </a:spcBef>
        <a:spcAft>
          <a:spcPct val="0"/>
        </a:spcAft>
        <a:buBlip>
          <a:blip r:embed="rId14"/>
        </a:buBlip>
        <a:defRPr kern="1200">
          <a:solidFill>
            <a:schemeClr val="tx1"/>
          </a:solidFill>
          <a:latin typeface="+mn-lt"/>
          <a:ea typeface="ＭＳ Ｐゴシック" pitchFamily="-65" charset="-128"/>
          <a:cs typeface="+mn-cs"/>
        </a:defRPr>
      </a:lvl4pPr>
      <a:lvl5pPr marL="1425575" indent="-282575" algn="l" rtl="0" eaLnBrk="0" fontAlgn="base" hangingPunct="0">
        <a:spcBef>
          <a:spcPts val="600"/>
        </a:spcBef>
        <a:spcAft>
          <a:spcPct val="0"/>
        </a:spcAft>
        <a:buBlip>
          <a:blip r:embed="rId14"/>
        </a:buBlip>
        <a:defRPr kern="1200">
          <a:solidFill>
            <a:schemeClr val="tx1"/>
          </a:solidFill>
          <a:latin typeface="+mn-lt"/>
          <a:ea typeface="ＭＳ Ｐゴシック" pitchFamily="-65"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jpeg"/></Relationships>
</file>

<file path=ppt/slides/_rels/slide10.xml.rels><?xml version="1.0" encoding="UTF-8" standalone="yes"?>
<Relationships xmlns="http://schemas.openxmlformats.org/package/2006/relationships"><Relationship Id="rId4" Type="http://schemas.openxmlformats.org/officeDocument/2006/relationships/oleObject" Target="../embeddings/Microsoft_Equation27.bin"/><Relationship Id="rId1" Type="http://schemas.openxmlformats.org/officeDocument/2006/relationships/vmlDrawing" Target="../drawings/vmlDrawing4.vml"/><Relationship Id="rId2" Type="http://schemas.openxmlformats.org/officeDocument/2006/relationships/slideLayout" Target="../slideLayouts/slideLayout6.xml"/><Relationship Id="rId3" Type="http://schemas.openxmlformats.org/officeDocument/2006/relationships/image" Target="../media/image43.jpeg"/><Relationship Id="rId5" Type="http://schemas.openxmlformats.org/officeDocument/2006/relationships/oleObject" Target="../embeddings/Microsoft_Equation28.bin"/></Relationships>
</file>

<file path=ppt/slides/_rels/slide100.xml.rels><?xml version="1.0" encoding="UTF-8" standalone="yes"?>
<Relationships xmlns="http://schemas.openxmlformats.org/package/2006/relationships"><Relationship Id="rId4" Type="http://schemas.openxmlformats.org/officeDocument/2006/relationships/image" Target="../media/image245.png"/><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27.png"/></Relationships>
</file>

<file path=ppt/slides/_rels/slide101.xml.rels><?xml version="1.0" encoding="UTF-8" standalone="yes"?>
<Relationships xmlns="http://schemas.openxmlformats.org/package/2006/relationships"><Relationship Id="rId8" Type="http://schemas.openxmlformats.org/officeDocument/2006/relationships/image" Target="../media/image251.png"/><Relationship Id="rId4" Type="http://schemas.openxmlformats.org/officeDocument/2006/relationships/image" Target="../media/image247.wmf"/><Relationship Id="rId5" Type="http://schemas.openxmlformats.org/officeDocument/2006/relationships/image" Target="../media/image248.png"/><Relationship Id="rId7" Type="http://schemas.openxmlformats.org/officeDocument/2006/relationships/image" Target="../media/image250.pdf"/><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246.png"/><Relationship Id="rId6" Type="http://schemas.openxmlformats.org/officeDocument/2006/relationships/image" Target="../media/image249.jpeg"/></Relationships>
</file>

<file path=ppt/slides/_rels/slide102.xml.rels><?xml version="1.0" encoding="UTF-8" standalone="yes"?>
<Relationships xmlns="http://schemas.openxmlformats.org/package/2006/relationships"><Relationship Id="rId14" Type="http://schemas.openxmlformats.org/officeDocument/2006/relationships/oleObject" Target="../embeddings/oleObject16.bin"/><Relationship Id="rId4" Type="http://schemas.openxmlformats.org/officeDocument/2006/relationships/image" Target="../media/image257.png"/><Relationship Id="rId7" Type="http://schemas.openxmlformats.org/officeDocument/2006/relationships/hyperlink" Target="http://listentothedeep.com/" TargetMode="External"/><Relationship Id="rId11" Type="http://schemas.openxmlformats.org/officeDocument/2006/relationships/image" Target="../media/image263.jpeg"/><Relationship Id="rId1" Type="http://schemas.openxmlformats.org/officeDocument/2006/relationships/vmlDrawing" Target="../drawings/vmlDrawing14.vml"/><Relationship Id="rId6" Type="http://schemas.openxmlformats.org/officeDocument/2006/relationships/image" Target="../media/image259.jpeg"/><Relationship Id="rId8" Type="http://schemas.openxmlformats.org/officeDocument/2006/relationships/image" Target="../media/image260.jpeg"/><Relationship Id="rId13" Type="http://schemas.openxmlformats.org/officeDocument/2006/relationships/oleObject" Target="../embeddings/oleObject15.bin"/><Relationship Id="rId10" Type="http://schemas.openxmlformats.org/officeDocument/2006/relationships/image" Target="../media/image262.png"/><Relationship Id="rId5" Type="http://schemas.openxmlformats.org/officeDocument/2006/relationships/image" Target="../media/image258.jpeg"/><Relationship Id="rId15" Type="http://schemas.openxmlformats.org/officeDocument/2006/relationships/oleObject" Target="../embeddings/oleObject17.bin"/><Relationship Id="rId12" Type="http://schemas.openxmlformats.org/officeDocument/2006/relationships/oleObject" Target="../embeddings/oleObject14.bin"/><Relationship Id="rId2" Type="http://schemas.openxmlformats.org/officeDocument/2006/relationships/slideLayout" Target="../slideLayouts/slideLayout13.xml"/><Relationship Id="rId9" Type="http://schemas.openxmlformats.org/officeDocument/2006/relationships/image" Target="../media/image261.png"/><Relationship Id="rId3" Type="http://schemas.openxmlformats.org/officeDocument/2006/relationships/image" Target="../media/image256.png"/></Relationships>
</file>

<file path=ppt/slides/_rels/slide103.xml.rels><?xml version="1.0" encoding="UTF-8" standalone="yes"?>
<Relationships xmlns="http://schemas.openxmlformats.org/package/2006/relationships"><Relationship Id="rId4" Type="http://schemas.openxmlformats.org/officeDocument/2006/relationships/image" Target="../media/image265.png"/><Relationship Id="rId1" Type="http://schemas.openxmlformats.org/officeDocument/2006/relationships/video" Target="file://localhost/Users/stavroskatsanevas/Desktop/bureau%20avril2011/Run29dec.avi" TargetMode="External"/><Relationship Id="rId2" Type="http://schemas.openxmlformats.org/officeDocument/2006/relationships/slideLayout" Target="../slideLayouts/slideLayout13.xml"/><Relationship Id="rId3" Type="http://schemas.openxmlformats.org/officeDocument/2006/relationships/image" Target="../media/image264.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266.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4" Type="http://schemas.openxmlformats.org/officeDocument/2006/relationships/image" Target="../media/image269.png"/><Relationship Id="rId1" Type="http://schemas.openxmlformats.org/officeDocument/2006/relationships/slideLayout" Target="../slideLayouts/slideLayout13.xml"/><Relationship Id="rId2" Type="http://schemas.openxmlformats.org/officeDocument/2006/relationships/image" Target="../media/image267.png"/><Relationship Id="rId3" Type="http://schemas.openxmlformats.org/officeDocument/2006/relationships/image" Target="../media/image268.jpeg"/><Relationship Id="rId5" Type="http://schemas.openxmlformats.org/officeDocument/2006/relationships/image" Target="../media/image270.jpeg"/></Relationships>
</file>

<file path=ppt/slides/_rels/slide108.xml.rels><?xml version="1.0" encoding="UTF-8" standalone="yes"?>
<Relationships xmlns="http://schemas.openxmlformats.org/package/2006/relationships"><Relationship Id="rId4" Type="http://schemas.openxmlformats.org/officeDocument/2006/relationships/image" Target="../media/image272.png"/><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271.png"/></Relationships>
</file>

<file path=ppt/slides/_rels/slide109.xml.rels><?xml version="1.0" encoding="UTF-8" standalone="yes"?>
<Relationships xmlns="http://schemas.openxmlformats.org/package/2006/relationships"><Relationship Id="rId6" Type="http://schemas.openxmlformats.org/officeDocument/2006/relationships/image" Target="../media/image276.emf"/><Relationship Id="rId4" Type="http://schemas.openxmlformats.org/officeDocument/2006/relationships/oleObject" Target="???" TargetMode="External"/><Relationship Id="rId1" Type="http://schemas.openxmlformats.org/officeDocument/2006/relationships/vmlDrawing" Target="../drawings/vmlDrawing15.vml"/><Relationship Id="rId2" Type="http://schemas.openxmlformats.org/officeDocument/2006/relationships/slideLayout" Target="../slideLayouts/slideLayout13.xml"/><Relationship Id="rId3" Type="http://schemas.openxmlformats.org/officeDocument/2006/relationships/image" Target="../media/image274.png"/><Relationship Id="rId5" Type="http://schemas.openxmlformats.org/officeDocument/2006/relationships/image" Target="../media/image27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3" Type="http://schemas.openxmlformats.org/officeDocument/2006/relationships/oleObject" Target="../embeddings/oleObject1.bin"/><Relationship Id="rId1" Type="http://schemas.openxmlformats.org/officeDocument/2006/relationships/vmlDrawing" Target="../drawings/vmlDrawing5.vml"/></Relationships>
</file>

<file path=ppt/slides/_rels/slide110.xml.rels><?xml version="1.0" encoding="UTF-8" standalone="yes"?>
<Relationships xmlns="http://schemas.openxmlformats.org/package/2006/relationships"><Relationship Id="rId2" Type="http://schemas.openxmlformats.org/officeDocument/2006/relationships/image" Target="../media/image277.png"/><Relationship Id="rId3" Type="http://schemas.openxmlformats.org/officeDocument/2006/relationships/image" Target="../media/image278.wm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279.png"/><Relationship Id="rId3" Type="http://schemas.openxmlformats.org/officeDocument/2006/relationships/image" Target="../media/image280.pn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image" Target="../media/image281.png"/><Relationship Id="rId3" Type="http://schemas.openxmlformats.org/officeDocument/2006/relationships/image" Target="../media/image280.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282.jpeg"/><Relationship Id="rId3" Type="http://schemas.openxmlformats.org/officeDocument/2006/relationships/image" Target="../media/image280.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4" Type="http://schemas.openxmlformats.org/officeDocument/2006/relationships/image" Target="../media/image284.png"/><Relationship Id="rId1" Type="http://schemas.openxmlformats.org/officeDocument/2006/relationships/slideLayout" Target="../slideLayouts/slideLayout6.xml"/><Relationship Id="rId2" Type="http://schemas.openxmlformats.org/officeDocument/2006/relationships/image" Target="../media/image283.png"/><Relationship Id="rId3" Type="http://schemas.openxmlformats.org/officeDocument/2006/relationships/image" Target="../media/image280.png"/><Relationship Id="rId5" Type="http://schemas.openxmlformats.org/officeDocument/2006/relationships/image" Target="../media/image285.png"/></Relationships>
</file>

<file path=ppt/slides/_rels/slide115.xml.rels><?xml version="1.0" encoding="UTF-8" standalone="yes"?>
<Relationships xmlns="http://schemas.openxmlformats.org/package/2006/relationships"><Relationship Id="rId2" Type="http://schemas.openxmlformats.org/officeDocument/2006/relationships/image" Target="../media/image286.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image" Target="../media/image287.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image" Target="../media/image47.jpeg"/><Relationship Id="rId5" Type="http://schemas.openxmlformats.org/officeDocument/2006/relationships/image" Target="../media/image48.jpeg"/><Relationship Id="rId7" Type="http://schemas.openxmlformats.org/officeDocument/2006/relationships/oleObject" Target="../embeddings/Microsoft_Equation29.bin"/><Relationship Id="rId1" Type="http://schemas.openxmlformats.org/officeDocument/2006/relationships/vmlDrawing" Target="../drawings/vmlDrawing6.vml"/><Relationship Id="rId2" Type="http://schemas.openxmlformats.org/officeDocument/2006/relationships/slideLayout" Target="../slideLayouts/slideLayout6.xml"/><Relationship Id="rId3" Type="http://schemas.openxmlformats.org/officeDocument/2006/relationships/image" Target="../media/image46.jpeg"/><Relationship Id="rId6" Type="http://schemas.openxmlformats.org/officeDocument/2006/relationships/image" Target="../media/image49.jpeg"/></Relationships>
</file>

<file path=ppt/slides/_rels/slide14.xml.rels><?xml version="1.0" encoding="UTF-8" standalone="yes"?>
<Relationships xmlns="http://schemas.openxmlformats.org/package/2006/relationships"><Relationship Id="rId8" Type="http://schemas.openxmlformats.org/officeDocument/2006/relationships/oleObject" Target="../embeddings/Microsoft_Equation35.bin"/><Relationship Id="rId4" Type="http://schemas.openxmlformats.org/officeDocument/2006/relationships/oleObject" Target="../embeddings/Microsoft_Equation31.bin"/><Relationship Id="rId10" Type="http://schemas.openxmlformats.org/officeDocument/2006/relationships/oleObject" Target="../embeddings/Microsoft_Equation37.bin"/><Relationship Id="rId5" Type="http://schemas.openxmlformats.org/officeDocument/2006/relationships/oleObject" Target="../embeddings/Microsoft_Equation32.bin"/><Relationship Id="rId7" Type="http://schemas.openxmlformats.org/officeDocument/2006/relationships/oleObject" Target="../embeddings/Microsoft_Equation34.bin"/><Relationship Id="rId1" Type="http://schemas.openxmlformats.org/officeDocument/2006/relationships/vmlDrawing" Target="../drawings/vmlDrawing7.vml"/><Relationship Id="rId2" Type="http://schemas.openxmlformats.org/officeDocument/2006/relationships/slideLayout" Target="../slideLayouts/slideLayout6.xml"/><Relationship Id="rId9" Type="http://schemas.openxmlformats.org/officeDocument/2006/relationships/oleObject" Target="../embeddings/Microsoft_Equation36.bin"/><Relationship Id="rId3" Type="http://schemas.openxmlformats.org/officeDocument/2006/relationships/oleObject" Target="../embeddings/Microsoft_Equation30.bin"/><Relationship Id="rId6" Type="http://schemas.openxmlformats.org/officeDocument/2006/relationships/oleObject" Target="../embeddings/Microsoft_Equation33.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Microsoft_Equation42.bin"/><Relationship Id="rId4" Type="http://schemas.openxmlformats.org/officeDocument/2006/relationships/oleObject" Target="../embeddings/Microsoft_Equation38.bin"/><Relationship Id="rId5" Type="http://schemas.openxmlformats.org/officeDocument/2006/relationships/oleObject" Target="../embeddings/Microsoft_Equation39.bin"/><Relationship Id="rId7" Type="http://schemas.openxmlformats.org/officeDocument/2006/relationships/oleObject" Target="../embeddings/Microsoft_Equation41.bin"/><Relationship Id="rId1" Type="http://schemas.openxmlformats.org/officeDocument/2006/relationships/vmlDrawing" Target="../drawings/vmlDrawing8.vml"/><Relationship Id="rId2" Type="http://schemas.openxmlformats.org/officeDocument/2006/relationships/slideLayout" Target="../slideLayouts/slideLayout6.xml"/><Relationship Id="rId9" Type="http://schemas.openxmlformats.org/officeDocument/2006/relationships/oleObject" Target="../embeddings/oleObject2.bin"/><Relationship Id="rId3" Type="http://schemas.openxmlformats.org/officeDocument/2006/relationships/image" Target="../media/image64.jpeg"/><Relationship Id="rId6" Type="http://schemas.openxmlformats.org/officeDocument/2006/relationships/oleObject" Target="../embeddings/Microsoft_Equation40.bin"/></Relationships>
</file>

<file path=ppt/slides/_rels/slide16.xml.rels><?xml version="1.0" encoding="UTF-8" standalone="yes"?>
<Relationships xmlns="http://schemas.openxmlformats.org/package/2006/relationships"><Relationship Id="rId4" Type="http://schemas.openxmlformats.org/officeDocument/2006/relationships/image" Target="../media/image67.png"/><Relationship Id="rId1" Type="http://schemas.openxmlformats.org/officeDocument/2006/relationships/slideLayout" Target="../slideLayouts/slideLayout6.xml"/><Relationship Id="rId2" Type="http://schemas.openxmlformats.org/officeDocument/2006/relationships/image" Target="../media/image65.png"/><Relationship Id="rId3" Type="http://schemas.openxmlformats.org/officeDocument/2006/relationships/image" Target="../media/image66.png"/></Relationships>
</file>

<file path=ppt/slides/_rels/slide17.xml.rels><?xml version="1.0" encoding="UTF-8" standalone="yes"?>
<Relationships xmlns="http://schemas.openxmlformats.org/package/2006/relationships"><Relationship Id="rId2" Type="http://schemas.openxmlformats.org/officeDocument/2006/relationships/image" Target="../media/image68.png"/><Relationship Id="rId3" Type="http://schemas.openxmlformats.org/officeDocument/2006/relationships/image" Target="../media/image6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7.bin"/><Relationship Id="rId4" Type="http://schemas.openxmlformats.org/officeDocument/2006/relationships/oleObject" Target="../embeddings/oleObject3.bin"/><Relationship Id="rId10" Type="http://schemas.openxmlformats.org/officeDocument/2006/relationships/oleObject" Target="../embeddings/oleObject9.bin"/><Relationship Id="rId5" Type="http://schemas.openxmlformats.org/officeDocument/2006/relationships/oleObject" Target="../embeddings/oleObject4.bin"/><Relationship Id="rId7" Type="http://schemas.openxmlformats.org/officeDocument/2006/relationships/oleObject" Target="../embeddings/oleObject6.bin"/><Relationship Id="rId11" Type="http://schemas.openxmlformats.org/officeDocument/2006/relationships/oleObject" Target="../embeddings/oleObject10.bin"/><Relationship Id="rId1" Type="http://schemas.openxmlformats.org/officeDocument/2006/relationships/vmlDrawing" Target="../drawings/vmlDrawing9.vml"/><Relationship Id="rId2" Type="http://schemas.openxmlformats.org/officeDocument/2006/relationships/slideLayout" Target="../slideLayouts/slideLayout6.xml"/><Relationship Id="rId9" Type="http://schemas.openxmlformats.org/officeDocument/2006/relationships/oleObject" Target="../embeddings/oleObject8.bin"/><Relationship Id="rId3" Type="http://schemas.openxmlformats.org/officeDocument/2006/relationships/image" Target="../media/image75.png"/><Relationship Id="rId6"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2" Type="http://schemas.openxmlformats.org/officeDocument/2006/relationships/image" Target="../media/image76.png"/><Relationship Id="rId3" Type="http://schemas.openxmlformats.org/officeDocument/2006/relationships/image" Target="../media/image7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4" Type="http://schemas.openxmlformats.org/officeDocument/2006/relationships/image" Target="../media/image80.png"/><Relationship Id="rId1" Type="http://schemas.openxmlformats.org/officeDocument/2006/relationships/slideLayout" Target="../slideLayouts/slideLayout2.xml"/><Relationship Id="rId2" Type="http://schemas.openxmlformats.org/officeDocument/2006/relationships/image" Target="../media/image78.png"/><Relationship Id="rId3" Type="http://schemas.openxmlformats.org/officeDocument/2006/relationships/image" Target="../media/image79.png"/></Relationships>
</file>

<file path=ppt/slides/_rels/slide2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6" Type="http://schemas.openxmlformats.org/officeDocument/2006/relationships/image" Target="../media/image86.png"/><Relationship Id="rId4" Type="http://schemas.openxmlformats.org/officeDocument/2006/relationships/image" Target="../media/image84.png"/><Relationship Id="rId1" Type="http://schemas.openxmlformats.org/officeDocument/2006/relationships/slideLayout" Target="../slideLayouts/slideLayout6.xml"/><Relationship Id="rId2" Type="http://schemas.openxmlformats.org/officeDocument/2006/relationships/image" Target="../media/image82.png"/><Relationship Id="rId3" Type="http://schemas.openxmlformats.org/officeDocument/2006/relationships/image" Target="../media/image83.png"/><Relationship Id="rId5" Type="http://schemas.openxmlformats.org/officeDocument/2006/relationships/image" Target="../media/image85.png"/></Relationships>
</file>

<file path=ppt/slides/_rels/slide24.xml.rels><?xml version="1.0" encoding="UTF-8" standalone="yes"?>
<Relationships xmlns="http://schemas.openxmlformats.org/package/2006/relationships"><Relationship Id="rId8" Type="http://schemas.openxmlformats.org/officeDocument/2006/relationships/oleObject" Target="../embeddings/Microsoft_Equation48.bin"/><Relationship Id="rId4" Type="http://schemas.openxmlformats.org/officeDocument/2006/relationships/oleObject" Target="../embeddings/Microsoft_Equation44.bin"/><Relationship Id="rId10" Type="http://schemas.openxmlformats.org/officeDocument/2006/relationships/oleObject" Target="../embeddings/Microsoft_Equation50.bin"/><Relationship Id="rId5" Type="http://schemas.openxmlformats.org/officeDocument/2006/relationships/oleObject" Target="../embeddings/Microsoft_Equation45.bin"/><Relationship Id="rId7" Type="http://schemas.openxmlformats.org/officeDocument/2006/relationships/oleObject" Target="../embeddings/Microsoft_Equation47.bin"/><Relationship Id="rId11" Type="http://schemas.openxmlformats.org/officeDocument/2006/relationships/image" Target="../media/image95.jpeg"/><Relationship Id="rId1" Type="http://schemas.openxmlformats.org/officeDocument/2006/relationships/vmlDrawing" Target="../drawings/vmlDrawing10.vml"/><Relationship Id="rId2" Type="http://schemas.openxmlformats.org/officeDocument/2006/relationships/slideLayout" Target="../slideLayouts/slideLayout6.xml"/><Relationship Id="rId9" Type="http://schemas.openxmlformats.org/officeDocument/2006/relationships/oleObject" Target="../embeddings/Microsoft_Equation49.bin"/><Relationship Id="rId3" Type="http://schemas.openxmlformats.org/officeDocument/2006/relationships/oleObject" Target="../embeddings/Microsoft_Equation43.bin"/><Relationship Id="rId6" Type="http://schemas.openxmlformats.org/officeDocument/2006/relationships/oleObject" Target="../embeddings/Microsoft_Equation46.bin"/></Relationships>
</file>

<file path=ppt/slides/_rels/slide25.xml.rels><?xml version="1.0" encoding="UTF-8" standalone="yes"?>
<Relationships xmlns="http://schemas.openxmlformats.org/package/2006/relationships"><Relationship Id="rId4" Type="http://schemas.openxmlformats.org/officeDocument/2006/relationships/oleObject" Target="../embeddings/oleObject11.bin"/><Relationship Id="rId1" Type="http://schemas.openxmlformats.org/officeDocument/2006/relationships/vmlDrawing" Target="../drawings/vmlDrawing11.vml"/><Relationship Id="rId2" Type="http://schemas.openxmlformats.org/officeDocument/2006/relationships/slideLayout" Target="../slideLayouts/slideLayout6.xml"/><Relationship Id="rId3" Type="http://schemas.openxmlformats.org/officeDocument/2006/relationships/image" Target="../media/image97.jpeg"/></Relationships>
</file>

<file path=ppt/slides/_rels/slide26.xml.rels><?xml version="1.0" encoding="UTF-8" standalone="yes"?>
<Relationships xmlns="http://schemas.openxmlformats.org/package/2006/relationships"><Relationship Id="rId2" Type="http://schemas.openxmlformats.org/officeDocument/2006/relationships/image" Target="../media/image98.jpeg"/><Relationship Id="rId3" Type="http://schemas.openxmlformats.org/officeDocument/2006/relationships/image" Target="../media/image99.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00.jpeg"/><Relationship Id="rId3" Type="http://schemas.openxmlformats.org/officeDocument/2006/relationships/image" Target="../media/image101.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4" Type="http://schemas.openxmlformats.org/officeDocument/2006/relationships/image" Target="../media/image104.png"/><Relationship Id="rId1" Type="http://schemas.openxmlformats.org/officeDocument/2006/relationships/slideLayout" Target="../slideLayouts/slideLayout6.xml"/><Relationship Id="rId2" Type="http://schemas.openxmlformats.org/officeDocument/2006/relationships/image" Target="../media/image102.jpeg"/><Relationship Id="rId3" Type="http://schemas.openxmlformats.org/officeDocument/2006/relationships/image" Target="../media/image103.jpeg"/><Relationship Id="rId5" Type="http://schemas.openxmlformats.org/officeDocument/2006/relationships/image" Target="../media/image105.png"/></Relationships>
</file>

<file path=ppt/slides/_rels/slide3.xml.rels><?xml version="1.0" encoding="UTF-8" standalone="yes"?>
<Relationships xmlns="http://schemas.openxmlformats.org/package/2006/relationships"><Relationship Id="rId2" Type="http://schemas.openxmlformats.org/officeDocument/2006/relationships/hyperlink" Target="http://www.oecd.org/sti/gsf" TargetMode="Externa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10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109.w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109.w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109.w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4" Type="http://schemas.openxmlformats.org/officeDocument/2006/relationships/image" Target="../media/image112.png"/><Relationship Id="rId1" Type="http://schemas.openxmlformats.org/officeDocument/2006/relationships/slideLayout" Target="../slideLayouts/slideLayout7.xml"/><Relationship Id="rId2" Type="http://schemas.openxmlformats.org/officeDocument/2006/relationships/image" Target="../media/image110.png"/><Relationship Id="rId3" Type="http://schemas.openxmlformats.org/officeDocument/2006/relationships/image" Target="../media/image11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4" Type="http://schemas.openxmlformats.org/officeDocument/2006/relationships/image" Target="../media/image115.jpeg"/><Relationship Id="rId1" Type="http://schemas.openxmlformats.org/officeDocument/2006/relationships/slideLayout" Target="../slideLayouts/slideLayout2.xml"/><Relationship Id="rId2" Type="http://schemas.openxmlformats.org/officeDocument/2006/relationships/image" Target="../media/image113.jpeg"/><Relationship Id="rId3" Type="http://schemas.openxmlformats.org/officeDocument/2006/relationships/image" Target="../media/image11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116.png"/><Relationship Id="rId3" Type="http://schemas.openxmlformats.org/officeDocument/2006/relationships/image" Target="../media/image117.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4" Type="http://schemas.openxmlformats.org/officeDocument/2006/relationships/image" Target="../media/image9.jpeg"/><Relationship Id="rId1" Type="http://schemas.openxmlformats.org/officeDocument/2006/relationships/slideLayout" Target="../slideLayouts/slideLayout6.xml"/><Relationship Id="rId2" Type="http://schemas.openxmlformats.org/officeDocument/2006/relationships/image" Target="../media/image7.jpeg"/><Relationship Id="rId3"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6" Type="http://schemas.openxmlformats.org/officeDocument/2006/relationships/image" Target="../media/image126.png"/><Relationship Id="rId4"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122.png"/><Relationship Id="rId3" Type="http://schemas.openxmlformats.org/officeDocument/2006/relationships/image" Target="../media/image123.png"/><Relationship Id="rId5" Type="http://schemas.openxmlformats.org/officeDocument/2006/relationships/image" Target="../media/image125.png"/></Relationships>
</file>

<file path=ppt/slides/_rels/slide5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4" Type="http://schemas.openxmlformats.org/officeDocument/2006/relationships/image" Target="../media/image130.png"/><Relationship Id="rId5" Type="http://schemas.openxmlformats.org/officeDocument/2006/relationships/image" Target="../media/image131.png"/><Relationship Id="rId7" Type="http://schemas.openxmlformats.org/officeDocument/2006/relationships/image" Target="../media/image133.png"/><Relationship Id="rId1" Type="http://schemas.openxmlformats.org/officeDocument/2006/relationships/slideLayout" Target="../slideLayouts/slideLayout2.xml"/><Relationship Id="rId2" Type="http://schemas.openxmlformats.org/officeDocument/2006/relationships/image" Target="../media/image128.png"/><Relationship Id="rId3" Type="http://schemas.openxmlformats.org/officeDocument/2006/relationships/image" Target="../media/image129.png"/><Relationship Id="rId6" Type="http://schemas.openxmlformats.org/officeDocument/2006/relationships/image" Target="../media/image132.png"/></Relationships>
</file>

<file path=ppt/slides/_rels/slide54.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4" Type="http://schemas.openxmlformats.org/officeDocument/2006/relationships/image" Target="../media/image137.png"/><Relationship Id="rId1" Type="http://schemas.openxmlformats.org/officeDocument/2006/relationships/slideLayout" Target="../slideLayouts/slideLayout2.xml"/><Relationship Id="rId2" Type="http://schemas.openxmlformats.org/officeDocument/2006/relationships/image" Target="../media/image135.png"/><Relationship Id="rId3" Type="http://schemas.openxmlformats.org/officeDocument/2006/relationships/image" Target="../media/image136.png"/><Relationship Id="rId5" Type="http://schemas.openxmlformats.org/officeDocument/2006/relationships/image" Target="../media/image138.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4" Type="http://schemas.openxmlformats.org/officeDocument/2006/relationships/image" Target="../media/image142.png"/><Relationship Id="rId1" Type="http://schemas.openxmlformats.org/officeDocument/2006/relationships/slideLayout" Target="../slideLayouts/slideLayout6.xml"/><Relationship Id="rId2" Type="http://schemas.openxmlformats.org/officeDocument/2006/relationships/image" Target="../media/image140.png"/><Relationship Id="rId3" Type="http://schemas.openxmlformats.org/officeDocument/2006/relationships/image" Target="../media/image14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143.png"/><Relationship Id="rId3" Type="http://schemas.openxmlformats.org/officeDocument/2006/relationships/image" Target="../media/image144.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45.png"/><Relationship Id="rId3" Type="http://schemas.openxmlformats.org/officeDocument/2006/relationships/image" Target="../media/image14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147.png"/><Relationship Id="rId3" Type="http://schemas.openxmlformats.org/officeDocument/2006/relationships/image" Target="../media/image148.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4" Type="http://schemas.openxmlformats.org/officeDocument/2006/relationships/image" Target="../media/image152.pdf"/><Relationship Id="rId1" Type="http://schemas.openxmlformats.org/officeDocument/2006/relationships/slideLayout" Target="../slideLayouts/slideLayout6.xml"/><Relationship Id="rId2" Type="http://schemas.openxmlformats.org/officeDocument/2006/relationships/image" Target="../media/image150.png"/><Relationship Id="rId3" Type="http://schemas.openxmlformats.org/officeDocument/2006/relationships/image" Target="../media/image151.png"/><Relationship Id="rId5" Type="http://schemas.openxmlformats.org/officeDocument/2006/relationships/image" Target="../media/image153.png"/></Relationships>
</file>

<file path=ppt/slides/_rels/slide65.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155.png"/><Relationship Id="rId3" Type="http://schemas.openxmlformats.org/officeDocument/2006/relationships/image" Target="../media/image156.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6" Type="http://schemas.openxmlformats.org/officeDocument/2006/relationships/image" Target="../media/image161.png"/><Relationship Id="rId4" Type="http://schemas.openxmlformats.org/officeDocument/2006/relationships/image" Target="../media/image159.png"/><Relationship Id="rId1" Type="http://schemas.openxmlformats.org/officeDocument/2006/relationships/slideLayout" Target="../slideLayouts/slideLayout6.xml"/><Relationship Id="rId2" Type="http://schemas.openxmlformats.org/officeDocument/2006/relationships/image" Target="../media/image157.png"/><Relationship Id="rId3" Type="http://schemas.openxmlformats.org/officeDocument/2006/relationships/image" Target="../media/image158.png"/><Relationship Id="rId5" Type="http://schemas.openxmlformats.org/officeDocument/2006/relationships/image" Target="../media/image160.png"/></Relationships>
</file>

<file path=ppt/slides/_rels/slide68.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5.pdf"/><Relationship Id="rId4" Type="http://schemas.openxmlformats.org/officeDocument/2006/relationships/image" Target="../media/image12.png"/><Relationship Id="rId5" Type="http://schemas.openxmlformats.org/officeDocument/2006/relationships/oleObject" Target="../embeddings/Microsoft_Equation1.bin"/><Relationship Id="rId7" Type="http://schemas.openxmlformats.org/officeDocument/2006/relationships/image" Target="../media/image14.png"/><Relationship Id="rId1" Type="http://schemas.openxmlformats.org/officeDocument/2006/relationships/vmlDrawing" Target="../drawings/vmlDrawing1.vml"/><Relationship Id="rId2" Type="http://schemas.openxmlformats.org/officeDocument/2006/relationships/slideLayout" Target="../slideLayouts/slideLayout6.xml"/><Relationship Id="rId9" Type="http://schemas.openxmlformats.org/officeDocument/2006/relationships/image" Target="../media/image16.png"/><Relationship Id="rId3" Type="http://schemas.openxmlformats.org/officeDocument/2006/relationships/image" Target="../media/image11.pdf"/><Relationship Id="rId6" Type="http://schemas.openxmlformats.org/officeDocument/2006/relationships/image" Target="../media/image13.jpeg"/></Relationships>
</file>

<file path=ppt/slides/_rels/slide70.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4" Type="http://schemas.openxmlformats.org/officeDocument/2006/relationships/image" Target="../media/image168.png"/><Relationship Id="rId1" Type="http://schemas.openxmlformats.org/officeDocument/2006/relationships/slideLayout" Target="../slideLayouts/slideLayout2.xml"/><Relationship Id="rId2" Type="http://schemas.openxmlformats.org/officeDocument/2006/relationships/image" Target="../media/image166.jpeg"/><Relationship Id="rId3" Type="http://schemas.openxmlformats.org/officeDocument/2006/relationships/image" Target="../media/image167.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6" Type="http://schemas.openxmlformats.org/officeDocument/2006/relationships/image" Target="../media/image173.jpeg"/><Relationship Id="rId4" Type="http://schemas.openxmlformats.org/officeDocument/2006/relationships/image" Target="../media/image171.png"/><Relationship Id="rId1" Type="http://schemas.openxmlformats.org/officeDocument/2006/relationships/slideLayout" Target="../slideLayouts/slideLayout13.xml"/><Relationship Id="rId2" Type="http://schemas.openxmlformats.org/officeDocument/2006/relationships/image" Target="../media/image169.png"/><Relationship Id="rId3" Type="http://schemas.openxmlformats.org/officeDocument/2006/relationships/image" Target="../media/image170.png"/><Relationship Id="rId5" Type="http://schemas.openxmlformats.org/officeDocument/2006/relationships/image" Target="../media/image172.jpeg"/></Relationships>
</file>

<file path=ppt/slides/_rels/slide76.xml.rels><?xml version="1.0" encoding="UTF-8" standalone="yes"?>
<Relationships xmlns="http://schemas.openxmlformats.org/package/2006/relationships"><Relationship Id="rId4" Type="http://schemas.openxmlformats.org/officeDocument/2006/relationships/image" Target="../media/image176.png"/><Relationship Id="rId1" Type="http://schemas.openxmlformats.org/officeDocument/2006/relationships/vmlDrawing" Target="../drawings/vmlDrawing12.vml"/><Relationship Id="rId2" Type="http://schemas.openxmlformats.org/officeDocument/2006/relationships/slideLayout" Target="../slideLayouts/slideLayout13.xml"/><Relationship Id="rId3" Type="http://schemas.openxmlformats.org/officeDocument/2006/relationships/image" Target="../media/image175.png"/><Relationship Id="rId5" Type="http://schemas.openxmlformats.org/officeDocument/2006/relationships/oleObject" Target="../embeddings/Microsoft_Equation51.bin"/></Relationships>
</file>

<file path=ppt/slides/_rels/slide77.xml.rels><?xml version="1.0" encoding="UTF-8" standalone="yes"?>
<Relationships xmlns="http://schemas.openxmlformats.org/package/2006/relationships"><Relationship Id="rId4" Type="http://schemas.openxmlformats.org/officeDocument/2006/relationships/image" Target="../media/image179.png"/><Relationship Id="rId1" Type="http://schemas.openxmlformats.org/officeDocument/2006/relationships/slideLayout" Target="../slideLayouts/slideLayout13.xml"/><Relationship Id="rId2" Type="http://schemas.openxmlformats.org/officeDocument/2006/relationships/image" Target="../media/image177.jpeg"/><Relationship Id="rId3" Type="http://schemas.openxmlformats.org/officeDocument/2006/relationships/image" Target="../media/image178.jpeg"/></Relationships>
</file>

<file path=ppt/slides/_rels/slide78.xml.rels><?xml version="1.0" encoding="UTF-8" standalone="yes"?>
<Relationships xmlns="http://schemas.openxmlformats.org/package/2006/relationships"><Relationship Id="rId4" Type="http://schemas.openxmlformats.org/officeDocument/2006/relationships/image" Target="../media/image182.png"/><Relationship Id="rId1" Type="http://schemas.openxmlformats.org/officeDocument/2006/relationships/slideLayout" Target="../slideLayouts/slideLayout4.xml"/><Relationship Id="rId2" Type="http://schemas.openxmlformats.org/officeDocument/2006/relationships/image" Target="../media/image180.png"/><Relationship Id="rId3" Type="http://schemas.openxmlformats.org/officeDocument/2006/relationships/image" Target="../media/image181.jpeg"/></Relationships>
</file>

<file path=ppt/slides/_rels/slide79.xml.rels><?xml version="1.0" encoding="UTF-8" standalone="yes"?>
<Relationships xmlns="http://schemas.openxmlformats.org/package/2006/relationships"><Relationship Id="rId2" Type="http://schemas.openxmlformats.org/officeDocument/2006/relationships/image" Target="../media/image183.jpeg"/><Relationship Id="rId3" Type="http://schemas.openxmlformats.org/officeDocument/2006/relationships/image" Target="../media/image184.emf"/><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4" Type="http://schemas.openxmlformats.org/officeDocument/2006/relationships/oleObject" Target="../embeddings/Microsoft_Equation12.bin"/><Relationship Id="rId20" Type="http://schemas.openxmlformats.org/officeDocument/2006/relationships/oleObject" Target="../embeddings/Microsoft_Equation18.bin"/><Relationship Id="rId4" Type="http://schemas.openxmlformats.org/officeDocument/2006/relationships/oleObject" Target="../embeddings/Microsoft_Equation3.bin"/><Relationship Id="rId21" Type="http://schemas.openxmlformats.org/officeDocument/2006/relationships/oleObject" Target="../embeddings/Microsoft_Equation19.bin"/><Relationship Id="rId22" Type="http://schemas.openxmlformats.org/officeDocument/2006/relationships/image" Target="../media/image33.jpeg"/><Relationship Id="rId7" Type="http://schemas.openxmlformats.org/officeDocument/2006/relationships/oleObject" Target="../embeddings/Microsoft_Equation5.bin"/><Relationship Id="rId11" Type="http://schemas.openxmlformats.org/officeDocument/2006/relationships/oleObject" Target="../embeddings/Microsoft_Equation9.bin"/><Relationship Id="rId1" Type="http://schemas.openxmlformats.org/officeDocument/2006/relationships/vmlDrawing" Target="../drawings/vmlDrawing2.vml"/><Relationship Id="rId6" Type="http://schemas.openxmlformats.org/officeDocument/2006/relationships/image" Target="../media/image32.jpeg"/><Relationship Id="rId16" Type="http://schemas.openxmlformats.org/officeDocument/2006/relationships/oleObject" Target="../embeddings/Microsoft_Equation14.bin"/><Relationship Id="rId8" Type="http://schemas.openxmlformats.org/officeDocument/2006/relationships/oleObject" Target="../embeddings/Microsoft_Equation6.bin"/><Relationship Id="rId13" Type="http://schemas.openxmlformats.org/officeDocument/2006/relationships/oleObject" Target="../embeddings/Microsoft_Equation11.bin"/><Relationship Id="rId10" Type="http://schemas.openxmlformats.org/officeDocument/2006/relationships/oleObject" Target="../embeddings/Microsoft_Equation8.bin"/><Relationship Id="rId5" Type="http://schemas.openxmlformats.org/officeDocument/2006/relationships/oleObject" Target="../embeddings/Microsoft_Equation4.bin"/><Relationship Id="rId15" Type="http://schemas.openxmlformats.org/officeDocument/2006/relationships/oleObject" Target="../embeddings/Microsoft_Equation13.bin"/><Relationship Id="rId12" Type="http://schemas.openxmlformats.org/officeDocument/2006/relationships/oleObject" Target="../embeddings/Microsoft_Equation10.bin"/><Relationship Id="rId17" Type="http://schemas.openxmlformats.org/officeDocument/2006/relationships/oleObject" Target="../embeddings/Microsoft_Equation15.bin"/><Relationship Id="rId19" Type="http://schemas.openxmlformats.org/officeDocument/2006/relationships/oleObject" Target="../embeddings/Microsoft_Equation17.bin"/><Relationship Id="rId2" Type="http://schemas.openxmlformats.org/officeDocument/2006/relationships/slideLayout" Target="../slideLayouts/slideLayout6.xml"/><Relationship Id="rId9" Type="http://schemas.openxmlformats.org/officeDocument/2006/relationships/oleObject" Target="../embeddings/Microsoft_Equation7.bin"/><Relationship Id="rId3" Type="http://schemas.openxmlformats.org/officeDocument/2006/relationships/oleObject" Target="../embeddings/Microsoft_Equation2.bin"/><Relationship Id="rId18" Type="http://schemas.openxmlformats.org/officeDocument/2006/relationships/oleObject" Target="../embeddings/Microsoft_Equation16.bin"/></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4" Type="http://schemas.openxmlformats.org/officeDocument/2006/relationships/image" Target="../media/image188.png"/><Relationship Id="rId1" Type="http://schemas.openxmlformats.org/officeDocument/2006/relationships/slideLayout" Target="../slideLayouts/slideLayout7.xml"/><Relationship Id="rId2" Type="http://schemas.openxmlformats.org/officeDocument/2006/relationships/image" Target="../media/image186.jpeg"/><Relationship Id="rId3" Type="http://schemas.openxmlformats.org/officeDocument/2006/relationships/image" Target="../media/image187.jpeg"/><Relationship Id="rId5" Type="http://schemas.openxmlformats.org/officeDocument/2006/relationships/image" Target="../media/image189.png"/></Relationships>
</file>

<file path=ppt/slides/_rels/slide84.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6" Type="http://schemas.openxmlformats.org/officeDocument/2006/relationships/image" Target="../media/image195.png"/><Relationship Id="rId4" Type="http://schemas.openxmlformats.org/officeDocument/2006/relationships/image" Target="../media/image193.png"/><Relationship Id="rId1" Type="http://schemas.openxmlformats.org/officeDocument/2006/relationships/slideLayout" Target="../slideLayouts/slideLayout7.xml"/><Relationship Id="rId2" Type="http://schemas.openxmlformats.org/officeDocument/2006/relationships/image" Target="../media/image191.png"/><Relationship Id="rId3" Type="http://schemas.openxmlformats.org/officeDocument/2006/relationships/image" Target="../media/image192.png"/><Relationship Id="rId5" Type="http://schemas.openxmlformats.org/officeDocument/2006/relationships/image" Target="../media/image194.png"/></Relationships>
</file>

<file path=ppt/slides/_rels/slide86.xml.rels><?xml version="1.0" encoding="UTF-8" standalone="yes"?>
<Relationships xmlns="http://schemas.openxmlformats.org/package/2006/relationships"><Relationship Id="rId2" Type="http://schemas.openxmlformats.org/officeDocument/2006/relationships/image" Target="../media/image196.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4" Type="http://schemas.openxmlformats.org/officeDocument/2006/relationships/image" Target="../media/image198.jpeg"/><Relationship Id="rId7" Type="http://schemas.openxmlformats.org/officeDocument/2006/relationships/image" Target="../media/image201.png"/><Relationship Id="rId11" Type="http://schemas.openxmlformats.org/officeDocument/2006/relationships/image" Target="../media/image205.png"/><Relationship Id="rId1" Type="http://schemas.openxmlformats.org/officeDocument/2006/relationships/slideLayout" Target="../slideLayouts/slideLayout7.xml"/><Relationship Id="rId6" Type="http://schemas.openxmlformats.org/officeDocument/2006/relationships/image" Target="../media/image200.jpeg"/><Relationship Id="rId8" Type="http://schemas.openxmlformats.org/officeDocument/2006/relationships/image" Target="../media/image202.jpeg"/><Relationship Id="rId13" Type="http://schemas.openxmlformats.org/officeDocument/2006/relationships/image" Target="../media/image207.png"/><Relationship Id="rId10" Type="http://schemas.openxmlformats.org/officeDocument/2006/relationships/image" Target="../media/image204.png"/><Relationship Id="rId5" Type="http://schemas.openxmlformats.org/officeDocument/2006/relationships/image" Target="../media/image199.jpeg"/><Relationship Id="rId12" Type="http://schemas.openxmlformats.org/officeDocument/2006/relationships/image" Target="../media/image206.png"/><Relationship Id="rId2" Type="http://schemas.openxmlformats.org/officeDocument/2006/relationships/notesSlide" Target="../notesSlides/notesSlide7.xml"/><Relationship Id="rId9" Type="http://schemas.openxmlformats.org/officeDocument/2006/relationships/image" Target="../media/image203.png"/><Relationship Id="rId3" Type="http://schemas.openxmlformats.org/officeDocument/2006/relationships/image" Target="../media/image197.png"/></Relationships>
</file>

<file path=ppt/slides/_rels/slide88.xml.rels><?xml version="1.0" encoding="UTF-8" standalone="yes"?>
<Relationships xmlns="http://schemas.openxmlformats.org/package/2006/relationships"><Relationship Id="rId2" Type="http://schemas.openxmlformats.org/officeDocument/2006/relationships/image" Target="../media/image208.png"/><Relationship Id="rId3" Type="http://schemas.openxmlformats.org/officeDocument/2006/relationships/image" Target="../media/image209.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4" Type="http://schemas.openxmlformats.org/officeDocument/2006/relationships/image" Target="../media/image212.png"/><Relationship Id="rId5" Type="http://schemas.openxmlformats.org/officeDocument/2006/relationships/image" Target="../media/image213.png"/><Relationship Id="rId7" Type="http://schemas.openxmlformats.org/officeDocument/2006/relationships/image" Target="../media/image215.png"/><Relationship Id="rId1" Type="http://schemas.openxmlformats.org/officeDocument/2006/relationships/slideLayout" Target="../slideLayouts/slideLayout7.xml"/><Relationship Id="rId2" Type="http://schemas.openxmlformats.org/officeDocument/2006/relationships/image" Target="../media/image210.png"/><Relationship Id="rId3" Type="http://schemas.openxmlformats.org/officeDocument/2006/relationships/image" Target="../media/image211.png"/><Relationship Id="rId6" Type="http://schemas.openxmlformats.org/officeDocument/2006/relationships/image" Target="../media/image214.png"/></Relationships>
</file>

<file path=ppt/slides/_rels/slide9.xml.rels><?xml version="1.0" encoding="UTF-8" standalone="yes"?>
<Relationships xmlns="http://schemas.openxmlformats.org/package/2006/relationships"><Relationship Id="rId8" Type="http://schemas.openxmlformats.org/officeDocument/2006/relationships/oleObject" Target="../embeddings/Microsoft_Equation23.bin"/><Relationship Id="rId4" Type="http://schemas.openxmlformats.org/officeDocument/2006/relationships/image" Target="../media/image42.jpeg"/><Relationship Id="rId10" Type="http://schemas.openxmlformats.org/officeDocument/2006/relationships/oleObject" Target="../embeddings/Microsoft_Equation25.bin"/><Relationship Id="rId5" Type="http://schemas.openxmlformats.org/officeDocument/2006/relationships/oleObject" Target="../embeddings/Microsoft_Equation20.bin"/><Relationship Id="rId7" Type="http://schemas.openxmlformats.org/officeDocument/2006/relationships/oleObject" Target="../embeddings/Microsoft_Equation22.bin"/><Relationship Id="rId11" Type="http://schemas.openxmlformats.org/officeDocument/2006/relationships/oleObject" Target="../embeddings/Microsoft_Equation26.bin"/><Relationship Id="rId1" Type="http://schemas.openxmlformats.org/officeDocument/2006/relationships/vmlDrawing" Target="../drawings/vmlDrawing3.vml"/><Relationship Id="rId2" Type="http://schemas.openxmlformats.org/officeDocument/2006/relationships/slideLayout" Target="../slideLayouts/slideLayout6.xml"/><Relationship Id="rId9" Type="http://schemas.openxmlformats.org/officeDocument/2006/relationships/oleObject" Target="../embeddings/Microsoft_Equation24.bin"/><Relationship Id="rId3" Type="http://schemas.openxmlformats.org/officeDocument/2006/relationships/image" Target="../media/image41.jpeg"/><Relationship Id="rId6" Type="http://schemas.openxmlformats.org/officeDocument/2006/relationships/oleObject" Target="../embeddings/Microsoft_Equation21.bin"/></Relationships>
</file>

<file path=ppt/slides/_rels/slide90.xml.rels><?xml version="1.0" encoding="UTF-8" standalone="yes"?>
<Relationships xmlns="http://schemas.openxmlformats.org/package/2006/relationships"><Relationship Id="rId4" Type="http://schemas.openxmlformats.org/officeDocument/2006/relationships/image" Target="../media/image218.png"/><Relationship Id="rId1" Type="http://schemas.openxmlformats.org/officeDocument/2006/relationships/slideLayout" Target="../slideLayouts/slideLayout7.xml"/><Relationship Id="rId2" Type="http://schemas.openxmlformats.org/officeDocument/2006/relationships/image" Target="../media/image216.png"/><Relationship Id="rId3" Type="http://schemas.openxmlformats.org/officeDocument/2006/relationships/image" Target="../media/image217.png"/></Relationships>
</file>

<file path=ppt/slides/_rels/slide91.xml.rels><?xml version="1.0" encoding="UTF-8" standalone="yes"?>
<Relationships xmlns="http://schemas.openxmlformats.org/package/2006/relationships"><Relationship Id="rId4" Type="http://schemas.openxmlformats.org/officeDocument/2006/relationships/image" Target="../media/image221.png"/><Relationship Id="rId1" Type="http://schemas.openxmlformats.org/officeDocument/2006/relationships/slideLayout" Target="../slideLayouts/slideLayout13.xml"/><Relationship Id="rId2" Type="http://schemas.openxmlformats.org/officeDocument/2006/relationships/image" Target="../media/image219.png"/><Relationship Id="rId3" Type="http://schemas.openxmlformats.org/officeDocument/2006/relationships/image" Target="../media/image220.png"/></Relationships>
</file>

<file path=ppt/slides/_rels/slide92.xml.rels><?xml version="1.0" encoding="UTF-8" standalone="yes"?>
<Relationships xmlns="http://schemas.openxmlformats.org/package/2006/relationships"><Relationship Id="rId4" Type="http://schemas.openxmlformats.org/officeDocument/2006/relationships/image" Target="../media/image223.jpeg"/><Relationship Id="rId1" Type="http://schemas.openxmlformats.org/officeDocument/2006/relationships/slideLayout" Target="../slideLayouts/slideLayout7.xml"/><Relationship Id="rId2" Type="http://schemas.openxmlformats.org/officeDocument/2006/relationships/image" Target="../media/image186.jpeg"/><Relationship Id="rId3" Type="http://schemas.openxmlformats.org/officeDocument/2006/relationships/image" Target="../media/image222.jpeg"/></Relationships>
</file>

<file path=ppt/slides/_rels/slide93.xml.rels><?xml version="1.0" encoding="UTF-8" standalone="yes"?>
<Relationships xmlns="http://schemas.openxmlformats.org/package/2006/relationships"><Relationship Id="rId4" Type="http://schemas.openxmlformats.org/officeDocument/2006/relationships/oleObject" Target="../embeddings/oleObject13.bin"/><Relationship Id="rId1" Type="http://schemas.openxmlformats.org/officeDocument/2006/relationships/vmlDrawing" Target="../drawings/vmlDrawing13.vml"/><Relationship Id="rId2" Type="http://schemas.openxmlformats.org/officeDocument/2006/relationships/slideLayout" Target="../slideLayouts/slideLayout13.xml"/><Relationship Id="rId3" Type="http://schemas.openxmlformats.org/officeDocument/2006/relationships/oleObject" Target="../embeddings/oleObject12.bin"/><Relationship Id="rId5" Type="http://schemas.openxmlformats.org/officeDocument/2006/relationships/image" Target="../media/image226.jpeg"/></Relationships>
</file>

<file path=ppt/slides/_rels/slide94.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4" Type="http://schemas.openxmlformats.org/officeDocument/2006/relationships/image" Target="../media/image230.png"/><Relationship Id="rId1" Type="http://schemas.openxmlformats.org/officeDocument/2006/relationships/slideLayout" Target="../slideLayouts/slideLayout2.xml"/><Relationship Id="rId2" Type="http://schemas.openxmlformats.org/officeDocument/2006/relationships/image" Target="../media/image228.wmf"/><Relationship Id="rId3" Type="http://schemas.openxmlformats.org/officeDocument/2006/relationships/image" Target="../media/image229.png"/><Relationship Id="rId5" Type="http://schemas.openxmlformats.org/officeDocument/2006/relationships/image" Target="../media/image231.png"/></Relationships>
</file>

<file path=ppt/slides/_rels/slide96.xml.rels><?xml version="1.0" encoding="UTF-8" standalone="yes"?>
<Relationships xmlns="http://schemas.openxmlformats.org/package/2006/relationships"><Relationship Id="rId2" Type="http://schemas.openxmlformats.org/officeDocument/2006/relationships/image" Target="../media/image232.wmf"/><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8" Type="http://schemas.openxmlformats.org/officeDocument/2006/relationships/image" Target="../media/image238.png"/><Relationship Id="rId4" Type="http://schemas.openxmlformats.org/officeDocument/2006/relationships/image" Target="../media/image234.png"/><Relationship Id="rId5" Type="http://schemas.openxmlformats.org/officeDocument/2006/relationships/image" Target="../media/image235.png"/><Relationship Id="rId7" Type="http://schemas.openxmlformats.org/officeDocument/2006/relationships/image" Target="../media/image237.png"/><Relationship Id="rId1" Type="http://schemas.openxmlformats.org/officeDocument/2006/relationships/slideLayout" Target="../slideLayouts/slideLayout2.xml"/><Relationship Id="rId2" Type="http://schemas.openxmlformats.org/officeDocument/2006/relationships/notesSlide" Target="../notesSlides/notesSlide8.xml"/><Relationship Id="rId9" Type="http://schemas.openxmlformats.org/officeDocument/2006/relationships/image" Target="../media/image239.png"/><Relationship Id="rId3" Type="http://schemas.openxmlformats.org/officeDocument/2006/relationships/image" Target="../media/image233.jpeg"/><Relationship Id="rId6" Type="http://schemas.openxmlformats.org/officeDocument/2006/relationships/image" Target="../media/image236.png"/></Relationships>
</file>

<file path=ppt/slides/_rels/slide98.xml.rels><?xml version="1.0" encoding="UTF-8" standalone="yes"?>
<Relationships xmlns="http://schemas.openxmlformats.org/package/2006/relationships"><Relationship Id="rId4" Type="http://schemas.openxmlformats.org/officeDocument/2006/relationships/image" Target="../media/image242.png"/><Relationship Id="rId1" Type="http://schemas.openxmlformats.org/officeDocument/2006/relationships/slideLayout" Target="../slideLayouts/slideLayout2.xml"/><Relationship Id="rId2" Type="http://schemas.openxmlformats.org/officeDocument/2006/relationships/image" Target="../media/image240.png"/><Relationship Id="rId3" Type="http://schemas.openxmlformats.org/officeDocument/2006/relationships/image" Target="../media/image241.png"/></Relationships>
</file>

<file path=ppt/slides/_rels/slide99.xml.rels><?xml version="1.0" encoding="UTF-8" standalone="yes"?>
<Relationships xmlns="http://schemas.openxmlformats.org/package/2006/relationships"><Relationship Id="rId4" Type="http://schemas.openxmlformats.org/officeDocument/2006/relationships/image" Target="../media/image244.jpeg"/><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24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srcRect t="20000"/>
          <a:stretch>
            <a:fillRect/>
          </a:stretch>
        </p:blipFill>
        <p:spPr bwMode="auto">
          <a:xfrm>
            <a:off x="0" y="0"/>
            <a:ext cx="9144000" cy="6858000"/>
          </a:xfrm>
          <a:prstGeom prst="rect">
            <a:avLst/>
          </a:prstGeom>
          <a:noFill/>
          <a:ln w="9525">
            <a:solidFill>
              <a:schemeClr val="bg1"/>
            </a:solidFill>
            <a:miter lim="800000"/>
            <a:headEnd/>
            <a:tailEnd/>
          </a:ln>
        </p:spPr>
      </p:pic>
      <p:sp>
        <p:nvSpPr>
          <p:cNvPr id="29699" name="ZoneTexte 4"/>
          <p:cNvSpPr txBox="1">
            <a:spLocks noChangeArrowheads="1"/>
          </p:cNvSpPr>
          <p:nvPr/>
        </p:nvSpPr>
        <p:spPr bwMode="auto">
          <a:xfrm>
            <a:off x="381000" y="1600200"/>
            <a:ext cx="8534400" cy="3539431"/>
          </a:xfrm>
          <a:prstGeom prst="rect">
            <a:avLst/>
          </a:prstGeom>
          <a:noFill/>
          <a:ln w="9525">
            <a:noFill/>
            <a:miter lim="800000"/>
            <a:headEnd/>
            <a:tailEnd/>
          </a:ln>
        </p:spPr>
        <p:txBody>
          <a:bodyPr wrap="square">
            <a:prstTxWarp prst="textNoShape">
              <a:avLst/>
            </a:prstTxWarp>
            <a:spAutoFit/>
          </a:bodyPr>
          <a:lstStyle/>
          <a:p>
            <a:pPr algn="ctr" eaLnBrk="0" hangingPunct="0"/>
            <a:r>
              <a:rPr lang="en-GB" sz="2800" i="1" dirty="0" smtClean="0">
                <a:solidFill>
                  <a:srgbClr val="FFFFFF"/>
                </a:solidFill>
                <a:latin typeface="Cambria"/>
                <a:cs typeface="Cambria"/>
              </a:rPr>
              <a:t>Perspectives de </a:t>
            </a:r>
            <a:r>
              <a:rPr lang="en-GB" sz="2800" i="1" dirty="0" err="1" smtClean="0">
                <a:solidFill>
                  <a:srgbClr val="FFFFFF"/>
                </a:solidFill>
                <a:latin typeface="Cambria"/>
                <a:cs typeface="Cambria"/>
              </a:rPr>
              <a:t>l’Astroparticule</a:t>
            </a:r>
            <a:endParaRPr lang="en-GB" sz="2800" i="1" dirty="0" smtClean="0">
              <a:solidFill>
                <a:srgbClr val="FFFFFF"/>
              </a:solidFill>
              <a:latin typeface="Cambria"/>
              <a:cs typeface="Cambria"/>
            </a:endParaRPr>
          </a:p>
          <a:p>
            <a:pPr algn="ctr" eaLnBrk="0" hangingPunct="0"/>
            <a:endParaRPr lang="en-GB" sz="2800" i="1" dirty="0" smtClean="0">
              <a:solidFill>
                <a:srgbClr val="FFFFFF"/>
              </a:solidFill>
              <a:latin typeface="Cambria"/>
              <a:cs typeface="Cambria"/>
            </a:endParaRPr>
          </a:p>
          <a:p>
            <a:pPr algn="ctr" eaLnBrk="0" hangingPunct="0"/>
            <a:endParaRPr lang="en-GB" sz="2800" dirty="0" smtClean="0">
              <a:solidFill>
                <a:srgbClr val="FFFFFF"/>
              </a:solidFill>
              <a:latin typeface="Cambria"/>
              <a:cs typeface="Cambria"/>
            </a:endParaRPr>
          </a:p>
          <a:p>
            <a:pPr algn="ctr" eaLnBrk="0" hangingPunct="0"/>
            <a:r>
              <a:rPr lang="en-GB" sz="2800" dirty="0" smtClean="0">
                <a:solidFill>
                  <a:srgbClr val="FFFFFF"/>
                </a:solidFill>
                <a:latin typeface="Cambria"/>
                <a:cs typeface="Cambria"/>
              </a:rPr>
              <a:t>S. </a:t>
            </a:r>
            <a:r>
              <a:rPr lang="en-GB" sz="2800" dirty="0" err="1" smtClean="0">
                <a:solidFill>
                  <a:srgbClr val="FFFFFF"/>
                </a:solidFill>
                <a:latin typeface="Cambria"/>
                <a:cs typeface="Cambria"/>
              </a:rPr>
              <a:t>Katsanevas</a:t>
            </a:r>
            <a:r>
              <a:rPr lang="en-GB" sz="2800" dirty="0" smtClean="0">
                <a:solidFill>
                  <a:srgbClr val="FFFFFF"/>
                </a:solidFill>
                <a:latin typeface="Cambria"/>
                <a:cs typeface="Cambria"/>
              </a:rPr>
              <a:t> </a:t>
            </a:r>
          </a:p>
          <a:p>
            <a:pPr algn="ctr" eaLnBrk="0" hangingPunct="0"/>
            <a:r>
              <a:rPr lang="en-GB" sz="2800" dirty="0" err="1" smtClean="0">
                <a:solidFill>
                  <a:srgbClr val="FFFFFF"/>
                </a:solidFill>
                <a:latin typeface="Cambria"/>
                <a:cs typeface="Cambria"/>
              </a:rPr>
              <a:t>Directeur</a:t>
            </a:r>
            <a:r>
              <a:rPr lang="en-GB" sz="2800" dirty="0" smtClean="0">
                <a:solidFill>
                  <a:srgbClr val="FFFFFF"/>
                </a:solidFill>
                <a:latin typeface="Cambria"/>
                <a:cs typeface="Cambria"/>
              </a:rPr>
              <a:t> </a:t>
            </a:r>
            <a:r>
              <a:rPr lang="en-GB" sz="2800" dirty="0" err="1" smtClean="0">
                <a:solidFill>
                  <a:srgbClr val="FFFFFF"/>
                </a:solidFill>
                <a:latin typeface="Cambria"/>
                <a:cs typeface="Cambria"/>
              </a:rPr>
              <a:t>Adjoint</a:t>
            </a:r>
            <a:r>
              <a:rPr lang="en-GB" sz="2800" dirty="0" smtClean="0">
                <a:solidFill>
                  <a:srgbClr val="FFFFFF"/>
                </a:solidFill>
                <a:latin typeface="Cambria"/>
                <a:cs typeface="Cambria"/>
              </a:rPr>
              <a:t> </a:t>
            </a:r>
            <a:r>
              <a:rPr lang="en-GB" sz="2800" dirty="0" err="1" smtClean="0">
                <a:solidFill>
                  <a:srgbClr val="FFFFFF"/>
                </a:solidFill>
                <a:latin typeface="Cambria"/>
                <a:cs typeface="Cambria"/>
              </a:rPr>
              <a:t>Scientifique</a:t>
            </a:r>
            <a:r>
              <a:rPr lang="en-GB" sz="2800" dirty="0" smtClean="0">
                <a:solidFill>
                  <a:srgbClr val="FFFFFF"/>
                </a:solidFill>
                <a:latin typeface="Cambria"/>
                <a:cs typeface="Cambria"/>
              </a:rPr>
              <a:t> IN2P3/CNRS</a:t>
            </a:r>
          </a:p>
          <a:p>
            <a:pPr algn="ctr" eaLnBrk="0" hangingPunct="0"/>
            <a:r>
              <a:rPr lang="en-GB" sz="2800" dirty="0" smtClean="0">
                <a:solidFill>
                  <a:srgbClr val="FFFFFF"/>
                </a:solidFill>
                <a:latin typeface="Cambria"/>
                <a:cs typeface="Cambria"/>
              </a:rPr>
              <a:t>OHP, Saint Michel </a:t>
            </a:r>
            <a:r>
              <a:rPr lang="en-GB" sz="2800" dirty="0" err="1" smtClean="0">
                <a:solidFill>
                  <a:srgbClr val="FFFFFF"/>
                </a:solidFill>
                <a:latin typeface="Cambria"/>
                <a:cs typeface="Cambria"/>
              </a:rPr>
              <a:t>l’Observatoire</a:t>
            </a:r>
            <a:endParaRPr lang="en-GB" sz="2800" dirty="0" smtClean="0">
              <a:solidFill>
                <a:srgbClr val="FFFFFF"/>
              </a:solidFill>
              <a:latin typeface="Cambria"/>
              <a:cs typeface="Cambria"/>
            </a:endParaRPr>
          </a:p>
          <a:p>
            <a:pPr algn="ctr" eaLnBrk="0" hangingPunct="0"/>
            <a:r>
              <a:rPr lang="en-GB" sz="2800" dirty="0" smtClean="0">
                <a:solidFill>
                  <a:srgbClr val="FFFFFF"/>
                </a:solidFill>
                <a:latin typeface="Cambria"/>
                <a:cs typeface="Cambria"/>
              </a:rPr>
              <a:t>28 Mai 2011</a:t>
            </a:r>
          </a:p>
          <a:p>
            <a:pPr algn="ctr" eaLnBrk="0" hangingPunct="0"/>
            <a:endParaRPr lang="en-GB" sz="2800" dirty="0">
              <a:solidFill>
                <a:srgbClr val="FFFFFF"/>
              </a:solidFill>
            </a:endParaRPr>
          </a:p>
        </p:txBody>
      </p:sp>
      <p:sp>
        <p:nvSpPr>
          <p:cNvPr id="5" name="ZoneTexte 4"/>
          <p:cNvSpPr txBox="1"/>
          <p:nvPr/>
        </p:nvSpPr>
        <p:spPr>
          <a:xfrm>
            <a:off x="7543800" y="838200"/>
            <a:ext cx="1295400" cy="369332"/>
          </a:xfrm>
          <a:prstGeom prst="rect">
            <a:avLst/>
          </a:prstGeom>
          <a:noFill/>
        </p:spPr>
        <p:txBody>
          <a:bodyPr wrap="square" rtlCol="0">
            <a:spAutoFit/>
          </a:bodyPr>
          <a:lstStyle/>
          <a:p>
            <a:endParaRPr lang="fr-FR" sz="1800" dirty="0">
              <a:solidFill>
                <a:schemeClr val="bg1"/>
              </a:solidFill>
            </a:endParaRPr>
          </a:p>
        </p:txBody>
      </p:sp>
      <p:pic>
        <p:nvPicPr>
          <p:cNvPr id="7" name="Image 3" descr="IN2P3-Q_SignV copie.jpg"/>
          <p:cNvPicPr>
            <a:picLocks noChangeAspect="1"/>
          </p:cNvPicPr>
          <p:nvPr/>
        </p:nvPicPr>
        <p:blipFill>
          <a:blip r:embed="rId3"/>
          <a:srcRect/>
          <a:stretch>
            <a:fillRect/>
          </a:stretch>
        </p:blipFill>
        <p:spPr bwMode="auto">
          <a:xfrm>
            <a:off x="0" y="5943600"/>
            <a:ext cx="2133600" cy="914400"/>
          </a:xfrm>
          <a:prstGeom prst="rect">
            <a:avLst/>
          </a:prstGeom>
          <a:noFill/>
          <a:ln w="9525">
            <a:noFill/>
            <a:miter lim="800000"/>
            <a:headEnd/>
            <a:tailEnd/>
          </a:ln>
        </p:spPr>
      </p:pic>
      <p:pic>
        <p:nvPicPr>
          <p:cNvPr id="8" name="Image 7" descr="ASPERAlogo.eps"/>
          <p:cNvPicPr>
            <a:picLocks noChangeAspect="1"/>
          </p:cNvPicPr>
          <p:nvPr/>
        </p:nvPicPr>
        <p:blipFill>
          <a:blip r:embed="rId4"/>
          <a:srcRect/>
          <a:stretch>
            <a:fillRect/>
          </a:stretch>
        </p:blipFill>
        <p:spPr bwMode="auto">
          <a:xfrm>
            <a:off x="0" y="0"/>
            <a:ext cx="9906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90050" name="Picture 2" descr="C:\Users\Georg Raffelt\Desktop\seesaw.jpg"/>
          <p:cNvPicPr>
            <a:picLocks noChangeAspect="1" noChangeArrowheads="1"/>
          </p:cNvPicPr>
          <p:nvPr/>
        </p:nvPicPr>
        <p:blipFill>
          <a:blip r:embed="rId3"/>
          <a:srcRect/>
          <a:stretch>
            <a:fillRect/>
          </a:stretch>
        </p:blipFill>
        <p:spPr bwMode="auto">
          <a:xfrm>
            <a:off x="5357812" y="642937"/>
            <a:ext cx="3500438" cy="3500438"/>
          </a:xfrm>
          <a:prstGeom prst="rect">
            <a:avLst/>
          </a:prstGeom>
          <a:noFill/>
        </p:spPr>
      </p:pic>
      <p:sp>
        <p:nvSpPr>
          <p:cNvPr id="2690051" name="Rectangle 3"/>
          <p:cNvSpPr>
            <a:spLocks noGrp="1" noChangeArrowheads="1"/>
          </p:cNvSpPr>
          <p:nvPr>
            <p:ph type="title"/>
          </p:nvPr>
        </p:nvSpPr>
        <p:spPr>
          <a:xfrm>
            <a:off x="914400" y="0"/>
            <a:ext cx="8229600" cy="715962"/>
          </a:xfrm>
        </p:spPr>
        <p:txBody>
          <a:bodyPr/>
          <a:lstStyle/>
          <a:p>
            <a:r>
              <a:rPr lang="de-DE" sz="3200" dirty="0" err="1">
                <a:solidFill>
                  <a:schemeClr val="bg1"/>
                </a:solidFill>
              </a:rPr>
              <a:t>See-Saw</a:t>
            </a:r>
            <a:r>
              <a:rPr lang="de-DE" sz="3200" dirty="0">
                <a:solidFill>
                  <a:schemeClr val="bg1"/>
                </a:solidFill>
              </a:rPr>
              <a:t> Model </a:t>
            </a:r>
            <a:r>
              <a:rPr lang="de-DE" sz="3200" dirty="0" err="1">
                <a:solidFill>
                  <a:schemeClr val="bg1"/>
                </a:solidFill>
              </a:rPr>
              <a:t>for</a:t>
            </a:r>
            <a:r>
              <a:rPr lang="de-DE" sz="3200" dirty="0">
                <a:solidFill>
                  <a:schemeClr val="bg1"/>
                </a:solidFill>
              </a:rPr>
              <a:t> Neutrino </a:t>
            </a:r>
            <a:r>
              <a:rPr lang="de-DE" sz="3200" dirty="0" err="1">
                <a:solidFill>
                  <a:schemeClr val="bg1"/>
                </a:solidFill>
              </a:rPr>
              <a:t>Masses</a:t>
            </a:r>
            <a:endParaRPr lang="de-DE" sz="3200" dirty="0">
              <a:solidFill>
                <a:schemeClr val="bg1"/>
              </a:solidFill>
            </a:endParaRPr>
          </a:p>
        </p:txBody>
      </p:sp>
      <p:grpSp>
        <p:nvGrpSpPr>
          <p:cNvPr id="2" name="Group 4"/>
          <p:cNvGrpSpPr>
            <a:grpSpLocks/>
          </p:cNvGrpSpPr>
          <p:nvPr/>
        </p:nvGrpSpPr>
        <p:grpSpPr bwMode="auto">
          <a:xfrm>
            <a:off x="5357812" y="4214813"/>
            <a:ext cx="3500438" cy="2286000"/>
            <a:chOff x="3600" y="2832"/>
            <a:chExt cx="2352" cy="1536"/>
          </a:xfrm>
        </p:grpSpPr>
        <p:grpSp>
          <p:nvGrpSpPr>
            <p:cNvPr id="3" name="Group 5"/>
            <p:cNvGrpSpPr>
              <a:grpSpLocks/>
            </p:cNvGrpSpPr>
            <p:nvPr/>
          </p:nvGrpSpPr>
          <p:grpSpPr bwMode="auto">
            <a:xfrm>
              <a:off x="3600" y="3213"/>
              <a:ext cx="2352" cy="1155"/>
              <a:chOff x="3600" y="3216"/>
              <a:chExt cx="2352" cy="1155"/>
            </a:xfrm>
          </p:grpSpPr>
          <p:sp>
            <p:nvSpPr>
              <p:cNvPr id="2690054" name="Rectangle 6"/>
              <p:cNvSpPr>
                <a:spLocks noChangeArrowheads="1"/>
              </p:cNvSpPr>
              <p:nvPr/>
            </p:nvSpPr>
            <p:spPr bwMode="auto">
              <a:xfrm>
                <a:off x="3600" y="3216"/>
                <a:ext cx="2352" cy="1155"/>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graphicFrame>
            <p:nvGraphicFramePr>
              <p:cNvPr id="2690055" name="Object 7"/>
              <p:cNvGraphicFramePr>
                <a:graphicFrameLocks noChangeAspect="1"/>
              </p:cNvGraphicFramePr>
              <p:nvPr/>
            </p:nvGraphicFramePr>
            <p:xfrm>
              <a:off x="3672" y="3259"/>
              <a:ext cx="2196" cy="1065"/>
            </p:xfrm>
            <a:graphic>
              <a:graphicData uri="http://schemas.openxmlformats.org/presentationml/2006/ole">
                <p:oleObj spid="_x0000_s227331" name="Équation" r:id="rId4" imgW="2908080" imgH="1409400" progId="Equation.3">
                  <p:embed/>
                </p:oleObj>
              </a:graphicData>
            </a:graphic>
          </p:graphicFrame>
        </p:grpSp>
        <p:grpSp>
          <p:nvGrpSpPr>
            <p:cNvPr id="4" name="Group 8"/>
            <p:cNvGrpSpPr>
              <a:grpSpLocks/>
            </p:cNvGrpSpPr>
            <p:nvPr/>
          </p:nvGrpSpPr>
          <p:grpSpPr bwMode="auto">
            <a:xfrm>
              <a:off x="3600" y="2832"/>
              <a:ext cx="2352" cy="973"/>
              <a:chOff x="3600" y="2832"/>
              <a:chExt cx="2352" cy="973"/>
            </a:xfrm>
          </p:grpSpPr>
          <p:sp>
            <p:nvSpPr>
              <p:cNvPr id="2690057" name="Rectangle 9"/>
              <p:cNvSpPr>
                <a:spLocks noChangeArrowheads="1"/>
              </p:cNvSpPr>
              <p:nvPr/>
            </p:nvSpPr>
            <p:spPr bwMode="auto">
              <a:xfrm>
                <a:off x="3600" y="2832"/>
                <a:ext cx="2352" cy="336"/>
              </a:xfrm>
              <a:prstGeom prst="rect">
                <a:avLst/>
              </a:prstGeom>
              <a:solidFill>
                <a:srgbClr val="C40000"/>
              </a:solidFill>
              <a:ln w="9525">
                <a:solidFill>
                  <a:schemeClr val="tx1"/>
                </a:solidFill>
                <a:miter lim="800000"/>
                <a:headEnd/>
                <a:tailEnd/>
              </a:ln>
              <a:effectLst/>
            </p:spPr>
            <p:txBody>
              <a:bodyPr wrap="none" anchor="ctr">
                <a:prstTxWarp prst="textNoShape">
                  <a:avLst/>
                </a:prstTxWarp>
              </a:bodyPr>
              <a:lstStyle/>
              <a:p>
                <a:pPr algn="ctr"/>
                <a:r>
                  <a:rPr lang="en-US" sz="2000">
                    <a:solidFill>
                      <a:schemeClr val="bg1"/>
                    </a:solidFill>
                    <a:effectLst>
                      <a:outerShdw blurRad="38100" dist="38100" dir="2700000" algn="tl">
                        <a:srgbClr val="000000"/>
                      </a:outerShdw>
                    </a:effectLst>
                  </a:rPr>
                  <a:t>Light Majorana mass</a:t>
                </a:r>
              </a:p>
            </p:txBody>
          </p:sp>
          <p:graphicFrame>
            <p:nvGraphicFramePr>
              <p:cNvPr id="2690058" name="Object 10"/>
              <p:cNvGraphicFramePr>
                <a:graphicFrameLocks noChangeAspect="1"/>
              </p:cNvGraphicFramePr>
              <p:nvPr/>
            </p:nvGraphicFramePr>
            <p:xfrm>
              <a:off x="4401" y="3268"/>
              <a:ext cx="605" cy="537"/>
            </p:xfrm>
            <a:graphic>
              <a:graphicData uri="http://schemas.openxmlformats.org/presentationml/2006/ole">
                <p:oleObj spid="_x0000_s227330" name="Equation" r:id="rId5" imgW="799920" imgH="711000" progId="Equation.3">
                  <p:embed/>
                </p:oleObj>
              </a:graphicData>
            </a:graphic>
          </p:graphicFrame>
        </p:grpSp>
      </p:grpSp>
      <p:sp>
        <p:nvSpPr>
          <p:cNvPr id="2690059" name="Rectangle 11"/>
          <p:cNvSpPr>
            <a:spLocks noChangeArrowheads="1"/>
          </p:cNvSpPr>
          <p:nvPr/>
        </p:nvSpPr>
        <p:spPr bwMode="auto">
          <a:xfrm>
            <a:off x="5357812" y="642937"/>
            <a:ext cx="3500438" cy="3500438"/>
          </a:xfrm>
          <a:prstGeom prst="rect">
            <a:avLst/>
          </a:prstGeom>
          <a:noFill/>
          <a:ln w="9525">
            <a:solidFill>
              <a:schemeClr val="tx1"/>
            </a:solidFill>
            <a:miter lim="800000"/>
            <a:headEnd/>
            <a:tailEnd/>
          </a:ln>
          <a:effectLst/>
        </p:spPr>
        <p:txBody>
          <a:bodyPr wrap="none" lIns="85719" tIns="42861" rIns="85719" bIns="42861" anchor="ctr">
            <a:prstTxWarp prst="textNoShape">
              <a:avLst/>
            </a:prstTxWarp>
          </a:bodyPr>
          <a:lstStyle/>
          <a:p>
            <a:endParaRPr lang="fr-FR" sz="2000"/>
          </a:p>
        </p:txBody>
      </p:sp>
      <p:grpSp>
        <p:nvGrpSpPr>
          <p:cNvPr id="5" name="Group 12"/>
          <p:cNvGrpSpPr>
            <a:grpSpLocks/>
          </p:cNvGrpSpPr>
          <p:nvPr/>
        </p:nvGrpSpPr>
        <p:grpSpPr bwMode="auto">
          <a:xfrm>
            <a:off x="142875" y="642938"/>
            <a:ext cx="5143500" cy="5857875"/>
            <a:chOff x="96" y="432"/>
            <a:chExt cx="3456" cy="3936"/>
          </a:xfrm>
        </p:grpSpPr>
        <p:sp>
          <p:nvSpPr>
            <p:cNvPr id="2690061" name="Rectangle 13"/>
            <p:cNvSpPr>
              <a:spLocks noChangeArrowheads="1"/>
            </p:cNvSpPr>
            <p:nvPr/>
          </p:nvSpPr>
          <p:spPr bwMode="auto">
            <a:xfrm>
              <a:off x="96" y="432"/>
              <a:ext cx="3456" cy="3936"/>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90062" name="AutoShape 14"/>
            <p:cNvSpPr>
              <a:spLocks noChangeArrowheads="1"/>
            </p:cNvSpPr>
            <p:nvPr/>
          </p:nvSpPr>
          <p:spPr bwMode="auto">
            <a:xfrm>
              <a:off x="1656" y="2064"/>
              <a:ext cx="336" cy="576"/>
            </a:xfrm>
            <a:prstGeom prst="triangle">
              <a:avLst>
                <a:gd name="adj" fmla="val 50000"/>
              </a:avLst>
            </a:prstGeom>
            <a:solidFill>
              <a:srgbClr val="CC0000"/>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90063" name="Rectangle 15"/>
            <p:cNvSpPr>
              <a:spLocks noChangeArrowheads="1"/>
            </p:cNvSpPr>
            <p:nvPr/>
          </p:nvSpPr>
          <p:spPr bwMode="auto">
            <a:xfrm rot="-1225170">
              <a:off x="96" y="1956"/>
              <a:ext cx="3456" cy="96"/>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90064" name="Rectangle 16"/>
            <p:cNvSpPr>
              <a:spLocks noChangeArrowheads="1"/>
            </p:cNvSpPr>
            <p:nvPr/>
          </p:nvSpPr>
          <p:spPr bwMode="auto">
            <a:xfrm>
              <a:off x="192" y="2034"/>
              <a:ext cx="336" cy="384"/>
            </a:xfrm>
            <a:prstGeom prst="rect">
              <a:avLst/>
            </a:prstGeom>
            <a:noFill/>
            <a:ln w="9525">
              <a:noFill/>
              <a:miter lim="800000"/>
              <a:headEnd/>
              <a:tailEnd/>
            </a:ln>
            <a:effectLst/>
          </p:spPr>
          <p:txBody>
            <a:bodyPr wrap="none" anchor="ctr">
              <a:prstTxWarp prst="textNoShape">
                <a:avLst/>
              </a:prstTxWarp>
            </a:bodyPr>
            <a:lstStyle/>
            <a:p>
              <a:pPr algn="ctr"/>
              <a:r>
                <a:rPr lang="en-US" sz="4800" dirty="0"/>
                <a:t>N</a:t>
              </a:r>
            </a:p>
          </p:txBody>
        </p:sp>
        <p:sp>
          <p:nvSpPr>
            <p:cNvPr id="2690065" name="Rectangle 17"/>
            <p:cNvSpPr>
              <a:spLocks noChangeArrowheads="1"/>
            </p:cNvSpPr>
            <p:nvPr/>
          </p:nvSpPr>
          <p:spPr bwMode="auto">
            <a:xfrm>
              <a:off x="3072" y="960"/>
              <a:ext cx="336" cy="384"/>
            </a:xfrm>
            <a:prstGeom prst="rect">
              <a:avLst/>
            </a:prstGeom>
            <a:noFill/>
            <a:ln w="9525">
              <a:noFill/>
              <a:miter lim="800000"/>
              <a:headEnd/>
              <a:tailEnd/>
            </a:ln>
            <a:effectLst/>
          </p:spPr>
          <p:txBody>
            <a:bodyPr wrap="none" anchor="ctr">
              <a:prstTxWarp prst="textNoShape">
                <a:avLst/>
              </a:prstTxWarp>
            </a:bodyPr>
            <a:lstStyle/>
            <a:p>
              <a:pPr algn="ctr"/>
              <a:r>
                <a:rPr lang="en-US" sz="6000" b="1" dirty="0" err="1">
                  <a:latin typeface="Symbol" pitchFamily="-109" charset="2"/>
                </a:rPr>
                <a:t>n</a:t>
              </a:r>
              <a:endParaRPr lang="en-US" sz="6000" b="1" dirty="0">
                <a:latin typeface="Symbol" pitchFamily="-109" charset="2"/>
              </a:endParaRPr>
            </a:p>
          </p:txBody>
        </p:sp>
        <p:sp>
          <p:nvSpPr>
            <p:cNvPr id="2690066" name="Rectangle 18"/>
            <p:cNvSpPr>
              <a:spLocks noChangeArrowheads="1"/>
            </p:cNvSpPr>
            <p:nvPr/>
          </p:nvSpPr>
          <p:spPr bwMode="auto">
            <a:xfrm>
              <a:off x="1680" y="1536"/>
              <a:ext cx="384" cy="384"/>
            </a:xfrm>
            <a:prstGeom prst="rect">
              <a:avLst/>
            </a:prstGeom>
            <a:noFill/>
            <a:ln w="9525">
              <a:noFill/>
              <a:miter lim="800000"/>
              <a:headEnd/>
              <a:tailEnd/>
            </a:ln>
            <a:effectLst/>
          </p:spPr>
          <p:txBody>
            <a:bodyPr wrap="none" anchor="ctr">
              <a:prstTxWarp prst="textNoShape">
                <a:avLst/>
              </a:prstTxWarp>
            </a:bodyPr>
            <a:lstStyle/>
            <a:p>
              <a:pPr algn="ctr"/>
              <a:r>
                <a:rPr lang="en-US" sz="4800" b="1" dirty="0">
                  <a:latin typeface="Arial Unicode MS" pitchFamily="-109" charset="0"/>
                  <a:ea typeface="Arial Unicode MS" pitchFamily="-109" charset="0"/>
                  <a:cs typeface="Arial Unicode MS" pitchFamily="-109" charset="0"/>
                </a:rPr>
                <a:t>ℓ</a:t>
              </a:r>
              <a:r>
                <a:rPr lang="en-US" sz="4800" b="1" baseline="30000" dirty="0" err="1">
                  <a:latin typeface="Symbol" pitchFamily="-109" charset="2"/>
                  <a:ea typeface="Arial Unicode MS" pitchFamily="-109" charset="0"/>
                  <a:cs typeface="Arial Unicode MS" pitchFamily="-109" charset="0"/>
                  <a:sym typeface="Symbol" pitchFamily="-109" charset="2"/>
                </a:rPr>
                <a:t></a:t>
              </a:r>
              <a:endParaRPr lang="en-US" sz="4800" b="1" baseline="30000" dirty="0">
                <a:latin typeface="Symbol" pitchFamily="-109" charset="2"/>
              </a:endParaRPr>
            </a:p>
          </p:txBody>
        </p:sp>
        <p:sp>
          <p:nvSpPr>
            <p:cNvPr id="2690067" name="Rectangle 19"/>
            <p:cNvSpPr>
              <a:spLocks noChangeArrowheads="1"/>
            </p:cNvSpPr>
            <p:nvPr/>
          </p:nvSpPr>
          <p:spPr bwMode="auto">
            <a:xfrm>
              <a:off x="144" y="3984"/>
              <a:ext cx="768" cy="384"/>
            </a:xfrm>
            <a:prstGeom prst="rect">
              <a:avLst/>
            </a:prstGeom>
            <a:noFill/>
            <a:ln w="9525">
              <a:noFill/>
              <a:miter lim="800000"/>
              <a:headEnd/>
              <a:tailEnd/>
            </a:ln>
            <a:effectLst/>
          </p:spPr>
          <p:txBody>
            <a:bodyPr wrap="none" anchor="ctr">
              <a:prstTxWarp prst="textNoShape">
                <a:avLst/>
              </a:prstTxWarp>
            </a:bodyPr>
            <a:lstStyle/>
            <a:p>
              <a:pPr algn="ctr"/>
              <a:r>
                <a:rPr lang="en-US" sz="2000" b="1" dirty="0">
                  <a:effectLst>
                    <a:outerShdw blurRad="38100" dist="38100" dir="2700000" algn="tl">
                      <a:srgbClr val="FFFFFF"/>
                    </a:outerShdw>
                  </a:effectLst>
                </a:rPr>
                <a:t>10</a:t>
              </a:r>
              <a:r>
                <a:rPr lang="en-US" sz="2800" b="1" baseline="30000" dirty="0">
                  <a:effectLst>
                    <a:outerShdw blurRad="38100" dist="38100" dir="2700000" algn="tl">
                      <a:srgbClr val="FFFFFF"/>
                    </a:outerShdw>
                  </a:effectLst>
                </a:rPr>
                <a:t>10</a:t>
              </a:r>
              <a:r>
                <a:rPr lang="en-US" sz="1200" b="1" dirty="0">
                  <a:effectLst>
                    <a:outerShdw blurRad="38100" dist="38100" dir="2700000" algn="tl">
                      <a:srgbClr val="FFFFFF"/>
                    </a:outerShdw>
                  </a:effectLst>
                </a:rPr>
                <a:t> </a:t>
              </a:r>
              <a:r>
                <a:rPr lang="en-US" sz="2000" b="1" dirty="0" err="1">
                  <a:effectLst>
                    <a:outerShdw blurRad="38100" dist="38100" dir="2700000" algn="tl">
                      <a:srgbClr val="FFFFFF"/>
                    </a:outerShdw>
                  </a:effectLst>
                </a:rPr>
                <a:t>GeV</a:t>
              </a:r>
              <a:endParaRPr lang="en-US" sz="2000" b="1" dirty="0">
                <a:effectLst>
                  <a:outerShdw blurRad="38100" dist="38100" dir="2700000" algn="tl">
                    <a:srgbClr val="FFFFFF"/>
                  </a:outerShdw>
                </a:effectLst>
              </a:endParaRPr>
            </a:p>
          </p:txBody>
        </p:sp>
        <p:sp>
          <p:nvSpPr>
            <p:cNvPr id="2690068" name="Rectangle 20"/>
            <p:cNvSpPr>
              <a:spLocks noChangeArrowheads="1"/>
            </p:cNvSpPr>
            <p:nvPr/>
          </p:nvSpPr>
          <p:spPr bwMode="auto">
            <a:xfrm>
              <a:off x="1440" y="3984"/>
              <a:ext cx="768" cy="384"/>
            </a:xfrm>
            <a:prstGeom prst="rect">
              <a:avLst/>
            </a:prstGeom>
            <a:noFill/>
            <a:ln w="9525">
              <a:noFill/>
              <a:miter lim="800000"/>
              <a:headEnd/>
              <a:tailEnd/>
            </a:ln>
            <a:effectLst/>
          </p:spPr>
          <p:txBody>
            <a:bodyPr wrap="none" anchor="ctr">
              <a:prstTxWarp prst="textNoShape">
                <a:avLst/>
              </a:prstTxWarp>
            </a:bodyPr>
            <a:lstStyle/>
            <a:p>
              <a:pPr algn="ctr"/>
              <a:r>
                <a:rPr lang="en-US" sz="2000" b="1" dirty="0">
                  <a:effectLst>
                    <a:outerShdw blurRad="38100" dist="38100" dir="2700000" algn="tl">
                      <a:srgbClr val="FFFFFF"/>
                    </a:outerShdw>
                  </a:effectLst>
                </a:rPr>
                <a:t>1</a:t>
              </a:r>
              <a:r>
                <a:rPr lang="en-US" sz="1200" b="1" dirty="0">
                  <a:effectLst>
                    <a:outerShdw blurRad="38100" dist="38100" dir="2700000" algn="tl">
                      <a:srgbClr val="FFFFFF"/>
                    </a:outerShdw>
                  </a:effectLst>
                </a:rPr>
                <a:t> </a:t>
              </a:r>
              <a:r>
                <a:rPr lang="en-US" sz="2000" b="1" dirty="0" err="1">
                  <a:effectLst>
                    <a:outerShdw blurRad="38100" dist="38100" dir="2700000" algn="tl">
                      <a:srgbClr val="FFFFFF"/>
                    </a:outerShdw>
                  </a:effectLst>
                </a:rPr>
                <a:t>GeV</a:t>
              </a:r>
              <a:endParaRPr lang="en-US" sz="2000" b="1" dirty="0">
                <a:effectLst>
                  <a:outerShdw blurRad="38100" dist="38100" dir="2700000" algn="tl">
                    <a:srgbClr val="FFFFFF"/>
                  </a:outerShdw>
                </a:effectLst>
              </a:endParaRPr>
            </a:p>
          </p:txBody>
        </p:sp>
        <p:sp>
          <p:nvSpPr>
            <p:cNvPr id="2690069" name="Rectangle 21"/>
            <p:cNvSpPr>
              <a:spLocks noChangeArrowheads="1"/>
            </p:cNvSpPr>
            <p:nvPr/>
          </p:nvSpPr>
          <p:spPr bwMode="auto">
            <a:xfrm>
              <a:off x="2706" y="3984"/>
              <a:ext cx="768" cy="384"/>
            </a:xfrm>
            <a:prstGeom prst="rect">
              <a:avLst/>
            </a:prstGeom>
            <a:noFill/>
            <a:ln w="9525">
              <a:noFill/>
              <a:miter lim="800000"/>
              <a:headEnd/>
              <a:tailEnd/>
            </a:ln>
            <a:effectLst/>
          </p:spPr>
          <p:txBody>
            <a:bodyPr wrap="none" anchor="ctr">
              <a:prstTxWarp prst="textNoShape">
                <a:avLst/>
              </a:prstTxWarp>
            </a:bodyPr>
            <a:lstStyle/>
            <a:p>
              <a:pPr algn="ctr"/>
              <a:r>
                <a:rPr lang="en-US" sz="2000" b="1" dirty="0">
                  <a:effectLst>
                    <a:outerShdw blurRad="38100" dist="38100" dir="2700000" algn="tl">
                      <a:srgbClr val="FFFFFF"/>
                    </a:outerShdw>
                  </a:effectLst>
                </a:rPr>
                <a:t>10</a:t>
              </a:r>
              <a:r>
                <a:rPr lang="en-US" sz="2800" b="1" baseline="30000" dirty="0">
                  <a:effectLst>
                    <a:outerShdw blurRad="38100" dist="38100" dir="2700000" algn="tl">
                      <a:srgbClr val="FFFFFF"/>
                    </a:outerShdw>
                  </a:effectLst>
                  <a:latin typeface="Symbol" pitchFamily="-109" charset="2"/>
                </a:rPr>
                <a:t>-</a:t>
              </a:r>
              <a:r>
                <a:rPr lang="en-US" sz="2800" b="1" baseline="30000" dirty="0">
                  <a:effectLst>
                    <a:outerShdw blurRad="38100" dist="38100" dir="2700000" algn="tl">
                      <a:srgbClr val="FFFFFF"/>
                    </a:outerShdw>
                  </a:effectLst>
                </a:rPr>
                <a:t>10</a:t>
              </a:r>
              <a:r>
                <a:rPr lang="en-US" sz="1200" b="1" dirty="0">
                  <a:effectLst>
                    <a:outerShdw blurRad="38100" dist="38100" dir="2700000" algn="tl">
                      <a:srgbClr val="FFFFFF"/>
                    </a:outerShdw>
                  </a:effectLst>
                </a:rPr>
                <a:t> </a:t>
              </a:r>
              <a:r>
                <a:rPr lang="en-US" sz="2000" b="1" dirty="0" err="1">
                  <a:effectLst>
                    <a:outerShdw blurRad="38100" dist="38100" dir="2700000" algn="tl">
                      <a:srgbClr val="FFFFFF"/>
                    </a:outerShdw>
                  </a:effectLst>
                </a:rPr>
                <a:t>GeV</a:t>
              </a:r>
              <a:endParaRPr lang="en-US" sz="2000" b="1" dirty="0">
                <a:effectLst>
                  <a:outerShdw blurRad="38100" dist="38100" dir="2700000" algn="tl">
                    <a:srgbClr val="FFFFFF"/>
                  </a:outerShdw>
                </a:effectLst>
              </a:endParaRPr>
            </a:p>
          </p:txBody>
        </p:sp>
        <p:sp>
          <p:nvSpPr>
            <p:cNvPr id="2690070" name="Rectangle 22"/>
            <p:cNvSpPr>
              <a:spLocks noChangeArrowheads="1"/>
            </p:cNvSpPr>
            <p:nvPr/>
          </p:nvSpPr>
          <p:spPr bwMode="auto">
            <a:xfrm>
              <a:off x="1320" y="2832"/>
              <a:ext cx="1008" cy="576"/>
            </a:xfrm>
            <a:prstGeom prst="rect">
              <a:avLst/>
            </a:prstGeom>
            <a:noFill/>
            <a:ln w="9525">
              <a:noFill/>
              <a:miter lim="800000"/>
              <a:headEnd/>
              <a:tailEnd/>
            </a:ln>
            <a:effectLst/>
          </p:spPr>
          <p:txBody>
            <a:bodyPr wrap="none">
              <a:prstTxWarp prst="textNoShape">
                <a:avLst/>
              </a:prstTxWarp>
            </a:bodyPr>
            <a:lstStyle/>
            <a:p>
              <a:pPr algn="ctr"/>
              <a:r>
                <a:rPr lang="en-US" sz="2000">
                  <a:effectLst>
                    <a:outerShdw blurRad="38100" dist="38100" dir="2700000" algn="tl">
                      <a:srgbClr val="000000"/>
                    </a:outerShdw>
                  </a:effectLst>
                </a:rPr>
                <a:t>Charged</a:t>
              </a:r>
            </a:p>
            <a:p>
              <a:pPr algn="ctr"/>
              <a:r>
                <a:rPr lang="en-US" sz="2000">
                  <a:effectLst>
                    <a:outerShdw blurRad="38100" dist="38100" dir="2700000" algn="tl">
                      <a:srgbClr val="000000"/>
                    </a:outerShdw>
                  </a:effectLst>
                </a:rPr>
                <a:t>leptons</a:t>
              </a:r>
            </a:p>
          </p:txBody>
        </p:sp>
        <p:sp>
          <p:nvSpPr>
            <p:cNvPr id="2690071" name="Rectangle 23"/>
            <p:cNvSpPr>
              <a:spLocks noChangeArrowheads="1"/>
            </p:cNvSpPr>
            <p:nvPr/>
          </p:nvSpPr>
          <p:spPr bwMode="auto">
            <a:xfrm>
              <a:off x="2688" y="2832"/>
              <a:ext cx="864" cy="576"/>
            </a:xfrm>
            <a:prstGeom prst="rect">
              <a:avLst/>
            </a:prstGeom>
            <a:noFill/>
            <a:ln w="9525">
              <a:noFill/>
              <a:miter lim="800000"/>
              <a:headEnd/>
              <a:tailEnd/>
            </a:ln>
            <a:effectLst/>
          </p:spPr>
          <p:txBody>
            <a:bodyPr wrap="none">
              <a:prstTxWarp prst="textNoShape">
                <a:avLst/>
              </a:prstTxWarp>
            </a:bodyPr>
            <a:lstStyle/>
            <a:p>
              <a:pPr algn="r"/>
              <a:r>
                <a:rPr lang="en-US" sz="2000">
                  <a:effectLst>
                    <a:outerShdw blurRad="38100" dist="38100" dir="2700000" algn="tl">
                      <a:srgbClr val="000000"/>
                    </a:outerShdw>
                  </a:effectLst>
                </a:rPr>
                <a:t>Ordinary</a:t>
              </a:r>
            </a:p>
            <a:p>
              <a:pPr algn="r"/>
              <a:r>
                <a:rPr lang="en-US" sz="2000">
                  <a:effectLst>
                    <a:outerShdw blurRad="38100" dist="38100" dir="2700000" algn="tl">
                      <a:srgbClr val="000000"/>
                    </a:outerShdw>
                  </a:effectLst>
                </a:rPr>
                <a:t>neutrinos</a:t>
              </a:r>
            </a:p>
          </p:txBody>
        </p:sp>
        <p:sp>
          <p:nvSpPr>
            <p:cNvPr id="2690072" name="Rectangle 24"/>
            <p:cNvSpPr>
              <a:spLocks noChangeArrowheads="1"/>
            </p:cNvSpPr>
            <p:nvPr/>
          </p:nvSpPr>
          <p:spPr bwMode="auto">
            <a:xfrm>
              <a:off x="96" y="2832"/>
              <a:ext cx="1152" cy="1008"/>
            </a:xfrm>
            <a:prstGeom prst="rect">
              <a:avLst/>
            </a:prstGeom>
            <a:noFill/>
            <a:ln w="9525">
              <a:noFill/>
              <a:miter lim="800000"/>
              <a:headEnd/>
              <a:tailEnd/>
            </a:ln>
            <a:effectLst/>
          </p:spPr>
          <p:txBody>
            <a:bodyPr wrap="none">
              <a:prstTxWarp prst="textNoShape">
                <a:avLst/>
              </a:prstTxWarp>
            </a:bodyPr>
            <a:lstStyle/>
            <a:p>
              <a:r>
                <a:rPr lang="en-US" sz="2000">
                  <a:effectLst>
                    <a:outerShdw blurRad="38100" dist="38100" dir="2700000" algn="tl">
                      <a:srgbClr val="000000"/>
                    </a:outerShdw>
                  </a:effectLst>
                </a:rPr>
                <a:t>Heavy</a:t>
              </a:r>
            </a:p>
            <a:p>
              <a:r>
                <a:rPr lang="en-US" sz="2000">
                  <a:effectLst>
                    <a:outerShdw blurRad="38100" dist="38100" dir="2700000" algn="tl">
                      <a:srgbClr val="000000"/>
                    </a:outerShdw>
                  </a:effectLst>
                </a:rPr>
                <a:t>“right-handed”</a:t>
              </a:r>
            </a:p>
            <a:p>
              <a:r>
                <a:rPr lang="en-US" sz="2000">
                  <a:effectLst>
                    <a:outerShdw blurRad="38100" dist="38100" dir="2700000" algn="tl">
                      <a:srgbClr val="000000"/>
                    </a:outerShdw>
                  </a:effectLst>
                </a:rPr>
                <a:t>neutrinos</a:t>
              </a:r>
            </a:p>
            <a:p>
              <a:r>
                <a:rPr lang="en-US" sz="2000">
                  <a:effectLst>
                    <a:outerShdw blurRad="38100" dist="38100" dir="2700000" algn="tl">
                      <a:srgbClr val="000000"/>
                    </a:outerShdw>
                  </a:effectLst>
                </a:rPr>
                <a:t>(no gauge</a:t>
              </a:r>
            </a:p>
            <a:p>
              <a:r>
                <a:rPr lang="en-US" sz="2000">
                  <a:effectLst>
                    <a:outerShdw blurRad="38100" dist="38100" dir="2700000" algn="tl">
                      <a:srgbClr val="000000"/>
                    </a:outerShdw>
                  </a:effectLst>
                </a:rPr>
                <a:t> interactions)</a:t>
              </a:r>
            </a:p>
          </p:txBody>
        </p:sp>
      </p:gr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6" name="Text Box 42"/>
          <p:cNvSpPr txBox="1">
            <a:spLocks noChangeArrowheads="1"/>
          </p:cNvSpPr>
          <p:nvPr/>
        </p:nvSpPr>
        <p:spPr bwMode="auto">
          <a:xfrm>
            <a:off x="1924050" y="762000"/>
            <a:ext cx="215900" cy="373063"/>
          </a:xfrm>
          <a:prstGeom prst="rect">
            <a:avLst/>
          </a:prstGeom>
          <a:noFill/>
          <a:ln w="9525">
            <a:noFill/>
            <a:miter lim="800000"/>
            <a:headEnd/>
            <a:tailEnd/>
          </a:ln>
        </p:spPr>
        <p:txBody>
          <a:bodyPr wrap="none" lIns="64282" tIns="32141" rIns="64282" bIns="32141">
            <a:prstTxWarp prst="textNoShape">
              <a:avLst/>
            </a:prstTxWarp>
            <a:spAutoFit/>
          </a:bodyPr>
          <a:lstStyle/>
          <a:p>
            <a:pPr eaLnBrk="0" hangingPunct="0">
              <a:lnSpc>
                <a:spcPct val="80000"/>
              </a:lnSpc>
            </a:pPr>
            <a:r>
              <a:rPr lang="fr-FR">
                <a:solidFill>
                  <a:schemeClr val="accent2"/>
                </a:solidFill>
              </a:rPr>
              <a:t>I</a:t>
            </a:r>
          </a:p>
        </p:txBody>
      </p:sp>
      <p:sp>
        <p:nvSpPr>
          <p:cNvPr id="54277" name="Text Box 43"/>
          <p:cNvSpPr txBox="1">
            <a:spLocks noChangeArrowheads="1"/>
          </p:cNvSpPr>
          <p:nvPr/>
        </p:nvSpPr>
        <p:spPr bwMode="auto">
          <a:xfrm>
            <a:off x="644525" y="1350963"/>
            <a:ext cx="3789363" cy="434975"/>
          </a:xfrm>
          <a:prstGeom prst="rect">
            <a:avLst/>
          </a:prstGeom>
          <a:noFill/>
          <a:ln w="9525">
            <a:noFill/>
            <a:miter lim="800000"/>
            <a:headEnd/>
            <a:tailEnd/>
          </a:ln>
        </p:spPr>
        <p:txBody>
          <a:bodyPr lIns="64282" tIns="32141" rIns="64282" bIns="32141">
            <a:prstTxWarp prst="textNoShape">
              <a:avLst/>
            </a:prstTxWarp>
            <a:spAutoFit/>
          </a:bodyPr>
          <a:lstStyle/>
          <a:p>
            <a:pPr eaLnBrk="0" hangingPunct="0"/>
            <a:r>
              <a:rPr lang="fr-FR">
                <a:solidFill>
                  <a:srgbClr val="009900"/>
                </a:solidFill>
                <a:latin typeface="Arial Rounded MT Bold" charset="0"/>
              </a:rPr>
              <a:t> </a:t>
            </a:r>
            <a:endParaRPr lang="fr-FR" b="1">
              <a:solidFill>
                <a:srgbClr val="FF0000"/>
              </a:solidFill>
            </a:endParaRPr>
          </a:p>
        </p:txBody>
      </p:sp>
      <p:sp>
        <p:nvSpPr>
          <p:cNvPr id="54278" name="Rectangle 59"/>
          <p:cNvSpPr>
            <a:spLocks noChangeArrowheads="1"/>
          </p:cNvSpPr>
          <p:nvPr/>
        </p:nvSpPr>
        <p:spPr bwMode="auto">
          <a:xfrm>
            <a:off x="1600200" y="381000"/>
            <a:ext cx="7086600" cy="495797"/>
          </a:xfrm>
          <a:prstGeom prst="rect">
            <a:avLst/>
          </a:prstGeom>
          <a:noFill/>
          <a:ln w="9525">
            <a:noFill/>
            <a:miter lim="800000"/>
            <a:headEnd/>
            <a:tailEnd/>
          </a:ln>
        </p:spPr>
        <p:txBody>
          <a:bodyPr wrap="square" lIns="64282" tIns="32141" rIns="64282" bIns="32141">
            <a:prstTxWarp prst="textNoShape">
              <a:avLst/>
            </a:prstTxWarp>
            <a:spAutoFit/>
          </a:bodyPr>
          <a:lstStyle/>
          <a:p>
            <a:pPr eaLnBrk="0" hangingPunct="0">
              <a:spcBef>
                <a:spcPct val="50000"/>
              </a:spcBef>
            </a:pPr>
            <a:r>
              <a:rPr lang="fr-FR" sz="2800" b="1" i="1" dirty="0" err="1" smtClean="0">
                <a:solidFill>
                  <a:srgbClr val="FFFFFF"/>
                </a:solidFill>
                <a:latin typeface="Cambria"/>
                <a:cs typeface="Cambria"/>
              </a:rPr>
              <a:t>Search</a:t>
            </a:r>
            <a:r>
              <a:rPr lang="fr-FR" sz="2800" b="1" i="1" dirty="0" smtClean="0">
                <a:solidFill>
                  <a:srgbClr val="FFFFFF"/>
                </a:solidFill>
                <a:latin typeface="Cambria"/>
                <a:cs typeface="Cambria"/>
              </a:rPr>
              <a:t> for the first </a:t>
            </a:r>
            <a:r>
              <a:rPr lang="fr-FR" sz="2800" b="1" i="1" dirty="0" err="1" smtClean="0">
                <a:solidFill>
                  <a:srgbClr val="FFFFFF"/>
                </a:solidFill>
                <a:latin typeface="Cambria"/>
                <a:cs typeface="Cambria"/>
              </a:rPr>
              <a:t>detection</a:t>
            </a:r>
            <a:r>
              <a:rPr lang="fr-FR" b="1" i="1" dirty="0" smtClean="0">
                <a:solidFill>
                  <a:srgbClr val="FFFFFF"/>
                </a:solidFill>
                <a:latin typeface="Cambria"/>
                <a:cs typeface="Cambria"/>
              </a:rPr>
              <a:t> </a:t>
            </a:r>
            <a:endParaRPr lang="fr-FR" b="1" i="1" dirty="0">
              <a:solidFill>
                <a:srgbClr val="FFFFFF"/>
              </a:solidFill>
              <a:latin typeface="Cambria"/>
              <a:cs typeface="Cambria"/>
            </a:endParaRPr>
          </a:p>
        </p:txBody>
      </p:sp>
      <p:sp>
        <p:nvSpPr>
          <p:cNvPr id="54282" name="Text Box 82"/>
          <p:cNvSpPr txBox="1">
            <a:spLocks noChangeArrowheads="1"/>
          </p:cNvSpPr>
          <p:nvPr/>
        </p:nvSpPr>
        <p:spPr bwMode="auto">
          <a:xfrm>
            <a:off x="0" y="6373813"/>
            <a:ext cx="1714500" cy="434975"/>
          </a:xfrm>
          <a:prstGeom prst="rect">
            <a:avLst/>
          </a:prstGeom>
          <a:noFill/>
          <a:ln w="9525">
            <a:noFill/>
            <a:miter lim="800000"/>
            <a:headEnd/>
            <a:tailEnd/>
          </a:ln>
        </p:spPr>
        <p:txBody>
          <a:bodyPr lIns="64282" tIns="32141" rIns="64282" bIns="32141">
            <a:prstTxWarp prst="textNoShape">
              <a:avLst/>
            </a:prstTxWarp>
            <a:spAutoFit/>
          </a:bodyPr>
          <a:lstStyle/>
          <a:p>
            <a:pPr eaLnBrk="0" hangingPunct="0">
              <a:spcBef>
                <a:spcPct val="50000"/>
              </a:spcBef>
            </a:pPr>
            <a:endParaRPr lang="fr-FR"/>
          </a:p>
        </p:txBody>
      </p:sp>
      <p:pic>
        <p:nvPicPr>
          <p:cNvPr id="13" name="Image 12"/>
          <p:cNvPicPr>
            <a:picLocks noChangeAspect="1"/>
          </p:cNvPicPr>
          <p:nvPr/>
        </p:nvPicPr>
        <p:blipFill>
          <a:blip r:embed="rId3"/>
          <a:stretch>
            <a:fillRect/>
          </a:stretch>
        </p:blipFill>
        <p:spPr>
          <a:xfrm>
            <a:off x="457200" y="1600200"/>
            <a:ext cx="4800600" cy="4785336"/>
          </a:xfrm>
          <a:prstGeom prst="rect">
            <a:avLst/>
          </a:prstGeom>
        </p:spPr>
      </p:pic>
      <p:sp>
        <p:nvSpPr>
          <p:cNvPr id="14" name="Ellipse 13"/>
          <p:cNvSpPr/>
          <p:nvPr/>
        </p:nvSpPr>
        <p:spPr bwMode="auto">
          <a:xfrm>
            <a:off x="2667000" y="3581400"/>
            <a:ext cx="2819400" cy="2514600"/>
          </a:xfrm>
          <a:prstGeom prst="ellipse">
            <a:avLst/>
          </a:prstGeom>
          <a:noFill/>
          <a:ln w="57150" cap="flat" cmpd="sng" algn="ctr">
            <a:solidFill>
              <a:srgbClr val="FA1D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12" name="Image 11"/>
          <p:cNvPicPr>
            <a:picLocks noChangeAspect="1"/>
          </p:cNvPicPr>
          <p:nvPr/>
        </p:nvPicPr>
        <p:blipFill>
          <a:blip r:embed="rId4"/>
          <a:stretch>
            <a:fillRect/>
          </a:stretch>
        </p:blipFill>
        <p:spPr>
          <a:xfrm>
            <a:off x="457200" y="1371600"/>
            <a:ext cx="7696200" cy="52447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6" name="Text Box 42"/>
          <p:cNvSpPr txBox="1">
            <a:spLocks noChangeArrowheads="1"/>
          </p:cNvSpPr>
          <p:nvPr/>
        </p:nvSpPr>
        <p:spPr bwMode="auto">
          <a:xfrm>
            <a:off x="1924050" y="762000"/>
            <a:ext cx="215900" cy="373063"/>
          </a:xfrm>
          <a:prstGeom prst="rect">
            <a:avLst/>
          </a:prstGeom>
          <a:noFill/>
          <a:ln w="9525">
            <a:noFill/>
            <a:miter lim="800000"/>
            <a:headEnd/>
            <a:tailEnd/>
          </a:ln>
        </p:spPr>
        <p:txBody>
          <a:bodyPr wrap="none" lIns="64282" tIns="32141" rIns="64282" bIns="32141">
            <a:prstTxWarp prst="textNoShape">
              <a:avLst/>
            </a:prstTxWarp>
            <a:spAutoFit/>
          </a:bodyPr>
          <a:lstStyle/>
          <a:p>
            <a:pPr eaLnBrk="0" hangingPunct="0">
              <a:lnSpc>
                <a:spcPct val="80000"/>
              </a:lnSpc>
            </a:pPr>
            <a:r>
              <a:rPr lang="fr-FR">
                <a:solidFill>
                  <a:schemeClr val="accent2"/>
                </a:solidFill>
              </a:rPr>
              <a:t>I</a:t>
            </a:r>
          </a:p>
        </p:txBody>
      </p:sp>
      <p:sp>
        <p:nvSpPr>
          <p:cNvPr id="54277" name="Text Box 43"/>
          <p:cNvSpPr txBox="1">
            <a:spLocks noChangeArrowheads="1"/>
          </p:cNvSpPr>
          <p:nvPr/>
        </p:nvSpPr>
        <p:spPr bwMode="auto">
          <a:xfrm>
            <a:off x="644525" y="1350963"/>
            <a:ext cx="3789363" cy="434975"/>
          </a:xfrm>
          <a:prstGeom prst="rect">
            <a:avLst/>
          </a:prstGeom>
          <a:noFill/>
          <a:ln w="9525">
            <a:noFill/>
            <a:miter lim="800000"/>
            <a:headEnd/>
            <a:tailEnd/>
          </a:ln>
        </p:spPr>
        <p:txBody>
          <a:bodyPr lIns="64282" tIns="32141" rIns="64282" bIns="32141">
            <a:prstTxWarp prst="textNoShape">
              <a:avLst/>
            </a:prstTxWarp>
            <a:spAutoFit/>
          </a:bodyPr>
          <a:lstStyle/>
          <a:p>
            <a:pPr eaLnBrk="0" hangingPunct="0"/>
            <a:r>
              <a:rPr lang="fr-FR">
                <a:solidFill>
                  <a:srgbClr val="009900"/>
                </a:solidFill>
                <a:latin typeface="Arial Rounded MT Bold" charset="0"/>
              </a:rPr>
              <a:t> </a:t>
            </a:r>
            <a:endParaRPr lang="fr-FR" b="1">
              <a:solidFill>
                <a:srgbClr val="FF0000"/>
              </a:solidFill>
            </a:endParaRPr>
          </a:p>
        </p:txBody>
      </p:sp>
      <p:sp>
        <p:nvSpPr>
          <p:cNvPr id="54278" name="Rectangle 59"/>
          <p:cNvSpPr>
            <a:spLocks noChangeArrowheads="1"/>
          </p:cNvSpPr>
          <p:nvPr/>
        </p:nvSpPr>
        <p:spPr bwMode="auto">
          <a:xfrm>
            <a:off x="1143000" y="228601"/>
            <a:ext cx="7696200" cy="926684"/>
          </a:xfrm>
          <a:prstGeom prst="rect">
            <a:avLst/>
          </a:prstGeom>
          <a:noFill/>
          <a:ln w="9525">
            <a:noFill/>
            <a:miter lim="800000"/>
            <a:headEnd/>
            <a:tailEnd/>
          </a:ln>
        </p:spPr>
        <p:txBody>
          <a:bodyPr wrap="square" lIns="64282" tIns="32141" rIns="64282" bIns="32141">
            <a:prstTxWarp prst="textNoShape">
              <a:avLst/>
            </a:prstTxWarp>
            <a:spAutoFit/>
          </a:bodyPr>
          <a:lstStyle/>
          <a:p>
            <a:pPr eaLnBrk="0" hangingPunct="0">
              <a:spcBef>
                <a:spcPct val="50000"/>
              </a:spcBef>
            </a:pPr>
            <a:r>
              <a:rPr lang="fr-FR" sz="2800" b="1" i="1" dirty="0" smtClean="0">
                <a:solidFill>
                  <a:srgbClr val="FFFFFF"/>
                </a:solidFill>
                <a:latin typeface="Cambria"/>
                <a:cs typeface="Cambria"/>
              </a:rPr>
              <a:t>KM3net:  the TDR model* </a:t>
            </a:r>
            <a:r>
              <a:rPr lang="fr-FR" sz="2800" b="1" i="1" dirty="0" err="1" smtClean="0">
                <a:solidFill>
                  <a:srgbClr val="FFFFFF"/>
                </a:solidFill>
                <a:latin typeface="Cambria"/>
                <a:cs typeface="Cambria"/>
              </a:rPr>
              <a:t>published</a:t>
            </a:r>
            <a:r>
              <a:rPr lang="fr-FR" sz="2800" b="1" i="1" dirty="0" smtClean="0">
                <a:solidFill>
                  <a:srgbClr val="FFFFFF"/>
                </a:solidFill>
                <a:latin typeface="Cambria"/>
                <a:cs typeface="Cambria"/>
              </a:rPr>
              <a:t>, </a:t>
            </a:r>
            <a:r>
              <a:rPr lang="fr-FR" sz="2800" b="1" i="1" dirty="0" err="1" smtClean="0">
                <a:solidFill>
                  <a:srgbClr val="FFFFFF"/>
                </a:solidFill>
                <a:latin typeface="Cambria"/>
                <a:cs typeface="Cambria"/>
              </a:rPr>
              <a:t>under</a:t>
            </a:r>
            <a:r>
              <a:rPr lang="fr-FR" sz="2800" b="1" i="1" dirty="0" smtClean="0">
                <a:solidFill>
                  <a:srgbClr val="FFFFFF"/>
                </a:solidFill>
                <a:latin typeface="Cambria"/>
                <a:cs typeface="Cambria"/>
              </a:rPr>
              <a:t> test  </a:t>
            </a:r>
            <a:r>
              <a:rPr lang="fr-FR" sz="2800" b="1" i="1" dirty="0" err="1" smtClean="0">
                <a:solidFill>
                  <a:srgbClr val="FFFFFF"/>
                </a:solidFill>
                <a:latin typeface="Cambria"/>
                <a:cs typeface="Cambria"/>
              </a:rPr>
              <a:t>deployments</a:t>
            </a:r>
            <a:r>
              <a:rPr lang="fr-FR" sz="2800" b="1" i="1" dirty="0" smtClean="0">
                <a:solidFill>
                  <a:srgbClr val="FFFFFF"/>
                </a:solidFill>
                <a:latin typeface="Cambria"/>
                <a:cs typeface="Cambria"/>
              </a:rPr>
              <a:t> in the </a:t>
            </a:r>
            <a:r>
              <a:rPr lang="fr-FR" sz="2800" b="1" i="1" dirty="0" err="1" smtClean="0">
                <a:solidFill>
                  <a:srgbClr val="FFFFFF"/>
                </a:solidFill>
                <a:latin typeface="Cambria"/>
                <a:cs typeface="Cambria"/>
              </a:rPr>
              <a:t>following</a:t>
            </a:r>
            <a:r>
              <a:rPr lang="fr-FR" sz="2800" b="1" i="1" dirty="0" smtClean="0">
                <a:solidFill>
                  <a:srgbClr val="FFFFFF"/>
                </a:solidFill>
                <a:latin typeface="Cambria"/>
                <a:cs typeface="Cambria"/>
              </a:rPr>
              <a:t> 2 </a:t>
            </a:r>
            <a:r>
              <a:rPr lang="fr-FR" sz="2800" b="1" i="1" dirty="0" err="1" smtClean="0">
                <a:solidFill>
                  <a:srgbClr val="FFFFFF"/>
                </a:solidFill>
                <a:latin typeface="Cambria"/>
                <a:cs typeface="Cambria"/>
              </a:rPr>
              <a:t>years</a:t>
            </a:r>
            <a:r>
              <a:rPr lang="fr-FR" b="1" i="1" dirty="0" smtClean="0">
                <a:solidFill>
                  <a:srgbClr val="FFFFFF"/>
                </a:solidFill>
                <a:latin typeface="Cambria"/>
                <a:cs typeface="Cambria"/>
              </a:rPr>
              <a:t> </a:t>
            </a:r>
            <a:endParaRPr lang="fr-FR" b="1" i="1" dirty="0">
              <a:solidFill>
                <a:srgbClr val="FFFFFF"/>
              </a:solidFill>
              <a:latin typeface="Cambria"/>
              <a:cs typeface="Cambria"/>
            </a:endParaRPr>
          </a:p>
        </p:txBody>
      </p:sp>
      <p:sp>
        <p:nvSpPr>
          <p:cNvPr id="54282" name="Text Box 82"/>
          <p:cNvSpPr txBox="1">
            <a:spLocks noChangeArrowheads="1"/>
          </p:cNvSpPr>
          <p:nvPr/>
        </p:nvSpPr>
        <p:spPr bwMode="auto">
          <a:xfrm>
            <a:off x="0" y="6373813"/>
            <a:ext cx="1714500" cy="434975"/>
          </a:xfrm>
          <a:prstGeom prst="rect">
            <a:avLst/>
          </a:prstGeom>
          <a:noFill/>
          <a:ln w="9525">
            <a:noFill/>
            <a:miter lim="800000"/>
            <a:headEnd/>
            <a:tailEnd/>
          </a:ln>
        </p:spPr>
        <p:txBody>
          <a:bodyPr lIns="64282" tIns="32141" rIns="64282" bIns="32141">
            <a:prstTxWarp prst="textNoShape">
              <a:avLst/>
            </a:prstTxWarp>
            <a:spAutoFit/>
          </a:bodyPr>
          <a:lstStyle/>
          <a:p>
            <a:pPr eaLnBrk="0" hangingPunct="0">
              <a:spcBef>
                <a:spcPct val="50000"/>
              </a:spcBef>
            </a:pPr>
            <a:endParaRPr lang="fr-FR"/>
          </a:p>
        </p:txBody>
      </p:sp>
      <p:pic>
        <p:nvPicPr>
          <p:cNvPr id="6" name="Picture 5" descr="coppia di piani NuONE"/>
          <p:cNvPicPr>
            <a:picLocks noChangeAspect="1"/>
          </p:cNvPicPr>
          <p:nvPr/>
        </p:nvPicPr>
        <p:blipFill>
          <a:blip r:embed="rId3"/>
          <a:srcRect/>
          <a:stretch>
            <a:fillRect/>
          </a:stretch>
        </p:blipFill>
        <p:spPr bwMode="auto">
          <a:xfrm>
            <a:off x="228600" y="1905000"/>
            <a:ext cx="1828800" cy="3659312"/>
          </a:xfrm>
          <a:prstGeom prst="rect">
            <a:avLst/>
          </a:prstGeom>
          <a:noFill/>
          <a:ln w="9525">
            <a:noFill/>
            <a:miter lim="800000"/>
            <a:headEnd/>
            <a:tailEnd/>
          </a:ln>
        </p:spPr>
      </p:pic>
      <p:sp>
        <p:nvSpPr>
          <p:cNvPr id="7" name="Text Box 15"/>
          <p:cNvSpPr txBox="1">
            <a:spLocks noChangeArrowheads="1"/>
          </p:cNvSpPr>
          <p:nvPr/>
        </p:nvSpPr>
        <p:spPr bwMode="auto">
          <a:xfrm>
            <a:off x="152400" y="5638800"/>
            <a:ext cx="2716213" cy="738188"/>
          </a:xfrm>
          <a:prstGeom prst="rect">
            <a:avLst/>
          </a:prstGeom>
          <a:solidFill>
            <a:schemeClr val="bg1"/>
          </a:solidFill>
          <a:ln w="9525">
            <a:noFill/>
            <a:miter lim="800000"/>
            <a:headEnd/>
            <a:tailEnd/>
          </a:ln>
        </p:spPr>
        <p:txBody>
          <a:bodyPr>
            <a:prstTxWarp prst="textNoShape">
              <a:avLst/>
            </a:prstTxWarp>
            <a:spAutoFit/>
          </a:bodyPr>
          <a:lstStyle/>
          <a:p>
            <a:r>
              <a:rPr lang="en-US" sz="1400" dirty="0">
                <a:solidFill>
                  <a:schemeClr val="tx2"/>
                </a:solidFill>
                <a:latin typeface="+mn-lt"/>
              </a:rPr>
              <a:t>Flexible tower with horizontal bars equipped with single-</a:t>
            </a:r>
            <a:r>
              <a:rPr lang="en-US" sz="1400" dirty="0" err="1">
                <a:solidFill>
                  <a:schemeClr val="tx2"/>
                </a:solidFill>
                <a:latin typeface="+mn-lt"/>
              </a:rPr>
              <a:t>PMTs</a:t>
            </a:r>
            <a:r>
              <a:rPr lang="en-US" sz="1400" dirty="0">
                <a:solidFill>
                  <a:schemeClr val="tx2"/>
                </a:solidFill>
                <a:latin typeface="+mn-lt"/>
              </a:rPr>
              <a:t> or multi-PMT OMs</a:t>
            </a:r>
          </a:p>
        </p:txBody>
      </p:sp>
      <p:grpSp>
        <p:nvGrpSpPr>
          <p:cNvPr id="14" name="Grouper 13"/>
          <p:cNvGrpSpPr/>
          <p:nvPr/>
        </p:nvGrpSpPr>
        <p:grpSpPr>
          <a:xfrm>
            <a:off x="4953000" y="1905000"/>
            <a:ext cx="4013200" cy="4749800"/>
            <a:chOff x="4676775" y="1346200"/>
            <a:chExt cx="4013200" cy="4749800"/>
          </a:xfrm>
        </p:grpSpPr>
        <p:sp>
          <p:nvSpPr>
            <p:cNvPr id="8" name="Rettangolo 4"/>
            <p:cNvSpPr/>
            <p:nvPr/>
          </p:nvSpPr>
          <p:spPr>
            <a:xfrm>
              <a:off x="4676775" y="1346200"/>
              <a:ext cx="4013200" cy="4749800"/>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Text Box 14"/>
            <p:cNvSpPr txBox="1">
              <a:spLocks noChangeArrowheads="1"/>
            </p:cNvSpPr>
            <p:nvPr/>
          </p:nvSpPr>
          <p:spPr bwMode="auto">
            <a:xfrm>
              <a:off x="4745039" y="1397000"/>
              <a:ext cx="3789362" cy="855661"/>
            </a:xfrm>
            <a:prstGeom prst="rect">
              <a:avLst/>
            </a:prstGeom>
            <a:noFill/>
            <a:ln w="9525">
              <a:noFill/>
              <a:miter lim="800000"/>
              <a:headEnd/>
              <a:tailEnd/>
            </a:ln>
          </p:spPr>
          <p:txBody>
            <a:bodyPr wrap="square">
              <a:prstTxWarp prst="textNoShape">
                <a:avLst/>
              </a:prstTxWarp>
              <a:spAutoFit/>
            </a:bodyPr>
            <a:lstStyle/>
            <a:p>
              <a:r>
                <a:rPr lang="en-US" dirty="0">
                  <a:solidFill>
                    <a:schemeClr val="tx2"/>
                  </a:solidFill>
                  <a:latin typeface="+mn-lt"/>
                </a:rPr>
                <a:t>Multi-PMT Optical Module</a:t>
              </a:r>
            </a:p>
            <a:p>
              <a:r>
                <a:rPr lang="en-US" sz="1600" dirty="0">
                  <a:solidFill>
                    <a:schemeClr val="tx2"/>
                  </a:solidFill>
                  <a:latin typeface="+mn-lt"/>
                </a:rPr>
                <a:t>31 small </a:t>
              </a:r>
              <a:r>
                <a:rPr lang="en-US" sz="1600" dirty="0" err="1">
                  <a:solidFill>
                    <a:schemeClr val="tx2"/>
                  </a:solidFill>
                  <a:latin typeface="+mn-lt"/>
                </a:rPr>
                <a:t>PMTs</a:t>
              </a:r>
              <a:r>
                <a:rPr lang="en-US" sz="1600" dirty="0">
                  <a:solidFill>
                    <a:schemeClr val="tx2"/>
                  </a:solidFill>
                  <a:latin typeface="+mn-lt"/>
                </a:rPr>
                <a:t> (3-inch) inside a 17 inch glass sphere</a:t>
              </a:r>
            </a:p>
          </p:txBody>
        </p:sp>
        <p:pic>
          <p:nvPicPr>
            <p:cNvPr id="10" name="Picture 13"/>
            <p:cNvPicPr>
              <a:picLocks noChangeAspect="1" noChangeArrowheads="1"/>
            </p:cNvPicPr>
            <p:nvPr/>
          </p:nvPicPr>
          <p:blipFill>
            <a:blip r:embed="rId4"/>
            <a:srcRect/>
            <a:stretch>
              <a:fillRect/>
            </a:stretch>
          </p:blipFill>
          <p:spPr bwMode="auto">
            <a:xfrm>
              <a:off x="4745039" y="2339896"/>
              <a:ext cx="2060575" cy="2133600"/>
            </a:xfrm>
            <a:prstGeom prst="rect">
              <a:avLst/>
            </a:prstGeom>
            <a:noFill/>
            <a:ln w="9525">
              <a:noFill/>
              <a:miter lim="800000"/>
              <a:headEnd/>
              <a:tailEnd/>
            </a:ln>
          </p:spPr>
        </p:pic>
        <p:pic>
          <p:nvPicPr>
            <p:cNvPr id="11" name="Picture 16"/>
            <p:cNvPicPr>
              <a:picLocks noChangeAspect="1" noChangeArrowheads="1"/>
            </p:cNvPicPr>
            <p:nvPr/>
          </p:nvPicPr>
          <p:blipFill>
            <a:blip r:embed="rId5"/>
            <a:srcRect l="1794" t="2094" r="1794" b="2094"/>
            <a:stretch>
              <a:fillRect/>
            </a:stretch>
          </p:blipFill>
          <p:spPr bwMode="auto">
            <a:xfrm>
              <a:off x="6442448" y="4196168"/>
              <a:ext cx="2153491" cy="1834339"/>
            </a:xfrm>
            <a:prstGeom prst="rect">
              <a:avLst/>
            </a:prstGeom>
            <a:noFill/>
            <a:ln w="9525">
              <a:noFill/>
              <a:miter lim="800000"/>
              <a:headEnd/>
              <a:tailEnd/>
            </a:ln>
          </p:spPr>
        </p:pic>
        <p:sp>
          <p:nvSpPr>
            <p:cNvPr id="12" name="Text Box 18"/>
            <p:cNvSpPr txBox="1">
              <a:spLocks noChangeArrowheads="1"/>
            </p:cNvSpPr>
            <p:nvPr/>
          </p:nvSpPr>
          <p:spPr bwMode="auto">
            <a:xfrm>
              <a:off x="6838950" y="2478087"/>
              <a:ext cx="1847850" cy="1038225"/>
            </a:xfrm>
            <a:prstGeom prst="rect">
              <a:avLst/>
            </a:prstGeom>
            <a:noFill/>
            <a:ln w="9525">
              <a:noFill/>
              <a:miter lim="800000"/>
              <a:headEnd/>
              <a:tailEnd/>
            </a:ln>
          </p:spPr>
          <p:txBody>
            <a:bodyPr wrap="square">
              <a:prstTxWarp prst="textNoShape">
                <a:avLst/>
              </a:prstTxWarp>
              <a:spAutoFit/>
            </a:bodyPr>
            <a:lstStyle/>
            <a:p>
              <a:pPr marL="179388" indent="-179388">
                <a:buFontTx/>
                <a:buChar char="•"/>
              </a:pPr>
              <a:r>
                <a:rPr lang="en-US" sz="1600" dirty="0">
                  <a:solidFill>
                    <a:schemeClr val="tx2"/>
                  </a:solidFill>
                  <a:latin typeface="+mn-lt"/>
                </a:rPr>
                <a:t>31 PMT bases </a:t>
              </a:r>
              <a:r>
                <a:rPr lang="en-US" sz="1400" dirty="0">
                  <a:solidFill>
                    <a:schemeClr val="tx2"/>
                  </a:solidFill>
                  <a:latin typeface="+mn-lt"/>
                </a:rPr>
                <a:t>(total </a:t>
              </a:r>
              <a:r>
                <a:rPr lang="en-US" sz="1400" dirty="0">
                  <a:solidFill>
                    <a:schemeClr val="tx2"/>
                  </a:solidFill>
                  <a:latin typeface="+mn-lt"/>
                  <a:ea typeface="Arial" charset="0"/>
                  <a:cs typeface="Arial" charset="0"/>
                </a:rPr>
                <a:t>~140 </a:t>
              </a:r>
              <a:r>
                <a:rPr lang="en-US" sz="1400" dirty="0" err="1">
                  <a:solidFill>
                    <a:schemeClr val="tx2"/>
                  </a:solidFill>
                  <a:latin typeface="+mn-lt"/>
                  <a:ea typeface="Arial" charset="0"/>
                  <a:cs typeface="Arial" charset="0"/>
                </a:rPr>
                <a:t>mW</a:t>
              </a:r>
              <a:r>
                <a:rPr lang="en-US" sz="1400" dirty="0">
                  <a:solidFill>
                    <a:schemeClr val="tx2"/>
                  </a:solidFill>
                  <a:latin typeface="+mn-lt"/>
                  <a:ea typeface="Arial" charset="0"/>
                  <a:cs typeface="Arial" charset="0"/>
                </a:rPr>
                <a:t>)</a:t>
              </a:r>
            </a:p>
            <a:p>
              <a:pPr marL="179388" indent="-179388">
                <a:buFontTx/>
                <a:buChar char="•"/>
              </a:pPr>
              <a:r>
                <a:rPr lang="en-US" sz="1600" dirty="0">
                  <a:solidFill>
                    <a:schemeClr val="tx2"/>
                  </a:solidFill>
                  <a:latin typeface="+mn-lt"/>
                  <a:ea typeface="Arial" charset="0"/>
                  <a:cs typeface="Arial" charset="0"/>
                </a:rPr>
                <a:t>Cooling shield and stem</a:t>
              </a:r>
            </a:p>
          </p:txBody>
        </p:sp>
        <p:sp>
          <p:nvSpPr>
            <p:cNvPr id="13" name="Text Box 19"/>
            <p:cNvSpPr txBox="1">
              <a:spLocks noChangeArrowheads="1"/>
            </p:cNvSpPr>
            <p:nvPr/>
          </p:nvSpPr>
          <p:spPr bwMode="auto">
            <a:xfrm>
              <a:off x="4692652" y="4902200"/>
              <a:ext cx="1749796" cy="862012"/>
            </a:xfrm>
            <a:prstGeom prst="rect">
              <a:avLst/>
            </a:prstGeom>
            <a:noFill/>
            <a:ln w="9525">
              <a:noFill/>
              <a:miter lim="800000"/>
              <a:headEnd/>
              <a:tailEnd/>
            </a:ln>
          </p:spPr>
          <p:txBody>
            <a:bodyPr wrap="square">
              <a:prstTxWarp prst="textNoShape">
                <a:avLst/>
              </a:prstTxWarp>
              <a:spAutoFit/>
            </a:bodyPr>
            <a:lstStyle/>
            <a:p>
              <a:r>
                <a:rPr lang="en-US" sz="1600" dirty="0">
                  <a:solidFill>
                    <a:schemeClr val="tx2"/>
                  </a:solidFill>
                  <a:latin typeface="+mn-lt"/>
                </a:rPr>
                <a:t>First full prototype ready at the</a:t>
              </a:r>
              <a:r>
                <a:rPr lang="en-US" sz="1600" dirty="0" smtClean="0">
                  <a:solidFill>
                    <a:schemeClr val="tx2"/>
                  </a:solidFill>
                  <a:latin typeface="+mn-lt"/>
                </a:rPr>
                <a:t> end </a:t>
              </a:r>
              <a:r>
                <a:rPr lang="en-US" sz="1600" dirty="0">
                  <a:solidFill>
                    <a:schemeClr val="tx2"/>
                  </a:solidFill>
                  <a:latin typeface="+mn-lt"/>
                </a:rPr>
                <a:t>of 2010</a:t>
              </a:r>
              <a:r>
                <a:rPr lang="en-US" dirty="0">
                  <a:solidFill>
                    <a:schemeClr val="tx2"/>
                  </a:solidFill>
                  <a:latin typeface="+mn-lt"/>
                </a:rPr>
                <a:t> </a:t>
              </a:r>
            </a:p>
          </p:txBody>
        </p:sp>
      </p:grpSp>
      <p:sp>
        <p:nvSpPr>
          <p:cNvPr id="15" name="ZoneTexte 14"/>
          <p:cNvSpPr txBox="1"/>
          <p:nvPr/>
        </p:nvSpPr>
        <p:spPr>
          <a:xfrm>
            <a:off x="152400" y="6477000"/>
            <a:ext cx="4876800" cy="400110"/>
          </a:xfrm>
          <a:prstGeom prst="rect">
            <a:avLst/>
          </a:prstGeom>
          <a:noFill/>
        </p:spPr>
        <p:txBody>
          <a:bodyPr wrap="square" rtlCol="0">
            <a:spAutoFit/>
          </a:bodyPr>
          <a:lstStyle/>
          <a:p>
            <a:r>
              <a:rPr lang="fr-FR" sz="2000" dirty="0" smtClean="0">
                <a:solidFill>
                  <a:schemeClr val="bg1"/>
                </a:solidFill>
              </a:rPr>
              <a:t>*</a:t>
            </a:r>
            <a:r>
              <a:rPr lang="fr-FR" sz="2000" i="1" dirty="0" smtClean="0">
                <a:solidFill>
                  <a:schemeClr val="bg1"/>
                </a:solidFill>
              </a:rPr>
              <a:t>Alternatives </a:t>
            </a:r>
            <a:r>
              <a:rPr lang="fr-FR" sz="2000" i="1" dirty="0" err="1" smtClean="0">
                <a:solidFill>
                  <a:schemeClr val="bg1"/>
                </a:solidFill>
              </a:rPr>
              <a:t>exist</a:t>
            </a:r>
            <a:r>
              <a:rPr lang="fr-FR" sz="2000" i="1" dirty="0" smtClean="0">
                <a:solidFill>
                  <a:schemeClr val="bg1"/>
                </a:solidFill>
              </a:rPr>
              <a:t> and </a:t>
            </a:r>
            <a:r>
              <a:rPr lang="fr-FR" sz="2000" i="1" dirty="0" err="1" smtClean="0">
                <a:solidFill>
                  <a:schemeClr val="bg1"/>
                </a:solidFill>
              </a:rPr>
              <a:t>under</a:t>
            </a:r>
            <a:r>
              <a:rPr lang="fr-FR" sz="2000" i="1" dirty="0" smtClean="0">
                <a:solidFill>
                  <a:schemeClr val="bg1"/>
                </a:solidFill>
              </a:rPr>
              <a:t> </a:t>
            </a:r>
            <a:r>
              <a:rPr lang="fr-FR" sz="2000" i="1" dirty="0" err="1" smtClean="0">
                <a:solidFill>
                  <a:schemeClr val="bg1"/>
                </a:solidFill>
              </a:rPr>
              <a:t>study</a:t>
            </a:r>
            <a:endParaRPr lang="fr-FR" sz="2000" i="1" dirty="0">
              <a:solidFill>
                <a:schemeClr val="bg1"/>
              </a:solidFill>
            </a:endParaRPr>
          </a:p>
        </p:txBody>
      </p:sp>
      <p:pic>
        <p:nvPicPr>
          <p:cNvPr id="17" name="Picture 10" descr="MVI_0133c"/>
          <p:cNvPicPr>
            <a:picLocks noChangeAspect="1" noChangeArrowheads="1"/>
          </p:cNvPicPr>
          <p:nvPr/>
        </p:nvPicPr>
        <p:blipFill>
          <a:blip r:embed="rId6"/>
          <a:srcRect l="7086" r="7086"/>
          <a:stretch>
            <a:fillRect/>
          </a:stretch>
        </p:blipFill>
        <p:spPr bwMode="auto">
          <a:xfrm>
            <a:off x="2209800" y="1905000"/>
            <a:ext cx="2770142" cy="1884362"/>
          </a:xfrm>
          <a:prstGeom prst="rect">
            <a:avLst/>
          </a:prstGeom>
          <a:noFill/>
          <a:ln w="9525">
            <a:noFill/>
            <a:miter lim="800000"/>
            <a:headEnd/>
            <a:tailEnd/>
          </a:ln>
        </p:spPr>
      </p:pic>
      <p:pic>
        <p:nvPicPr>
          <p:cNvPr id="20" name="Image 19"/>
          <p:cNvPicPr>
            <a:picLocks noChangeAspect="1"/>
          </p:cNvPicPr>
          <p:nvPr/>
        </p:nvPicPr>
        <mc:AlternateContent>
          <mc:Choice xmlns:ma="http://schemas.microsoft.com/office/mac/drawingml/2008/main" Requires="ma">
            <p:blipFill>
              <a:blip r:embed="rId7"/>
              <a:stretch>
                <a:fillRect/>
              </a:stretch>
            </p:blipFill>
          </mc:Choice>
          <mc:Fallback>
            <p:blipFill>
              <a:blip r:embed="rId8"/>
              <a:stretch>
                <a:fillRect/>
              </a:stretch>
            </p:blipFill>
          </mc:Fallback>
        </mc:AlternateContent>
        <p:spPr>
          <a:xfrm>
            <a:off x="2209800" y="3886200"/>
            <a:ext cx="2720606" cy="1695450"/>
          </a:xfrm>
          <a:prstGeom prst="rect">
            <a:avLst/>
          </a:prstGeom>
        </p:spPr>
      </p:pic>
      <p:sp>
        <p:nvSpPr>
          <p:cNvPr id="21" name="ZoneTexte 20"/>
          <p:cNvSpPr txBox="1"/>
          <p:nvPr/>
        </p:nvSpPr>
        <p:spPr>
          <a:xfrm>
            <a:off x="2895600" y="5715000"/>
            <a:ext cx="2057400" cy="461665"/>
          </a:xfrm>
          <a:prstGeom prst="rect">
            <a:avLst/>
          </a:prstGeom>
          <a:noFill/>
        </p:spPr>
        <p:txBody>
          <a:bodyPr wrap="square" rtlCol="0">
            <a:spAutoFit/>
          </a:bodyPr>
          <a:lstStyle/>
          <a:p>
            <a:r>
              <a:rPr lang="fr-FR" dirty="0" err="1" smtClean="0">
                <a:solidFill>
                  <a:srgbClr val="FFFFFF"/>
                </a:solidFill>
                <a:latin typeface="Cambria"/>
                <a:cs typeface="Cambria"/>
              </a:rPr>
              <a:t>Cost</a:t>
            </a:r>
            <a:r>
              <a:rPr lang="fr-FR" dirty="0" smtClean="0">
                <a:solidFill>
                  <a:srgbClr val="FFFFFF"/>
                </a:solidFill>
                <a:latin typeface="Cambria"/>
                <a:cs typeface="Cambria"/>
              </a:rPr>
              <a:t> 250 M€</a:t>
            </a:r>
            <a:endParaRPr lang="fr-FR" dirty="0">
              <a:solidFill>
                <a:srgbClr val="FFFFFF"/>
              </a:solidFill>
              <a:latin typeface="Cambria"/>
              <a:cs typeface="Cambria"/>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5586" name="Picture 2"/>
          <p:cNvPicPr>
            <a:picLocks noChangeAspect="1" noChangeArrowheads="1"/>
          </p:cNvPicPr>
          <p:nvPr/>
        </p:nvPicPr>
        <p:blipFill>
          <a:blip r:embed="rId3"/>
          <a:srcRect/>
          <a:stretch>
            <a:fillRect/>
          </a:stretch>
        </p:blipFill>
        <p:spPr bwMode="auto">
          <a:xfrm>
            <a:off x="5287963" y="838200"/>
            <a:ext cx="3703637" cy="2057400"/>
          </a:xfrm>
          <a:prstGeom prst="rect">
            <a:avLst/>
          </a:prstGeom>
          <a:noFill/>
          <a:ln w="9525">
            <a:noFill/>
            <a:miter lim="800000"/>
            <a:headEnd/>
            <a:tailEnd/>
          </a:ln>
        </p:spPr>
      </p:pic>
      <p:sp>
        <p:nvSpPr>
          <p:cNvPr id="195587" name="ZoneTexte 2"/>
          <p:cNvSpPr txBox="1">
            <a:spLocks noChangeArrowheads="1"/>
          </p:cNvSpPr>
          <p:nvPr/>
        </p:nvSpPr>
        <p:spPr bwMode="auto">
          <a:xfrm>
            <a:off x="685800" y="0"/>
            <a:ext cx="8305800" cy="1200328"/>
          </a:xfrm>
          <a:prstGeom prst="rect">
            <a:avLst/>
          </a:prstGeom>
          <a:noFill/>
          <a:ln w="9525">
            <a:noFill/>
            <a:miter lim="800000"/>
            <a:headEnd/>
            <a:tailEnd/>
          </a:ln>
        </p:spPr>
        <p:txBody>
          <a:bodyPr wrap="square">
            <a:prstTxWarp prst="textNoShape">
              <a:avLst/>
            </a:prstTxWarp>
            <a:spAutoFit/>
          </a:bodyPr>
          <a:lstStyle/>
          <a:p>
            <a:r>
              <a:rPr lang="fr-FR" dirty="0" smtClean="0">
                <a:solidFill>
                  <a:srgbClr val="FFFFFF"/>
                </a:solidFill>
                <a:latin typeface="Cambria" charset="0"/>
                <a:ea typeface="Cambria" charset="0"/>
                <a:cs typeface="Cambria" charset="0"/>
              </a:rPr>
              <a:t>The </a:t>
            </a:r>
            <a:r>
              <a:rPr lang="fr-FR" dirty="0" err="1" smtClean="0">
                <a:solidFill>
                  <a:srgbClr val="FFFFFF"/>
                </a:solidFill>
                <a:latin typeface="Cambria" charset="0"/>
                <a:ea typeface="Cambria" charset="0"/>
                <a:cs typeface="Cambria" charset="0"/>
              </a:rPr>
              <a:t>community</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is</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pionneering</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deep-sea</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pluridisciplinary</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observatories</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with</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continuous</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Gbit</a:t>
            </a:r>
            <a:r>
              <a:rPr lang="fr-FR" dirty="0">
                <a:solidFill>
                  <a:srgbClr val="FFFFFF"/>
                </a:solidFill>
                <a:latin typeface="Cambria" charset="0"/>
                <a:ea typeface="Cambria" charset="0"/>
                <a:cs typeface="Cambria" charset="0"/>
              </a:rPr>
              <a:t>/s</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link</a:t>
            </a:r>
            <a:r>
              <a:rPr lang="fr-FR" b="1" i="1" dirty="0" smtClean="0">
                <a:solidFill>
                  <a:srgbClr val="FFFFFF"/>
                </a:solidFill>
                <a:latin typeface="Cambria"/>
                <a:cs typeface="Cambria"/>
              </a:rPr>
              <a:t> </a:t>
            </a:r>
          </a:p>
          <a:p>
            <a:endParaRPr lang="fr-FR" dirty="0">
              <a:solidFill>
                <a:srgbClr val="FFFFFF"/>
              </a:solidFill>
              <a:latin typeface="Cambria" charset="0"/>
              <a:ea typeface="Cambria" charset="0"/>
              <a:cs typeface="Cambria" charset="0"/>
            </a:endParaRPr>
          </a:p>
        </p:txBody>
      </p:sp>
      <p:sp>
        <p:nvSpPr>
          <p:cNvPr id="195590" name="ZoneTexte 10"/>
          <p:cNvSpPr txBox="1">
            <a:spLocks noChangeArrowheads="1"/>
          </p:cNvSpPr>
          <p:nvPr/>
        </p:nvSpPr>
        <p:spPr bwMode="auto">
          <a:xfrm>
            <a:off x="4419600" y="5867400"/>
            <a:ext cx="1447800" cy="369888"/>
          </a:xfrm>
          <a:prstGeom prst="rect">
            <a:avLst/>
          </a:prstGeom>
          <a:noFill/>
          <a:ln w="9525">
            <a:noFill/>
            <a:miter lim="800000"/>
            <a:headEnd/>
            <a:tailEnd/>
          </a:ln>
        </p:spPr>
        <p:txBody>
          <a:bodyPr>
            <a:prstTxWarp prst="textNoShape">
              <a:avLst/>
            </a:prstTxWarp>
            <a:spAutoFit/>
          </a:bodyPr>
          <a:lstStyle/>
          <a:p>
            <a:r>
              <a:rPr lang="fr-FR" sz="1800">
                <a:solidFill>
                  <a:srgbClr val="FFFFFF"/>
                </a:solidFill>
              </a:rPr>
              <a:t>O2,CTD, P</a:t>
            </a:r>
          </a:p>
        </p:txBody>
      </p:sp>
      <p:sp>
        <p:nvSpPr>
          <p:cNvPr id="195591" name="ZoneTexte 12"/>
          <p:cNvSpPr txBox="1">
            <a:spLocks noChangeArrowheads="1"/>
          </p:cNvSpPr>
          <p:nvPr/>
        </p:nvSpPr>
        <p:spPr bwMode="auto">
          <a:xfrm>
            <a:off x="5638800" y="4191000"/>
            <a:ext cx="685800" cy="461963"/>
          </a:xfrm>
          <a:prstGeom prst="rect">
            <a:avLst/>
          </a:prstGeom>
          <a:noFill/>
          <a:ln w="9525">
            <a:noFill/>
            <a:miter lim="800000"/>
            <a:headEnd/>
            <a:tailEnd/>
          </a:ln>
        </p:spPr>
        <p:txBody>
          <a:bodyPr>
            <a:prstTxWarp prst="textNoShape">
              <a:avLst/>
            </a:prstTxWarp>
            <a:spAutoFit/>
          </a:bodyPr>
          <a:lstStyle/>
          <a:p>
            <a:endParaRPr lang="fr-FR"/>
          </a:p>
        </p:txBody>
      </p:sp>
      <p:grpSp>
        <p:nvGrpSpPr>
          <p:cNvPr id="2" name="Group 18"/>
          <p:cNvGrpSpPr>
            <a:grpSpLocks/>
          </p:cNvGrpSpPr>
          <p:nvPr/>
        </p:nvGrpSpPr>
        <p:grpSpPr bwMode="auto">
          <a:xfrm>
            <a:off x="5181600" y="3276600"/>
            <a:ext cx="3733800" cy="3057146"/>
            <a:chOff x="3563205" y="1555844"/>
            <a:chExt cx="4830167" cy="9193155"/>
          </a:xfrm>
        </p:grpSpPr>
        <p:pic>
          <p:nvPicPr>
            <p:cNvPr id="195607" name="Picture 16" descr="japon_deplacement_ASEAF.gif"/>
            <p:cNvPicPr>
              <a:picLocks noChangeAspect="1"/>
            </p:cNvPicPr>
            <p:nvPr/>
          </p:nvPicPr>
          <p:blipFill>
            <a:blip r:embed="rId4"/>
            <a:srcRect/>
            <a:stretch>
              <a:fillRect/>
            </a:stretch>
          </p:blipFill>
          <p:spPr bwMode="auto">
            <a:xfrm>
              <a:off x="3563205" y="1555844"/>
              <a:ext cx="4830167" cy="4756245"/>
            </a:xfrm>
            <a:prstGeom prst="rect">
              <a:avLst/>
            </a:prstGeom>
            <a:noFill/>
            <a:ln w="9525">
              <a:noFill/>
              <a:miter lim="800000"/>
              <a:headEnd/>
              <a:tailEnd/>
            </a:ln>
          </p:spPr>
        </p:pic>
        <p:sp>
          <p:nvSpPr>
            <p:cNvPr id="195608" name="TextBox 17"/>
            <p:cNvSpPr txBox="1">
              <a:spLocks noChangeArrowheads="1"/>
            </p:cNvSpPr>
            <p:nvPr/>
          </p:nvSpPr>
          <p:spPr bwMode="auto">
            <a:xfrm>
              <a:off x="3692119" y="2234250"/>
              <a:ext cx="447558" cy="8514749"/>
            </a:xfrm>
            <a:prstGeom prst="rect">
              <a:avLst/>
            </a:prstGeom>
            <a:noFill/>
            <a:ln w="9525">
              <a:noFill/>
              <a:miter lim="800000"/>
              <a:headEnd/>
              <a:tailEnd/>
            </a:ln>
          </p:spPr>
          <p:txBody>
            <a:bodyPr wrap="square">
              <a:prstTxWarp prst="textNoShape">
                <a:avLst/>
              </a:prstTxWarp>
              <a:spAutoFit/>
            </a:bodyPr>
            <a:lstStyle/>
            <a:p>
              <a:r>
                <a:rPr lang="fr-FR"/>
                <a:t> </a:t>
              </a:r>
              <a:r>
                <a:rPr lang="fr-FR" sz="1400"/>
                <a:t>40</a:t>
              </a:r>
            </a:p>
            <a:p>
              <a:r>
                <a:rPr lang="fr-FR" sz="1400"/>
                <a:t> 20</a:t>
              </a:r>
            </a:p>
            <a:p>
              <a:r>
                <a:rPr lang="fr-FR" sz="1400"/>
                <a:t>   0</a:t>
              </a:r>
            </a:p>
            <a:p>
              <a:r>
                <a:rPr lang="fr-FR" sz="1400"/>
                <a:t>-20</a:t>
              </a:r>
            </a:p>
            <a:p>
              <a:r>
                <a:rPr lang="fr-FR" sz="1400"/>
                <a:t>-40</a:t>
              </a:r>
            </a:p>
          </p:txBody>
        </p:sp>
      </p:grpSp>
      <p:sp>
        <p:nvSpPr>
          <p:cNvPr id="195593" name="ZoneTexte 18"/>
          <p:cNvSpPr txBox="1">
            <a:spLocks noChangeArrowheads="1"/>
          </p:cNvSpPr>
          <p:nvPr/>
        </p:nvSpPr>
        <p:spPr bwMode="auto">
          <a:xfrm>
            <a:off x="3684588" y="4035425"/>
            <a:ext cx="4970462" cy="277813"/>
          </a:xfrm>
          <a:prstGeom prst="rect">
            <a:avLst/>
          </a:prstGeom>
          <a:noFill/>
          <a:ln w="9525">
            <a:noFill/>
            <a:miter lim="800000"/>
            <a:headEnd/>
            <a:tailEnd/>
          </a:ln>
        </p:spPr>
        <p:txBody>
          <a:bodyPr>
            <a:prstTxWarp prst="textNoShape">
              <a:avLst/>
            </a:prstTxWarp>
            <a:spAutoFit/>
          </a:bodyPr>
          <a:lstStyle/>
          <a:p>
            <a:endParaRPr lang="fr-FR" sz="1800" b="1" baseline="30000">
              <a:solidFill>
                <a:srgbClr val="FF0000"/>
              </a:solidFill>
              <a:latin typeface="Calibri" charset="0"/>
            </a:endParaRPr>
          </a:p>
        </p:txBody>
      </p:sp>
      <p:sp>
        <p:nvSpPr>
          <p:cNvPr id="195594" name="ZoneTexte 9"/>
          <p:cNvSpPr txBox="1">
            <a:spLocks noChangeArrowheads="1"/>
          </p:cNvSpPr>
          <p:nvPr/>
        </p:nvSpPr>
        <p:spPr bwMode="auto">
          <a:xfrm rot="778395">
            <a:off x="7545388" y="4473575"/>
            <a:ext cx="1566862" cy="276225"/>
          </a:xfrm>
          <a:prstGeom prst="rect">
            <a:avLst/>
          </a:prstGeom>
          <a:noFill/>
          <a:ln w="9525">
            <a:noFill/>
            <a:miter lim="800000"/>
            <a:headEnd/>
            <a:tailEnd/>
          </a:ln>
        </p:spPr>
        <p:txBody>
          <a:bodyPr>
            <a:prstTxWarp prst="textNoShape">
              <a:avLst/>
            </a:prstTxWarp>
            <a:spAutoFit/>
          </a:bodyPr>
          <a:lstStyle/>
          <a:p>
            <a:endParaRPr lang="fr-FR" sz="1200"/>
          </a:p>
        </p:txBody>
      </p:sp>
      <p:grpSp>
        <p:nvGrpSpPr>
          <p:cNvPr id="3" name="Grouper 25"/>
          <p:cNvGrpSpPr>
            <a:grpSpLocks/>
          </p:cNvGrpSpPr>
          <p:nvPr/>
        </p:nvGrpSpPr>
        <p:grpSpPr bwMode="auto">
          <a:xfrm>
            <a:off x="4191000" y="5029200"/>
            <a:ext cx="4953000" cy="3562350"/>
            <a:chOff x="860955" y="454406"/>
            <a:chExt cx="7536070" cy="4951202"/>
          </a:xfrm>
        </p:grpSpPr>
        <p:grpSp>
          <p:nvGrpSpPr>
            <p:cNvPr id="4" name="Groupe 13"/>
            <p:cNvGrpSpPr>
              <a:grpSpLocks/>
            </p:cNvGrpSpPr>
            <p:nvPr/>
          </p:nvGrpSpPr>
          <p:grpSpPr bwMode="auto">
            <a:xfrm>
              <a:off x="860955" y="585788"/>
              <a:ext cx="7072312" cy="4819820"/>
              <a:chOff x="928662" y="642918"/>
              <a:chExt cx="7072362" cy="4818418"/>
            </a:xfrm>
          </p:grpSpPr>
          <p:pic>
            <p:nvPicPr>
              <p:cNvPr id="195605" name="Image 12" descr="100416_O2_IL07_2007_april2010.jpg"/>
              <p:cNvPicPr>
                <a:picLocks noChangeAspect="1"/>
              </p:cNvPicPr>
              <p:nvPr/>
            </p:nvPicPr>
            <p:blipFill>
              <a:blip r:embed="rId5"/>
              <a:srcRect l="6250" r="5357"/>
              <a:stretch>
                <a:fillRect/>
              </a:stretch>
            </p:blipFill>
            <p:spPr bwMode="auto">
              <a:xfrm>
                <a:off x="928662" y="642918"/>
                <a:ext cx="7072362" cy="2092957"/>
              </a:xfrm>
              <a:prstGeom prst="rect">
                <a:avLst/>
              </a:prstGeom>
              <a:noFill/>
              <a:ln w="9525">
                <a:noFill/>
                <a:miter lim="800000"/>
                <a:headEnd/>
                <a:tailEnd/>
              </a:ln>
            </p:spPr>
          </p:pic>
          <p:sp>
            <p:nvSpPr>
              <p:cNvPr id="195606" name="ZoneTexte 9"/>
              <p:cNvSpPr txBox="1">
                <a:spLocks noChangeArrowheads="1"/>
              </p:cNvSpPr>
              <p:nvPr/>
            </p:nvSpPr>
            <p:spPr bwMode="auto">
              <a:xfrm>
                <a:off x="2665094" y="4905507"/>
                <a:ext cx="1887070" cy="555829"/>
              </a:xfrm>
              <a:prstGeom prst="rect">
                <a:avLst/>
              </a:prstGeom>
              <a:noFill/>
              <a:ln w="9525">
                <a:noFill/>
                <a:miter lim="800000"/>
                <a:headEnd/>
                <a:tailEnd/>
              </a:ln>
            </p:spPr>
            <p:txBody>
              <a:bodyPr>
                <a:prstTxWarp prst="textNoShape">
                  <a:avLst/>
                </a:prstTxWarp>
                <a:spAutoFit/>
              </a:bodyPr>
              <a:lstStyle/>
              <a:p>
                <a:r>
                  <a:rPr lang="fr-FR" sz="1000"/>
                  <a:t>Electro-optical cable down</a:t>
                </a:r>
              </a:p>
            </p:txBody>
          </p:sp>
        </p:grpSp>
        <p:sp>
          <p:nvSpPr>
            <p:cNvPr id="195603" name="ZoneTexte 18"/>
            <p:cNvSpPr txBox="1">
              <a:spLocks noChangeArrowheads="1"/>
            </p:cNvSpPr>
            <p:nvPr/>
          </p:nvSpPr>
          <p:spPr bwMode="auto">
            <a:xfrm>
              <a:off x="1974000" y="454406"/>
              <a:ext cx="6423025" cy="470453"/>
            </a:xfrm>
            <a:prstGeom prst="rect">
              <a:avLst/>
            </a:prstGeom>
            <a:noFill/>
            <a:ln w="9525">
              <a:noFill/>
              <a:miter lim="800000"/>
              <a:headEnd/>
              <a:tailEnd/>
            </a:ln>
          </p:spPr>
          <p:txBody>
            <a:bodyPr>
              <a:prstTxWarp prst="textNoShape">
                <a:avLst/>
              </a:prstTxWarp>
              <a:spAutoFit/>
            </a:bodyPr>
            <a:lstStyle/>
            <a:p>
              <a:r>
                <a:rPr lang="fr-FR" sz="1600" b="1">
                  <a:solidFill>
                    <a:srgbClr val="FF0000"/>
                  </a:solidFill>
                  <a:latin typeface="Calibri" charset="0"/>
                </a:rPr>
                <a:t>Evolution trend of </a:t>
              </a:r>
              <a:r>
                <a:rPr lang="fr-FR" sz="1600" b="1" i="1">
                  <a:solidFill>
                    <a:srgbClr val="FF0000"/>
                  </a:solidFill>
                  <a:latin typeface="Calibri" charset="0"/>
                </a:rPr>
                <a:t>in situ </a:t>
              </a:r>
              <a:r>
                <a:rPr lang="fr-FR" sz="1600" b="1">
                  <a:solidFill>
                    <a:srgbClr val="FF0000"/>
                  </a:solidFill>
                  <a:latin typeface="Calibri" charset="0"/>
                </a:rPr>
                <a:t>dissolved oxygen :</a:t>
              </a:r>
              <a:endParaRPr lang="fr-FR" sz="1600" b="1" baseline="30000">
                <a:solidFill>
                  <a:srgbClr val="FF0000"/>
                </a:solidFill>
                <a:latin typeface="Calibri" charset="0"/>
              </a:endParaRPr>
            </a:p>
          </p:txBody>
        </p:sp>
        <p:sp>
          <p:nvSpPr>
            <p:cNvPr id="195604" name="ZoneTexte 9"/>
            <p:cNvSpPr txBox="1">
              <a:spLocks noChangeArrowheads="1"/>
            </p:cNvSpPr>
            <p:nvPr/>
          </p:nvSpPr>
          <p:spPr bwMode="auto">
            <a:xfrm rot="778395">
              <a:off x="5291137" y="970668"/>
              <a:ext cx="2025650" cy="641528"/>
            </a:xfrm>
            <a:prstGeom prst="rect">
              <a:avLst/>
            </a:prstGeom>
            <a:noFill/>
            <a:ln w="9525">
              <a:noFill/>
              <a:miter lim="800000"/>
              <a:headEnd/>
              <a:tailEnd/>
            </a:ln>
          </p:spPr>
          <p:txBody>
            <a:bodyPr>
              <a:prstTxWarp prst="textNoShape">
                <a:avLst/>
              </a:prstTxWarp>
              <a:spAutoFit/>
            </a:bodyPr>
            <a:lstStyle/>
            <a:p>
              <a:r>
                <a:rPr lang="fr-FR" sz="1200"/>
                <a:t>Raw data not validated </a:t>
              </a:r>
            </a:p>
          </p:txBody>
        </p:sp>
      </p:grpSp>
      <p:pic>
        <p:nvPicPr>
          <p:cNvPr id="195596" name="Picture 6" descr="DSCN1232"/>
          <p:cNvPicPr>
            <a:picLocks noChangeAspect="1" noChangeArrowheads="1"/>
          </p:cNvPicPr>
          <p:nvPr/>
        </p:nvPicPr>
        <p:blipFill>
          <a:blip r:embed="rId6"/>
          <a:srcRect/>
          <a:stretch>
            <a:fillRect/>
          </a:stretch>
        </p:blipFill>
        <p:spPr bwMode="auto">
          <a:xfrm>
            <a:off x="228600" y="5181600"/>
            <a:ext cx="1981200" cy="1497013"/>
          </a:xfrm>
          <a:prstGeom prst="rect">
            <a:avLst/>
          </a:prstGeom>
          <a:noFill/>
          <a:ln w="9525">
            <a:noFill/>
            <a:miter lim="800000"/>
            <a:headEnd/>
            <a:tailEnd/>
          </a:ln>
        </p:spPr>
      </p:pic>
      <p:sp>
        <p:nvSpPr>
          <p:cNvPr id="195597" name="ZoneTexte 32"/>
          <p:cNvSpPr txBox="1">
            <a:spLocks noChangeArrowheads="1"/>
          </p:cNvSpPr>
          <p:nvPr/>
        </p:nvSpPr>
        <p:spPr bwMode="auto">
          <a:xfrm>
            <a:off x="0" y="4648200"/>
            <a:ext cx="3048000" cy="369332"/>
          </a:xfrm>
          <a:prstGeom prst="rect">
            <a:avLst/>
          </a:prstGeom>
          <a:noFill/>
          <a:ln w="9525">
            <a:noFill/>
            <a:miter lim="800000"/>
            <a:headEnd/>
            <a:tailEnd/>
          </a:ln>
        </p:spPr>
        <p:txBody>
          <a:bodyPr>
            <a:prstTxWarp prst="textNoShape">
              <a:avLst/>
            </a:prstTxWarp>
            <a:spAutoFit/>
          </a:bodyPr>
          <a:lstStyle/>
          <a:p>
            <a:r>
              <a:rPr lang="fr-FR" sz="1800" dirty="0" err="1" smtClean="0">
                <a:solidFill>
                  <a:srgbClr val="FFFFFF"/>
                </a:solidFill>
              </a:rPr>
              <a:t>NaI</a:t>
            </a:r>
            <a:r>
              <a:rPr lang="fr-FR" sz="1800" dirty="0" smtClean="0">
                <a:solidFill>
                  <a:srgbClr val="FFFFFF"/>
                </a:solidFill>
              </a:rPr>
              <a:t> </a:t>
            </a:r>
            <a:r>
              <a:rPr lang="el-GR" sz="1800" dirty="0" smtClean="0">
                <a:solidFill>
                  <a:srgbClr val="FFFFFF"/>
                </a:solidFill>
              </a:rPr>
              <a:t>γ </a:t>
            </a:r>
            <a:r>
              <a:rPr lang="fr-FR" sz="1800" dirty="0" smtClean="0">
                <a:solidFill>
                  <a:srgbClr val="FFFFFF"/>
                </a:solidFill>
              </a:rPr>
              <a:t> </a:t>
            </a:r>
            <a:r>
              <a:rPr lang="fr-FR" sz="1800" dirty="0" err="1" smtClean="0">
                <a:solidFill>
                  <a:srgbClr val="FFFFFF"/>
                </a:solidFill>
              </a:rPr>
              <a:t>spectrospcopy</a:t>
            </a:r>
            <a:endParaRPr lang="fr-FR" sz="1800" dirty="0">
              <a:solidFill>
                <a:srgbClr val="FFFFFF"/>
              </a:solidFill>
            </a:endParaRPr>
          </a:p>
        </p:txBody>
      </p:sp>
      <p:pic>
        <p:nvPicPr>
          <p:cNvPr id="195598" name="Picture 11" descr="spectrograma_1.jpg">
            <a:hlinkClick r:id="rId7"/>
          </p:cNvPr>
          <p:cNvPicPr>
            <a:picLocks noChangeAspect="1"/>
          </p:cNvPicPr>
          <p:nvPr/>
        </p:nvPicPr>
        <p:blipFill>
          <a:blip r:embed="rId8"/>
          <a:srcRect/>
          <a:stretch>
            <a:fillRect/>
          </a:stretch>
        </p:blipFill>
        <p:spPr bwMode="auto">
          <a:xfrm>
            <a:off x="0" y="1447799"/>
            <a:ext cx="5029200" cy="3120035"/>
          </a:xfrm>
          <a:prstGeom prst="rect">
            <a:avLst/>
          </a:prstGeom>
          <a:noFill/>
          <a:ln w="9525">
            <a:noFill/>
            <a:miter lim="800000"/>
            <a:headEnd/>
            <a:tailEnd/>
          </a:ln>
        </p:spPr>
      </p:pic>
      <p:pic>
        <p:nvPicPr>
          <p:cNvPr id="195599" name="Picture 1" descr="Antares-ch18-2010-02-22-02_15_possible_UCCs_1v5sec.tif"/>
          <p:cNvPicPr>
            <a:picLocks noChangeAspect="1"/>
          </p:cNvPicPr>
          <p:nvPr/>
        </p:nvPicPr>
        <p:blipFill>
          <a:blip r:embed="rId9"/>
          <a:srcRect l="10745" t="6744" r="9402"/>
          <a:stretch>
            <a:fillRect/>
          </a:stretch>
        </p:blipFill>
        <p:spPr bwMode="auto">
          <a:xfrm>
            <a:off x="685800" y="1447800"/>
            <a:ext cx="3432175" cy="898525"/>
          </a:xfrm>
          <a:prstGeom prst="rect">
            <a:avLst/>
          </a:prstGeom>
          <a:noFill/>
          <a:ln w="9525">
            <a:noFill/>
            <a:miter lim="800000"/>
            <a:headEnd/>
            <a:tailEnd/>
          </a:ln>
        </p:spPr>
      </p:pic>
      <p:pic>
        <p:nvPicPr>
          <p:cNvPr id="195600" name="Picture 2"/>
          <p:cNvPicPr>
            <a:picLocks noChangeAspect="1" noChangeArrowheads="1"/>
          </p:cNvPicPr>
          <p:nvPr/>
        </p:nvPicPr>
        <p:blipFill>
          <a:blip r:embed="rId10"/>
          <a:srcRect/>
          <a:stretch>
            <a:fillRect/>
          </a:stretch>
        </p:blipFill>
        <p:spPr bwMode="auto">
          <a:xfrm>
            <a:off x="0" y="3581400"/>
            <a:ext cx="1826041" cy="977900"/>
          </a:xfrm>
          <a:prstGeom prst="rect">
            <a:avLst/>
          </a:prstGeom>
          <a:noFill/>
          <a:ln w="9525">
            <a:noFill/>
            <a:miter lim="800000"/>
            <a:headEnd/>
            <a:tailEnd/>
          </a:ln>
        </p:spPr>
      </p:pic>
      <p:grpSp>
        <p:nvGrpSpPr>
          <p:cNvPr id="5" name="Group 432"/>
          <p:cNvGrpSpPr>
            <a:grpSpLocks/>
          </p:cNvGrpSpPr>
          <p:nvPr/>
        </p:nvGrpSpPr>
        <p:grpSpPr bwMode="auto">
          <a:xfrm>
            <a:off x="2209766" y="5029200"/>
            <a:ext cx="2133635" cy="1600199"/>
            <a:chOff x="800100" y="1295400"/>
            <a:chExt cx="7464429" cy="5399088"/>
          </a:xfrm>
        </p:grpSpPr>
        <p:pic>
          <p:nvPicPr>
            <p:cNvPr id="32" name="Picture 2" descr="wmed_all3_negre"/>
            <p:cNvPicPr>
              <a:picLocks noChangeAspect="1" noChangeArrowheads="1"/>
            </p:cNvPicPr>
            <p:nvPr/>
          </p:nvPicPr>
          <p:blipFill>
            <a:blip r:embed="rId11" cstate="print"/>
            <a:srcRect/>
            <a:stretch>
              <a:fillRect/>
            </a:stretch>
          </p:blipFill>
          <p:spPr bwMode="auto">
            <a:xfrm>
              <a:off x="1066800" y="1295400"/>
              <a:ext cx="7197725" cy="5399088"/>
            </a:xfrm>
            <a:prstGeom prst="rect">
              <a:avLst/>
            </a:prstGeom>
            <a:noFill/>
            <a:ln w="9525">
              <a:noFill/>
              <a:miter lim="800000"/>
              <a:headEnd/>
              <a:tailEnd/>
            </a:ln>
          </p:spPr>
        </p:pic>
        <p:grpSp>
          <p:nvGrpSpPr>
            <p:cNvPr id="6" name="Group 3"/>
            <p:cNvGrpSpPr>
              <a:grpSpLocks/>
            </p:cNvGrpSpPr>
            <p:nvPr/>
          </p:nvGrpSpPr>
          <p:grpSpPr bwMode="auto">
            <a:xfrm>
              <a:off x="800100" y="1306514"/>
              <a:ext cx="7464429" cy="2181226"/>
              <a:chOff x="504" y="823"/>
              <a:chExt cx="4702" cy="1374"/>
            </a:xfrm>
          </p:grpSpPr>
          <p:graphicFrame>
            <p:nvGraphicFramePr>
              <p:cNvPr id="454" name="Object 5"/>
              <p:cNvGraphicFramePr>
                <a:graphicFrameLocks noChangeAspect="1"/>
              </p:cNvGraphicFramePr>
              <p:nvPr/>
            </p:nvGraphicFramePr>
            <p:xfrm>
              <a:off x="3165" y="1092"/>
              <a:ext cx="483" cy="636"/>
            </p:xfrm>
            <a:graphic>
              <a:graphicData uri="http://schemas.openxmlformats.org/presentationml/2006/ole">
                <p:oleObj spid="_x0000_s190466" name="CorelDRAW" r:id="rId12" imgW="1092200" imgH="1435100" progId="">
                  <p:embed/>
                </p:oleObj>
              </a:graphicData>
            </a:graphic>
          </p:graphicFrame>
          <p:sp>
            <p:nvSpPr>
              <p:cNvPr id="455" name="Text Box 5"/>
              <p:cNvSpPr txBox="1">
                <a:spLocks noChangeAspect="1" noChangeArrowheads="1"/>
              </p:cNvSpPr>
              <p:nvPr/>
            </p:nvSpPr>
            <p:spPr bwMode="auto">
              <a:xfrm>
                <a:off x="504" y="823"/>
                <a:ext cx="4702" cy="1374"/>
              </a:xfrm>
              <a:prstGeom prst="rect">
                <a:avLst/>
              </a:prstGeom>
              <a:noFill/>
              <a:ln w="9525">
                <a:noFill/>
                <a:miter lim="800000"/>
                <a:headEnd/>
                <a:tailEnd/>
              </a:ln>
            </p:spPr>
            <p:txBody>
              <a:bodyPr wrap="square">
                <a:spAutoFit/>
              </a:bodyPr>
              <a:lstStyle/>
              <a:p>
                <a:pPr>
                  <a:spcBef>
                    <a:spcPct val="50000"/>
                  </a:spcBef>
                </a:pPr>
                <a:r>
                  <a:rPr lang="es-ES" sz="1200" b="1" dirty="0" smtClean="0">
                    <a:solidFill>
                      <a:srgbClr val="FFFFFF"/>
                    </a:solidFill>
                  </a:rPr>
                  <a:t>Deep water formation brings nutritients to the  deed ( increase bioluminescence)</a:t>
                </a:r>
                <a:endParaRPr lang="es-ES" sz="1200" b="1" dirty="0">
                  <a:solidFill>
                    <a:srgbClr val="FFFFFF"/>
                  </a:solidFill>
                </a:endParaRPr>
              </a:p>
            </p:txBody>
          </p:sp>
        </p:grpSp>
        <p:grpSp>
          <p:nvGrpSpPr>
            <p:cNvPr id="7" name="Group 6"/>
            <p:cNvGrpSpPr>
              <a:grpSpLocks/>
            </p:cNvGrpSpPr>
            <p:nvPr/>
          </p:nvGrpSpPr>
          <p:grpSpPr bwMode="auto">
            <a:xfrm>
              <a:off x="6705600" y="2619379"/>
              <a:ext cx="1558925" cy="935039"/>
              <a:chOff x="4224" y="1650"/>
              <a:chExt cx="982" cy="589"/>
            </a:xfrm>
          </p:grpSpPr>
          <p:graphicFrame>
            <p:nvGraphicFramePr>
              <p:cNvPr id="452" name="Object 4"/>
              <p:cNvGraphicFramePr>
                <a:graphicFrameLocks noChangeAspect="1"/>
              </p:cNvGraphicFramePr>
              <p:nvPr/>
            </p:nvGraphicFramePr>
            <p:xfrm>
              <a:off x="4474" y="1881"/>
              <a:ext cx="732" cy="345"/>
            </p:xfrm>
            <a:graphic>
              <a:graphicData uri="http://schemas.openxmlformats.org/presentationml/2006/ole">
                <p:oleObj spid="_x0000_s190467" name="CorelDRAW" r:id="rId13" imgW="1333500" imgH="635000" progId="">
                  <p:embed/>
                </p:oleObj>
              </a:graphicData>
            </a:graphic>
          </p:graphicFrame>
          <p:sp>
            <p:nvSpPr>
              <p:cNvPr id="453" name="Text Box 8"/>
              <p:cNvSpPr txBox="1">
                <a:spLocks noChangeAspect="1" noChangeArrowheads="1"/>
              </p:cNvSpPr>
              <p:nvPr/>
            </p:nvSpPr>
            <p:spPr bwMode="auto">
              <a:xfrm>
                <a:off x="4224" y="1650"/>
                <a:ext cx="868" cy="589"/>
              </a:xfrm>
              <a:prstGeom prst="rect">
                <a:avLst/>
              </a:prstGeom>
              <a:noFill/>
              <a:ln w="9525">
                <a:noFill/>
                <a:miter lim="800000"/>
                <a:headEnd/>
                <a:tailEnd/>
              </a:ln>
            </p:spPr>
            <p:txBody>
              <a:bodyPr wrap="square">
                <a:spAutoFit/>
              </a:bodyPr>
              <a:lstStyle/>
              <a:p>
                <a:pPr>
                  <a:spcBef>
                    <a:spcPct val="50000"/>
                  </a:spcBef>
                </a:pPr>
                <a:endParaRPr lang="es-ES" sz="1200" b="1" dirty="0">
                  <a:solidFill>
                    <a:srgbClr val="FFFFFF"/>
                  </a:solidFill>
                </a:endParaRPr>
              </a:p>
            </p:txBody>
          </p:sp>
        </p:grpSp>
        <p:graphicFrame>
          <p:nvGraphicFramePr>
            <p:cNvPr id="35" name="Object 2"/>
            <p:cNvGraphicFramePr>
              <a:graphicFrameLocks noChangeAspect="1"/>
            </p:cNvGraphicFramePr>
            <p:nvPr/>
          </p:nvGraphicFramePr>
          <p:xfrm>
            <a:off x="6170638" y="1689260"/>
            <a:ext cx="1001712" cy="361948"/>
          </p:xfrm>
          <a:graphic>
            <a:graphicData uri="http://schemas.openxmlformats.org/presentationml/2006/ole">
              <p:oleObj spid="_x0000_s190468" name="CorelDRAW" r:id="rId14" imgW="1435100" imgH="520700" progId="">
                <p:embed/>
              </p:oleObj>
            </a:graphicData>
          </a:graphic>
        </p:graphicFrame>
        <p:graphicFrame>
          <p:nvGraphicFramePr>
            <p:cNvPr id="36" name="Object 3"/>
            <p:cNvGraphicFramePr>
              <a:graphicFrameLocks noChangeAspect="1"/>
            </p:cNvGraphicFramePr>
            <p:nvPr/>
          </p:nvGraphicFramePr>
          <p:xfrm>
            <a:off x="7556500" y="5422900"/>
            <a:ext cx="600075" cy="1201738"/>
          </p:xfrm>
          <a:graphic>
            <a:graphicData uri="http://schemas.openxmlformats.org/presentationml/2006/ole">
              <p:oleObj spid="_x0000_s190469" name="CorelDRAW" r:id="rId15" imgW="863600" imgH="1689100" progId="">
                <p:embed/>
              </p:oleObj>
            </a:graphicData>
          </a:graphic>
        </p:graphicFrame>
        <p:grpSp>
          <p:nvGrpSpPr>
            <p:cNvPr id="8" name="Group 15"/>
            <p:cNvGrpSpPr>
              <a:grpSpLocks noChangeAspect="1"/>
            </p:cNvGrpSpPr>
            <p:nvPr/>
          </p:nvGrpSpPr>
          <p:grpSpPr bwMode="auto">
            <a:xfrm>
              <a:off x="3646680" y="3308631"/>
              <a:ext cx="1911625" cy="768351"/>
              <a:chOff x="2064" y="1602"/>
              <a:chExt cx="1530" cy="615"/>
            </a:xfrm>
          </p:grpSpPr>
          <p:grpSp>
            <p:nvGrpSpPr>
              <p:cNvPr id="9" name="Group 16"/>
              <p:cNvGrpSpPr>
                <a:grpSpLocks noChangeAspect="1"/>
              </p:cNvGrpSpPr>
              <p:nvPr/>
            </p:nvGrpSpPr>
            <p:grpSpPr bwMode="auto">
              <a:xfrm rot="868605">
                <a:off x="3208" y="1602"/>
                <a:ext cx="267" cy="615"/>
                <a:chOff x="-849" y="1509"/>
                <a:chExt cx="267" cy="615"/>
              </a:xfrm>
            </p:grpSpPr>
            <p:sp>
              <p:nvSpPr>
                <p:cNvPr id="381" name="Rectangle 17"/>
                <p:cNvSpPr>
                  <a:spLocks noChangeAspect="1" noChangeArrowheads="1"/>
                </p:cNvSpPr>
                <p:nvPr/>
              </p:nvSpPr>
              <p:spPr bwMode="auto">
                <a:xfrm>
                  <a:off x="-719" y="1509"/>
                  <a:ext cx="8" cy="8"/>
                </a:xfrm>
                <a:prstGeom prst="rect">
                  <a:avLst/>
                </a:prstGeom>
                <a:solidFill>
                  <a:srgbClr val="000080">
                    <a:alpha val="70195"/>
                  </a:srgbClr>
                </a:solidFill>
                <a:ln w="9525">
                  <a:noFill/>
                  <a:miter lim="800000"/>
                  <a:headEnd/>
                  <a:tailEnd/>
                </a:ln>
              </p:spPr>
              <p:txBody>
                <a:bodyPr/>
                <a:lstStyle/>
                <a:p>
                  <a:endParaRPr lang="fr-FR"/>
                </a:p>
              </p:txBody>
            </p:sp>
            <p:sp>
              <p:nvSpPr>
                <p:cNvPr id="382" name="Rectangle 18"/>
                <p:cNvSpPr>
                  <a:spLocks noChangeAspect="1" noChangeArrowheads="1"/>
                </p:cNvSpPr>
                <p:nvPr/>
              </p:nvSpPr>
              <p:spPr bwMode="auto">
                <a:xfrm>
                  <a:off x="-742" y="1517"/>
                  <a:ext cx="31" cy="8"/>
                </a:xfrm>
                <a:prstGeom prst="rect">
                  <a:avLst/>
                </a:prstGeom>
                <a:solidFill>
                  <a:srgbClr val="000080">
                    <a:alpha val="70195"/>
                  </a:srgbClr>
                </a:solidFill>
                <a:ln w="9525">
                  <a:noFill/>
                  <a:miter lim="800000"/>
                  <a:headEnd/>
                  <a:tailEnd/>
                </a:ln>
              </p:spPr>
              <p:txBody>
                <a:bodyPr/>
                <a:lstStyle/>
                <a:p>
                  <a:endParaRPr lang="fr-FR"/>
                </a:p>
              </p:txBody>
            </p:sp>
            <p:sp>
              <p:nvSpPr>
                <p:cNvPr id="383" name="Rectangle 19"/>
                <p:cNvSpPr>
                  <a:spLocks noChangeAspect="1" noChangeArrowheads="1"/>
                </p:cNvSpPr>
                <p:nvPr/>
              </p:nvSpPr>
              <p:spPr bwMode="auto">
                <a:xfrm>
                  <a:off x="-765" y="1525"/>
                  <a:ext cx="46" cy="7"/>
                </a:xfrm>
                <a:prstGeom prst="rect">
                  <a:avLst/>
                </a:prstGeom>
                <a:solidFill>
                  <a:srgbClr val="000080">
                    <a:alpha val="70195"/>
                  </a:srgbClr>
                </a:solidFill>
                <a:ln w="9525">
                  <a:noFill/>
                  <a:miter lim="800000"/>
                  <a:headEnd/>
                  <a:tailEnd/>
                </a:ln>
              </p:spPr>
              <p:txBody>
                <a:bodyPr/>
                <a:lstStyle/>
                <a:p>
                  <a:endParaRPr lang="fr-FR"/>
                </a:p>
              </p:txBody>
            </p:sp>
            <p:sp>
              <p:nvSpPr>
                <p:cNvPr id="384" name="Rectangle 20"/>
                <p:cNvSpPr>
                  <a:spLocks noChangeAspect="1" noChangeArrowheads="1"/>
                </p:cNvSpPr>
                <p:nvPr/>
              </p:nvSpPr>
              <p:spPr bwMode="auto">
                <a:xfrm>
                  <a:off x="-788" y="1532"/>
                  <a:ext cx="69" cy="8"/>
                </a:xfrm>
                <a:prstGeom prst="rect">
                  <a:avLst/>
                </a:prstGeom>
                <a:solidFill>
                  <a:srgbClr val="000080">
                    <a:alpha val="70195"/>
                  </a:srgbClr>
                </a:solidFill>
                <a:ln w="9525">
                  <a:noFill/>
                  <a:miter lim="800000"/>
                  <a:headEnd/>
                  <a:tailEnd/>
                </a:ln>
              </p:spPr>
              <p:txBody>
                <a:bodyPr/>
                <a:lstStyle/>
                <a:p>
                  <a:endParaRPr lang="fr-FR"/>
                </a:p>
              </p:txBody>
            </p:sp>
            <p:sp>
              <p:nvSpPr>
                <p:cNvPr id="385" name="Rectangle 21"/>
                <p:cNvSpPr>
                  <a:spLocks noChangeAspect="1" noChangeArrowheads="1"/>
                </p:cNvSpPr>
                <p:nvPr/>
              </p:nvSpPr>
              <p:spPr bwMode="auto">
                <a:xfrm>
                  <a:off x="-811" y="1540"/>
                  <a:ext cx="92" cy="8"/>
                </a:xfrm>
                <a:prstGeom prst="rect">
                  <a:avLst/>
                </a:prstGeom>
                <a:solidFill>
                  <a:srgbClr val="000080">
                    <a:alpha val="70195"/>
                  </a:srgbClr>
                </a:solidFill>
                <a:ln w="9525">
                  <a:noFill/>
                  <a:miter lim="800000"/>
                  <a:headEnd/>
                  <a:tailEnd/>
                </a:ln>
              </p:spPr>
              <p:txBody>
                <a:bodyPr/>
                <a:lstStyle/>
                <a:p>
                  <a:endParaRPr lang="fr-FR"/>
                </a:p>
              </p:txBody>
            </p:sp>
            <p:sp>
              <p:nvSpPr>
                <p:cNvPr id="386" name="Rectangle 22"/>
                <p:cNvSpPr>
                  <a:spLocks noChangeAspect="1" noChangeArrowheads="1"/>
                </p:cNvSpPr>
                <p:nvPr/>
              </p:nvSpPr>
              <p:spPr bwMode="auto">
                <a:xfrm>
                  <a:off x="-833" y="1548"/>
                  <a:ext cx="106" cy="7"/>
                </a:xfrm>
                <a:prstGeom prst="rect">
                  <a:avLst/>
                </a:prstGeom>
                <a:solidFill>
                  <a:srgbClr val="000080">
                    <a:alpha val="70195"/>
                  </a:srgbClr>
                </a:solidFill>
                <a:ln w="9525">
                  <a:noFill/>
                  <a:miter lim="800000"/>
                  <a:headEnd/>
                  <a:tailEnd/>
                </a:ln>
              </p:spPr>
              <p:txBody>
                <a:bodyPr/>
                <a:lstStyle/>
                <a:p>
                  <a:endParaRPr lang="fr-FR"/>
                </a:p>
              </p:txBody>
            </p:sp>
            <p:sp>
              <p:nvSpPr>
                <p:cNvPr id="387" name="Rectangle 23"/>
                <p:cNvSpPr>
                  <a:spLocks noChangeAspect="1" noChangeArrowheads="1"/>
                </p:cNvSpPr>
                <p:nvPr/>
              </p:nvSpPr>
              <p:spPr bwMode="auto">
                <a:xfrm>
                  <a:off x="-849" y="1555"/>
                  <a:ext cx="122" cy="23"/>
                </a:xfrm>
                <a:prstGeom prst="rect">
                  <a:avLst/>
                </a:prstGeom>
                <a:solidFill>
                  <a:srgbClr val="000080">
                    <a:alpha val="70195"/>
                  </a:srgbClr>
                </a:solidFill>
                <a:ln w="9525">
                  <a:noFill/>
                  <a:miter lim="800000"/>
                  <a:headEnd/>
                  <a:tailEnd/>
                </a:ln>
              </p:spPr>
              <p:txBody>
                <a:bodyPr/>
                <a:lstStyle/>
                <a:p>
                  <a:endParaRPr lang="fr-FR"/>
                </a:p>
              </p:txBody>
            </p:sp>
            <p:sp>
              <p:nvSpPr>
                <p:cNvPr id="388" name="Rectangle 24"/>
                <p:cNvSpPr>
                  <a:spLocks noChangeAspect="1" noChangeArrowheads="1"/>
                </p:cNvSpPr>
                <p:nvPr/>
              </p:nvSpPr>
              <p:spPr bwMode="auto">
                <a:xfrm>
                  <a:off x="-849" y="1578"/>
                  <a:ext cx="115" cy="31"/>
                </a:xfrm>
                <a:prstGeom prst="rect">
                  <a:avLst/>
                </a:prstGeom>
                <a:solidFill>
                  <a:srgbClr val="000080">
                    <a:alpha val="70195"/>
                  </a:srgbClr>
                </a:solidFill>
                <a:ln w="9525">
                  <a:noFill/>
                  <a:miter lim="800000"/>
                  <a:headEnd/>
                  <a:tailEnd/>
                </a:ln>
              </p:spPr>
              <p:txBody>
                <a:bodyPr/>
                <a:lstStyle/>
                <a:p>
                  <a:endParaRPr lang="fr-FR"/>
                </a:p>
              </p:txBody>
            </p:sp>
            <p:sp>
              <p:nvSpPr>
                <p:cNvPr id="389" name="Rectangle 25"/>
                <p:cNvSpPr>
                  <a:spLocks noChangeAspect="1" noChangeArrowheads="1"/>
                </p:cNvSpPr>
                <p:nvPr/>
              </p:nvSpPr>
              <p:spPr bwMode="auto">
                <a:xfrm>
                  <a:off x="-849" y="1609"/>
                  <a:ext cx="107" cy="8"/>
                </a:xfrm>
                <a:prstGeom prst="rect">
                  <a:avLst/>
                </a:prstGeom>
                <a:solidFill>
                  <a:srgbClr val="000080">
                    <a:alpha val="70195"/>
                  </a:srgbClr>
                </a:solidFill>
                <a:ln w="9525">
                  <a:noFill/>
                  <a:miter lim="800000"/>
                  <a:headEnd/>
                  <a:tailEnd/>
                </a:ln>
              </p:spPr>
              <p:txBody>
                <a:bodyPr/>
                <a:lstStyle/>
                <a:p>
                  <a:endParaRPr lang="fr-FR"/>
                </a:p>
              </p:txBody>
            </p:sp>
            <p:sp>
              <p:nvSpPr>
                <p:cNvPr id="390" name="Rectangle 26"/>
                <p:cNvSpPr>
                  <a:spLocks noChangeAspect="1" noChangeArrowheads="1"/>
                </p:cNvSpPr>
                <p:nvPr/>
              </p:nvSpPr>
              <p:spPr bwMode="auto">
                <a:xfrm>
                  <a:off x="-849" y="1617"/>
                  <a:ext cx="115" cy="38"/>
                </a:xfrm>
                <a:prstGeom prst="rect">
                  <a:avLst/>
                </a:prstGeom>
                <a:solidFill>
                  <a:srgbClr val="000080">
                    <a:alpha val="70195"/>
                  </a:srgbClr>
                </a:solidFill>
                <a:ln w="9525">
                  <a:noFill/>
                  <a:miter lim="800000"/>
                  <a:headEnd/>
                  <a:tailEnd/>
                </a:ln>
              </p:spPr>
              <p:txBody>
                <a:bodyPr/>
                <a:lstStyle/>
                <a:p>
                  <a:endParaRPr lang="fr-FR"/>
                </a:p>
              </p:txBody>
            </p:sp>
            <p:sp>
              <p:nvSpPr>
                <p:cNvPr id="391" name="Rectangle 27"/>
                <p:cNvSpPr>
                  <a:spLocks noChangeAspect="1" noChangeArrowheads="1"/>
                </p:cNvSpPr>
                <p:nvPr/>
              </p:nvSpPr>
              <p:spPr bwMode="auto">
                <a:xfrm>
                  <a:off x="-849" y="1655"/>
                  <a:ext cx="115" cy="23"/>
                </a:xfrm>
                <a:prstGeom prst="rect">
                  <a:avLst/>
                </a:prstGeom>
                <a:solidFill>
                  <a:srgbClr val="000080">
                    <a:alpha val="70195"/>
                  </a:srgbClr>
                </a:solidFill>
                <a:ln w="9525">
                  <a:noFill/>
                  <a:miter lim="800000"/>
                  <a:headEnd/>
                  <a:tailEnd/>
                </a:ln>
              </p:spPr>
              <p:txBody>
                <a:bodyPr/>
                <a:lstStyle/>
                <a:p>
                  <a:endParaRPr lang="fr-FR"/>
                </a:p>
              </p:txBody>
            </p:sp>
            <p:sp>
              <p:nvSpPr>
                <p:cNvPr id="392" name="Rectangle 28"/>
                <p:cNvSpPr>
                  <a:spLocks noChangeAspect="1" noChangeArrowheads="1"/>
                </p:cNvSpPr>
                <p:nvPr/>
              </p:nvSpPr>
              <p:spPr bwMode="auto">
                <a:xfrm>
                  <a:off x="-841" y="1678"/>
                  <a:ext cx="107" cy="31"/>
                </a:xfrm>
                <a:prstGeom prst="rect">
                  <a:avLst/>
                </a:prstGeom>
                <a:solidFill>
                  <a:srgbClr val="000080">
                    <a:alpha val="70195"/>
                  </a:srgbClr>
                </a:solidFill>
                <a:ln w="9525">
                  <a:noFill/>
                  <a:miter lim="800000"/>
                  <a:headEnd/>
                  <a:tailEnd/>
                </a:ln>
              </p:spPr>
              <p:txBody>
                <a:bodyPr/>
                <a:lstStyle/>
                <a:p>
                  <a:endParaRPr lang="fr-FR"/>
                </a:p>
              </p:txBody>
            </p:sp>
            <p:sp>
              <p:nvSpPr>
                <p:cNvPr id="393" name="Rectangle 29"/>
                <p:cNvSpPr>
                  <a:spLocks noChangeAspect="1" noChangeArrowheads="1"/>
                </p:cNvSpPr>
                <p:nvPr/>
              </p:nvSpPr>
              <p:spPr bwMode="auto">
                <a:xfrm>
                  <a:off x="-833" y="1709"/>
                  <a:ext cx="99" cy="8"/>
                </a:xfrm>
                <a:prstGeom prst="rect">
                  <a:avLst/>
                </a:prstGeom>
                <a:solidFill>
                  <a:srgbClr val="000080">
                    <a:alpha val="70195"/>
                  </a:srgbClr>
                </a:solidFill>
                <a:ln w="9525">
                  <a:noFill/>
                  <a:miter lim="800000"/>
                  <a:headEnd/>
                  <a:tailEnd/>
                </a:ln>
              </p:spPr>
              <p:txBody>
                <a:bodyPr/>
                <a:lstStyle/>
                <a:p>
                  <a:endParaRPr lang="fr-FR"/>
                </a:p>
              </p:txBody>
            </p:sp>
            <p:sp>
              <p:nvSpPr>
                <p:cNvPr id="394" name="Rectangle 30"/>
                <p:cNvSpPr>
                  <a:spLocks noChangeAspect="1" noChangeArrowheads="1"/>
                </p:cNvSpPr>
                <p:nvPr/>
              </p:nvSpPr>
              <p:spPr bwMode="auto">
                <a:xfrm>
                  <a:off x="-833" y="1717"/>
                  <a:ext cx="99" cy="15"/>
                </a:xfrm>
                <a:prstGeom prst="rect">
                  <a:avLst/>
                </a:prstGeom>
                <a:solidFill>
                  <a:srgbClr val="000080">
                    <a:alpha val="70195"/>
                  </a:srgbClr>
                </a:solidFill>
                <a:ln w="9525">
                  <a:noFill/>
                  <a:miter lim="800000"/>
                  <a:headEnd/>
                  <a:tailEnd/>
                </a:ln>
              </p:spPr>
              <p:txBody>
                <a:bodyPr/>
                <a:lstStyle/>
                <a:p>
                  <a:endParaRPr lang="fr-FR"/>
                </a:p>
              </p:txBody>
            </p:sp>
            <p:sp>
              <p:nvSpPr>
                <p:cNvPr id="395" name="Rectangle 31"/>
                <p:cNvSpPr>
                  <a:spLocks noChangeAspect="1" noChangeArrowheads="1"/>
                </p:cNvSpPr>
                <p:nvPr/>
              </p:nvSpPr>
              <p:spPr bwMode="auto">
                <a:xfrm>
                  <a:off x="-826" y="1732"/>
                  <a:ext cx="99" cy="31"/>
                </a:xfrm>
                <a:prstGeom prst="rect">
                  <a:avLst/>
                </a:prstGeom>
                <a:solidFill>
                  <a:srgbClr val="000080">
                    <a:alpha val="70195"/>
                  </a:srgbClr>
                </a:solidFill>
                <a:ln w="9525">
                  <a:noFill/>
                  <a:miter lim="800000"/>
                  <a:headEnd/>
                  <a:tailEnd/>
                </a:ln>
              </p:spPr>
              <p:txBody>
                <a:bodyPr/>
                <a:lstStyle/>
                <a:p>
                  <a:endParaRPr lang="fr-FR"/>
                </a:p>
              </p:txBody>
            </p:sp>
            <p:sp>
              <p:nvSpPr>
                <p:cNvPr id="396" name="Rectangle 32"/>
                <p:cNvSpPr>
                  <a:spLocks noChangeAspect="1" noChangeArrowheads="1"/>
                </p:cNvSpPr>
                <p:nvPr/>
              </p:nvSpPr>
              <p:spPr bwMode="auto">
                <a:xfrm>
                  <a:off x="-818" y="1763"/>
                  <a:ext cx="99" cy="15"/>
                </a:xfrm>
                <a:prstGeom prst="rect">
                  <a:avLst/>
                </a:prstGeom>
                <a:solidFill>
                  <a:srgbClr val="000080">
                    <a:alpha val="70195"/>
                  </a:srgbClr>
                </a:solidFill>
                <a:ln w="9525">
                  <a:noFill/>
                  <a:miter lim="800000"/>
                  <a:headEnd/>
                  <a:tailEnd/>
                </a:ln>
              </p:spPr>
              <p:txBody>
                <a:bodyPr/>
                <a:lstStyle/>
                <a:p>
                  <a:endParaRPr lang="fr-FR"/>
                </a:p>
              </p:txBody>
            </p:sp>
            <p:sp>
              <p:nvSpPr>
                <p:cNvPr id="397" name="Rectangle 33"/>
                <p:cNvSpPr>
                  <a:spLocks noChangeAspect="1" noChangeArrowheads="1"/>
                </p:cNvSpPr>
                <p:nvPr/>
              </p:nvSpPr>
              <p:spPr bwMode="auto">
                <a:xfrm>
                  <a:off x="-811" y="1778"/>
                  <a:ext cx="92" cy="8"/>
                </a:xfrm>
                <a:prstGeom prst="rect">
                  <a:avLst/>
                </a:prstGeom>
                <a:solidFill>
                  <a:srgbClr val="000080">
                    <a:alpha val="70195"/>
                  </a:srgbClr>
                </a:solidFill>
                <a:ln w="9525">
                  <a:noFill/>
                  <a:miter lim="800000"/>
                  <a:headEnd/>
                  <a:tailEnd/>
                </a:ln>
              </p:spPr>
              <p:txBody>
                <a:bodyPr/>
                <a:lstStyle/>
                <a:p>
                  <a:endParaRPr lang="fr-FR"/>
                </a:p>
              </p:txBody>
            </p:sp>
            <p:sp>
              <p:nvSpPr>
                <p:cNvPr id="398" name="Rectangle 34"/>
                <p:cNvSpPr>
                  <a:spLocks noChangeAspect="1" noChangeArrowheads="1"/>
                </p:cNvSpPr>
                <p:nvPr/>
              </p:nvSpPr>
              <p:spPr bwMode="auto">
                <a:xfrm>
                  <a:off x="-811" y="1786"/>
                  <a:ext cx="100" cy="8"/>
                </a:xfrm>
                <a:prstGeom prst="rect">
                  <a:avLst/>
                </a:prstGeom>
                <a:solidFill>
                  <a:srgbClr val="000080">
                    <a:alpha val="70195"/>
                  </a:srgbClr>
                </a:solidFill>
                <a:ln w="9525">
                  <a:noFill/>
                  <a:miter lim="800000"/>
                  <a:headEnd/>
                  <a:tailEnd/>
                </a:ln>
              </p:spPr>
              <p:txBody>
                <a:bodyPr/>
                <a:lstStyle/>
                <a:p>
                  <a:endParaRPr lang="fr-FR"/>
                </a:p>
              </p:txBody>
            </p:sp>
            <p:sp>
              <p:nvSpPr>
                <p:cNvPr id="399" name="Rectangle 35"/>
                <p:cNvSpPr>
                  <a:spLocks noChangeAspect="1" noChangeArrowheads="1"/>
                </p:cNvSpPr>
                <p:nvPr/>
              </p:nvSpPr>
              <p:spPr bwMode="auto">
                <a:xfrm>
                  <a:off x="-803" y="1794"/>
                  <a:ext cx="92" cy="15"/>
                </a:xfrm>
                <a:prstGeom prst="rect">
                  <a:avLst/>
                </a:prstGeom>
                <a:solidFill>
                  <a:srgbClr val="000080">
                    <a:alpha val="70195"/>
                  </a:srgbClr>
                </a:solidFill>
                <a:ln w="9525">
                  <a:noFill/>
                  <a:miter lim="800000"/>
                  <a:headEnd/>
                  <a:tailEnd/>
                </a:ln>
              </p:spPr>
              <p:txBody>
                <a:bodyPr/>
                <a:lstStyle/>
                <a:p>
                  <a:endParaRPr lang="fr-FR"/>
                </a:p>
              </p:txBody>
            </p:sp>
            <p:sp>
              <p:nvSpPr>
                <p:cNvPr id="400" name="Rectangle 36"/>
                <p:cNvSpPr>
                  <a:spLocks noChangeAspect="1" noChangeArrowheads="1"/>
                </p:cNvSpPr>
                <p:nvPr/>
              </p:nvSpPr>
              <p:spPr bwMode="auto">
                <a:xfrm>
                  <a:off x="-795" y="1809"/>
                  <a:ext cx="84" cy="8"/>
                </a:xfrm>
                <a:prstGeom prst="rect">
                  <a:avLst/>
                </a:prstGeom>
                <a:solidFill>
                  <a:srgbClr val="000080">
                    <a:alpha val="70195"/>
                  </a:srgbClr>
                </a:solidFill>
                <a:ln w="9525">
                  <a:noFill/>
                  <a:miter lim="800000"/>
                  <a:headEnd/>
                  <a:tailEnd/>
                </a:ln>
              </p:spPr>
              <p:txBody>
                <a:bodyPr/>
                <a:lstStyle/>
                <a:p>
                  <a:endParaRPr lang="fr-FR"/>
                </a:p>
              </p:txBody>
            </p:sp>
            <p:sp>
              <p:nvSpPr>
                <p:cNvPr id="401" name="Rectangle 37"/>
                <p:cNvSpPr>
                  <a:spLocks noChangeAspect="1" noChangeArrowheads="1"/>
                </p:cNvSpPr>
                <p:nvPr/>
              </p:nvSpPr>
              <p:spPr bwMode="auto">
                <a:xfrm>
                  <a:off x="-795" y="1817"/>
                  <a:ext cx="91" cy="7"/>
                </a:xfrm>
                <a:prstGeom prst="rect">
                  <a:avLst/>
                </a:prstGeom>
                <a:solidFill>
                  <a:srgbClr val="000080">
                    <a:alpha val="70195"/>
                  </a:srgbClr>
                </a:solidFill>
                <a:ln w="9525">
                  <a:noFill/>
                  <a:miter lim="800000"/>
                  <a:headEnd/>
                  <a:tailEnd/>
                </a:ln>
              </p:spPr>
              <p:txBody>
                <a:bodyPr/>
                <a:lstStyle/>
                <a:p>
                  <a:endParaRPr lang="fr-FR"/>
                </a:p>
              </p:txBody>
            </p:sp>
            <p:sp>
              <p:nvSpPr>
                <p:cNvPr id="402" name="Rectangle 38"/>
                <p:cNvSpPr>
                  <a:spLocks noChangeAspect="1" noChangeArrowheads="1"/>
                </p:cNvSpPr>
                <p:nvPr/>
              </p:nvSpPr>
              <p:spPr bwMode="auto">
                <a:xfrm>
                  <a:off x="-788" y="1824"/>
                  <a:ext cx="84" cy="16"/>
                </a:xfrm>
                <a:prstGeom prst="rect">
                  <a:avLst/>
                </a:prstGeom>
                <a:solidFill>
                  <a:srgbClr val="000080">
                    <a:alpha val="70195"/>
                  </a:srgbClr>
                </a:solidFill>
                <a:ln w="9525">
                  <a:noFill/>
                  <a:miter lim="800000"/>
                  <a:headEnd/>
                  <a:tailEnd/>
                </a:ln>
              </p:spPr>
              <p:txBody>
                <a:bodyPr/>
                <a:lstStyle/>
                <a:p>
                  <a:endParaRPr lang="fr-FR"/>
                </a:p>
              </p:txBody>
            </p:sp>
            <p:sp>
              <p:nvSpPr>
                <p:cNvPr id="403" name="Rectangle 39"/>
                <p:cNvSpPr>
                  <a:spLocks noChangeAspect="1" noChangeArrowheads="1"/>
                </p:cNvSpPr>
                <p:nvPr/>
              </p:nvSpPr>
              <p:spPr bwMode="auto">
                <a:xfrm>
                  <a:off x="-780" y="1840"/>
                  <a:ext cx="84" cy="8"/>
                </a:xfrm>
                <a:prstGeom prst="rect">
                  <a:avLst/>
                </a:prstGeom>
                <a:solidFill>
                  <a:srgbClr val="000080">
                    <a:alpha val="70195"/>
                  </a:srgbClr>
                </a:solidFill>
                <a:ln w="9525">
                  <a:noFill/>
                  <a:miter lim="800000"/>
                  <a:headEnd/>
                  <a:tailEnd/>
                </a:ln>
              </p:spPr>
              <p:txBody>
                <a:bodyPr/>
                <a:lstStyle/>
                <a:p>
                  <a:endParaRPr lang="fr-FR"/>
                </a:p>
              </p:txBody>
            </p:sp>
            <p:sp>
              <p:nvSpPr>
                <p:cNvPr id="404" name="Rectangle 40"/>
                <p:cNvSpPr>
                  <a:spLocks noChangeAspect="1" noChangeArrowheads="1"/>
                </p:cNvSpPr>
                <p:nvPr/>
              </p:nvSpPr>
              <p:spPr bwMode="auto">
                <a:xfrm>
                  <a:off x="-780" y="1848"/>
                  <a:ext cx="84" cy="7"/>
                </a:xfrm>
                <a:prstGeom prst="rect">
                  <a:avLst/>
                </a:prstGeom>
                <a:solidFill>
                  <a:srgbClr val="000080">
                    <a:alpha val="70195"/>
                  </a:srgbClr>
                </a:solidFill>
                <a:ln w="9525">
                  <a:noFill/>
                  <a:miter lim="800000"/>
                  <a:headEnd/>
                  <a:tailEnd/>
                </a:ln>
              </p:spPr>
              <p:txBody>
                <a:bodyPr/>
                <a:lstStyle/>
                <a:p>
                  <a:endParaRPr lang="fr-FR"/>
                </a:p>
              </p:txBody>
            </p:sp>
            <p:sp>
              <p:nvSpPr>
                <p:cNvPr id="405" name="Rectangle 41"/>
                <p:cNvSpPr>
                  <a:spLocks noChangeAspect="1" noChangeArrowheads="1"/>
                </p:cNvSpPr>
                <p:nvPr/>
              </p:nvSpPr>
              <p:spPr bwMode="auto">
                <a:xfrm>
                  <a:off x="-772" y="1855"/>
                  <a:ext cx="84" cy="8"/>
                </a:xfrm>
                <a:prstGeom prst="rect">
                  <a:avLst/>
                </a:prstGeom>
                <a:solidFill>
                  <a:srgbClr val="000080">
                    <a:alpha val="70195"/>
                  </a:srgbClr>
                </a:solidFill>
                <a:ln w="9525">
                  <a:noFill/>
                  <a:miter lim="800000"/>
                  <a:headEnd/>
                  <a:tailEnd/>
                </a:ln>
              </p:spPr>
              <p:txBody>
                <a:bodyPr/>
                <a:lstStyle/>
                <a:p>
                  <a:endParaRPr lang="fr-FR"/>
                </a:p>
              </p:txBody>
            </p:sp>
            <p:sp>
              <p:nvSpPr>
                <p:cNvPr id="406" name="Rectangle 42"/>
                <p:cNvSpPr>
                  <a:spLocks noChangeAspect="1" noChangeArrowheads="1"/>
                </p:cNvSpPr>
                <p:nvPr/>
              </p:nvSpPr>
              <p:spPr bwMode="auto">
                <a:xfrm>
                  <a:off x="-772" y="1863"/>
                  <a:ext cx="84" cy="8"/>
                </a:xfrm>
                <a:prstGeom prst="rect">
                  <a:avLst/>
                </a:prstGeom>
                <a:solidFill>
                  <a:srgbClr val="000080">
                    <a:alpha val="70195"/>
                  </a:srgbClr>
                </a:solidFill>
                <a:ln w="9525">
                  <a:noFill/>
                  <a:miter lim="800000"/>
                  <a:headEnd/>
                  <a:tailEnd/>
                </a:ln>
              </p:spPr>
              <p:txBody>
                <a:bodyPr/>
                <a:lstStyle/>
                <a:p>
                  <a:endParaRPr lang="fr-FR"/>
                </a:p>
              </p:txBody>
            </p:sp>
            <p:sp>
              <p:nvSpPr>
                <p:cNvPr id="407" name="Rectangle 43"/>
                <p:cNvSpPr>
                  <a:spLocks noChangeAspect="1" noChangeArrowheads="1"/>
                </p:cNvSpPr>
                <p:nvPr/>
              </p:nvSpPr>
              <p:spPr bwMode="auto">
                <a:xfrm>
                  <a:off x="-650" y="1863"/>
                  <a:ext cx="15" cy="8"/>
                </a:xfrm>
                <a:prstGeom prst="rect">
                  <a:avLst/>
                </a:prstGeom>
                <a:solidFill>
                  <a:srgbClr val="000080">
                    <a:alpha val="70195"/>
                  </a:srgbClr>
                </a:solidFill>
                <a:ln w="9525">
                  <a:noFill/>
                  <a:miter lim="800000"/>
                  <a:headEnd/>
                  <a:tailEnd/>
                </a:ln>
              </p:spPr>
              <p:txBody>
                <a:bodyPr/>
                <a:lstStyle/>
                <a:p>
                  <a:endParaRPr lang="fr-FR"/>
                </a:p>
              </p:txBody>
            </p:sp>
            <p:sp>
              <p:nvSpPr>
                <p:cNvPr id="408" name="Rectangle 44"/>
                <p:cNvSpPr>
                  <a:spLocks noChangeAspect="1" noChangeArrowheads="1"/>
                </p:cNvSpPr>
                <p:nvPr/>
              </p:nvSpPr>
              <p:spPr bwMode="auto">
                <a:xfrm>
                  <a:off x="-765" y="1871"/>
                  <a:ext cx="77" cy="7"/>
                </a:xfrm>
                <a:prstGeom prst="rect">
                  <a:avLst/>
                </a:prstGeom>
                <a:solidFill>
                  <a:srgbClr val="000080">
                    <a:alpha val="70195"/>
                  </a:srgbClr>
                </a:solidFill>
                <a:ln w="9525">
                  <a:noFill/>
                  <a:miter lim="800000"/>
                  <a:headEnd/>
                  <a:tailEnd/>
                </a:ln>
              </p:spPr>
              <p:txBody>
                <a:bodyPr/>
                <a:lstStyle/>
                <a:p>
                  <a:endParaRPr lang="fr-FR"/>
                </a:p>
              </p:txBody>
            </p:sp>
            <p:sp>
              <p:nvSpPr>
                <p:cNvPr id="409" name="Rectangle 45"/>
                <p:cNvSpPr>
                  <a:spLocks noChangeAspect="1" noChangeArrowheads="1"/>
                </p:cNvSpPr>
                <p:nvPr/>
              </p:nvSpPr>
              <p:spPr bwMode="auto">
                <a:xfrm>
                  <a:off x="-650" y="1871"/>
                  <a:ext cx="15" cy="7"/>
                </a:xfrm>
                <a:prstGeom prst="rect">
                  <a:avLst/>
                </a:prstGeom>
                <a:solidFill>
                  <a:srgbClr val="000080">
                    <a:alpha val="70195"/>
                  </a:srgbClr>
                </a:solidFill>
                <a:ln w="9525">
                  <a:noFill/>
                  <a:miter lim="800000"/>
                  <a:headEnd/>
                  <a:tailEnd/>
                </a:ln>
              </p:spPr>
              <p:txBody>
                <a:bodyPr/>
                <a:lstStyle/>
                <a:p>
                  <a:endParaRPr lang="fr-FR"/>
                </a:p>
              </p:txBody>
            </p:sp>
            <p:sp>
              <p:nvSpPr>
                <p:cNvPr id="410" name="Rectangle 46"/>
                <p:cNvSpPr>
                  <a:spLocks noChangeAspect="1" noChangeArrowheads="1"/>
                </p:cNvSpPr>
                <p:nvPr/>
              </p:nvSpPr>
              <p:spPr bwMode="auto">
                <a:xfrm>
                  <a:off x="-765" y="1878"/>
                  <a:ext cx="84" cy="8"/>
                </a:xfrm>
                <a:prstGeom prst="rect">
                  <a:avLst/>
                </a:prstGeom>
                <a:solidFill>
                  <a:srgbClr val="000080">
                    <a:alpha val="70195"/>
                  </a:srgbClr>
                </a:solidFill>
                <a:ln w="9525">
                  <a:noFill/>
                  <a:miter lim="800000"/>
                  <a:headEnd/>
                  <a:tailEnd/>
                </a:ln>
              </p:spPr>
              <p:txBody>
                <a:bodyPr/>
                <a:lstStyle/>
                <a:p>
                  <a:endParaRPr lang="fr-FR"/>
                </a:p>
              </p:txBody>
            </p:sp>
            <p:sp>
              <p:nvSpPr>
                <p:cNvPr id="411" name="Rectangle 47"/>
                <p:cNvSpPr>
                  <a:spLocks noChangeAspect="1" noChangeArrowheads="1"/>
                </p:cNvSpPr>
                <p:nvPr/>
              </p:nvSpPr>
              <p:spPr bwMode="auto">
                <a:xfrm>
                  <a:off x="-650" y="1878"/>
                  <a:ext cx="15" cy="8"/>
                </a:xfrm>
                <a:prstGeom prst="rect">
                  <a:avLst/>
                </a:prstGeom>
                <a:solidFill>
                  <a:srgbClr val="000080">
                    <a:alpha val="70195"/>
                  </a:srgbClr>
                </a:solidFill>
                <a:ln w="9525">
                  <a:noFill/>
                  <a:miter lim="800000"/>
                  <a:headEnd/>
                  <a:tailEnd/>
                </a:ln>
              </p:spPr>
              <p:txBody>
                <a:bodyPr/>
                <a:lstStyle/>
                <a:p>
                  <a:endParaRPr lang="fr-FR"/>
                </a:p>
              </p:txBody>
            </p:sp>
            <p:sp>
              <p:nvSpPr>
                <p:cNvPr id="412" name="Rectangle 48"/>
                <p:cNvSpPr>
                  <a:spLocks noChangeAspect="1" noChangeArrowheads="1"/>
                </p:cNvSpPr>
                <p:nvPr/>
              </p:nvSpPr>
              <p:spPr bwMode="auto">
                <a:xfrm>
                  <a:off x="-757" y="1886"/>
                  <a:ext cx="76" cy="8"/>
                </a:xfrm>
                <a:prstGeom prst="rect">
                  <a:avLst/>
                </a:prstGeom>
                <a:solidFill>
                  <a:srgbClr val="000080">
                    <a:alpha val="70195"/>
                  </a:srgbClr>
                </a:solidFill>
                <a:ln w="9525">
                  <a:noFill/>
                  <a:miter lim="800000"/>
                  <a:headEnd/>
                  <a:tailEnd/>
                </a:ln>
              </p:spPr>
              <p:txBody>
                <a:bodyPr/>
                <a:lstStyle/>
                <a:p>
                  <a:endParaRPr lang="fr-FR"/>
                </a:p>
              </p:txBody>
            </p:sp>
            <p:sp>
              <p:nvSpPr>
                <p:cNvPr id="413" name="Rectangle 49"/>
                <p:cNvSpPr>
                  <a:spLocks noChangeAspect="1" noChangeArrowheads="1"/>
                </p:cNvSpPr>
                <p:nvPr/>
              </p:nvSpPr>
              <p:spPr bwMode="auto">
                <a:xfrm>
                  <a:off x="-658" y="1886"/>
                  <a:ext cx="23" cy="8"/>
                </a:xfrm>
                <a:prstGeom prst="rect">
                  <a:avLst/>
                </a:prstGeom>
                <a:solidFill>
                  <a:srgbClr val="000080">
                    <a:alpha val="70195"/>
                  </a:srgbClr>
                </a:solidFill>
                <a:ln w="9525">
                  <a:noFill/>
                  <a:miter lim="800000"/>
                  <a:headEnd/>
                  <a:tailEnd/>
                </a:ln>
              </p:spPr>
              <p:txBody>
                <a:bodyPr/>
                <a:lstStyle/>
                <a:p>
                  <a:endParaRPr lang="fr-FR"/>
                </a:p>
              </p:txBody>
            </p:sp>
            <p:sp>
              <p:nvSpPr>
                <p:cNvPr id="414" name="Rectangle 50"/>
                <p:cNvSpPr>
                  <a:spLocks noChangeAspect="1" noChangeArrowheads="1"/>
                </p:cNvSpPr>
                <p:nvPr/>
              </p:nvSpPr>
              <p:spPr bwMode="auto">
                <a:xfrm>
                  <a:off x="-757" y="1894"/>
                  <a:ext cx="84" cy="7"/>
                </a:xfrm>
                <a:prstGeom prst="rect">
                  <a:avLst/>
                </a:prstGeom>
                <a:solidFill>
                  <a:srgbClr val="000080">
                    <a:alpha val="70195"/>
                  </a:srgbClr>
                </a:solidFill>
                <a:ln w="9525">
                  <a:noFill/>
                  <a:miter lim="800000"/>
                  <a:headEnd/>
                  <a:tailEnd/>
                </a:ln>
              </p:spPr>
              <p:txBody>
                <a:bodyPr/>
                <a:lstStyle/>
                <a:p>
                  <a:endParaRPr lang="fr-FR"/>
                </a:p>
              </p:txBody>
            </p:sp>
            <p:sp>
              <p:nvSpPr>
                <p:cNvPr id="415" name="Rectangle 51"/>
                <p:cNvSpPr>
                  <a:spLocks noChangeAspect="1" noChangeArrowheads="1"/>
                </p:cNvSpPr>
                <p:nvPr/>
              </p:nvSpPr>
              <p:spPr bwMode="auto">
                <a:xfrm>
                  <a:off x="-658" y="1894"/>
                  <a:ext cx="23" cy="7"/>
                </a:xfrm>
                <a:prstGeom prst="rect">
                  <a:avLst/>
                </a:prstGeom>
                <a:solidFill>
                  <a:srgbClr val="000080">
                    <a:alpha val="70195"/>
                  </a:srgbClr>
                </a:solidFill>
                <a:ln w="9525">
                  <a:noFill/>
                  <a:miter lim="800000"/>
                  <a:headEnd/>
                  <a:tailEnd/>
                </a:ln>
              </p:spPr>
              <p:txBody>
                <a:bodyPr/>
                <a:lstStyle/>
                <a:p>
                  <a:endParaRPr lang="fr-FR"/>
                </a:p>
              </p:txBody>
            </p:sp>
            <p:sp>
              <p:nvSpPr>
                <p:cNvPr id="416" name="Rectangle 52"/>
                <p:cNvSpPr>
                  <a:spLocks noChangeAspect="1" noChangeArrowheads="1"/>
                </p:cNvSpPr>
                <p:nvPr/>
              </p:nvSpPr>
              <p:spPr bwMode="auto">
                <a:xfrm>
                  <a:off x="-750" y="1901"/>
                  <a:ext cx="77" cy="8"/>
                </a:xfrm>
                <a:prstGeom prst="rect">
                  <a:avLst/>
                </a:prstGeom>
                <a:solidFill>
                  <a:srgbClr val="000080">
                    <a:alpha val="70195"/>
                  </a:srgbClr>
                </a:solidFill>
                <a:ln w="9525">
                  <a:noFill/>
                  <a:miter lim="800000"/>
                  <a:headEnd/>
                  <a:tailEnd/>
                </a:ln>
              </p:spPr>
              <p:txBody>
                <a:bodyPr/>
                <a:lstStyle/>
                <a:p>
                  <a:endParaRPr lang="fr-FR"/>
                </a:p>
              </p:txBody>
            </p:sp>
            <p:sp>
              <p:nvSpPr>
                <p:cNvPr id="417" name="Rectangle 53"/>
                <p:cNvSpPr>
                  <a:spLocks noChangeAspect="1" noChangeArrowheads="1"/>
                </p:cNvSpPr>
                <p:nvPr/>
              </p:nvSpPr>
              <p:spPr bwMode="auto">
                <a:xfrm>
                  <a:off x="-658" y="1901"/>
                  <a:ext cx="31" cy="8"/>
                </a:xfrm>
                <a:prstGeom prst="rect">
                  <a:avLst/>
                </a:prstGeom>
                <a:solidFill>
                  <a:srgbClr val="000080">
                    <a:alpha val="70195"/>
                  </a:srgbClr>
                </a:solidFill>
                <a:ln w="9525">
                  <a:noFill/>
                  <a:miter lim="800000"/>
                  <a:headEnd/>
                  <a:tailEnd/>
                </a:ln>
              </p:spPr>
              <p:txBody>
                <a:bodyPr/>
                <a:lstStyle/>
                <a:p>
                  <a:endParaRPr lang="fr-FR"/>
                </a:p>
              </p:txBody>
            </p:sp>
            <p:sp>
              <p:nvSpPr>
                <p:cNvPr id="418" name="Rectangle 54"/>
                <p:cNvSpPr>
                  <a:spLocks noChangeAspect="1" noChangeArrowheads="1"/>
                </p:cNvSpPr>
                <p:nvPr/>
              </p:nvSpPr>
              <p:spPr bwMode="auto">
                <a:xfrm>
                  <a:off x="-833" y="1909"/>
                  <a:ext cx="7" cy="8"/>
                </a:xfrm>
                <a:prstGeom prst="rect">
                  <a:avLst/>
                </a:prstGeom>
                <a:solidFill>
                  <a:srgbClr val="000080">
                    <a:alpha val="70195"/>
                  </a:srgbClr>
                </a:solidFill>
                <a:ln w="9525">
                  <a:noFill/>
                  <a:miter lim="800000"/>
                  <a:headEnd/>
                  <a:tailEnd/>
                </a:ln>
              </p:spPr>
              <p:txBody>
                <a:bodyPr/>
                <a:lstStyle/>
                <a:p>
                  <a:endParaRPr lang="fr-FR"/>
                </a:p>
              </p:txBody>
            </p:sp>
            <p:sp>
              <p:nvSpPr>
                <p:cNvPr id="419" name="Rectangle 55"/>
                <p:cNvSpPr>
                  <a:spLocks noChangeAspect="1" noChangeArrowheads="1"/>
                </p:cNvSpPr>
                <p:nvPr/>
              </p:nvSpPr>
              <p:spPr bwMode="auto">
                <a:xfrm>
                  <a:off x="-750" y="1909"/>
                  <a:ext cx="77" cy="8"/>
                </a:xfrm>
                <a:prstGeom prst="rect">
                  <a:avLst/>
                </a:prstGeom>
                <a:solidFill>
                  <a:srgbClr val="000080">
                    <a:alpha val="70195"/>
                  </a:srgbClr>
                </a:solidFill>
                <a:ln w="9525">
                  <a:noFill/>
                  <a:miter lim="800000"/>
                  <a:headEnd/>
                  <a:tailEnd/>
                </a:ln>
              </p:spPr>
              <p:txBody>
                <a:bodyPr/>
                <a:lstStyle/>
                <a:p>
                  <a:endParaRPr lang="fr-FR"/>
                </a:p>
              </p:txBody>
            </p:sp>
            <p:sp>
              <p:nvSpPr>
                <p:cNvPr id="420" name="Rectangle 56"/>
                <p:cNvSpPr>
                  <a:spLocks noChangeAspect="1" noChangeArrowheads="1"/>
                </p:cNvSpPr>
                <p:nvPr/>
              </p:nvSpPr>
              <p:spPr bwMode="auto">
                <a:xfrm>
                  <a:off x="-666" y="1909"/>
                  <a:ext cx="39" cy="8"/>
                </a:xfrm>
                <a:prstGeom prst="rect">
                  <a:avLst/>
                </a:prstGeom>
                <a:solidFill>
                  <a:srgbClr val="000080">
                    <a:alpha val="70195"/>
                  </a:srgbClr>
                </a:solidFill>
                <a:ln w="9525">
                  <a:noFill/>
                  <a:miter lim="800000"/>
                  <a:headEnd/>
                  <a:tailEnd/>
                </a:ln>
              </p:spPr>
              <p:txBody>
                <a:bodyPr/>
                <a:lstStyle/>
                <a:p>
                  <a:endParaRPr lang="fr-FR"/>
                </a:p>
              </p:txBody>
            </p:sp>
            <p:sp>
              <p:nvSpPr>
                <p:cNvPr id="421" name="Rectangle 57"/>
                <p:cNvSpPr>
                  <a:spLocks noChangeAspect="1" noChangeArrowheads="1"/>
                </p:cNvSpPr>
                <p:nvPr/>
              </p:nvSpPr>
              <p:spPr bwMode="auto">
                <a:xfrm>
                  <a:off x="-826" y="1917"/>
                  <a:ext cx="23" cy="7"/>
                </a:xfrm>
                <a:prstGeom prst="rect">
                  <a:avLst/>
                </a:prstGeom>
                <a:solidFill>
                  <a:srgbClr val="000080">
                    <a:alpha val="70195"/>
                  </a:srgbClr>
                </a:solidFill>
                <a:ln w="9525">
                  <a:noFill/>
                  <a:miter lim="800000"/>
                  <a:headEnd/>
                  <a:tailEnd/>
                </a:ln>
              </p:spPr>
              <p:txBody>
                <a:bodyPr/>
                <a:lstStyle/>
                <a:p>
                  <a:endParaRPr lang="fr-FR"/>
                </a:p>
              </p:txBody>
            </p:sp>
            <p:sp>
              <p:nvSpPr>
                <p:cNvPr id="422" name="Rectangle 58"/>
                <p:cNvSpPr>
                  <a:spLocks noChangeAspect="1" noChangeArrowheads="1"/>
                </p:cNvSpPr>
                <p:nvPr/>
              </p:nvSpPr>
              <p:spPr bwMode="auto">
                <a:xfrm>
                  <a:off x="-742" y="1917"/>
                  <a:ext cx="76" cy="7"/>
                </a:xfrm>
                <a:prstGeom prst="rect">
                  <a:avLst/>
                </a:prstGeom>
                <a:solidFill>
                  <a:srgbClr val="000080">
                    <a:alpha val="70195"/>
                  </a:srgbClr>
                </a:solidFill>
                <a:ln w="9525">
                  <a:noFill/>
                  <a:miter lim="800000"/>
                  <a:headEnd/>
                  <a:tailEnd/>
                </a:ln>
              </p:spPr>
              <p:txBody>
                <a:bodyPr/>
                <a:lstStyle/>
                <a:p>
                  <a:endParaRPr lang="fr-FR"/>
                </a:p>
              </p:txBody>
            </p:sp>
            <p:sp>
              <p:nvSpPr>
                <p:cNvPr id="423" name="Rectangle 59"/>
                <p:cNvSpPr>
                  <a:spLocks noChangeAspect="1" noChangeArrowheads="1"/>
                </p:cNvSpPr>
                <p:nvPr/>
              </p:nvSpPr>
              <p:spPr bwMode="auto">
                <a:xfrm>
                  <a:off x="-666" y="1917"/>
                  <a:ext cx="39" cy="7"/>
                </a:xfrm>
                <a:prstGeom prst="rect">
                  <a:avLst/>
                </a:prstGeom>
                <a:solidFill>
                  <a:srgbClr val="000080">
                    <a:alpha val="70195"/>
                  </a:srgbClr>
                </a:solidFill>
                <a:ln w="9525">
                  <a:noFill/>
                  <a:miter lim="800000"/>
                  <a:headEnd/>
                  <a:tailEnd/>
                </a:ln>
              </p:spPr>
              <p:txBody>
                <a:bodyPr/>
                <a:lstStyle/>
                <a:p>
                  <a:endParaRPr lang="fr-FR"/>
                </a:p>
              </p:txBody>
            </p:sp>
            <p:sp>
              <p:nvSpPr>
                <p:cNvPr id="424" name="Rectangle 60"/>
                <p:cNvSpPr>
                  <a:spLocks noChangeAspect="1" noChangeArrowheads="1"/>
                </p:cNvSpPr>
                <p:nvPr/>
              </p:nvSpPr>
              <p:spPr bwMode="auto">
                <a:xfrm>
                  <a:off x="-818" y="1924"/>
                  <a:ext cx="46" cy="8"/>
                </a:xfrm>
                <a:prstGeom prst="rect">
                  <a:avLst/>
                </a:prstGeom>
                <a:solidFill>
                  <a:srgbClr val="000080">
                    <a:alpha val="70195"/>
                  </a:srgbClr>
                </a:solidFill>
                <a:ln w="9525">
                  <a:noFill/>
                  <a:miter lim="800000"/>
                  <a:headEnd/>
                  <a:tailEnd/>
                </a:ln>
              </p:spPr>
              <p:txBody>
                <a:bodyPr/>
                <a:lstStyle/>
                <a:p>
                  <a:endParaRPr lang="fr-FR"/>
                </a:p>
              </p:txBody>
            </p:sp>
            <p:sp>
              <p:nvSpPr>
                <p:cNvPr id="425" name="Rectangle 61"/>
                <p:cNvSpPr>
                  <a:spLocks noChangeAspect="1" noChangeArrowheads="1"/>
                </p:cNvSpPr>
                <p:nvPr/>
              </p:nvSpPr>
              <p:spPr bwMode="auto">
                <a:xfrm>
                  <a:off x="-742" y="1924"/>
                  <a:ext cx="115" cy="8"/>
                </a:xfrm>
                <a:prstGeom prst="rect">
                  <a:avLst/>
                </a:prstGeom>
                <a:solidFill>
                  <a:srgbClr val="000080">
                    <a:alpha val="70195"/>
                  </a:srgbClr>
                </a:solidFill>
                <a:ln w="9525">
                  <a:noFill/>
                  <a:miter lim="800000"/>
                  <a:headEnd/>
                  <a:tailEnd/>
                </a:ln>
              </p:spPr>
              <p:txBody>
                <a:bodyPr/>
                <a:lstStyle/>
                <a:p>
                  <a:endParaRPr lang="fr-FR"/>
                </a:p>
              </p:txBody>
            </p:sp>
            <p:sp>
              <p:nvSpPr>
                <p:cNvPr id="426" name="Rectangle 62"/>
                <p:cNvSpPr>
                  <a:spLocks noChangeAspect="1" noChangeArrowheads="1"/>
                </p:cNvSpPr>
                <p:nvPr/>
              </p:nvSpPr>
              <p:spPr bwMode="auto">
                <a:xfrm>
                  <a:off x="-811" y="1932"/>
                  <a:ext cx="61" cy="8"/>
                </a:xfrm>
                <a:prstGeom prst="rect">
                  <a:avLst/>
                </a:prstGeom>
                <a:solidFill>
                  <a:srgbClr val="000080">
                    <a:alpha val="70195"/>
                  </a:srgbClr>
                </a:solidFill>
                <a:ln w="9525">
                  <a:noFill/>
                  <a:miter lim="800000"/>
                  <a:headEnd/>
                  <a:tailEnd/>
                </a:ln>
              </p:spPr>
              <p:txBody>
                <a:bodyPr/>
                <a:lstStyle/>
                <a:p>
                  <a:endParaRPr lang="fr-FR"/>
                </a:p>
              </p:txBody>
            </p:sp>
            <p:sp>
              <p:nvSpPr>
                <p:cNvPr id="427" name="Rectangle 63"/>
                <p:cNvSpPr>
                  <a:spLocks noChangeAspect="1" noChangeArrowheads="1"/>
                </p:cNvSpPr>
                <p:nvPr/>
              </p:nvSpPr>
              <p:spPr bwMode="auto">
                <a:xfrm>
                  <a:off x="-734" y="1932"/>
                  <a:ext cx="114" cy="8"/>
                </a:xfrm>
                <a:prstGeom prst="rect">
                  <a:avLst/>
                </a:prstGeom>
                <a:solidFill>
                  <a:srgbClr val="000080">
                    <a:alpha val="70195"/>
                  </a:srgbClr>
                </a:solidFill>
                <a:ln w="9525">
                  <a:noFill/>
                  <a:miter lim="800000"/>
                  <a:headEnd/>
                  <a:tailEnd/>
                </a:ln>
              </p:spPr>
              <p:txBody>
                <a:bodyPr/>
                <a:lstStyle/>
                <a:p>
                  <a:endParaRPr lang="fr-FR"/>
                </a:p>
              </p:txBody>
            </p:sp>
            <p:sp>
              <p:nvSpPr>
                <p:cNvPr id="428" name="Rectangle 64"/>
                <p:cNvSpPr>
                  <a:spLocks noChangeAspect="1" noChangeArrowheads="1"/>
                </p:cNvSpPr>
                <p:nvPr/>
              </p:nvSpPr>
              <p:spPr bwMode="auto">
                <a:xfrm>
                  <a:off x="-803" y="1940"/>
                  <a:ext cx="183" cy="7"/>
                </a:xfrm>
                <a:prstGeom prst="rect">
                  <a:avLst/>
                </a:prstGeom>
                <a:solidFill>
                  <a:srgbClr val="000080">
                    <a:alpha val="70195"/>
                  </a:srgbClr>
                </a:solidFill>
                <a:ln w="9525">
                  <a:noFill/>
                  <a:miter lim="800000"/>
                  <a:headEnd/>
                  <a:tailEnd/>
                </a:ln>
              </p:spPr>
              <p:txBody>
                <a:bodyPr/>
                <a:lstStyle/>
                <a:p>
                  <a:endParaRPr lang="fr-FR"/>
                </a:p>
              </p:txBody>
            </p:sp>
            <p:sp>
              <p:nvSpPr>
                <p:cNvPr id="429" name="Rectangle 65"/>
                <p:cNvSpPr>
                  <a:spLocks noChangeAspect="1" noChangeArrowheads="1"/>
                </p:cNvSpPr>
                <p:nvPr/>
              </p:nvSpPr>
              <p:spPr bwMode="auto">
                <a:xfrm>
                  <a:off x="-788" y="1947"/>
                  <a:ext cx="168" cy="8"/>
                </a:xfrm>
                <a:prstGeom prst="rect">
                  <a:avLst/>
                </a:prstGeom>
                <a:solidFill>
                  <a:srgbClr val="000080">
                    <a:alpha val="70195"/>
                  </a:srgbClr>
                </a:solidFill>
                <a:ln w="9525">
                  <a:noFill/>
                  <a:miter lim="800000"/>
                  <a:headEnd/>
                  <a:tailEnd/>
                </a:ln>
              </p:spPr>
              <p:txBody>
                <a:bodyPr/>
                <a:lstStyle/>
                <a:p>
                  <a:endParaRPr lang="fr-FR"/>
                </a:p>
              </p:txBody>
            </p:sp>
            <p:sp>
              <p:nvSpPr>
                <p:cNvPr id="430" name="Rectangle 66"/>
                <p:cNvSpPr>
                  <a:spLocks noChangeAspect="1" noChangeArrowheads="1"/>
                </p:cNvSpPr>
                <p:nvPr/>
              </p:nvSpPr>
              <p:spPr bwMode="auto">
                <a:xfrm>
                  <a:off x="-780" y="1955"/>
                  <a:ext cx="160" cy="8"/>
                </a:xfrm>
                <a:prstGeom prst="rect">
                  <a:avLst/>
                </a:prstGeom>
                <a:solidFill>
                  <a:srgbClr val="000080">
                    <a:alpha val="70195"/>
                  </a:srgbClr>
                </a:solidFill>
                <a:ln w="9525">
                  <a:noFill/>
                  <a:miter lim="800000"/>
                  <a:headEnd/>
                  <a:tailEnd/>
                </a:ln>
              </p:spPr>
              <p:txBody>
                <a:bodyPr/>
                <a:lstStyle/>
                <a:p>
                  <a:endParaRPr lang="fr-FR"/>
                </a:p>
              </p:txBody>
            </p:sp>
            <p:sp>
              <p:nvSpPr>
                <p:cNvPr id="431" name="Rectangle 67"/>
                <p:cNvSpPr>
                  <a:spLocks noChangeAspect="1" noChangeArrowheads="1"/>
                </p:cNvSpPr>
                <p:nvPr/>
              </p:nvSpPr>
              <p:spPr bwMode="auto">
                <a:xfrm>
                  <a:off x="-772" y="1963"/>
                  <a:ext cx="152" cy="8"/>
                </a:xfrm>
                <a:prstGeom prst="rect">
                  <a:avLst/>
                </a:prstGeom>
                <a:solidFill>
                  <a:srgbClr val="000080">
                    <a:alpha val="70195"/>
                  </a:srgbClr>
                </a:solidFill>
                <a:ln w="9525">
                  <a:noFill/>
                  <a:miter lim="800000"/>
                  <a:headEnd/>
                  <a:tailEnd/>
                </a:ln>
              </p:spPr>
              <p:txBody>
                <a:bodyPr/>
                <a:lstStyle/>
                <a:p>
                  <a:endParaRPr lang="fr-FR"/>
                </a:p>
              </p:txBody>
            </p:sp>
            <p:sp>
              <p:nvSpPr>
                <p:cNvPr id="432" name="Rectangle 68"/>
                <p:cNvSpPr>
                  <a:spLocks noChangeAspect="1" noChangeArrowheads="1"/>
                </p:cNvSpPr>
                <p:nvPr/>
              </p:nvSpPr>
              <p:spPr bwMode="auto">
                <a:xfrm>
                  <a:off x="-765" y="1971"/>
                  <a:ext cx="153" cy="7"/>
                </a:xfrm>
                <a:prstGeom prst="rect">
                  <a:avLst/>
                </a:prstGeom>
                <a:solidFill>
                  <a:srgbClr val="000080">
                    <a:alpha val="70195"/>
                  </a:srgbClr>
                </a:solidFill>
                <a:ln w="9525">
                  <a:noFill/>
                  <a:miter lim="800000"/>
                  <a:headEnd/>
                  <a:tailEnd/>
                </a:ln>
              </p:spPr>
              <p:txBody>
                <a:bodyPr/>
                <a:lstStyle/>
                <a:p>
                  <a:endParaRPr lang="fr-FR"/>
                </a:p>
              </p:txBody>
            </p:sp>
            <p:sp>
              <p:nvSpPr>
                <p:cNvPr id="433" name="Rectangle 69"/>
                <p:cNvSpPr>
                  <a:spLocks noChangeAspect="1" noChangeArrowheads="1"/>
                </p:cNvSpPr>
                <p:nvPr/>
              </p:nvSpPr>
              <p:spPr bwMode="auto">
                <a:xfrm>
                  <a:off x="-750" y="1978"/>
                  <a:ext cx="138" cy="8"/>
                </a:xfrm>
                <a:prstGeom prst="rect">
                  <a:avLst/>
                </a:prstGeom>
                <a:solidFill>
                  <a:srgbClr val="000080">
                    <a:alpha val="70195"/>
                  </a:srgbClr>
                </a:solidFill>
                <a:ln w="9525">
                  <a:noFill/>
                  <a:miter lim="800000"/>
                  <a:headEnd/>
                  <a:tailEnd/>
                </a:ln>
              </p:spPr>
              <p:txBody>
                <a:bodyPr/>
                <a:lstStyle/>
                <a:p>
                  <a:endParaRPr lang="fr-FR"/>
                </a:p>
              </p:txBody>
            </p:sp>
            <p:sp>
              <p:nvSpPr>
                <p:cNvPr id="434" name="Rectangle 70"/>
                <p:cNvSpPr>
                  <a:spLocks noChangeAspect="1" noChangeArrowheads="1"/>
                </p:cNvSpPr>
                <p:nvPr/>
              </p:nvSpPr>
              <p:spPr bwMode="auto">
                <a:xfrm>
                  <a:off x="-742" y="1986"/>
                  <a:ext cx="130" cy="8"/>
                </a:xfrm>
                <a:prstGeom prst="rect">
                  <a:avLst/>
                </a:prstGeom>
                <a:solidFill>
                  <a:srgbClr val="000080">
                    <a:alpha val="70195"/>
                  </a:srgbClr>
                </a:solidFill>
                <a:ln w="9525">
                  <a:noFill/>
                  <a:miter lim="800000"/>
                  <a:headEnd/>
                  <a:tailEnd/>
                </a:ln>
              </p:spPr>
              <p:txBody>
                <a:bodyPr/>
                <a:lstStyle/>
                <a:p>
                  <a:endParaRPr lang="fr-FR"/>
                </a:p>
              </p:txBody>
            </p:sp>
            <p:sp>
              <p:nvSpPr>
                <p:cNvPr id="435" name="Rectangle 71"/>
                <p:cNvSpPr>
                  <a:spLocks noChangeAspect="1" noChangeArrowheads="1"/>
                </p:cNvSpPr>
                <p:nvPr/>
              </p:nvSpPr>
              <p:spPr bwMode="auto">
                <a:xfrm>
                  <a:off x="-734" y="1994"/>
                  <a:ext cx="122" cy="7"/>
                </a:xfrm>
                <a:prstGeom prst="rect">
                  <a:avLst/>
                </a:prstGeom>
                <a:solidFill>
                  <a:srgbClr val="000080">
                    <a:alpha val="70195"/>
                  </a:srgbClr>
                </a:solidFill>
                <a:ln w="9525">
                  <a:noFill/>
                  <a:miter lim="800000"/>
                  <a:headEnd/>
                  <a:tailEnd/>
                </a:ln>
              </p:spPr>
              <p:txBody>
                <a:bodyPr/>
                <a:lstStyle/>
                <a:p>
                  <a:endParaRPr lang="fr-FR"/>
                </a:p>
              </p:txBody>
            </p:sp>
            <p:sp>
              <p:nvSpPr>
                <p:cNvPr id="436" name="Rectangle 72"/>
                <p:cNvSpPr>
                  <a:spLocks noChangeAspect="1" noChangeArrowheads="1"/>
                </p:cNvSpPr>
                <p:nvPr/>
              </p:nvSpPr>
              <p:spPr bwMode="auto">
                <a:xfrm>
                  <a:off x="-727" y="2001"/>
                  <a:ext cx="122" cy="8"/>
                </a:xfrm>
                <a:prstGeom prst="rect">
                  <a:avLst/>
                </a:prstGeom>
                <a:solidFill>
                  <a:srgbClr val="000080">
                    <a:alpha val="70195"/>
                  </a:srgbClr>
                </a:solidFill>
                <a:ln w="9525">
                  <a:noFill/>
                  <a:miter lim="800000"/>
                  <a:headEnd/>
                  <a:tailEnd/>
                </a:ln>
              </p:spPr>
              <p:txBody>
                <a:bodyPr/>
                <a:lstStyle/>
                <a:p>
                  <a:endParaRPr lang="fr-FR"/>
                </a:p>
              </p:txBody>
            </p:sp>
            <p:sp>
              <p:nvSpPr>
                <p:cNvPr id="437" name="Rectangle 73"/>
                <p:cNvSpPr>
                  <a:spLocks noChangeAspect="1" noChangeArrowheads="1"/>
                </p:cNvSpPr>
                <p:nvPr/>
              </p:nvSpPr>
              <p:spPr bwMode="auto">
                <a:xfrm>
                  <a:off x="-719" y="2009"/>
                  <a:ext cx="114" cy="8"/>
                </a:xfrm>
                <a:prstGeom prst="rect">
                  <a:avLst/>
                </a:prstGeom>
                <a:solidFill>
                  <a:srgbClr val="000080">
                    <a:alpha val="70195"/>
                  </a:srgbClr>
                </a:solidFill>
                <a:ln w="9525">
                  <a:noFill/>
                  <a:miter lim="800000"/>
                  <a:headEnd/>
                  <a:tailEnd/>
                </a:ln>
              </p:spPr>
              <p:txBody>
                <a:bodyPr/>
                <a:lstStyle/>
                <a:p>
                  <a:endParaRPr lang="fr-FR"/>
                </a:p>
              </p:txBody>
            </p:sp>
            <p:sp>
              <p:nvSpPr>
                <p:cNvPr id="438" name="Rectangle 74"/>
                <p:cNvSpPr>
                  <a:spLocks noChangeAspect="1" noChangeArrowheads="1"/>
                </p:cNvSpPr>
                <p:nvPr/>
              </p:nvSpPr>
              <p:spPr bwMode="auto">
                <a:xfrm>
                  <a:off x="-704" y="2017"/>
                  <a:ext cx="99" cy="7"/>
                </a:xfrm>
                <a:prstGeom prst="rect">
                  <a:avLst/>
                </a:prstGeom>
                <a:solidFill>
                  <a:srgbClr val="000080">
                    <a:alpha val="70195"/>
                  </a:srgbClr>
                </a:solidFill>
                <a:ln w="9525">
                  <a:noFill/>
                  <a:miter lim="800000"/>
                  <a:headEnd/>
                  <a:tailEnd/>
                </a:ln>
              </p:spPr>
              <p:txBody>
                <a:bodyPr/>
                <a:lstStyle/>
                <a:p>
                  <a:endParaRPr lang="fr-FR"/>
                </a:p>
              </p:txBody>
            </p:sp>
            <p:sp>
              <p:nvSpPr>
                <p:cNvPr id="439" name="Rectangle 75"/>
                <p:cNvSpPr>
                  <a:spLocks noChangeAspect="1" noChangeArrowheads="1"/>
                </p:cNvSpPr>
                <p:nvPr/>
              </p:nvSpPr>
              <p:spPr bwMode="auto">
                <a:xfrm>
                  <a:off x="-696" y="2024"/>
                  <a:ext cx="91" cy="8"/>
                </a:xfrm>
                <a:prstGeom prst="rect">
                  <a:avLst/>
                </a:prstGeom>
                <a:solidFill>
                  <a:srgbClr val="000080">
                    <a:alpha val="70195"/>
                  </a:srgbClr>
                </a:solidFill>
                <a:ln w="9525">
                  <a:noFill/>
                  <a:miter lim="800000"/>
                  <a:headEnd/>
                  <a:tailEnd/>
                </a:ln>
              </p:spPr>
              <p:txBody>
                <a:bodyPr/>
                <a:lstStyle/>
                <a:p>
                  <a:endParaRPr lang="fr-FR"/>
                </a:p>
              </p:txBody>
            </p:sp>
            <p:sp>
              <p:nvSpPr>
                <p:cNvPr id="440" name="Rectangle 76"/>
                <p:cNvSpPr>
                  <a:spLocks noChangeAspect="1" noChangeArrowheads="1"/>
                </p:cNvSpPr>
                <p:nvPr/>
              </p:nvSpPr>
              <p:spPr bwMode="auto">
                <a:xfrm>
                  <a:off x="-688" y="2032"/>
                  <a:ext cx="83" cy="8"/>
                </a:xfrm>
                <a:prstGeom prst="rect">
                  <a:avLst/>
                </a:prstGeom>
                <a:solidFill>
                  <a:srgbClr val="000080">
                    <a:alpha val="70195"/>
                  </a:srgbClr>
                </a:solidFill>
                <a:ln w="9525">
                  <a:noFill/>
                  <a:miter lim="800000"/>
                  <a:headEnd/>
                  <a:tailEnd/>
                </a:ln>
              </p:spPr>
              <p:txBody>
                <a:bodyPr/>
                <a:lstStyle/>
                <a:p>
                  <a:endParaRPr lang="fr-FR"/>
                </a:p>
              </p:txBody>
            </p:sp>
            <p:sp>
              <p:nvSpPr>
                <p:cNvPr id="441" name="Rectangle 77"/>
                <p:cNvSpPr>
                  <a:spLocks noChangeAspect="1" noChangeArrowheads="1"/>
                </p:cNvSpPr>
                <p:nvPr/>
              </p:nvSpPr>
              <p:spPr bwMode="auto">
                <a:xfrm>
                  <a:off x="-681" y="2040"/>
                  <a:ext cx="84" cy="7"/>
                </a:xfrm>
                <a:prstGeom prst="rect">
                  <a:avLst/>
                </a:prstGeom>
                <a:solidFill>
                  <a:srgbClr val="000080">
                    <a:alpha val="70195"/>
                  </a:srgbClr>
                </a:solidFill>
                <a:ln w="9525">
                  <a:noFill/>
                  <a:miter lim="800000"/>
                  <a:headEnd/>
                  <a:tailEnd/>
                </a:ln>
              </p:spPr>
              <p:txBody>
                <a:bodyPr/>
                <a:lstStyle/>
                <a:p>
                  <a:endParaRPr lang="fr-FR"/>
                </a:p>
              </p:txBody>
            </p:sp>
            <p:sp>
              <p:nvSpPr>
                <p:cNvPr id="442" name="Rectangle 78"/>
                <p:cNvSpPr>
                  <a:spLocks noChangeAspect="1" noChangeArrowheads="1"/>
                </p:cNvSpPr>
                <p:nvPr/>
              </p:nvSpPr>
              <p:spPr bwMode="auto">
                <a:xfrm>
                  <a:off x="-673" y="2047"/>
                  <a:ext cx="76" cy="8"/>
                </a:xfrm>
                <a:prstGeom prst="rect">
                  <a:avLst/>
                </a:prstGeom>
                <a:solidFill>
                  <a:srgbClr val="000080">
                    <a:alpha val="70195"/>
                  </a:srgbClr>
                </a:solidFill>
                <a:ln w="9525">
                  <a:noFill/>
                  <a:miter lim="800000"/>
                  <a:headEnd/>
                  <a:tailEnd/>
                </a:ln>
              </p:spPr>
              <p:txBody>
                <a:bodyPr/>
                <a:lstStyle/>
                <a:p>
                  <a:endParaRPr lang="fr-FR"/>
                </a:p>
              </p:txBody>
            </p:sp>
            <p:sp>
              <p:nvSpPr>
                <p:cNvPr id="443" name="Rectangle 79"/>
                <p:cNvSpPr>
                  <a:spLocks noChangeAspect="1" noChangeArrowheads="1"/>
                </p:cNvSpPr>
                <p:nvPr/>
              </p:nvSpPr>
              <p:spPr bwMode="auto">
                <a:xfrm>
                  <a:off x="-658" y="2055"/>
                  <a:ext cx="61" cy="8"/>
                </a:xfrm>
                <a:prstGeom prst="rect">
                  <a:avLst/>
                </a:prstGeom>
                <a:solidFill>
                  <a:srgbClr val="000080">
                    <a:alpha val="70195"/>
                  </a:srgbClr>
                </a:solidFill>
                <a:ln w="9525">
                  <a:noFill/>
                  <a:miter lim="800000"/>
                  <a:headEnd/>
                  <a:tailEnd/>
                </a:ln>
              </p:spPr>
              <p:txBody>
                <a:bodyPr/>
                <a:lstStyle/>
                <a:p>
                  <a:endParaRPr lang="fr-FR"/>
                </a:p>
              </p:txBody>
            </p:sp>
            <p:sp>
              <p:nvSpPr>
                <p:cNvPr id="444" name="Rectangle 80"/>
                <p:cNvSpPr>
                  <a:spLocks noChangeAspect="1" noChangeArrowheads="1"/>
                </p:cNvSpPr>
                <p:nvPr/>
              </p:nvSpPr>
              <p:spPr bwMode="auto">
                <a:xfrm>
                  <a:off x="-650" y="2063"/>
                  <a:ext cx="53" cy="7"/>
                </a:xfrm>
                <a:prstGeom prst="rect">
                  <a:avLst/>
                </a:prstGeom>
                <a:solidFill>
                  <a:srgbClr val="000080">
                    <a:alpha val="70195"/>
                  </a:srgbClr>
                </a:solidFill>
                <a:ln w="9525">
                  <a:noFill/>
                  <a:miter lim="800000"/>
                  <a:headEnd/>
                  <a:tailEnd/>
                </a:ln>
              </p:spPr>
              <p:txBody>
                <a:bodyPr/>
                <a:lstStyle/>
                <a:p>
                  <a:endParaRPr lang="fr-FR"/>
                </a:p>
              </p:txBody>
            </p:sp>
            <p:sp>
              <p:nvSpPr>
                <p:cNvPr id="445" name="Rectangle 81"/>
                <p:cNvSpPr>
                  <a:spLocks noChangeAspect="1" noChangeArrowheads="1"/>
                </p:cNvSpPr>
                <p:nvPr/>
              </p:nvSpPr>
              <p:spPr bwMode="auto">
                <a:xfrm>
                  <a:off x="-643" y="2070"/>
                  <a:ext cx="54" cy="8"/>
                </a:xfrm>
                <a:prstGeom prst="rect">
                  <a:avLst/>
                </a:prstGeom>
                <a:solidFill>
                  <a:srgbClr val="000080">
                    <a:alpha val="70195"/>
                  </a:srgbClr>
                </a:solidFill>
                <a:ln w="9525">
                  <a:noFill/>
                  <a:miter lim="800000"/>
                  <a:headEnd/>
                  <a:tailEnd/>
                </a:ln>
              </p:spPr>
              <p:txBody>
                <a:bodyPr/>
                <a:lstStyle/>
                <a:p>
                  <a:endParaRPr lang="fr-FR"/>
                </a:p>
              </p:txBody>
            </p:sp>
            <p:sp>
              <p:nvSpPr>
                <p:cNvPr id="446" name="Rectangle 82"/>
                <p:cNvSpPr>
                  <a:spLocks noChangeAspect="1" noChangeArrowheads="1"/>
                </p:cNvSpPr>
                <p:nvPr/>
              </p:nvSpPr>
              <p:spPr bwMode="auto">
                <a:xfrm>
                  <a:off x="-635" y="2078"/>
                  <a:ext cx="46" cy="8"/>
                </a:xfrm>
                <a:prstGeom prst="rect">
                  <a:avLst/>
                </a:prstGeom>
                <a:solidFill>
                  <a:srgbClr val="000080">
                    <a:alpha val="70195"/>
                  </a:srgbClr>
                </a:solidFill>
                <a:ln w="9525">
                  <a:noFill/>
                  <a:miter lim="800000"/>
                  <a:headEnd/>
                  <a:tailEnd/>
                </a:ln>
              </p:spPr>
              <p:txBody>
                <a:bodyPr/>
                <a:lstStyle/>
                <a:p>
                  <a:endParaRPr lang="fr-FR"/>
                </a:p>
              </p:txBody>
            </p:sp>
            <p:sp>
              <p:nvSpPr>
                <p:cNvPr id="447" name="Rectangle 83"/>
                <p:cNvSpPr>
                  <a:spLocks noChangeAspect="1" noChangeArrowheads="1"/>
                </p:cNvSpPr>
                <p:nvPr/>
              </p:nvSpPr>
              <p:spPr bwMode="auto">
                <a:xfrm>
                  <a:off x="-620" y="2086"/>
                  <a:ext cx="31" cy="8"/>
                </a:xfrm>
                <a:prstGeom prst="rect">
                  <a:avLst/>
                </a:prstGeom>
                <a:solidFill>
                  <a:srgbClr val="000080">
                    <a:alpha val="70195"/>
                  </a:srgbClr>
                </a:solidFill>
                <a:ln w="9525">
                  <a:noFill/>
                  <a:miter lim="800000"/>
                  <a:headEnd/>
                  <a:tailEnd/>
                </a:ln>
              </p:spPr>
              <p:txBody>
                <a:bodyPr/>
                <a:lstStyle/>
                <a:p>
                  <a:endParaRPr lang="fr-FR"/>
                </a:p>
              </p:txBody>
            </p:sp>
            <p:sp>
              <p:nvSpPr>
                <p:cNvPr id="448" name="Rectangle 84"/>
                <p:cNvSpPr>
                  <a:spLocks noChangeAspect="1" noChangeArrowheads="1"/>
                </p:cNvSpPr>
                <p:nvPr/>
              </p:nvSpPr>
              <p:spPr bwMode="auto">
                <a:xfrm>
                  <a:off x="-612" y="2094"/>
                  <a:ext cx="23" cy="7"/>
                </a:xfrm>
                <a:prstGeom prst="rect">
                  <a:avLst/>
                </a:prstGeom>
                <a:solidFill>
                  <a:srgbClr val="000080">
                    <a:alpha val="70195"/>
                  </a:srgbClr>
                </a:solidFill>
                <a:ln w="9525">
                  <a:noFill/>
                  <a:miter lim="800000"/>
                  <a:headEnd/>
                  <a:tailEnd/>
                </a:ln>
              </p:spPr>
              <p:txBody>
                <a:bodyPr/>
                <a:lstStyle/>
                <a:p>
                  <a:endParaRPr lang="fr-FR"/>
                </a:p>
              </p:txBody>
            </p:sp>
            <p:sp>
              <p:nvSpPr>
                <p:cNvPr id="449" name="Rectangle 85"/>
                <p:cNvSpPr>
                  <a:spLocks noChangeAspect="1" noChangeArrowheads="1"/>
                </p:cNvSpPr>
                <p:nvPr/>
              </p:nvSpPr>
              <p:spPr bwMode="auto">
                <a:xfrm>
                  <a:off x="-605" y="2101"/>
                  <a:ext cx="16" cy="8"/>
                </a:xfrm>
                <a:prstGeom prst="rect">
                  <a:avLst/>
                </a:prstGeom>
                <a:solidFill>
                  <a:srgbClr val="000080">
                    <a:alpha val="70195"/>
                  </a:srgbClr>
                </a:solidFill>
                <a:ln w="9525">
                  <a:noFill/>
                  <a:miter lim="800000"/>
                  <a:headEnd/>
                  <a:tailEnd/>
                </a:ln>
              </p:spPr>
              <p:txBody>
                <a:bodyPr/>
                <a:lstStyle/>
                <a:p>
                  <a:endParaRPr lang="fr-FR"/>
                </a:p>
              </p:txBody>
            </p:sp>
            <p:sp>
              <p:nvSpPr>
                <p:cNvPr id="450" name="Rectangle 86"/>
                <p:cNvSpPr>
                  <a:spLocks noChangeAspect="1" noChangeArrowheads="1"/>
                </p:cNvSpPr>
                <p:nvPr/>
              </p:nvSpPr>
              <p:spPr bwMode="auto">
                <a:xfrm>
                  <a:off x="-597" y="2109"/>
                  <a:ext cx="15" cy="8"/>
                </a:xfrm>
                <a:prstGeom prst="rect">
                  <a:avLst/>
                </a:prstGeom>
                <a:solidFill>
                  <a:srgbClr val="000080">
                    <a:alpha val="70195"/>
                  </a:srgbClr>
                </a:solidFill>
                <a:ln w="9525">
                  <a:noFill/>
                  <a:miter lim="800000"/>
                  <a:headEnd/>
                  <a:tailEnd/>
                </a:ln>
              </p:spPr>
              <p:txBody>
                <a:bodyPr/>
                <a:lstStyle/>
                <a:p>
                  <a:endParaRPr lang="fr-FR"/>
                </a:p>
              </p:txBody>
            </p:sp>
            <p:sp>
              <p:nvSpPr>
                <p:cNvPr id="451" name="Rectangle 87"/>
                <p:cNvSpPr>
                  <a:spLocks noChangeAspect="1" noChangeArrowheads="1"/>
                </p:cNvSpPr>
                <p:nvPr/>
              </p:nvSpPr>
              <p:spPr bwMode="auto">
                <a:xfrm>
                  <a:off x="-589" y="2117"/>
                  <a:ext cx="7" cy="7"/>
                </a:xfrm>
                <a:prstGeom prst="rect">
                  <a:avLst/>
                </a:prstGeom>
                <a:solidFill>
                  <a:srgbClr val="000080">
                    <a:alpha val="70195"/>
                  </a:srgbClr>
                </a:solidFill>
                <a:ln w="9525">
                  <a:noFill/>
                  <a:miter lim="800000"/>
                  <a:headEnd/>
                  <a:tailEnd/>
                </a:ln>
              </p:spPr>
              <p:txBody>
                <a:bodyPr/>
                <a:lstStyle/>
                <a:p>
                  <a:endParaRPr lang="fr-FR"/>
                </a:p>
              </p:txBody>
            </p:sp>
          </p:grpSp>
          <p:grpSp>
            <p:nvGrpSpPr>
              <p:cNvPr id="10" name="Group 88"/>
              <p:cNvGrpSpPr>
                <a:grpSpLocks noChangeAspect="1"/>
              </p:cNvGrpSpPr>
              <p:nvPr/>
            </p:nvGrpSpPr>
            <p:grpSpPr bwMode="auto">
              <a:xfrm rot="626911">
                <a:off x="3502" y="1603"/>
                <a:ext cx="92" cy="223"/>
                <a:chOff x="-246" y="1448"/>
                <a:chExt cx="92" cy="223"/>
              </a:xfrm>
            </p:grpSpPr>
            <p:sp>
              <p:nvSpPr>
                <p:cNvPr id="362" name="Rectangle 89"/>
                <p:cNvSpPr>
                  <a:spLocks noChangeAspect="1" noChangeArrowheads="1"/>
                </p:cNvSpPr>
                <p:nvPr/>
              </p:nvSpPr>
              <p:spPr bwMode="auto">
                <a:xfrm>
                  <a:off x="-208" y="1448"/>
                  <a:ext cx="31" cy="7"/>
                </a:xfrm>
                <a:prstGeom prst="rect">
                  <a:avLst/>
                </a:prstGeom>
                <a:solidFill>
                  <a:srgbClr val="000080">
                    <a:alpha val="70195"/>
                  </a:srgbClr>
                </a:solidFill>
                <a:ln w="9525">
                  <a:noFill/>
                  <a:miter lim="800000"/>
                  <a:headEnd/>
                  <a:tailEnd/>
                </a:ln>
              </p:spPr>
              <p:txBody>
                <a:bodyPr/>
                <a:lstStyle/>
                <a:p>
                  <a:endParaRPr lang="fr-FR"/>
                </a:p>
              </p:txBody>
            </p:sp>
            <p:sp>
              <p:nvSpPr>
                <p:cNvPr id="363" name="Rectangle 90"/>
                <p:cNvSpPr>
                  <a:spLocks noChangeAspect="1" noChangeArrowheads="1"/>
                </p:cNvSpPr>
                <p:nvPr/>
              </p:nvSpPr>
              <p:spPr bwMode="auto">
                <a:xfrm>
                  <a:off x="-208" y="1455"/>
                  <a:ext cx="54" cy="8"/>
                </a:xfrm>
                <a:prstGeom prst="rect">
                  <a:avLst/>
                </a:prstGeom>
                <a:solidFill>
                  <a:srgbClr val="000080">
                    <a:alpha val="70195"/>
                  </a:srgbClr>
                </a:solidFill>
                <a:ln w="9525">
                  <a:noFill/>
                  <a:miter lim="800000"/>
                  <a:headEnd/>
                  <a:tailEnd/>
                </a:ln>
              </p:spPr>
              <p:txBody>
                <a:bodyPr/>
                <a:lstStyle/>
                <a:p>
                  <a:endParaRPr lang="fr-FR"/>
                </a:p>
              </p:txBody>
            </p:sp>
            <p:sp>
              <p:nvSpPr>
                <p:cNvPr id="364" name="Rectangle 91"/>
                <p:cNvSpPr>
                  <a:spLocks noChangeAspect="1" noChangeArrowheads="1"/>
                </p:cNvSpPr>
                <p:nvPr/>
              </p:nvSpPr>
              <p:spPr bwMode="auto">
                <a:xfrm>
                  <a:off x="-215" y="1463"/>
                  <a:ext cx="53" cy="8"/>
                </a:xfrm>
                <a:prstGeom prst="rect">
                  <a:avLst/>
                </a:prstGeom>
                <a:solidFill>
                  <a:srgbClr val="000080">
                    <a:alpha val="70195"/>
                  </a:srgbClr>
                </a:solidFill>
                <a:ln w="9525">
                  <a:noFill/>
                  <a:miter lim="800000"/>
                  <a:headEnd/>
                  <a:tailEnd/>
                </a:ln>
              </p:spPr>
              <p:txBody>
                <a:bodyPr/>
                <a:lstStyle/>
                <a:p>
                  <a:endParaRPr lang="fr-FR"/>
                </a:p>
              </p:txBody>
            </p:sp>
            <p:sp>
              <p:nvSpPr>
                <p:cNvPr id="365" name="Rectangle 92"/>
                <p:cNvSpPr>
                  <a:spLocks noChangeAspect="1" noChangeArrowheads="1"/>
                </p:cNvSpPr>
                <p:nvPr/>
              </p:nvSpPr>
              <p:spPr bwMode="auto">
                <a:xfrm>
                  <a:off x="-215" y="1471"/>
                  <a:ext cx="45" cy="7"/>
                </a:xfrm>
                <a:prstGeom prst="rect">
                  <a:avLst/>
                </a:prstGeom>
                <a:solidFill>
                  <a:srgbClr val="000080">
                    <a:alpha val="70195"/>
                  </a:srgbClr>
                </a:solidFill>
                <a:ln w="9525">
                  <a:noFill/>
                  <a:miter lim="800000"/>
                  <a:headEnd/>
                  <a:tailEnd/>
                </a:ln>
              </p:spPr>
              <p:txBody>
                <a:bodyPr/>
                <a:lstStyle/>
                <a:p>
                  <a:endParaRPr lang="fr-FR"/>
                </a:p>
              </p:txBody>
            </p:sp>
            <p:sp>
              <p:nvSpPr>
                <p:cNvPr id="366" name="Rectangle 93"/>
                <p:cNvSpPr>
                  <a:spLocks noChangeAspect="1" noChangeArrowheads="1"/>
                </p:cNvSpPr>
                <p:nvPr/>
              </p:nvSpPr>
              <p:spPr bwMode="auto">
                <a:xfrm>
                  <a:off x="-215" y="1478"/>
                  <a:ext cx="38" cy="8"/>
                </a:xfrm>
                <a:prstGeom prst="rect">
                  <a:avLst/>
                </a:prstGeom>
                <a:solidFill>
                  <a:srgbClr val="000080">
                    <a:alpha val="70195"/>
                  </a:srgbClr>
                </a:solidFill>
                <a:ln w="9525">
                  <a:noFill/>
                  <a:miter lim="800000"/>
                  <a:headEnd/>
                  <a:tailEnd/>
                </a:ln>
              </p:spPr>
              <p:txBody>
                <a:bodyPr/>
                <a:lstStyle/>
                <a:p>
                  <a:endParaRPr lang="fr-FR"/>
                </a:p>
              </p:txBody>
            </p:sp>
            <p:sp>
              <p:nvSpPr>
                <p:cNvPr id="367" name="Rectangle 94"/>
                <p:cNvSpPr>
                  <a:spLocks noChangeAspect="1" noChangeArrowheads="1"/>
                </p:cNvSpPr>
                <p:nvPr/>
              </p:nvSpPr>
              <p:spPr bwMode="auto">
                <a:xfrm>
                  <a:off x="-215" y="1486"/>
                  <a:ext cx="30" cy="16"/>
                </a:xfrm>
                <a:prstGeom prst="rect">
                  <a:avLst/>
                </a:prstGeom>
                <a:solidFill>
                  <a:srgbClr val="000080">
                    <a:alpha val="70195"/>
                  </a:srgbClr>
                </a:solidFill>
                <a:ln w="9525">
                  <a:noFill/>
                  <a:miter lim="800000"/>
                  <a:headEnd/>
                  <a:tailEnd/>
                </a:ln>
              </p:spPr>
              <p:txBody>
                <a:bodyPr/>
                <a:lstStyle/>
                <a:p>
                  <a:endParaRPr lang="fr-FR"/>
                </a:p>
              </p:txBody>
            </p:sp>
            <p:sp>
              <p:nvSpPr>
                <p:cNvPr id="368" name="Rectangle 95"/>
                <p:cNvSpPr>
                  <a:spLocks noChangeAspect="1" noChangeArrowheads="1"/>
                </p:cNvSpPr>
                <p:nvPr/>
              </p:nvSpPr>
              <p:spPr bwMode="auto">
                <a:xfrm>
                  <a:off x="-223" y="1502"/>
                  <a:ext cx="31" cy="23"/>
                </a:xfrm>
                <a:prstGeom prst="rect">
                  <a:avLst/>
                </a:prstGeom>
                <a:solidFill>
                  <a:srgbClr val="000080">
                    <a:alpha val="70195"/>
                  </a:srgbClr>
                </a:solidFill>
                <a:ln w="9525">
                  <a:noFill/>
                  <a:miter lim="800000"/>
                  <a:headEnd/>
                  <a:tailEnd/>
                </a:ln>
              </p:spPr>
              <p:txBody>
                <a:bodyPr/>
                <a:lstStyle/>
                <a:p>
                  <a:endParaRPr lang="fr-FR"/>
                </a:p>
              </p:txBody>
            </p:sp>
            <p:sp>
              <p:nvSpPr>
                <p:cNvPr id="369" name="Rectangle 96"/>
                <p:cNvSpPr>
                  <a:spLocks noChangeAspect="1" noChangeArrowheads="1"/>
                </p:cNvSpPr>
                <p:nvPr/>
              </p:nvSpPr>
              <p:spPr bwMode="auto">
                <a:xfrm>
                  <a:off x="-223" y="1525"/>
                  <a:ext cx="23" cy="53"/>
                </a:xfrm>
                <a:prstGeom prst="rect">
                  <a:avLst/>
                </a:prstGeom>
                <a:solidFill>
                  <a:srgbClr val="000080">
                    <a:alpha val="70195"/>
                  </a:srgbClr>
                </a:solidFill>
                <a:ln w="9525">
                  <a:noFill/>
                  <a:miter lim="800000"/>
                  <a:headEnd/>
                  <a:tailEnd/>
                </a:ln>
              </p:spPr>
              <p:txBody>
                <a:bodyPr/>
                <a:lstStyle/>
                <a:p>
                  <a:endParaRPr lang="fr-FR"/>
                </a:p>
              </p:txBody>
            </p:sp>
            <p:sp>
              <p:nvSpPr>
                <p:cNvPr id="370" name="Rectangle 97"/>
                <p:cNvSpPr>
                  <a:spLocks noChangeAspect="1" noChangeArrowheads="1"/>
                </p:cNvSpPr>
                <p:nvPr/>
              </p:nvSpPr>
              <p:spPr bwMode="auto">
                <a:xfrm>
                  <a:off x="-246" y="1578"/>
                  <a:ext cx="8" cy="8"/>
                </a:xfrm>
                <a:prstGeom prst="rect">
                  <a:avLst/>
                </a:prstGeom>
                <a:solidFill>
                  <a:srgbClr val="000080">
                    <a:alpha val="70195"/>
                  </a:srgbClr>
                </a:solidFill>
                <a:ln w="9525">
                  <a:noFill/>
                  <a:miter lim="800000"/>
                  <a:headEnd/>
                  <a:tailEnd/>
                </a:ln>
              </p:spPr>
              <p:txBody>
                <a:bodyPr/>
                <a:lstStyle/>
                <a:p>
                  <a:endParaRPr lang="fr-FR"/>
                </a:p>
              </p:txBody>
            </p:sp>
            <p:sp>
              <p:nvSpPr>
                <p:cNvPr id="371" name="Rectangle 98"/>
                <p:cNvSpPr>
                  <a:spLocks noChangeAspect="1" noChangeArrowheads="1"/>
                </p:cNvSpPr>
                <p:nvPr/>
              </p:nvSpPr>
              <p:spPr bwMode="auto">
                <a:xfrm>
                  <a:off x="-223" y="1578"/>
                  <a:ext cx="15" cy="8"/>
                </a:xfrm>
                <a:prstGeom prst="rect">
                  <a:avLst/>
                </a:prstGeom>
                <a:solidFill>
                  <a:srgbClr val="000080">
                    <a:alpha val="70195"/>
                  </a:srgbClr>
                </a:solidFill>
                <a:ln w="9525">
                  <a:noFill/>
                  <a:miter lim="800000"/>
                  <a:headEnd/>
                  <a:tailEnd/>
                </a:ln>
              </p:spPr>
              <p:txBody>
                <a:bodyPr/>
                <a:lstStyle/>
                <a:p>
                  <a:endParaRPr lang="fr-FR"/>
                </a:p>
              </p:txBody>
            </p:sp>
            <p:sp>
              <p:nvSpPr>
                <p:cNvPr id="372" name="Rectangle 99"/>
                <p:cNvSpPr>
                  <a:spLocks noChangeAspect="1" noChangeArrowheads="1"/>
                </p:cNvSpPr>
                <p:nvPr/>
              </p:nvSpPr>
              <p:spPr bwMode="auto">
                <a:xfrm>
                  <a:off x="-246" y="1586"/>
                  <a:ext cx="15" cy="8"/>
                </a:xfrm>
                <a:prstGeom prst="rect">
                  <a:avLst/>
                </a:prstGeom>
                <a:solidFill>
                  <a:srgbClr val="000080">
                    <a:alpha val="70195"/>
                  </a:srgbClr>
                </a:solidFill>
                <a:ln w="9525">
                  <a:noFill/>
                  <a:miter lim="800000"/>
                  <a:headEnd/>
                  <a:tailEnd/>
                </a:ln>
              </p:spPr>
              <p:txBody>
                <a:bodyPr/>
                <a:lstStyle/>
                <a:p>
                  <a:endParaRPr lang="fr-FR"/>
                </a:p>
              </p:txBody>
            </p:sp>
            <p:sp>
              <p:nvSpPr>
                <p:cNvPr id="373" name="Rectangle 100"/>
                <p:cNvSpPr>
                  <a:spLocks noChangeAspect="1" noChangeArrowheads="1"/>
                </p:cNvSpPr>
                <p:nvPr/>
              </p:nvSpPr>
              <p:spPr bwMode="auto">
                <a:xfrm>
                  <a:off x="-223" y="1586"/>
                  <a:ext cx="15" cy="8"/>
                </a:xfrm>
                <a:prstGeom prst="rect">
                  <a:avLst/>
                </a:prstGeom>
                <a:solidFill>
                  <a:srgbClr val="000080">
                    <a:alpha val="70195"/>
                  </a:srgbClr>
                </a:solidFill>
                <a:ln w="9525">
                  <a:noFill/>
                  <a:miter lim="800000"/>
                  <a:headEnd/>
                  <a:tailEnd/>
                </a:ln>
              </p:spPr>
              <p:txBody>
                <a:bodyPr/>
                <a:lstStyle/>
                <a:p>
                  <a:endParaRPr lang="fr-FR"/>
                </a:p>
              </p:txBody>
            </p:sp>
            <p:sp>
              <p:nvSpPr>
                <p:cNvPr id="374" name="Rectangle 101"/>
                <p:cNvSpPr>
                  <a:spLocks noChangeAspect="1" noChangeArrowheads="1"/>
                </p:cNvSpPr>
                <p:nvPr/>
              </p:nvSpPr>
              <p:spPr bwMode="auto">
                <a:xfrm>
                  <a:off x="-238" y="1594"/>
                  <a:ext cx="15" cy="7"/>
                </a:xfrm>
                <a:prstGeom prst="rect">
                  <a:avLst/>
                </a:prstGeom>
                <a:solidFill>
                  <a:srgbClr val="000080">
                    <a:alpha val="70195"/>
                  </a:srgbClr>
                </a:solidFill>
                <a:ln w="9525">
                  <a:noFill/>
                  <a:miter lim="800000"/>
                  <a:headEnd/>
                  <a:tailEnd/>
                </a:ln>
              </p:spPr>
              <p:txBody>
                <a:bodyPr/>
                <a:lstStyle/>
                <a:p>
                  <a:endParaRPr lang="fr-FR"/>
                </a:p>
              </p:txBody>
            </p:sp>
            <p:sp>
              <p:nvSpPr>
                <p:cNvPr id="375" name="Rectangle 102"/>
                <p:cNvSpPr>
                  <a:spLocks noChangeAspect="1" noChangeArrowheads="1"/>
                </p:cNvSpPr>
                <p:nvPr/>
              </p:nvSpPr>
              <p:spPr bwMode="auto">
                <a:xfrm>
                  <a:off x="-223" y="1594"/>
                  <a:ext cx="15" cy="7"/>
                </a:xfrm>
                <a:prstGeom prst="rect">
                  <a:avLst/>
                </a:prstGeom>
                <a:solidFill>
                  <a:srgbClr val="000080">
                    <a:alpha val="70195"/>
                  </a:srgbClr>
                </a:solidFill>
                <a:ln w="9525">
                  <a:noFill/>
                  <a:miter lim="800000"/>
                  <a:headEnd/>
                  <a:tailEnd/>
                </a:ln>
              </p:spPr>
              <p:txBody>
                <a:bodyPr/>
                <a:lstStyle/>
                <a:p>
                  <a:endParaRPr lang="fr-FR"/>
                </a:p>
              </p:txBody>
            </p:sp>
            <p:sp>
              <p:nvSpPr>
                <p:cNvPr id="376" name="Rectangle 103"/>
                <p:cNvSpPr>
                  <a:spLocks noChangeAspect="1" noChangeArrowheads="1"/>
                </p:cNvSpPr>
                <p:nvPr/>
              </p:nvSpPr>
              <p:spPr bwMode="auto">
                <a:xfrm>
                  <a:off x="-238" y="1601"/>
                  <a:ext cx="30" cy="8"/>
                </a:xfrm>
                <a:prstGeom prst="rect">
                  <a:avLst/>
                </a:prstGeom>
                <a:solidFill>
                  <a:srgbClr val="000080">
                    <a:alpha val="70195"/>
                  </a:srgbClr>
                </a:solidFill>
                <a:ln w="9525">
                  <a:noFill/>
                  <a:miter lim="800000"/>
                  <a:headEnd/>
                  <a:tailEnd/>
                </a:ln>
              </p:spPr>
              <p:txBody>
                <a:bodyPr/>
                <a:lstStyle/>
                <a:p>
                  <a:endParaRPr lang="fr-FR"/>
                </a:p>
              </p:txBody>
            </p:sp>
            <p:sp>
              <p:nvSpPr>
                <p:cNvPr id="377" name="Rectangle 104"/>
                <p:cNvSpPr>
                  <a:spLocks noChangeAspect="1" noChangeArrowheads="1"/>
                </p:cNvSpPr>
                <p:nvPr/>
              </p:nvSpPr>
              <p:spPr bwMode="auto">
                <a:xfrm>
                  <a:off x="-200" y="1601"/>
                  <a:ext cx="8" cy="8"/>
                </a:xfrm>
                <a:prstGeom prst="rect">
                  <a:avLst/>
                </a:prstGeom>
                <a:solidFill>
                  <a:srgbClr val="000080">
                    <a:alpha val="70195"/>
                  </a:srgbClr>
                </a:solidFill>
                <a:ln w="9525">
                  <a:noFill/>
                  <a:miter lim="800000"/>
                  <a:headEnd/>
                  <a:tailEnd/>
                </a:ln>
              </p:spPr>
              <p:txBody>
                <a:bodyPr/>
                <a:lstStyle/>
                <a:p>
                  <a:endParaRPr lang="fr-FR"/>
                </a:p>
              </p:txBody>
            </p:sp>
            <p:sp>
              <p:nvSpPr>
                <p:cNvPr id="378" name="Rectangle 105"/>
                <p:cNvSpPr>
                  <a:spLocks noChangeAspect="1" noChangeArrowheads="1"/>
                </p:cNvSpPr>
                <p:nvPr/>
              </p:nvSpPr>
              <p:spPr bwMode="auto">
                <a:xfrm>
                  <a:off x="-238" y="1609"/>
                  <a:ext cx="46" cy="8"/>
                </a:xfrm>
                <a:prstGeom prst="rect">
                  <a:avLst/>
                </a:prstGeom>
                <a:solidFill>
                  <a:srgbClr val="000080">
                    <a:alpha val="70195"/>
                  </a:srgbClr>
                </a:solidFill>
                <a:ln w="9525">
                  <a:noFill/>
                  <a:miter lim="800000"/>
                  <a:headEnd/>
                  <a:tailEnd/>
                </a:ln>
              </p:spPr>
              <p:txBody>
                <a:bodyPr/>
                <a:lstStyle/>
                <a:p>
                  <a:endParaRPr lang="fr-FR"/>
                </a:p>
              </p:txBody>
            </p:sp>
            <p:sp>
              <p:nvSpPr>
                <p:cNvPr id="379" name="Rectangle 106"/>
                <p:cNvSpPr>
                  <a:spLocks noChangeAspect="1" noChangeArrowheads="1"/>
                </p:cNvSpPr>
                <p:nvPr/>
              </p:nvSpPr>
              <p:spPr bwMode="auto">
                <a:xfrm>
                  <a:off x="-231" y="1617"/>
                  <a:ext cx="31" cy="31"/>
                </a:xfrm>
                <a:prstGeom prst="rect">
                  <a:avLst/>
                </a:prstGeom>
                <a:solidFill>
                  <a:srgbClr val="000080">
                    <a:alpha val="70195"/>
                  </a:srgbClr>
                </a:solidFill>
                <a:ln w="9525">
                  <a:noFill/>
                  <a:miter lim="800000"/>
                  <a:headEnd/>
                  <a:tailEnd/>
                </a:ln>
              </p:spPr>
              <p:txBody>
                <a:bodyPr/>
                <a:lstStyle/>
                <a:p>
                  <a:endParaRPr lang="fr-FR"/>
                </a:p>
              </p:txBody>
            </p:sp>
            <p:sp>
              <p:nvSpPr>
                <p:cNvPr id="380" name="Rectangle 107"/>
                <p:cNvSpPr>
                  <a:spLocks noChangeAspect="1" noChangeArrowheads="1"/>
                </p:cNvSpPr>
                <p:nvPr/>
              </p:nvSpPr>
              <p:spPr bwMode="auto">
                <a:xfrm>
                  <a:off x="-223" y="1648"/>
                  <a:ext cx="15" cy="23"/>
                </a:xfrm>
                <a:prstGeom prst="rect">
                  <a:avLst/>
                </a:prstGeom>
                <a:solidFill>
                  <a:srgbClr val="000080">
                    <a:alpha val="70195"/>
                  </a:srgbClr>
                </a:solidFill>
                <a:ln w="9525">
                  <a:noFill/>
                  <a:miter lim="800000"/>
                  <a:headEnd/>
                  <a:tailEnd/>
                </a:ln>
              </p:spPr>
              <p:txBody>
                <a:bodyPr/>
                <a:lstStyle/>
                <a:p>
                  <a:endParaRPr lang="fr-FR"/>
                </a:p>
              </p:txBody>
            </p:sp>
          </p:grpSp>
          <p:grpSp>
            <p:nvGrpSpPr>
              <p:cNvPr id="11" name="Group 108"/>
              <p:cNvGrpSpPr>
                <a:grpSpLocks noChangeAspect="1"/>
              </p:cNvGrpSpPr>
              <p:nvPr/>
            </p:nvGrpSpPr>
            <p:grpSpPr bwMode="auto">
              <a:xfrm rot="449084">
                <a:off x="2725" y="1664"/>
                <a:ext cx="95" cy="336"/>
                <a:chOff x="2688" y="1647"/>
                <a:chExt cx="122" cy="454"/>
              </a:xfrm>
            </p:grpSpPr>
            <p:sp>
              <p:nvSpPr>
                <p:cNvPr id="326" name="Rectangle 109"/>
                <p:cNvSpPr>
                  <a:spLocks noChangeAspect="1" noChangeArrowheads="1"/>
                </p:cNvSpPr>
                <p:nvPr/>
              </p:nvSpPr>
              <p:spPr bwMode="auto">
                <a:xfrm>
                  <a:off x="2772" y="1647"/>
                  <a:ext cx="38" cy="8"/>
                </a:xfrm>
                <a:prstGeom prst="rect">
                  <a:avLst/>
                </a:prstGeom>
                <a:solidFill>
                  <a:srgbClr val="000080">
                    <a:alpha val="70195"/>
                  </a:srgbClr>
                </a:solidFill>
                <a:ln w="9525">
                  <a:noFill/>
                  <a:miter lim="800000"/>
                  <a:headEnd/>
                  <a:tailEnd/>
                </a:ln>
              </p:spPr>
              <p:txBody>
                <a:bodyPr/>
                <a:lstStyle/>
                <a:p>
                  <a:endParaRPr lang="fr-FR"/>
                </a:p>
              </p:txBody>
            </p:sp>
            <p:sp>
              <p:nvSpPr>
                <p:cNvPr id="327" name="Rectangle 110"/>
                <p:cNvSpPr>
                  <a:spLocks noChangeAspect="1" noChangeArrowheads="1"/>
                </p:cNvSpPr>
                <p:nvPr/>
              </p:nvSpPr>
              <p:spPr bwMode="auto">
                <a:xfrm>
                  <a:off x="2726" y="1655"/>
                  <a:ext cx="76" cy="15"/>
                </a:xfrm>
                <a:prstGeom prst="rect">
                  <a:avLst/>
                </a:prstGeom>
                <a:solidFill>
                  <a:srgbClr val="000080">
                    <a:alpha val="70195"/>
                  </a:srgbClr>
                </a:solidFill>
                <a:ln w="9525">
                  <a:noFill/>
                  <a:miter lim="800000"/>
                  <a:headEnd/>
                  <a:tailEnd/>
                </a:ln>
              </p:spPr>
              <p:txBody>
                <a:bodyPr/>
                <a:lstStyle/>
                <a:p>
                  <a:endParaRPr lang="fr-FR"/>
                </a:p>
              </p:txBody>
            </p:sp>
            <p:sp>
              <p:nvSpPr>
                <p:cNvPr id="328" name="Rectangle 111"/>
                <p:cNvSpPr>
                  <a:spLocks noChangeAspect="1" noChangeArrowheads="1"/>
                </p:cNvSpPr>
                <p:nvPr/>
              </p:nvSpPr>
              <p:spPr bwMode="auto">
                <a:xfrm>
                  <a:off x="2718" y="1670"/>
                  <a:ext cx="77" cy="8"/>
                </a:xfrm>
                <a:prstGeom prst="rect">
                  <a:avLst/>
                </a:prstGeom>
                <a:solidFill>
                  <a:srgbClr val="000080">
                    <a:alpha val="70195"/>
                  </a:srgbClr>
                </a:solidFill>
                <a:ln w="9525">
                  <a:noFill/>
                  <a:miter lim="800000"/>
                  <a:headEnd/>
                  <a:tailEnd/>
                </a:ln>
              </p:spPr>
              <p:txBody>
                <a:bodyPr/>
                <a:lstStyle/>
                <a:p>
                  <a:endParaRPr lang="fr-FR"/>
                </a:p>
              </p:txBody>
            </p:sp>
            <p:sp>
              <p:nvSpPr>
                <p:cNvPr id="329" name="Rectangle 112"/>
                <p:cNvSpPr>
                  <a:spLocks noChangeAspect="1" noChangeArrowheads="1"/>
                </p:cNvSpPr>
                <p:nvPr/>
              </p:nvSpPr>
              <p:spPr bwMode="auto">
                <a:xfrm>
                  <a:off x="2718" y="1678"/>
                  <a:ext cx="69" cy="16"/>
                </a:xfrm>
                <a:prstGeom prst="rect">
                  <a:avLst/>
                </a:prstGeom>
                <a:solidFill>
                  <a:srgbClr val="000080">
                    <a:alpha val="70195"/>
                  </a:srgbClr>
                </a:solidFill>
                <a:ln w="9525">
                  <a:noFill/>
                  <a:miter lim="800000"/>
                  <a:headEnd/>
                  <a:tailEnd/>
                </a:ln>
              </p:spPr>
              <p:txBody>
                <a:bodyPr/>
                <a:lstStyle/>
                <a:p>
                  <a:endParaRPr lang="fr-FR"/>
                </a:p>
              </p:txBody>
            </p:sp>
            <p:sp>
              <p:nvSpPr>
                <p:cNvPr id="330" name="Rectangle 113"/>
                <p:cNvSpPr>
                  <a:spLocks noChangeAspect="1" noChangeArrowheads="1"/>
                </p:cNvSpPr>
                <p:nvPr/>
              </p:nvSpPr>
              <p:spPr bwMode="auto">
                <a:xfrm>
                  <a:off x="2718" y="1694"/>
                  <a:ext cx="61" cy="15"/>
                </a:xfrm>
                <a:prstGeom prst="rect">
                  <a:avLst/>
                </a:prstGeom>
                <a:solidFill>
                  <a:srgbClr val="000080">
                    <a:alpha val="70195"/>
                  </a:srgbClr>
                </a:solidFill>
                <a:ln w="9525">
                  <a:noFill/>
                  <a:miter lim="800000"/>
                  <a:headEnd/>
                  <a:tailEnd/>
                </a:ln>
              </p:spPr>
              <p:txBody>
                <a:bodyPr/>
                <a:lstStyle/>
                <a:p>
                  <a:endParaRPr lang="fr-FR"/>
                </a:p>
              </p:txBody>
            </p:sp>
            <p:sp>
              <p:nvSpPr>
                <p:cNvPr id="331" name="Rectangle 114"/>
                <p:cNvSpPr>
                  <a:spLocks noChangeAspect="1" noChangeArrowheads="1"/>
                </p:cNvSpPr>
                <p:nvPr/>
              </p:nvSpPr>
              <p:spPr bwMode="auto">
                <a:xfrm>
                  <a:off x="2711" y="1709"/>
                  <a:ext cx="61" cy="15"/>
                </a:xfrm>
                <a:prstGeom prst="rect">
                  <a:avLst/>
                </a:prstGeom>
                <a:solidFill>
                  <a:srgbClr val="000080">
                    <a:alpha val="70195"/>
                  </a:srgbClr>
                </a:solidFill>
                <a:ln w="9525">
                  <a:noFill/>
                  <a:miter lim="800000"/>
                  <a:headEnd/>
                  <a:tailEnd/>
                </a:ln>
              </p:spPr>
              <p:txBody>
                <a:bodyPr/>
                <a:lstStyle/>
                <a:p>
                  <a:endParaRPr lang="fr-FR"/>
                </a:p>
              </p:txBody>
            </p:sp>
            <p:sp>
              <p:nvSpPr>
                <p:cNvPr id="332" name="Rectangle 115"/>
                <p:cNvSpPr>
                  <a:spLocks noChangeAspect="1" noChangeArrowheads="1"/>
                </p:cNvSpPr>
                <p:nvPr/>
              </p:nvSpPr>
              <p:spPr bwMode="auto">
                <a:xfrm>
                  <a:off x="2711" y="1724"/>
                  <a:ext cx="61" cy="31"/>
                </a:xfrm>
                <a:prstGeom prst="rect">
                  <a:avLst/>
                </a:prstGeom>
                <a:solidFill>
                  <a:srgbClr val="000080">
                    <a:alpha val="70195"/>
                  </a:srgbClr>
                </a:solidFill>
                <a:ln w="9525">
                  <a:noFill/>
                  <a:miter lim="800000"/>
                  <a:headEnd/>
                  <a:tailEnd/>
                </a:ln>
              </p:spPr>
              <p:txBody>
                <a:bodyPr/>
                <a:lstStyle/>
                <a:p>
                  <a:endParaRPr lang="fr-FR"/>
                </a:p>
              </p:txBody>
            </p:sp>
            <p:sp>
              <p:nvSpPr>
                <p:cNvPr id="333" name="Rectangle 116"/>
                <p:cNvSpPr>
                  <a:spLocks noChangeAspect="1" noChangeArrowheads="1"/>
                </p:cNvSpPr>
                <p:nvPr/>
              </p:nvSpPr>
              <p:spPr bwMode="auto">
                <a:xfrm>
                  <a:off x="2711" y="1755"/>
                  <a:ext cx="53" cy="31"/>
                </a:xfrm>
                <a:prstGeom prst="rect">
                  <a:avLst/>
                </a:prstGeom>
                <a:solidFill>
                  <a:srgbClr val="000080">
                    <a:alpha val="70195"/>
                  </a:srgbClr>
                </a:solidFill>
                <a:ln w="9525">
                  <a:noFill/>
                  <a:miter lim="800000"/>
                  <a:headEnd/>
                  <a:tailEnd/>
                </a:ln>
              </p:spPr>
              <p:txBody>
                <a:bodyPr/>
                <a:lstStyle/>
                <a:p>
                  <a:endParaRPr lang="fr-FR"/>
                </a:p>
              </p:txBody>
            </p:sp>
            <p:sp>
              <p:nvSpPr>
                <p:cNvPr id="334" name="Rectangle 117"/>
                <p:cNvSpPr>
                  <a:spLocks noChangeAspect="1" noChangeArrowheads="1"/>
                </p:cNvSpPr>
                <p:nvPr/>
              </p:nvSpPr>
              <p:spPr bwMode="auto">
                <a:xfrm>
                  <a:off x="2711" y="1786"/>
                  <a:ext cx="53" cy="23"/>
                </a:xfrm>
                <a:prstGeom prst="rect">
                  <a:avLst/>
                </a:prstGeom>
                <a:solidFill>
                  <a:srgbClr val="000080">
                    <a:alpha val="70195"/>
                  </a:srgbClr>
                </a:solidFill>
                <a:ln w="9525">
                  <a:noFill/>
                  <a:miter lim="800000"/>
                  <a:headEnd/>
                  <a:tailEnd/>
                </a:ln>
              </p:spPr>
              <p:txBody>
                <a:bodyPr/>
                <a:lstStyle/>
                <a:p>
                  <a:endParaRPr lang="fr-FR"/>
                </a:p>
              </p:txBody>
            </p:sp>
            <p:sp>
              <p:nvSpPr>
                <p:cNvPr id="335" name="Rectangle 118"/>
                <p:cNvSpPr>
                  <a:spLocks noChangeAspect="1" noChangeArrowheads="1"/>
                </p:cNvSpPr>
                <p:nvPr/>
              </p:nvSpPr>
              <p:spPr bwMode="auto">
                <a:xfrm>
                  <a:off x="2711" y="1809"/>
                  <a:ext cx="53" cy="8"/>
                </a:xfrm>
                <a:prstGeom prst="rect">
                  <a:avLst/>
                </a:prstGeom>
                <a:solidFill>
                  <a:srgbClr val="000080">
                    <a:alpha val="70195"/>
                  </a:srgbClr>
                </a:solidFill>
                <a:ln w="9525">
                  <a:noFill/>
                  <a:miter lim="800000"/>
                  <a:headEnd/>
                  <a:tailEnd/>
                </a:ln>
              </p:spPr>
              <p:txBody>
                <a:bodyPr/>
                <a:lstStyle/>
                <a:p>
                  <a:endParaRPr lang="fr-FR"/>
                </a:p>
              </p:txBody>
            </p:sp>
            <p:sp>
              <p:nvSpPr>
                <p:cNvPr id="336" name="Rectangle 119"/>
                <p:cNvSpPr>
                  <a:spLocks noChangeAspect="1" noChangeArrowheads="1"/>
                </p:cNvSpPr>
                <p:nvPr/>
              </p:nvSpPr>
              <p:spPr bwMode="auto">
                <a:xfrm>
                  <a:off x="2718" y="1817"/>
                  <a:ext cx="46" cy="38"/>
                </a:xfrm>
                <a:prstGeom prst="rect">
                  <a:avLst/>
                </a:prstGeom>
                <a:solidFill>
                  <a:srgbClr val="000080">
                    <a:alpha val="70195"/>
                  </a:srgbClr>
                </a:solidFill>
                <a:ln w="9525">
                  <a:noFill/>
                  <a:miter lim="800000"/>
                  <a:headEnd/>
                  <a:tailEnd/>
                </a:ln>
              </p:spPr>
              <p:txBody>
                <a:bodyPr/>
                <a:lstStyle/>
                <a:p>
                  <a:endParaRPr lang="fr-FR"/>
                </a:p>
              </p:txBody>
            </p:sp>
            <p:sp>
              <p:nvSpPr>
                <p:cNvPr id="337" name="Rectangle 120"/>
                <p:cNvSpPr>
                  <a:spLocks noChangeAspect="1" noChangeArrowheads="1"/>
                </p:cNvSpPr>
                <p:nvPr/>
              </p:nvSpPr>
              <p:spPr bwMode="auto">
                <a:xfrm>
                  <a:off x="2726" y="1855"/>
                  <a:ext cx="38" cy="23"/>
                </a:xfrm>
                <a:prstGeom prst="rect">
                  <a:avLst/>
                </a:prstGeom>
                <a:solidFill>
                  <a:srgbClr val="000080">
                    <a:alpha val="70195"/>
                  </a:srgbClr>
                </a:solidFill>
                <a:ln w="9525">
                  <a:noFill/>
                  <a:miter lim="800000"/>
                  <a:headEnd/>
                  <a:tailEnd/>
                </a:ln>
              </p:spPr>
              <p:txBody>
                <a:bodyPr/>
                <a:lstStyle/>
                <a:p>
                  <a:endParaRPr lang="fr-FR"/>
                </a:p>
              </p:txBody>
            </p:sp>
            <p:sp>
              <p:nvSpPr>
                <p:cNvPr id="338" name="Rectangle 121"/>
                <p:cNvSpPr>
                  <a:spLocks noChangeAspect="1" noChangeArrowheads="1"/>
                </p:cNvSpPr>
                <p:nvPr/>
              </p:nvSpPr>
              <p:spPr bwMode="auto">
                <a:xfrm>
                  <a:off x="2726" y="1878"/>
                  <a:ext cx="38" cy="8"/>
                </a:xfrm>
                <a:prstGeom prst="rect">
                  <a:avLst/>
                </a:prstGeom>
                <a:solidFill>
                  <a:srgbClr val="000080">
                    <a:alpha val="70195"/>
                  </a:srgbClr>
                </a:solidFill>
                <a:ln w="9525">
                  <a:noFill/>
                  <a:miter lim="800000"/>
                  <a:headEnd/>
                  <a:tailEnd/>
                </a:ln>
              </p:spPr>
              <p:txBody>
                <a:bodyPr/>
                <a:lstStyle/>
                <a:p>
                  <a:endParaRPr lang="fr-FR"/>
                </a:p>
              </p:txBody>
            </p:sp>
            <p:sp>
              <p:nvSpPr>
                <p:cNvPr id="339" name="Rectangle 122"/>
                <p:cNvSpPr>
                  <a:spLocks noChangeAspect="1" noChangeArrowheads="1"/>
                </p:cNvSpPr>
                <p:nvPr/>
              </p:nvSpPr>
              <p:spPr bwMode="auto">
                <a:xfrm>
                  <a:off x="2726" y="1886"/>
                  <a:ext cx="46" cy="15"/>
                </a:xfrm>
                <a:prstGeom prst="rect">
                  <a:avLst/>
                </a:prstGeom>
                <a:solidFill>
                  <a:srgbClr val="000080">
                    <a:alpha val="70195"/>
                  </a:srgbClr>
                </a:solidFill>
                <a:ln w="9525">
                  <a:noFill/>
                  <a:miter lim="800000"/>
                  <a:headEnd/>
                  <a:tailEnd/>
                </a:ln>
              </p:spPr>
              <p:txBody>
                <a:bodyPr/>
                <a:lstStyle/>
                <a:p>
                  <a:endParaRPr lang="fr-FR"/>
                </a:p>
              </p:txBody>
            </p:sp>
            <p:sp>
              <p:nvSpPr>
                <p:cNvPr id="340" name="Rectangle 123"/>
                <p:cNvSpPr>
                  <a:spLocks noChangeAspect="1" noChangeArrowheads="1"/>
                </p:cNvSpPr>
                <p:nvPr/>
              </p:nvSpPr>
              <p:spPr bwMode="auto">
                <a:xfrm>
                  <a:off x="2734" y="1901"/>
                  <a:ext cx="38" cy="31"/>
                </a:xfrm>
                <a:prstGeom prst="rect">
                  <a:avLst/>
                </a:prstGeom>
                <a:solidFill>
                  <a:srgbClr val="000080">
                    <a:alpha val="70195"/>
                  </a:srgbClr>
                </a:solidFill>
                <a:ln w="9525">
                  <a:noFill/>
                  <a:miter lim="800000"/>
                  <a:headEnd/>
                  <a:tailEnd/>
                </a:ln>
              </p:spPr>
              <p:txBody>
                <a:bodyPr/>
                <a:lstStyle/>
                <a:p>
                  <a:endParaRPr lang="fr-FR"/>
                </a:p>
              </p:txBody>
            </p:sp>
            <p:sp>
              <p:nvSpPr>
                <p:cNvPr id="341" name="Rectangle 124"/>
                <p:cNvSpPr>
                  <a:spLocks noChangeAspect="1" noChangeArrowheads="1"/>
                </p:cNvSpPr>
                <p:nvPr/>
              </p:nvSpPr>
              <p:spPr bwMode="auto">
                <a:xfrm>
                  <a:off x="2688" y="1932"/>
                  <a:ext cx="7" cy="8"/>
                </a:xfrm>
                <a:prstGeom prst="rect">
                  <a:avLst/>
                </a:prstGeom>
                <a:solidFill>
                  <a:srgbClr val="000080">
                    <a:alpha val="70195"/>
                  </a:srgbClr>
                </a:solidFill>
                <a:ln w="9525">
                  <a:noFill/>
                  <a:miter lim="800000"/>
                  <a:headEnd/>
                  <a:tailEnd/>
                </a:ln>
              </p:spPr>
              <p:txBody>
                <a:bodyPr/>
                <a:lstStyle/>
                <a:p>
                  <a:endParaRPr lang="fr-FR"/>
                </a:p>
              </p:txBody>
            </p:sp>
            <p:sp>
              <p:nvSpPr>
                <p:cNvPr id="342" name="Rectangle 125"/>
                <p:cNvSpPr>
                  <a:spLocks noChangeAspect="1" noChangeArrowheads="1"/>
                </p:cNvSpPr>
                <p:nvPr/>
              </p:nvSpPr>
              <p:spPr bwMode="auto">
                <a:xfrm>
                  <a:off x="2734" y="1932"/>
                  <a:ext cx="38" cy="8"/>
                </a:xfrm>
                <a:prstGeom prst="rect">
                  <a:avLst/>
                </a:prstGeom>
                <a:solidFill>
                  <a:srgbClr val="000080">
                    <a:alpha val="70195"/>
                  </a:srgbClr>
                </a:solidFill>
                <a:ln w="9525">
                  <a:noFill/>
                  <a:miter lim="800000"/>
                  <a:headEnd/>
                  <a:tailEnd/>
                </a:ln>
              </p:spPr>
              <p:txBody>
                <a:bodyPr/>
                <a:lstStyle/>
                <a:p>
                  <a:endParaRPr lang="fr-FR"/>
                </a:p>
              </p:txBody>
            </p:sp>
            <p:sp>
              <p:nvSpPr>
                <p:cNvPr id="343" name="Rectangle 126"/>
                <p:cNvSpPr>
                  <a:spLocks noChangeAspect="1" noChangeArrowheads="1"/>
                </p:cNvSpPr>
                <p:nvPr/>
              </p:nvSpPr>
              <p:spPr bwMode="auto">
                <a:xfrm>
                  <a:off x="2695" y="1940"/>
                  <a:ext cx="16" cy="7"/>
                </a:xfrm>
                <a:prstGeom prst="rect">
                  <a:avLst/>
                </a:prstGeom>
                <a:solidFill>
                  <a:srgbClr val="000080">
                    <a:alpha val="70195"/>
                  </a:srgbClr>
                </a:solidFill>
                <a:ln w="9525">
                  <a:noFill/>
                  <a:miter lim="800000"/>
                  <a:headEnd/>
                  <a:tailEnd/>
                </a:ln>
              </p:spPr>
              <p:txBody>
                <a:bodyPr/>
                <a:lstStyle/>
                <a:p>
                  <a:endParaRPr lang="fr-FR"/>
                </a:p>
              </p:txBody>
            </p:sp>
            <p:sp>
              <p:nvSpPr>
                <p:cNvPr id="344" name="Rectangle 127"/>
                <p:cNvSpPr>
                  <a:spLocks noChangeAspect="1" noChangeArrowheads="1"/>
                </p:cNvSpPr>
                <p:nvPr/>
              </p:nvSpPr>
              <p:spPr bwMode="auto">
                <a:xfrm>
                  <a:off x="2741" y="1940"/>
                  <a:ext cx="38" cy="7"/>
                </a:xfrm>
                <a:prstGeom prst="rect">
                  <a:avLst/>
                </a:prstGeom>
                <a:solidFill>
                  <a:srgbClr val="000080">
                    <a:alpha val="70195"/>
                  </a:srgbClr>
                </a:solidFill>
                <a:ln w="9525">
                  <a:noFill/>
                  <a:miter lim="800000"/>
                  <a:headEnd/>
                  <a:tailEnd/>
                </a:ln>
              </p:spPr>
              <p:txBody>
                <a:bodyPr/>
                <a:lstStyle/>
                <a:p>
                  <a:endParaRPr lang="fr-FR"/>
                </a:p>
              </p:txBody>
            </p:sp>
            <p:sp>
              <p:nvSpPr>
                <p:cNvPr id="345" name="Rectangle 128"/>
                <p:cNvSpPr>
                  <a:spLocks noChangeAspect="1" noChangeArrowheads="1"/>
                </p:cNvSpPr>
                <p:nvPr/>
              </p:nvSpPr>
              <p:spPr bwMode="auto">
                <a:xfrm>
                  <a:off x="2703" y="1947"/>
                  <a:ext cx="15" cy="8"/>
                </a:xfrm>
                <a:prstGeom prst="rect">
                  <a:avLst/>
                </a:prstGeom>
                <a:solidFill>
                  <a:srgbClr val="000080">
                    <a:alpha val="70195"/>
                  </a:srgbClr>
                </a:solidFill>
                <a:ln w="9525">
                  <a:noFill/>
                  <a:miter lim="800000"/>
                  <a:headEnd/>
                  <a:tailEnd/>
                </a:ln>
              </p:spPr>
              <p:txBody>
                <a:bodyPr/>
                <a:lstStyle/>
                <a:p>
                  <a:endParaRPr lang="fr-FR"/>
                </a:p>
              </p:txBody>
            </p:sp>
            <p:sp>
              <p:nvSpPr>
                <p:cNvPr id="346" name="Rectangle 129"/>
                <p:cNvSpPr>
                  <a:spLocks noChangeAspect="1" noChangeArrowheads="1"/>
                </p:cNvSpPr>
                <p:nvPr/>
              </p:nvSpPr>
              <p:spPr bwMode="auto">
                <a:xfrm>
                  <a:off x="2741" y="1947"/>
                  <a:ext cx="38" cy="8"/>
                </a:xfrm>
                <a:prstGeom prst="rect">
                  <a:avLst/>
                </a:prstGeom>
                <a:solidFill>
                  <a:srgbClr val="000080">
                    <a:alpha val="70195"/>
                  </a:srgbClr>
                </a:solidFill>
                <a:ln w="9525">
                  <a:noFill/>
                  <a:miter lim="800000"/>
                  <a:headEnd/>
                  <a:tailEnd/>
                </a:ln>
              </p:spPr>
              <p:txBody>
                <a:bodyPr/>
                <a:lstStyle/>
                <a:p>
                  <a:endParaRPr lang="fr-FR"/>
                </a:p>
              </p:txBody>
            </p:sp>
            <p:sp>
              <p:nvSpPr>
                <p:cNvPr id="347" name="Rectangle 130"/>
                <p:cNvSpPr>
                  <a:spLocks noChangeAspect="1" noChangeArrowheads="1"/>
                </p:cNvSpPr>
                <p:nvPr/>
              </p:nvSpPr>
              <p:spPr bwMode="auto">
                <a:xfrm>
                  <a:off x="2795" y="1947"/>
                  <a:ext cx="7" cy="8"/>
                </a:xfrm>
                <a:prstGeom prst="rect">
                  <a:avLst/>
                </a:prstGeom>
                <a:solidFill>
                  <a:srgbClr val="000080">
                    <a:alpha val="70195"/>
                  </a:srgbClr>
                </a:solidFill>
                <a:ln w="9525">
                  <a:noFill/>
                  <a:miter lim="800000"/>
                  <a:headEnd/>
                  <a:tailEnd/>
                </a:ln>
              </p:spPr>
              <p:txBody>
                <a:bodyPr/>
                <a:lstStyle/>
                <a:p>
                  <a:endParaRPr lang="fr-FR"/>
                </a:p>
              </p:txBody>
            </p:sp>
            <p:sp>
              <p:nvSpPr>
                <p:cNvPr id="348" name="Rectangle 131"/>
                <p:cNvSpPr>
                  <a:spLocks noChangeAspect="1" noChangeArrowheads="1"/>
                </p:cNvSpPr>
                <p:nvPr/>
              </p:nvSpPr>
              <p:spPr bwMode="auto">
                <a:xfrm>
                  <a:off x="2703" y="1955"/>
                  <a:ext cx="31" cy="8"/>
                </a:xfrm>
                <a:prstGeom prst="rect">
                  <a:avLst/>
                </a:prstGeom>
                <a:solidFill>
                  <a:srgbClr val="000080">
                    <a:alpha val="70195"/>
                  </a:srgbClr>
                </a:solidFill>
                <a:ln w="9525">
                  <a:noFill/>
                  <a:miter lim="800000"/>
                  <a:headEnd/>
                  <a:tailEnd/>
                </a:ln>
              </p:spPr>
              <p:txBody>
                <a:bodyPr/>
                <a:lstStyle/>
                <a:p>
                  <a:endParaRPr lang="fr-FR"/>
                </a:p>
              </p:txBody>
            </p:sp>
            <p:sp>
              <p:nvSpPr>
                <p:cNvPr id="349" name="Rectangle 132"/>
                <p:cNvSpPr>
                  <a:spLocks noChangeAspect="1" noChangeArrowheads="1"/>
                </p:cNvSpPr>
                <p:nvPr/>
              </p:nvSpPr>
              <p:spPr bwMode="auto">
                <a:xfrm>
                  <a:off x="2741" y="1955"/>
                  <a:ext cx="38" cy="8"/>
                </a:xfrm>
                <a:prstGeom prst="rect">
                  <a:avLst/>
                </a:prstGeom>
                <a:solidFill>
                  <a:srgbClr val="000080">
                    <a:alpha val="70195"/>
                  </a:srgbClr>
                </a:solidFill>
                <a:ln w="9525">
                  <a:noFill/>
                  <a:miter lim="800000"/>
                  <a:headEnd/>
                  <a:tailEnd/>
                </a:ln>
              </p:spPr>
              <p:txBody>
                <a:bodyPr/>
                <a:lstStyle/>
                <a:p>
                  <a:endParaRPr lang="fr-FR"/>
                </a:p>
              </p:txBody>
            </p:sp>
            <p:sp>
              <p:nvSpPr>
                <p:cNvPr id="350" name="Rectangle 133"/>
                <p:cNvSpPr>
                  <a:spLocks noChangeAspect="1" noChangeArrowheads="1"/>
                </p:cNvSpPr>
                <p:nvPr/>
              </p:nvSpPr>
              <p:spPr bwMode="auto">
                <a:xfrm>
                  <a:off x="2787" y="1955"/>
                  <a:ext cx="15" cy="8"/>
                </a:xfrm>
                <a:prstGeom prst="rect">
                  <a:avLst/>
                </a:prstGeom>
                <a:solidFill>
                  <a:srgbClr val="000080">
                    <a:alpha val="70195"/>
                  </a:srgbClr>
                </a:solidFill>
                <a:ln w="9525">
                  <a:noFill/>
                  <a:miter lim="800000"/>
                  <a:headEnd/>
                  <a:tailEnd/>
                </a:ln>
              </p:spPr>
              <p:txBody>
                <a:bodyPr/>
                <a:lstStyle/>
                <a:p>
                  <a:endParaRPr lang="fr-FR"/>
                </a:p>
              </p:txBody>
            </p:sp>
            <p:sp>
              <p:nvSpPr>
                <p:cNvPr id="351" name="Rectangle 134"/>
                <p:cNvSpPr>
                  <a:spLocks noChangeAspect="1" noChangeArrowheads="1"/>
                </p:cNvSpPr>
                <p:nvPr/>
              </p:nvSpPr>
              <p:spPr bwMode="auto">
                <a:xfrm>
                  <a:off x="2711" y="1963"/>
                  <a:ext cx="91" cy="15"/>
                </a:xfrm>
                <a:prstGeom prst="rect">
                  <a:avLst/>
                </a:prstGeom>
                <a:solidFill>
                  <a:srgbClr val="000080">
                    <a:alpha val="70195"/>
                  </a:srgbClr>
                </a:solidFill>
                <a:ln w="9525">
                  <a:noFill/>
                  <a:miter lim="800000"/>
                  <a:headEnd/>
                  <a:tailEnd/>
                </a:ln>
              </p:spPr>
              <p:txBody>
                <a:bodyPr/>
                <a:lstStyle/>
                <a:p>
                  <a:endParaRPr lang="fr-FR"/>
                </a:p>
              </p:txBody>
            </p:sp>
            <p:sp>
              <p:nvSpPr>
                <p:cNvPr id="352" name="Rectangle 135"/>
                <p:cNvSpPr>
                  <a:spLocks noChangeAspect="1" noChangeArrowheads="1"/>
                </p:cNvSpPr>
                <p:nvPr/>
              </p:nvSpPr>
              <p:spPr bwMode="auto">
                <a:xfrm>
                  <a:off x="2718" y="1978"/>
                  <a:ext cx="84" cy="8"/>
                </a:xfrm>
                <a:prstGeom prst="rect">
                  <a:avLst/>
                </a:prstGeom>
                <a:solidFill>
                  <a:srgbClr val="000080">
                    <a:alpha val="70195"/>
                  </a:srgbClr>
                </a:solidFill>
                <a:ln w="9525">
                  <a:noFill/>
                  <a:miter lim="800000"/>
                  <a:headEnd/>
                  <a:tailEnd/>
                </a:ln>
              </p:spPr>
              <p:txBody>
                <a:bodyPr/>
                <a:lstStyle/>
                <a:p>
                  <a:endParaRPr lang="fr-FR"/>
                </a:p>
              </p:txBody>
            </p:sp>
            <p:sp>
              <p:nvSpPr>
                <p:cNvPr id="353" name="Rectangle 136"/>
                <p:cNvSpPr>
                  <a:spLocks noChangeAspect="1" noChangeArrowheads="1"/>
                </p:cNvSpPr>
                <p:nvPr/>
              </p:nvSpPr>
              <p:spPr bwMode="auto">
                <a:xfrm>
                  <a:off x="2726" y="1986"/>
                  <a:ext cx="76" cy="15"/>
                </a:xfrm>
                <a:prstGeom prst="rect">
                  <a:avLst/>
                </a:prstGeom>
                <a:solidFill>
                  <a:srgbClr val="000080">
                    <a:alpha val="70195"/>
                  </a:srgbClr>
                </a:solidFill>
                <a:ln w="9525">
                  <a:noFill/>
                  <a:miter lim="800000"/>
                  <a:headEnd/>
                  <a:tailEnd/>
                </a:ln>
              </p:spPr>
              <p:txBody>
                <a:bodyPr/>
                <a:lstStyle/>
                <a:p>
                  <a:endParaRPr lang="fr-FR"/>
                </a:p>
              </p:txBody>
            </p:sp>
            <p:sp>
              <p:nvSpPr>
                <p:cNvPr id="354" name="Rectangle 137"/>
                <p:cNvSpPr>
                  <a:spLocks noChangeAspect="1" noChangeArrowheads="1"/>
                </p:cNvSpPr>
                <p:nvPr/>
              </p:nvSpPr>
              <p:spPr bwMode="auto">
                <a:xfrm>
                  <a:off x="2734" y="2001"/>
                  <a:ext cx="68" cy="15"/>
                </a:xfrm>
                <a:prstGeom prst="rect">
                  <a:avLst/>
                </a:prstGeom>
                <a:solidFill>
                  <a:srgbClr val="000080">
                    <a:alpha val="70195"/>
                  </a:srgbClr>
                </a:solidFill>
                <a:ln w="9525">
                  <a:noFill/>
                  <a:miter lim="800000"/>
                  <a:headEnd/>
                  <a:tailEnd/>
                </a:ln>
              </p:spPr>
              <p:txBody>
                <a:bodyPr/>
                <a:lstStyle/>
                <a:p>
                  <a:endParaRPr lang="fr-FR"/>
                </a:p>
              </p:txBody>
            </p:sp>
            <p:sp>
              <p:nvSpPr>
                <p:cNvPr id="355" name="Rectangle 138"/>
                <p:cNvSpPr>
                  <a:spLocks noChangeAspect="1" noChangeArrowheads="1"/>
                </p:cNvSpPr>
                <p:nvPr/>
              </p:nvSpPr>
              <p:spPr bwMode="auto">
                <a:xfrm>
                  <a:off x="2741" y="2016"/>
                  <a:ext cx="61" cy="8"/>
                </a:xfrm>
                <a:prstGeom prst="rect">
                  <a:avLst/>
                </a:prstGeom>
                <a:solidFill>
                  <a:srgbClr val="000080">
                    <a:alpha val="70195"/>
                  </a:srgbClr>
                </a:solidFill>
                <a:ln w="9525">
                  <a:noFill/>
                  <a:miter lim="800000"/>
                  <a:headEnd/>
                  <a:tailEnd/>
                </a:ln>
              </p:spPr>
              <p:txBody>
                <a:bodyPr/>
                <a:lstStyle/>
                <a:p>
                  <a:endParaRPr lang="fr-FR"/>
                </a:p>
              </p:txBody>
            </p:sp>
            <p:sp>
              <p:nvSpPr>
                <p:cNvPr id="356" name="Rectangle 139"/>
                <p:cNvSpPr>
                  <a:spLocks noChangeAspect="1" noChangeArrowheads="1"/>
                </p:cNvSpPr>
                <p:nvPr/>
              </p:nvSpPr>
              <p:spPr bwMode="auto">
                <a:xfrm>
                  <a:off x="2749" y="2024"/>
                  <a:ext cx="46" cy="16"/>
                </a:xfrm>
                <a:prstGeom prst="rect">
                  <a:avLst/>
                </a:prstGeom>
                <a:solidFill>
                  <a:srgbClr val="000080">
                    <a:alpha val="70195"/>
                  </a:srgbClr>
                </a:solidFill>
                <a:ln w="9525">
                  <a:noFill/>
                  <a:miter lim="800000"/>
                  <a:headEnd/>
                  <a:tailEnd/>
                </a:ln>
              </p:spPr>
              <p:txBody>
                <a:bodyPr/>
                <a:lstStyle/>
                <a:p>
                  <a:endParaRPr lang="fr-FR"/>
                </a:p>
              </p:txBody>
            </p:sp>
            <p:sp>
              <p:nvSpPr>
                <p:cNvPr id="357" name="Rectangle 140"/>
                <p:cNvSpPr>
                  <a:spLocks noChangeAspect="1" noChangeArrowheads="1"/>
                </p:cNvSpPr>
                <p:nvPr/>
              </p:nvSpPr>
              <p:spPr bwMode="auto">
                <a:xfrm>
                  <a:off x="2756" y="2040"/>
                  <a:ext cx="39" cy="15"/>
                </a:xfrm>
                <a:prstGeom prst="rect">
                  <a:avLst/>
                </a:prstGeom>
                <a:solidFill>
                  <a:srgbClr val="000080">
                    <a:alpha val="70195"/>
                  </a:srgbClr>
                </a:solidFill>
                <a:ln w="9525">
                  <a:noFill/>
                  <a:miter lim="800000"/>
                  <a:headEnd/>
                  <a:tailEnd/>
                </a:ln>
              </p:spPr>
              <p:txBody>
                <a:bodyPr/>
                <a:lstStyle/>
                <a:p>
                  <a:endParaRPr lang="fr-FR"/>
                </a:p>
              </p:txBody>
            </p:sp>
            <p:sp>
              <p:nvSpPr>
                <p:cNvPr id="358" name="Rectangle 141"/>
                <p:cNvSpPr>
                  <a:spLocks noChangeAspect="1" noChangeArrowheads="1"/>
                </p:cNvSpPr>
                <p:nvPr/>
              </p:nvSpPr>
              <p:spPr bwMode="auto">
                <a:xfrm>
                  <a:off x="2764" y="2055"/>
                  <a:ext cx="31" cy="8"/>
                </a:xfrm>
                <a:prstGeom prst="rect">
                  <a:avLst/>
                </a:prstGeom>
                <a:solidFill>
                  <a:srgbClr val="000080">
                    <a:alpha val="70195"/>
                  </a:srgbClr>
                </a:solidFill>
                <a:ln w="9525">
                  <a:noFill/>
                  <a:miter lim="800000"/>
                  <a:headEnd/>
                  <a:tailEnd/>
                </a:ln>
              </p:spPr>
              <p:txBody>
                <a:bodyPr/>
                <a:lstStyle/>
                <a:p>
                  <a:endParaRPr lang="fr-FR"/>
                </a:p>
              </p:txBody>
            </p:sp>
            <p:sp>
              <p:nvSpPr>
                <p:cNvPr id="359" name="Rectangle 142"/>
                <p:cNvSpPr>
                  <a:spLocks noChangeAspect="1" noChangeArrowheads="1"/>
                </p:cNvSpPr>
                <p:nvPr/>
              </p:nvSpPr>
              <p:spPr bwMode="auto">
                <a:xfrm>
                  <a:off x="2772" y="2063"/>
                  <a:ext cx="23" cy="15"/>
                </a:xfrm>
                <a:prstGeom prst="rect">
                  <a:avLst/>
                </a:prstGeom>
                <a:solidFill>
                  <a:srgbClr val="000080">
                    <a:alpha val="70195"/>
                  </a:srgbClr>
                </a:solidFill>
                <a:ln w="9525">
                  <a:noFill/>
                  <a:miter lim="800000"/>
                  <a:headEnd/>
                  <a:tailEnd/>
                </a:ln>
              </p:spPr>
              <p:txBody>
                <a:bodyPr/>
                <a:lstStyle/>
                <a:p>
                  <a:endParaRPr lang="fr-FR"/>
                </a:p>
              </p:txBody>
            </p:sp>
            <p:sp>
              <p:nvSpPr>
                <p:cNvPr id="360" name="Rectangle 143"/>
                <p:cNvSpPr>
                  <a:spLocks noChangeAspect="1" noChangeArrowheads="1"/>
                </p:cNvSpPr>
                <p:nvPr/>
              </p:nvSpPr>
              <p:spPr bwMode="auto">
                <a:xfrm>
                  <a:off x="2779" y="2078"/>
                  <a:ext cx="16" cy="15"/>
                </a:xfrm>
                <a:prstGeom prst="rect">
                  <a:avLst/>
                </a:prstGeom>
                <a:solidFill>
                  <a:srgbClr val="000080">
                    <a:alpha val="70195"/>
                  </a:srgbClr>
                </a:solidFill>
                <a:ln w="9525">
                  <a:noFill/>
                  <a:miter lim="800000"/>
                  <a:headEnd/>
                  <a:tailEnd/>
                </a:ln>
              </p:spPr>
              <p:txBody>
                <a:bodyPr/>
                <a:lstStyle/>
                <a:p>
                  <a:endParaRPr lang="fr-FR"/>
                </a:p>
              </p:txBody>
            </p:sp>
            <p:sp>
              <p:nvSpPr>
                <p:cNvPr id="361" name="Rectangle 144"/>
                <p:cNvSpPr>
                  <a:spLocks noChangeAspect="1" noChangeArrowheads="1"/>
                </p:cNvSpPr>
                <p:nvPr/>
              </p:nvSpPr>
              <p:spPr bwMode="auto">
                <a:xfrm>
                  <a:off x="2787" y="2093"/>
                  <a:ext cx="8" cy="8"/>
                </a:xfrm>
                <a:prstGeom prst="rect">
                  <a:avLst/>
                </a:prstGeom>
                <a:solidFill>
                  <a:srgbClr val="000080">
                    <a:alpha val="70195"/>
                  </a:srgbClr>
                </a:solidFill>
                <a:ln w="9525">
                  <a:noFill/>
                  <a:miter lim="800000"/>
                  <a:headEnd/>
                  <a:tailEnd/>
                </a:ln>
              </p:spPr>
              <p:txBody>
                <a:bodyPr/>
                <a:lstStyle/>
                <a:p>
                  <a:endParaRPr lang="fr-FR"/>
                </a:p>
              </p:txBody>
            </p:sp>
          </p:grpSp>
          <p:grpSp>
            <p:nvGrpSpPr>
              <p:cNvPr id="12" name="Group 145"/>
              <p:cNvGrpSpPr>
                <a:grpSpLocks noChangeAspect="1"/>
              </p:cNvGrpSpPr>
              <p:nvPr/>
            </p:nvGrpSpPr>
            <p:grpSpPr bwMode="auto">
              <a:xfrm rot="3521418">
                <a:off x="2184" y="1493"/>
                <a:ext cx="95" cy="336"/>
                <a:chOff x="2688" y="1647"/>
                <a:chExt cx="122" cy="454"/>
              </a:xfrm>
            </p:grpSpPr>
            <p:sp>
              <p:nvSpPr>
                <p:cNvPr id="290" name="Rectangle 146"/>
                <p:cNvSpPr>
                  <a:spLocks noChangeAspect="1" noChangeArrowheads="1"/>
                </p:cNvSpPr>
                <p:nvPr/>
              </p:nvSpPr>
              <p:spPr bwMode="auto">
                <a:xfrm>
                  <a:off x="2772" y="1647"/>
                  <a:ext cx="38" cy="8"/>
                </a:xfrm>
                <a:prstGeom prst="rect">
                  <a:avLst/>
                </a:prstGeom>
                <a:solidFill>
                  <a:srgbClr val="000080">
                    <a:alpha val="70195"/>
                  </a:srgbClr>
                </a:solidFill>
                <a:ln w="9525">
                  <a:noFill/>
                  <a:miter lim="800000"/>
                  <a:headEnd/>
                  <a:tailEnd/>
                </a:ln>
              </p:spPr>
              <p:txBody>
                <a:bodyPr/>
                <a:lstStyle/>
                <a:p>
                  <a:endParaRPr lang="fr-FR"/>
                </a:p>
              </p:txBody>
            </p:sp>
            <p:sp>
              <p:nvSpPr>
                <p:cNvPr id="291" name="Rectangle 147"/>
                <p:cNvSpPr>
                  <a:spLocks noChangeAspect="1" noChangeArrowheads="1"/>
                </p:cNvSpPr>
                <p:nvPr/>
              </p:nvSpPr>
              <p:spPr bwMode="auto">
                <a:xfrm>
                  <a:off x="2726" y="1655"/>
                  <a:ext cx="76" cy="15"/>
                </a:xfrm>
                <a:prstGeom prst="rect">
                  <a:avLst/>
                </a:prstGeom>
                <a:solidFill>
                  <a:srgbClr val="000080">
                    <a:alpha val="70195"/>
                  </a:srgbClr>
                </a:solidFill>
                <a:ln w="9525">
                  <a:noFill/>
                  <a:miter lim="800000"/>
                  <a:headEnd/>
                  <a:tailEnd/>
                </a:ln>
              </p:spPr>
              <p:txBody>
                <a:bodyPr/>
                <a:lstStyle/>
                <a:p>
                  <a:endParaRPr lang="fr-FR"/>
                </a:p>
              </p:txBody>
            </p:sp>
            <p:sp>
              <p:nvSpPr>
                <p:cNvPr id="292" name="Rectangle 148"/>
                <p:cNvSpPr>
                  <a:spLocks noChangeAspect="1" noChangeArrowheads="1"/>
                </p:cNvSpPr>
                <p:nvPr/>
              </p:nvSpPr>
              <p:spPr bwMode="auto">
                <a:xfrm>
                  <a:off x="2718" y="1670"/>
                  <a:ext cx="77" cy="8"/>
                </a:xfrm>
                <a:prstGeom prst="rect">
                  <a:avLst/>
                </a:prstGeom>
                <a:solidFill>
                  <a:srgbClr val="000080">
                    <a:alpha val="70195"/>
                  </a:srgbClr>
                </a:solidFill>
                <a:ln w="9525">
                  <a:noFill/>
                  <a:miter lim="800000"/>
                  <a:headEnd/>
                  <a:tailEnd/>
                </a:ln>
              </p:spPr>
              <p:txBody>
                <a:bodyPr/>
                <a:lstStyle/>
                <a:p>
                  <a:endParaRPr lang="fr-FR"/>
                </a:p>
              </p:txBody>
            </p:sp>
            <p:sp>
              <p:nvSpPr>
                <p:cNvPr id="293" name="Rectangle 149"/>
                <p:cNvSpPr>
                  <a:spLocks noChangeAspect="1" noChangeArrowheads="1"/>
                </p:cNvSpPr>
                <p:nvPr/>
              </p:nvSpPr>
              <p:spPr bwMode="auto">
                <a:xfrm>
                  <a:off x="2718" y="1678"/>
                  <a:ext cx="69" cy="16"/>
                </a:xfrm>
                <a:prstGeom prst="rect">
                  <a:avLst/>
                </a:prstGeom>
                <a:solidFill>
                  <a:srgbClr val="000080">
                    <a:alpha val="70195"/>
                  </a:srgbClr>
                </a:solidFill>
                <a:ln w="9525">
                  <a:noFill/>
                  <a:miter lim="800000"/>
                  <a:headEnd/>
                  <a:tailEnd/>
                </a:ln>
              </p:spPr>
              <p:txBody>
                <a:bodyPr/>
                <a:lstStyle/>
                <a:p>
                  <a:endParaRPr lang="fr-FR"/>
                </a:p>
              </p:txBody>
            </p:sp>
            <p:sp>
              <p:nvSpPr>
                <p:cNvPr id="294" name="Rectangle 150"/>
                <p:cNvSpPr>
                  <a:spLocks noChangeAspect="1" noChangeArrowheads="1"/>
                </p:cNvSpPr>
                <p:nvPr/>
              </p:nvSpPr>
              <p:spPr bwMode="auto">
                <a:xfrm>
                  <a:off x="2718" y="1694"/>
                  <a:ext cx="61" cy="15"/>
                </a:xfrm>
                <a:prstGeom prst="rect">
                  <a:avLst/>
                </a:prstGeom>
                <a:solidFill>
                  <a:srgbClr val="000080">
                    <a:alpha val="70195"/>
                  </a:srgbClr>
                </a:solidFill>
                <a:ln w="9525">
                  <a:noFill/>
                  <a:miter lim="800000"/>
                  <a:headEnd/>
                  <a:tailEnd/>
                </a:ln>
              </p:spPr>
              <p:txBody>
                <a:bodyPr/>
                <a:lstStyle/>
                <a:p>
                  <a:endParaRPr lang="fr-FR"/>
                </a:p>
              </p:txBody>
            </p:sp>
            <p:sp>
              <p:nvSpPr>
                <p:cNvPr id="295" name="Rectangle 151"/>
                <p:cNvSpPr>
                  <a:spLocks noChangeAspect="1" noChangeArrowheads="1"/>
                </p:cNvSpPr>
                <p:nvPr/>
              </p:nvSpPr>
              <p:spPr bwMode="auto">
                <a:xfrm>
                  <a:off x="2711" y="1709"/>
                  <a:ext cx="61" cy="15"/>
                </a:xfrm>
                <a:prstGeom prst="rect">
                  <a:avLst/>
                </a:prstGeom>
                <a:solidFill>
                  <a:srgbClr val="000080">
                    <a:alpha val="70195"/>
                  </a:srgbClr>
                </a:solidFill>
                <a:ln w="9525">
                  <a:noFill/>
                  <a:miter lim="800000"/>
                  <a:headEnd/>
                  <a:tailEnd/>
                </a:ln>
              </p:spPr>
              <p:txBody>
                <a:bodyPr/>
                <a:lstStyle/>
                <a:p>
                  <a:endParaRPr lang="fr-FR"/>
                </a:p>
              </p:txBody>
            </p:sp>
            <p:sp>
              <p:nvSpPr>
                <p:cNvPr id="296" name="Rectangle 152"/>
                <p:cNvSpPr>
                  <a:spLocks noChangeAspect="1" noChangeArrowheads="1"/>
                </p:cNvSpPr>
                <p:nvPr/>
              </p:nvSpPr>
              <p:spPr bwMode="auto">
                <a:xfrm>
                  <a:off x="2711" y="1724"/>
                  <a:ext cx="61" cy="31"/>
                </a:xfrm>
                <a:prstGeom prst="rect">
                  <a:avLst/>
                </a:prstGeom>
                <a:solidFill>
                  <a:srgbClr val="000080">
                    <a:alpha val="70195"/>
                  </a:srgbClr>
                </a:solidFill>
                <a:ln w="9525">
                  <a:noFill/>
                  <a:miter lim="800000"/>
                  <a:headEnd/>
                  <a:tailEnd/>
                </a:ln>
              </p:spPr>
              <p:txBody>
                <a:bodyPr/>
                <a:lstStyle/>
                <a:p>
                  <a:endParaRPr lang="fr-FR"/>
                </a:p>
              </p:txBody>
            </p:sp>
            <p:sp>
              <p:nvSpPr>
                <p:cNvPr id="297" name="Rectangle 153"/>
                <p:cNvSpPr>
                  <a:spLocks noChangeAspect="1" noChangeArrowheads="1"/>
                </p:cNvSpPr>
                <p:nvPr/>
              </p:nvSpPr>
              <p:spPr bwMode="auto">
                <a:xfrm>
                  <a:off x="2711" y="1755"/>
                  <a:ext cx="53" cy="31"/>
                </a:xfrm>
                <a:prstGeom prst="rect">
                  <a:avLst/>
                </a:prstGeom>
                <a:solidFill>
                  <a:srgbClr val="000080">
                    <a:alpha val="70195"/>
                  </a:srgbClr>
                </a:solidFill>
                <a:ln w="9525">
                  <a:noFill/>
                  <a:miter lim="800000"/>
                  <a:headEnd/>
                  <a:tailEnd/>
                </a:ln>
              </p:spPr>
              <p:txBody>
                <a:bodyPr/>
                <a:lstStyle/>
                <a:p>
                  <a:endParaRPr lang="fr-FR"/>
                </a:p>
              </p:txBody>
            </p:sp>
            <p:sp>
              <p:nvSpPr>
                <p:cNvPr id="298" name="Rectangle 154"/>
                <p:cNvSpPr>
                  <a:spLocks noChangeAspect="1" noChangeArrowheads="1"/>
                </p:cNvSpPr>
                <p:nvPr/>
              </p:nvSpPr>
              <p:spPr bwMode="auto">
                <a:xfrm>
                  <a:off x="2711" y="1786"/>
                  <a:ext cx="53" cy="23"/>
                </a:xfrm>
                <a:prstGeom prst="rect">
                  <a:avLst/>
                </a:prstGeom>
                <a:solidFill>
                  <a:srgbClr val="000080">
                    <a:alpha val="70195"/>
                  </a:srgbClr>
                </a:solidFill>
                <a:ln w="9525">
                  <a:noFill/>
                  <a:miter lim="800000"/>
                  <a:headEnd/>
                  <a:tailEnd/>
                </a:ln>
              </p:spPr>
              <p:txBody>
                <a:bodyPr/>
                <a:lstStyle/>
                <a:p>
                  <a:endParaRPr lang="fr-FR"/>
                </a:p>
              </p:txBody>
            </p:sp>
            <p:sp>
              <p:nvSpPr>
                <p:cNvPr id="299" name="Rectangle 155"/>
                <p:cNvSpPr>
                  <a:spLocks noChangeAspect="1" noChangeArrowheads="1"/>
                </p:cNvSpPr>
                <p:nvPr/>
              </p:nvSpPr>
              <p:spPr bwMode="auto">
                <a:xfrm>
                  <a:off x="2711" y="1809"/>
                  <a:ext cx="53" cy="8"/>
                </a:xfrm>
                <a:prstGeom prst="rect">
                  <a:avLst/>
                </a:prstGeom>
                <a:solidFill>
                  <a:srgbClr val="000080">
                    <a:alpha val="70195"/>
                  </a:srgbClr>
                </a:solidFill>
                <a:ln w="9525">
                  <a:noFill/>
                  <a:miter lim="800000"/>
                  <a:headEnd/>
                  <a:tailEnd/>
                </a:ln>
              </p:spPr>
              <p:txBody>
                <a:bodyPr/>
                <a:lstStyle/>
                <a:p>
                  <a:endParaRPr lang="fr-FR"/>
                </a:p>
              </p:txBody>
            </p:sp>
            <p:sp>
              <p:nvSpPr>
                <p:cNvPr id="300" name="Rectangle 156"/>
                <p:cNvSpPr>
                  <a:spLocks noChangeAspect="1" noChangeArrowheads="1"/>
                </p:cNvSpPr>
                <p:nvPr/>
              </p:nvSpPr>
              <p:spPr bwMode="auto">
                <a:xfrm>
                  <a:off x="2718" y="1817"/>
                  <a:ext cx="46" cy="38"/>
                </a:xfrm>
                <a:prstGeom prst="rect">
                  <a:avLst/>
                </a:prstGeom>
                <a:solidFill>
                  <a:srgbClr val="000080">
                    <a:alpha val="70195"/>
                  </a:srgbClr>
                </a:solidFill>
                <a:ln w="9525">
                  <a:noFill/>
                  <a:miter lim="800000"/>
                  <a:headEnd/>
                  <a:tailEnd/>
                </a:ln>
              </p:spPr>
              <p:txBody>
                <a:bodyPr/>
                <a:lstStyle/>
                <a:p>
                  <a:endParaRPr lang="fr-FR"/>
                </a:p>
              </p:txBody>
            </p:sp>
            <p:sp>
              <p:nvSpPr>
                <p:cNvPr id="301" name="Rectangle 157"/>
                <p:cNvSpPr>
                  <a:spLocks noChangeAspect="1" noChangeArrowheads="1"/>
                </p:cNvSpPr>
                <p:nvPr/>
              </p:nvSpPr>
              <p:spPr bwMode="auto">
                <a:xfrm>
                  <a:off x="2726" y="1855"/>
                  <a:ext cx="38" cy="23"/>
                </a:xfrm>
                <a:prstGeom prst="rect">
                  <a:avLst/>
                </a:prstGeom>
                <a:solidFill>
                  <a:srgbClr val="000080">
                    <a:alpha val="70195"/>
                  </a:srgbClr>
                </a:solidFill>
                <a:ln w="9525">
                  <a:noFill/>
                  <a:miter lim="800000"/>
                  <a:headEnd/>
                  <a:tailEnd/>
                </a:ln>
              </p:spPr>
              <p:txBody>
                <a:bodyPr/>
                <a:lstStyle/>
                <a:p>
                  <a:endParaRPr lang="fr-FR"/>
                </a:p>
              </p:txBody>
            </p:sp>
            <p:sp>
              <p:nvSpPr>
                <p:cNvPr id="302" name="Rectangle 158"/>
                <p:cNvSpPr>
                  <a:spLocks noChangeAspect="1" noChangeArrowheads="1"/>
                </p:cNvSpPr>
                <p:nvPr/>
              </p:nvSpPr>
              <p:spPr bwMode="auto">
                <a:xfrm>
                  <a:off x="2726" y="1878"/>
                  <a:ext cx="38" cy="8"/>
                </a:xfrm>
                <a:prstGeom prst="rect">
                  <a:avLst/>
                </a:prstGeom>
                <a:solidFill>
                  <a:srgbClr val="000080">
                    <a:alpha val="70195"/>
                  </a:srgbClr>
                </a:solidFill>
                <a:ln w="9525">
                  <a:noFill/>
                  <a:miter lim="800000"/>
                  <a:headEnd/>
                  <a:tailEnd/>
                </a:ln>
              </p:spPr>
              <p:txBody>
                <a:bodyPr/>
                <a:lstStyle/>
                <a:p>
                  <a:endParaRPr lang="fr-FR"/>
                </a:p>
              </p:txBody>
            </p:sp>
            <p:sp>
              <p:nvSpPr>
                <p:cNvPr id="303" name="Rectangle 159"/>
                <p:cNvSpPr>
                  <a:spLocks noChangeAspect="1" noChangeArrowheads="1"/>
                </p:cNvSpPr>
                <p:nvPr/>
              </p:nvSpPr>
              <p:spPr bwMode="auto">
                <a:xfrm>
                  <a:off x="2726" y="1886"/>
                  <a:ext cx="46" cy="15"/>
                </a:xfrm>
                <a:prstGeom prst="rect">
                  <a:avLst/>
                </a:prstGeom>
                <a:solidFill>
                  <a:srgbClr val="000080">
                    <a:alpha val="70195"/>
                  </a:srgbClr>
                </a:solidFill>
                <a:ln w="9525">
                  <a:noFill/>
                  <a:miter lim="800000"/>
                  <a:headEnd/>
                  <a:tailEnd/>
                </a:ln>
              </p:spPr>
              <p:txBody>
                <a:bodyPr/>
                <a:lstStyle/>
                <a:p>
                  <a:endParaRPr lang="fr-FR"/>
                </a:p>
              </p:txBody>
            </p:sp>
            <p:sp>
              <p:nvSpPr>
                <p:cNvPr id="304" name="Rectangle 160"/>
                <p:cNvSpPr>
                  <a:spLocks noChangeAspect="1" noChangeArrowheads="1"/>
                </p:cNvSpPr>
                <p:nvPr/>
              </p:nvSpPr>
              <p:spPr bwMode="auto">
                <a:xfrm>
                  <a:off x="2734" y="1901"/>
                  <a:ext cx="38" cy="31"/>
                </a:xfrm>
                <a:prstGeom prst="rect">
                  <a:avLst/>
                </a:prstGeom>
                <a:solidFill>
                  <a:srgbClr val="000080">
                    <a:alpha val="70195"/>
                  </a:srgbClr>
                </a:solidFill>
                <a:ln w="9525">
                  <a:noFill/>
                  <a:miter lim="800000"/>
                  <a:headEnd/>
                  <a:tailEnd/>
                </a:ln>
              </p:spPr>
              <p:txBody>
                <a:bodyPr/>
                <a:lstStyle/>
                <a:p>
                  <a:endParaRPr lang="fr-FR"/>
                </a:p>
              </p:txBody>
            </p:sp>
            <p:sp>
              <p:nvSpPr>
                <p:cNvPr id="305" name="Rectangle 161"/>
                <p:cNvSpPr>
                  <a:spLocks noChangeAspect="1" noChangeArrowheads="1"/>
                </p:cNvSpPr>
                <p:nvPr/>
              </p:nvSpPr>
              <p:spPr bwMode="auto">
                <a:xfrm>
                  <a:off x="2688" y="1932"/>
                  <a:ext cx="7" cy="8"/>
                </a:xfrm>
                <a:prstGeom prst="rect">
                  <a:avLst/>
                </a:prstGeom>
                <a:solidFill>
                  <a:srgbClr val="000080">
                    <a:alpha val="70195"/>
                  </a:srgbClr>
                </a:solidFill>
                <a:ln w="9525">
                  <a:noFill/>
                  <a:miter lim="800000"/>
                  <a:headEnd/>
                  <a:tailEnd/>
                </a:ln>
              </p:spPr>
              <p:txBody>
                <a:bodyPr/>
                <a:lstStyle/>
                <a:p>
                  <a:endParaRPr lang="fr-FR"/>
                </a:p>
              </p:txBody>
            </p:sp>
            <p:sp>
              <p:nvSpPr>
                <p:cNvPr id="306" name="Rectangle 162"/>
                <p:cNvSpPr>
                  <a:spLocks noChangeAspect="1" noChangeArrowheads="1"/>
                </p:cNvSpPr>
                <p:nvPr/>
              </p:nvSpPr>
              <p:spPr bwMode="auto">
                <a:xfrm>
                  <a:off x="2734" y="1932"/>
                  <a:ext cx="38" cy="8"/>
                </a:xfrm>
                <a:prstGeom prst="rect">
                  <a:avLst/>
                </a:prstGeom>
                <a:solidFill>
                  <a:srgbClr val="000080">
                    <a:alpha val="70195"/>
                  </a:srgbClr>
                </a:solidFill>
                <a:ln w="9525">
                  <a:noFill/>
                  <a:miter lim="800000"/>
                  <a:headEnd/>
                  <a:tailEnd/>
                </a:ln>
              </p:spPr>
              <p:txBody>
                <a:bodyPr/>
                <a:lstStyle/>
                <a:p>
                  <a:endParaRPr lang="fr-FR"/>
                </a:p>
              </p:txBody>
            </p:sp>
            <p:sp>
              <p:nvSpPr>
                <p:cNvPr id="307" name="Rectangle 163"/>
                <p:cNvSpPr>
                  <a:spLocks noChangeAspect="1" noChangeArrowheads="1"/>
                </p:cNvSpPr>
                <p:nvPr/>
              </p:nvSpPr>
              <p:spPr bwMode="auto">
                <a:xfrm>
                  <a:off x="2695" y="1940"/>
                  <a:ext cx="16" cy="7"/>
                </a:xfrm>
                <a:prstGeom prst="rect">
                  <a:avLst/>
                </a:prstGeom>
                <a:solidFill>
                  <a:srgbClr val="000080">
                    <a:alpha val="70195"/>
                  </a:srgbClr>
                </a:solidFill>
                <a:ln w="9525">
                  <a:noFill/>
                  <a:miter lim="800000"/>
                  <a:headEnd/>
                  <a:tailEnd/>
                </a:ln>
              </p:spPr>
              <p:txBody>
                <a:bodyPr/>
                <a:lstStyle/>
                <a:p>
                  <a:endParaRPr lang="fr-FR"/>
                </a:p>
              </p:txBody>
            </p:sp>
            <p:sp>
              <p:nvSpPr>
                <p:cNvPr id="308" name="Rectangle 164"/>
                <p:cNvSpPr>
                  <a:spLocks noChangeAspect="1" noChangeArrowheads="1"/>
                </p:cNvSpPr>
                <p:nvPr/>
              </p:nvSpPr>
              <p:spPr bwMode="auto">
                <a:xfrm>
                  <a:off x="2741" y="1940"/>
                  <a:ext cx="38" cy="7"/>
                </a:xfrm>
                <a:prstGeom prst="rect">
                  <a:avLst/>
                </a:prstGeom>
                <a:solidFill>
                  <a:srgbClr val="000080">
                    <a:alpha val="70195"/>
                  </a:srgbClr>
                </a:solidFill>
                <a:ln w="9525">
                  <a:noFill/>
                  <a:miter lim="800000"/>
                  <a:headEnd/>
                  <a:tailEnd/>
                </a:ln>
              </p:spPr>
              <p:txBody>
                <a:bodyPr/>
                <a:lstStyle/>
                <a:p>
                  <a:endParaRPr lang="fr-FR"/>
                </a:p>
              </p:txBody>
            </p:sp>
            <p:sp>
              <p:nvSpPr>
                <p:cNvPr id="309" name="Rectangle 165"/>
                <p:cNvSpPr>
                  <a:spLocks noChangeAspect="1" noChangeArrowheads="1"/>
                </p:cNvSpPr>
                <p:nvPr/>
              </p:nvSpPr>
              <p:spPr bwMode="auto">
                <a:xfrm>
                  <a:off x="2703" y="1947"/>
                  <a:ext cx="15" cy="8"/>
                </a:xfrm>
                <a:prstGeom prst="rect">
                  <a:avLst/>
                </a:prstGeom>
                <a:solidFill>
                  <a:srgbClr val="000080">
                    <a:alpha val="70195"/>
                  </a:srgbClr>
                </a:solidFill>
                <a:ln w="9525">
                  <a:noFill/>
                  <a:miter lim="800000"/>
                  <a:headEnd/>
                  <a:tailEnd/>
                </a:ln>
              </p:spPr>
              <p:txBody>
                <a:bodyPr/>
                <a:lstStyle/>
                <a:p>
                  <a:endParaRPr lang="fr-FR"/>
                </a:p>
              </p:txBody>
            </p:sp>
            <p:sp>
              <p:nvSpPr>
                <p:cNvPr id="310" name="Rectangle 166"/>
                <p:cNvSpPr>
                  <a:spLocks noChangeAspect="1" noChangeArrowheads="1"/>
                </p:cNvSpPr>
                <p:nvPr/>
              </p:nvSpPr>
              <p:spPr bwMode="auto">
                <a:xfrm>
                  <a:off x="2741" y="1947"/>
                  <a:ext cx="38" cy="8"/>
                </a:xfrm>
                <a:prstGeom prst="rect">
                  <a:avLst/>
                </a:prstGeom>
                <a:solidFill>
                  <a:srgbClr val="000080">
                    <a:alpha val="70195"/>
                  </a:srgbClr>
                </a:solidFill>
                <a:ln w="9525">
                  <a:noFill/>
                  <a:miter lim="800000"/>
                  <a:headEnd/>
                  <a:tailEnd/>
                </a:ln>
              </p:spPr>
              <p:txBody>
                <a:bodyPr/>
                <a:lstStyle/>
                <a:p>
                  <a:endParaRPr lang="fr-FR"/>
                </a:p>
              </p:txBody>
            </p:sp>
            <p:sp>
              <p:nvSpPr>
                <p:cNvPr id="311" name="Rectangle 167"/>
                <p:cNvSpPr>
                  <a:spLocks noChangeAspect="1" noChangeArrowheads="1"/>
                </p:cNvSpPr>
                <p:nvPr/>
              </p:nvSpPr>
              <p:spPr bwMode="auto">
                <a:xfrm>
                  <a:off x="2795" y="1947"/>
                  <a:ext cx="7" cy="8"/>
                </a:xfrm>
                <a:prstGeom prst="rect">
                  <a:avLst/>
                </a:prstGeom>
                <a:solidFill>
                  <a:srgbClr val="000080">
                    <a:alpha val="70195"/>
                  </a:srgbClr>
                </a:solidFill>
                <a:ln w="9525">
                  <a:noFill/>
                  <a:miter lim="800000"/>
                  <a:headEnd/>
                  <a:tailEnd/>
                </a:ln>
              </p:spPr>
              <p:txBody>
                <a:bodyPr/>
                <a:lstStyle/>
                <a:p>
                  <a:endParaRPr lang="fr-FR"/>
                </a:p>
              </p:txBody>
            </p:sp>
            <p:sp>
              <p:nvSpPr>
                <p:cNvPr id="312" name="Rectangle 168"/>
                <p:cNvSpPr>
                  <a:spLocks noChangeAspect="1" noChangeArrowheads="1"/>
                </p:cNvSpPr>
                <p:nvPr/>
              </p:nvSpPr>
              <p:spPr bwMode="auto">
                <a:xfrm>
                  <a:off x="2703" y="1955"/>
                  <a:ext cx="31" cy="8"/>
                </a:xfrm>
                <a:prstGeom prst="rect">
                  <a:avLst/>
                </a:prstGeom>
                <a:solidFill>
                  <a:srgbClr val="000080">
                    <a:alpha val="70195"/>
                  </a:srgbClr>
                </a:solidFill>
                <a:ln w="9525">
                  <a:noFill/>
                  <a:miter lim="800000"/>
                  <a:headEnd/>
                  <a:tailEnd/>
                </a:ln>
              </p:spPr>
              <p:txBody>
                <a:bodyPr/>
                <a:lstStyle/>
                <a:p>
                  <a:endParaRPr lang="fr-FR"/>
                </a:p>
              </p:txBody>
            </p:sp>
            <p:sp>
              <p:nvSpPr>
                <p:cNvPr id="313" name="Rectangle 169"/>
                <p:cNvSpPr>
                  <a:spLocks noChangeAspect="1" noChangeArrowheads="1"/>
                </p:cNvSpPr>
                <p:nvPr/>
              </p:nvSpPr>
              <p:spPr bwMode="auto">
                <a:xfrm>
                  <a:off x="2741" y="1955"/>
                  <a:ext cx="38" cy="8"/>
                </a:xfrm>
                <a:prstGeom prst="rect">
                  <a:avLst/>
                </a:prstGeom>
                <a:solidFill>
                  <a:srgbClr val="000080">
                    <a:alpha val="70195"/>
                  </a:srgbClr>
                </a:solidFill>
                <a:ln w="9525">
                  <a:noFill/>
                  <a:miter lim="800000"/>
                  <a:headEnd/>
                  <a:tailEnd/>
                </a:ln>
              </p:spPr>
              <p:txBody>
                <a:bodyPr/>
                <a:lstStyle/>
                <a:p>
                  <a:endParaRPr lang="fr-FR"/>
                </a:p>
              </p:txBody>
            </p:sp>
            <p:sp>
              <p:nvSpPr>
                <p:cNvPr id="314" name="Rectangle 170"/>
                <p:cNvSpPr>
                  <a:spLocks noChangeAspect="1" noChangeArrowheads="1"/>
                </p:cNvSpPr>
                <p:nvPr/>
              </p:nvSpPr>
              <p:spPr bwMode="auto">
                <a:xfrm>
                  <a:off x="2787" y="1955"/>
                  <a:ext cx="15" cy="8"/>
                </a:xfrm>
                <a:prstGeom prst="rect">
                  <a:avLst/>
                </a:prstGeom>
                <a:solidFill>
                  <a:srgbClr val="000080">
                    <a:alpha val="70195"/>
                  </a:srgbClr>
                </a:solidFill>
                <a:ln w="9525">
                  <a:noFill/>
                  <a:miter lim="800000"/>
                  <a:headEnd/>
                  <a:tailEnd/>
                </a:ln>
              </p:spPr>
              <p:txBody>
                <a:bodyPr/>
                <a:lstStyle/>
                <a:p>
                  <a:endParaRPr lang="fr-FR"/>
                </a:p>
              </p:txBody>
            </p:sp>
            <p:sp>
              <p:nvSpPr>
                <p:cNvPr id="315" name="Rectangle 171"/>
                <p:cNvSpPr>
                  <a:spLocks noChangeAspect="1" noChangeArrowheads="1"/>
                </p:cNvSpPr>
                <p:nvPr/>
              </p:nvSpPr>
              <p:spPr bwMode="auto">
                <a:xfrm>
                  <a:off x="2711" y="1963"/>
                  <a:ext cx="91" cy="15"/>
                </a:xfrm>
                <a:prstGeom prst="rect">
                  <a:avLst/>
                </a:prstGeom>
                <a:solidFill>
                  <a:srgbClr val="000080">
                    <a:alpha val="70195"/>
                  </a:srgbClr>
                </a:solidFill>
                <a:ln w="9525">
                  <a:noFill/>
                  <a:miter lim="800000"/>
                  <a:headEnd/>
                  <a:tailEnd/>
                </a:ln>
              </p:spPr>
              <p:txBody>
                <a:bodyPr/>
                <a:lstStyle/>
                <a:p>
                  <a:endParaRPr lang="fr-FR"/>
                </a:p>
              </p:txBody>
            </p:sp>
            <p:sp>
              <p:nvSpPr>
                <p:cNvPr id="316" name="Rectangle 172"/>
                <p:cNvSpPr>
                  <a:spLocks noChangeAspect="1" noChangeArrowheads="1"/>
                </p:cNvSpPr>
                <p:nvPr/>
              </p:nvSpPr>
              <p:spPr bwMode="auto">
                <a:xfrm>
                  <a:off x="2718" y="1978"/>
                  <a:ext cx="84" cy="8"/>
                </a:xfrm>
                <a:prstGeom prst="rect">
                  <a:avLst/>
                </a:prstGeom>
                <a:solidFill>
                  <a:srgbClr val="000080">
                    <a:alpha val="70195"/>
                  </a:srgbClr>
                </a:solidFill>
                <a:ln w="9525">
                  <a:noFill/>
                  <a:miter lim="800000"/>
                  <a:headEnd/>
                  <a:tailEnd/>
                </a:ln>
              </p:spPr>
              <p:txBody>
                <a:bodyPr/>
                <a:lstStyle/>
                <a:p>
                  <a:endParaRPr lang="fr-FR"/>
                </a:p>
              </p:txBody>
            </p:sp>
            <p:sp>
              <p:nvSpPr>
                <p:cNvPr id="317" name="Rectangle 173"/>
                <p:cNvSpPr>
                  <a:spLocks noChangeAspect="1" noChangeArrowheads="1"/>
                </p:cNvSpPr>
                <p:nvPr/>
              </p:nvSpPr>
              <p:spPr bwMode="auto">
                <a:xfrm>
                  <a:off x="2726" y="1986"/>
                  <a:ext cx="76" cy="15"/>
                </a:xfrm>
                <a:prstGeom prst="rect">
                  <a:avLst/>
                </a:prstGeom>
                <a:solidFill>
                  <a:srgbClr val="000080">
                    <a:alpha val="70195"/>
                  </a:srgbClr>
                </a:solidFill>
                <a:ln w="9525">
                  <a:noFill/>
                  <a:miter lim="800000"/>
                  <a:headEnd/>
                  <a:tailEnd/>
                </a:ln>
              </p:spPr>
              <p:txBody>
                <a:bodyPr/>
                <a:lstStyle/>
                <a:p>
                  <a:endParaRPr lang="fr-FR"/>
                </a:p>
              </p:txBody>
            </p:sp>
            <p:sp>
              <p:nvSpPr>
                <p:cNvPr id="318" name="Rectangle 174"/>
                <p:cNvSpPr>
                  <a:spLocks noChangeAspect="1" noChangeArrowheads="1"/>
                </p:cNvSpPr>
                <p:nvPr/>
              </p:nvSpPr>
              <p:spPr bwMode="auto">
                <a:xfrm>
                  <a:off x="2734" y="2001"/>
                  <a:ext cx="68" cy="15"/>
                </a:xfrm>
                <a:prstGeom prst="rect">
                  <a:avLst/>
                </a:prstGeom>
                <a:solidFill>
                  <a:srgbClr val="000080">
                    <a:alpha val="70195"/>
                  </a:srgbClr>
                </a:solidFill>
                <a:ln w="9525">
                  <a:noFill/>
                  <a:miter lim="800000"/>
                  <a:headEnd/>
                  <a:tailEnd/>
                </a:ln>
              </p:spPr>
              <p:txBody>
                <a:bodyPr/>
                <a:lstStyle/>
                <a:p>
                  <a:endParaRPr lang="fr-FR"/>
                </a:p>
              </p:txBody>
            </p:sp>
            <p:sp>
              <p:nvSpPr>
                <p:cNvPr id="319" name="Rectangle 175"/>
                <p:cNvSpPr>
                  <a:spLocks noChangeAspect="1" noChangeArrowheads="1"/>
                </p:cNvSpPr>
                <p:nvPr/>
              </p:nvSpPr>
              <p:spPr bwMode="auto">
                <a:xfrm>
                  <a:off x="2741" y="2016"/>
                  <a:ext cx="61" cy="8"/>
                </a:xfrm>
                <a:prstGeom prst="rect">
                  <a:avLst/>
                </a:prstGeom>
                <a:solidFill>
                  <a:srgbClr val="000080">
                    <a:alpha val="70195"/>
                  </a:srgbClr>
                </a:solidFill>
                <a:ln w="9525">
                  <a:noFill/>
                  <a:miter lim="800000"/>
                  <a:headEnd/>
                  <a:tailEnd/>
                </a:ln>
              </p:spPr>
              <p:txBody>
                <a:bodyPr/>
                <a:lstStyle/>
                <a:p>
                  <a:endParaRPr lang="fr-FR"/>
                </a:p>
              </p:txBody>
            </p:sp>
            <p:sp>
              <p:nvSpPr>
                <p:cNvPr id="320" name="Rectangle 176"/>
                <p:cNvSpPr>
                  <a:spLocks noChangeAspect="1" noChangeArrowheads="1"/>
                </p:cNvSpPr>
                <p:nvPr/>
              </p:nvSpPr>
              <p:spPr bwMode="auto">
                <a:xfrm>
                  <a:off x="2749" y="2024"/>
                  <a:ext cx="46" cy="16"/>
                </a:xfrm>
                <a:prstGeom prst="rect">
                  <a:avLst/>
                </a:prstGeom>
                <a:solidFill>
                  <a:srgbClr val="000080">
                    <a:alpha val="70195"/>
                  </a:srgbClr>
                </a:solidFill>
                <a:ln w="9525">
                  <a:noFill/>
                  <a:miter lim="800000"/>
                  <a:headEnd/>
                  <a:tailEnd/>
                </a:ln>
              </p:spPr>
              <p:txBody>
                <a:bodyPr/>
                <a:lstStyle/>
                <a:p>
                  <a:endParaRPr lang="fr-FR"/>
                </a:p>
              </p:txBody>
            </p:sp>
            <p:sp>
              <p:nvSpPr>
                <p:cNvPr id="321" name="Rectangle 177"/>
                <p:cNvSpPr>
                  <a:spLocks noChangeAspect="1" noChangeArrowheads="1"/>
                </p:cNvSpPr>
                <p:nvPr/>
              </p:nvSpPr>
              <p:spPr bwMode="auto">
                <a:xfrm>
                  <a:off x="2756" y="2040"/>
                  <a:ext cx="39" cy="15"/>
                </a:xfrm>
                <a:prstGeom prst="rect">
                  <a:avLst/>
                </a:prstGeom>
                <a:solidFill>
                  <a:srgbClr val="000080">
                    <a:alpha val="70195"/>
                  </a:srgbClr>
                </a:solidFill>
                <a:ln w="9525">
                  <a:noFill/>
                  <a:miter lim="800000"/>
                  <a:headEnd/>
                  <a:tailEnd/>
                </a:ln>
              </p:spPr>
              <p:txBody>
                <a:bodyPr/>
                <a:lstStyle/>
                <a:p>
                  <a:endParaRPr lang="fr-FR"/>
                </a:p>
              </p:txBody>
            </p:sp>
            <p:sp>
              <p:nvSpPr>
                <p:cNvPr id="322" name="Rectangle 178"/>
                <p:cNvSpPr>
                  <a:spLocks noChangeAspect="1" noChangeArrowheads="1"/>
                </p:cNvSpPr>
                <p:nvPr/>
              </p:nvSpPr>
              <p:spPr bwMode="auto">
                <a:xfrm>
                  <a:off x="2764" y="2055"/>
                  <a:ext cx="31" cy="8"/>
                </a:xfrm>
                <a:prstGeom prst="rect">
                  <a:avLst/>
                </a:prstGeom>
                <a:solidFill>
                  <a:srgbClr val="000080">
                    <a:alpha val="70195"/>
                  </a:srgbClr>
                </a:solidFill>
                <a:ln w="9525">
                  <a:noFill/>
                  <a:miter lim="800000"/>
                  <a:headEnd/>
                  <a:tailEnd/>
                </a:ln>
              </p:spPr>
              <p:txBody>
                <a:bodyPr/>
                <a:lstStyle/>
                <a:p>
                  <a:endParaRPr lang="fr-FR"/>
                </a:p>
              </p:txBody>
            </p:sp>
            <p:sp>
              <p:nvSpPr>
                <p:cNvPr id="323" name="Rectangle 179"/>
                <p:cNvSpPr>
                  <a:spLocks noChangeAspect="1" noChangeArrowheads="1"/>
                </p:cNvSpPr>
                <p:nvPr/>
              </p:nvSpPr>
              <p:spPr bwMode="auto">
                <a:xfrm>
                  <a:off x="2772" y="2063"/>
                  <a:ext cx="23" cy="15"/>
                </a:xfrm>
                <a:prstGeom prst="rect">
                  <a:avLst/>
                </a:prstGeom>
                <a:solidFill>
                  <a:srgbClr val="000080">
                    <a:alpha val="70195"/>
                  </a:srgbClr>
                </a:solidFill>
                <a:ln w="9525">
                  <a:noFill/>
                  <a:miter lim="800000"/>
                  <a:headEnd/>
                  <a:tailEnd/>
                </a:ln>
              </p:spPr>
              <p:txBody>
                <a:bodyPr/>
                <a:lstStyle/>
                <a:p>
                  <a:endParaRPr lang="fr-FR"/>
                </a:p>
              </p:txBody>
            </p:sp>
            <p:sp>
              <p:nvSpPr>
                <p:cNvPr id="324" name="Rectangle 180"/>
                <p:cNvSpPr>
                  <a:spLocks noChangeAspect="1" noChangeArrowheads="1"/>
                </p:cNvSpPr>
                <p:nvPr/>
              </p:nvSpPr>
              <p:spPr bwMode="auto">
                <a:xfrm>
                  <a:off x="2779" y="2078"/>
                  <a:ext cx="16" cy="15"/>
                </a:xfrm>
                <a:prstGeom prst="rect">
                  <a:avLst/>
                </a:prstGeom>
                <a:solidFill>
                  <a:srgbClr val="000080">
                    <a:alpha val="70195"/>
                  </a:srgbClr>
                </a:solidFill>
                <a:ln w="9525">
                  <a:noFill/>
                  <a:miter lim="800000"/>
                  <a:headEnd/>
                  <a:tailEnd/>
                </a:ln>
              </p:spPr>
              <p:txBody>
                <a:bodyPr/>
                <a:lstStyle/>
                <a:p>
                  <a:endParaRPr lang="fr-FR"/>
                </a:p>
              </p:txBody>
            </p:sp>
            <p:sp>
              <p:nvSpPr>
                <p:cNvPr id="325" name="Rectangle 181"/>
                <p:cNvSpPr>
                  <a:spLocks noChangeAspect="1" noChangeArrowheads="1"/>
                </p:cNvSpPr>
                <p:nvPr/>
              </p:nvSpPr>
              <p:spPr bwMode="auto">
                <a:xfrm>
                  <a:off x="2787" y="2093"/>
                  <a:ext cx="8" cy="8"/>
                </a:xfrm>
                <a:prstGeom prst="rect">
                  <a:avLst/>
                </a:prstGeom>
                <a:solidFill>
                  <a:srgbClr val="000080">
                    <a:alpha val="70195"/>
                  </a:srgbClr>
                </a:solidFill>
                <a:ln w="9525">
                  <a:noFill/>
                  <a:miter lim="800000"/>
                  <a:headEnd/>
                  <a:tailEnd/>
                </a:ln>
              </p:spPr>
              <p:txBody>
                <a:bodyPr/>
                <a:lstStyle/>
                <a:p>
                  <a:endParaRPr lang="fr-FR"/>
                </a:p>
              </p:txBody>
            </p:sp>
          </p:grpSp>
        </p:grpSp>
        <p:sp>
          <p:nvSpPr>
            <p:cNvPr id="38" name="Freeform 182"/>
            <p:cNvSpPr>
              <a:spLocks noChangeAspect="1"/>
            </p:cNvSpPr>
            <p:nvPr/>
          </p:nvSpPr>
          <p:spPr bwMode="auto">
            <a:xfrm>
              <a:off x="4703763" y="3316288"/>
              <a:ext cx="280987" cy="185737"/>
            </a:xfrm>
            <a:custGeom>
              <a:avLst/>
              <a:gdLst>
                <a:gd name="T0" fmla="*/ 136 w 225"/>
                <a:gd name="T1" fmla="*/ 7 h 148"/>
                <a:gd name="T2" fmla="*/ 100 w 225"/>
                <a:gd name="T3" fmla="*/ 42 h 148"/>
                <a:gd name="T4" fmla="*/ 70 w 225"/>
                <a:gd name="T5" fmla="*/ 85 h 148"/>
                <a:gd name="T6" fmla="*/ 20 w 225"/>
                <a:gd name="T7" fmla="*/ 91 h 148"/>
                <a:gd name="T8" fmla="*/ 2 w 225"/>
                <a:gd name="T9" fmla="*/ 124 h 148"/>
                <a:gd name="T10" fmla="*/ 34 w 225"/>
                <a:gd name="T11" fmla="*/ 140 h 148"/>
                <a:gd name="T12" fmla="*/ 79 w 225"/>
                <a:gd name="T13" fmla="*/ 148 h 148"/>
                <a:gd name="T14" fmla="*/ 121 w 225"/>
                <a:gd name="T15" fmla="*/ 142 h 148"/>
                <a:gd name="T16" fmla="*/ 153 w 225"/>
                <a:gd name="T17" fmla="*/ 128 h 148"/>
                <a:gd name="T18" fmla="*/ 182 w 225"/>
                <a:gd name="T19" fmla="*/ 120 h 148"/>
                <a:gd name="T20" fmla="*/ 212 w 225"/>
                <a:gd name="T21" fmla="*/ 111 h 148"/>
                <a:gd name="T22" fmla="*/ 224 w 225"/>
                <a:gd name="T23" fmla="*/ 81 h 148"/>
                <a:gd name="T24" fmla="*/ 214 w 225"/>
                <a:gd name="T25" fmla="*/ 48 h 148"/>
                <a:gd name="T26" fmla="*/ 202 w 225"/>
                <a:gd name="T27" fmla="*/ 15 h 148"/>
                <a:gd name="T28" fmla="*/ 172 w 225"/>
                <a:gd name="T29" fmla="*/ 1 h 148"/>
                <a:gd name="T30" fmla="*/ 136 w 225"/>
                <a:gd name="T31" fmla="*/ 7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5"/>
                <a:gd name="T49" fmla="*/ 0 h 148"/>
                <a:gd name="T50" fmla="*/ 225 w 225"/>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5" h="148">
                  <a:moveTo>
                    <a:pt x="136" y="7"/>
                  </a:moveTo>
                  <a:cubicBezTo>
                    <a:pt x="123" y="11"/>
                    <a:pt x="111" y="29"/>
                    <a:pt x="100" y="42"/>
                  </a:cubicBezTo>
                  <a:cubicBezTo>
                    <a:pt x="89" y="55"/>
                    <a:pt x="83" y="77"/>
                    <a:pt x="70" y="85"/>
                  </a:cubicBezTo>
                  <a:cubicBezTo>
                    <a:pt x="57" y="93"/>
                    <a:pt x="31" y="85"/>
                    <a:pt x="20" y="91"/>
                  </a:cubicBezTo>
                  <a:cubicBezTo>
                    <a:pt x="9" y="97"/>
                    <a:pt x="0" y="116"/>
                    <a:pt x="2" y="124"/>
                  </a:cubicBezTo>
                  <a:cubicBezTo>
                    <a:pt x="4" y="132"/>
                    <a:pt x="21" y="136"/>
                    <a:pt x="34" y="140"/>
                  </a:cubicBezTo>
                  <a:cubicBezTo>
                    <a:pt x="47" y="144"/>
                    <a:pt x="65" y="148"/>
                    <a:pt x="79" y="148"/>
                  </a:cubicBezTo>
                  <a:cubicBezTo>
                    <a:pt x="93" y="148"/>
                    <a:pt x="109" y="145"/>
                    <a:pt x="121" y="142"/>
                  </a:cubicBezTo>
                  <a:cubicBezTo>
                    <a:pt x="133" y="139"/>
                    <a:pt x="142" y="132"/>
                    <a:pt x="153" y="128"/>
                  </a:cubicBezTo>
                  <a:cubicBezTo>
                    <a:pt x="163" y="124"/>
                    <a:pt x="173" y="122"/>
                    <a:pt x="182" y="120"/>
                  </a:cubicBezTo>
                  <a:cubicBezTo>
                    <a:pt x="192" y="116"/>
                    <a:pt x="204" y="117"/>
                    <a:pt x="212" y="111"/>
                  </a:cubicBezTo>
                  <a:cubicBezTo>
                    <a:pt x="218" y="105"/>
                    <a:pt x="224" y="92"/>
                    <a:pt x="224" y="81"/>
                  </a:cubicBezTo>
                  <a:cubicBezTo>
                    <a:pt x="225" y="71"/>
                    <a:pt x="216" y="59"/>
                    <a:pt x="214" y="48"/>
                  </a:cubicBezTo>
                  <a:cubicBezTo>
                    <a:pt x="210" y="37"/>
                    <a:pt x="209" y="23"/>
                    <a:pt x="202" y="15"/>
                  </a:cubicBezTo>
                  <a:cubicBezTo>
                    <a:pt x="195" y="7"/>
                    <a:pt x="183" y="2"/>
                    <a:pt x="172" y="1"/>
                  </a:cubicBezTo>
                  <a:cubicBezTo>
                    <a:pt x="161" y="0"/>
                    <a:pt x="143" y="6"/>
                    <a:pt x="136" y="7"/>
                  </a:cubicBezTo>
                  <a:close/>
                </a:path>
              </a:pathLst>
            </a:custGeom>
            <a:solidFill>
              <a:srgbClr val="000099"/>
            </a:solidFill>
            <a:ln w="9525">
              <a:solidFill>
                <a:schemeClr val="tx1"/>
              </a:solidFill>
              <a:round/>
              <a:headEnd/>
              <a:tailEnd/>
            </a:ln>
          </p:spPr>
          <p:txBody>
            <a:bodyPr/>
            <a:lstStyle/>
            <a:p>
              <a:endParaRPr lang="fr-FR"/>
            </a:p>
          </p:txBody>
        </p:sp>
        <p:sp>
          <p:nvSpPr>
            <p:cNvPr id="40" name="Freeform 185"/>
            <p:cNvSpPr>
              <a:spLocks noChangeAspect="1"/>
            </p:cNvSpPr>
            <p:nvPr/>
          </p:nvSpPr>
          <p:spPr bwMode="auto">
            <a:xfrm rot="-131687">
              <a:off x="5664200" y="3095625"/>
              <a:ext cx="736600" cy="209550"/>
            </a:xfrm>
            <a:custGeom>
              <a:avLst/>
              <a:gdLst>
                <a:gd name="T0" fmla="*/ 256 w 1424"/>
                <a:gd name="T1" fmla="*/ 152 h 408"/>
                <a:gd name="T2" fmla="*/ 640 w 1424"/>
                <a:gd name="T3" fmla="*/ 200 h 408"/>
                <a:gd name="T4" fmla="*/ 880 w 1424"/>
                <a:gd name="T5" fmla="*/ 296 h 408"/>
                <a:gd name="T6" fmla="*/ 1072 w 1424"/>
                <a:gd name="T7" fmla="*/ 392 h 408"/>
                <a:gd name="T8" fmla="*/ 1216 w 1424"/>
                <a:gd name="T9" fmla="*/ 392 h 408"/>
                <a:gd name="T10" fmla="*/ 1408 w 1424"/>
                <a:gd name="T11" fmla="*/ 296 h 408"/>
                <a:gd name="T12" fmla="*/ 1312 w 1424"/>
                <a:gd name="T13" fmla="*/ 200 h 408"/>
                <a:gd name="T14" fmla="*/ 1120 w 1424"/>
                <a:gd name="T15" fmla="*/ 152 h 408"/>
                <a:gd name="T16" fmla="*/ 928 w 1424"/>
                <a:gd name="T17" fmla="*/ 104 h 408"/>
                <a:gd name="T18" fmla="*/ 784 w 1424"/>
                <a:gd name="T19" fmla="*/ 56 h 408"/>
                <a:gd name="T20" fmla="*/ 640 w 1424"/>
                <a:gd name="T21" fmla="*/ 8 h 408"/>
                <a:gd name="T22" fmla="*/ 400 w 1424"/>
                <a:gd name="T23" fmla="*/ 8 h 408"/>
                <a:gd name="T24" fmla="*/ 208 w 1424"/>
                <a:gd name="T25" fmla="*/ 56 h 408"/>
                <a:gd name="T26" fmla="*/ 16 w 1424"/>
                <a:gd name="T27" fmla="*/ 104 h 408"/>
                <a:gd name="T28" fmla="*/ 112 w 1424"/>
                <a:gd name="T29" fmla="*/ 152 h 408"/>
                <a:gd name="T30" fmla="*/ 256 w 1424"/>
                <a:gd name="T31" fmla="*/ 152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24"/>
                <a:gd name="T49" fmla="*/ 0 h 408"/>
                <a:gd name="T50" fmla="*/ 1424 w 1424"/>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24" h="408">
                  <a:moveTo>
                    <a:pt x="256" y="152"/>
                  </a:moveTo>
                  <a:cubicBezTo>
                    <a:pt x="344" y="160"/>
                    <a:pt x="536" y="176"/>
                    <a:pt x="640" y="200"/>
                  </a:cubicBezTo>
                  <a:cubicBezTo>
                    <a:pt x="744" y="224"/>
                    <a:pt x="808" y="264"/>
                    <a:pt x="880" y="296"/>
                  </a:cubicBezTo>
                  <a:cubicBezTo>
                    <a:pt x="952" y="328"/>
                    <a:pt x="1016" y="376"/>
                    <a:pt x="1072" y="392"/>
                  </a:cubicBezTo>
                  <a:cubicBezTo>
                    <a:pt x="1128" y="408"/>
                    <a:pt x="1160" y="408"/>
                    <a:pt x="1216" y="392"/>
                  </a:cubicBezTo>
                  <a:cubicBezTo>
                    <a:pt x="1272" y="376"/>
                    <a:pt x="1392" y="328"/>
                    <a:pt x="1408" y="296"/>
                  </a:cubicBezTo>
                  <a:cubicBezTo>
                    <a:pt x="1424" y="264"/>
                    <a:pt x="1360" y="224"/>
                    <a:pt x="1312" y="200"/>
                  </a:cubicBezTo>
                  <a:cubicBezTo>
                    <a:pt x="1264" y="176"/>
                    <a:pt x="1184" y="168"/>
                    <a:pt x="1120" y="152"/>
                  </a:cubicBezTo>
                  <a:cubicBezTo>
                    <a:pt x="1056" y="136"/>
                    <a:pt x="984" y="120"/>
                    <a:pt x="928" y="104"/>
                  </a:cubicBezTo>
                  <a:cubicBezTo>
                    <a:pt x="872" y="88"/>
                    <a:pt x="832" y="72"/>
                    <a:pt x="784" y="56"/>
                  </a:cubicBezTo>
                  <a:cubicBezTo>
                    <a:pt x="736" y="40"/>
                    <a:pt x="704" y="16"/>
                    <a:pt x="640" y="8"/>
                  </a:cubicBezTo>
                  <a:cubicBezTo>
                    <a:pt x="576" y="0"/>
                    <a:pt x="472" y="0"/>
                    <a:pt x="400" y="8"/>
                  </a:cubicBezTo>
                  <a:cubicBezTo>
                    <a:pt x="328" y="16"/>
                    <a:pt x="272" y="40"/>
                    <a:pt x="208" y="56"/>
                  </a:cubicBezTo>
                  <a:cubicBezTo>
                    <a:pt x="144" y="72"/>
                    <a:pt x="32" y="88"/>
                    <a:pt x="16" y="104"/>
                  </a:cubicBezTo>
                  <a:cubicBezTo>
                    <a:pt x="0" y="120"/>
                    <a:pt x="72" y="144"/>
                    <a:pt x="112" y="152"/>
                  </a:cubicBezTo>
                  <a:cubicBezTo>
                    <a:pt x="152" y="160"/>
                    <a:pt x="168" y="144"/>
                    <a:pt x="256" y="152"/>
                  </a:cubicBezTo>
                  <a:close/>
                </a:path>
              </a:pathLst>
            </a:custGeom>
            <a:solidFill>
              <a:srgbClr val="000099"/>
            </a:solidFill>
            <a:ln w="9525">
              <a:solidFill>
                <a:schemeClr val="tx1"/>
              </a:solidFill>
              <a:round/>
              <a:headEnd/>
              <a:tailEnd/>
            </a:ln>
          </p:spPr>
          <p:txBody>
            <a:bodyPr/>
            <a:lstStyle/>
            <a:p>
              <a:endParaRPr lang="fr-FR"/>
            </a:p>
          </p:txBody>
        </p:sp>
        <p:sp>
          <p:nvSpPr>
            <p:cNvPr id="41" name="Freeform 186"/>
            <p:cNvSpPr>
              <a:spLocks noChangeAspect="1"/>
            </p:cNvSpPr>
            <p:nvPr/>
          </p:nvSpPr>
          <p:spPr bwMode="auto">
            <a:xfrm>
              <a:off x="5365750" y="3035300"/>
              <a:ext cx="1779588" cy="509588"/>
            </a:xfrm>
            <a:custGeom>
              <a:avLst/>
              <a:gdLst>
                <a:gd name="T0" fmla="*/ 256 w 1424"/>
                <a:gd name="T1" fmla="*/ 152 h 408"/>
                <a:gd name="T2" fmla="*/ 640 w 1424"/>
                <a:gd name="T3" fmla="*/ 200 h 408"/>
                <a:gd name="T4" fmla="*/ 880 w 1424"/>
                <a:gd name="T5" fmla="*/ 296 h 408"/>
                <a:gd name="T6" fmla="*/ 1072 w 1424"/>
                <a:gd name="T7" fmla="*/ 392 h 408"/>
                <a:gd name="T8" fmla="*/ 1216 w 1424"/>
                <a:gd name="T9" fmla="*/ 392 h 408"/>
                <a:gd name="T10" fmla="*/ 1408 w 1424"/>
                <a:gd name="T11" fmla="*/ 296 h 408"/>
                <a:gd name="T12" fmla="*/ 1312 w 1424"/>
                <a:gd name="T13" fmla="*/ 200 h 408"/>
                <a:gd name="T14" fmla="*/ 1120 w 1424"/>
                <a:gd name="T15" fmla="*/ 152 h 408"/>
                <a:gd name="T16" fmla="*/ 928 w 1424"/>
                <a:gd name="T17" fmla="*/ 104 h 408"/>
                <a:gd name="T18" fmla="*/ 784 w 1424"/>
                <a:gd name="T19" fmla="*/ 56 h 408"/>
                <a:gd name="T20" fmla="*/ 640 w 1424"/>
                <a:gd name="T21" fmla="*/ 8 h 408"/>
                <a:gd name="T22" fmla="*/ 400 w 1424"/>
                <a:gd name="T23" fmla="*/ 8 h 408"/>
                <a:gd name="T24" fmla="*/ 208 w 1424"/>
                <a:gd name="T25" fmla="*/ 56 h 408"/>
                <a:gd name="T26" fmla="*/ 16 w 1424"/>
                <a:gd name="T27" fmla="*/ 104 h 408"/>
                <a:gd name="T28" fmla="*/ 112 w 1424"/>
                <a:gd name="T29" fmla="*/ 152 h 408"/>
                <a:gd name="T30" fmla="*/ 256 w 1424"/>
                <a:gd name="T31" fmla="*/ 152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24"/>
                <a:gd name="T49" fmla="*/ 0 h 408"/>
                <a:gd name="T50" fmla="*/ 1424 w 1424"/>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24" h="408">
                  <a:moveTo>
                    <a:pt x="256" y="152"/>
                  </a:moveTo>
                  <a:cubicBezTo>
                    <a:pt x="344" y="160"/>
                    <a:pt x="536" y="176"/>
                    <a:pt x="640" y="200"/>
                  </a:cubicBezTo>
                  <a:cubicBezTo>
                    <a:pt x="744" y="224"/>
                    <a:pt x="808" y="264"/>
                    <a:pt x="880" y="296"/>
                  </a:cubicBezTo>
                  <a:cubicBezTo>
                    <a:pt x="952" y="328"/>
                    <a:pt x="1016" y="376"/>
                    <a:pt x="1072" y="392"/>
                  </a:cubicBezTo>
                  <a:cubicBezTo>
                    <a:pt x="1128" y="408"/>
                    <a:pt x="1160" y="408"/>
                    <a:pt x="1216" y="392"/>
                  </a:cubicBezTo>
                  <a:cubicBezTo>
                    <a:pt x="1272" y="376"/>
                    <a:pt x="1392" y="328"/>
                    <a:pt x="1408" y="296"/>
                  </a:cubicBezTo>
                  <a:cubicBezTo>
                    <a:pt x="1424" y="264"/>
                    <a:pt x="1360" y="224"/>
                    <a:pt x="1312" y="200"/>
                  </a:cubicBezTo>
                  <a:cubicBezTo>
                    <a:pt x="1264" y="176"/>
                    <a:pt x="1184" y="168"/>
                    <a:pt x="1120" y="152"/>
                  </a:cubicBezTo>
                  <a:cubicBezTo>
                    <a:pt x="1056" y="136"/>
                    <a:pt x="984" y="120"/>
                    <a:pt x="928" y="104"/>
                  </a:cubicBezTo>
                  <a:cubicBezTo>
                    <a:pt x="872" y="88"/>
                    <a:pt x="832" y="72"/>
                    <a:pt x="784" y="56"/>
                  </a:cubicBezTo>
                  <a:cubicBezTo>
                    <a:pt x="736" y="40"/>
                    <a:pt x="704" y="16"/>
                    <a:pt x="640" y="8"/>
                  </a:cubicBezTo>
                  <a:cubicBezTo>
                    <a:pt x="576" y="0"/>
                    <a:pt x="472" y="0"/>
                    <a:pt x="400" y="8"/>
                  </a:cubicBezTo>
                  <a:cubicBezTo>
                    <a:pt x="328" y="16"/>
                    <a:pt x="272" y="40"/>
                    <a:pt x="208" y="56"/>
                  </a:cubicBezTo>
                  <a:cubicBezTo>
                    <a:pt x="144" y="72"/>
                    <a:pt x="32" y="88"/>
                    <a:pt x="16" y="104"/>
                  </a:cubicBezTo>
                  <a:cubicBezTo>
                    <a:pt x="0" y="120"/>
                    <a:pt x="72" y="144"/>
                    <a:pt x="112" y="152"/>
                  </a:cubicBezTo>
                  <a:cubicBezTo>
                    <a:pt x="152" y="160"/>
                    <a:pt x="168" y="144"/>
                    <a:pt x="256" y="152"/>
                  </a:cubicBezTo>
                  <a:close/>
                </a:path>
              </a:pathLst>
            </a:custGeom>
            <a:solidFill>
              <a:srgbClr val="000099"/>
            </a:solidFill>
            <a:ln w="9525">
              <a:solidFill>
                <a:schemeClr val="tx1"/>
              </a:solidFill>
              <a:round/>
              <a:headEnd/>
              <a:tailEnd/>
            </a:ln>
          </p:spPr>
          <p:txBody>
            <a:bodyPr/>
            <a:lstStyle/>
            <a:p>
              <a:endParaRPr lang="fr-FR"/>
            </a:p>
          </p:txBody>
        </p:sp>
        <p:grpSp>
          <p:nvGrpSpPr>
            <p:cNvPr id="13" name="Group 187"/>
            <p:cNvGrpSpPr>
              <a:grpSpLocks noChangeAspect="1"/>
            </p:cNvGrpSpPr>
            <p:nvPr/>
          </p:nvGrpSpPr>
          <p:grpSpPr bwMode="auto">
            <a:xfrm>
              <a:off x="3643505" y="3299106"/>
              <a:ext cx="1911625" cy="768351"/>
              <a:chOff x="2064" y="1602"/>
              <a:chExt cx="1530" cy="615"/>
            </a:xfrm>
          </p:grpSpPr>
          <p:grpSp>
            <p:nvGrpSpPr>
              <p:cNvPr id="14" name="Group 188"/>
              <p:cNvGrpSpPr>
                <a:grpSpLocks noChangeAspect="1"/>
              </p:cNvGrpSpPr>
              <p:nvPr/>
            </p:nvGrpSpPr>
            <p:grpSpPr bwMode="auto">
              <a:xfrm rot="868605">
                <a:off x="3208" y="1602"/>
                <a:ext cx="267" cy="615"/>
                <a:chOff x="-849" y="1509"/>
                <a:chExt cx="267" cy="615"/>
              </a:xfrm>
            </p:grpSpPr>
            <p:sp>
              <p:nvSpPr>
                <p:cNvPr id="215" name="Rectangle 189"/>
                <p:cNvSpPr>
                  <a:spLocks noChangeAspect="1" noChangeArrowheads="1"/>
                </p:cNvSpPr>
                <p:nvPr/>
              </p:nvSpPr>
              <p:spPr bwMode="auto">
                <a:xfrm>
                  <a:off x="-719" y="1509"/>
                  <a:ext cx="8" cy="8"/>
                </a:xfrm>
                <a:prstGeom prst="rect">
                  <a:avLst/>
                </a:prstGeom>
                <a:solidFill>
                  <a:schemeClr val="accent1">
                    <a:alpha val="70195"/>
                  </a:schemeClr>
                </a:solidFill>
                <a:ln w="9525">
                  <a:noFill/>
                  <a:miter lim="800000"/>
                  <a:headEnd/>
                  <a:tailEnd/>
                </a:ln>
              </p:spPr>
              <p:txBody>
                <a:bodyPr/>
                <a:lstStyle/>
                <a:p>
                  <a:endParaRPr lang="fr-FR"/>
                </a:p>
              </p:txBody>
            </p:sp>
            <p:sp>
              <p:nvSpPr>
                <p:cNvPr id="216" name="Rectangle 190"/>
                <p:cNvSpPr>
                  <a:spLocks noChangeAspect="1" noChangeArrowheads="1"/>
                </p:cNvSpPr>
                <p:nvPr/>
              </p:nvSpPr>
              <p:spPr bwMode="auto">
                <a:xfrm>
                  <a:off x="-742" y="1517"/>
                  <a:ext cx="31" cy="8"/>
                </a:xfrm>
                <a:prstGeom prst="rect">
                  <a:avLst/>
                </a:prstGeom>
                <a:solidFill>
                  <a:schemeClr val="accent1">
                    <a:alpha val="70195"/>
                  </a:schemeClr>
                </a:solidFill>
                <a:ln w="9525">
                  <a:noFill/>
                  <a:miter lim="800000"/>
                  <a:headEnd/>
                  <a:tailEnd/>
                </a:ln>
              </p:spPr>
              <p:txBody>
                <a:bodyPr/>
                <a:lstStyle/>
                <a:p>
                  <a:endParaRPr lang="fr-FR"/>
                </a:p>
              </p:txBody>
            </p:sp>
            <p:sp>
              <p:nvSpPr>
                <p:cNvPr id="217" name="Rectangle 191"/>
                <p:cNvSpPr>
                  <a:spLocks noChangeAspect="1" noChangeArrowheads="1"/>
                </p:cNvSpPr>
                <p:nvPr/>
              </p:nvSpPr>
              <p:spPr bwMode="auto">
                <a:xfrm>
                  <a:off x="-765" y="1525"/>
                  <a:ext cx="46" cy="7"/>
                </a:xfrm>
                <a:prstGeom prst="rect">
                  <a:avLst/>
                </a:prstGeom>
                <a:solidFill>
                  <a:schemeClr val="accent1">
                    <a:alpha val="70195"/>
                  </a:schemeClr>
                </a:solidFill>
                <a:ln w="9525">
                  <a:noFill/>
                  <a:miter lim="800000"/>
                  <a:headEnd/>
                  <a:tailEnd/>
                </a:ln>
              </p:spPr>
              <p:txBody>
                <a:bodyPr/>
                <a:lstStyle/>
                <a:p>
                  <a:endParaRPr lang="fr-FR"/>
                </a:p>
              </p:txBody>
            </p:sp>
            <p:sp>
              <p:nvSpPr>
                <p:cNvPr id="218" name="Rectangle 192"/>
                <p:cNvSpPr>
                  <a:spLocks noChangeAspect="1" noChangeArrowheads="1"/>
                </p:cNvSpPr>
                <p:nvPr/>
              </p:nvSpPr>
              <p:spPr bwMode="auto">
                <a:xfrm>
                  <a:off x="-788" y="1532"/>
                  <a:ext cx="69" cy="8"/>
                </a:xfrm>
                <a:prstGeom prst="rect">
                  <a:avLst/>
                </a:prstGeom>
                <a:solidFill>
                  <a:schemeClr val="accent1">
                    <a:alpha val="70195"/>
                  </a:schemeClr>
                </a:solidFill>
                <a:ln w="9525">
                  <a:noFill/>
                  <a:miter lim="800000"/>
                  <a:headEnd/>
                  <a:tailEnd/>
                </a:ln>
              </p:spPr>
              <p:txBody>
                <a:bodyPr/>
                <a:lstStyle/>
                <a:p>
                  <a:endParaRPr lang="fr-FR"/>
                </a:p>
              </p:txBody>
            </p:sp>
            <p:sp>
              <p:nvSpPr>
                <p:cNvPr id="219" name="Rectangle 193"/>
                <p:cNvSpPr>
                  <a:spLocks noChangeAspect="1" noChangeArrowheads="1"/>
                </p:cNvSpPr>
                <p:nvPr/>
              </p:nvSpPr>
              <p:spPr bwMode="auto">
                <a:xfrm>
                  <a:off x="-811" y="1540"/>
                  <a:ext cx="92" cy="8"/>
                </a:xfrm>
                <a:prstGeom prst="rect">
                  <a:avLst/>
                </a:prstGeom>
                <a:solidFill>
                  <a:schemeClr val="accent1">
                    <a:alpha val="70195"/>
                  </a:schemeClr>
                </a:solidFill>
                <a:ln w="9525">
                  <a:noFill/>
                  <a:miter lim="800000"/>
                  <a:headEnd/>
                  <a:tailEnd/>
                </a:ln>
              </p:spPr>
              <p:txBody>
                <a:bodyPr/>
                <a:lstStyle/>
                <a:p>
                  <a:endParaRPr lang="fr-FR"/>
                </a:p>
              </p:txBody>
            </p:sp>
            <p:sp>
              <p:nvSpPr>
                <p:cNvPr id="220" name="Rectangle 194"/>
                <p:cNvSpPr>
                  <a:spLocks noChangeAspect="1" noChangeArrowheads="1"/>
                </p:cNvSpPr>
                <p:nvPr/>
              </p:nvSpPr>
              <p:spPr bwMode="auto">
                <a:xfrm>
                  <a:off x="-833" y="1548"/>
                  <a:ext cx="106" cy="7"/>
                </a:xfrm>
                <a:prstGeom prst="rect">
                  <a:avLst/>
                </a:prstGeom>
                <a:solidFill>
                  <a:schemeClr val="accent1">
                    <a:alpha val="70195"/>
                  </a:schemeClr>
                </a:solidFill>
                <a:ln w="9525">
                  <a:noFill/>
                  <a:miter lim="800000"/>
                  <a:headEnd/>
                  <a:tailEnd/>
                </a:ln>
              </p:spPr>
              <p:txBody>
                <a:bodyPr/>
                <a:lstStyle/>
                <a:p>
                  <a:endParaRPr lang="fr-FR"/>
                </a:p>
              </p:txBody>
            </p:sp>
            <p:sp>
              <p:nvSpPr>
                <p:cNvPr id="221" name="Rectangle 195"/>
                <p:cNvSpPr>
                  <a:spLocks noChangeAspect="1" noChangeArrowheads="1"/>
                </p:cNvSpPr>
                <p:nvPr/>
              </p:nvSpPr>
              <p:spPr bwMode="auto">
                <a:xfrm>
                  <a:off x="-849" y="1555"/>
                  <a:ext cx="122" cy="23"/>
                </a:xfrm>
                <a:prstGeom prst="rect">
                  <a:avLst/>
                </a:prstGeom>
                <a:solidFill>
                  <a:schemeClr val="accent1">
                    <a:alpha val="70195"/>
                  </a:schemeClr>
                </a:solidFill>
                <a:ln w="9525">
                  <a:noFill/>
                  <a:miter lim="800000"/>
                  <a:headEnd/>
                  <a:tailEnd/>
                </a:ln>
              </p:spPr>
              <p:txBody>
                <a:bodyPr/>
                <a:lstStyle/>
                <a:p>
                  <a:endParaRPr lang="fr-FR"/>
                </a:p>
              </p:txBody>
            </p:sp>
            <p:sp>
              <p:nvSpPr>
                <p:cNvPr id="222" name="Rectangle 196"/>
                <p:cNvSpPr>
                  <a:spLocks noChangeAspect="1" noChangeArrowheads="1"/>
                </p:cNvSpPr>
                <p:nvPr/>
              </p:nvSpPr>
              <p:spPr bwMode="auto">
                <a:xfrm>
                  <a:off x="-849" y="1578"/>
                  <a:ext cx="115" cy="31"/>
                </a:xfrm>
                <a:prstGeom prst="rect">
                  <a:avLst/>
                </a:prstGeom>
                <a:solidFill>
                  <a:schemeClr val="accent1">
                    <a:alpha val="70195"/>
                  </a:schemeClr>
                </a:solidFill>
                <a:ln w="9525">
                  <a:noFill/>
                  <a:miter lim="800000"/>
                  <a:headEnd/>
                  <a:tailEnd/>
                </a:ln>
              </p:spPr>
              <p:txBody>
                <a:bodyPr/>
                <a:lstStyle/>
                <a:p>
                  <a:endParaRPr lang="fr-FR"/>
                </a:p>
              </p:txBody>
            </p:sp>
            <p:sp>
              <p:nvSpPr>
                <p:cNvPr id="223" name="Rectangle 197"/>
                <p:cNvSpPr>
                  <a:spLocks noChangeAspect="1" noChangeArrowheads="1"/>
                </p:cNvSpPr>
                <p:nvPr/>
              </p:nvSpPr>
              <p:spPr bwMode="auto">
                <a:xfrm>
                  <a:off x="-849" y="1609"/>
                  <a:ext cx="107" cy="8"/>
                </a:xfrm>
                <a:prstGeom prst="rect">
                  <a:avLst/>
                </a:prstGeom>
                <a:solidFill>
                  <a:schemeClr val="accent1">
                    <a:alpha val="70195"/>
                  </a:schemeClr>
                </a:solidFill>
                <a:ln w="9525">
                  <a:noFill/>
                  <a:miter lim="800000"/>
                  <a:headEnd/>
                  <a:tailEnd/>
                </a:ln>
              </p:spPr>
              <p:txBody>
                <a:bodyPr/>
                <a:lstStyle/>
                <a:p>
                  <a:endParaRPr lang="fr-FR"/>
                </a:p>
              </p:txBody>
            </p:sp>
            <p:sp>
              <p:nvSpPr>
                <p:cNvPr id="224" name="Rectangle 198"/>
                <p:cNvSpPr>
                  <a:spLocks noChangeAspect="1" noChangeArrowheads="1"/>
                </p:cNvSpPr>
                <p:nvPr/>
              </p:nvSpPr>
              <p:spPr bwMode="auto">
                <a:xfrm>
                  <a:off x="-849" y="1617"/>
                  <a:ext cx="115" cy="38"/>
                </a:xfrm>
                <a:prstGeom prst="rect">
                  <a:avLst/>
                </a:prstGeom>
                <a:solidFill>
                  <a:schemeClr val="accent1">
                    <a:alpha val="70195"/>
                  </a:schemeClr>
                </a:solidFill>
                <a:ln w="9525">
                  <a:noFill/>
                  <a:miter lim="800000"/>
                  <a:headEnd/>
                  <a:tailEnd/>
                </a:ln>
              </p:spPr>
              <p:txBody>
                <a:bodyPr/>
                <a:lstStyle/>
                <a:p>
                  <a:endParaRPr lang="fr-FR"/>
                </a:p>
              </p:txBody>
            </p:sp>
            <p:sp>
              <p:nvSpPr>
                <p:cNvPr id="225" name="Rectangle 199"/>
                <p:cNvSpPr>
                  <a:spLocks noChangeAspect="1" noChangeArrowheads="1"/>
                </p:cNvSpPr>
                <p:nvPr/>
              </p:nvSpPr>
              <p:spPr bwMode="auto">
                <a:xfrm>
                  <a:off x="-849" y="1655"/>
                  <a:ext cx="115" cy="23"/>
                </a:xfrm>
                <a:prstGeom prst="rect">
                  <a:avLst/>
                </a:prstGeom>
                <a:solidFill>
                  <a:schemeClr val="accent1">
                    <a:alpha val="70195"/>
                  </a:schemeClr>
                </a:solidFill>
                <a:ln w="9525">
                  <a:noFill/>
                  <a:miter lim="800000"/>
                  <a:headEnd/>
                  <a:tailEnd/>
                </a:ln>
              </p:spPr>
              <p:txBody>
                <a:bodyPr/>
                <a:lstStyle/>
                <a:p>
                  <a:endParaRPr lang="fr-FR"/>
                </a:p>
              </p:txBody>
            </p:sp>
            <p:sp>
              <p:nvSpPr>
                <p:cNvPr id="226" name="Rectangle 200"/>
                <p:cNvSpPr>
                  <a:spLocks noChangeAspect="1" noChangeArrowheads="1"/>
                </p:cNvSpPr>
                <p:nvPr/>
              </p:nvSpPr>
              <p:spPr bwMode="auto">
                <a:xfrm>
                  <a:off x="-841" y="1678"/>
                  <a:ext cx="107" cy="31"/>
                </a:xfrm>
                <a:prstGeom prst="rect">
                  <a:avLst/>
                </a:prstGeom>
                <a:solidFill>
                  <a:schemeClr val="accent1">
                    <a:alpha val="70195"/>
                  </a:schemeClr>
                </a:solidFill>
                <a:ln w="9525">
                  <a:noFill/>
                  <a:miter lim="800000"/>
                  <a:headEnd/>
                  <a:tailEnd/>
                </a:ln>
              </p:spPr>
              <p:txBody>
                <a:bodyPr/>
                <a:lstStyle/>
                <a:p>
                  <a:endParaRPr lang="fr-FR"/>
                </a:p>
              </p:txBody>
            </p:sp>
            <p:sp>
              <p:nvSpPr>
                <p:cNvPr id="227" name="Rectangle 201"/>
                <p:cNvSpPr>
                  <a:spLocks noChangeAspect="1" noChangeArrowheads="1"/>
                </p:cNvSpPr>
                <p:nvPr/>
              </p:nvSpPr>
              <p:spPr bwMode="auto">
                <a:xfrm>
                  <a:off x="-833" y="1709"/>
                  <a:ext cx="99" cy="8"/>
                </a:xfrm>
                <a:prstGeom prst="rect">
                  <a:avLst/>
                </a:prstGeom>
                <a:solidFill>
                  <a:schemeClr val="accent1">
                    <a:alpha val="70195"/>
                  </a:schemeClr>
                </a:solidFill>
                <a:ln w="9525">
                  <a:noFill/>
                  <a:miter lim="800000"/>
                  <a:headEnd/>
                  <a:tailEnd/>
                </a:ln>
              </p:spPr>
              <p:txBody>
                <a:bodyPr/>
                <a:lstStyle/>
                <a:p>
                  <a:endParaRPr lang="fr-FR"/>
                </a:p>
              </p:txBody>
            </p:sp>
            <p:sp>
              <p:nvSpPr>
                <p:cNvPr id="228" name="Rectangle 202"/>
                <p:cNvSpPr>
                  <a:spLocks noChangeAspect="1" noChangeArrowheads="1"/>
                </p:cNvSpPr>
                <p:nvPr/>
              </p:nvSpPr>
              <p:spPr bwMode="auto">
                <a:xfrm>
                  <a:off x="-833" y="1717"/>
                  <a:ext cx="99" cy="15"/>
                </a:xfrm>
                <a:prstGeom prst="rect">
                  <a:avLst/>
                </a:prstGeom>
                <a:solidFill>
                  <a:schemeClr val="accent1">
                    <a:alpha val="70195"/>
                  </a:schemeClr>
                </a:solidFill>
                <a:ln w="9525">
                  <a:noFill/>
                  <a:miter lim="800000"/>
                  <a:headEnd/>
                  <a:tailEnd/>
                </a:ln>
              </p:spPr>
              <p:txBody>
                <a:bodyPr/>
                <a:lstStyle/>
                <a:p>
                  <a:endParaRPr lang="fr-FR"/>
                </a:p>
              </p:txBody>
            </p:sp>
            <p:sp>
              <p:nvSpPr>
                <p:cNvPr id="229" name="Rectangle 203"/>
                <p:cNvSpPr>
                  <a:spLocks noChangeAspect="1" noChangeArrowheads="1"/>
                </p:cNvSpPr>
                <p:nvPr/>
              </p:nvSpPr>
              <p:spPr bwMode="auto">
                <a:xfrm>
                  <a:off x="-826" y="1732"/>
                  <a:ext cx="99" cy="31"/>
                </a:xfrm>
                <a:prstGeom prst="rect">
                  <a:avLst/>
                </a:prstGeom>
                <a:solidFill>
                  <a:schemeClr val="accent1">
                    <a:alpha val="70195"/>
                  </a:schemeClr>
                </a:solidFill>
                <a:ln w="9525">
                  <a:noFill/>
                  <a:miter lim="800000"/>
                  <a:headEnd/>
                  <a:tailEnd/>
                </a:ln>
              </p:spPr>
              <p:txBody>
                <a:bodyPr/>
                <a:lstStyle/>
                <a:p>
                  <a:endParaRPr lang="fr-FR"/>
                </a:p>
              </p:txBody>
            </p:sp>
            <p:sp>
              <p:nvSpPr>
                <p:cNvPr id="230" name="Rectangle 204"/>
                <p:cNvSpPr>
                  <a:spLocks noChangeAspect="1" noChangeArrowheads="1"/>
                </p:cNvSpPr>
                <p:nvPr/>
              </p:nvSpPr>
              <p:spPr bwMode="auto">
                <a:xfrm>
                  <a:off x="-818" y="1763"/>
                  <a:ext cx="99" cy="15"/>
                </a:xfrm>
                <a:prstGeom prst="rect">
                  <a:avLst/>
                </a:prstGeom>
                <a:solidFill>
                  <a:schemeClr val="accent1">
                    <a:alpha val="70195"/>
                  </a:schemeClr>
                </a:solidFill>
                <a:ln w="9525">
                  <a:noFill/>
                  <a:miter lim="800000"/>
                  <a:headEnd/>
                  <a:tailEnd/>
                </a:ln>
              </p:spPr>
              <p:txBody>
                <a:bodyPr/>
                <a:lstStyle/>
                <a:p>
                  <a:endParaRPr lang="fr-FR"/>
                </a:p>
              </p:txBody>
            </p:sp>
            <p:sp>
              <p:nvSpPr>
                <p:cNvPr id="231" name="Rectangle 205"/>
                <p:cNvSpPr>
                  <a:spLocks noChangeAspect="1" noChangeArrowheads="1"/>
                </p:cNvSpPr>
                <p:nvPr/>
              </p:nvSpPr>
              <p:spPr bwMode="auto">
                <a:xfrm>
                  <a:off x="-811" y="1778"/>
                  <a:ext cx="92" cy="8"/>
                </a:xfrm>
                <a:prstGeom prst="rect">
                  <a:avLst/>
                </a:prstGeom>
                <a:solidFill>
                  <a:schemeClr val="accent1">
                    <a:alpha val="70195"/>
                  </a:schemeClr>
                </a:solidFill>
                <a:ln w="9525">
                  <a:noFill/>
                  <a:miter lim="800000"/>
                  <a:headEnd/>
                  <a:tailEnd/>
                </a:ln>
              </p:spPr>
              <p:txBody>
                <a:bodyPr/>
                <a:lstStyle/>
                <a:p>
                  <a:endParaRPr lang="fr-FR"/>
                </a:p>
              </p:txBody>
            </p:sp>
            <p:sp>
              <p:nvSpPr>
                <p:cNvPr id="232" name="Rectangle 206"/>
                <p:cNvSpPr>
                  <a:spLocks noChangeAspect="1" noChangeArrowheads="1"/>
                </p:cNvSpPr>
                <p:nvPr/>
              </p:nvSpPr>
              <p:spPr bwMode="auto">
                <a:xfrm>
                  <a:off x="-811" y="1786"/>
                  <a:ext cx="100" cy="8"/>
                </a:xfrm>
                <a:prstGeom prst="rect">
                  <a:avLst/>
                </a:prstGeom>
                <a:solidFill>
                  <a:schemeClr val="accent1">
                    <a:alpha val="70195"/>
                  </a:schemeClr>
                </a:solidFill>
                <a:ln w="9525">
                  <a:noFill/>
                  <a:miter lim="800000"/>
                  <a:headEnd/>
                  <a:tailEnd/>
                </a:ln>
              </p:spPr>
              <p:txBody>
                <a:bodyPr/>
                <a:lstStyle/>
                <a:p>
                  <a:endParaRPr lang="fr-FR"/>
                </a:p>
              </p:txBody>
            </p:sp>
            <p:sp>
              <p:nvSpPr>
                <p:cNvPr id="233" name="Rectangle 207"/>
                <p:cNvSpPr>
                  <a:spLocks noChangeAspect="1" noChangeArrowheads="1"/>
                </p:cNvSpPr>
                <p:nvPr/>
              </p:nvSpPr>
              <p:spPr bwMode="auto">
                <a:xfrm>
                  <a:off x="-803" y="1794"/>
                  <a:ext cx="92" cy="15"/>
                </a:xfrm>
                <a:prstGeom prst="rect">
                  <a:avLst/>
                </a:prstGeom>
                <a:solidFill>
                  <a:schemeClr val="accent1">
                    <a:alpha val="70195"/>
                  </a:schemeClr>
                </a:solidFill>
                <a:ln w="9525">
                  <a:noFill/>
                  <a:miter lim="800000"/>
                  <a:headEnd/>
                  <a:tailEnd/>
                </a:ln>
              </p:spPr>
              <p:txBody>
                <a:bodyPr/>
                <a:lstStyle/>
                <a:p>
                  <a:endParaRPr lang="fr-FR"/>
                </a:p>
              </p:txBody>
            </p:sp>
            <p:sp>
              <p:nvSpPr>
                <p:cNvPr id="234" name="Rectangle 208"/>
                <p:cNvSpPr>
                  <a:spLocks noChangeAspect="1" noChangeArrowheads="1"/>
                </p:cNvSpPr>
                <p:nvPr/>
              </p:nvSpPr>
              <p:spPr bwMode="auto">
                <a:xfrm>
                  <a:off x="-795" y="1809"/>
                  <a:ext cx="84" cy="8"/>
                </a:xfrm>
                <a:prstGeom prst="rect">
                  <a:avLst/>
                </a:prstGeom>
                <a:solidFill>
                  <a:schemeClr val="accent1">
                    <a:alpha val="70195"/>
                  </a:schemeClr>
                </a:solidFill>
                <a:ln w="9525">
                  <a:noFill/>
                  <a:miter lim="800000"/>
                  <a:headEnd/>
                  <a:tailEnd/>
                </a:ln>
              </p:spPr>
              <p:txBody>
                <a:bodyPr/>
                <a:lstStyle/>
                <a:p>
                  <a:endParaRPr lang="fr-FR"/>
                </a:p>
              </p:txBody>
            </p:sp>
            <p:sp>
              <p:nvSpPr>
                <p:cNvPr id="235" name="Rectangle 209"/>
                <p:cNvSpPr>
                  <a:spLocks noChangeAspect="1" noChangeArrowheads="1"/>
                </p:cNvSpPr>
                <p:nvPr/>
              </p:nvSpPr>
              <p:spPr bwMode="auto">
                <a:xfrm>
                  <a:off x="-795" y="1817"/>
                  <a:ext cx="91" cy="7"/>
                </a:xfrm>
                <a:prstGeom prst="rect">
                  <a:avLst/>
                </a:prstGeom>
                <a:solidFill>
                  <a:schemeClr val="accent1">
                    <a:alpha val="70195"/>
                  </a:schemeClr>
                </a:solidFill>
                <a:ln w="9525">
                  <a:noFill/>
                  <a:miter lim="800000"/>
                  <a:headEnd/>
                  <a:tailEnd/>
                </a:ln>
              </p:spPr>
              <p:txBody>
                <a:bodyPr/>
                <a:lstStyle/>
                <a:p>
                  <a:endParaRPr lang="fr-FR"/>
                </a:p>
              </p:txBody>
            </p:sp>
            <p:sp>
              <p:nvSpPr>
                <p:cNvPr id="236" name="Rectangle 210"/>
                <p:cNvSpPr>
                  <a:spLocks noChangeAspect="1" noChangeArrowheads="1"/>
                </p:cNvSpPr>
                <p:nvPr/>
              </p:nvSpPr>
              <p:spPr bwMode="auto">
                <a:xfrm>
                  <a:off x="-788" y="1824"/>
                  <a:ext cx="84" cy="16"/>
                </a:xfrm>
                <a:prstGeom prst="rect">
                  <a:avLst/>
                </a:prstGeom>
                <a:solidFill>
                  <a:schemeClr val="accent1">
                    <a:alpha val="70195"/>
                  </a:schemeClr>
                </a:solidFill>
                <a:ln w="9525">
                  <a:noFill/>
                  <a:miter lim="800000"/>
                  <a:headEnd/>
                  <a:tailEnd/>
                </a:ln>
              </p:spPr>
              <p:txBody>
                <a:bodyPr/>
                <a:lstStyle/>
                <a:p>
                  <a:endParaRPr lang="fr-FR"/>
                </a:p>
              </p:txBody>
            </p:sp>
            <p:sp>
              <p:nvSpPr>
                <p:cNvPr id="237" name="Rectangle 211"/>
                <p:cNvSpPr>
                  <a:spLocks noChangeAspect="1" noChangeArrowheads="1"/>
                </p:cNvSpPr>
                <p:nvPr/>
              </p:nvSpPr>
              <p:spPr bwMode="auto">
                <a:xfrm>
                  <a:off x="-780" y="1840"/>
                  <a:ext cx="84" cy="8"/>
                </a:xfrm>
                <a:prstGeom prst="rect">
                  <a:avLst/>
                </a:prstGeom>
                <a:solidFill>
                  <a:schemeClr val="accent1">
                    <a:alpha val="70195"/>
                  </a:schemeClr>
                </a:solidFill>
                <a:ln w="9525">
                  <a:noFill/>
                  <a:miter lim="800000"/>
                  <a:headEnd/>
                  <a:tailEnd/>
                </a:ln>
              </p:spPr>
              <p:txBody>
                <a:bodyPr/>
                <a:lstStyle/>
                <a:p>
                  <a:endParaRPr lang="fr-FR"/>
                </a:p>
              </p:txBody>
            </p:sp>
            <p:sp>
              <p:nvSpPr>
                <p:cNvPr id="238" name="Rectangle 212"/>
                <p:cNvSpPr>
                  <a:spLocks noChangeAspect="1" noChangeArrowheads="1"/>
                </p:cNvSpPr>
                <p:nvPr/>
              </p:nvSpPr>
              <p:spPr bwMode="auto">
                <a:xfrm>
                  <a:off x="-780" y="1848"/>
                  <a:ext cx="84" cy="7"/>
                </a:xfrm>
                <a:prstGeom prst="rect">
                  <a:avLst/>
                </a:prstGeom>
                <a:solidFill>
                  <a:schemeClr val="accent1">
                    <a:alpha val="70195"/>
                  </a:schemeClr>
                </a:solidFill>
                <a:ln w="9525">
                  <a:noFill/>
                  <a:miter lim="800000"/>
                  <a:headEnd/>
                  <a:tailEnd/>
                </a:ln>
              </p:spPr>
              <p:txBody>
                <a:bodyPr/>
                <a:lstStyle/>
                <a:p>
                  <a:endParaRPr lang="fr-FR"/>
                </a:p>
              </p:txBody>
            </p:sp>
            <p:sp>
              <p:nvSpPr>
                <p:cNvPr id="239" name="Rectangle 213"/>
                <p:cNvSpPr>
                  <a:spLocks noChangeAspect="1" noChangeArrowheads="1"/>
                </p:cNvSpPr>
                <p:nvPr/>
              </p:nvSpPr>
              <p:spPr bwMode="auto">
                <a:xfrm>
                  <a:off x="-772" y="1855"/>
                  <a:ext cx="84" cy="8"/>
                </a:xfrm>
                <a:prstGeom prst="rect">
                  <a:avLst/>
                </a:prstGeom>
                <a:solidFill>
                  <a:schemeClr val="accent1">
                    <a:alpha val="70195"/>
                  </a:schemeClr>
                </a:solidFill>
                <a:ln w="9525">
                  <a:noFill/>
                  <a:miter lim="800000"/>
                  <a:headEnd/>
                  <a:tailEnd/>
                </a:ln>
              </p:spPr>
              <p:txBody>
                <a:bodyPr/>
                <a:lstStyle/>
                <a:p>
                  <a:endParaRPr lang="fr-FR"/>
                </a:p>
              </p:txBody>
            </p:sp>
            <p:sp>
              <p:nvSpPr>
                <p:cNvPr id="240" name="Rectangle 214"/>
                <p:cNvSpPr>
                  <a:spLocks noChangeAspect="1" noChangeArrowheads="1"/>
                </p:cNvSpPr>
                <p:nvPr/>
              </p:nvSpPr>
              <p:spPr bwMode="auto">
                <a:xfrm>
                  <a:off x="-772" y="1863"/>
                  <a:ext cx="84" cy="8"/>
                </a:xfrm>
                <a:prstGeom prst="rect">
                  <a:avLst/>
                </a:prstGeom>
                <a:solidFill>
                  <a:schemeClr val="accent1">
                    <a:alpha val="70195"/>
                  </a:schemeClr>
                </a:solidFill>
                <a:ln w="9525">
                  <a:noFill/>
                  <a:miter lim="800000"/>
                  <a:headEnd/>
                  <a:tailEnd/>
                </a:ln>
              </p:spPr>
              <p:txBody>
                <a:bodyPr/>
                <a:lstStyle/>
                <a:p>
                  <a:endParaRPr lang="fr-FR"/>
                </a:p>
              </p:txBody>
            </p:sp>
            <p:sp>
              <p:nvSpPr>
                <p:cNvPr id="241" name="Rectangle 215"/>
                <p:cNvSpPr>
                  <a:spLocks noChangeAspect="1" noChangeArrowheads="1"/>
                </p:cNvSpPr>
                <p:nvPr/>
              </p:nvSpPr>
              <p:spPr bwMode="auto">
                <a:xfrm>
                  <a:off x="-650" y="1863"/>
                  <a:ext cx="15" cy="8"/>
                </a:xfrm>
                <a:prstGeom prst="rect">
                  <a:avLst/>
                </a:prstGeom>
                <a:solidFill>
                  <a:schemeClr val="accent1">
                    <a:alpha val="70195"/>
                  </a:schemeClr>
                </a:solidFill>
                <a:ln w="9525">
                  <a:noFill/>
                  <a:miter lim="800000"/>
                  <a:headEnd/>
                  <a:tailEnd/>
                </a:ln>
              </p:spPr>
              <p:txBody>
                <a:bodyPr/>
                <a:lstStyle/>
                <a:p>
                  <a:endParaRPr lang="fr-FR"/>
                </a:p>
              </p:txBody>
            </p:sp>
            <p:sp>
              <p:nvSpPr>
                <p:cNvPr id="242" name="Rectangle 216"/>
                <p:cNvSpPr>
                  <a:spLocks noChangeAspect="1" noChangeArrowheads="1"/>
                </p:cNvSpPr>
                <p:nvPr/>
              </p:nvSpPr>
              <p:spPr bwMode="auto">
                <a:xfrm>
                  <a:off x="-765" y="1871"/>
                  <a:ext cx="77" cy="7"/>
                </a:xfrm>
                <a:prstGeom prst="rect">
                  <a:avLst/>
                </a:prstGeom>
                <a:solidFill>
                  <a:schemeClr val="accent1">
                    <a:alpha val="70195"/>
                  </a:schemeClr>
                </a:solidFill>
                <a:ln w="9525">
                  <a:noFill/>
                  <a:miter lim="800000"/>
                  <a:headEnd/>
                  <a:tailEnd/>
                </a:ln>
              </p:spPr>
              <p:txBody>
                <a:bodyPr/>
                <a:lstStyle/>
                <a:p>
                  <a:endParaRPr lang="fr-FR"/>
                </a:p>
              </p:txBody>
            </p:sp>
            <p:sp>
              <p:nvSpPr>
                <p:cNvPr id="243" name="Rectangle 217"/>
                <p:cNvSpPr>
                  <a:spLocks noChangeAspect="1" noChangeArrowheads="1"/>
                </p:cNvSpPr>
                <p:nvPr/>
              </p:nvSpPr>
              <p:spPr bwMode="auto">
                <a:xfrm>
                  <a:off x="-650" y="1871"/>
                  <a:ext cx="15" cy="7"/>
                </a:xfrm>
                <a:prstGeom prst="rect">
                  <a:avLst/>
                </a:prstGeom>
                <a:solidFill>
                  <a:schemeClr val="accent1">
                    <a:alpha val="70195"/>
                  </a:schemeClr>
                </a:solidFill>
                <a:ln w="9525">
                  <a:noFill/>
                  <a:miter lim="800000"/>
                  <a:headEnd/>
                  <a:tailEnd/>
                </a:ln>
              </p:spPr>
              <p:txBody>
                <a:bodyPr/>
                <a:lstStyle/>
                <a:p>
                  <a:endParaRPr lang="fr-FR"/>
                </a:p>
              </p:txBody>
            </p:sp>
            <p:sp>
              <p:nvSpPr>
                <p:cNvPr id="244" name="Rectangle 218"/>
                <p:cNvSpPr>
                  <a:spLocks noChangeAspect="1" noChangeArrowheads="1"/>
                </p:cNvSpPr>
                <p:nvPr/>
              </p:nvSpPr>
              <p:spPr bwMode="auto">
                <a:xfrm>
                  <a:off x="-765" y="1878"/>
                  <a:ext cx="84" cy="8"/>
                </a:xfrm>
                <a:prstGeom prst="rect">
                  <a:avLst/>
                </a:prstGeom>
                <a:solidFill>
                  <a:schemeClr val="accent1">
                    <a:alpha val="70195"/>
                  </a:schemeClr>
                </a:solidFill>
                <a:ln w="9525">
                  <a:noFill/>
                  <a:miter lim="800000"/>
                  <a:headEnd/>
                  <a:tailEnd/>
                </a:ln>
              </p:spPr>
              <p:txBody>
                <a:bodyPr/>
                <a:lstStyle/>
                <a:p>
                  <a:endParaRPr lang="fr-FR"/>
                </a:p>
              </p:txBody>
            </p:sp>
            <p:sp>
              <p:nvSpPr>
                <p:cNvPr id="245" name="Rectangle 219"/>
                <p:cNvSpPr>
                  <a:spLocks noChangeAspect="1" noChangeArrowheads="1"/>
                </p:cNvSpPr>
                <p:nvPr/>
              </p:nvSpPr>
              <p:spPr bwMode="auto">
                <a:xfrm>
                  <a:off x="-650" y="1878"/>
                  <a:ext cx="15" cy="8"/>
                </a:xfrm>
                <a:prstGeom prst="rect">
                  <a:avLst/>
                </a:prstGeom>
                <a:solidFill>
                  <a:schemeClr val="accent1">
                    <a:alpha val="70195"/>
                  </a:schemeClr>
                </a:solidFill>
                <a:ln w="9525">
                  <a:noFill/>
                  <a:miter lim="800000"/>
                  <a:headEnd/>
                  <a:tailEnd/>
                </a:ln>
              </p:spPr>
              <p:txBody>
                <a:bodyPr/>
                <a:lstStyle/>
                <a:p>
                  <a:endParaRPr lang="fr-FR"/>
                </a:p>
              </p:txBody>
            </p:sp>
            <p:sp>
              <p:nvSpPr>
                <p:cNvPr id="246" name="Rectangle 220"/>
                <p:cNvSpPr>
                  <a:spLocks noChangeAspect="1" noChangeArrowheads="1"/>
                </p:cNvSpPr>
                <p:nvPr/>
              </p:nvSpPr>
              <p:spPr bwMode="auto">
                <a:xfrm>
                  <a:off x="-757" y="1886"/>
                  <a:ext cx="76" cy="8"/>
                </a:xfrm>
                <a:prstGeom prst="rect">
                  <a:avLst/>
                </a:prstGeom>
                <a:solidFill>
                  <a:schemeClr val="accent1">
                    <a:alpha val="70195"/>
                  </a:schemeClr>
                </a:solidFill>
                <a:ln w="9525">
                  <a:noFill/>
                  <a:miter lim="800000"/>
                  <a:headEnd/>
                  <a:tailEnd/>
                </a:ln>
              </p:spPr>
              <p:txBody>
                <a:bodyPr/>
                <a:lstStyle/>
                <a:p>
                  <a:endParaRPr lang="fr-FR"/>
                </a:p>
              </p:txBody>
            </p:sp>
            <p:sp>
              <p:nvSpPr>
                <p:cNvPr id="247" name="Rectangle 221"/>
                <p:cNvSpPr>
                  <a:spLocks noChangeAspect="1" noChangeArrowheads="1"/>
                </p:cNvSpPr>
                <p:nvPr/>
              </p:nvSpPr>
              <p:spPr bwMode="auto">
                <a:xfrm>
                  <a:off x="-658" y="1886"/>
                  <a:ext cx="23" cy="8"/>
                </a:xfrm>
                <a:prstGeom prst="rect">
                  <a:avLst/>
                </a:prstGeom>
                <a:solidFill>
                  <a:schemeClr val="accent1">
                    <a:alpha val="70195"/>
                  </a:schemeClr>
                </a:solidFill>
                <a:ln w="9525">
                  <a:noFill/>
                  <a:miter lim="800000"/>
                  <a:headEnd/>
                  <a:tailEnd/>
                </a:ln>
              </p:spPr>
              <p:txBody>
                <a:bodyPr/>
                <a:lstStyle/>
                <a:p>
                  <a:endParaRPr lang="fr-FR"/>
                </a:p>
              </p:txBody>
            </p:sp>
            <p:sp>
              <p:nvSpPr>
                <p:cNvPr id="248" name="Rectangle 222"/>
                <p:cNvSpPr>
                  <a:spLocks noChangeAspect="1" noChangeArrowheads="1"/>
                </p:cNvSpPr>
                <p:nvPr/>
              </p:nvSpPr>
              <p:spPr bwMode="auto">
                <a:xfrm>
                  <a:off x="-757" y="1894"/>
                  <a:ext cx="84" cy="7"/>
                </a:xfrm>
                <a:prstGeom prst="rect">
                  <a:avLst/>
                </a:prstGeom>
                <a:solidFill>
                  <a:schemeClr val="accent1">
                    <a:alpha val="70195"/>
                  </a:schemeClr>
                </a:solidFill>
                <a:ln w="9525">
                  <a:noFill/>
                  <a:miter lim="800000"/>
                  <a:headEnd/>
                  <a:tailEnd/>
                </a:ln>
              </p:spPr>
              <p:txBody>
                <a:bodyPr/>
                <a:lstStyle/>
                <a:p>
                  <a:endParaRPr lang="fr-FR"/>
                </a:p>
              </p:txBody>
            </p:sp>
            <p:sp>
              <p:nvSpPr>
                <p:cNvPr id="249" name="Rectangle 223"/>
                <p:cNvSpPr>
                  <a:spLocks noChangeAspect="1" noChangeArrowheads="1"/>
                </p:cNvSpPr>
                <p:nvPr/>
              </p:nvSpPr>
              <p:spPr bwMode="auto">
                <a:xfrm>
                  <a:off x="-658" y="1894"/>
                  <a:ext cx="23" cy="7"/>
                </a:xfrm>
                <a:prstGeom prst="rect">
                  <a:avLst/>
                </a:prstGeom>
                <a:solidFill>
                  <a:schemeClr val="accent1">
                    <a:alpha val="70195"/>
                  </a:schemeClr>
                </a:solidFill>
                <a:ln w="9525">
                  <a:noFill/>
                  <a:miter lim="800000"/>
                  <a:headEnd/>
                  <a:tailEnd/>
                </a:ln>
              </p:spPr>
              <p:txBody>
                <a:bodyPr/>
                <a:lstStyle/>
                <a:p>
                  <a:endParaRPr lang="fr-FR"/>
                </a:p>
              </p:txBody>
            </p:sp>
            <p:sp>
              <p:nvSpPr>
                <p:cNvPr id="250" name="Rectangle 224"/>
                <p:cNvSpPr>
                  <a:spLocks noChangeAspect="1" noChangeArrowheads="1"/>
                </p:cNvSpPr>
                <p:nvPr/>
              </p:nvSpPr>
              <p:spPr bwMode="auto">
                <a:xfrm>
                  <a:off x="-750" y="1901"/>
                  <a:ext cx="77" cy="8"/>
                </a:xfrm>
                <a:prstGeom prst="rect">
                  <a:avLst/>
                </a:prstGeom>
                <a:solidFill>
                  <a:schemeClr val="accent1">
                    <a:alpha val="70195"/>
                  </a:schemeClr>
                </a:solidFill>
                <a:ln w="9525">
                  <a:noFill/>
                  <a:miter lim="800000"/>
                  <a:headEnd/>
                  <a:tailEnd/>
                </a:ln>
              </p:spPr>
              <p:txBody>
                <a:bodyPr/>
                <a:lstStyle/>
                <a:p>
                  <a:endParaRPr lang="fr-FR"/>
                </a:p>
              </p:txBody>
            </p:sp>
            <p:sp>
              <p:nvSpPr>
                <p:cNvPr id="251" name="Rectangle 225"/>
                <p:cNvSpPr>
                  <a:spLocks noChangeAspect="1" noChangeArrowheads="1"/>
                </p:cNvSpPr>
                <p:nvPr/>
              </p:nvSpPr>
              <p:spPr bwMode="auto">
                <a:xfrm>
                  <a:off x="-658" y="1901"/>
                  <a:ext cx="31" cy="8"/>
                </a:xfrm>
                <a:prstGeom prst="rect">
                  <a:avLst/>
                </a:prstGeom>
                <a:solidFill>
                  <a:schemeClr val="accent1">
                    <a:alpha val="70195"/>
                  </a:schemeClr>
                </a:solidFill>
                <a:ln w="9525">
                  <a:noFill/>
                  <a:miter lim="800000"/>
                  <a:headEnd/>
                  <a:tailEnd/>
                </a:ln>
              </p:spPr>
              <p:txBody>
                <a:bodyPr/>
                <a:lstStyle/>
                <a:p>
                  <a:endParaRPr lang="fr-FR"/>
                </a:p>
              </p:txBody>
            </p:sp>
            <p:sp>
              <p:nvSpPr>
                <p:cNvPr id="252" name="Rectangle 226"/>
                <p:cNvSpPr>
                  <a:spLocks noChangeAspect="1" noChangeArrowheads="1"/>
                </p:cNvSpPr>
                <p:nvPr/>
              </p:nvSpPr>
              <p:spPr bwMode="auto">
                <a:xfrm>
                  <a:off x="-833" y="1909"/>
                  <a:ext cx="7" cy="8"/>
                </a:xfrm>
                <a:prstGeom prst="rect">
                  <a:avLst/>
                </a:prstGeom>
                <a:solidFill>
                  <a:schemeClr val="accent1">
                    <a:alpha val="70195"/>
                  </a:schemeClr>
                </a:solidFill>
                <a:ln w="9525">
                  <a:noFill/>
                  <a:miter lim="800000"/>
                  <a:headEnd/>
                  <a:tailEnd/>
                </a:ln>
              </p:spPr>
              <p:txBody>
                <a:bodyPr/>
                <a:lstStyle/>
                <a:p>
                  <a:endParaRPr lang="fr-FR"/>
                </a:p>
              </p:txBody>
            </p:sp>
            <p:sp>
              <p:nvSpPr>
                <p:cNvPr id="253" name="Rectangle 227"/>
                <p:cNvSpPr>
                  <a:spLocks noChangeAspect="1" noChangeArrowheads="1"/>
                </p:cNvSpPr>
                <p:nvPr/>
              </p:nvSpPr>
              <p:spPr bwMode="auto">
                <a:xfrm>
                  <a:off x="-750" y="1909"/>
                  <a:ext cx="77" cy="8"/>
                </a:xfrm>
                <a:prstGeom prst="rect">
                  <a:avLst/>
                </a:prstGeom>
                <a:solidFill>
                  <a:schemeClr val="accent1">
                    <a:alpha val="70195"/>
                  </a:schemeClr>
                </a:solidFill>
                <a:ln w="9525">
                  <a:noFill/>
                  <a:miter lim="800000"/>
                  <a:headEnd/>
                  <a:tailEnd/>
                </a:ln>
              </p:spPr>
              <p:txBody>
                <a:bodyPr/>
                <a:lstStyle/>
                <a:p>
                  <a:endParaRPr lang="fr-FR"/>
                </a:p>
              </p:txBody>
            </p:sp>
            <p:sp>
              <p:nvSpPr>
                <p:cNvPr id="254" name="Rectangle 228"/>
                <p:cNvSpPr>
                  <a:spLocks noChangeAspect="1" noChangeArrowheads="1"/>
                </p:cNvSpPr>
                <p:nvPr/>
              </p:nvSpPr>
              <p:spPr bwMode="auto">
                <a:xfrm>
                  <a:off x="-666" y="1909"/>
                  <a:ext cx="39" cy="8"/>
                </a:xfrm>
                <a:prstGeom prst="rect">
                  <a:avLst/>
                </a:prstGeom>
                <a:solidFill>
                  <a:schemeClr val="accent1">
                    <a:alpha val="70195"/>
                  </a:schemeClr>
                </a:solidFill>
                <a:ln w="9525">
                  <a:noFill/>
                  <a:miter lim="800000"/>
                  <a:headEnd/>
                  <a:tailEnd/>
                </a:ln>
              </p:spPr>
              <p:txBody>
                <a:bodyPr/>
                <a:lstStyle/>
                <a:p>
                  <a:endParaRPr lang="fr-FR"/>
                </a:p>
              </p:txBody>
            </p:sp>
            <p:sp>
              <p:nvSpPr>
                <p:cNvPr id="255" name="Rectangle 229"/>
                <p:cNvSpPr>
                  <a:spLocks noChangeAspect="1" noChangeArrowheads="1"/>
                </p:cNvSpPr>
                <p:nvPr/>
              </p:nvSpPr>
              <p:spPr bwMode="auto">
                <a:xfrm>
                  <a:off x="-826" y="1917"/>
                  <a:ext cx="23" cy="7"/>
                </a:xfrm>
                <a:prstGeom prst="rect">
                  <a:avLst/>
                </a:prstGeom>
                <a:solidFill>
                  <a:schemeClr val="accent1">
                    <a:alpha val="70195"/>
                  </a:schemeClr>
                </a:solidFill>
                <a:ln w="9525">
                  <a:noFill/>
                  <a:miter lim="800000"/>
                  <a:headEnd/>
                  <a:tailEnd/>
                </a:ln>
              </p:spPr>
              <p:txBody>
                <a:bodyPr/>
                <a:lstStyle/>
                <a:p>
                  <a:endParaRPr lang="fr-FR"/>
                </a:p>
              </p:txBody>
            </p:sp>
            <p:sp>
              <p:nvSpPr>
                <p:cNvPr id="256" name="Rectangle 230"/>
                <p:cNvSpPr>
                  <a:spLocks noChangeAspect="1" noChangeArrowheads="1"/>
                </p:cNvSpPr>
                <p:nvPr/>
              </p:nvSpPr>
              <p:spPr bwMode="auto">
                <a:xfrm>
                  <a:off x="-742" y="1917"/>
                  <a:ext cx="76" cy="7"/>
                </a:xfrm>
                <a:prstGeom prst="rect">
                  <a:avLst/>
                </a:prstGeom>
                <a:solidFill>
                  <a:schemeClr val="accent1">
                    <a:alpha val="70195"/>
                  </a:schemeClr>
                </a:solidFill>
                <a:ln w="9525">
                  <a:noFill/>
                  <a:miter lim="800000"/>
                  <a:headEnd/>
                  <a:tailEnd/>
                </a:ln>
              </p:spPr>
              <p:txBody>
                <a:bodyPr/>
                <a:lstStyle/>
                <a:p>
                  <a:endParaRPr lang="fr-FR"/>
                </a:p>
              </p:txBody>
            </p:sp>
            <p:sp>
              <p:nvSpPr>
                <p:cNvPr id="257" name="Rectangle 231"/>
                <p:cNvSpPr>
                  <a:spLocks noChangeAspect="1" noChangeArrowheads="1"/>
                </p:cNvSpPr>
                <p:nvPr/>
              </p:nvSpPr>
              <p:spPr bwMode="auto">
                <a:xfrm>
                  <a:off x="-666" y="1917"/>
                  <a:ext cx="39" cy="7"/>
                </a:xfrm>
                <a:prstGeom prst="rect">
                  <a:avLst/>
                </a:prstGeom>
                <a:solidFill>
                  <a:schemeClr val="accent1">
                    <a:alpha val="70195"/>
                  </a:schemeClr>
                </a:solidFill>
                <a:ln w="9525">
                  <a:noFill/>
                  <a:miter lim="800000"/>
                  <a:headEnd/>
                  <a:tailEnd/>
                </a:ln>
              </p:spPr>
              <p:txBody>
                <a:bodyPr/>
                <a:lstStyle/>
                <a:p>
                  <a:endParaRPr lang="fr-FR"/>
                </a:p>
              </p:txBody>
            </p:sp>
            <p:sp>
              <p:nvSpPr>
                <p:cNvPr id="258" name="Rectangle 232"/>
                <p:cNvSpPr>
                  <a:spLocks noChangeAspect="1" noChangeArrowheads="1"/>
                </p:cNvSpPr>
                <p:nvPr/>
              </p:nvSpPr>
              <p:spPr bwMode="auto">
                <a:xfrm>
                  <a:off x="-818" y="1924"/>
                  <a:ext cx="46" cy="8"/>
                </a:xfrm>
                <a:prstGeom prst="rect">
                  <a:avLst/>
                </a:prstGeom>
                <a:solidFill>
                  <a:schemeClr val="accent1">
                    <a:alpha val="70195"/>
                  </a:schemeClr>
                </a:solidFill>
                <a:ln w="9525">
                  <a:noFill/>
                  <a:miter lim="800000"/>
                  <a:headEnd/>
                  <a:tailEnd/>
                </a:ln>
              </p:spPr>
              <p:txBody>
                <a:bodyPr/>
                <a:lstStyle/>
                <a:p>
                  <a:endParaRPr lang="fr-FR"/>
                </a:p>
              </p:txBody>
            </p:sp>
            <p:sp>
              <p:nvSpPr>
                <p:cNvPr id="259" name="Rectangle 233"/>
                <p:cNvSpPr>
                  <a:spLocks noChangeAspect="1" noChangeArrowheads="1"/>
                </p:cNvSpPr>
                <p:nvPr/>
              </p:nvSpPr>
              <p:spPr bwMode="auto">
                <a:xfrm>
                  <a:off x="-742" y="1924"/>
                  <a:ext cx="115" cy="8"/>
                </a:xfrm>
                <a:prstGeom prst="rect">
                  <a:avLst/>
                </a:prstGeom>
                <a:solidFill>
                  <a:schemeClr val="accent1">
                    <a:alpha val="70195"/>
                  </a:schemeClr>
                </a:solidFill>
                <a:ln w="9525">
                  <a:noFill/>
                  <a:miter lim="800000"/>
                  <a:headEnd/>
                  <a:tailEnd/>
                </a:ln>
              </p:spPr>
              <p:txBody>
                <a:bodyPr/>
                <a:lstStyle/>
                <a:p>
                  <a:endParaRPr lang="fr-FR"/>
                </a:p>
              </p:txBody>
            </p:sp>
            <p:sp>
              <p:nvSpPr>
                <p:cNvPr id="260" name="Rectangle 234"/>
                <p:cNvSpPr>
                  <a:spLocks noChangeAspect="1" noChangeArrowheads="1"/>
                </p:cNvSpPr>
                <p:nvPr/>
              </p:nvSpPr>
              <p:spPr bwMode="auto">
                <a:xfrm>
                  <a:off x="-811" y="1932"/>
                  <a:ext cx="61" cy="8"/>
                </a:xfrm>
                <a:prstGeom prst="rect">
                  <a:avLst/>
                </a:prstGeom>
                <a:solidFill>
                  <a:schemeClr val="accent1">
                    <a:alpha val="70195"/>
                  </a:schemeClr>
                </a:solidFill>
                <a:ln w="9525">
                  <a:noFill/>
                  <a:miter lim="800000"/>
                  <a:headEnd/>
                  <a:tailEnd/>
                </a:ln>
              </p:spPr>
              <p:txBody>
                <a:bodyPr/>
                <a:lstStyle/>
                <a:p>
                  <a:endParaRPr lang="fr-FR"/>
                </a:p>
              </p:txBody>
            </p:sp>
            <p:sp>
              <p:nvSpPr>
                <p:cNvPr id="261" name="Rectangle 235"/>
                <p:cNvSpPr>
                  <a:spLocks noChangeAspect="1" noChangeArrowheads="1"/>
                </p:cNvSpPr>
                <p:nvPr/>
              </p:nvSpPr>
              <p:spPr bwMode="auto">
                <a:xfrm>
                  <a:off x="-734" y="1932"/>
                  <a:ext cx="114" cy="8"/>
                </a:xfrm>
                <a:prstGeom prst="rect">
                  <a:avLst/>
                </a:prstGeom>
                <a:solidFill>
                  <a:schemeClr val="accent1">
                    <a:alpha val="70195"/>
                  </a:schemeClr>
                </a:solidFill>
                <a:ln w="9525">
                  <a:noFill/>
                  <a:miter lim="800000"/>
                  <a:headEnd/>
                  <a:tailEnd/>
                </a:ln>
              </p:spPr>
              <p:txBody>
                <a:bodyPr/>
                <a:lstStyle/>
                <a:p>
                  <a:endParaRPr lang="fr-FR"/>
                </a:p>
              </p:txBody>
            </p:sp>
            <p:sp>
              <p:nvSpPr>
                <p:cNvPr id="262" name="Rectangle 236"/>
                <p:cNvSpPr>
                  <a:spLocks noChangeAspect="1" noChangeArrowheads="1"/>
                </p:cNvSpPr>
                <p:nvPr/>
              </p:nvSpPr>
              <p:spPr bwMode="auto">
                <a:xfrm>
                  <a:off x="-803" y="1940"/>
                  <a:ext cx="183" cy="7"/>
                </a:xfrm>
                <a:prstGeom prst="rect">
                  <a:avLst/>
                </a:prstGeom>
                <a:solidFill>
                  <a:schemeClr val="accent1">
                    <a:alpha val="70195"/>
                  </a:schemeClr>
                </a:solidFill>
                <a:ln w="9525">
                  <a:noFill/>
                  <a:miter lim="800000"/>
                  <a:headEnd/>
                  <a:tailEnd/>
                </a:ln>
              </p:spPr>
              <p:txBody>
                <a:bodyPr/>
                <a:lstStyle/>
                <a:p>
                  <a:endParaRPr lang="fr-FR"/>
                </a:p>
              </p:txBody>
            </p:sp>
            <p:sp>
              <p:nvSpPr>
                <p:cNvPr id="263" name="Rectangle 237"/>
                <p:cNvSpPr>
                  <a:spLocks noChangeAspect="1" noChangeArrowheads="1"/>
                </p:cNvSpPr>
                <p:nvPr/>
              </p:nvSpPr>
              <p:spPr bwMode="auto">
                <a:xfrm>
                  <a:off x="-788" y="1947"/>
                  <a:ext cx="168" cy="8"/>
                </a:xfrm>
                <a:prstGeom prst="rect">
                  <a:avLst/>
                </a:prstGeom>
                <a:solidFill>
                  <a:schemeClr val="accent1">
                    <a:alpha val="70195"/>
                  </a:schemeClr>
                </a:solidFill>
                <a:ln w="9525">
                  <a:noFill/>
                  <a:miter lim="800000"/>
                  <a:headEnd/>
                  <a:tailEnd/>
                </a:ln>
              </p:spPr>
              <p:txBody>
                <a:bodyPr/>
                <a:lstStyle/>
                <a:p>
                  <a:endParaRPr lang="fr-FR"/>
                </a:p>
              </p:txBody>
            </p:sp>
            <p:sp>
              <p:nvSpPr>
                <p:cNvPr id="264" name="Rectangle 238"/>
                <p:cNvSpPr>
                  <a:spLocks noChangeAspect="1" noChangeArrowheads="1"/>
                </p:cNvSpPr>
                <p:nvPr/>
              </p:nvSpPr>
              <p:spPr bwMode="auto">
                <a:xfrm>
                  <a:off x="-780" y="1955"/>
                  <a:ext cx="160" cy="8"/>
                </a:xfrm>
                <a:prstGeom prst="rect">
                  <a:avLst/>
                </a:prstGeom>
                <a:solidFill>
                  <a:schemeClr val="accent1">
                    <a:alpha val="70195"/>
                  </a:schemeClr>
                </a:solidFill>
                <a:ln w="9525">
                  <a:noFill/>
                  <a:miter lim="800000"/>
                  <a:headEnd/>
                  <a:tailEnd/>
                </a:ln>
              </p:spPr>
              <p:txBody>
                <a:bodyPr/>
                <a:lstStyle/>
                <a:p>
                  <a:endParaRPr lang="fr-FR"/>
                </a:p>
              </p:txBody>
            </p:sp>
            <p:sp>
              <p:nvSpPr>
                <p:cNvPr id="265" name="Rectangle 239"/>
                <p:cNvSpPr>
                  <a:spLocks noChangeAspect="1" noChangeArrowheads="1"/>
                </p:cNvSpPr>
                <p:nvPr/>
              </p:nvSpPr>
              <p:spPr bwMode="auto">
                <a:xfrm>
                  <a:off x="-772" y="1963"/>
                  <a:ext cx="152" cy="8"/>
                </a:xfrm>
                <a:prstGeom prst="rect">
                  <a:avLst/>
                </a:prstGeom>
                <a:solidFill>
                  <a:schemeClr val="accent1">
                    <a:alpha val="70195"/>
                  </a:schemeClr>
                </a:solidFill>
                <a:ln w="9525">
                  <a:noFill/>
                  <a:miter lim="800000"/>
                  <a:headEnd/>
                  <a:tailEnd/>
                </a:ln>
              </p:spPr>
              <p:txBody>
                <a:bodyPr/>
                <a:lstStyle/>
                <a:p>
                  <a:endParaRPr lang="fr-FR"/>
                </a:p>
              </p:txBody>
            </p:sp>
            <p:sp>
              <p:nvSpPr>
                <p:cNvPr id="266" name="Rectangle 240"/>
                <p:cNvSpPr>
                  <a:spLocks noChangeAspect="1" noChangeArrowheads="1"/>
                </p:cNvSpPr>
                <p:nvPr/>
              </p:nvSpPr>
              <p:spPr bwMode="auto">
                <a:xfrm>
                  <a:off x="-765" y="1971"/>
                  <a:ext cx="153" cy="7"/>
                </a:xfrm>
                <a:prstGeom prst="rect">
                  <a:avLst/>
                </a:prstGeom>
                <a:solidFill>
                  <a:schemeClr val="accent1">
                    <a:alpha val="70195"/>
                  </a:schemeClr>
                </a:solidFill>
                <a:ln w="9525">
                  <a:noFill/>
                  <a:miter lim="800000"/>
                  <a:headEnd/>
                  <a:tailEnd/>
                </a:ln>
              </p:spPr>
              <p:txBody>
                <a:bodyPr/>
                <a:lstStyle/>
                <a:p>
                  <a:endParaRPr lang="fr-FR"/>
                </a:p>
              </p:txBody>
            </p:sp>
            <p:sp>
              <p:nvSpPr>
                <p:cNvPr id="267" name="Rectangle 241"/>
                <p:cNvSpPr>
                  <a:spLocks noChangeAspect="1" noChangeArrowheads="1"/>
                </p:cNvSpPr>
                <p:nvPr/>
              </p:nvSpPr>
              <p:spPr bwMode="auto">
                <a:xfrm>
                  <a:off x="-750" y="1978"/>
                  <a:ext cx="138" cy="8"/>
                </a:xfrm>
                <a:prstGeom prst="rect">
                  <a:avLst/>
                </a:prstGeom>
                <a:solidFill>
                  <a:schemeClr val="accent1">
                    <a:alpha val="70195"/>
                  </a:schemeClr>
                </a:solidFill>
                <a:ln w="9525">
                  <a:noFill/>
                  <a:miter lim="800000"/>
                  <a:headEnd/>
                  <a:tailEnd/>
                </a:ln>
              </p:spPr>
              <p:txBody>
                <a:bodyPr/>
                <a:lstStyle/>
                <a:p>
                  <a:endParaRPr lang="fr-FR"/>
                </a:p>
              </p:txBody>
            </p:sp>
            <p:sp>
              <p:nvSpPr>
                <p:cNvPr id="268" name="Rectangle 242"/>
                <p:cNvSpPr>
                  <a:spLocks noChangeAspect="1" noChangeArrowheads="1"/>
                </p:cNvSpPr>
                <p:nvPr/>
              </p:nvSpPr>
              <p:spPr bwMode="auto">
                <a:xfrm>
                  <a:off x="-742" y="1986"/>
                  <a:ext cx="130" cy="8"/>
                </a:xfrm>
                <a:prstGeom prst="rect">
                  <a:avLst/>
                </a:prstGeom>
                <a:solidFill>
                  <a:schemeClr val="accent1">
                    <a:alpha val="70195"/>
                  </a:schemeClr>
                </a:solidFill>
                <a:ln w="9525">
                  <a:noFill/>
                  <a:miter lim="800000"/>
                  <a:headEnd/>
                  <a:tailEnd/>
                </a:ln>
              </p:spPr>
              <p:txBody>
                <a:bodyPr/>
                <a:lstStyle/>
                <a:p>
                  <a:endParaRPr lang="fr-FR"/>
                </a:p>
              </p:txBody>
            </p:sp>
            <p:sp>
              <p:nvSpPr>
                <p:cNvPr id="269" name="Rectangle 243"/>
                <p:cNvSpPr>
                  <a:spLocks noChangeAspect="1" noChangeArrowheads="1"/>
                </p:cNvSpPr>
                <p:nvPr/>
              </p:nvSpPr>
              <p:spPr bwMode="auto">
                <a:xfrm>
                  <a:off x="-734" y="1994"/>
                  <a:ext cx="122" cy="7"/>
                </a:xfrm>
                <a:prstGeom prst="rect">
                  <a:avLst/>
                </a:prstGeom>
                <a:solidFill>
                  <a:schemeClr val="accent1">
                    <a:alpha val="70195"/>
                  </a:schemeClr>
                </a:solidFill>
                <a:ln w="9525">
                  <a:noFill/>
                  <a:miter lim="800000"/>
                  <a:headEnd/>
                  <a:tailEnd/>
                </a:ln>
              </p:spPr>
              <p:txBody>
                <a:bodyPr/>
                <a:lstStyle/>
                <a:p>
                  <a:endParaRPr lang="fr-FR"/>
                </a:p>
              </p:txBody>
            </p:sp>
            <p:sp>
              <p:nvSpPr>
                <p:cNvPr id="270" name="Rectangle 244"/>
                <p:cNvSpPr>
                  <a:spLocks noChangeAspect="1" noChangeArrowheads="1"/>
                </p:cNvSpPr>
                <p:nvPr/>
              </p:nvSpPr>
              <p:spPr bwMode="auto">
                <a:xfrm>
                  <a:off x="-727" y="2001"/>
                  <a:ext cx="122" cy="8"/>
                </a:xfrm>
                <a:prstGeom prst="rect">
                  <a:avLst/>
                </a:prstGeom>
                <a:solidFill>
                  <a:schemeClr val="accent1">
                    <a:alpha val="70195"/>
                  </a:schemeClr>
                </a:solidFill>
                <a:ln w="9525">
                  <a:noFill/>
                  <a:miter lim="800000"/>
                  <a:headEnd/>
                  <a:tailEnd/>
                </a:ln>
              </p:spPr>
              <p:txBody>
                <a:bodyPr/>
                <a:lstStyle/>
                <a:p>
                  <a:endParaRPr lang="fr-FR"/>
                </a:p>
              </p:txBody>
            </p:sp>
            <p:sp>
              <p:nvSpPr>
                <p:cNvPr id="271" name="Rectangle 245"/>
                <p:cNvSpPr>
                  <a:spLocks noChangeAspect="1" noChangeArrowheads="1"/>
                </p:cNvSpPr>
                <p:nvPr/>
              </p:nvSpPr>
              <p:spPr bwMode="auto">
                <a:xfrm>
                  <a:off x="-719" y="2009"/>
                  <a:ext cx="114" cy="8"/>
                </a:xfrm>
                <a:prstGeom prst="rect">
                  <a:avLst/>
                </a:prstGeom>
                <a:solidFill>
                  <a:schemeClr val="accent1">
                    <a:alpha val="70195"/>
                  </a:schemeClr>
                </a:solidFill>
                <a:ln w="9525">
                  <a:noFill/>
                  <a:miter lim="800000"/>
                  <a:headEnd/>
                  <a:tailEnd/>
                </a:ln>
              </p:spPr>
              <p:txBody>
                <a:bodyPr/>
                <a:lstStyle/>
                <a:p>
                  <a:endParaRPr lang="fr-FR"/>
                </a:p>
              </p:txBody>
            </p:sp>
            <p:sp>
              <p:nvSpPr>
                <p:cNvPr id="272" name="Rectangle 246"/>
                <p:cNvSpPr>
                  <a:spLocks noChangeAspect="1" noChangeArrowheads="1"/>
                </p:cNvSpPr>
                <p:nvPr/>
              </p:nvSpPr>
              <p:spPr bwMode="auto">
                <a:xfrm>
                  <a:off x="-704" y="2017"/>
                  <a:ext cx="99" cy="7"/>
                </a:xfrm>
                <a:prstGeom prst="rect">
                  <a:avLst/>
                </a:prstGeom>
                <a:solidFill>
                  <a:schemeClr val="accent1">
                    <a:alpha val="70195"/>
                  </a:schemeClr>
                </a:solidFill>
                <a:ln w="9525">
                  <a:noFill/>
                  <a:miter lim="800000"/>
                  <a:headEnd/>
                  <a:tailEnd/>
                </a:ln>
              </p:spPr>
              <p:txBody>
                <a:bodyPr/>
                <a:lstStyle/>
                <a:p>
                  <a:endParaRPr lang="fr-FR"/>
                </a:p>
              </p:txBody>
            </p:sp>
            <p:sp>
              <p:nvSpPr>
                <p:cNvPr id="273" name="Rectangle 247"/>
                <p:cNvSpPr>
                  <a:spLocks noChangeAspect="1" noChangeArrowheads="1"/>
                </p:cNvSpPr>
                <p:nvPr/>
              </p:nvSpPr>
              <p:spPr bwMode="auto">
                <a:xfrm>
                  <a:off x="-696" y="2024"/>
                  <a:ext cx="91" cy="8"/>
                </a:xfrm>
                <a:prstGeom prst="rect">
                  <a:avLst/>
                </a:prstGeom>
                <a:solidFill>
                  <a:schemeClr val="accent1">
                    <a:alpha val="70195"/>
                  </a:schemeClr>
                </a:solidFill>
                <a:ln w="9525">
                  <a:noFill/>
                  <a:miter lim="800000"/>
                  <a:headEnd/>
                  <a:tailEnd/>
                </a:ln>
              </p:spPr>
              <p:txBody>
                <a:bodyPr/>
                <a:lstStyle/>
                <a:p>
                  <a:endParaRPr lang="fr-FR"/>
                </a:p>
              </p:txBody>
            </p:sp>
            <p:sp>
              <p:nvSpPr>
                <p:cNvPr id="274" name="Rectangle 248"/>
                <p:cNvSpPr>
                  <a:spLocks noChangeAspect="1" noChangeArrowheads="1"/>
                </p:cNvSpPr>
                <p:nvPr/>
              </p:nvSpPr>
              <p:spPr bwMode="auto">
                <a:xfrm>
                  <a:off x="-688" y="2032"/>
                  <a:ext cx="83" cy="8"/>
                </a:xfrm>
                <a:prstGeom prst="rect">
                  <a:avLst/>
                </a:prstGeom>
                <a:solidFill>
                  <a:schemeClr val="accent1">
                    <a:alpha val="70195"/>
                  </a:schemeClr>
                </a:solidFill>
                <a:ln w="9525">
                  <a:noFill/>
                  <a:miter lim="800000"/>
                  <a:headEnd/>
                  <a:tailEnd/>
                </a:ln>
              </p:spPr>
              <p:txBody>
                <a:bodyPr/>
                <a:lstStyle/>
                <a:p>
                  <a:endParaRPr lang="fr-FR"/>
                </a:p>
              </p:txBody>
            </p:sp>
            <p:sp>
              <p:nvSpPr>
                <p:cNvPr id="275" name="Rectangle 249"/>
                <p:cNvSpPr>
                  <a:spLocks noChangeAspect="1" noChangeArrowheads="1"/>
                </p:cNvSpPr>
                <p:nvPr/>
              </p:nvSpPr>
              <p:spPr bwMode="auto">
                <a:xfrm>
                  <a:off x="-681" y="2040"/>
                  <a:ext cx="84" cy="7"/>
                </a:xfrm>
                <a:prstGeom prst="rect">
                  <a:avLst/>
                </a:prstGeom>
                <a:solidFill>
                  <a:schemeClr val="accent1">
                    <a:alpha val="70195"/>
                  </a:schemeClr>
                </a:solidFill>
                <a:ln w="9525">
                  <a:noFill/>
                  <a:miter lim="800000"/>
                  <a:headEnd/>
                  <a:tailEnd/>
                </a:ln>
              </p:spPr>
              <p:txBody>
                <a:bodyPr/>
                <a:lstStyle/>
                <a:p>
                  <a:endParaRPr lang="fr-FR"/>
                </a:p>
              </p:txBody>
            </p:sp>
            <p:sp>
              <p:nvSpPr>
                <p:cNvPr id="276" name="Rectangle 250"/>
                <p:cNvSpPr>
                  <a:spLocks noChangeAspect="1" noChangeArrowheads="1"/>
                </p:cNvSpPr>
                <p:nvPr/>
              </p:nvSpPr>
              <p:spPr bwMode="auto">
                <a:xfrm>
                  <a:off x="-673" y="2047"/>
                  <a:ext cx="76" cy="8"/>
                </a:xfrm>
                <a:prstGeom prst="rect">
                  <a:avLst/>
                </a:prstGeom>
                <a:solidFill>
                  <a:schemeClr val="accent1">
                    <a:alpha val="70195"/>
                  </a:schemeClr>
                </a:solidFill>
                <a:ln w="9525">
                  <a:noFill/>
                  <a:miter lim="800000"/>
                  <a:headEnd/>
                  <a:tailEnd/>
                </a:ln>
              </p:spPr>
              <p:txBody>
                <a:bodyPr/>
                <a:lstStyle/>
                <a:p>
                  <a:endParaRPr lang="fr-FR"/>
                </a:p>
              </p:txBody>
            </p:sp>
            <p:sp>
              <p:nvSpPr>
                <p:cNvPr id="277" name="Rectangle 251"/>
                <p:cNvSpPr>
                  <a:spLocks noChangeAspect="1" noChangeArrowheads="1"/>
                </p:cNvSpPr>
                <p:nvPr/>
              </p:nvSpPr>
              <p:spPr bwMode="auto">
                <a:xfrm>
                  <a:off x="-658" y="2055"/>
                  <a:ext cx="61" cy="8"/>
                </a:xfrm>
                <a:prstGeom prst="rect">
                  <a:avLst/>
                </a:prstGeom>
                <a:solidFill>
                  <a:schemeClr val="accent1">
                    <a:alpha val="70195"/>
                  </a:schemeClr>
                </a:solidFill>
                <a:ln w="9525">
                  <a:noFill/>
                  <a:miter lim="800000"/>
                  <a:headEnd/>
                  <a:tailEnd/>
                </a:ln>
              </p:spPr>
              <p:txBody>
                <a:bodyPr/>
                <a:lstStyle/>
                <a:p>
                  <a:endParaRPr lang="fr-FR"/>
                </a:p>
              </p:txBody>
            </p:sp>
            <p:sp>
              <p:nvSpPr>
                <p:cNvPr id="278" name="Rectangle 252"/>
                <p:cNvSpPr>
                  <a:spLocks noChangeAspect="1" noChangeArrowheads="1"/>
                </p:cNvSpPr>
                <p:nvPr/>
              </p:nvSpPr>
              <p:spPr bwMode="auto">
                <a:xfrm>
                  <a:off x="-650" y="2063"/>
                  <a:ext cx="53" cy="7"/>
                </a:xfrm>
                <a:prstGeom prst="rect">
                  <a:avLst/>
                </a:prstGeom>
                <a:solidFill>
                  <a:schemeClr val="accent1">
                    <a:alpha val="70195"/>
                  </a:schemeClr>
                </a:solidFill>
                <a:ln w="9525">
                  <a:noFill/>
                  <a:miter lim="800000"/>
                  <a:headEnd/>
                  <a:tailEnd/>
                </a:ln>
              </p:spPr>
              <p:txBody>
                <a:bodyPr/>
                <a:lstStyle/>
                <a:p>
                  <a:endParaRPr lang="fr-FR"/>
                </a:p>
              </p:txBody>
            </p:sp>
            <p:sp>
              <p:nvSpPr>
                <p:cNvPr id="279" name="Rectangle 253"/>
                <p:cNvSpPr>
                  <a:spLocks noChangeAspect="1" noChangeArrowheads="1"/>
                </p:cNvSpPr>
                <p:nvPr/>
              </p:nvSpPr>
              <p:spPr bwMode="auto">
                <a:xfrm>
                  <a:off x="-643" y="2070"/>
                  <a:ext cx="54" cy="8"/>
                </a:xfrm>
                <a:prstGeom prst="rect">
                  <a:avLst/>
                </a:prstGeom>
                <a:solidFill>
                  <a:schemeClr val="accent1">
                    <a:alpha val="70195"/>
                  </a:schemeClr>
                </a:solidFill>
                <a:ln w="9525">
                  <a:noFill/>
                  <a:miter lim="800000"/>
                  <a:headEnd/>
                  <a:tailEnd/>
                </a:ln>
              </p:spPr>
              <p:txBody>
                <a:bodyPr/>
                <a:lstStyle/>
                <a:p>
                  <a:endParaRPr lang="fr-FR"/>
                </a:p>
              </p:txBody>
            </p:sp>
            <p:sp>
              <p:nvSpPr>
                <p:cNvPr id="280" name="Rectangle 254"/>
                <p:cNvSpPr>
                  <a:spLocks noChangeAspect="1" noChangeArrowheads="1"/>
                </p:cNvSpPr>
                <p:nvPr/>
              </p:nvSpPr>
              <p:spPr bwMode="auto">
                <a:xfrm>
                  <a:off x="-635" y="2078"/>
                  <a:ext cx="46" cy="8"/>
                </a:xfrm>
                <a:prstGeom prst="rect">
                  <a:avLst/>
                </a:prstGeom>
                <a:solidFill>
                  <a:schemeClr val="accent1">
                    <a:alpha val="70195"/>
                  </a:schemeClr>
                </a:solidFill>
                <a:ln w="9525">
                  <a:noFill/>
                  <a:miter lim="800000"/>
                  <a:headEnd/>
                  <a:tailEnd/>
                </a:ln>
              </p:spPr>
              <p:txBody>
                <a:bodyPr/>
                <a:lstStyle/>
                <a:p>
                  <a:endParaRPr lang="fr-FR"/>
                </a:p>
              </p:txBody>
            </p:sp>
            <p:sp>
              <p:nvSpPr>
                <p:cNvPr id="281" name="Rectangle 255"/>
                <p:cNvSpPr>
                  <a:spLocks noChangeAspect="1" noChangeArrowheads="1"/>
                </p:cNvSpPr>
                <p:nvPr/>
              </p:nvSpPr>
              <p:spPr bwMode="auto">
                <a:xfrm>
                  <a:off x="-620" y="2086"/>
                  <a:ext cx="31" cy="8"/>
                </a:xfrm>
                <a:prstGeom prst="rect">
                  <a:avLst/>
                </a:prstGeom>
                <a:solidFill>
                  <a:schemeClr val="accent1">
                    <a:alpha val="70195"/>
                  </a:schemeClr>
                </a:solidFill>
                <a:ln w="9525">
                  <a:noFill/>
                  <a:miter lim="800000"/>
                  <a:headEnd/>
                  <a:tailEnd/>
                </a:ln>
              </p:spPr>
              <p:txBody>
                <a:bodyPr/>
                <a:lstStyle/>
                <a:p>
                  <a:endParaRPr lang="fr-FR"/>
                </a:p>
              </p:txBody>
            </p:sp>
            <p:sp>
              <p:nvSpPr>
                <p:cNvPr id="282" name="Rectangle 256"/>
                <p:cNvSpPr>
                  <a:spLocks noChangeAspect="1" noChangeArrowheads="1"/>
                </p:cNvSpPr>
                <p:nvPr/>
              </p:nvSpPr>
              <p:spPr bwMode="auto">
                <a:xfrm>
                  <a:off x="-612" y="2094"/>
                  <a:ext cx="23" cy="7"/>
                </a:xfrm>
                <a:prstGeom prst="rect">
                  <a:avLst/>
                </a:prstGeom>
                <a:solidFill>
                  <a:schemeClr val="accent1">
                    <a:alpha val="70195"/>
                  </a:schemeClr>
                </a:solidFill>
                <a:ln w="9525">
                  <a:noFill/>
                  <a:miter lim="800000"/>
                  <a:headEnd/>
                  <a:tailEnd/>
                </a:ln>
              </p:spPr>
              <p:txBody>
                <a:bodyPr/>
                <a:lstStyle/>
                <a:p>
                  <a:endParaRPr lang="fr-FR"/>
                </a:p>
              </p:txBody>
            </p:sp>
            <p:sp>
              <p:nvSpPr>
                <p:cNvPr id="283" name="Rectangle 257"/>
                <p:cNvSpPr>
                  <a:spLocks noChangeAspect="1" noChangeArrowheads="1"/>
                </p:cNvSpPr>
                <p:nvPr/>
              </p:nvSpPr>
              <p:spPr bwMode="auto">
                <a:xfrm>
                  <a:off x="-605" y="2101"/>
                  <a:ext cx="16" cy="8"/>
                </a:xfrm>
                <a:prstGeom prst="rect">
                  <a:avLst/>
                </a:prstGeom>
                <a:solidFill>
                  <a:schemeClr val="accent1">
                    <a:alpha val="70195"/>
                  </a:schemeClr>
                </a:solidFill>
                <a:ln w="9525">
                  <a:noFill/>
                  <a:miter lim="800000"/>
                  <a:headEnd/>
                  <a:tailEnd/>
                </a:ln>
              </p:spPr>
              <p:txBody>
                <a:bodyPr/>
                <a:lstStyle/>
                <a:p>
                  <a:endParaRPr lang="fr-FR"/>
                </a:p>
              </p:txBody>
            </p:sp>
            <p:sp>
              <p:nvSpPr>
                <p:cNvPr id="284" name="Rectangle 258"/>
                <p:cNvSpPr>
                  <a:spLocks noChangeAspect="1" noChangeArrowheads="1"/>
                </p:cNvSpPr>
                <p:nvPr/>
              </p:nvSpPr>
              <p:spPr bwMode="auto">
                <a:xfrm>
                  <a:off x="-597" y="2109"/>
                  <a:ext cx="15" cy="8"/>
                </a:xfrm>
                <a:prstGeom prst="rect">
                  <a:avLst/>
                </a:prstGeom>
                <a:solidFill>
                  <a:schemeClr val="accent1">
                    <a:alpha val="70195"/>
                  </a:schemeClr>
                </a:solidFill>
                <a:ln w="9525">
                  <a:noFill/>
                  <a:miter lim="800000"/>
                  <a:headEnd/>
                  <a:tailEnd/>
                </a:ln>
              </p:spPr>
              <p:txBody>
                <a:bodyPr/>
                <a:lstStyle/>
                <a:p>
                  <a:endParaRPr lang="fr-FR"/>
                </a:p>
              </p:txBody>
            </p:sp>
            <p:sp>
              <p:nvSpPr>
                <p:cNvPr id="285" name="Rectangle 259"/>
                <p:cNvSpPr>
                  <a:spLocks noChangeAspect="1" noChangeArrowheads="1"/>
                </p:cNvSpPr>
                <p:nvPr/>
              </p:nvSpPr>
              <p:spPr bwMode="auto">
                <a:xfrm>
                  <a:off x="-589" y="2117"/>
                  <a:ext cx="7" cy="7"/>
                </a:xfrm>
                <a:prstGeom prst="rect">
                  <a:avLst/>
                </a:prstGeom>
                <a:solidFill>
                  <a:schemeClr val="accent1">
                    <a:alpha val="70195"/>
                  </a:schemeClr>
                </a:solidFill>
                <a:ln w="9525">
                  <a:noFill/>
                  <a:miter lim="800000"/>
                  <a:headEnd/>
                  <a:tailEnd/>
                </a:ln>
              </p:spPr>
              <p:txBody>
                <a:bodyPr/>
                <a:lstStyle/>
                <a:p>
                  <a:endParaRPr lang="fr-FR"/>
                </a:p>
              </p:txBody>
            </p:sp>
          </p:grpSp>
          <p:grpSp>
            <p:nvGrpSpPr>
              <p:cNvPr id="15" name="Group 260"/>
              <p:cNvGrpSpPr>
                <a:grpSpLocks noChangeAspect="1"/>
              </p:cNvGrpSpPr>
              <p:nvPr/>
            </p:nvGrpSpPr>
            <p:grpSpPr bwMode="auto">
              <a:xfrm rot="626911">
                <a:off x="3502" y="1603"/>
                <a:ext cx="92" cy="223"/>
                <a:chOff x="-246" y="1448"/>
                <a:chExt cx="92" cy="223"/>
              </a:xfrm>
            </p:grpSpPr>
            <p:sp>
              <p:nvSpPr>
                <p:cNvPr id="196" name="Rectangle 261"/>
                <p:cNvSpPr>
                  <a:spLocks noChangeAspect="1" noChangeArrowheads="1"/>
                </p:cNvSpPr>
                <p:nvPr/>
              </p:nvSpPr>
              <p:spPr bwMode="auto">
                <a:xfrm>
                  <a:off x="-208" y="1448"/>
                  <a:ext cx="31" cy="7"/>
                </a:xfrm>
                <a:prstGeom prst="rect">
                  <a:avLst/>
                </a:prstGeom>
                <a:solidFill>
                  <a:schemeClr val="accent1">
                    <a:alpha val="70195"/>
                  </a:schemeClr>
                </a:solidFill>
                <a:ln w="9525">
                  <a:noFill/>
                  <a:miter lim="800000"/>
                  <a:headEnd/>
                  <a:tailEnd/>
                </a:ln>
              </p:spPr>
              <p:txBody>
                <a:bodyPr/>
                <a:lstStyle/>
                <a:p>
                  <a:endParaRPr lang="fr-FR"/>
                </a:p>
              </p:txBody>
            </p:sp>
            <p:sp>
              <p:nvSpPr>
                <p:cNvPr id="197" name="Rectangle 262"/>
                <p:cNvSpPr>
                  <a:spLocks noChangeAspect="1" noChangeArrowheads="1"/>
                </p:cNvSpPr>
                <p:nvPr/>
              </p:nvSpPr>
              <p:spPr bwMode="auto">
                <a:xfrm>
                  <a:off x="-208" y="1455"/>
                  <a:ext cx="54" cy="8"/>
                </a:xfrm>
                <a:prstGeom prst="rect">
                  <a:avLst/>
                </a:prstGeom>
                <a:solidFill>
                  <a:schemeClr val="accent1">
                    <a:alpha val="70195"/>
                  </a:schemeClr>
                </a:solidFill>
                <a:ln w="9525">
                  <a:noFill/>
                  <a:miter lim="800000"/>
                  <a:headEnd/>
                  <a:tailEnd/>
                </a:ln>
              </p:spPr>
              <p:txBody>
                <a:bodyPr/>
                <a:lstStyle/>
                <a:p>
                  <a:endParaRPr lang="fr-FR"/>
                </a:p>
              </p:txBody>
            </p:sp>
            <p:sp>
              <p:nvSpPr>
                <p:cNvPr id="198" name="Rectangle 263"/>
                <p:cNvSpPr>
                  <a:spLocks noChangeAspect="1" noChangeArrowheads="1"/>
                </p:cNvSpPr>
                <p:nvPr/>
              </p:nvSpPr>
              <p:spPr bwMode="auto">
                <a:xfrm>
                  <a:off x="-215" y="1463"/>
                  <a:ext cx="53" cy="8"/>
                </a:xfrm>
                <a:prstGeom prst="rect">
                  <a:avLst/>
                </a:prstGeom>
                <a:solidFill>
                  <a:schemeClr val="accent1">
                    <a:alpha val="70195"/>
                  </a:schemeClr>
                </a:solidFill>
                <a:ln w="9525">
                  <a:noFill/>
                  <a:miter lim="800000"/>
                  <a:headEnd/>
                  <a:tailEnd/>
                </a:ln>
              </p:spPr>
              <p:txBody>
                <a:bodyPr/>
                <a:lstStyle/>
                <a:p>
                  <a:endParaRPr lang="fr-FR"/>
                </a:p>
              </p:txBody>
            </p:sp>
            <p:sp>
              <p:nvSpPr>
                <p:cNvPr id="199" name="Rectangle 264"/>
                <p:cNvSpPr>
                  <a:spLocks noChangeAspect="1" noChangeArrowheads="1"/>
                </p:cNvSpPr>
                <p:nvPr/>
              </p:nvSpPr>
              <p:spPr bwMode="auto">
                <a:xfrm>
                  <a:off x="-215" y="1471"/>
                  <a:ext cx="45" cy="7"/>
                </a:xfrm>
                <a:prstGeom prst="rect">
                  <a:avLst/>
                </a:prstGeom>
                <a:solidFill>
                  <a:schemeClr val="accent1">
                    <a:alpha val="70195"/>
                  </a:schemeClr>
                </a:solidFill>
                <a:ln w="9525">
                  <a:noFill/>
                  <a:miter lim="800000"/>
                  <a:headEnd/>
                  <a:tailEnd/>
                </a:ln>
              </p:spPr>
              <p:txBody>
                <a:bodyPr/>
                <a:lstStyle/>
                <a:p>
                  <a:endParaRPr lang="fr-FR"/>
                </a:p>
              </p:txBody>
            </p:sp>
            <p:sp>
              <p:nvSpPr>
                <p:cNvPr id="200" name="Rectangle 265"/>
                <p:cNvSpPr>
                  <a:spLocks noChangeAspect="1" noChangeArrowheads="1"/>
                </p:cNvSpPr>
                <p:nvPr/>
              </p:nvSpPr>
              <p:spPr bwMode="auto">
                <a:xfrm>
                  <a:off x="-215" y="1478"/>
                  <a:ext cx="38" cy="8"/>
                </a:xfrm>
                <a:prstGeom prst="rect">
                  <a:avLst/>
                </a:prstGeom>
                <a:solidFill>
                  <a:schemeClr val="accent1">
                    <a:alpha val="70195"/>
                  </a:schemeClr>
                </a:solidFill>
                <a:ln w="9525">
                  <a:noFill/>
                  <a:miter lim="800000"/>
                  <a:headEnd/>
                  <a:tailEnd/>
                </a:ln>
              </p:spPr>
              <p:txBody>
                <a:bodyPr/>
                <a:lstStyle/>
                <a:p>
                  <a:endParaRPr lang="fr-FR"/>
                </a:p>
              </p:txBody>
            </p:sp>
            <p:sp>
              <p:nvSpPr>
                <p:cNvPr id="201" name="Rectangle 266"/>
                <p:cNvSpPr>
                  <a:spLocks noChangeAspect="1" noChangeArrowheads="1"/>
                </p:cNvSpPr>
                <p:nvPr/>
              </p:nvSpPr>
              <p:spPr bwMode="auto">
                <a:xfrm>
                  <a:off x="-215" y="1486"/>
                  <a:ext cx="30" cy="16"/>
                </a:xfrm>
                <a:prstGeom prst="rect">
                  <a:avLst/>
                </a:prstGeom>
                <a:solidFill>
                  <a:schemeClr val="accent1">
                    <a:alpha val="70195"/>
                  </a:schemeClr>
                </a:solidFill>
                <a:ln w="9525">
                  <a:noFill/>
                  <a:miter lim="800000"/>
                  <a:headEnd/>
                  <a:tailEnd/>
                </a:ln>
              </p:spPr>
              <p:txBody>
                <a:bodyPr/>
                <a:lstStyle/>
                <a:p>
                  <a:endParaRPr lang="fr-FR"/>
                </a:p>
              </p:txBody>
            </p:sp>
            <p:sp>
              <p:nvSpPr>
                <p:cNvPr id="202" name="Rectangle 267"/>
                <p:cNvSpPr>
                  <a:spLocks noChangeAspect="1" noChangeArrowheads="1"/>
                </p:cNvSpPr>
                <p:nvPr/>
              </p:nvSpPr>
              <p:spPr bwMode="auto">
                <a:xfrm>
                  <a:off x="-223" y="1502"/>
                  <a:ext cx="31" cy="23"/>
                </a:xfrm>
                <a:prstGeom prst="rect">
                  <a:avLst/>
                </a:prstGeom>
                <a:solidFill>
                  <a:schemeClr val="accent1">
                    <a:alpha val="70195"/>
                  </a:schemeClr>
                </a:solidFill>
                <a:ln w="9525">
                  <a:noFill/>
                  <a:miter lim="800000"/>
                  <a:headEnd/>
                  <a:tailEnd/>
                </a:ln>
              </p:spPr>
              <p:txBody>
                <a:bodyPr/>
                <a:lstStyle/>
                <a:p>
                  <a:endParaRPr lang="fr-FR"/>
                </a:p>
              </p:txBody>
            </p:sp>
            <p:sp>
              <p:nvSpPr>
                <p:cNvPr id="203" name="Rectangle 268"/>
                <p:cNvSpPr>
                  <a:spLocks noChangeAspect="1" noChangeArrowheads="1"/>
                </p:cNvSpPr>
                <p:nvPr/>
              </p:nvSpPr>
              <p:spPr bwMode="auto">
                <a:xfrm>
                  <a:off x="-223" y="1525"/>
                  <a:ext cx="23" cy="53"/>
                </a:xfrm>
                <a:prstGeom prst="rect">
                  <a:avLst/>
                </a:prstGeom>
                <a:solidFill>
                  <a:schemeClr val="accent1">
                    <a:alpha val="70195"/>
                  </a:schemeClr>
                </a:solidFill>
                <a:ln w="9525">
                  <a:noFill/>
                  <a:miter lim="800000"/>
                  <a:headEnd/>
                  <a:tailEnd/>
                </a:ln>
              </p:spPr>
              <p:txBody>
                <a:bodyPr/>
                <a:lstStyle/>
                <a:p>
                  <a:endParaRPr lang="fr-FR"/>
                </a:p>
              </p:txBody>
            </p:sp>
            <p:sp>
              <p:nvSpPr>
                <p:cNvPr id="204" name="Rectangle 269"/>
                <p:cNvSpPr>
                  <a:spLocks noChangeAspect="1" noChangeArrowheads="1"/>
                </p:cNvSpPr>
                <p:nvPr/>
              </p:nvSpPr>
              <p:spPr bwMode="auto">
                <a:xfrm>
                  <a:off x="-246" y="1578"/>
                  <a:ext cx="8" cy="8"/>
                </a:xfrm>
                <a:prstGeom prst="rect">
                  <a:avLst/>
                </a:prstGeom>
                <a:solidFill>
                  <a:schemeClr val="accent1">
                    <a:alpha val="70195"/>
                  </a:schemeClr>
                </a:solidFill>
                <a:ln w="9525">
                  <a:noFill/>
                  <a:miter lim="800000"/>
                  <a:headEnd/>
                  <a:tailEnd/>
                </a:ln>
              </p:spPr>
              <p:txBody>
                <a:bodyPr/>
                <a:lstStyle/>
                <a:p>
                  <a:endParaRPr lang="fr-FR"/>
                </a:p>
              </p:txBody>
            </p:sp>
            <p:sp>
              <p:nvSpPr>
                <p:cNvPr id="205" name="Rectangle 270"/>
                <p:cNvSpPr>
                  <a:spLocks noChangeAspect="1" noChangeArrowheads="1"/>
                </p:cNvSpPr>
                <p:nvPr/>
              </p:nvSpPr>
              <p:spPr bwMode="auto">
                <a:xfrm>
                  <a:off x="-223" y="1578"/>
                  <a:ext cx="15" cy="8"/>
                </a:xfrm>
                <a:prstGeom prst="rect">
                  <a:avLst/>
                </a:prstGeom>
                <a:solidFill>
                  <a:schemeClr val="accent1">
                    <a:alpha val="70195"/>
                  </a:schemeClr>
                </a:solidFill>
                <a:ln w="9525">
                  <a:noFill/>
                  <a:miter lim="800000"/>
                  <a:headEnd/>
                  <a:tailEnd/>
                </a:ln>
              </p:spPr>
              <p:txBody>
                <a:bodyPr/>
                <a:lstStyle/>
                <a:p>
                  <a:endParaRPr lang="fr-FR"/>
                </a:p>
              </p:txBody>
            </p:sp>
            <p:sp>
              <p:nvSpPr>
                <p:cNvPr id="206" name="Rectangle 271"/>
                <p:cNvSpPr>
                  <a:spLocks noChangeAspect="1" noChangeArrowheads="1"/>
                </p:cNvSpPr>
                <p:nvPr/>
              </p:nvSpPr>
              <p:spPr bwMode="auto">
                <a:xfrm>
                  <a:off x="-246" y="1586"/>
                  <a:ext cx="15" cy="8"/>
                </a:xfrm>
                <a:prstGeom prst="rect">
                  <a:avLst/>
                </a:prstGeom>
                <a:solidFill>
                  <a:schemeClr val="accent1">
                    <a:alpha val="70195"/>
                  </a:schemeClr>
                </a:solidFill>
                <a:ln w="9525">
                  <a:noFill/>
                  <a:miter lim="800000"/>
                  <a:headEnd/>
                  <a:tailEnd/>
                </a:ln>
              </p:spPr>
              <p:txBody>
                <a:bodyPr/>
                <a:lstStyle/>
                <a:p>
                  <a:endParaRPr lang="fr-FR"/>
                </a:p>
              </p:txBody>
            </p:sp>
            <p:sp>
              <p:nvSpPr>
                <p:cNvPr id="207" name="Rectangle 272"/>
                <p:cNvSpPr>
                  <a:spLocks noChangeAspect="1" noChangeArrowheads="1"/>
                </p:cNvSpPr>
                <p:nvPr/>
              </p:nvSpPr>
              <p:spPr bwMode="auto">
                <a:xfrm>
                  <a:off x="-223" y="1586"/>
                  <a:ext cx="15" cy="8"/>
                </a:xfrm>
                <a:prstGeom prst="rect">
                  <a:avLst/>
                </a:prstGeom>
                <a:solidFill>
                  <a:schemeClr val="accent1">
                    <a:alpha val="70195"/>
                  </a:schemeClr>
                </a:solidFill>
                <a:ln w="9525">
                  <a:noFill/>
                  <a:miter lim="800000"/>
                  <a:headEnd/>
                  <a:tailEnd/>
                </a:ln>
              </p:spPr>
              <p:txBody>
                <a:bodyPr/>
                <a:lstStyle/>
                <a:p>
                  <a:endParaRPr lang="fr-FR"/>
                </a:p>
              </p:txBody>
            </p:sp>
            <p:sp>
              <p:nvSpPr>
                <p:cNvPr id="208" name="Rectangle 273"/>
                <p:cNvSpPr>
                  <a:spLocks noChangeAspect="1" noChangeArrowheads="1"/>
                </p:cNvSpPr>
                <p:nvPr/>
              </p:nvSpPr>
              <p:spPr bwMode="auto">
                <a:xfrm>
                  <a:off x="-238" y="1594"/>
                  <a:ext cx="15" cy="7"/>
                </a:xfrm>
                <a:prstGeom prst="rect">
                  <a:avLst/>
                </a:prstGeom>
                <a:solidFill>
                  <a:schemeClr val="accent1">
                    <a:alpha val="70195"/>
                  </a:schemeClr>
                </a:solidFill>
                <a:ln w="9525">
                  <a:noFill/>
                  <a:miter lim="800000"/>
                  <a:headEnd/>
                  <a:tailEnd/>
                </a:ln>
              </p:spPr>
              <p:txBody>
                <a:bodyPr/>
                <a:lstStyle/>
                <a:p>
                  <a:endParaRPr lang="fr-FR"/>
                </a:p>
              </p:txBody>
            </p:sp>
            <p:sp>
              <p:nvSpPr>
                <p:cNvPr id="209" name="Rectangle 274"/>
                <p:cNvSpPr>
                  <a:spLocks noChangeAspect="1" noChangeArrowheads="1"/>
                </p:cNvSpPr>
                <p:nvPr/>
              </p:nvSpPr>
              <p:spPr bwMode="auto">
                <a:xfrm>
                  <a:off x="-223" y="1594"/>
                  <a:ext cx="15" cy="7"/>
                </a:xfrm>
                <a:prstGeom prst="rect">
                  <a:avLst/>
                </a:prstGeom>
                <a:solidFill>
                  <a:schemeClr val="accent1">
                    <a:alpha val="70195"/>
                  </a:schemeClr>
                </a:solidFill>
                <a:ln w="9525">
                  <a:noFill/>
                  <a:miter lim="800000"/>
                  <a:headEnd/>
                  <a:tailEnd/>
                </a:ln>
              </p:spPr>
              <p:txBody>
                <a:bodyPr/>
                <a:lstStyle/>
                <a:p>
                  <a:endParaRPr lang="fr-FR"/>
                </a:p>
              </p:txBody>
            </p:sp>
            <p:sp>
              <p:nvSpPr>
                <p:cNvPr id="210" name="Rectangle 275"/>
                <p:cNvSpPr>
                  <a:spLocks noChangeAspect="1" noChangeArrowheads="1"/>
                </p:cNvSpPr>
                <p:nvPr/>
              </p:nvSpPr>
              <p:spPr bwMode="auto">
                <a:xfrm>
                  <a:off x="-238" y="1601"/>
                  <a:ext cx="30" cy="8"/>
                </a:xfrm>
                <a:prstGeom prst="rect">
                  <a:avLst/>
                </a:prstGeom>
                <a:solidFill>
                  <a:schemeClr val="accent1">
                    <a:alpha val="70195"/>
                  </a:schemeClr>
                </a:solidFill>
                <a:ln w="9525">
                  <a:noFill/>
                  <a:miter lim="800000"/>
                  <a:headEnd/>
                  <a:tailEnd/>
                </a:ln>
              </p:spPr>
              <p:txBody>
                <a:bodyPr/>
                <a:lstStyle/>
                <a:p>
                  <a:endParaRPr lang="fr-FR"/>
                </a:p>
              </p:txBody>
            </p:sp>
            <p:sp>
              <p:nvSpPr>
                <p:cNvPr id="211" name="Rectangle 276"/>
                <p:cNvSpPr>
                  <a:spLocks noChangeAspect="1" noChangeArrowheads="1"/>
                </p:cNvSpPr>
                <p:nvPr/>
              </p:nvSpPr>
              <p:spPr bwMode="auto">
                <a:xfrm>
                  <a:off x="-200" y="1601"/>
                  <a:ext cx="8" cy="8"/>
                </a:xfrm>
                <a:prstGeom prst="rect">
                  <a:avLst/>
                </a:prstGeom>
                <a:solidFill>
                  <a:schemeClr val="accent1">
                    <a:alpha val="70195"/>
                  </a:schemeClr>
                </a:solidFill>
                <a:ln w="9525">
                  <a:noFill/>
                  <a:miter lim="800000"/>
                  <a:headEnd/>
                  <a:tailEnd/>
                </a:ln>
              </p:spPr>
              <p:txBody>
                <a:bodyPr/>
                <a:lstStyle/>
                <a:p>
                  <a:endParaRPr lang="fr-FR"/>
                </a:p>
              </p:txBody>
            </p:sp>
            <p:sp>
              <p:nvSpPr>
                <p:cNvPr id="212" name="Rectangle 277"/>
                <p:cNvSpPr>
                  <a:spLocks noChangeAspect="1" noChangeArrowheads="1"/>
                </p:cNvSpPr>
                <p:nvPr/>
              </p:nvSpPr>
              <p:spPr bwMode="auto">
                <a:xfrm>
                  <a:off x="-238" y="1609"/>
                  <a:ext cx="46" cy="8"/>
                </a:xfrm>
                <a:prstGeom prst="rect">
                  <a:avLst/>
                </a:prstGeom>
                <a:solidFill>
                  <a:schemeClr val="accent1">
                    <a:alpha val="70195"/>
                  </a:schemeClr>
                </a:solidFill>
                <a:ln w="9525">
                  <a:noFill/>
                  <a:miter lim="800000"/>
                  <a:headEnd/>
                  <a:tailEnd/>
                </a:ln>
              </p:spPr>
              <p:txBody>
                <a:bodyPr/>
                <a:lstStyle/>
                <a:p>
                  <a:endParaRPr lang="fr-FR"/>
                </a:p>
              </p:txBody>
            </p:sp>
            <p:sp>
              <p:nvSpPr>
                <p:cNvPr id="213" name="Rectangle 278"/>
                <p:cNvSpPr>
                  <a:spLocks noChangeAspect="1" noChangeArrowheads="1"/>
                </p:cNvSpPr>
                <p:nvPr/>
              </p:nvSpPr>
              <p:spPr bwMode="auto">
                <a:xfrm>
                  <a:off x="-231" y="1617"/>
                  <a:ext cx="31" cy="31"/>
                </a:xfrm>
                <a:prstGeom prst="rect">
                  <a:avLst/>
                </a:prstGeom>
                <a:solidFill>
                  <a:schemeClr val="accent1">
                    <a:alpha val="70195"/>
                  </a:schemeClr>
                </a:solidFill>
                <a:ln w="9525">
                  <a:noFill/>
                  <a:miter lim="800000"/>
                  <a:headEnd/>
                  <a:tailEnd/>
                </a:ln>
              </p:spPr>
              <p:txBody>
                <a:bodyPr/>
                <a:lstStyle/>
                <a:p>
                  <a:endParaRPr lang="fr-FR"/>
                </a:p>
              </p:txBody>
            </p:sp>
            <p:sp>
              <p:nvSpPr>
                <p:cNvPr id="214" name="Rectangle 279"/>
                <p:cNvSpPr>
                  <a:spLocks noChangeAspect="1" noChangeArrowheads="1"/>
                </p:cNvSpPr>
                <p:nvPr/>
              </p:nvSpPr>
              <p:spPr bwMode="auto">
                <a:xfrm>
                  <a:off x="-223" y="1648"/>
                  <a:ext cx="15" cy="23"/>
                </a:xfrm>
                <a:prstGeom prst="rect">
                  <a:avLst/>
                </a:prstGeom>
                <a:solidFill>
                  <a:schemeClr val="accent1">
                    <a:alpha val="70195"/>
                  </a:schemeClr>
                </a:solidFill>
                <a:ln w="9525">
                  <a:noFill/>
                  <a:miter lim="800000"/>
                  <a:headEnd/>
                  <a:tailEnd/>
                </a:ln>
              </p:spPr>
              <p:txBody>
                <a:bodyPr/>
                <a:lstStyle/>
                <a:p>
                  <a:endParaRPr lang="fr-FR"/>
                </a:p>
              </p:txBody>
            </p:sp>
          </p:grpSp>
          <p:grpSp>
            <p:nvGrpSpPr>
              <p:cNvPr id="16" name="Group 280"/>
              <p:cNvGrpSpPr>
                <a:grpSpLocks noChangeAspect="1"/>
              </p:cNvGrpSpPr>
              <p:nvPr/>
            </p:nvGrpSpPr>
            <p:grpSpPr bwMode="auto">
              <a:xfrm rot="449084">
                <a:off x="2725" y="1664"/>
                <a:ext cx="95" cy="336"/>
                <a:chOff x="2688" y="1647"/>
                <a:chExt cx="122" cy="454"/>
              </a:xfrm>
            </p:grpSpPr>
            <p:sp>
              <p:nvSpPr>
                <p:cNvPr id="160" name="Rectangle 281"/>
                <p:cNvSpPr>
                  <a:spLocks noChangeAspect="1" noChangeArrowheads="1"/>
                </p:cNvSpPr>
                <p:nvPr/>
              </p:nvSpPr>
              <p:spPr bwMode="auto">
                <a:xfrm>
                  <a:off x="2772" y="1647"/>
                  <a:ext cx="38" cy="8"/>
                </a:xfrm>
                <a:prstGeom prst="rect">
                  <a:avLst/>
                </a:prstGeom>
                <a:solidFill>
                  <a:schemeClr val="accent1">
                    <a:alpha val="70195"/>
                  </a:schemeClr>
                </a:solidFill>
                <a:ln w="9525">
                  <a:noFill/>
                  <a:miter lim="800000"/>
                  <a:headEnd/>
                  <a:tailEnd/>
                </a:ln>
              </p:spPr>
              <p:txBody>
                <a:bodyPr/>
                <a:lstStyle/>
                <a:p>
                  <a:endParaRPr lang="fr-FR"/>
                </a:p>
              </p:txBody>
            </p:sp>
            <p:sp>
              <p:nvSpPr>
                <p:cNvPr id="161" name="Rectangle 282"/>
                <p:cNvSpPr>
                  <a:spLocks noChangeAspect="1" noChangeArrowheads="1"/>
                </p:cNvSpPr>
                <p:nvPr/>
              </p:nvSpPr>
              <p:spPr bwMode="auto">
                <a:xfrm>
                  <a:off x="2726" y="1655"/>
                  <a:ext cx="76" cy="15"/>
                </a:xfrm>
                <a:prstGeom prst="rect">
                  <a:avLst/>
                </a:prstGeom>
                <a:solidFill>
                  <a:schemeClr val="accent1">
                    <a:alpha val="70195"/>
                  </a:schemeClr>
                </a:solidFill>
                <a:ln w="9525">
                  <a:noFill/>
                  <a:miter lim="800000"/>
                  <a:headEnd/>
                  <a:tailEnd/>
                </a:ln>
              </p:spPr>
              <p:txBody>
                <a:bodyPr/>
                <a:lstStyle/>
                <a:p>
                  <a:endParaRPr lang="fr-FR"/>
                </a:p>
              </p:txBody>
            </p:sp>
            <p:sp>
              <p:nvSpPr>
                <p:cNvPr id="162" name="Rectangle 283"/>
                <p:cNvSpPr>
                  <a:spLocks noChangeAspect="1" noChangeArrowheads="1"/>
                </p:cNvSpPr>
                <p:nvPr/>
              </p:nvSpPr>
              <p:spPr bwMode="auto">
                <a:xfrm>
                  <a:off x="2718" y="1670"/>
                  <a:ext cx="77" cy="8"/>
                </a:xfrm>
                <a:prstGeom prst="rect">
                  <a:avLst/>
                </a:prstGeom>
                <a:solidFill>
                  <a:schemeClr val="accent1">
                    <a:alpha val="70195"/>
                  </a:schemeClr>
                </a:solidFill>
                <a:ln w="9525">
                  <a:noFill/>
                  <a:miter lim="800000"/>
                  <a:headEnd/>
                  <a:tailEnd/>
                </a:ln>
              </p:spPr>
              <p:txBody>
                <a:bodyPr/>
                <a:lstStyle/>
                <a:p>
                  <a:endParaRPr lang="fr-FR"/>
                </a:p>
              </p:txBody>
            </p:sp>
            <p:sp>
              <p:nvSpPr>
                <p:cNvPr id="163" name="Rectangle 284"/>
                <p:cNvSpPr>
                  <a:spLocks noChangeAspect="1" noChangeArrowheads="1"/>
                </p:cNvSpPr>
                <p:nvPr/>
              </p:nvSpPr>
              <p:spPr bwMode="auto">
                <a:xfrm>
                  <a:off x="2718" y="1678"/>
                  <a:ext cx="69" cy="16"/>
                </a:xfrm>
                <a:prstGeom prst="rect">
                  <a:avLst/>
                </a:prstGeom>
                <a:solidFill>
                  <a:schemeClr val="accent1">
                    <a:alpha val="70195"/>
                  </a:schemeClr>
                </a:solidFill>
                <a:ln w="9525">
                  <a:noFill/>
                  <a:miter lim="800000"/>
                  <a:headEnd/>
                  <a:tailEnd/>
                </a:ln>
              </p:spPr>
              <p:txBody>
                <a:bodyPr/>
                <a:lstStyle/>
                <a:p>
                  <a:endParaRPr lang="fr-FR"/>
                </a:p>
              </p:txBody>
            </p:sp>
            <p:sp>
              <p:nvSpPr>
                <p:cNvPr id="164" name="Rectangle 285"/>
                <p:cNvSpPr>
                  <a:spLocks noChangeAspect="1" noChangeArrowheads="1"/>
                </p:cNvSpPr>
                <p:nvPr/>
              </p:nvSpPr>
              <p:spPr bwMode="auto">
                <a:xfrm>
                  <a:off x="2718" y="1694"/>
                  <a:ext cx="61" cy="15"/>
                </a:xfrm>
                <a:prstGeom prst="rect">
                  <a:avLst/>
                </a:prstGeom>
                <a:solidFill>
                  <a:schemeClr val="accent1">
                    <a:alpha val="70195"/>
                  </a:schemeClr>
                </a:solidFill>
                <a:ln w="9525">
                  <a:noFill/>
                  <a:miter lim="800000"/>
                  <a:headEnd/>
                  <a:tailEnd/>
                </a:ln>
              </p:spPr>
              <p:txBody>
                <a:bodyPr/>
                <a:lstStyle/>
                <a:p>
                  <a:endParaRPr lang="fr-FR"/>
                </a:p>
              </p:txBody>
            </p:sp>
            <p:sp>
              <p:nvSpPr>
                <p:cNvPr id="165" name="Rectangle 286"/>
                <p:cNvSpPr>
                  <a:spLocks noChangeAspect="1" noChangeArrowheads="1"/>
                </p:cNvSpPr>
                <p:nvPr/>
              </p:nvSpPr>
              <p:spPr bwMode="auto">
                <a:xfrm>
                  <a:off x="2711" y="1709"/>
                  <a:ext cx="61" cy="15"/>
                </a:xfrm>
                <a:prstGeom prst="rect">
                  <a:avLst/>
                </a:prstGeom>
                <a:solidFill>
                  <a:schemeClr val="accent1">
                    <a:alpha val="70195"/>
                  </a:schemeClr>
                </a:solidFill>
                <a:ln w="9525">
                  <a:noFill/>
                  <a:miter lim="800000"/>
                  <a:headEnd/>
                  <a:tailEnd/>
                </a:ln>
              </p:spPr>
              <p:txBody>
                <a:bodyPr/>
                <a:lstStyle/>
                <a:p>
                  <a:endParaRPr lang="fr-FR"/>
                </a:p>
              </p:txBody>
            </p:sp>
            <p:sp>
              <p:nvSpPr>
                <p:cNvPr id="166" name="Rectangle 287"/>
                <p:cNvSpPr>
                  <a:spLocks noChangeAspect="1" noChangeArrowheads="1"/>
                </p:cNvSpPr>
                <p:nvPr/>
              </p:nvSpPr>
              <p:spPr bwMode="auto">
                <a:xfrm>
                  <a:off x="2711" y="1724"/>
                  <a:ext cx="61" cy="31"/>
                </a:xfrm>
                <a:prstGeom prst="rect">
                  <a:avLst/>
                </a:prstGeom>
                <a:solidFill>
                  <a:schemeClr val="accent1">
                    <a:alpha val="70195"/>
                  </a:schemeClr>
                </a:solidFill>
                <a:ln w="9525">
                  <a:noFill/>
                  <a:miter lim="800000"/>
                  <a:headEnd/>
                  <a:tailEnd/>
                </a:ln>
              </p:spPr>
              <p:txBody>
                <a:bodyPr/>
                <a:lstStyle/>
                <a:p>
                  <a:endParaRPr lang="fr-FR"/>
                </a:p>
              </p:txBody>
            </p:sp>
            <p:sp>
              <p:nvSpPr>
                <p:cNvPr id="167" name="Rectangle 288"/>
                <p:cNvSpPr>
                  <a:spLocks noChangeAspect="1" noChangeArrowheads="1"/>
                </p:cNvSpPr>
                <p:nvPr/>
              </p:nvSpPr>
              <p:spPr bwMode="auto">
                <a:xfrm>
                  <a:off x="2711" y="1755"/>
                  <a:ext cx="53" cy="31"/>
                </a:xfrm>
                <a:prstGeom prst="rect">
                  <a:avLst/>
                </a:prstGeom>
                <a:solidFill>
                  <a:schemeClr val="accent1">
                    <a:alpha val="70195"/>
                  </a:schemeClr>
                </a:solidFill>
                <a:ln w="9525">
                  <a:noFill/>
                  <a:miter lim="800000"/>
                  <a:headEnd/>
                  <a:tailEnd/>
                </a:ln>
              </p:spPr>
              <p:txBody>
                <a:bodyPr/>
                <a:lstStyle/>
                <a:p>
                  <a:endParaRPr lang="fr-FR"/>
                </a:p>
              </p:txBody>
            </p:sp>
            <p:sp>
              <p:nvSpPr>
                <p:cNvPr id="168" name="Rectangle 289"/>
                <p:cNvSpPr>
                  <a:spLocks noChangeAspect="1" noChangeArrowheads="1"/>
                </p:cNvSpPr>
                <p:nvPr/>
              </p:nvSpPr>
              <p:spPr bwMode="auto">
                <a:xfrm>
                  <a:off x="2711" y="1786"/>
                  <a:ext cx="53" cy="23"/>
                </a:xfrm>
                <a:prstGeom prst="rect">
                  <a:avLst/>
                </a:prstGeom>
                <a:solidFill>
                  <a:schemeClr val="accent1">
                    <a:alpha val="70195"/>
                  </a:schemeClr>
                </a:solidFill>
                <a:ln w="9525">
                  <a:noFill/>
                  <a:miter lim="800000"/>
                  <a:headEnd/>
                  <a:tailEnd/>
                </a:ln>
              </p:spPr>
              <p:txBody>
                <a:bodyPr/>
                <a:lstStyle/>
                <a:p>
                  <a:endParaRPr lang="fr-FR"/>
                </a:p>
              </p:txBody>
            </p:sp>
            <p:sp>
              <p:nvSpPr>
                <p:cNvPr id="169" name="Rectangle 290"/>
                <p:cNvSpPr>
                  <a:spLocks noChangeAspect="1" noChangeArrowheads="1"/>
                </p:cNvSpPr>
                <p:nvPr/>
              </p:nvSpPr>
              <p:spPr bwMode="auto">
                <a:xfrm>
                  <a:off x="2711" y="1809"/>
                  <a:ext cx="53" cy="8"/>
                </a:xfrm>
                <a:prstGeom prst="rect">
                  <a:avLst/>
                </a:prstGeom>
                <a:solidFill>
                  <a:schemeClr val="accent1">
                    <a:alpha val="70195"/>
                  </a:schemeClr>
                </a:solidFill>
                <a:ln w="9525">
                  <a:noFill/>
                  <a:miter lim="800000"/>
                  <a:headEnd/>
                  <a:tailEnd/>
                </a:ln>
              </p:spPr>
              <p:txBody>
                <a:bodyPr/>
                <a:lstStyle/>
                <a:p>
                  <a:endParaRPr lang="fr-FR"/>
                </a:p>
              </p:txBody>
            </p:sp>
            <p:sp>
              <p:nvSpPr>
                <p:cNvPr id="170" name="Rectangle 291"/>
                <p:cNvSpPr>
                  <a:spLocks noChangeAspect="1" noChangeArrowheads="1"/>
                </p:cNvSpPr>
                <p:nvPr/>
              </p:nvSpPr>
              <p:spPr bwMode="auto">
                <a:xfrm>
                  <a:off x="2718" y="1817"/>
                  <a:ext cx="46" cy="38"/>
                </a:xfrm>
                <a:prstGeom prst="rect">
                  <a:avLst/>
                </a:prstGeom>
                <a:solidFill>
                  <a:schemeClr val="accent1">
                    <a:alpha val="70195"/>
                  </a:schemeClr>
                </a:solidFill>
                <a:ln w="9525">
                  <a:noFill/>
                  <a:miter lim="800000"/>
                  <a:headEnd/>
                  <a:tailEnd/>
                </a:ln>
              </p:spPr>
              <p:txBody>
                <a:bodyPr/>
                <a:lstStyle/>
                <a:p>
                  <a:endParaRPr lang="fr-FR"/>
                </a:p>
              </p:txBody>
            </p:sp>
            <p:sp>
              <p:nvSpPr>
                <p:cNvPr id="171" name="Rectangle 292"/>
                <p:cNvSpPr>
                  <a:spLocks noChangeAspect="1" noChangeArrowheads="1"/>
                </p:cNvSpPr>
                <p:nvPr/>
              </p:nvSpPr>
              <p:spPr bwMode="auto">
                <a:xfrm>
                  <a:off x="2726" y="1855"/>
                  <a:ext cx="38" cy="23"/>
                </a:xfrm>
                <a:prstGeom prst="rect">
                  <a:avLst/>
                </a:prstGeom>
                <a:solidFill>
                  <a:schemeClr val="accent1">
                    <a:alpha val="70195"/>
                  </a:schemeClr>
                </a:solidFill>
                <a:ln w="9525">
                  <a:noFill/>
                  <a:miter lim="800000"/>
                  <a:headEnd/>
                  <a:tailEnd/>
                </a:ln>
              </p:spPr>
              <p:txBody>
                <a:bodyPr/>
                <a:lstStyle/>
                <a:p>
                  <a:endParaRPr lang="fr-FR"/>
                </a:p>
              </p:txBody>
            </p:sp>
            <p:sp>
              <p:nvSpPr>
                <p:cNvPr id="172" name="Rectangle 293"/>
                <p:cNvSpPr>
                  <a:spLocks noChangeAspect="1" noChangeArrowheads="1"/>
                </p:cNvSpPr>
                <p:nvPr/>
              </p:nvSpPr>
              <p:spPr bwMode="auto">
                <a:xfrm>
                  <a:off x="2726" y="1878"/>
                  <a:ext cx="38" cy="8"/>
                </a:xfrm>
                <a:prstGeom prst="rect">
                  <a:avLst/>
                </a:prstGeom>
                <a:solidFill>
                  <a:schemeClr val="accent1">
                    <a:alpha val="70195"/>
                  </a:schemeClr>
                </a:solidFill>
                <a:ln w="9525">
                  <a:noFill/>
                  <a:miter lim="800000"/>
                  <a:headEnd/>
                  <a:tailEnd/>
                </a:ln>
              </p:spPr>
              <p:txBody>
                <a:bodyPr/>
                <a:lstStyle/>
                <a:p>
                  <a:endParaRPr lang="fr-FR"/>
                </a:p>
              </p:txBody>
            </p:sp>
            <p:sp>
              <p:nvSpPr>
                <p:cNvPr id="173" name="Rectangle 294"/>
                <p:cNvSpPr>
                  <a:spLocks noChangeAspect="1" noChangeArrowheads="1"/>
                </p:cNvSpPr>
                <p:nvPr/>
              </p:nvSpPr>
              <p:spPr bwMode="auto">
                <a:xfrm>
                  <a:off x="2726" y="1886"/>
                  <a:ext cx="46" cy="15"/>
                </a:xfrm>
                <a:prstGeom prst="rect">
                  <a:avLst/>
                </a:prstGeom>
                <a:solidFill>
                  <a:schemeClr val="accent1">
                    <a:alpha val="70195"/>
                  </a:schemeClr>
                </a:solidFill>
                <a:ln w="9525">
                  <a:noFill/>
                  <a:miter lim="800000"/>
                  <a:headEnd/>
                  <a:tailEnd/>
                </a:ln>
              </p:spPr>
              <p:txBody>
                <a:bodyPr/>
                <a:lstStyle/>
                <a:p>
                  <a:endParaRPr lang="fr-FR"/>
                </a:p>
              </p:txBody>
            </p:sp>
            <p:sp>
              <p:nvSpPr>
                <p:cNvPr id="174" name="Rectangle 295"/>
                <p:cNvSpPr>
                  <a:spLocks noChangeAspect="1" noChangeArrowheads="1"/>
                </p:cNvSpPr>
                <p:nvPr/>
              </p:nvSpPr>
              <p:spPr bwMode="auto">
                <a:xfrm>
                  <a:off x="2734" y="1901"/>
                  <a:ext cx="38" cy="31"/>
                </a:xfrm>
                <a:prstGeom prst="rect">
                  <a:avLst/>
                </a:prstGeom>
                <a:solidFill>
                  <a:schemeClr val="accent1">
                    <a:alpha val="70195"/>
                  </a:schemeClr>
                </a:solidFill>
                <a:ln w="9525">
                  <a:noFill/>
                  <a:miter lim="800000"/>
                  <a:headEnd/>
                  <a:tailEnd/>
                </a:ln>
              </p:spPr>
              <p:txBody>
                <a:bodyPr/>
                <a:lstStyle/>
                <a:p>
                  <a:endParaRPr lang="fr-FR"/>
                </a:p>
              </p:txBody>
            </p:sp>
            <p:sp>
              <p:nvSpPr>
                <p:cNvPr id="175" name="Rectangle 296"/>
                <p:cNvSpPr>
                  <a:spLocks noChangeAspect="1" noChangeArrowheads="1"/>
                </p:cNvSpPr>
                <p:nvPr/>
              </p:nvSpPr>
              <p:spPr bwMode="auto">
                <a:xfrm>
                  <a:off x="2688" y="1932"/>
                  <a:ext cx="7" cy="8"/>
                </a:xfrm>
                <a:prstGeom prst="rect">
                  <a:avLst/>
                </a:prstGeom>
                <a:solidFill>
                  <a:schemeClr val="accent1">
                    <a:alpha val="70195"/>
                  </a:schemeClr>
                </a:solidFill>
                <a:ln w="9525">
                  <a:noFill/>
                  <a:miter lim="800000"/>
                  <a:headEnd/>
                  <a:tailEnd/>
                </a:ln>
              </p:spPr>
              <p:txBody>
                <a:bodyPr/>
                <a:lstStyle/>
                <a:p>
                  <a:endParaRPr lang="fr-FR"/>
                </a:p>
              </p:txBody>
            </p:sp>
            <p:sp>
              <p:nvSpPr>
                <p:cNvPr id="176" name="Rectangle 297"/>
                <p:cNvSpPr>
                  <a:spLocks noChangeAspect="1" noChangeArrowheads="1"/>
                </p:cNvSpPr>
                <p:nvPr/>
              </p:nvSpPr>
              <p:spPr bwMode="auto">
                <a:xfrm>
                  <a:off x="2734" y="1932"/>
                  <a:ext cx="38" cy="8"/>
                </a:xfrm>
                <a:prstGeom prst="rect">
                  <a:avLst/>
                </a:prstGeom>
                <a:solidFill>
                  <a:schemeClr val="accent1">
                    <a:alpha val="70195"/>
                  </a:schemeClr>
                </a:solidFill>
                <a:ln w="9525">
                  <a:noFill/>
                  <a:miter lim="800000"/>
                  <a:headEnd/>
                  <a:tailEnd/>
                </a:ln>
              </p:spPr>
              <p:txBody>
                <a:bodyPr/>
                <a:lstStyle/>
                <a:p>
                  <a:endParaRPr lang="fr-FR"/>
                </a:p>
              </p:txBody>
            </p:sp>
            <p:sp>
              <p:nvSpPr>
                <p:cNvPr id="177" name="Rectangle 298"/>
                <p:cNvSpPr>
                  <a:spLocks noChangeAspect="1" noChangeArrowheads="1"/>
                </p:cNvSpPr>
                <p:nvPr/>
              </p:nvSpPr>
              <p:spPr bwMode="auto">
                <a:xfrm>
                  <a:off x="2695" y="1940"/>
                  <a:ext cx="16" cy="7"/>
                </a:xfrm>
                <a:prstGeom prst="rect">
                  <a:avLst/>
                </a:prstGeom>
                <a:solidFill>
                  <a:schemeClr val="accent1">
                    <a:alpha val="70195"/>
                  </a:schemeClr>
                </a:solidFill>
                <a:ln w="9525">
                  <a:noFill/>
                  <a:miter lim="800000"/>
                  <a:headEnd/>
                  <a:tailEnd/>
                </a:ln>
              </p:spPr>
              <p:txBody>
                <a:bodyPr/>
                <a:lstStyle/>
                <a:p>
                  <a:endParaRPr lang="fr-FR"/>
                </a:p>
              </p:txBody>
            </p:sp>
            <p:sp>
              <p:nvSpPr>
                <p:cNvPr id="178" name="Rectangle 299"/>
                <p:cNvSpPr>
                  <a:spLocks noChangeAspect="1" noChangeArrowheads="1"/>
                </p:cNvSpPr>
                <p:nvPr/>
              </p:nvSpPr>
              <p:spPr bwMode="auto">
                <a:xfrm>
                  <a:off x="2741" y="1940"/>
                  <a:ext cx="38" cy="7"/>
                </a:xfrm>
                <a:prstGeom prst="rect">
                  <a:avLst/>
                </a:prstGeom>
                <a:solidFill>
                  <a:schemeClr val="accent1">
                    <a:alpha val="70195"/>
                  </a:schemeClr>
                </a:solidFill>
                <a:ln w="9525">
                  <a:noFill/>
                  <a:miter lim="800000"/>
                  <a:headEnd/>
                  <a:tailEnd/>
                </a:ln>
              </p:spPr>
              <p:txBody>
                <a:bodyPr/>
                <a:lstStyle/>
                <a:p>
                  <a:endParaRPr lang="fr-FR"/>
                </a:p>
              </p:txBody>
            </p:sp>
            <p:sp>
              <p:nvSpPr>
                <p:cNvPr id="179" name="Rectangle 300"/>
                <p:cNvSpPr>
                  <a:spLocks noChangeAspect="1" noChangeArrowheads="1"/>
                </p:cNvSpPr>
                <p:nvPr/>
              </p:nvSpPr>
              <p:spPr bwMode="auto">
                <a:xfrm>
                  <a:off x="2703" y="1947"/>
                  <a:ext cx="15" cy="8"/>
                </a:xfrm>
                <a:prstGeom prst="rect">
                  <a:avLst/>
                </a:prstGeom>
                <a:solidFill>
                  <a:schemeClr val="accent1">
                    <a:alpha val="70195"/>
                  </a:schemeClr>
                </a:solidFill>
                <a:ln w="9525">
                  <a:noFill/>
                  <a:miter lim="800000"/>
                  <a:headEnd/>
                  <a:tailEnd/>
                </a:ln>
              </p:spPr>
              <p:txBody>
                <a:bodyPr/>
                <a:lstStyle/>
                <a:p>
                  <a:endParaRPr lang="fr-FR"/>
                </a:p>
              </p:txBody>
            </p:sp>
            <p:sp>
              <p:nvSpPr>
                <p:cNvPr id="180" name="Rectangle 301"/>
                <p:cNvSpPr>
                  <a:spLocks noChangeAspect="1" noChangeArrowheads="1"/>
                </p:cNvSpPr>
                <p:nvPr/>
              </p:nvSpPr>
              <p:spPr bwMode="auto">
                <a:xfrm>
                  <a:off x="2741" y="1947"/>
                  <a:ext cx="38" cy="8"/>
                </a:xfrm>
                <a:prstGeom prst="rect">
                  <a:avLst/>
                </a:prstGeom>
                <a:solidFill>
                  <a:schemeClr val="accent1">
                    <a:alpha val="70195"/>
                  </a:schemeClr>
                </a:solidFill>
                <a:ln w="9525">
                  <a:noFill/>
                  <a:miter lim="800000"/>
                  <a:headEnd/>
                  <a:tailEnd/>
                </a:ln>
              </p:spPr>
              <p:txBody>
                <a:bodyPr/>
                <a:lstStyle/>
                <a:p>
                  <a:endParaRPr lang="fr-FR"/>
                </a:p>
              </p:txBody>
            </p:sp>
            <p:sp>
              <p:nvSpPr>
                <p:cNvPr id="181" name="Rectangle 302"/>
                <p:cNvSpPr>
                  <a:spLocks noChangeAspect="1" noChangeArrowheads="1"/>
                </p:cNvSpPr>
                <p:nvPr/>
              </p:nvSpPr>
              <p:spPr bwMode="auto">
                <a:xfrm>
                  <a:off x="2795" y="1947"/>
                  <a:ext cx="7" cy="8"/>
                </a:xfrm>
                <a:prstGeom prst="rect">
                  <a:avLst/>
                </a:prstGeom>
                <a:solidFill>
                  <a:schemeClr val="accent1">
                    <a:alpha val="70195"/>
                  </a:schemeClr>
                </a:solidFill>
                <a:ln w="9525">
                  <a:noFill/>
                  <a:miter lim="800000"/>
                  <a:headEnd/>
                  <a:tailEnd/>
                </a:ln>
              </p:spPr>
              <p:txBody>
                <a:bodyPr/>
                <a:lstStyle/>
                <a:p>
                  <a:endParaRPr lang="fr-FR"/>
                </a:p>
              </p:txBody>
            </p:sp>
            <p:sp>
              <p:nvSpPr>
                <p:cNvPr id="182" name="Rectangle 303"/>
                <p:cNvSpPr>
                  <a:spLocks noChangeAspect="1" noChangeArrowheads="1"/>
                </p:cNvSpPr>
                <p:nvPr/>
              </p:nvSpPr>
              <p:spPr bwMode="auto">
                <a:xfrm>
                  <a:off x="2703" y="1955"/>
                  <a:ext cx="31" cy="8"/>
                </a:xfrm>
                <a:prstGeom prst="rect">
                  <a:avLst/>
                </a:prstGeom>
                <a:solidFill>
                  <a:schemeClr val="accent1">
                    <a:alpha val="70195"/>
                  </a:schemeClr>
                </a:solidFill>
                <a:ln w="9525">
                  <a:noFill/>
                  <a:miter lim="800000"/>
                  <a:headEnd/>
                  <a:tailEnd/>
                </a:ln>
              </p:spPr>
              <p:txBody>
                <a:bodyPr/>
                <a:lstStyle/>
                <a:p>
                  <a:endParaRPr lang="fr-FR"/>
                </a:p>
              </p:txBody>
            </p:sp>
            <p:sp>
              <p:nvSpPr>
                <p:cNvPr id="183" name="Rectangle 304"/>
                <p:cNvSpPr>
                  <a:spLocks noChangeAspect="1" noChangeArrowheads="1"/>
                </p:cNvSpPr>
                <p:nvPr/>
              </p:nvSpPr>
              <p:spPr bwMode="auto">
                <a:xfrm>
                  <a:off x="2741" y="1955"/>
                  <a:ext cx="38" cy="8"/>
                </a:xfrm>
                <a:prstGeom prst="rect">
                  <a:avLst/>
                </a:prstGeom>
                <a:solidFill>
                  <a:schemeClr val="accent1">
                    <a:alpha val="70195"/>
                  </a:schemeClr>
                </a:solidFill>
                <a:ln w="9525">
                  <a:noFill/>
                  <a:miter lim="800000"/>
                  <a:headEnd/>
                  <a:tailEnd/>
                </a:ln>
              </p:spPr>
              <p:txBody>
                <a:bodyPr/>
                <a:lstStyle/>
                <a:p>
                  <a:endParaRPr lang="fr-FR"/>
                </a:p>
              </p:txBody>
            </p:sp>
            <p:sp>
              <p:nvSpPr>
                <p:cNvPr id="184" name="Rectangle 305"/>
                <p:cNvSpPr>
                  <a:spLocks noChangeAspect="1" noChangeArrowheads="1"/>
                </p:cNvSpPr>
                <p:nvPr/>
              </p:nvSpPr>
              <p:spPr bwMode="auto">
                <a:xfrm>
                  <a:off x="2787" y="1955"/>
                  <a:ext cx="15" cy="8"/>
                </a:xfrm>
                <a:prstGeom prst="rect">
                  <a:avLst/>
                </a:prstGeom>
                <a:solidFill>
                  <a:schemeClr val="accent1">
                    <a:alpha val="70195"/>
                  </a:schemeClr>
                </a:solidFill>
                <a:ln w="9525">
                  <a:noFill/>
                  <a:miter lim="800000"/>
                  <a:headEnd/>
                  <a:tailEnd/>
                </a:ln>
              </p:spPr>
              <p:txBody>
                <a:bodyPr/>
                <a:lstStyle/>
                <a:p>
                  <a:endParaRPr lang="fr-FR"/>
                </a:p>
              </p:txBody>
            </p:sp>
            <p:sp>
              <p:nvSpPr>
                <p:cNvPr id="185" name="Rectangle 306"/>
                <p:cNvSpPr>
                  <a:spLocks noChangeAspect="1" noChangeArrowheads="1"/>
                </p:cNvSpPr>
                <p:nvPr/>
              </p:nvSpPr>
              <p:spPr bwMode="auto">
                <a:xfrm>
                  <a:off x="2711" y="1963"/>
                  <a:ext cx="91" cy="15"/>
                </a:xfrm>
                <a:prstGeom prst="rect">
                  <a:avLst/>
                </a:prstGeom>
                <a:solidFill>
                  <a:schemeClr val="accent1">
                    <a:alpha val="70195"/>
                  </a:schemeClr>
                </a:solidFill>
                <a:ln w="9525">
                  <a:noFill/>
                  <a:miter lim="800000"/>
                  <a:headEnd/>
                  <a:tailEnd/>
                </a:ln>
              </p:spPr>
              <p:txBody>
                <a:bodyPr/>
                <a:lstStyle/>
                <a:p>
                  <a:endParaRPr lang="fr-FR"/>
                </a:p>
              </p:txBody>
            </p:sp>
            <p:sp>
              <p:nvSpPr>
                <p:cNvPr id="186" name="Rectangle 307"/>
                <p:cNvSpPr>
                  <a:spLocks noChangeAspect="1" noChangeArrowheads="1"/>
                </p:cNvSpPr>
                <p:nvPr/>
              </p:nvSpPr>
              <p:spPr bwMode="auto">
                <a:xfrm>
                  <a:off x="2718" y="1978"/>
                  <a:ext cx="84" cy="8"/>
                </a:xfrm>
                <a:prstGeom prst="rect">
                  <a:avLst/>
                </a:prstGeom>
                <a:solidFill>
                  <a:schemeClr val="accent1">
                    <a:alpha val="70195"/>
                  </a:schemeClr>
                </a:solidFill>
                <a:ln w="9525">
                  <a:noFill/>
                  <a:miter lim="800000"/>
                  <a:headEnd/>
                  <a:tailEnd/>
                </a:ln>
              </p:spPr>
              <p:txBody>
                <a:bodyPr/>
                <a:lstStyle/>
                <a:p>
                  <a:endParaRPr lang="fr-FR"/>
                </a:p>
              </p:txBody>
            </p:sp>
            <p:sp>
              <p:nvSpPr>
                <p:cNvPr id="187" name="Rectangle 308"/>
                <p:cNvSpPr>
                  <a:spLocks noChangeAspect="1" noChangeArrowheads="1"/>
                </p:cNvSpPr>
                <p:nvPr/>
              </p:nvSpPr>
              <p:spPr bwMode="auto">
                <a:xfrm>
                  <a:off x="2726" y="1986"/>
                  <a:ext cx="76" cy="15"/>
                </a:xfrm>
                <a:prstGeom prst="rect">
                  <a:avLst/>
                </a:prstGeom>
                <a:solidFill>
                  <a:schemeClr val="accent1">
                    <a:alpha val="70195"/>
                  </a:schemeClr>
                </a:solidFill>
                <a:ln w="9525">
                  <a:noFill/>
                  <a:miter lim="800000"/>
                  <a:headEnd/>
                  <a:tailEnd/>
                </a:ln>
              </p:spPr>
              <p:txBody>
                <a:bodyPr/>
                <a:lstStyle/>
                <a:p>
                  <a:endParaRPr lang="fr-FR"/>
                </a:p>
              </p:txBody>
            </p:sp>
            <p:sp>
              <p:nvSpPr>
                <p:cNvPr id="188" name="Rectangle 309"/>
                <p:cNvSpPr>
                  <a:spLocks noChangeAspect="1" noChangeArrowheads="1"/>
                </p:cNvSpPr>
                <p:nvPr/>
              </p:nvSpPr>
              <p:spPr bwMode="auto">
                <a:xfrm>
                  <a:off x="2734" y="2001"/>
                  <a:ext cx="68" cy="15"/>
                </a:xfrm>
                <a:prstGeom prst="rect">
                  <a:avLst/>
                </a:prstGeom>
                <a:solidFill>
                  <a:schemeClr val="accent1">
                    <a:alpha val="70195"/>
                  </a:schemeClr>
                </a:solidFill>
                <a:ln w="9525">
                  <a:noFill/>
                  <a:miter lim="800000"/>
                  <a:headEnd/>
                  <a:tailEnd/>
                </a:ln>
              </p:spPr>
              <p:txBody>
                <a:bodyPr/>
                <a:lstStyle/>
                <a:p>
                  <a:endParaRPr lang="fr-FR"/>
                </a:p>
              </p:txBody>
            </p:sp>
            <p:sp>
              <p:nvSpPr>
                <p:cNvPr id="189" name="Rectangle 310"/>
                <p:cNvSpPr>
                  <a:spLocks noChangeAspect="1" noChangeArrowheads="1"/>
                </p:cNvSpPr>
                <p:nvPr/>
              </p:nvSpPr>
              <p:spPr bwMode="auto">
                <a:xfrm>
                  <a:off x="2741" y="2016"/>
                  <a:ext cx="61" cy="8"/>
                </a:xfrm>
                <a:prstGeom prst="rect">
                  <a:avLst/>
                </a:prstGeom>
                <a:solidFill>
                  <a:schemeClr val="accent1">
                    <a:alpha val="70195"/>
                  </a:schemeClr>
                </a:solidFill>
                <a:ln w="9525">
                  <a:noFill/>
                  <a:miter lim="800000"/>
                  <a:headEnd/>
                  <a:tailEnd/>
                </a:ln>
              </p:spPr>
              <p:txBody>
                <a:bodyPr/>
                <a:lstStyle/>
                <a:p>
                  <a:endParaRPr lang="fr-FR"/>
                </a:p>
              </p:txBody>
            </p:sp>
            <p:sp>
              <p:nvSpPr>
                <p:cNvPr id="190" name="Rectangle 311"/>
                <p:cNvSpPr>
                  <a:spLocks noChangeAspect="1" noChangeArrowheads="1"/>
                </p:cNvSpPr>
                <p:nvPr/>
              </p:nvSpPr>
              <p:spPr bwMode="auto">
                <a:xfrm>
                  <a:off x="2749" y="2024"/>
                  <a:ext cx="46" cy="16"/>
                </a:xfrm>
                <a:prstGeom prst="rect">
                  <a:avLst/>
                </a:prstGeom>
                <a:solidFill>
                  <a:schemeClr val="accent1">
                    <a:alpha val="70195"/>
                  </a:schemeClr>
                </a:solidFill>
                <a:ln w="9525">
                  <a:noFill/>
                  <a:miter lim="800000"/>
                  <a:headEnd/>
                  <a:tailEnd/>
                </a:ln>
              </p:spPr>
              <p:txBody>
                <a:bodyPr/>
                <a:lstStyle/>
                <a:p>
                  <a:endParaRPr lang="fr-FR"/>
                </a:p>
              </p:txBody>
            </p:sp>
            <p:sp>
              <p:nvSpPr>
                <p:cNvPr id="191" name="Rectangle 312"/>
                <p:cNvSpPr>
                  <a:spLocks noChangeAspect="1" noChangeArrowheads="1"/>
                </p:cNvSpPr>
                <p:nvPr/>
              </p:nvSpPr>
              <p:spPr bwMode="auto">
                <a:xfrm>
                  <a:off x="2756" y="2040"/>
                  <a:ext cx="39" cy="15"/>
                </a:xfrm>
                <a:prstGeom prst="rect">
                  <a:avLst/>
                </a:prstGeom>
                <a:solidFill>
                  <a:schemeClr val="accent1">
                    <a:alpha val="70195"/>
                  </a:schemeClr>
                </a:solidFill>
                <a:ln w="9525">
                  <a:noFill/>
                  <a:miter lim="800000"/>
                  <a:headEnd/>
                  <a:tailEnd/>
                </a:ln>
              </p:spPr>
              <p:txBody>
                <a:bodyPr/>
                <a:lstStyle/>
                <a:p>
                  <a:endParaRPr lang="fr-FR"/>
                </a:p>
              </p:txBody>
            </p:sp>
            <p:sp>
              <p:nvSpPr>
                <p:cNvPr id="192" name="Rectangle 313"/>
                <p:cNvSpPr>
                  <a:spLocks noChangeAspect="1" noChangeArrowheads="1"/>
                </p:cNvSpPr>
                <p:nvPr/>
              </p:nvSpPr>
              <p:spPr bwMode="auto">
                <a:xfrm>
                  <a:off x="2764" y="2055"/>
                  <a:ext cx="31" cy="8"/>
                </a:xfrm>
                <a:prstGeom prst="rect">
                  <a:avLst/>
                </a:prstGeom>
                <a:solidFill>
                  <a:schemeClr val="accent1">
                    <a:alpha val="70195"/>
                  </a:schemeClr>
                </a:solidFill>
                <a:ln w="9525">
                  <a:noFill/>
                  <a:miter lim="800000"/>
                  <a:headEnd/>
                  <a:tailEnd/>
                </a:ln>
              </p:spPr>
              <p:txBody>
                <a:bodyPr/>
                <a:lstStyle/>
                <a:p>
                  <a:endParaRPr lang="fr-FR"/>
                </a:p>
              </p:txBody>
            </p:sp>
            <p:sp>
              <p:nvSpPr>
                <p:cNvPr id="193" name="Rectangle 314"/>
                <p:cNvSpPr>
                  <a:spLocks noChangeAspect="1" noChangeArrowheads="1"/>
                </p:cNvSpPr>
                <p:nvPr/>
              </p:nvSpPr>
              <p:spPr bwMode="auto">
                <a:xfrm>
                  <a:off x="2772" y="2063"/>
                  <a:ext cx="23" cy="15"/>
                </a:xfrm>
                <a:prstGeom prst="rect">
                  <a:avLst/>
                </a:prstGeom>
                <a:solidFill>
                  <a:schemeClr val="accent1">
                    <a:alpha val="70195"/>
                  </a:schemeClr>
                </a:solidFill>
                <a:ln w="9525">
                  <a:noFill/>
                  <a:miter lim="800000"/>
                  <a:headEnd/>
                  <a:tailEnd/>
                </a:ln>
              </p:spPr>
              <p:txBody>
                <a:bodyPr/>
                <a:lstStyle/>
                <a:p>
                  <a:endParaRPr lang="fr-FR"/>
                </a:p>
              </p:txBody>
            </p:sp>
            <p:sp>
              <p:nvSpPr>
                <p:cNvPr id="194" name="Rectangle 315"/>
                <p:cNvSpPr>
                  <a:spLocks noChangeAspect="1" noChangeArrowheads="1"/>
                </p:cNvSpPr>
                <p:nvPr/>
              </p:nvSpPr>
              <p:spPr bwMode="auto">
                <a:xfrm>
                  <a:off x="2779" y="2078"/>
                  <a:ext cx="16" cy="15"/>
                </a:xfrm>
                <a:prstGeom prst="rect">
                  <a:avLst/>
                </a:prstGeom>
                <a:solidFill>
                  <a:schemeClr val="accent1">
                    <a:alpha val="70195"/>
                  </a:schemeClr>
                </a:solidFill>
                <a:ln w="9525">
                  <a:noFill/>
                  <a:miter lim="800000"/>
                  <a:headEnd/>
                  <a:tailEnd/>
                </a:ln>
              </p:spPr>
              <p:txBody>
                <a:bodyPr/>
                <a:lstStyle/>
                <a:p>
                  <a:endParaRPr lang="fr-FR"/>
                </a:p>
              </p:txBody>
            </p:sp>
            <p:sp>
              <p:nvSpPr>
                <p:cNvPr id="195" name="Rectangle 316"/>
                <p:cNvSpPr>
                  <a:spLocks noChangeAspect="1" noChangeArrowheads="1"/>
                </p:cNvSpPr>
                <p:nvPr/>
              </p:nvSpPr>
              <p:spPr bwMode="auto">
                <a:xfrm>
                  <a:off x="2787" y="2093"/>
                  <a:ext cx="8" cy="8"/>
                </a:xfrm>
                <a:prstGeom prst="rect">
                  <a:avLst/>
                </a:prstGeom>
                <a:solidFill>
                  <a:schemeClr val="accent1">
                    <a:alpha val="70195"/>
                  </a:schemeClr>
                </a:solidFill>
                <a:ln w="9525">
                  <a:noFill/>
                  <a:miter lim="800000"/>
                  <a:headEnd/>
                  <a:tailEnd/>
                </a:ln>
              </p:spPr>
              <p:txBody>
                <a:bodyPr/>
                <a:lstStyle/>
                <a:p>
                  <a:endParaRPr lang="fr-FR"/>
                </a:p>
              </p:txBody>
            </p:sp>
          </p:grpSp>
          <p:grpSp>
            <p:nvGrpSpPr>
              <p:cNvPr id="17" name="Group 317"/>
              <p:cNvGrpSpPr>
                <a:grpSpLocks noChangeAspect="1"/>
              </p:cNvGrpSpPr>
              <p:nvPr/>
            </p:nvGrpSpPr>
            <p:grpSpPr bwMode="auto">
              <a:xfrm rot="3521418">
                <a:off x="2184" y="1493"/>
                <a:ext cx="95" cy="336"/>
                <a:chOff x="2688" y="1647"/>
                <a:chExt cx="122" cy="454"/>
              </a:xfrm>
            </p:grpSpPr>
            <p:sp>
              <p:nvSpPr>
                <p:cNvPr id="124" name="Rectangle 318"/>
                <p:cNvSpPr>
                  <a:spLocks noChangeAspect="1" noChangeArrowheads="1"/>
                </p:cNvSpPr>
                <p:nvPr/>
              </p:nvSpPr>
              <p:spPr bwMode="auto">
                <a:xfrm>
                  <a:off x="2772" y="1647"/>
                  <a:ext cx="38" cy="8"/>
                </a:xfrm>
                <a:prstGeom prst="rect">
                  <a:avLst/>
                </a:prstGeom>
                <a:solidFill>
                  <a:schemeClr val="accent1">
                    <a:alpha val="70195"/>
                  </a:schemeClr>
                </a:solidFill>
                <a:ln w="9525">
                  <a:noFill/>
                  <a:miter lim="800000"/>
                  <a:headEnd/>
                  <a:tailEnd/>
                </a:ln>
              </p:spPr>
              <p:txBody>
                <a:bodyPr/>
                <a:lstStyle/>
                <a:p>
                  <a:endParaRPr lang="fr-FR"/>
                </a:p>
              </p:txBody>
            </p:sp>
            <p:sp>
              <p:nvSpPr>
                <p:cNvPr id="125" name="Rectangle 319"/>
                <p:cNvSpPr>
                  <a:spLocks noChangeAspect="1" noChangeArrowheads="1"/>
                </p:cNvSpPr>
                <p:nvPr/>
              </p:nvSpPr>
              <p:spPr bwMode="auto">
                <a:xfrm>
                  <a:off x="2726" y="1655"/>
                  <a:ext cx="76" cy="15"/>
                </a:xfrm>
                <a:prstGeom prst="rect">
                  <a:avLst/>
                </a:prstGeom>
                <a:solidFill>
                  <a:schemeClr val="accent1">
                    <a:alpha val="70195"/>
                  </a:schemeClr>
                </a:solidFill>
                <a:ln w="9525">
                  <a:noFill/>
                  <a:miter lim="800000"/>
                  <a:headEnd/>
                  <a:tailEnd/>
                </a:ln>
              </p:spPr>
              <p:txBody>
                <a:bodyPr/>
                <a:lstStyle/>
                <a:p>
                  <a:endParaRPr lang="fr-FR"/>
                </a:p>
              </p:txBody>
            </p:sp>
            <p:sp>
              <p:nvSpPr>
                <p:cNvPr id="126" name="Rectangle 320"/>
                <p:cNvSpPr>
                  <a:spLocks noChangeAspect="1" noChangeArrowheads="1"/>
                </p:cNvSpPr>
                <p:nvPr/>
              </p:nvSpPr>
              <p:spPr bwMode="auto">
                <a:xfrm>
                  <a:off x="2718" y="1670"/>
                  <a:ext cx="77" cy="8"/>
                </a:xfrm>
                <a:prstGeom prst="rect">
                  <a:avLst/>
                </a:prstGeom>
                <a:solidFill>
                  <a:schemeClr val="accent1">
                    <a:alpha val="70195"/>
                  </a:schemeClr>
                </a:solidFill>
                <a:ln w="9525">
                  <a:noFill/>
                  <a:miter lim="800000"/>
                  <a:headEnd/>
                  <a:tailEnd/>
                </a:ln>
              </p:spPr>
              <p:txBody>
                <a:bodyPr/>
                <a:lstStyle/>
                <a:p>
                  <a:endParaRPr lang="fr-FR"/>
                </a:p>
              </p:txBody>
            </p:sp>
            <p:sp>
              <p:nvSpPr>
                <p:cNvPr id="127" name="Rectangle 321"/>
                <p:cNvSpPr>
                  <a:spLocks noChangeAspect="1" noChangeArrowheads="1"/>
                </p:cNvSpPr>
                <p:nvPr/>
              </p:nvSpPr>
              <p:spPr bwMode="auto">
                <a:xfrm>
                  <a:off x="2718" y="1678"/>
                  <a:ext cx="69" cy="16"/>
                </a:xfrm>
                <a:prstGeom prst="rect">
                  <a:avLst/>
                </a:prstGeom>
                <a:solidFill>
                  <a:schemeClr val="accent1">
                    <a:alpha val="70195"/>
                  </a:schemeClr>
                </a:solidFill>
                <a:ln w="9525">
                  <a:noFill/>
                  <a:miter lim="800000"/>
                  <a:headEnd/>
                  <a:tailEnd/>
                </a:ln>
              </p:spPr>
              <p:txBody>
                <a:bodyPr/>
                <a:lstStyle/>
                <a:p>
                  <a:endParaRPr lang="fr-FR"/>
                </a:p>
              </p:txBody>
            </p:sp>
            <p:sp>
              <p:nvSpPr>
                <p:cNvPr id="128" name="Rectangle 322"/>
                <p:cNvSpPr>
                  <a:spLocks noChangeAspect="1" noChangeArrowheads="1"/>
                </p:cNvSpPr>
                <p:nvPr/>
              </p:nvSpPr>
              <p:spPr bwMode="auto">
                <a:xfrm>
                  <a:off x="2718" y="1694"/>
                  <a:ext cx="61" cy="15"/>
                </a:xfrm>
                <a:prstGeom prst="rect">
                  <a:avLst/>
                </a:prstGeom>
                <a:solidFill>
                  <a:schemeClr val="accent1">
                    <a:alpha val="70195"/>
                  </a:schemeClr>
                </a:solidFill>
                <a:ln w="9525">
                  <a:noFill/>
                  <a:miter lim="800000"/>
                  <a:headEnd/>
                  <a:tailEnd/>
                </a:ln>
              </p:spPr>
              <p:txBody>
                <a:bodyPr/>
                <a:lstStyle/>
                <a:p>
                  <a:endParaRPr lang="fr-FR"/>
                </a:p>
              </p:txBody>
            </p:sp>
            <p:sp>
              <p:nvSpPr>
                <p:cNvPr id="129" name="Rectangle 323"/>
                <p:cNvSpPr>
                  <a:spLocks noChangeAspect="1" noChangeArrowheads="1"/>
                </p:cNvSpPr>
                <p:nvPr/>
              </p:nvSpPr>
              <p:spPr bwMode="auto">
                <a:xfrm>
                  <a:off x="2711" y="1709"/>
                  <a:ext cx="61" cy="15"/>
                </a:xfrm>
                <a:prstGeom prst="rect">
                  <a:avLst/>
                </a:prstGeom>
                <a:solidFill>
                  <a:schemeClr val="accent1">
                    <a:alpha val="70195"/>
                  </a:schemeClr>
                </a:solidFill>
                <a:ln w="9525">
                  <a:noFill/>
                  <a:miter lim="800000"/>
                  <a:headEnd/>
                  <a:tailEnd/>
                </a:ln>
              </p:spPr>
              <p:txBody>
                <a:bodyPr/>
                <a:lstStyle/>
                <a:p>
                  <a:endParaRPr lang="fr-FR"/>
                </a:p>
              </p:txBody>
            </p:sp>
            <p:sp>
              <p:nvSpPr>
                <p:cNvPr id="130" name="Rectangle 324"/>
                <p:cNvSpPr>
                  <a:spLocks noChangeAspect="1" noChangeArrowheads="1"/>
                </p:cNvSpPr>
                <p:nvPr/>
              </p:nvSpPr>
              <p:spPr bwMode="auto">
                <a:xfrm>
                  <a:off x="2711" y="1724"/>
                  <a:ext cx="61" cy="31"/>
                </a:xfrm>
                <a:prstGeom prst="rect">
                  <a:avLst/>
                </a:prstGeom>
                <a:solidFill>
                  <a:schemeClr val="accent1">
                    <a:alpha val="70195"/>
                  </a:schemeClr>
                </a:solidFill>
                <a:ln w="9525">
                  <a:noFill/>
                  <a:miter lim="800000"/>
                  <a:headEnd/>
                  <a:tailEnd/>
                </a:ln>
              </p:spPr>
              <p:txBody>
                <a:bodyPr/>
                <a:lstStyle/>
                <a:p>
                  <a:endParaRPr lang="fr-FR"/>
                </a:p>
              </p:txBody>
            </p:sp>
            <p:sp>
              <p:nvSpPr>
                <p:cNvPr id="131" name="Rectangle 325"/>
                <p:cNvSpPr>
                  <a:spLocks noChangeAspect="1" noChangeArrowheads="1"/>
                </p:cNvSpPr>
                <p:nvPr/>
              </p:nvSpPr>
              <p:spPr bwMode="auto">
                <a:xfrm>
                  <a:off x="2711" y="1755"/>
                  <a:ext cx="53" cy="31"/>
                </a:xfrm>
                <a:prstGeom prst="rect">
                  <a:avLst/>
                </a:prstGeom>
                <a:solidFill>
                  <a:schemeClr val="accent1">
                    <a:alpha val="70195"/>
                  </a:schemeClr>
                </a:solidFill>
                <a:ln w="9525">
                  <a:noFill/>
                  <a:miter lim="800000"/>
                  <a:headEnd/>
                  <a:tailEnd/>
                </a:ln>
              </p:spPr>
              <p:txBody>
                <a:bodyPr/>
                <a:lstStyle/>
                <a:p>
                  <a:endParaRPr lang="fr-FR"/>
                </a:p>
              </p:txBody>
            </p:sp>
            <p:sp>
              <p:nvSpPr>
                <p:cNvPr id="132" name="Rectangle 326"/>
                <p:cNvSpPr>
                  <a:spLocks noChangeAspect="1" noChangeArrowheads="1"/>
                </p:cNvSpPr>
                <p:nvPr/>
              </p:nvSpPr>
              <p:spPr bwMode="auto">
                <a:xfrm>
                  <a:off x="2711" y="1786"/>
                  <a:ext cx="53" cy="23"/>
                </a:xfrm>
                <a:prstGeom prst="rect">
                  <a:avLst/>
                </a:prstGeom>
                <a:solidFill>
                  <a:schemeClr val="accent1">
                    <a:alpha val="70195"/>
                  </a:schemeClr>
                </a:solidFill>
                <a:ln w="9525">
                  <a:noFill/>
                  <a:miter lim="800000"/>
                  <a:headEnd/>
                  <a:tailEnd/>
                </a:ln>
              </p:spPr>
              <p:txBody>
                <a:bodyPr/>
                <a:lstStyle/>
                <a:p>
                  <a:endParaRPr lang="fr-FR"/>
                </a:p>
              </p:txBody>
            </p:sp>
            <p:sp>
              <p:nvSpPr>
                <p:cNvPr id="133" name="Rectangle 327"/>
                <p:cNvSpPr>
                  <a:spLocks noChangeAspect="1" noChangeArrowheads="1"/>
                </p:cNvSpPr>
                <p:nvPr/>
              </p:nvSpPr>
              <p:spPr bwMode="auto">
                <a:xfrm>
                  <a:off x="2711" y="1809"/>
                  <a:ext cx="53" cy="8"/>
                </a:xfrm>
                <a:prstGeom prst="rect">
                  <a:avLst/>
                </a:prstGeom>
                <a:solidFill>
                  <a:schemeClr val="accent1">
                    <a:alpha val="70195"/>
                  </a:schemeClr>
                </a:solidFill>
                <a:ln w="9525">
                  <a:noFill/>
                  <a:miter lim="800000"/>
                  <a:headEnd/>
                  <a:tailEnd/>
                </a:ln>
              </p:spPr>
              <p:txBody>
                <a:bodyPr/>
                <a:lstStyle/>
                <a:p>
                  <a:endParaRPr lang="fr-FR"/>
                </a:p>
              </p:txBody>
            </p:sp>
            <p:sp>
              <p:nvSpPr>
                <p:cNvPr id="134" name="Rectangle 328"/>
                <p:cNvSpPr>
                  <a:spLocks noChangeAspect="1" noChangeArrowheads="1"/>
                </p:cNvSpPr>
                <p:nvPr/>
              </p:nvSpPr>
              <p:spPr bwMode="auto">
                <a:xfrm>
                  <a:off x="2718" y="1817"/>
                  <a:ext cx="46" cy="38"/>
                </a:xfrm>
                <a:prstGeom prst="rect">
                  <a:avLst/>
                </a:prstGeom>
                <a:solidFill>
                  <a:schemeClr val="accent1">
                    <a:alpha val="70195"/>
                  </a:schemeClr>
                </a:solidFill>
                <a:ln w="9525">
                  <a:noFill/>
                  <a:miter lim="800000"/>
                  <a:headEnd/>
                  <a:tailEnd/>
                </a:ln>
              </p:spPr>
              <p:txBody>
                <a:bodyPr/>
                <a:lstStyle/>
                <a:p>
                  <a:endParaRPr lang="fr-FR"/>
                </a:p>
              </p:txBody>
            </p:sp>
            <p:sp>
              <p:nvSpPr>
                <p:cNvPr id="135" name="Rectangle 329"/>
                <p:cNvSpPr>
                  <a:spLocks noChangeAspect="1" noChangeArrowheads="1"/>
                </p:cNvSpPr>
                <p:nvPr/>
              </p:nvSpPr>
              <p:spPr bwMode="auto">
                <a:xfrm>
                  <a:off x="2726" y="1855"/>
                  <a:ext cx="38" cy="23"/>
                </a:xfrm>
                <a:prstGeom prst="rect">
                  <a:avLst/>
                </a:prstGeom>
                <a:solidFill>
                  <a:schemeClr val="accent1">
                    <a:alpha val="70195"/>
                  </a:schemeClr>
                </a:solidFill>
                <a:ln w="9525">
                  <a:noFill/>
                  <a:miter lim="800000"/>
                  <a:headEnd/>
                  <a:tailEnd/>
                </a:ln>
              </p:spPr>
              <p:txBody>
                <a:bodyPr/>
                <a:lstStyle/>
                <a:p>
                  <a:endParaRPr lang="fr-FR"/>
                </a:p>
              </p:txBody>
            </p:sp>
            <p:sp>
              <p:nvSpPr>
                <p:cNvPr id="136" name="Rectangle 330"/>
                <p:cNvSpPr>
                  <a:spLocks noChangeAspect="1" noChangeArrowheads="1"/>
                </p:cNvSpPr>
                <p:nvPr/>
              </p:nvSpPr>
              <p:spPr bwMode="auto">
                <a:xfrm>
                  <a:off x="2726" y="1878"/>
                  <a:ext cx="38" cy="8"/>
                </a:xfrm>
                <a:prstGeom prst="rect">
                  <a:avLst/>
                </a:prstGeom>
                <a:solidFill>
                  <a:schemeClr val="accent1">
                    <a:alpha val="70195"/>
                  </a:schemeClr>
                </a:solidFill>
                <a:ln w="9525">
                  <a:noFill/>
                  <a:miter lim="800000"/>
                  <a:headEnd/>
                  <a:tailEnd/>
                </a:ln>
              </p:spPr>
              <p:txBody>
                <a:bodyPr/>
                <a:lstStyle/>
                <a:p>
                  <a:endParaRPr lang="fr-FR"/>
                </a:p>
              </p:txBody>
            </p:sp>
            <p:sp>
              <p:nvSpPr>
                <p:cNvPr id="137" name="Rectangle 331"/>
                <p:cNvSpPr>
                  <a:spLocks noChangeAspect="1" noChangeArrowheads="1"/>
                </p:cNvSpPr>
                <p:nvPr/>
              </p:nvSpPr>
              <p:spPr bwMode="auto">
                <a:xfrm>
                  <a:off x="2726" y="1886"/>
                  <a:ext cx="46" cy="15"/>
                </a:xfrm>
                <a:prstGeom prst="rect">
                  <a:avLst/>
                </a:prstGeom>
                <a:solidFill>
                  <a:schemeClr val="accent1">
                    <a:alpha val="70195"/>
                  </a:schemeClr>
                </a:solidFill>
                <a:ln w="9525">
                  <a:noFill/>
                  <a:miter lim="800000"/>
                  <a:headEnd/>
                  <a:tailEnd/>
                </a:ln>
              </p:spPr>
              <p:txBody>
                <a:bodyPr/>
                <a:lstStyle/>
                <a:p>
                  <a:endParaRPr lang="fr-FR"/>
                </a:p>
              </p:txBody>
            </p:sp>
            <p:sp>
              <p:nvSpPr>
                <p:cNvPr id="138" name="Rectangle 332"/>
                <p:cNvSpPr>
                  <a:spLocks noChangeAspect="1" noChangeArrowheads="1"/>
                </p:cNvSpPr>
                <p:nvPr/>
              </p:nvSpPr>
              <p:spPr bwMode="auto">
                <a:xfrm>
                  <a:off x="2734" y="1901"/>
                  <a:ext cx="38" cy="31"/>
                </a:xfrm>
                <a:prstGeom prst="rect">
                  <a:avLst/>
                </a:prstGeom>
                <a:solidFill>
                  <a:schemeClr val="accent1">
                    <a:alpha val="70195"/>
                  </a:schemeClr>
                </a:solidFill>
                <a:ln w="9525">
                  <a:noFill/>
                  <a:miter lim="800000"/>
                  <a:headEnd/>
                  <a:tailEnd/>
                </a:ln>
              </p:spPr>
              <p:txBody>
                <a:bodyPr/>
                <a:lstStyle/>
                <a:p>
                  <a:endParaRPr lang="fr-FR"/>
                </a:p>
              </p:txBody>
            </p:sp>
            <p:sp>
              <p:nvSpPr>
                <p:cNvPr id="139" name="Rectangle 333"/>
                <p:cNvSpPr>
                  <a:spLocks noChangeAspect="1" noChangeArrowheads="1"/>
                </p:cNvSpPr>
                <p:nvPr/>
              </p:nvSpPr>
              <p:spPr bwMode="auto">
                <a:xfrm>
                  <a:off x="2688" y="1932"/>
                  <a:ext cx="7" cy="8"/>
                </a:xfrm>
                <a:prstGeom prst="rect">
                  <a:avLst/>
                </a:prstGeom>
                <a:solidFill>
                  <a:schemeClr val="accent1">
                    <a:alpha val="70195"/>
                  </a:schemeClr>
                </a:solidFill>
                <a:ln w="9525">
                  <a:noFill/>
                  <a:miter lim="800000"/>
                  <a:headEnd/>
                  <a:tailEnd/>
                </a:ln>
              </p:spPr>
              <p:txBody>
                <a:bodyPr/>
                <a:lstStyle/>
                <a:p>
                  <a:endParaRPr lang="fr-FR"/>
                </a:p>
              </p:txBody>
            </p:sp>
            <p:sp>
              <p:nvSpPr>
                <p:cNvPr id="140" name="Rectangle 334"/>
                <p:cNvSpPr>
                  <a:spLocks noChangeAspect="1" noChangeArrowheads="1"/>
                </p:cNvSpPr>
                <p:nvPr/>
              </p:nvSpPr>
              <p:spPr bwMode="auto">
                <a:xfrm>
                  <a:off x="2734" y="1932"/>
                  <a:ext cx="38" cy="8"/>
                </a:xfrm>
                <a:prstGeom prst="rect">
                  <a:avLst/>
                </a:prstGeom>
                <a:solidFill>
                  <a:schemeClr val="accent1">
                    <a:alpha val="70195"/>
                  </a:schemeClr>
                </a:solidFill>
                <a:ln w="9525">
                  <a:noFill/>
                  <a:miter lim="800000"/>
                  <a:headEnd/>
                  <a:tailEnd/>
                </a:ln>
              </p:spPr>
              <p:txBody>
                <a:bodyPr/>
                <a:lstStyle/>
                <a:p>
                  <a:endParaRPr lang="fr-FR"/>
                </a:p>
              </p:txBody>
            </p:sp>
            <p:sp>
              <p:nvSpPr>
                <p:cNvPr id="141" name="Rectangle 335"/>
                <p:cNvSpPr>
                  <a:spLocks noChangeAspect="1" noChangeArrowheads="1"/>
                </p:cNvSpPr>
                <p:nvPr/>
              </p:nvSpPr>
              <p:spPr bwMode="auto">
                <a:xfrm>
                  <a:off x="2695" y="1940"/>
                  <a:ext cx="16" cy="7"/>
                </a:xfrm>
                <a:prstGeom prst="rect">
                  <a:avLst/>
                </a:prstGeom>
                <a:solidFill>
                  <a:schemeClr val="accent1">
                    <a:alpha val="70195"/>
                  </a:schemeClr>
                </a:solidFill>
                <a:ln w="9525">
                  <a:noFill/>
                  <a:miter lim="800000"/>
                  <a:headEnd/>
                  <a:tailEnd/>
                </a:ln>
              </p:spPr>
              <p:txBody>
                <a:bodyPr/>
                <a:lstStyle/>
                <a:p>
                  <a:endParaRPr lang="fr-FR"/>
                </a:p>
              </p:txBody>
            </p:sp>
            <p:sp>
              <p:nvSpPr>
                <p:cNvPr id="142" name="Rectangle 336"/>
                <p:cNvSpPr>
                  <a:spLocks noChangeAspect="1" noChangeArrowheads="1"/>
                </p:cNvSpPr>
                <p:nvPr/>
              </p:nvSpPr>
              <p:spPr bwMode="auto">
                <a:xfrm>
                  <a:off x="2741" y="1940"/>
                  <a:ext cx="38" cy="7"/>
                </a:xfrm>
                <a:prstGeom prst="rect">
                  <a:avLst/>
                </a:prstGeom>
                <a:solidFill>
                  <a:schemeClr val="accent1">
                    <a:alpha val="70195"/>
                  </a:schemeClr>
                </a:solidFill>
                <a:ln w="9525">
                  <a:noFill/>
                  <a:miter lim="800000"/>
                  <a:headEnd/>
                  <a:tailEnd/>
                </a:ln>
              </p:spPr>
              <p:txBody>
                <a:bodyPr/>
                <a:lstStyle/>
                <a:p>
                  <a:endParaRPr lang="fr-FR"/>
                </a:p>
              </p:txBody>
            </p:sp>
            <p:sp>
              <p:nvSpPr>
                <p:cNvPr id="143" name="Rectangle 337"/>
                <p:cNvSpPr>
                  <a:spLocks noChangeAspect="1" noChangeArrowheads="1"/>
                </p:cNvSpPr>
                <p:nvPr/>
              </p:nvSpPr>
              <p:spPr bwMode="auto">
                <a:xfrm>
                  <a:off x="2703" y="1947"/>
                  <a:ext cx="15" cy="8"/>
                </a:xfrm>
                <a:prstGeom prst="rect">
                  <a:avLst/>
                </a:prstGeom>
                <a:solidFill>
                  <a:schemeClr val="accent1">
                    <a:alpha val="70195"/>
                  </a:schemeClr>
                </a:solidFill>
                <a:ln w="9525">
                  <a:noFill/>
                  <a:miter lim="800000"/>
                  <a:headEnd/>
                  <a:tailEnd/>
                </a:ln>
              </p:spPr>
              <p:txBody>
                <a:bodyPr/>
                <a:lstStyle/>
                <a:p>
                  <a:endParaRPr lang="fr-FR"/>
                </a:p>
              </p:txBody>
            </p:sp>
            <p:sp>
              <p:nvSpPr>
                <p:cNvPr id="144" name="Rectangle 338"/>
                <p:cNvSpPr>
                  <a:spLocks noChangeAspect="1" noChangeArrowheads="1"/>
                </p:cNvSpPr>
                <p:nvPr/>
              </p:nvSpPr>
              <p:spPr bwMode="auto">
                <a:xfrm>
                  <a:off x="2741" y="1947"/>
                  <a:ext cx="38" cy="8"/>
                </a:xfrm>
                <a:prstGeom prst="rect">
                  <a:avLst/>
                </a:prstGeom>
                <a:solidFill>
                  <a:schemeClr val="accent1">
                    <a:alpha val="70195"/>
                  </a:schemeClr>
                </a:solidFill>
                <a:ln w="9525">
                  <a:noFill/>
                  <a:miter lim="800000"/>
                  <a:headEnd/>
                  <a:tailEnd/>
                </a:ln>
              </p:spPr>
              <p:txBody>
                <a:bodyPr/>
                <a:lstStyle/>
                <a:p>
                  <a:endParaRPr lang="fr-FR"/>
                </a:p>
              </p:txBody>
            </p:sp>
            <p:sp>
              <p:nvSpPr>
                <p:cNvPr id="145" name="Rectangle 339"/>
                <p:cNvSpPr>
                  <a:spLocks noChangeAspect="1" noChangeArrowheads="1"/>
                </p:cNvSpPr>
                <p:nvPr/>
              </p:nvSpPr>
              <p:spPr bwMode="auto">
                <a:xfrm>
                  <a:off x="2795" y="1947"/>
                  <a:ext cx="7" cy="8"/>
                </a:xfrm>
                <a:prstGeom prst="rect">
                  <a:avLst/>
                </a:prstGeom>
                <a:solidFill>
                  <a:schemeClr val="accent1">
                    <a:alpha val="70195"/>
                  </a:schemeClr>
                </a:solidFill>
                <a:ln w="9525">
                  <a:noFill/>
                  <a:miter lim="800000"/>
                  <a:headEnd/>
                  <a:tailEnd/>
                </a:ln>
              </p:spPr>
              <p:txBody>
                <a:bodyPr/>
                <a:lstStyle/>
                <a:p>
                  <a:endParaRPr lang="fr-FR"/>
                </a:p>
              </p:txBody>
            </p:sp>
            <p:sp>
              <p:nvSpPr>
                <p:cNvPr id="146" name="Rectangle 340"/>
                <p:cNvSpPr>
                  <a:spLocks noChangeAspect="1" noChangeArrowheads="1"/>
                </p:cNvSpPr>
                <p:nvPr/>
              </p:nvSpPr>
              <p:spPr bwMode="auto">
                <a:xfrm>
                  <a:off x="2703" y="1955"/>
                  <a:ext cx="31" cy="8"/>
                </a:xfrm>
                <a:prstGeom prst="rect">
                  <a:avLst/>
                </a:prstGeom>
                <a:solidFill>
                  <a:schemeClr val="accent1">
                    <a:alpha val="70195"/>
                  </a:schemeClr>
                </a:solidFill>
                <a:ln w="9525">
                  <a:noFill/>
                  <a:miter lim="800000"/>
                  <a:headEnd/>
                  <a:tailEnd/>
                </a:ln>
              </p:spPr>
              <p:txBody>
                <a:bodyPr/>
                <a:lstStyle/>
                <a:p>
                  <a:endParaRPr lang="fr-FR"/>
                </a:p>
              </p:txBody>
            </p:sp>
            <p:sp>
              <p:nvSpPr>
                <p:cNvPr id="147" name="Rectangle 341"/>
                <p:cNvSpPr>
                  <a:spLocks noChangeAspect="1" noChangeArrowheads="1"/>
                </p:cNvSpPr>
                <p:nvPr/>
              </p:nvSpPr>
              <p:spPr bwMode="auto">
                <a:xfrm>
                  <a:off x="2741" y="1955"/>
                  <a:ext cx="38" cy="8"/>
                </a:xfrm>
                <a:prstGeom prst="rect">
                  <a:avLst/>
                </a:prstGeom>
                <a:solidFill>
                  <a:schemeClr val="accent1">
                    <a:alpha val="70195"/>
                  </a:schemeClr>
                </a:solidFill>
                <a:ln w="9525">
                  <a:noFill/>
                  <a:miter lim="800000"/>
                  <a:headEnd/>
                  <a:tailEnd/>
                </a:ln>
              </p:spPr>
              <p:txBody>
                <a:bodyPr/>
                <a:lstStyle/>
                <a:p>
                  <a:endParaRPr lang="fr-FR"/>
                </a:p>
              </p:txBody>
            </p:sp>
            <p:sp>
              <p:nvSpPr>
                <p:cNvPr id="148" name="Rectangle 342"/>
                <p:cNvSpPr>
                  <a:spLocks noChangeAspect="1" noChangeArrowheads="1"/>
                </p:cNvSpPr>
                <p:nvPr/>
              </p:nvSpPr>
              <p:spPr bwMode="auto">
                <a:xfrm>
                  <a:off x="2787" y="1955"/>
                  <a:ext cx="15" cy="8"/>
                </a:xfrm>
                <a:prstGeom prst="rect">
                  <a:avLst/>
                </a:prstGeom>
                <a:solidFill>
                  <a:schemeClr val="accent1">
                    <a:alpha val="70195"/>
                  </a:schemeClr>
                </a:solidFill>
                <a:ln w="9525">
                  <a:noFill/>
                  <a:miter lim="800000"/>
                  <a:headEnd/>
                  <a:tailEnd/>
                </a:ln>
              </p:spPr>
              <p:txBody>
                <a:bodyPr/>
                <a:lstStyle/>
                <a:p>
                  <a:endParaRPr lang="fr-FR"/>
                </a:p>
              </p:txBody>
            </p:sp>
            <p:sp>
              <p:nvSpPr>
                <p:cNvPr id="149" name="Rectangle 343"/>
                <p:cNvSpPr>
                  <a:spLocks noChangeAspect="1" noChangeArrowheads="1"/>
                </p:cNvSpPr>
                <p:nvPr/>
              </p:nvSpPr>
              <p:spPr bwMode="auto">
                <a:xfrm>
                  <a:off x="2711" y="1963"/>
                  <a:ext cx="91" cy="15"/>
                </a:xfrm>
                <a:prstGeom prst="rect">
                  <a:avLst/>
                </a:prstGeom>
                <a:solidFill>
                  <a:schemeClr val="accent1">
                    <a:alpha val="70195"/>
                  </a:schemeClr>
                </a:solidFill>
                <a:ln w="9525">
                  <a:noFill/>
                  <a:miter lim="800000"/>
                  <a:headEnd/>
                  <a:tailEnd/>
                </a:ln>
              </p:spPr>
              <p:txBody>
                <a:bodyPr/>
                <a:lstStyle/>
                <a:p>
                  <a:endParaRPr lang="fr-FR"/>
                </a:p>
              </p:txBody>
            </p:sp>
            <p:sp>
              <p:nvSpPr>
                <p:cNvPr id="150" name="Rectangle 344"/>
                <p:cNvSpPr>
                  <a:spLocks noChangeAspect="1" noChangeArrowheads="1"/>
                </p:cNvSpPr>
                <p:nvPr/>
              </p:nvSpPr>
              <p:spPr bwMode="auto">
                <a:xfrm>
                  <a:off x="2718" y="1978"/>
                  <a:ext cx="84" cy="8"/>
                </a:xfrm>
                <a:prstGeom prst="rect">
                  <a:avLst/>
                </a:prstGeom>
                <a:solidFill>
                  <a:schemeClr val="accent1">
                    <a:alpha val="70195"/>
                  </a:schemeClr>
                </a:solidFill>
                <a:ln w="9525">
                  <a:noFill/>
                  <a:miter lim="800000"/>
                  <a:headEnd/>
                  <a:tailEnd/>
                </a:ln>
              </p:spPr>
              <p:txBody>
                <a:bodyPr/>
                <a:lstStyle/>
                <a:p>
                  <a:endParaRPr lang="fr-FR"/>
                </a:p>
              </p:txBody>
            </p:sp>
            <p:sp>
              <p:nvSpPr>
                <p:cNvPr id="151" name="Rectangle 345"/>
                <p:cNvSpPr>
                  <a:spLocks noChangeAspect="1" noChangeArrowheads="1"/>
                </p:cNvSpPr>
                <p:nvPr/>
              </p:nvSpPr>
              <p:spPr bwMode="auto">
                <a:xfrm>
                  <a:off x="2726" y="1986"/>
                  <a:ext cx="76" cy="15"/>
                </a:xfrm>
                <a:prstGeom prst="rect">
                  <a:avLst/>
                </a:prstGeom>
                <a:solidFill>
                  <a:schemeClr val="accent1">
                    <a:alpha val="70195"/>
                  </a:schemeClr>
                </a:solidFill>
                <a:ln w="9525">
                  <a:noFill/>
                  <a:miter lim="800000"/>
                  <a:headEnd/>
                  <a:tailEnd/>
                </a:ln>
              </p:spPr>
              <p:txBody>
                <a:bodyPr/>
                <a:lstStyle/>
                <a:p>
                  <a:endParaRPr lang="fr-FR"/>
                </a:p>
              </p:txBody>
            </p:sp>
            <p:sp>
              <p:nvSpPr>
                <p:cNvPr id="152" name="Rectangle 346"/>
                <p:cNvSpPr>
                  <a:spLocks noChangeAspect="1" noChangeArrowheads="1"/>
                </p:cNvSpPr>
                <p:nvPr/>
              </p:nvSpPr>
              <p:spPr bwMode="auto">
                <a:xfrm>
                  <a:off x="2734" y="2001"/>
                  <a:ext cx="68" cy="15"/>
                </a:xfrm>
                <a:prstGeom prst="rect">
                  <a:avLst/>
                </a:prstGeom>
                <a:solidFill>
                  <a:schemeClr val="accent1">
                    <a:alpha val="70195"/>
                  </a:schemeClr>
                </a:solidFill>
                <a:ln w="9525">
                  <a:noFill/>
                  <a:miter lim="800000"/>
                  <a:headEnd/>
                  <a:tailEnd/>
                </a:ln>
              </p:spPr>
              <p:txBody>
                <a:bodyPr/>
                <a:lstStyle/>
                <a:p>
                  <a:endParaRPr lang="fr-FR"/>
                </a:p>
              </p:txBody>
            </p:sp>
            <p:sp>
              <p:nvSpPr>
                <p:cNvPr id="153" name="Rectangle 347"/>
                <p:cNvSpPr>
                  <a:spLocks noChangeAspect="1" noChangeArrowheads="1"/>
                </p:cNvSpPr>
                <p:nvPr/>
              </p:nvSpPr>
              <p:spPr bwMode="auto">
                <a:xfrm>
                  <a:off x="2741" y="2016"/>
                  <a:ext cx="61" cy="8"/>
                </a:xfrm>
                <a:prstGeom prst="rect">
                  <a:avLst/>
                </a:prstGeom>
                <a:solidFill>
                  <a:schemeClr val="accent1">
                    <a:alpha val="70195"/>
                  </a:schemeClr>
                </a:solidFill>
                <a:ln w="9525">
                  <a:noFill/>
                  <a:miter lim="800000"/>
                  <a:headEnd/>
                  <a:tailEnd/>
                </a:ln>
              </p:spPr>
              <p:txBody>
                <a:bodyPr/>
                <a:lstStyle/>
                <a:p>
                  <a:endParaRPr lang="fr-FR"/>
                </a:p>
              </p:txBody>
            </p:sp>
            <p:sp>
              <p:nvSpPr>
                <p:cNvPr id="154" name="Rectangle 348"/>
                <p:cNvSpPr>
                  <a:spLocks noChangeAspect="1" noChangeArrowheads="1"/>
                </p:cNvSpPr>
                <p:nvPr/>
              </p:nvSpPr>
              <p:spPr bwMode="auto">
                <a:xfrm>
                  <a:off x="2749" y="2024"/>
                  <a:ext cx="46" cy="16"/>
                </a:xfrm>
                <a:prstGeom prst="rect">
                  <a:avLst/>
                </a:prstGeom>
                <a:solidFill>
                  <a:schemeClr val="accent1">
                    <a:alpha val="70195"/>
                  </a:schemeClr>
                </a:solidFill>
                <a:ln w="9525">
                  <a:noFill/>
                  <a:miter lim="800000"/>
                  <a:headEnd/>
                  <a:tailEnd/>
                </a:ln>
              </p:spPr>
              <p:txBody>
                <a:bodyPr/>
                <a:lstStyle/>
                <a:p>
                  <a:endParaRPr lang="fr-FR"/>
                </a:p>
              </p:txBody>
            </p:sp>
            <p:sp>
              <p:nvSpPr>
                <p:cNvPr id="155" name="Rectangle 349"/>
                <p:cNvSpPr>
                  <a:spLocks noChangeAspect="1" noChangeArrowheads="1"/>
                </p:cNvSpPr>
                <p:nvPr/>
              </p:nvSpPr>
              <p:spPr bwMode="auto">
                <a:xfrm>
                  <a:off x="2756" y="2040"/>
                  <a:ext cx="39" cy="15"/>
                </a:xfrm>
                <a:prstGeom prst="rect">
                  <a:avLst/>
                </a:prstGeom>
                <a:solidFill>
                  <a:schemeClr val="accent1">
                    <a:alpha val="70195"/>
                  </a:schemeClr>
                </a:solidFill>
                <a:ln w="9525">
                  <a:noFill/>
                  <a:miter lim="800000"/>
                  <a:headEnd/>
                  <a:tailEnd/>
                </a:ln>
              </p:spPr>
              <p:txBody>
                <a:bodyPr/>
                <a:lstStyle/>
                <a:p>
                  <a:endParaRPr lang="fr-FR"/>
                </a:p>
              </p:txBody>
            </p:sp>
            <p:sp>
              <p:nvSpPr>
                <p:cNvPr id="156" name="Rectangle 350"/>
                <p:cNvSpPr>
                  <a:spLocks noChangeAspect="1" noChangeArrowheads="1"/>
                </p:cNvSpPr>
                <p:nvPr/>
              </p:nvSpPr>
              <p:spPr bwMode="auto">
                <a:xfrm>
                  <a:off x="2764" y="2055"/>
                  <a:ext cx="31" cy="8"/>
                </a:xfrm>
                <a:prstGeom prst="rect">
                  <a:avLst/>
                </a:prstGeom>
                <a:solidFill>
                  <a:schemeClr val="accent1">
                    <a:alpha val="70195"/>
                  </a:schemeClr>
                </a:solidFill>
                <a:ln w="9525">
                  <a:noFill/>
                  <a:miter lim="800000"/>
                  <a:headEnd/>
                  <a:tailEnd/>
                </a:ln>
              </p:spPr>
              <p:txBody>
                <a:bodyPr/>
                <a:lstStyle/>
                <a:p>
                  <a:endParaRPr lang="fr-FR"/>
                </a:p>
              </p:txBody>
            </p:sp>
            <p:sp>
              <p:nvSpPr>
                <p:cNvPr id="157" name="Rectangle 351"/>
                <p:cNvSpPr>
                  <a:spLocks noChangeAspect="1" noChangeArrowheads="1"/>
                </p:cNvSpPr>
                <p:nvPr/>
              </p:nvSpPr>
              <p:spPr bwMode="auto">
                <a:xfrm>
                  <a:off x="2772" y="2063"/>
                  <a:ext cx="23" cy="15"/>
                </a:xfrm>
                <a:prstGeom prst="rect">
                  <a:avLst/>
                </a:prstGeom>
                <a:solidFill>
                  <a:schemeClr val="accent1">
                    <a:alpha val="70195"/>
                  </a:schemeClr>
                </a:solidFill>
                <a:ln w="9525">
                  <a:noFill/>
                  <a:miter lim="800000"/>
                  <a:headEnd/>
                  <a:tailEnd/>
                </a:ln>
              </p:spPr>
              <p:txBody>
                <a:bodyPr/>
                <a:lstStyle/>
                <a:p>
                  <a:endParaRPr lang="fr-FR"/>
                </a:p>
              </p:txBody>
            </p:sp>
            <p:sp>
              <p:nvSpPr>
                <p:cNvPr id="158" name="Rectangle 352"/>
                <p:cNvSpPr>
                  <a:spLocks noChangeAspect="1" noChangeArrowheads="1"/>
                </p:cNvSpPr>
                <p:nvPr/>
              </p:nvSpPr>
              <p:spPr bwMode="auto">
                <a:xfrm>
                  <a:off x="2779" y="2078"/>
                  <a:ext cx="16" cy="15"/>
                </a:xfrm>
                <a:prstGeom prst="rect">
                  <a:avLst/>
                </a:prstGeom>
                <a:solidFill>
                  <a:schemeClr val="accent1">
                    <a:alpha val="70195"/>
                  </a:schemeClr>
                </a:solidFill>
                <a:ln w="9525">
                  <a:noFill/>
                  <a:miter lim="800000"/>
                  <a:headEnd/>
                  <a:tailEnd/>
                </a:ln>
              </p:spPr>
              <p:txBody>
                <a:bodyPr/>
                <a:lstStyle/>
                <a:p>
                  <a:endParaRPr lang="fr-FR"/>
                </a:p>
              </p:txBody>
            </p:sp>
            <p:sp>
              <p:nvSpPr>
                <p:cNvPr id="159" name="Rectangle 353"/>
                <p:cNvSpPr>
                  <a:spLocks noChangeAspect="1" noChangeArrowheads="1"/>
                </p:cNvSpPr>
                <p:nvPr/>
              </p:nvSpPr>
              <p:spPr bwMode="auto">
                <a:xfrm>
                  <a:off x="2787" y="2093"/>
                  <a:ext cx="8" cy="8"/>
                </a:xfrm>
                <a:prstGeom prst="rect">
                  <a:avLst/>
                </a:prstGeom>
                <a:solidFill>
                  <a:schemeClr val="accent1">
                    <a:alpha val="70195"/>
                  </a:schemeClr>
                </a:solidFill>
                <a:ln w="9525">
                  <a:noFill/>
                  <a:miter lim="800000"/>
                  <a:headEnd/>
                  <a:tailEnd/>
                </a:ln>
              </p:spPr>
              <p:txBody>
                <a:bodyPr/>
                <a:lstStyle/>
                <a:p>
                  <a:endParaRPr lang="fr-FR"/>
                </a:p>
              </p:txBody>
            </p:sp>
          </p:grpSp>
        </p:grpSp>
        <p:grpSp>
          <p:nvGrpSpPr>
            <p:cNvPr id="18" name="Group 431"/>
            <p:cNvGrpSpPr>
              <a:grpSpLocks/>
            </p:cNvGrpSpPr>
            <p:nvPr/>
          </p:nvGrpSpPr>
          <p:grpSpPr bwMode="auto">
            <a:xfrm>
              <a:off x="4495802" y="4038613"/>
              <a:ext cx="2921000" cy="1404944"/>
              <a:chOff x="2268" y="1916"/>
              <a:chExt cx="1840" cy="885"/>
            </a:xfrm>
          </p:grpSpPr>
          <p:grpSp>
            <p:nvGrpSpPr>
              <p:cNvPr id="19" name="Group 355"/>
              <p:cNvGrpSpPr>
                <a:grpSpLocks/>
              </p:cNvGrpSpPr>
              <p:nvPr/>
            </p:nvGrpSpPr>
            <p:grpSpPr bwMode="auto">
              <a:xfrm>
                <a:off x="2791" y="2159"/>
                <a:ext cx="427" cy="642"/>
                <a:chOff x="4173" y="2418"/>
                <a:chExt cx="158" cy="236"/>
              </a:xfrm>
            </p:grpSpPr>
            <p:grpSp>
              <p:nvGrpSpPr>
                <p:cNvPr id="20" name="Group 356"/>
                <p:cNvGrpSpPr>
                  <a:grpSpLocks noChangeAspect="1"/>
                </p:cNvGrpSpPr>
                <p:nvPr/>
              </p:nvGrpSpPr>
              <p:grpSpPr bwMode="auto">
                <a:xfrm>
                  <a:off x="4264" y="2418"/>
                  <a:ext cx="67" cy="236"/>
                  <a:chOff x="2688" y="1647"/>
                  <a:chExt cx="122" cy="454"/>
                </a:xfrm>
              </p:grpSpPr>
              <p:sp>
                <p:nvSpPr>
                  <p:cNvPr id="84" name="Rectangle 357"/>
                  <p:cNvSpPr>
                    <a:spLocks noChangeAspect="1" noChangeArrowheads="1"/>
                  </p:cNvSpPr>
                  <p:nvPr/>
                </p:nvSpPr>
                <p:spPr bwMode="auto">
                  <a:xfrm>
                    <a:off x="2772" y="1647"/>
                    <a:ext cx="38" cy="8"/>
                  </a:xfrm>
                  <a:prstGeom prst="rect">
                    <a:avLst/>
                  </a:prstGeom>
                  <a:solidFill>
                    <a:srgbClr val="FFFFFF"/>
                  </a:solidFill>
                  <a:ln w="12700">
                    <a:noFill/>
                    <a:miter lim="800000"/>
                    <a:headEnd/>
                    <a:tailEnd/>
                  </a:ln>
                </p:spPr>
                <p:txBody>
                  <a:bodyPr/>
                  <a:lstStyle/>
                  <a:p>
                    <a:endParaRPr lang="fr-FR"/>
                  </a:p>
                </p:txBody>
              </p:sp>
              <p:sp>
                <p:nvSpPr>
                  <p:cNvPr id="85" name="Rectangle 358"/>
                  <p:cNvSpPr>
                    <a:spLocks noChangeAspect="1" noChangeArrowheads="1"/>
                  </p:cNvSpPr>
                  <p:nvPr/>
                </p:nvSpPr>
                <p:spPr bwMode="auto">
                  <a:xfrm>
                    <a:off x="2726" y="1655"/>
                    <a:ext cx="76" cy="15"/>
                  </a:xfrm>
                  <a:prstGeom prst="rect">
                    <a:avLst/>
                  </a:prstGeom>
                  <a:solidFill>
                    <a:srgbClr val="FFFFFF"/>
                  </a:solidFill>
                  <a:ln w="12700">
                    <a:noFill/>
                    <a:miter lim="800000"/>
                    <a:headEnd/>
                    <a:tailEnd/>
                  </a:ln>
                </p:spPr>
                <p:txBody>
                  <a:bodyPr/>
                  <a:lstStyle/>
                  <a:p>
                    <a:endParaRPr lang="fr-FR"/>
                  </a:p>
                </p:txBody>
              </p:sp>
              <p:sp>
                <p:nvSpPr>
                  <p:cNvPr id="86" name="Rectangle 359"/>
                  <p:cNvSpPr>
                    <a:spLocks noChangeAspect="1" noChangeArrowheads="1"/>
                  </p:cNvSpPr>
                  <p:nvPr/>
                </p:nvSpPr>
                <p:spPr bwMode="auto">
                  <a:xfrm>
                    <a:off x="2718" y="1670"/>
                    <a:ext cx="77" cy="8"/>
                  </a:xfrm>
                  <a:prstGeom prst="rect">
                    <a:avLst/>
                  </a:prstGeom>
                  <a:solidFill>
                    <a:srgbClr val="FFFFFF"/>
                  </a:solidFill>
                  <a:ln w="12700">
                    <a:noFill/>
                    <a:miter lim="800000"/>
                    <a:headEnd/>
                    <a:tailEnd/>
                  </a:ln>
                </p:spPr>
                <p:txBody>
                  <a:bodyPr/>
                  <a:lstStyle/>
                  <a:p>
                    <a:endParaRPr lang="fr-FR"/>
                  </a:p>
                </p:txBody>
              </p:sp>
              <p:sp>
                <p:nvSpPr>
                  <p:cNvPr id="87" name="Rectangle 360"/>
                  <p:cNvSpPr>
                    <a:spLocks noChangeAspect="1" noChangeArrowheads="1"/>
                  </p:cNvSpPr>
                  <p:nvPr/>
                </p:nvSpPr>
                <p:spPr bwMode="auto">
                  <a:xfrm>
                    <a:off x="2718" y="1678"/>
                    <a:ext cx="69" cy="16"/>
                  </a:xfrm>
                  <a:prstGeom prst="rect">
                    <a:avLst/>
                  </a:prstGeom>
                  <a:solidFill>
                    <a:srgbClr val="FFFFFF"/>
                  </a:solidFill>
                  <a:ln w="12700">
                    <a:noFill/>
                    <a:miter lim="800000"/>
                    <a:headEnd/>
                    <a:tailEnd/>
                  </a:ln>
                </p:spPr>
                <p:txBody>
                  <a:bodyPr/>
                  <a:lstStyle/>
                  <a:p>
                    <a:endParaRPr lang="fr-FR"/>
                  </a:p>
                </p:txBody>
              </p:sp>
              <p:sp>
                <p:nvSpPr>
                  <p:cNvPr id="88" name="Rectangle 361"/>
                  <p:cNvSpPr>
                    <a:spLocks noChangeAspect="1" noChangeArrowheads="1"/>
                  </p:cNvSpPr>
                  <p:nvPr/>
                </p:nvSpPr>
                <p:spPr bwMode="auto">
                  <a:xfrm>
                    <a:off x="2718" y="1694"/>
                    <a:ext cx="61" cy="15"/>
                  </a:xfrm>
                  <a:prstGeom prst="rect">
                    <a:avLst/>
                  </a:prstGeom>
                  <a:solidFill>
                    <a:srgbClr val="FFFFFF"/>
                  </a:solidFill>
                  <a:ln w="12700">
                    <a:noFill/>
                    <a:miter lim="800000"/>
                    <a:headEnd/>
                    <a:tailEnd/>
                  </a:ln>
                </p:spPr>
                <p:txBody>
                  <a:bodyPr/>
                  <a:lstStyle/>
                  <a:p>
                    <a:endParaRPr lang="fr-FR"/>
                  </a:p>
                </p:txBody>
              </p:sp>
              <p:sp>
                <p:nvSpPr>
                  <p:cNvPr id="89" name="Rectangle 362"/>
                  <p:cNvSpPr>
                    <a:spLocks noChangeAspect="1" noChangeArrowheads="1"/>
                  </p:cNvSpPr>
                  <p:nvPr/>
                </p:nvSpPr>
                <p:spPr bwMode="auto">
                  <a:xfrm>
                    <a:off x="2711" y="1709"/>
                    <a:ext cx="61" cy="15"/>
                  </a:xfrm>
                  <a:prstGeom prst="rect">
                    <a:avLst/>
                  </a:prstGeom>
                  <a:solidFill>
                    <a:srgbClr val="FFFFFF"/>
                  </a:solidFill>
                  <a:ln w="12700">
                    <a:noFill/>
                    <a:miter lim="800000"/>
                    <a:headEnd/>
                    <a:tailEnd/>
                  </a:ln>
                </p:spPr>
                <p:txBody>
                  <a:bodyPr/>
                  <a:lstStyle/>
                  <a:p>
                    <a:endParaRPr lang="fr-FR"/>
                  </a:p>
                </p:txBody>
              </p:sp>
              <p:sp>
                <p:nvSpPr>
                  <p:cNvPr id="90" name="Rectangle 363"/>
                  <p:cNvSpPr>
                    <a:spLocks noChangeAspect="1" noChangeArrowheads="1"/>
                  </p:cNvSpPr>
                  <p:nvPr/>
                </p:nvSpPr>
                <p:spPr bwMode="auto">
                  <a:xfrm>
                    <a:off x="2711" y="1724"/>
                    <a:ext cx="61" cy="31"/>
                  </a:xfrm>
                  <a:prstGeom prst="rect">
                    <a:avLst/>
                  </a:prstGeom>
                  <a:solidFill>
                    <a:srgbClr val="FFFFFF"/>
                  </a:solidFill>
                  <a:ln w="12700">
                    <a:noFill/>
                    <a:miter lim="800000"/>
                    <a:headEnd/>
                    <a:tailEnd/>
                  </a:ln>
                </p:spPr>
                <p:txBody>
                  <a:bodyPr/>
                  <a:lstStyle/>
                  <a:p>
                    <a:endParaRPr lang="fr-FR"/>
                  </a:p>
                </p:txBody>
              </p:sp>
              <p:sp>
                <p:nvSpPr>
                  <p:cNvPr id="91" name="Rectangle 364"/>
                  <p:cNvSpPr>
                    <a:spLocks noChangeAspect="1" noChangeArrowheads="1"/>
                  </p:cNvSpPr>
                  <p:nvPr/>
                </p:nvSpPr>
                <p:spPr bwMode="auto">
                  <a:xfrm>
                    <a:off x="2711" y="1755"/>
                    <a:ext cx="53" cy="31"/>
                  </a:xfrm>
                  <a:prstGeom prst="rect">
                    <a:avLst/>
                  </a:prstGeom>
                  <a:solidFill>
                    <a:srgbClr val="FFFFFF"/>
                  </a:solidFill>
                  <a:ln w="12700">
                    <a:noFill/>
                    <a:miter lim="800000"/>
                    <a:headEnd/>
                    <a:tailEnd/>
                  </a:ln>
                </p:spPr>
                <p:txBody>
                  <a:bodyPr/>
                  <a:lstStyle/>
                  <a:p>
                    <a:endParaRPr lang="fr-FR"/>
                  </a:p>
                </p:txBody>
              </p:sp>
              <p:sp>
                <p:nvSpPr>
                  <p:cNvPr id="92" name="Rectangle 365"/>
                  <p:cNvSpPr>
                    <a:spLocks noChangeAspect="1" noChangeArrowheads="1"/>
                  </p:cNvSpPr>
                  <p:nvPr/>
                </p:nvSpPr>
                <p:spPr bwMode="auto">
                  <a:xfrm>
                    <a:off x="2711" y="1786"/>
                    <a:ext cx="53" cy="23"/>
                  </a:xfrm>
                  <a:prstGeom prst="rect">
                    <a:avLst/>
                  </a:prstGeom>
                  <a:solidFill>
                    <a:srgbClr val="FFFFFF"/>
                  </a:solidFill>
                  <a:ln w="12700">
                    <a:noFill/>
                    <a:miter lim="800000"/>
                    <a:headEnd/>
                    <a:tailEnd/>
                  </a:ln>
                </p:spPr>
                <p:txBody>
                  <a:bodyPr/>
                  <a:lstStyle/>
                  <a:p>
                    <a:endParaRPr lang="fr-FR"/>
                  </a:p>
                </p:txBody>
              </p:sp>
              <p:sp>
                <p:nvSpPr>
                  <p:cNvPr id="93" name="Rectangle 366"/>
                  <p:cNvSpPr>
                    <a:spLocks noChangeAspect="1" noChangeArrowheads="1"/>
                  </p:cNvSpPr>
                  <p:nvPr/>
                </p:nvSpPr>
                <p:spPr bwMode="auto">
                  <a:xfrm>
                    <a:off x="2711" y="1809"/>
                    <a:ext cx="53" cy="8"/>
                  </a:xfrm>
                  <a:prstGeom prst="rect">
                    <a:avLst/>
                  </a:prstGeom>
                  <a:solidFill>
                    <a:srgbClr val="FFFFFF"/>
                  </a:solidFill>
                  <a:ln w="12700">
                    <a:noFill/>
                    <a:miter lim="800000"/>
                    <a:headEnd/>
                    <a:tailEnd/>
                  </a:ln>
                </p:spPr>
                <p:txBody>
                  <a:bodyPr/>
                  <a:lstStyle/>
                  <a:p>
                    <a:endParaRPr lang="fr-FR"/>
                  </a:p>
                </p:txBody>
              </p:sp>
              <p:sp>
                <p:nvSpPr>
                  <p:cNvPr id="94" name="Rectangle 367"/>
                  <p:cNvSpPr>
                    <a:spLocks noChangeAspect="1" noChangeArrowheads="1"/>
                  </p:cNvSpPr>
                  <p:nvPr/>
                </p:nvSpPr>
                <p:spPr bwMode="auto">
                  <a:xfrm>
                    <a:off x="2718" y="1817"/>
                    <a:ext cx="46" cy="38"/>
                  </a:xfrm>
                  <a:prstGeom prst="rect">
                    <a:avLst/>
                  </a:prstGeom>
                  <a:solidFill>
                    <a:srgbClr val="FFFFFF"/>
                  </a:solidFill>
                  <a:ln w="12700">
                    <a:noFill/>
                    <a:miter lim="800000"/>
                    <a:headEnd/>
                    <a:tailEnd/>
                  </a:ln>
                </p:spPr>
                <p:txBody>
                  <a:bodyPr/>
                  <a:lstStyle/>
                  <a:p>
                    <a:endParaRPr lang="fr-FR"/>
                  </a:p>
                </p:txBody>
              </p:sp>
              <p:sp>
                <p:nvSpPr>
                  <p:cNvPr id="95" name="Rectangle 368"/>
                  <p:cNvSpPr>
                    <a:spLocks noChangeAspect="1" noChangeArrowheads="1"/>
                  </p:cNvSpPr>
                  <p:nvPr/>
                </p:nvSpPr>
                <p:spPr bwMode="auto">
                  <a:xfrm>
                    <a:off x="2726" y="1855"/>
                    <a:ext cx="38" cy="23"/>
                  </a:xfrm>
                  <a:prstGeom prst="rect">
                    <a:avLst/>
                  </a:prstGeom>
                  <a:solidFill>
                    <a:srgbClr val="FFFFFF"/>
                  </a:solidFill>
                  <a:ln w="12700">
                    <a:noFill/>
                    <a:miter lim="800000"/>
                    <a:headEnd/>
                    <a:tailEnd/>
                  </a:ln>
                </p:spPr>
                <p:txBody>
                  <a:bodyPr/>
                  <a:lstStyle/>
                  <a:p>
                    <a:endParaRPr lang="fr-FR"/>
                  </a:p>
                </p:txBody>
              </p:sp>
              <p:sp>
                <p:nvSpPr>
                  <p:cNvPr id="96" name="Rectangle 369"/>
                  <p:cNvSpPr>
                    <a:spLocks noChangeAspect="1" noChangeArrowheads="1"/>
                  </p:cNvSpPr>
                  <p:nvPr/>
                </p:nvSpPr>
                <p:spPr bwMode="auto">
                  <a:xfrm>
                    <a:off x="2726" y="1878"/>
                    <a:ext cx="38" cy="8"/>
                  </a:xfrm>
                  <a:prstGeom prst="rect">
                    <a:avLst/>
                  </a:prstGeom>
                  <a:solidFill>
                    <a:srgbClr val="FFFFFF"/>
                  </a:solidFill>
                  <a:ln w="12700">
                    <a:noFill/>
                    <a:miter lim="800000"/>
                    <a:headEnd/>
                    <a:tailEnd/>
                  </a:ln>
                </p:spPr>
                <p:txBody>
                  <a:bodyPr/>
                  <a:lstStyle/>
                  <a:p>
                    <a:endParaRPr lang="fr-FR"/>
                  </a:p>
                </p:txBody>
              </p:sp>
              <p:sp>
                <p:nvSpPr>
                  <p:cNvPr id="97" name="Rectangle 370"/>
                  <p:cNvSpPr>
                    <a:spLocks noChangeAspect="1" noChangeArrowheads="1"/>
                  </p:cNvSpPr>
                  <p:nvPr/>
                </p:nvSpPr>
                <p:spPr bwMode="auto">
                  <a:xfrm>
                    <a:off x="2726" y="1886"/>
                    <a:ext cx="46" cy="15"/>
                  </a:xfrm>
                  <a:prstGeom prst="rect">
                    <a:avLst/>
                  </a:prstGeom>
                  <a:solidFill>
                    <a:srgbClr val="FFFFFF"/>
                  </a:solidFill>
                  <a:ln w="12700">
                    <a:noFill/>
                    <a:miter lim="800000"/>
                    <a:headEnd/>
                    <a:tailEnd/>
                  </a:ln>
                </p:spPr>
                <p:txBody>
                  <a:bodyPr/>
                  <a:lstStyle/>
                  <a:p>
                    <a:endParaRPr lang="fr-FR"/>
                  </a:p>
                </p:txBody>
              </p:sp>
              <p:sp>
                <p:nvSpPr>
                  <p:cNvPr id="98" name="Rectangle 371"/>
                  <p:cNvSpPr>
                    <a:spLocks noChangeAspect="1" noChangeArrowheads="1"/>
                  </p:cNvSpPr>
                  <p:nvPr/>
                </p:nvSpPr>
                <p:spPr bwMode="auto">
                  <a:xfrm>
                    <a:off x="2734" y="1901"/>
                    <a:ext cx="38" cy="31"/>
                  </a:xfrm>
                  <a:prstGeom prst="rect">
                    <a:avLst/>
                  </a:prstGeom>
                  <a:solidFill>
                    <a:srgbClr val="FFFFFF"/>
                  </a:solidFill>
                  <a:ln w="12700">
                    <a:noFill/>
                    <a:miter lim="800000"/>
                    <a:headEnd/>
                    <a:tailEnd/>
                  </a:ln>
                </p:spPr>
                <p:txBody>
                  <a:bodyPr/>
                  <a:lstStyle/>
                  <a:p>
                    <a:endParaRPr lang="fr-FR"/>
                  </a:p>
                </p:txBody>
              </p:sp>
              <p:sp>
                <p:nvSpPr>
                  <p:cNvPr id="99" name="Rectangle 372"/>
                  <p:cNvSpPr>
                    <a:spLocks noChangeAspect="1" noChangeArrowheads="1"/>
                  </p:cNvSpPr>
                  <p:nvPr/>
                </p:nvSpPr>
                <p:spPr bwMode="auto">
                  <a:xfrm>
                    <a:off x="2688" y="1932"/>
                    <a:ext cx="7" cy="8"/>
                  </a:xfrm>
                  <a:prstGeom prst="rect">
                    <a:avLst/>
                  </a:prstGeom>
                  <a:solidFill>
                    <a:srgbClr val="FFFFFF"/>
                  </a:solidFill>
                  <a:ln w="12700">
                    <a:noFill/>
                    <a:miter lim="800000"/>
                    <a:headEnd/>
                    <a:tailEnd/>
                  </a:ln>
                </p:spPr>
                <p:txBody>
                  <a:bodyPr/>
                  <a:lstStyle/>
                  <a:p>
                    <a:endParaRPr lang="fr-FR"/>
                  </a:p>
                </p:txBody>
              </p:sp>
              <p:sp>
                <p:nvSpPr>
                  <p:cNvPr id="100" name="Rectangle 373"/>
                  <p:cNvSpPr>
                    <a:spLocks noChangeAspect="1" noChangeArrowheads="1"/>
                  </p:cNvSpPr>
                  <p:nvPr/>
                </p:nvSpPr>
                <p:spPr bwMode="auto">
                  <a:xfrm>
                    <a:off x="2734" y="1932"/>
                    <a:ext cx="38" cy="8"/>
                  </a:xfrm>
                  <a:prstGeom prst="rect">
                    <a:avLst/>
                  </a:prstGeom>
                  <a:solidFill>
                    <a:srgbClr val="FFFFFF"/>
                  </a:solidFill>
                  <a:ln w="12700">
                    <a:noFill/>
                    <a:miter lim="800000"/>
                    <a:headEnd/>
                    <a:tailEnd/>
                  </a:ln>
                </p:spPr>
                <p:txBody>
                  <a:bodyPr/>
                  <a:lstStyle/>
                  <a:p>
                    <a:endParaRPr lang="fr-FR"/>
                  </a:p>
                </p:txBody>
              </p:sp>
              <p:sp>
                <p:nvSpPr>
                  <p:cNvPr id="101" name="Rectangle 374"/>
                  <p:cNvSpPr>
                    <a:spLocks noChangeAspect="1" noChangeArrowheads="1"/>
                  </p:cNvSpPr>
                  <p:nvPr/>
                </p:nvSpPr>
                <p:spPr bwMode="auto">
                  <a:xfrm>
                    <a:off x="2695" y="1940"/>
                    <a:ext cx="16" cy="7"/>
                  </a:xfrm>
                  <a:prstGeom prst="rect">
                    <a:avLst/>
                  </a:prstGeom>
                  <a:solidFill>
                    <a:srgbClr val="FFFFFF"/>
                  </a:solidFill>
                  <a:ln w="12700">
                    <a:noFill/>
                    <a:miter lim="800000"/>
                    <a:headEnd/>
                    <a:tailEnd/>
                  </a:ln>
                </p:spPr>
                <p:txBody>
                  <a:bodyPr/>
                  <a:lstStyle/>
                  <a:p>
                    <a:endParaRPr lang="fr-FR"/>
                  </a:p>
                </p:txBody>
              </p:sp>
              <p:sp>
                <p:nvSpPr>
                  <p:cNvPr id="102" name="Rectangle 375"/>
                  <p:cNvSpPr>
                    <a:spLocks noChangeAspect="1" noChangeArrowheads="1"/>
                  </p:cNvSpPr>
                  <p:nvPr/>
                </p:nvSpPr>
                <p:spPr bwMode="auto">
                  <a:xfrm>
                    <a:off x="2741" y="1940"/>
                    <a:ext cx="38" cy="7"/>
                  </a:xfrm>
                  <a:prstGeom prst="rect">
                    <a:avLst/>
                  </a:prstGeom>
                  <a:solidFill>
                    <a:srgbClr val="FFFFFF"/>
                  </a:solidFill>
                  <a:ln w="12700">
                    <a:noFill/>
                    <a:miter lim="800000"/>
                    <a:headEnd/>
                    <a:tailEnd/>
                  </a:ln>
                </p:spPr>
                <p:txBody>
                  <a:bodyPr/>
                  <a:lstStyle/>
                  <a:p>
                    <a:endParaRPr lang="fr-FR"/>
                  </a:p>
                </p:txBody>
              </p:sp>
              <p:sp>
                <p:nvSpPr>
                  <p:cNvPr id="103" name="Rectangle 376"/>
                  <p:cNvSpPr>
                    <a:spLocks noChangeAspect="1" noChangeArrowheads="1"/>
                  </p:cNvSpPr>
                  <p:nvPr/>
                </p:nvSpPr>
                <p:spPr bwMode="auto">
                  <a:xfrm>
                    <a:off x="2703" y="1947"/>
                    <a:ext cx="15" cy="8"/>
                  </a:xfrm>
                  <a:prstGeom prst="rect">
                    <a:avLst/>
                  </a:prstGeom>
                  <a:solidFill>
                    <a:srgbClr val="FFFFFF"/>
                  </a:solidFill>
                  <a:ln w="12700">
                    <a:noFill/>
                    <a:miter lim="800000"/>
                    <a:headEnd/>
                    <a:tailEnd/>
                  </a:ln>
                </p:spPr>
                <p:txBody>
                  <a:bodyPr/>
                  <a:lstStyle/>
                  <a:p>
                    <a:endParaRPr lang="fr-FR"/>
                  </a:p>
                </p:txBody>
              </p:sp>
              <p:sp>
                <p:nvSpPr>
                  <p:cNvPr id="104" name="Rectangle 377"/>
                  <p:cNvSpPr>
                    <a:spLocks noChangeAspect="1" noChangeArrowheads="1"/>
                  </p:cNvSpPr>
                  <p:nvPr/>
                </p:nvSpPr>
                <p:spPr bwMode="auto">
                  <a:xfrm>
                    <a:off x="2741" y="1947"/>
                    <a:ext cx="38" cy="8"/>
                  </a:xfrm>
                  <a:prstGeom prst="rect">
                    <a:avLst/>
                  </a:prstGeom>
                  <a:solidFill>
                    <a:srgbClr val="FFFFFF"/>
                  </a:solidFill>
                  <a:ln w="12700">
                    <a:noFill/>
                    <a:miter lim="800000"/>
                    <a:headEnd/>
                    <a:tailEnd/>
                  </a:ln>
                </p:spPr>
                <p:txBody>
                  <a:bodyPr/>
                  <a:lstStyle/>
                  <a:p>
                    <a:endParaRPr lang="fr-FR"/>
                  </a:p>
                </p:txBody>
              </p:sp>
              <p:sp>
                <p:nvSpPr>
                  <p:cNvPr id="105" name="Rectangle 378"/>
                  <p:cNvSpPr>
                    <a:spLocks noChangeAspect="1" noChangeArrowheads="1"/>
                  </p:cNvSpPr>
                  <p:nvPr/>
                </p:nvSpPr>
                <p:spPr bwMode="auto">
                  <a:xfrm>
                    <a:off x="2795" y="1947"/>
                    <a:ext cx="7" cy="8"/>
                  </a:xfrm>
                  <a:prstGeom prst="rect">
                    <a:avLst/>
                  </a:prstGeom>
                  <a:solidFill>
                    <a:srgbClr val="FFFFFF"/>
                  </a:solidFill>
                  <a:ln w="12700">
                    <a:noFill/>
                    <a:miter lim="800000"/>
                    <a:headEnd/>
                    <a:tailEnd/>
                  </a:ln>
                </p:spPr>
                <p:txBody>
                  <a:bodyPr/>
                  <a:lstStyle/>
                  <a:p>
                    <a:endParaRPr lang="fr-FR"/>
                  </a:p>
                </p:txBody>
              </p:sp>
              <p:sp>
                <p:nvSpPr>
                  <p:cNvPr id="106" name="Rectangle 379"/>
                  <p:cNvSpPr>
                    <a:spLocks noChangeAspect="1" noChangeArrowheads="1"/>
                  </p:cNvSpPr>
                  <p:nvPr/>
                </p:nvSpPr>
                <p:spPr bwMode="auto">
                  <a:xfrm>
                    <a:off x="2703" y="1955"/>
                    <a:ext cx="31" cy="8"/>
                  </a:xfrm>
                  <a:prstGeom prst="rect">
                    <a:avLst/>
                  </a:prstGeom>
                  <a:solidFill>
                    <a:srgbClr val="FFFFFF"/>
                  </a:solidFill>
                  <a:ln w="12700">
                    <a:noFill/>
                    <a:miter lim="800000"/>
                    <a:headEnd/>
                    <a:tailEnd/>
                  </a:ln>
                </p:spPr>
                <p:txBody>
                  <a:bodyPr/>
                  <a:lstStyle/>
                  <a:p>
                    <a:endParaRPr lang="fr-FR"/>
                  </a:p>
                </p:txBody>
              </p:sp>
              <p:sp>
                <p:nvSpPr>
                  <p:cNvPr id="107" name="Rectangle 380"/>
                  <p:cNvSpPr>
                    <a:spLocks noChangeAspect="1" noChangeArrowheads="1"/>
                  </p:cNvSpPr>
                  <p:nvPr/>
                </p:nvSpPr>
                <p:spPr bwMode="auto">
                  <a:xfrm>
                    <a:off x="2741" y="1955"/>
                    <a:ext cx="38" cy="8"/>
                  </a:xfrm>
                  <a:prstGeom prst="rect">
                    <a:avLst/>
                  </a:prstGeom>
                  <a:solidFill>
                    <a:srgbClr val="FFFFFF"/>
                  </a:solidFill>
                  <a:ln w="12700">
                    <a:noFill/>
                    <a:miter lim="800000"/>
                    <a:headEnd/>
                    <a:tailEnd/>
                  </a:ln>
                </p:spPr>
                <p:txBody>
                  <a:bodyPr/>
                  <a:lstStyle/>
                  <a:p>
                    <a:endParaRPr lang="fr-FR"/>
                  </a:p>
                </p:txBody>
              </p:sp>
              <p:sp>
                <p:nvSpPr>
                  <p:cNvPr id="108" name="Rectangle 381"/>
                  <p:cNvSpPr>
                    <a:spLocks noChangeAspect="1" noChangeArrowheads="1"/>
                  </p:cNvSpPr>
                  <p:nvPr/>
                </p:nvSpPr>
                <p:spPr bwMode="auto">
                  <a:xfrm>
                    <a:off x="2787" y="1955"/>
                    <a:ext cx="15" cy="8"/>
                  </a:xfrm>
                  <a:prstGeom prst="rect">
                    <a:avLst/>
                  </a:prstGeom>
                  <a:solidFill>
                    <a:srgbClr val="FFFFFF"/>
                  </a:solidFill>
                  <a:ln w="12700">
                    <a:noFill/>
                    <a:miter lim="800000"/>
                    <a:headEnd/>
                    <a:tailEnd/>
                  </a:ln>
                </p:spPr>
                <p:txBody>
                  <a:bodyPr/>
                  <a:lstStyle/>
                  <a:p>
                    <a:endParaRPr lang="fr-FR"/>
                  </a:p>
                </p:txBody>
              </p:sp>
              <p:sp>
                <p:nvSpPr>
                  <p:cNvPr id="109" name="Rectangle 382"/>
                  <p:cNvSpPr>
                    <a:spLocks noChangeAspect="1" noChangeArrowheads="1"/>
                  </p:cNvSpPr>
                  <p:nvPr/>
                </p:nvSpPr>
                <p:spPr bwMode="auto">
                  <a:xfrm>
                    <a:off x="2711" y="1963"/>
                    <a:ext cx="91" cy="15"/>
                  </a:xfrm>
                  <a:prstGeom prst="rect">
                    <a:avLst/>
                  </a:prstGeom>
                  <a:solidFill>
                    <a:srgbClr val="FFFFFF"/>
                  </a:solidFill>
                  <a:ln w="12700">
                    <a:noFill/>
                    <a:miter lim="800000"/>
                    <a:headEnd/>
                    <a:tailEnd/>
                  </a:ln>
                </p:spPr>
                <p:txBody>
                  <a:bodyPr/>
                  <a:lstStyle/>
                  <a:p>
                    <a:endParaRPr lang="fr-FR"/>
                  </a:p>
                </p:txBody>
              </p:sp>
              <p:sp>
                <p:nvSpPr>
                  <p:cNvPr id="110" name="Rectangle 383"/>
                  <p:cNvSpPr>
                    <a:spLocks noChangeAspect="1" noChangeArrowheads="1"/>
                  </p:cNvSpPr>
                  <p:nvPr/>
                </p:nvSpPr>
                <p:spPr bwMode="auto">
                  <a:xfrm>
                    <a:off x="2718" y="1978"/>
                    <a:ext cx="84" cy="8"/>
                  </a:xfrm>
                  <a:prstGeom prst="rect">
                    <a:avLst/>
                  </a:prstGeom>
                  <a:solidFill>
                    <a:srgbClr val="FFFFFF"/>
                  </a:solidFill>
                  <a:ln w="12700">
                    <a:noFill/>
                    <a:miter lim="800000"/>
                    <a:headEnd/>
                    <a:tailEnd/>
                  </a:ln>
                </p:spPr>
                <p:txBody>
                  <a:bodyPr/>
                  <a:lstStyle/>
                  <a:p>
                    <a:endParaRPr lang="fr-FR"/>
                  </a:p>
                </p:txBody>
              </p:sp>
              <p:sp>
                <p:nvSpPr>
                  <p:cNvPr id="111" name="Rectangle 384"/>
                  <p:cNvSpPr>
                    <a:spLocks noChangeAspect="1" noChangeArrowheads="1"/>
                  </p:cNvSpPr>
                  <p:nvPr/>
                </p:nvSpPr>
                <p:spPr bwMode="auto">
                  <a:xfrm>
                    <a:off x="2726" y="1986"/>
                    <a:ext cx="76" cy="15"/>
                  </a:xfrm>
                  <a:prstGeom prst="rect">
                    <a:avLst/>
                  </a:prstGeom>
                  <a:solidFill>
                    <a:srgbClr val="FFFFFF"/>
                  </a:solidFill>
                  <a:ln w="12700">
                    <a:noFill/>
                    <a:miter lim="800000"/>
                    <a:headEnd/>
                    <a:tailEnd/>
                  </a:ln>
                </p:spPr>
                <p:txBody>
                  <a:bodyPr/>
                  <a:lstStyle/>
                  <a:p>
                    <a:endParaRPr lang="fr-FR"/>
                  </a:p>
                </p:txBody>
              </p:sp>
              <p:sp>
                <p:nvSpPr>
                  <p:cNvPr id="112" name="Rectangle 385"/>
                  <p:cNvSpPr>
                    <a:spLocks noChangeAspect="1" noChangeArrowheads="1"/>
                  </p:cNvSpPr>
                  <p:nvPr/>
                </p:nvSpPr>
                <p:spPr bwMode="auto">
                  <a:xfrm>
                    <a:off x="2734" y="2001"/>
                    <a:ext cx="68" cy="15"/>
                  </a:xfrm>
                  <a:prstGeom prst="rect">
                    <a:avLst/>
                  </a:prstGeom>
                  <a:solidFill>
                    <a:srgbClr val="FFFFFF"/>
                  </a:solidFill>
                  <a:ln w="12700">
                    <a:noFill/>
                    <a:miter lim="800000"/>
                    <a:headEnd/>
                    <a:tailEnd/>
                  </a:ln>
                </p:spPr>
                <p:txBody>
                  <a:bodyPr/>
                  <a:lstStyle/>
                  <a:p>
                    <a:endParaRPr lang="fr-FR"/>
                  </a:p>
                </p:txBody>
              </p:sp>
              <p:sp>
                <p:nvSpPr>
                  <p:cNvPr id="113" name="Rectangle 386"/>
                  <p:cNvSpPr>
                    <a:spLocks noChangeAspect="1" noChangeArrowheads="1"/>
                  </p:cNvSpPr>
                  <p:nvPr/>
                </p:nvSpPr>
                <p:spPr bwMode="auto">
                  <a:xfrm>
                    <a:off x="2741" y="2016"/>
                    <a:ext cx="61" cy="8"/>
                  </a:xfrm>
                  <a:prstGeom prst="rect">
                    <a:avLst/>
                  </a:prstGeom>
                  <a:solidFill>
                    <a:srgbClr val="FFFFFF"/>
                  </a:solidFill>
                  <a:ln w="12700">
                    <a:noFill/>
                    <a:miter lim="800000"/>
                    <a:headEnd/>
                    <a:tailEnd/>
                  </a:ln>
                </p:spPr>
                <p:txBody>
                  <a:bodyPr/>
                  <a:lstStyle/>
                  <a:p>
                    <a:endParaRPr lang="fr-FR"/>
                  </a:p>
                </p:txBody>
              </p:sp>
              <p:sp>
                <p:nvSpPr>
                  <p:cNvPr id="114" name="Rectangle 387"/>
                  <p:cNvSpPr>
                    <a:spLocks noChangeAspect="1" noChangeArrowheads="1"/>
                  </p:cNvSpPr>
                  <p:nvPr/>
                </p:nvSpPr>
                <p:spPr bwMode="auto">
                  <a:xfrm>
                    <a:off x="2749" y="2024"/>
                    <a:ext cx="46" cy="16"/>
                  </a:xfrm>
                  <a:prstGeom prst="rect">
                    <a:avLst/>
                  </a:prstGeom>
                  <a:solidFill>
                    <a:srgbClr val="FFFFFF"/>
                  </a:solidFill>
                  <a:ln w="12700">
                    <a:noFill/>
                    <a:miter lim="800000"/>
                    <a:headEnd/>
                    <a:tailEnd/>
                  </a:ln>
                </p:spPr>
                <p:txBody>
                  <a:bodyPr/>
                  <a:lstStyle/>
                  <a:p>
                    <a:endParaRPr lang="fr-FR"/>
                  </a:p>
                </p:txBody>
              </p:sp>
              <p:sp>
                <p:nvSpPr>
                  <p:cNvPr id="115" name="Rectangle 388"/>
                  <p:cNvSpPr>
                    <a:spLocks noChangeAspect="1" noChangeArrowheads="1"/>
                  </p:cNvSpPr>
                  <p:nvPr/>
                </p:nvSpPr>
                <p:spPr bwMode="auto">
                  <a:xfrm>
                    <a:off x="2756" y="2040"/>
                    <a:ext cx="39" cy="15"/>
                  </a:xfrm>
                  <a:prstGeom prst="rect">
                    <a:avLst/>
                  </a:prstGeom>
                  <a:solidFill>
                    <a:srgbClr val="FFFFFF"/>
                  </a:solidFill>
                  <a:ln w="12700">
                    <a:noFill/>
                    <a:miter lim="800000"/>
                    <a:headEnd/>
                    <a:tailEnd/>
                  </a:ln>
                </p:spPr>
                <p:txBody>
                  <a:bodyPr/>
                  <a:lstStyle/>
                  <a:p>
                    <a:endParaRPr lang="fr-FR"/>
                  </a:p>
                </p:txBody>
              </p:sp>
              <p:sp>
                <p:nvSpPr>
                  <p:cNvPr id="116" name="Rectangle 389"/>
                  <p:cNvSpPr>
                    <a:spLocks noChangeAspect="1" noChangeArrowheads="1"/>
                  </p:cNvSpPr>
                  <p:nvPr/>
                </p:nvSpPr>
                <p:spPr bwMode="auto">
                  <a:xfrm>
                    <a:off x="2764" y="2055"/>
                    <a:ext cx="31" cy="8"/>
                  </a:xfrm>
                  <a:prstGeom prst="rect">
                    <a:avLst/>
                  </a:prstGeom>
                  <a:solidFill>
                    <a:srgbClr val="FFFFFF"/>
                  </a:solidFill>
                  <a:ln w="12700">
                    <a:noFill/>
                    <a:miter lim="800000"/>
                    <a:headEnd/>
                    <a:tailEnd/>
                  </a:ln>
                </p:spPr>
                <p:txBody>
                  <a:bodyPr/>
                  <a:lstStyle/>
                  <a:p>
                    <a:endParaRPr lang="fr-FR"/>
                  </a:p>
                </p:txBody>
              </p:sp>
              <p:sp>
                <p:nvSpPr>
                  <p:cNvPr id="117" name="Rectangle 390"/>
                  <p:cNvSpPr>
                    <a:spLocks noChangeAspect="1" noChangeArrowheads="1"/>
                  </p:cNvSpPr>
                  <p:nvPr/>
                </p:nvSpPr>
                <p:spPr bwMode="auto">
                  <a:xfrm>
                    <a:off x="2772" y="2063"/>
                    <a:ext cx="23" cy="15"/>
                  </a:xfrm>
                  <a:prstGeom prst="rect">
                    <a:avLst/>
                  </a:prstGeom>
                  <a:solidFill>
                    <a:srgbClr val="FFFFFF"/>
                  </a:solidFill>
                  <a:ln w="12700">
                    <a:noFill/>
                    <a:miter lim="800000"/>
                    <a:headEnd/>
                    <a:tailEnd/>
                  </a:ln>
                </p:spPr>
                <p:txBody>
                  <a:bodyPr/>
                  <a:lstStyle/>
                  <a:p>
                    <a:endParaRPr lang="fr-FR"/>
                  </a:p>
                </p:txBody>
              </p:sp>
              <p:sp>
                <p:nvSpPr>
                  <p:cNvPr id="118" name="Rectangle 391"/>
                  <p:cNvSpPr>
                    <a:spLocks noChangeAspect="1" noChangeArrowheads="1"/>
                  </p:cNvSpPr>
                  <p:nvPr/>
                </p:nvSpPr>
                <p:spPr bwMode="auto">
                  <a:xfrm>
                    <a:off x="2779" y="2078"/>
                    <a:ext cx="16" cy="15"/>
                  </a:xfrm>
                  <a:prstGeom prst="rect">
                    <a:avLst/>
                  </a:prstGeom>
                  <a:solidFill>
                    <a:srgbClr val="FFFFFF"/>
                  </a:solidFill>
                  <a:ln w="12700">
                    <a:noFill/>
                    <a:miter lim="800000"/>
                    <a:headEnd/>
                    <a:tailEnd/>
                  </a:ln>
                </p:spPr>
                <p:txBody>
                  <a:bodyPr/>
                  <a:lstStyle/>
                  <a:p>
                    <a:endParaRPr lang="fr-FR"/>
                  </a:p>
                </p:txBody>
              </p:sp>
              <p:sp>
                <p:nvSpPr>
                  <p:cNvPr id="119" name="Rectangle 392"/>
                  <p:cNvSpPr>
                    <a:spLocks noChangeAspect="1" noChangeArrowheads="1"/>
                  </p:cNvSpPr>
                  <p:nvPr/>
                </p:nvSpPr>
                <p:spPr bwMode="auto">
                  <a:xfrm>
                    <a:off x="2787" y="2093"/>
                    <a:ext cx="8" cy="8"/>
                  </a:xfrm>
                  <a:prstGeom prst="rect">
                    <a:avLst/>
                  </a:prstGeom>
                  <a:solidFill>
                    <a:srgbClr val="FFFFFF"/>
                  </a:solidFill>
                  <a:ln w="12700">
                    <a:noFill/>
                    <a:miter lim="800000"/>
                    <a:headEnd/>
                    <a:tailEnd/>
                  </a:ln>
                </p:spPr>
                <p:txBody>
                  <a:bodyPr/>
                  <a:lstStyle/>
                  <a:p>
                    <a:endParaRPr lang="fr-FR"/>
                  </a:p>
                </p:txBody>
              </p:sp>
            </p:grpSp>
            <p:grpSp>
              <p:nvGrpSpPr>
                <p:cNvPr id="21" name="Group 393"/>
                <p:cNvGrpSpPr>
                  <a:grpSpLocks noChangeAspect="1"/>
                </p:cNvGrpSpPr>
                <p:nvPr/>
              </p:nvGrpSpPr>
              <p:grpSpPr bwMode="auto">
                <a:xfrm flipH="1">
                  <a:off x="4173" y="2418"/>
                  <a:ext cx="67" cy="236"/>
                  <a:chOff x="2688" y="1647"/>
                  <a:chExt cx="122" cy="454"/>
                </a:xfrm>
              </p:grpSpPr>
              <p:sp>
                <p:nvSpPr>
                  <p:cNvPr id="48" name="Rectangle 394"/>
                  <p:cNvSpPr>
                    <a:spLocks noChangeAspect="1" noChangeArrowheads="1"/>
                  </p:cNvSpPr>
                  <p:nvPr/>
                </p:nvSpPr>
                <p:spPr bwMode="auto">
                  <a:xfrm>
                    <a:off x="2772" y="1647"/>
                    <a:ext cx="38" cy="8"/>
                  </a:xfrm>
                  <a:prstGeom prst="rect">
                    <a:avLst/>
                  </a:prstGeom>
                  <a:solidFill>
                    <a:srgbClr val="FFFFFF"/>
                  </a:solidFill>
                  <a:ln w="12700">
                    <a:noFill/>
                    <a:miter lim="800000"/>
                    <a:headEnd/>
                    <a:tailEnd/>
                  </a:ln>
                </p:spPr>
                <p:txBody>
                  <a:bodyPr/>
                  <a:lstStyle/>
                  <a:p>
                    <a:endParaRPr lang="fr-FR"/>
                  </a:p>
                </p:txBody>
              </p:sp>
              <p:sp>
                <p:nvSpPr>
                  <p:cNvPr id="49" name="Rectangle 395"/>
                  <p:cNvSpPr>
                    <a:spLocks noChangeAspect="1" noChangeArrowheads="1"/>
                  </p:cNvSpPr>
                  <p:nvPr/>
                </p:nvSpPr>
                <p:spPr bwMode="auto">
                  <a:xfrm>
                    <a:off x="2726" y="1655"/>
                    <a:ext cx="76" cy="15"/>
                  </a:xfrm>
                  <a:prstGeom prst="rect">
                    <a:avLst/>
                  </a:prstGeom>
                  <a:solidFill>
                    <a:srgbClr val="FFFFFF"/>
                  </a:solidFill>
                  <a:ln w="12700">
                    <a:noFill/>
                    <a:miter lim="800000"/>
                    <a:headEnd/>
                    <a:tailEnd/>
                  </a:ln>
                </p:spPr>
                <p:txBody>
                  <a:bodyPr/>
                  <a:lstStyle/>
                  <a:p>
                    <a:endParaRPr lang="fr-FR"/>
                  </a:p>
                </p:txBody>
              </p:sp>
              <p:sp>
                <p:nvSpPr>
                  <p:cNvPr id="50" name="Rectangle 396"/>
                  <p:cNvSpPr>
                    <a:spLocks noChangeAspect="1" noChangeArrowheads="1"/>
                  </p:cNvSpPr>
                  <p:nvPr/>
                </p:nvSpPr>
                <p:spPr bwMode="auto">
                  <a:xfrm>
                    <a:off x="2718" y="1670"/>
                    <a:ext cx="77" cy="8"/>
                  </a:xfrm>
                  <a:prstGeom prst="rect">
                    <a:avLst/>
                  </a:prstGeom>
                  <a:solidFill>
                    <a:srgbClr val="FFFFFF"/>
                  </a:solidFill>
                  <a:ln w="12700">
                    <a:noFill/>
                    <a:miter lim="800000"/>
                    <a:headEnd/>
                    <a:tailEnd/>
                  </a:ln>
                </p:spPr>
                <p:txBody>
                  <a:bodyPr/>
                  <a:lstStyle/>
                  <a:p>
                    <a:endParaRPr lang="fr-FR"/>
                  </a:p>
                </p:txBody>
              </p:sp>
              <p:sp>
                <p:nvSpPr>
                  <p:cNvPr id="51" name="Rectangle 397"/>
                  <p:cNvSpPr>
                    <a:spLocks noChangeAspect="1" noChangeArrowheads="1"/>
                  </p:cNvSpPr>
                  <p:nvPr/>
                </p:nvSpPr>
                <p:spPr bwMode="auto">
                  <a:xfrm>
                    <a:off x="2718" y="1678"/>
                    <a:ext cx="69" cy="16"/>
                  </a:xfrm>
                  <a:prstGeom prst="rect">
                    <a:avLst/>
                  </a:prstGeom>
                  <a:solidFill>
                    <a:srgbClr val="FFFFFF"/>
                  </a:solidFill>
                  <a:ln w="12700">
                    <a:noFill/>
                    <a:miter lim="800000"/>
                    <a:headEnd/>
                    <a:tailEnd/>
                  </a:ln>
                </p:spPr>
                <p:txBody>
                  <a:bodyPr/>
                  <a:lstStyle/>
                  <a:p>
                    <a:endParaRPr lang="fr-FR"/>
                  </a:p>
                </p:txBody>
              </p:sp>
              <p:sp>
                <p:nvSpPr>
                  <p:cNvPr id="52" name="Rectangle 398"/>
                  <p:cNvSpPr>
                    <a:spLocks noChangeAspect="1" noChangeArrowheads="1"/>
                  </p:cNvSpPr>
                  <p:nvPr/>
                </p:nvSpPr>
                <p:spPr bwMode="auto">
                  <a:xfrm>
                    <a:off x="2718" y="1694"/>
                    <a:ext cx="61" cy="15"/>
                  </a:xfrm>
                  <a:prstGeom prst="rect">
                    <a:avLst/>
                  </a:prstGeom>
                  <a:solidFill>
                    <a:srgbClr val="FFFFFF"/>
                  </a:solidFill>
                  <a:ln w="12700">
                    <a:noFill/>
                    <a:miter lim="800000"/>
                    <a:headEnd/>
                    <a:tailEnd/>
                  </a:ln>
                </p:spPr>
                <p:txBody>
                  <a:bodyPr/>
                  <a:lstStyle/>
                  <a:p>
                    <a:endParaRPr lang="fr-FR"/>
                  </a:p>
                </p:txBody>
              </p:sp>
              <p:sp>
                <p:nvSpPr>
                  <p:cNvPr id="53" name="Rectangle 399"/>
                  <p:cNvSpPr>
                    <a:spLocks noChangeAspect="1" noChangeArrowheads="1"/>
                  </p:cNvSpPr>
                  <p:nvPr/>
                </p:nvSpPr>
                <p:spPr bwMode="auto">
                  <a:xfrm>
                    <a:off x="2711" y="1709"/>
                    <a:ext cx="61" cy="15"/>
                  </a:xfrm>
                  <a:prstGeom prst="rect">
                    <a:avLst/>
                  </a:prstGeom>
                  <a:solidFill>
                    <a:srgbClr val="FFFFFF"/>
                  </a:solidFill>
                  <a:ln w="12700">
                    <a:noFill/>
                    <a:miter lim="800000"/>
                    <a:headEnd/>
                    <a:tailEnd/>
                  </a:ln>
                </p:spPr>
                <p:txBody>
                  <a:bodyPr/>
                  <a:lstStyle/>
                  <a:p>
                    <a:endParaRPr lang="fr-FR"/>
                  </a:p>
                </p:txBody>
              </p:sp>
              <p:sp>
                <p:nvSpPr>
                  <p:cNvPr id="54" name="Rectangle 400"/>
                  <p:cNvSpPr>
                    <a:spLocks noChangeAspect="1" noChangeArrowheads="1"/>
                  </p:cNvSpPr>
                  <p:nvPr/>
                </p:nvSpPr>
                <p:spPr bwMode="auto">
                  <a:xfrm>
                    <a:off x="2711" y="1724"/>
                    <a:ext cx="61" cy="31"/>
                  </a:xfrm>
                  <a:prstGeom prst="rect">
                    <a:avLst/>
                  </a:prstGeom>
                  <a:solidFill>
                    <a:srgbClr val="FFFFFF"/>
                  </a:solidFill>
                  <a:ln w="12700">
                    <a:noFill/>
                    <a:miter lim="800000"/>
                    <a:headEnd/>
                    <a:tailEnd/>
                  </a:ln>
                </p:spPr>
                <p:txBody>
                  <a:bodyPr/>
                  <a:lstStyle/>
                  <a:p>
                    <a:endParaRPr lang="fr-FR"/>
                  </a:p>
                </p:txBody>
              </p:sp>
              <p:sp>
                <p:nvSpPr>
                  <p:cNvPr id="55" name="Rectangle 401"/>
                  <p:cNvSpPr>
                    <a:spLocks noChangeAspect="1" noChangeArrowheads="1"/>
                  </p:cNvSpPr>
                  <p:nvPr/>
                </p:nvSpPr>
                <p:spPr bwMode="auto">
                  <a:xfrm>
                    <a:off x="2711" y="1755"/>
                    <a:ext cx="53" cy="31"/>
                  </a:xfrm>
                  <a:prstGeom prst="rect">
                    <a:avLst/>
                  </a:prstGeom>
                  <a:solidFill>
                    <a:srgbClr val="FFFFFF"/>
                  </a:solidFill>
                  <a:ln w="12700">
                    <a:noFill/>
                    <a:miter lim="800000"/>
                    <a:headEnd/>
                    <a:tailEnd/>
                  </a:ln>
                </p:spPr>
                <p:txBody>
                  <a:bodyPr/>
                  <a:lstStyle/>
                  <a:p>
                    <a:endParaRPr lang="fr-FR"/>
                  </a:p>
                </p:txBody>
              </p:sp>
              <p:sp>
                <p:nvSpPr>
                  <p:cNvPr id="56" name="Rectangle 402"/>
                  <p:cNvSpPr>
                    <a:spLocks noChangeAspect="1" noChangeArrowheads="1"/>
                  </p:cNvSpPr>
                  <p:nvPr/>
                </p:nvSpPr>
                <p:spPr bwMode="auto">
                  <a:xfrm>
                    <a:off x="2711" y="1786"/>
                    <a:ext cx="53" cy="23"/>
                  </a:xfrm>
                  <a:prstGeom prst="rect">
                    <a:avLst/>
                  </a:prstGeom>
                  <a:solidFill>
                    <a:srgbClr val="FFFFFF"/>
                  </a:solidFill>
                  <a:ln w="12700">
                    <a:noFill/>
                    <a:miter lim="800000"/>
                    <a:headEnd/>
                    <a:tailEnd/>
                  </a:ln>
                </p:spPr>
                <p:txBody>
                  <a:bodyPr/>
                  <a:lstStyle/>
                  <a:p>
                    <a:endParaRPr lang="fr-FR"/>
                  </a:p>
                </p:txBody>
              </p:sp>
              <p:sp>
                <p:nvSpPr>
                  <p:cNvPr id="57" name="Rectangle 403"/>
                  <p:cNvSpPr>
                    <a:spLocks noChangeAspect="1" noChangeArrowheads="1"/>
                  </p:cNvSpPr>
                  <p:nvPr/>
                </p:nvSpPr>
                <p:spPr bwMode="auto">
                  <a:xfrm>
                    <a:off x="2711" y="1809"/>
                    <a:ext cx="53" cy="8"/>
                  </a:xfrm>
                  <a:prstGeom prst="rect">
                    <a:avLst/>
                  </a:prstGeom>
                  <a:solidFill>
                    <a:srgbClr val="FFFFFF"/>
                  </a:solidFill>
                  <a:ln w="12700">
                    <a:noFill/>
                    <a:miter lim="800000"/>
                    <a:headEnd/>
                    <a:tailEnd/>
                  </a:ln>
                </p:spPr>
                <p:txBody>
                  <a:bodyPr/>
                  <a:lstStyle/>
                  <a:p>
                    <a:endParaRPr lang="fr-FR"/>
                  </a:p>
                </p:txBody>
              </p:sp>
              <p:sp>
                <p:nvSpPr>
                  <p:cNvPr id="58" name="Rectangle 404"/>
                  <p:cNvSpPr>
                    <a:spLocks noChangeAspect="1" noChangeArrowheads="1"/>
                  </p:cNvSpPr>
                  <p:nvPr/>
                </p:nvSpPr>
                <p:spPr bwMode="auto">
                  <a:xfrm>
                    <a:off x="2718" y="1817"/>
                    <a:ext cx="46" cy="38"/>
                  </a:xfrm>
                  <a:prstGeom prst="rect">
                    <a:avLst/>
                  </a:prstGeom>
                  <a:solidFill>
                    <a:srgbClr val="FFFFFF"/>
                  </a:solidFill>
                  <a:ln w="12700">
                    <a:noFill/>
                    <a:miter lim="800000"/>
                    <a:headEnd/>
                    <a:tailEnd/>
                  </a:ln>
                </p:spPr>
                <p:txBody>
                  <a:bodyPr/>
                  <a:lstStyle/>
                  <a:p>
                    <a:endParaRPr lang="fr-FR"/>
                  </a:p>
                </p:txBody>
              </p:sp>
              <p:sp>
                <p:nvSpPr>
                  <p:cNvPr id="59" name="Rectangle 405"/>
                  <p:cNvSpPr>
                    <a:spLocks noChangeAspect="1" noChangeArrowheads="1"/>
                  </p:cNvSpPr>
                  <p:nvPr/>
                </p:nvSpPr>
                <p:spPr bwMode="auto">
                  <a:xfrm>
                    <a:off x="2726" y="1855"/>
                    <a:ext cx="38" cy="23"/>
                  </a:xfrm>
                  <a:prstGeom prst="rect">
                    <a:avLst/>
                  </a:prstGeom>
                  <a:solidFill>
                    <a:srgbClr val="FFFFFF"/>
                  </a:solidFill>
                  <a:ln w="12700">
                    <a:noFill/>
                    <a:miter lim="800000"/>
                    <a:headEnd/>
                    <a:tailEnd/>
                  </a:ln>
                </p:spPr>
                <p:txBody>
                  <a:bodyPr/>
                  <a:lstStyle/>
                  <a:p>
                    <a:endParaRPr lang="fr-FR"/>
                  </a:p>
                </p:txBody>
              </p:sp>
              <p:sp>
                <p:nvSpPr>
                  <p:cNvPr id="60" name="Rectangle 406"/>
                  <p:cNvSpPr>
                    <a:spLocks noChangeAspect="1" noChangeArrowheads="1"/>
                  </p:cNvSpPr>
                  <p:nvPr/>
                </p:nvSpPr>
                <p:spPr bwMode="auto">
                  <a:xfrm>
                    <a:off x="2726" y="1878"/>
                    <a:ext cx="38" cy="8"/>
                  </a:xfrm>
                  <a:prstGeom prst="rect">
                    <a:avLst/>
                  </a:prstGeom>
                  <a:solidFill>
                    <a:srgbClr val="FFFFFF"/>
                  </a:solidFill>
                  <a:ln w="12700">
                    <a:noFill/>
                    <a:miter lim="800000"/>
                    <a:headEnd/>
                    <a:tailEnd/>
                  </a:ln>
                </p:spPr>
                <p:txBody>
                  <a:bodyPr/>
                  <a:lstStyle/>
                  <a:p>
                    <a:endParaRPr lang="fr-FR"/>
                  </a:p>
                </p:txBody>
              </p:sp>
              <p:sp>
                <p:nvSpPr>
                  <p:cNvPr id="61" name="Rectangle 407"/>
                  <p:cNvSpPr>
                    <a:spLocks noChangeAspect="1" noChangeArrowheads="1"/>
                  </p:cNvSpPr>
                  <p:nvPr/>
                </p:nvSpPr>
                <p:spPr bwMode="auto">
                  <a:xfrm>
                    <a:off x="2726" y="1886"/>
                    <a:ext cx="46" cy="15"/>
                  </a:xfrm>
                  <a:prstGeom prst="rect">
                    <a:avLst/>
                  </a:prstGeom>
                  <a:solidFill>
                    <a:srgbClr val="FFFFFF"/>
                  </a:solidFill>
                  <a:ln w="12700">
                    <a:noFill/>
                    <a:miter lim="800000"/>
                    <a:headEnd/>
                    <a:tailEnd/>
                  </a:ln>
                </p:spPr>
                <p:txBody>
                  <a:bodyPr/>
                  <a:lstStyle/>
                  <a:p>
                    <a:endParaRPr lang="fr-FR"/>
                  </a:p>
                </p:txBody>
              </p:sp>
              <p:sp>
                <p:nvSpPr>
                  <p:cNvPr id="62" name="Rectangle 408"/>
                  <p:cNvSpPr>
                    <a:spLocks noChangeAspect="1" noChangeArrowheads="1"/>
                  </p:cNvSpPr>
                  <p:nvPr/>
                </p:nvSpPr>
                <p:spPr bwMode="auto">
                  <a:xfrm>
                    <a:off x="2734" y="1901"/>
                    <a:ext cx="38" cy="31"/>
                  </a:xfrm>
                  <a:prstGeom prst="rect">
                    <a:avLst/>
                  </a:prstGeom>
                  <a:solidFill>
                    <a:srgbClr val="FFFFFF"/>
                  </a:solidFill>
                  <a:ln w="12700">
                    <a:noFill/>
                    <a:miter lim="800000"/>
                    <a:headEnd/>
                    <a:tailEnd/>
                  </a:ln>
                </p:spPr>
                <p:txBody>
                  <a:bodyPr/>
                  <a:lstStyle/>
                  <a:p>
                    <a:endParaRPr lang="fr-FR"/>
                  </a:p>
                </p:txBody>
              </p:sp>
              <p:sp>
                <p:nvSpPr>
                  <p:cNvPr id="63" name="Rectangle 409"/>
                  <p:cNvSpPr>
                    <a:spLocks noChangeAspect="1" noChangeArrowheads="1"/>
                  </p:cNvSpPr>
                  <p:nvPr/>
                </p:nvSpPr>
                <p:spPr bwMode="auto">
                  <a:xfrm>
                    <a:off x="2688" y="1932"/>
                    <a:ext cx="7" cy="8"/>
                  </a:xfrm>
                  <a:prstGeom prst="rect">
                    <a:avLst/>
                  </a:prstGeom>
                  <a:solidFill>
                    <a:srgbClr val="FFFFFF"/>
                  </a:solidFill>
                  <a:ln w="12700">
                    <a:noFill/>
                    <a:miter lim="800000"/>
                    <a:headEnd/>
                    <a:tailEnd/>
                  </a:ln>
                </p:spPr>
                <p:txBody>
                  <a:bodyPr/>
                  <a:lstStyle/>
                  <a:p>
                    <a:endParaRPr lang="fr-FR"/>
                  </a:p>
                </p:txBody>
              </p:sp>
              <p:sp>
                <p:nvSpPr>
                  <p:cNvPr id="64" name="Rectangle 410"/>
                  <p:cNvSpPr>
                    <a:spLocks noChangeAspect="1" noChangeArrowheads="1"/>
                  </p:cNvSpPr>
                  <p:nvPr/>
                </p:nvSpPr>
                <p:spPr bwMode="auto">
                  <a:xfrm>
                    <a:off x="2734" y="1932"/>
                    <a:ext cx="38" cy="8"/>
                  </a:xfrm>
                  <a:prstGeom prst="rect">
                    <a:avLst/>
                  </a:prstGeom>
                  <a:solidFill>
                    <a:srgbClr val="FFFFFF"/>
                  </a:solidFill>
                  <a:ln w="12700">
                    <a:noFill/>
                    <a:miter lim="800000"/>
                    <a:headEnd/>
                    <a:tailEnd/>
                  </a:ln>
                </p:spPr>
                <p:txBody>
                  <a:bodyPr/>
                  <a:lstStyle/>
                  <a:p>
                    <a:endParaRPr lang="fr-FR"/>
                  </a:p>
                </p:txBody>
              </p:sp>
              <p:sp>
                <p:nvSpPr>
                  <p:cNvPr id="65" name="Rectangle 411"/>
                  <p:cNvSpPr>
                    <a:spLocks noChangeAspect="1" noChangeArrowheads="1"/>
                  </p:cNvSpPr>
                  <p:nvPr/>
                </p:nvSpPr>
                <p:spPr bwMode="auto">
                  <a:xfrm>
                    <a:off x="2695" y="1940"/>
                    <a:ext cx="16" cy="7"/>
                  </a:xfrm>
                  <a:prstGeom prst="rect">
                    <a:avLst/>
                  </a:prstGeom>
                  <a:solidFill>
                    <a:srgbClr val="FFFFFF"/>
                  </a:solidFill>
                  <a:ln w="12700">
                    <a:noFill/>
                    <a:miter lim="800000"/>
                    <a:headEnd/>
                    <a:tailEnd/>
                  </a:ln>
                </p:spPr>
                <p:txBody>
                  <a:bodyPr/>
                  <a:lstStyle/>
                  <a:p>
                    <a:endParaRPr lang="fr-FR"/>
                  </a:p>
                </p:txBody>
              </p:sp>
              <p:sp>
                <p:nvSpPr>
                  <p:cNvPr id="66" name="Rectangle 412"/>
                  <p:cNvSpPr>
                    <a:spLocks noChangeAspect="1" noChangeArrowheads="1"/>
                  </p:cNvSpPr>
                  <p:nvPr/>
                </p:nvSpPr>
                <p:spPr bwMode="auto">
                  <a:xfrm>
                    <a:off x="2741" y="1940"/>
                    <a:ext cx="38" cy="7"/>
                  </a:xfrm>
                  <a:prstGeom prst="rect">
                    <a:avLst/>
                  </a:prstGeom>
                  <a:solidFill>
                    <a:srgbClr val="FFFFFF"/>
                  </a:solidFill>
                  <a:ln w="12700">
                    <a:noFill/>
                    <a:miter lim="800000"/>
                    <a:headEnd/>
                    <a:tailEnd/>
                  </a:ln>
                </p:spPr>
                <p:txBody>
                  <a:bodyPr/>
                  <a:lstStyle/>
                  <a:p>
                    <a:endParaRPr lang="fr-FR"/>
                  </a:p>
                </p:txBody>
              </p:sp>
              <p:sp>
                <p:nvSpPr>
                  <p:cNvPr id="67" name="Rectangle 413"/>
                  <p:cNvSpPr>
                    <a:spLocks noChangeAspect="1" noChangeArrowheads="1"/>
                  </p:cNvSpPr>
                  <p:nvPr/>
                </p:nvSpPr>
                <p:spPr bwMode="auto">
                  <a:xfrm>
                    <a:off x="2703" y="1947"/>
                    <a:ext cx="15" cy="8"/>
                  </a:xfrm>
                  <a:prstGeom prst="rect">
                    <a:avLst/>
                  </a:prstGeom>
                  <a:solidFill>
                    <a:srgbClr val="FFFFFF"/>
                  </a:solidFill>
                  <a:ln w="12700">
                    <a:noFill/>
                    <a:miter lim="800000"/>
                    <a:headEnd/>
                    <a:tailEnd/>
                  </a:ln>
                </p:spPr>
                <p:txBody>
                  <a:bodyPr/>
                  <a:lstStyle/>
                  <a:p>
                    <a:endParaRPr lang="fr-FR"/>
                  </a:p>
                </p:txBody>
              </p:sp>
              <p:sp>
                <p:nvSpPr>
                  <p:cNvPr id="68" name="Rectangle 414"/>
                  <p:cNvSpPr>
                    <a:spLocks noChangeAspect="1" noChangeArrowheads="1"/>
                  </p:cNvSpPr>
                  <p:nvPr/>
                </p:nvSpPr>
                <p:spPr bwMode="auto">
                  <a:xfrm>
                    <a:off x="2741" y="1947"/>
                    <a:ext cx="38" cy="8"/>
                  </a:xfrm>
                  <a:prstGeom prst="rect">
                    <a:avLst/>
                  </a:prstGeom>
                  <a:solidFill>
                    <a:srgbClr val="FFFFFF"/>
                  </a:solidFill>
                  <a:ln w="12700">
                    <a:noFill/>
                    <a:miter lim="800000"/>
                    <a:headEnd/>
                    <a:tailEnd/>
                  </a:ln>
                </p:spPr>
                <p:txBody>
                  <a:bodyPr/>
                  <a:lstStyle/>
                  <a:p>
                    <a:endParaRPr lang="fr-FR"/>
                  </a:p>
                </p:txBody>
              </p:sp>
              <p:sp>
                <p:nvSpPr>
                  <p:cNvPr id="69" name="Rectangle 415"/>
                  <p:cNvSpPr>
                    <a:spLocks noChangeAspect="1" noChangeArrowheads="1"/>
                  </p:cNvSpPr>
                  <p:nvPr/>
                </p:nvSpPr>
                <p:spPr bwMode="auto">
                  <a:xfrm>
                    <a:off x="2795" y="1947"/>
                    <a:ext cx="7" cy="8"/>
                  </a:xfrm>
                  <a:prstGeom prst="rect">
                    <a:avLst/>
                  </a:prstGeom>
                  <a:solidFill>
                    <a:srgbClr val="FFFFFF"/>
                  </a:solidFill>
                  <a:ln w="12700">
                    <a:noFill/>
                    <a:miter lim="800000"/>
                    <a:headEnd/>
                    <a:tailEnd/>
                  </a:ln>
                </p:spPr>
                <p:txBody>
                  <a:bodyPr/>
                  <a:lstStyle/>
                  <a:p>
                    <a:endParaRPr lang="fr-FR"/>
                  </a:p>
                </p:txBody>
              </p:sp>
              <p:sp>
                <p:nvSpPr>
                  <p:cNvPr id="70" name="Rectangle 416"/>
                  <p:cNvSpPr>
                    <a:spLocks noChangeAspect="1" noChangeArrowheads="1"/>
                  </p:cNvSpPr>
                  <p:nvPr/>
                </p:nvSpPr>
                <p:spPr bwMode="auto">
                  <a:xfrm>
                    <a:off x="2703" y="1955"/>
                    <a:ext cx="31" cy="8"/>
                  </a:xfrm>
                  <a:prstGeom prst="rect">
                    <a:avLst/>
                  </a:prstGeom>
                  <a:solidFill>
                    <a:srgbClr val="FFFFFF"/>
                  </a:solidFill>
                  <a:ln w="12700">
                    <a:noFill/>
                    <a:miter lim="800000"/>
                    <a:headEnd/>
                    <a:tailEnd/>
                  </a:ln>
                </p:spPr>
                <p:txBody>
                  <a:bodyPr/>
                  <a:lstStyle/>
                  <a:p>
                    <a:endParaRPr lang="fr-FR"/>
                  </a:p>
                </p:txBody>
              </p:sp>
              <p:sp>
                <p:nvSpPr>
                  <p:cNvPr id="71" name="Rectangle 417"/>
                  <p:cNvSpPr>
                    <a:spLocks noChangeAspect="1" noChangeArrowheads="1"/>
                  </p:cNvSpPr>
                  <p:nvPr/>
                </p:nvSpPr>
                <p:spPr bwMode="auto">
                  <a:xfrm>
                    <a:off x="2741" y="1955"/>
                    <a:ext cx="38" cy="8"/>
                  </a:xfrm>
                  <a:prstGeom prst="rect">
                    <a:avLst/>
                  </a:prstGeom>
                  <a:solidFill>
                    <a:srgbClr val="FFFFFF"/>
                  </a:solidFill>
                  <a:ln w="12700">
                    <a:noFill/>
                    <a:miter lim="800000"/>
                    <a:headEnd/>
                    <a:tailEnd/>
                  </a:ln>
                </p:spPr>
                <p:txBody>
                  <a:bodyPr/>
                  <a:lstStyle/>
                  <a:p>
                    <a:endParaRPr lang="fr-FR"/>
                  </a:p>
                </p:txBody>
              </p:sp>
              <p:sp>
                <p:nvSpPr>
                  <p:cNvPr id="72" name="Rectangle 418"/>
                  <p:cNvSpPr>
                    <a:spLocks noChangeAspect="1" noChangeArrowheads="1"/>
                  </p:cNvSpPr>
                  <p:nvPr/>
                </p:nvSpPr>
                <p:spPr bwMode="auto">
                  <a:xfrm>
                    <a:off x="2787" y="1955"/>
                    <a:ext cx="15" cy="8"/>
                  </a:xfrm>
                  <a:prstGeom prst="rect">
                    <a:avLst/>
                  </a:prstGeom>
                  <a:solidFill>
                    <a:srgbClr val="FFFFFF"/>
                  </a:solidFill>
                  <a:ln w="12700">
                    <a:noFill/>
                    <a:miter lim="800000"/>
                    <a:headEnd/>
                    <a:tailEnd/>
                  </a:ln>
                </p:spPr>
                <p:txBody>
                  <a:bodyPr/>
                  <a:lstStyle/>
                  <a:p>
                    <a:endParaRPr lang="fr-FR"/>
                  </a:p>
                </p:txBody>
              </p:sp>
              <p:sp>
                <p:nvSpPr>
                  <p:cNvPr id="73" name="Rectangle 419"/>
                  <p:cNvSpPr>
                    <a:spLocks noChangeAspect="1" noChangeArrowheads="1"/>
                  </p:cNvSpPr>
                  <p:nvPr/>
                </p:nvSpPr>
                <p:spPr bwMode="auto">
                  <a:xfrm>
                    <a:off x="2711" y="1963"/>
                    <a:ext cx="91" cy="15"/>
                  </a:xfrm>
                  <a:prstGeom prst="rect">
                    <a:avLst/>
                  </a:prstGeom>
                  <a:solidFill>
                    <a:srgbClr val="FFFFFF"/>
                  </a:solidFill>
                  <a:ln w="12700">
                    <a:noFill/>
                    <a:miter lim="800000"/>
                    <a:headEnd/>
                    <a:tailEnd/>
                  </a:ln>
                </p:spPr>
                <p:txBody>
                  <a:bodyPr/>
                  <a:lstStyle/>
                  <a:p>
                    <a:endParaRPr lang="fr-FR"/>
                  </a:p>
                </p:txBody>
              </p:sp>
              <p:sp>
                <p:nvSpPr>
                  <p:cNvPr id="74" name="Rectangle 420"/>
                  <p:cNvSpPr>
                    <a:spLocks noChangeAspect="1" noChangeArrowheads="1"/>
                  </p:cNvSpPr>
                  <p:nvPr/>
                </p:nvSpPr>
                <p:spPr bwMode="auto">
                  <a:xfrm>
                    <a:off x="2718" y="1978"/>
                    <a:ext cx="84" cy="8"/>
                  </a:xfrm>
                  <a:prstGeom prst="rect">
                    <a:avLst/>
                  </a:prstGeom>
                  <a:solidFill>
                    <a:srgbClr val="FFFFFF"/>
                  </a:solidFill>
                  <a:ln w="12700">
                    <a:noFill/>
                    <a:miter lim="800000"/>
                    <a:headEnd/>
                    <a:tailEnd/>
                  </a:ln>
                </p:spPr>
                <p:txBody>
                  <a:bodyPr/>
                  <a:lstStyle/>
                  <a:p>
                    <a:endParaRPr lang="fr-FR"/>
                  </a:p>
                </p:txBody>
              </p:sp>
              <p:sp>
                <p:nvSpPr>
                  <p:cNvPr id="75" name="Rectangle 421"/>
                  <p:cNvSpPr>
                    <a:spLocks noChangeAspect="1" noChangeArrowheads="1"/>
                  </p:cNvSpPr>
                  <p:nvPr/>
                </p:nvSpPr>
                <p:spPr bwMode="auto">
                  <a:xfrm>
                    <a:off x="2726" y="1986"/>
                    <a:ext cx="76" cy="15"/>
                  </a:xfrm>
                  <a:prstGeom prst="rect">
                    <a:avLst/>
                  </a:prstGeom>
                  <a:solidFill>
                    <a:srgbClr val="FFFFFF"/>
                  </a:solidFill>
                  <a:ln w="12700">
                    <a:noFill/>
                    <a:miter lim="800000"/>
                    <a:headEnd/>
                    <a:tailEnd/>
                  </a:ln>
                </p:spPr>
                <p:txBody>
                  <a:bodyPr/>
                  <a:lstStyle/>
                  <a:p>
                    <a:endParaRPr lang="fr-FR"/>
                  </a:p>
                </p:txBody>
              </p:sp>
              <p:sp>
                <p:nvSpPr>
                  <p:cNvPr id="76" name="Rectangle 422"/>
                  <p:cNvSpPr>
                    <a:spLocks noChangeAspect="1" noChangeArrowheads="1"/>
                  </p:cNvSpPr>
                  <p:nvPr/>
                </p:nvSpPr>
                <p:spPr bwMode="auto">
                  <a:xfrm>
                    <a:off x="2734" y="2001"/>
                    <a:ext cx="68" cy="15"/>
                  </a:xfrm>
                  <a:prstGeom prst="rect">
                    <a:avLst/>
                  </a:prstGeom>
                  <a:solidFill>
                    <a:srgbClr val="FFFFFF"/>
                  </a:solidFill>
                  <a:ln w="12700">
                    <a:noFill/>
                    <a:miter lim="800000"/>
                    <a:headEnd/>
                    <a:tailEnd/>
                  </a:ln>
                </p:spPr>
                <p:txBody>
                  <a:bodyPr/>
                  <a:lstStyle/>
                  <a:p>
                    <a:endParaRPr lang="fr-FR"/>
                  </a:p>
                </p:txBody>
              </p:sp>
              <p:sp>
                <p:nvSpPr>
                  <p:cNvPr id="77" name="Rectangle 423"/>
                  <p:cNvSpPr>
                    <a:spLocks noChangeAspect="1" noChangeArrowheads="1"/>
                  </p:cNvSpPr>
                  <p:nvPr/>
                </p:nvSpPr>
                <p:spPr bwMode="auto">
                  <a:xfrm>
                    <a:off x="2741" y="2016"/>
                    <a:ext cx="61" cy="8"/>
                  </a:xfrm>
                  <a:prstGeom prst="rect">
                    <a:avLst/>
                  </a:prstGeom>
                  <a:solidFill>
                    <a:srgbClr val="FFFFFF"/>
                  </a:solidFill>
                  <a:ln w="12700">
                    <a:noFill/>
                    <a:miter lim="800000"/>
                    <a:headEnd/>
                    <a:tailEnd/>
                  </a:ln>
                </p:spPr>
                <p:txBody>
                  <a:bodyPr/>
                  <a:lstStyle/>
                  <a:p>
                    <a:endParaRPr lang="fr-FR"/>
                  </a:p>
                </p:txBody>
              </p:sp>
              <p:sp>
                <p:nvSpPr>
                  <p:cNvPr id="78" name="Rectangle 424"/>
                  <p:cNvSpPr>
                    <a:spLocks noChangeAspect="1" noChangeArrowheads="1"/>
                  </p:cNvSpPr>
                  <p:nvPr/>
                </p:nvSpPr>
                <p:spPr bwMode="auto">
                  <a:xfrm>
                    <a:off x="2749" y="2024"/>
                    <a:ext cx="46" cy="16"/>
                  </a:xfrm>
                  <a:prstGeom prst="rect">
                    <a:avLst/>
                  </a:prstGeom>
                  <a:solidFill>
                    <a:srgbClr val="FFFFFF"/>
                  </a:solidFill>
                  <a:ln w="12700">
                    <a:noFill/>
                    <a:miter lim="800000"/>
                    <a:headEnd/>
                    <a:tailEnd/>
                  </a:ln>
                </p:spPr>
                <p:txBody>
                  <a:bodyPr/>
                  <a:lstStyle/>
                  <a:p>
                    <a:endParaRPr lang="fr-FR"/>
                  </a:p>
                </p:txBody>
              </p:sp>
              <p:sp>
                <p:nvSpPr>
                  <p:cNvPr id="79" name="Rectangle 425"/>
                  <p:cNvSpPr>
                    <a:spLocks noChangeAspect="1" noChangeArrowheads="1"/>
                  </p:cNvSpPr>
                  <p:nvPr/>
                </p:nvSpPr>
                <p:spPr bwMode="auto">
                  <a:xfrm>
                    <a:off x="2756" y="2040"/>
                    <a:ext cx="39" cy="15"/>
                  </a:xfrm>
                  <a:prstGeom prst="rect">
                    <a:avLst/>
                  </a:prstGeom>
                  <a:solidFill>
                    <a:srgbClr val="FFFFFF"/>
                  </a:solidFill>
                  <a:ln w="12700">
                    <a:noFill/>
                    <a:miter lim="800000"/>
                    <a:headEnd/>
                    <a:tailEnd/>
                  </a:ln>
                </p:spPr>
                <p:txBody>
                  <a:bodyPr/>
                  <a:lstStyle/>
                  <a:p>
                    <a:endParaRPr lang="fr-FR"/>
                  </a:p>
                </p:txBody>
              </p:sp>
              <p:sp>
                <p:nvSpPr>
                  <p:cNvPr id="80" name="Rectangle 426"/>
                  <p:cNvSpPr>
                    <a:spLocks noChangeAspect="1" noChangeArrowheads="1"/>
                  </p:cNvSpPr>
                  <p:nvPr/>
                </p:nvSpPr>
                <p:spPr bwMode="auto">
                  <a:xfrm>
                    <a:off x="2764" y="2055"/>
                    <a:ext cx="31" cy="8"/>
                  </a:xfrm>
                  <a:prstGeom prst="rect">
                    <a:avLst/>
                  </a:prstGeom>
                  <a:solidFill>
                    <a:srgbClr val="FFFFFF"/>
                  </a:solidFill>
                  <a:ln w="12700">
                    <a:noFill/>
                    <a:miter lim="800000"/>
                    <a:headEnd/>
                    <a:tailEnd/>
                  </a:ln>
                </p:spPr>
                <p:txBody>
                  <a:bodyPr/>
                  <a:lstStyle/>
                  <a:p>
                    <a:endParaRPr lang="fr-FR"/>
                  </a:p>
                </p:txBody>
              </p:sp>
              <p:sp>
                <p:nvSpPr>
                  <p:cNvPr id="81" name="Rectangle 427"/>
                  <p:cNvSpPr>
                    <a:spLocks noChangeAspect="1" noChangeArrowheads="1"/>
                  </p:cNvSpPr>
                  <p:nvPr/>
                </p:nvSpPr>
                <p:spPr bwMode="auto">
                  <a:xfrm>
                    <a:off x="2772" y="2063"/>
                    <a:ext cx="23" cy="15"/>
                  </a:xfrm>
                  <a:prstGeom prst="rect">
                    <a:avLst/>
                  </a:prstGeom>
                  <a:solidFill>
                    <a:srgbClr val="FFFFFF"/>
                  </a:solidFill>
                  <a:ln w="12700">
                    <a:noFill/>
                    <a:miter lim="800000"/>
                    <a:headEnd/>
                    <a:tailEnd/>
                  </a:ln>
                </p:spPr>
                <p:txBody>
                  <a:bodyPr/>
                  <a:lstStyle/>
                  <a:p>
                    <a:endParaRPr lang="fr-FR"/>
                  </a:p>
                </p:txBody>
              </p:sp>
              <p:sp>
                <p:nvSpPr>
                  <p:cNvPr id="82" name="Rectangle 428"/>
                  <p:cNvSpPr>
                    <a:spLocks noChangeAspect="1" noChangeArrowheads="1"/>
                  </p:cNvSpPr>
                  <p:nvPr/>
                </p:nvSpPr>
                <p:spPr bwMode="auto">
                  <a:xfrm>
                    <a:off x="2779" y="2078"/>
                    <a:ext cx="16" cy="15"/>
                  </a:xfrm>
                  <a:prstGeom prst="rect">
                    <a:avLst/>
                  </a:prstGeom>
                  <a:solidFill>
                    <a:srgbClr val="FFFFFF"/>
                  </a:solidFill>
                  <a:ln w="12700">
                    <a:noFill/>
                    <a:miter lim="800000"/>
                    <a:headEnd/>
                    <a:tailEnd/>
                  </a:ln>
                </p:spPr>
                <p:txBody>
                  <a:bodyPr/>
                  <a:lstStyle/>
                  <a:p>
                    <a:endParaRPr lang="fr-FR"/>
                  </a:p>
                </p:txBody>
              </p:sp>
              <p:sp>
                <p:nvSpPr>
                  <p:cNvPr id="83" name="Rectangle 429"/>
                  <p:cNvSpPr>
                    <a:spLocks noChangeAspect="1" noChangeArrowheads="1"/>
                  </p:cNvSpPr>
                  <p:nvPr/>
                </p:nvSpPr>
                <p:spPr bwMode="auto">
                  <a:xfrm>
                    <a:off x="2787" y="2093"/>
                    <a:ext cx="8" cy="8"/>
                  </a:xfrm>
                  <a:prstGeom prst="rect">
                    <a:avLst/>
                  </a:prstGeom>
                  <a:solidFill>
                    <a:srgbClr val="FFFFFF"/>
                  </a:solidFill>
                  <a:ln w="12700">
                    <a:noFill/>
                    <a:miter lim="800000"/>
                    <a:headEnd/>
                    <a:tailEnd/>
                  </a:ln>
                </p:spPr>
                <p:txBody>
                  <a:bodyPr/>
                  <a:lstStyle/>
                  <a:p>
                    <a:endParaRPr lang="fr-FR"/>
                  </a:p>
                </p:txBody>
              </p:sp>
            </p:grpSp>
          </p:grpSp>
          <p:sp>
            <p:nvSpPr>
              <p:cNvPr id="45" name="Freeform 430"/>
              <p:cNvSpPr>
                <a:spLocks/>
              </p:cNvSpPr>
              <p:nvPr/>
            </p:nvSpPr>
            <p:spPr bwMode="auto">
              <a:xfrm>
                <a:off x="2268" y="1916"/>
                <a:ext cx="1840" cy="767"/>
              </a:xfrm>
              <a:custGeom>
                <a:avLst/>
                <a:gdLst>
                  <a:gd name="T0" fmla="*/ 659 w 1324"/>
                  <a:gd name="T1" fmla="*/ 72 h 551"/>
                  <a:gd name="T2" fmla="*/ 341 w 1324"/>
                  <a:gd name="T3" fmla="*/ 22 h 551"/>
                  <a:gd name="T4" fmla="*/ 23 w 1324"/>
                  <a:gd name="T5" fmla="*/ 203 h 551"/>
                  <a:gd name="T6" fmla="*/ 205 w 1324"/>
                  <a:gd name="T7" fmla="*/ 385 h 551"/>
                  <a:gd name="T8" fmla="*/ 794 w 1324"/>
                  <a:gd name="T9" fmla="*/ 521 h 551"/>
                  <a:gd name="T10" fmla="*/ 1248 w 1324"/>
                  <a:gd name="T11" fmla="*/ 521 h 551"/>
                  <a:gd name="T12" fmla="*/ 1248 w 1324"/>
                  <a:gd name="T13" fmla="*/ 339 h 551"/>
                  <a:gd name="T14" fmla="*/ 1028 w 1324"/>
                  <a:gd name="T15" fmla="*/ 204 h 551"/>
                  <a:gd name="T16" fmla="*/ 659 w 1324"/>
                  <a:gd name="T17" fmla="*/ 72 h 5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4"/>
                  <a:gd name="T28" fmla="*/ 0 h 551"/>
                  <a:gd name="T29" fmla="*/ 1324 w 1324"/>
                  <a:gd name="T30" fmla="*/ 551 h 5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4" h="551">
                    <a:moveTo>
                      <a:pt x="659" y="72"/>
                    </a:moveTo>
                    <a:cubicBezTo>
                      <a:pt x="568" y="51"/>
                      <a:pt x="447" y="0"/>
                      <a:pt x="341" y="22"/>
                    </a:cubicBezTo>
                    <a:cubicBezTo>
                      <a:pt x="235" y="44"/>
                      <a:pt x="46" y="143"/>
                      <a:pt x="23" y="203"/>
                    </a:cubicBezTo>
                    <a:cubicBezTo>
                      <a:pt x="0" y="263"/>
                      <a:pt x="77" y="332"/>
                      <a:pt x="205" y="385"/>
                    </a:cubicBezTo>
                    <a:cubicBezTo>
                      <a:pt x="333" y="438"/>
                      <a:pt x="620" y="498"/>
                      <a:pt x="794" y="521"/>
                    </a:cubicBezTo>
                    <a:cubicBezTo>
                      <a:pt x="968" y="544"/>
                      <a:pt x="1172" y="551"/>
                      <a:pt x="1248" y="521"/>
                    </a:cubicBezTo>
                    <a:cubicBezTo>
                      <a:pt x="1324" y="491"/>
                      <a:pt x="1285" y="392"/>
                      <a:pt x="1248" y="339"/>
                    </a:cubicBezTo>
                    <a:cubicBezTo>
                      <a:pt x="1211" y="286"/>
                      <a:pt x="1126" y="248"/>
                      <a:pt x="1028" y="204"/>
                    </a:cubicBezTo>
                    <a:cubicBezTo>
                      <a:pt x="930" y="160"/>
                      <a:pt x="736" y="99"/>
                      <a:pt x="659" y="72"/>
                    </a:cubicBezTo>
                    <a:close/>
                  </a:path>
                </a:pathLst>
              </a:custGeom>
              <a:solidFill>
                <a:schemeClr val="accent2">
                  <a:alpha val="65881"/>
                </a:schemeClr>
              </a:solidFill>
              <a:ln w="12700">
                <a:noFill/>
                <a:round/>
                <a:headEnd/>
                <a:tailEnd/>
              </a:ln>
            </p:spPr>
            <p:txBody>
              <a:bodyPr/>
              <a:lstStyle/>
              <a:p>
                <a:endParaRPr lang="fr-FR"/>
              </a:p>
            </p:txBody>
          </p:sp>
        </p:grpSp>
      </p:gr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5587" name="ZoneTexte 2"/>
          <p:cNvSpPr txBox="1">
            <a:spLocks noChangeArrowheads="1"/>
          </p:cNvSpPr>
          <p:nvPr/>
        </p:nvSpPr>
        <p:spPr bwMode="auto">
          <a:xfrm>
            <a:off x="685800" y="0"/>
            <a:ext cx="8305800" cy="830997"/>
          </a:xfrm>
          <a:prstGeom prst="rect">
            <a:avLst/>
          </a:prstGeom>
          <a:noFill/>
          <a:ln w="9525">
            <a:noFill/>
            <a:miter lim="800000"/>
            <a:headEnd/>
            <a:tailEnd/>
          </a:ln>
        </p:spPr>
        <p:txBody>
          <a:bodyPr wrap="square">
            <a:prstTxWarp prst="textNoShape">
              <a:avLst/>
            </a:prstTxWarp>
            <a:spAutoFit/>
          </a:bodyPr>
          <a:lstStyle/>
          <a:p>
            <a:r>
              <a:rPr lang="fr-FR" dirty="0" smtClean="0">
                <a:solidFill>
                  <a:srgbClr val="FFFFFF"/>
                </a:solidFill>
                <a:latin typeface="Cambria" charset="0"/>
                <a:ea typeface="Cambria" charset="0"/>
                <a:cs typeface="Cambria" charset="0"/>
              </a:rPr>
              <a:t>The </a:t>
            </a:r>
            <a:r>
              <a:rPr lang="fr-FR" dirty="0" err="1" smtClean="0">
                <a:solidFill>
                  <a:srgbClr val="FFFFFF"/>
                </a:solidFill>
                <a:latin typeface="Cambria" charset="0"/>
                <a:ea typeface="Cambria" charset="0"/>
                <a:cs typeface="Cambria" charset="0"/>
              </a:rPr>
              <a:t>community</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is</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pionneering</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deep-sea</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pluridisciplinary</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observatories</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with</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continuous</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Gbit</a:t>
            </a:r>
            <a:r>
              <a:rPr lang="fr-FR" dirty="0">
                <a:solidFill>
                  <a:srgbClr val="FFFFFF"/>
                </a:solidFill>
                <a:latin typeface="Cambria" charset="0"/>
                <a:ea typeface="Cambria" charset="0"/>
                <a:cs typeface="Cambria" charset="0"/>
              </a:rPr>
              <a:t>/s</a:t>
            </a:r>
            <a:r>
              <a:rPr lang="fr-FR" dirty="0" smtClean="0">
                <a:solidFill>
                  <a:srgbClr val="FFFFFF"/>
                </a:solidFill>
                <a:latin typeface="Cambria" charset="0"/>
                <a:ea typeface="Cambria" charset="0"/>
                <a:cs typeface="Cambria" charset="0"/>
              </a:rPr>
              <a:t>  </a:t>
            </a:r>
            <a:r>
              <a:rPr lang="fr-FR" dirty="0" err="1" smtClean="0">
                <a:solidFill>
                  <a:srgbClr val="FFFFFF"/>
                </a:solidFill>
                <a:latin typeface="Cambria" charset="0"/>
                <a:ea typeface="Cambria" charset="0"/>
                <a:cs typeface="Cambria" charset="0"/>
              </a:rPr>
              <a:t>link</a:t>
            </a:r>
            <a:endParaRPr lang="fr-FR" dirty="0">
              <a:solidFill>
                <a:srgbClr val="FFFFFF"/>
              </a:solidFill>
              <a:latin typeface="Cambria" charset="0"/>
              <a:ea typeface="Cambria" charset="0"/>
              <a:cs typeface="Cambria" charset="0"/>
            </a:endParaRPr>
          </a:p>
        </p:txBody>
      </p:sp>
      <p:pic>
        <p:nvPicPr>
          <p:cNvPr id="195588" name="Picture 6" descr="Biocam"/>
          <p:cNvPicPr>
            <a:picLocks noChangeAspect="1" noChangeArrowheads="1"/>
          </p:cNvPicPr>
          <p:nvPr/>
        </p:nvPicPr>
        <p:blipFill>
          <a:blip r:embed="rId3"/>
          <a:srcRect/>
          <a:stretch>
            <a:fillRect/>
          </a:stretch>
        </p:blipFill>
        <p:spPr bwMode="auto">
          <a:xfrm>
            <a:off x="0" y="5486400"/>
            <a:ext cx="1371600" cy="1028160"/>
          </a:xfrm>
          <a:prstGeom prst="rect">
            <a:avLst/>
          </a:prstGeom>
          <a:noFill/>
          <a:ln w="9525">
            <a:noFill/>
            <a:miter lim="800000"/>
            <a:headEnd/>
            <a:tailEnd/>
          </a:ln>
        </p:spPr>
      </p:pic>
      <p:sp>
        <p:nvSpPr>
          <p:cNvPr id="195589" name="ZoneTexte 9"/>
          <p:cNvSpPr txBox="1">
            <a:spLocks noChangeArrowheads="1"/>
          </p:cNvSpPr>
          <p:nvPr/>
        </p:nvSpPr>
        <p:spPr bwMode="auto">
          <a:xfrm>
            <a:off x="1676400" y="6019800"/>
            <a:ext cx="6934200" cy="338554"/>
          </a:xfrm>
          <a:prstGeom prst="rect">
            <a:avLst/>
          </a:prstGeom>
          <a:noFill/>
          <a:ln w="9525">
            <a:noFill/>
            <a:miter lim="800000"/>
            <a:headEnd/>
            <a:tailEnd/>
          </a:ln>
        </p:spPr>
        <p:txBody>
          <a:bodyPr wrap="square">
            <a:prstTxWarp prst="textNoShape">
              <a:avLst/>
            </a:prstTxWarp>
            <a:spAutoFit/>
          </a:bodyPr>
          <a:lstStyle/>
          <a:p>
            <a:r>
              <a:rPr lang="fr-FR" sz="1600" dirty="0" smtClean="0">
                <a:solidFill>
                  <a:srgbClr val="FF0000"/>
                </a:solidFill>
              </a:rPr>
              <a:t>Single photon, micron </a:t>
            </a:r>
            <a:r>
              <a:rPr lang="fr-FR" sz="1600" dirty="0" err="1" smtClean="0">
                <a:solidFill>
                  <a:srgbClr val="FF0000"/>
                </a:solidFill>
              </a:rPr>
              <a:t>resolution</a:t>
            </a:r>
            <a:r>
              <a:rPr lang="fr-FR" sz="1600" dirty="0" smtClean="0">
                <a:solidFill>
                  <a:srgbClr val="FF0000"/>
                </a:solidFill>
              </a:rPr>
              <a:t>, 10kHz </a:t>
            </a:r>
            <a:r>
              <a:rPr lang="fr-FR" sz="1600" dirty="0" err="1" smtClean="0">
                <a:solidFill>
                  <a:srgbClr val="FF0000"/>
                </a:solidFill>
              </a:rPr>
              <a:t>repetition</a:t>
            </a:r>
            <a:r>
              <a:rPr lang="fr-FR" sz="1600" dirty="0" smtClean="0">
                <a:solidFill>
                  <a:srgbClr val="FF0000"/>
                </a:solidFill>
              </a:rPr>
              <a:t>  rate camera</a:t>
            </a:r>
            <a:endParaRPr lang="fr-FR" sz="1600" dirty="0">
              <a:solidFill>
                <a:srgbClr val="FF0000"/>
              </a:solidFill>
            </a:endParaRPr>
          </a:p>
        </p:txBody>
      </p:sp>
      <p:sp>
        <p:nvSpPr>
          <p:cNvPr id="195591" name="ZoneTexte 12"/>
          <p:cNvSpPr txBox="1">
            <a:spLocks noChangeArrowheads="1"/>
          </p:cNvSpPr>
          <p:nvPr/>
        </p:nvSpPr>
        <p:spPr bwMode="auto">
          <a:xfrm>
            <a:off x="5638800" y="4191000"/>
            <a:ext cx="685800" cy="461963"/>
          </a:xfrm>
          <a:prstGeom prst="rect">
            <a:avLst/>
          </a:prstGeom>
          <a:noFill/>
          <a:ln w="9525">
            <a:noFill/>
            <a:miter lim="800000"/>
            <a:headEnd/>
            <a:tailEnd/>
          </a:ln>
        </p:spPr>
        <p:txBody>
          <a:bodyPr>
            <a:prstTxWarp prst="textNoShape">
              <a:avLst/>
            </a:prstTxWarp>
            <a:spAutoFit/>
          </a:bodyPr>
          <a:lstStyle/>
          <a:p>
            <a:endParaRPr lang="fr-FR"/>
          </a:p>
        </p:txBody>
      </p:sp>
      <p:sp>
        <p:nvSpPr>
          <p:cNvPr id="195593" name="ZoneTexte 18"/>
          <p:cNvSpPr txBox="1">
            <a:spLocks noChangeArrowheads="1"/>
          </p:cNvSpPr>
          <p:nvPr/>
        </p:nvSpPr>
        <p:spPr bwMode="auto">
          <a:xfrm>
            <a:off x="3684588" y="4035425"/>
            <a:ext cx="4970462" cy="277813"/>
          </a:xfrm>
          <a:prstGeom prst="rect">
            <a:avLst/>
          </a:prstGeom>
          <a:noFill/>
          <a:ln w="9525">
            <a:noFill/>
            <a:miter lim="800000"/>
            <a:headEnd/>
            <a:tailEnd/>
          </a:ln>
        </p:spPr>
        <p:txBody>
          <a:bodyPr>
            <a:prstTxWarp prst="textNoShape">
              <a:avLst/>
            </a:prstTxWarp>
            <a:spAutoFit/>
          </a:bodyPr>
          <a:lstStyle/>
          <a:p>
            <a:endParaRPr lang="fr-FR" sz="1800" b="1" baseline="30000">
              <a:solidFill>
                <a:srgbClr val="FF0000"/>
              </a:solidFill>
              <a:latin typeface="Calibri" charset="0"/>
            </a:endParaRPr>
          </a:p>
        </p:txBody>
      </p:sp>
      <p:sp>
        <p:nvSpPr>
          <p:cNvPr id="195594" name="ZoneTexte 9"/>
          <p:cNvSpPr txBox="1">
            <a:spLocks noChangeArrowheads="1"/>
          </p:cNvSpPr>
          <p:nvPr/>
        </p:nvSpPr>
        <p:spPr bwMode="auto">
          <a:xfrm rot="778395">
            <a:off x="7545388" y="4473575"/>
            <a:ext cx="1566862" cy="276225"/>
          </a:xfrm>
          <a:prstGeom prst="rect">
            <a:avLst/>
          </a:prstGeom>
          <a:noFill/>
          <a:ln w="9525">
            <a:noFill/>
            <a:miter lim="800000"/>
            <a:headEnd/>
            <a:tailEnd/>
          </a:ln>
        </p:spPr>
        <p:txBody>
          <a:bodyPr>
            <a:prstTxWarp prst="textNoShape">
              <a:avLst/>
            </a:prstTxWarp>
            <a:spAutoFit/>
          </a:bodyPr>
          <a:lstStyle/>
          <a:p>
            <a:endParaRPr lang="fr-FR" sz="1200"/>
          </a:p>
        </p:txBody>
      </p:sp>
      <p:pic>
        <p:nvPicPr>
          <p:cNvPr id="9" name="Run29dec.avi">
            <a:hlinkClick r:id="" action="ppaction://media"/>
          </p:cNvPr>
          <p:cNvPicPr/>
          <p:nvPr>
            <a:videoFile r:link="rId1"/>
          </p:nvPr>
        </p:nvPicPr>
        <p:blipFill>
          <a:blip r:embed="rId4"/>
          <a:stretch>
            <a:fillRect/>
          </a:stretch>
        </p:blipFill>
        <p:spPr>
          <a:xfrm>
            <a:off x="2032000" y="889000"/>
            <a:ext cx="5080000" cy="508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12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6" name="Text Box 42"/>
          <p:cNvSpPr txBox="1">
            <a:spLocks noChangeArrowheads="1"/>
          </p:cNvSpPr>
          <p:nvPr/>
        </p:nvSpPr>
        <p:spPr bwMode="auto">
          <a:xfrm>
            <a:off x="1924050" y="762000"/>
            <a:ext cx="215900" cy="373063"/>
          </a:xfrm>
          <a:prstGeom prst="rect">
            <a:avLst/>
          </a:prstGeom>
          <a:noFill/>
          <a:ln w="9525">
            <a:noFill/>
            <a:miter lim="800000"/>
            <a:headEnd/>
            <a:tailEnd/>
          </a:ln>
        </p:spPr>
        <p:txBody>
          <a:bodyPr wrap="none" lIns="64282" tIns="32141" rIns="64282" bIns="32141">
            <a:prstTxWarp prst="textNoShape">
              <a:avLst/>
            </a:prstTxWarp>
            <a:spAutoFit/>
          </a:bodyPr>
          <a:lstStyle/>
          <a:p>
            <a:pPr eaLnBrk="0" hangingPunct="0">
              <a:lnSpc>
                <a:spcPct val="80000"/>
              </a:lnSpc>
            </a:pPr>
            <a:r>
              <a:rPr lang="fr-FR">
                <a:solidFill>
                  <a:schemeClr val="accent2"/>
                </a:solidFill>
              </a:rPr>
              <a:t>I</a:t>
            </a:r>
          </a:p>
        </p:txBody>
      </p:sp>
      <p:sp>
        <p:nvSpPr>
          <p:cNvPr id="54277" name="Text Box 43"/>
          <p:cNvSpPr txBox="1">
            <a:spLocks noChangeArrowheads="1"/>
          </p:cNvSpPr>
          <p:nvPr/>
        </p:nvSpPr>
        <p:spPr bwMode="auto">
          <a:xfrm>
            <a:off x="644525" y="1350963"/>
            <a:ext cx="3789363" cy="434975"/>
          </a:xfrm>
          <a:prstGeom prst="rect">
            <a:avLst/>
          </a:prstGeom>
          <a:noFill/>
          <a:ln w="9525">
            <a:noFill/>
            <a:miter lim="800000"/>
            <a:headEnd/>
            <a:tailEnd/>
          </a:ln>
        </p:spPr>
        <p:txBody>
          <a:bodyPr lIns="64282" tIns="32141" rIns="64282" bIns="32141">
            <a:prstTxWarp prst="textNoShape">
              <a:avLst/>
            </a:prstTxWarp>
            <a:spAutoFit/>
          </a:bodyPr>
          <a:lstStyle/>
          <a:p>
            <a:pPr eaLnBrk="0" hangingPunct="0"/>
            <a:r>
              <a:rPr lang="fr-FR">
                <a:solidFill>
                  <a:srgbClr val="009900"/>
                </a:solidFill>
                <a:latin typeface="Arial Rounded MT Bold" charset="0"/>
              </a:rPr>
              <a:t> </a:t>
            </a:r>
            <a:endParaRPr lang="fr-FR" b="1">
              <a:solidFill>
                <a:srgbClr val="FF0000"/>
              </a:solidFill>
            </a:endParaRPr>
          </a:p>
        </p:txBody>
      </p:sp>
      <p:sp>
        <p:nvSpPr>
          <p:cNvPr id="54278" name="Rectangle 59"/>
          <p:cNvSpPr>
            <a:spLocks noChangeArrowheads="1"/>
          </p:cNvSpPr>
          <p:nvPr/>
        </p:nvSpPr>
        <p:spPr bwMode="auto">
          <a:xfrm>
            <a:off x="1600200" y="228601"/>
            <a:ext cx="8153400" cy="495797"/>
          </a:xfrm>
          <a:prstGeom prst="rect">
            <a:avLst/>
          </a:prstGeom>
          <a:noFill/>
          <a:ln w="9525">
            <a:noFill/>
            <a:miter lim="800000"/>
            <a:headEnd/>
            <a:tailEnd/>
          </a:ln>
        </p:spPr>
        <p:txBody>
          <a:bodyPr wrap="square" lIns="64282" tIns="32141" rIns="64282" bIns="32141">
            <a:prstTxWarp prst="textNoShape">
              <a:avLst/>
            </a:prstTxWarp>
            <a:spAutoFit/>
          </a:bodyPr>
          <a:lstStyle/>
          <a:p>
            <a:pPr eaLnBrk="0" hangingPunct="0">
              <a:spcBef>
                <a:spcPct val="50000"/>
              </a:spcBef>
            </a:pPr>
            <a:r>
              <a:rPr lang="fr-FR" sz="2800" b="1" i="1" dirty="0" smtClean="0">
                <a:solidFill>
                  <a:srgbClr val="FFFFFF"/>
                </a:solidFill>
                <a:latin typeface="Cambria"/>
                <a:cs typeface="Cambria"/>
              </a:rPr>
              <a:t>KM3net sites </a:t>
            </a:r>
            <a:r>
              <a:rPr lang="fr-FR" sz="2800" b="1" i="1" dirty="0" err="1" smtClean="0">
                <a:solidFill>
                  <a:srgbClr val="FFFFFF"/>
                </a:solidFill>
                <a:latin typeface="Cambria"/>
                <a:cs typeface="Cambria"/>
              </a:rPr>
              <a:t>institutional/funding</a:t>
            </a:r>
            <a:r>
              <a:rPr lang="fr-FR" sz="2800" b="1" i="1" dirty="0" smtClean="0">
                <a:solidFill>
                  <a:srgbClr val="FFFFFF"/>
                </a:solidFill>
                <a:latin typeface="Cambria"/>
                <a:cs typeface="Cambria"/>
              </a:rPr>
              <a:t>  aspects </a:t>
            </a:r>
            <a:r>
              <a:rPr lang="fr-FR" b="1" i="1" dirty="0" smtClean="0">
                <a:solidFill>
                  <a:srgbClr val="FFFFFF"/>
                </a:solidFill>
                <a:latin typeface="Cambria"/>
                <a:cs typeface="Cambria"/>
              </a:rPr>
              <a:t> </a:t>
            </a:r>
            <a:endParaRPr lang="fr-FR" b="1" i="1" dirty="0">
              <a:solidFill>
                <a:srgbClr val="FFFFFF"/>
              </a:solidFill>
              <a:latin typeface="Cambria"/>
              <a:cs typeface="Cambria"/>
            </a:endParaRPr>
          </a:p>
        </p:txBody>
      </p:sp>
      <p:sp>
        <p:nvSpPr>
          <p:cNvPr id="54282" name="Text Box 82"/>
          <p:cNvSpPr txBox="1">
            <a:spLocks noChangeArrowheads="1"/>
          </p:cNvSpPr>
          <p:nvPr/>
        </p:nvSpPr>
        <p:spPr bwMode="auto">
          <a:xfrm>
            <a:off x="0" y="6373813"/>
            <a:ext cx="1714500" cy="434975"/>
          </a:xfrm>
          <a:prstGeom prst="rect">
            <a:avLst/>
          </a:prstGeom>
          <a:noFill/>
          <a:ln w="9525">
            <a:noFill/>
            <a:miter lim="800000"/>
            <a:headEnd/>
            <a:tailEnd/>
          </a:ln>
        </p:spPr>
        <p:txBody>
          <a:bodyPr lIns="64282" tIns="32141" rIns="64282" bIns="32141">
            <a:prstTxWarp prst="textNoShape">
              <a:avLst/>
            </a:prstTxWarp>
            <a:spAutoFit/>
          </a:bodyPr>
          <a:lstStyle/>
          <a:p>
            <a:pPr eaLnBrk="0" hangingPunct="0">
              <a:spcBef>
                <a:spcPct val="50000"/>
              </a:spcBef>
            </a:pPr>
            <a:endParaRPr lang="fr-FR"/>
          </a:p>
        </p:txBody>
      </p:sp>
      <p:sp>
        <p:nvSpPr>
          <p:cNvPr id="15" name="Segnaposto contenuto 7"/>
          <p:cNvSpPr>
            <a:spLocks noGrp="1"/>
          </p:cNvSpPr>
          <p:nvPr>
            <p:ph sz="quarter" idx="4294967295"/>
          </p:nvPr>
        </p:nvSpPr>
        <p:spPr>
          <a:xfrm>
            <a:off x="5741986" y="1371600"/>
            <a:ext cx="3402014" cy="5181600"/>
          </a:xfrm>
          <a:prstGeom prst="rect">
            <a:avLst/>
          </a:prstGeom>
        </p:spPr>
        <p:txBody>
          <a:bodyPr/>
          <a:lstStyle/>
          <a:p>
            <a:r>
              <a:rPr lang="it-IT" sz="2000" dirty="0" smtClean="0">
                <a:solidFill>
                  <a:srgbClr val="FFFFFF"/>
                </a:solidFill>
              </a:rPr>
              <a:t>Three candidate </a:t>
            </a:r>
            <a:r>
              <a:rPr lang="it-IT" sz="2000" dirty="0" err="1" smtClean="0">
                <a:solidFill>
                  <a:srgbClr val="FFFFFF"/>
                </a:solidFill>
              </a:rPr>
              <a:t>sites</a:t>
            </a:r>
            <a:endParaRPr lang="it-IT" sz="2000" dirty="0" smtClean="0">
              <a:solidFill>
                <a:srgbClr val="FFFFFF"/>
              </a:solidFill>
            </a:endParaRPr>
          </a:p>
          <a:p>
            <a:r>
              <a:rPr lang="it-IT" sz="2000" dirty="0" smtClean="0">
                <a:solidFill>
                  <a:srgbClr val="FFFFFF"/>
                </a:solidFill>
              </a:rPr>
              <a:t>Site </a:t>
            </a:r>
            <a:r>
              <a:rPr lang="it-IT" sz="2000" dirty="0" err="1" smtClean="0">
                <a:solidFill>
                  <a:srgbClr val="FFFFFF"/>
                </a:solidFill>
              </a:rPr>
              <a:t>decision</a:t>
            </a:r>
            <a:r>
              <a:rPr lang="it-IT" sz="2000" dirty="0" smtClean="0">
                <a:solidFill>
                  <a:srgbClr val="FFFFFF"/>
                </a:solidFill>
              </a:rPr>
              <a:t> </a:t>
            </a:r>
            <a:r>
              <a:rPr lang="it-IT" sz="2000" dirty="0" err="1" smtClean="0">
                <a:solidFill>
                  <a:srgbClr val="FFFFFF"/>
                </a:solidFill>
              </a:rPr>
              <a:t>requires</a:t>
            </a:r>
            <a:r>
              <a:rPr lang="it-IT" sz="2000" dirty="0" smtClean="0">
                <a:solidFill>
                  <a:srgbClr val="FFFFFF"/>
                </a:solidFill>
              </a:rPr>
              <a:t> </a:t>
            </a:r>
            <a:r>
              <a:rPr lang="it-IT" sz="2000" dirty="0" err="1" smtClean="0">
                <a:solidFill>
                  <a:srgbClr val="FFFFFF"/>
                </a:solidFill>
              </a:rPr>
              <a:t>scientific</a:t>
            </a:r>
            <a:r>
              <a:rPr lang="it-IT" sz="2000" dirty="0" smtClean="0">
                <a:solidFill>
                  <a:srgbClr val="FFFFFF"/>
                </a:solidFill>
              </a:rPr>
              <a:t>, </a:t>
            </a:r>
            <a:r>
              <a:rPr lang="it-IT" sz="2000" dirty="0" err="1" smtClean="0">
                <a:solidFill>
                  <a:srgbClr val="FFFFFF"/>
                </a:solidFill>
              </a:rPr>
              <a:t>technological</a:t>
            </a:r>
            <a:r>
              <a:rPr lang="it-IT" sz="2000" dirty="0" smtClean="0">
                <a:solidFill>
                  <a:srgbClr val="FFFFFF"/>
                </a:solidFill>
              </a:rPr>
              <a:t> and </a:t>
            </a:r>
            <a:r>
              <a:rPr lang="it-IT" sz="2000" dirty="0" err="1" smtClean="0">
                <a:solidFill>
                  <a:srgbClr val="FFFFFF"/>
                </a:solidFill>
              </a:rPr>
              <a:t>political</a:t>
            </a:r>
            <a:r>
              <a:rPr lang="it-IT" sz="2000" dirty="0" smtClean="0">
                <a:solidFill>
                  <a:srgbClr val="FFFFFF"/>
                </a:solidFill>
              </a:rPr>
              <a:t> input</a:t>
            </a:r>
            <a:endParaRPr lang="it-IT" dirty="0" smtClean="0">
              <a:solidFill>
                <a:srgbClr val="FFFFFF"/>
              </a:solidFill>
            </a:endParaRPr>
          </a:p>
          <a:p>
            <a:r>
              <a:rPr lang="it-IT" sz="2000" dirty="0" smtClean="0">
                <a:solidFill>
                  <a:srgbClr val="FFFFFF"/>
                </a:solidFill>
              </a:rPr>
              <a:t>Connection </a:t>
            </a:r>
            <a:r>
              <a:rPr lang="it-IT" sz="2000" dirty="0" err="1" smtClean="0">
                <a:solidFill>
                  <a:srgbClr val="FFFFFF"/>
                </a:solidFill>
              </a:rPr>
              <a:t>with</a:t>
            </a:r>
            <a:r>
              <a:rPr lang="it-IT" sz="2000" dirty="0" smtClean="0">
                <a:solidFill>
                  <a:srgbClr val="FFFFFF"/>
                </a:solidFill>
              </a:rPr>
              <a:t> </a:t>
            </a:r>
            <a:r>
              <a:rPr lang="it-IT" sz="2000" dirty="0" err="1" smtClean="0">
                <a:solidFill>
                  <a:srgbClr val="FFFFFF"/>
                </a:solidFill>
              </a:rPr>
              <a:t>funding</a:t>
            </a:r>
            <a:r>
              <a:rPr lang="it-IT" sz="2000" dirty="0" smtClean="0">
                <a:solidFill>
                  <a:srgbClr val="FFFFFF"/>
                </a:solidFill>
              </a:rPr>
              <a:t> </a:t>
            </a:r>
            <a:r>
              <a:rPr lang="it-IT" sz="2000" dirty="0" err="1" smtClean="0">
                <a:solidFill>
                  <a:srgbClr val="FFFFFF"/>
                </a:solidFill>
              </a:rPr>
              <a:t>opportunities</a:t>
            </a:r>
            <a:endParaRPr lang="it-IT" sz="2000" dirty="0" smtClean="0">
              <a:solidFill>
                <a:srgbClr val="FFFFFF"/>
              </a:solidFill>
            </a:endParaRPr>
          </a:p>
          <a:p>
            <a:r>
              <a:rPr lang="it-IT" sz="2000" dirty="0" err="1" smtClean="0">
                <a:solidFill>
                  <a:srgbClr val="FFFFFF"/>
                </a:solidFill>
              </a:rPr>
              <a:t>Multisite</a:t>
            </a:r>
            <a:r>
              <a:rPr lang="it-IT" sz="2000" dirty="0" smtClean="0">
                <a:solidFill>
                  <a:srgbClr val="FFFFFF"/>
                </a:solidFill>
              </a:rPr>
              <a:t> </a:t>
            </a:r>
            <a:r>
              <a:rPr lang="it-IT" sz="2000" dirty="0" err="1" smtClean="0">
                <a:solidFill>
                  <a:srgbClr val="FFFFFF"/>
                </a:solidFill>
              </a:rPr>
              <a:t>options</a:t>
            </a:r>
            <a:r>
              <a:rPr lang="it-IT" sz="2000" dirty="0" smtClean="0">
                <a:solidFill>
                  <a:srgbClr val="FFFFFF"/>
                </a:solidFill>
              </a:rPr>
              <a:t> under </a:t>
            </a:r>
            <a:r>
              <a:rPr lang="it-IT" sz="2000" dirty="0" err="1" smtClean="0">
                <a:solidFill>
                  <a:srgbClr val="FFFFFF"/>
                </a:solidFill>
              </a:rPr>
              <a:t>study</a:t>
            </a:r>
            <a:endParaRPr lang="it-IT" sz="2000" dirty="0" smtClean="0">
              <a:solidFill>
                <a:srgbClr val="FFFFFF"/>
              </a:solidFill>
            </a:endParaRPr>
          </a:p>
          <a:p>
            <a:r>
              <a:rPr lang="it-IT" sz="2000" dirty="0" err="1" smtClean="0">
                <a:solidFill>
                  <a:srgbClr val="FFFFFF"/>
                </a:solidFill>
              </a:rPr>
              <a:t>4</a:t>
            </a:r>
            <a:r>
              <a:rPr lang="it-IT" sz="2000" dirty="0" smtClean="0">
                <a:solidFill>
                  <a:srgbClr val="FFFFFF"/>
                </a:solidFill>
              </a:rPr>
              <a:t> International </a:t>
            </a:r>
            <a:r>
              <a:rPr lang="it-IT" sz="2000" dirty="0" err="1" smtClean="0">
                <a:solidFill>
                  <a:srgbClr val="FFFFFF"/>
                </a:solidFill>
              </a:rPr>
              <a:t>Agency</a:t>
            </a:r>
            <a:r>
              <a:rPr lang="it-IT" sz="2000" dirty="0" smtClean="0">
                <a:solidFill>
                  <a:srgbClr val="FFFFFF"/>
                </a:solidFill>
              </a:rPr>
              <a:t> </a:t>
            </a:r>
            <a:r>
              <a:rPr lang="it-IT" sz="2000" dirty="0" err="1" smtClean="0">
                <a:solidFill>
                  <a:srgbClr val="FFFFFF"/>
                </a:solidFill>
              </a:rPr>
              <a:t>meetings</a:t>
            </a:r>
            <a:r>
              <a:rPr lang="it-IT" sz="2000" dirty="0" smtClean="0">
                <a:solidFill>
                  <a:srgbClr val="FFFFFF"/>
                </a:solidFill>
              </a:rPr>
              <a:t> up </a:t>
            </a:r>
            <a:r>
              <a:rPr lang="it-IT" sz="2000" dirty="0" err="1" smtClean="0">
                <a:solidFill>
                  <a:srgbClr val="FFFFFF"/>
                </a:solidFill>
              </a:rPr>
              <a:t>to</a:t>
            </a:r>
            <a:r>
              <a:rPr lang="it-IT" sz="2000" dirty="0" smtClean="0">
                <a:solidFill>
                  <a:srgbClr val="FFFFFF"/>
                </a:solidFill>
              </a:rPr>
              <a:t> </a:t>
            </a:r>
            <a:r>
              <a:rPr lang="it-IT" sz="2000" dirty="0" err="1" smtClean="0">
                <a:solidFill>
                  <a:srgbClr val="FFFFFF"/>
                </a:solidFill>
              </a:rPr>
              <a:t>now</a:t>
            </a:r>
            <a:endParaRPr lang="it-IT" sz="2000" dirty="0" smtClean="0">
              <a:solidFill>
                <a:srgbClr val="FFFFFF"/>
              </a:solidFill>
            </a:endParaRPr>
          </a:p>
          <a:p>
            <a:r>
              <a:rPr lang="it-IT" sz="2000" dirty="0" smtClean="0">
                <a:solidFill>
                  <a:srgbClr val="FFFFFF"/>
                </a:solidFill>
              </a:rPr>
              <a:t>First </a:t>
            </a:r>
            <a:r>
              <a:rPr lang="it-IT" sz="2000" dirty="0" err="1" smtClean="0">
                <a:solidFill>
                  <a:srgbClr val="FFFFFF"/>
                </a:solidFill>
              </a:rPr>
              <a:t>External</a:t>
            </a:r>
            <a:r>
              <a:rPr lang="it-IT" sz="2000" dirty="0" smtClean="0">
                <a:solidFill>
                  <a:srgbClr val="FFFFFF"/>
                </a:solidFill>
              </a:rPr>
              <a:t> </a:t>
            </a:r>
            <a:r>
              <a:rPr lang="it-IT" sz="2000" dirty="0" err="1" smtClean="0">
                <a:solidFill>
                  <a:srgbClr val="FFFFFF"/>
                </a:solidFill>
              </a:rPr>
              <a:t>Scientific</a:t>
            </a:r>
            <a:r>
              <a:rPr lang="it-IT" sz="2000" dirty="0" smtClean="0">
                <a:solidFill>
                  <a:srgbClr val="FFFFFF"/>
                </a:solidFill>
              </a:rPr>
              <a:t> </a:t>
            </a:r>
            <a:r>
              <a:rPr lang="it-IT" sz="2000" dirty="0" err="1" smtClean="0">
                <a:solidFill>
                  <a:srgbClr val="FFFFFF"/>
                </a:solidFill>
              </a:rPr>
              <a:t>commitee</a:t>
            </a:r>
            <a:endParaRPr lang="it-IT" sz="2000" dirty="0" smtClean="0">
              <a:solidFill>
                <a:srgbClr val="FFFFFF"/>
              </a:solidFill>
            </a:endParaRPr>
          </a:p>
          <a:p>
            <a:endParaRPr lang="it-IT" sz="2000" dirty="0" smtClean="0">
              <a:solidFill>
                <a:srgbClr val="FFFFFF"/>
              </a:solidFill>
            </a:endParaRPr>
          </a:p>
        </p:txBody>
      </p:sp>
      <p:pic>
        <p:nvPicPr>
          <p:cNvPr id="16" name="Picture 3" descr="Sites"/>
          <p:cNvPicPr>
            <a:picLocks noChangeAspect="1" noChangeArrowheads="1"/>
          </p:cNvPicPr>
          <p:nvPr/>
        </p:nvPicPr>
        <p:blipFill>
          <a:blip r:embed="rId3"/>
          <a:srcRect/>
          <a:stretch>
            <a:fillRect/>
          </a:stretch>
        </p:blipFill>
        <p:spPr bwMode="auto">
          <a:xfrm>
            <a:off x="381000" y="1447800"/>
            <a:ext cx="5589587" cy="503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0" y="0"/>
            <a:ext cx="9144000" cy="5047536"/>
          </a:xfrm>
          <a:prstGeom prst="rect">
            <a:avLst/>
          </a:prstGeom>
          <a:noFill/>
        </p:spPr>
        <p:txBody>
          <a:bodyPr wrap="square" rtlCol="0">
            <a:spAutoFit/>
          </a:bodyPr>
          <a:lstStyle/>
          <a:p>
            <a:r>
              <a:rPr lang="en-GB" b="1" dirty="0" smtClean="0">
                <a:solidFill>
                  <a:srgbClr val="FFFFFF"/>
                </a:solidFill>
                <a:latin typeface="Cambria"/>
                <a:cs typeface="Cambria"/>
              </a:rPr>
              <a:t>High energy cosmic messengers</a:t>
            </a:r>
          </a:p>
          <a:p>
            <a:endParaRPr lang="en-GB" b="1" dirty="0" smtClean="0">
              <a:solidFill>
                <a:srgbClr val="FFFFFF"/>
              </a:solidFill>
              <a:latin typeface="Cambria"/>
              <a:cs typeface="Cambria"/>
            </a:endParaRPr>
          </a:p>
          <a:p>
            <a:pPr algn="just">
              <a:buFont typeface="Wingdings" charset="2"/>
              <a:buChar char="ü"/>
            </a:pPr>
            <a:r>
              <a:rPr lang="en-GB" sz="1800" dirty="0" smtClean="0">
                <a:solidFill>
                  <a:srgbClr val="FFFFFF"/>
                </a:solidFill>
                <a:latin typeface="Cambria"/>
                <a:cs typeface="Cambria"/>
              </a:rPr>
              <a:t>Ca 2015 we will start full construction of the next generation of large observatories (CTA and KM3net in ESFRI, ASPERA, ASTRONET, CTA worldwide priority) </a:t>
            </a:r>
          </a:p>
          <a:p>
            <a:pPr algn="just">
              <a:buFont typeface="Wingdings" charset="2"/>
              <a:buChar char="ü"/>
            </a:pPr>
            <a:endParaRPr lang="en-GB" sz="1800" dirty="0" smtClean="0">
              <a:solidFill>
                <a:srgbClr val="FFFFFF"/>
              </a:solidFill>
              <a:latin typeface="Cambria"/>
              <a:cs typeface="Cambria"/>
            </a:endParaRPr>
          </a:p>
          <a:p>
            <a:pPr algn="just">
              <a:buFont typeface="Wingdings" charset="2"/>
              <a:buChar char="ü"/>
            </a:pPr>
            <a:r>
              <a:rPr lang="en-GB" sz="1800" dirty="0" smtClean="0">
                <a:solidFill>
                  <a:srgbClr val="FFFFFF"/>
                </a:solidFill>
                <a:latin typeface="Cambria"/>
                <a:cs typeface="Cambria"/>
              </a:rPr>
              <a:t>Nearly all of the advanced second-generation projects have been implemented as international collaborations (e.g., the Auger Observatory, the Fermi satellite, and the International Space Station cosmic ray experiments). Any new large project in the field should build on this tradition. </a:t>
            </a:r>
          </a:p>
          <a:p>
            <a:pPr algn="just">
              <a:buFont typeface="Wingdings" charset="2"/>
              <a:buChar char="ü"/>
            </a:pPr>
            <a:endParaRPr lang="en-GB" sz="1800" dirty="0" smtClean="0">
              <a:solidFill>
                <a:srgbClr val="FFFFFF"/>
              </a:solidFill>
              <a:latin typeface="Cambria"/>
              <a:cs typeface="Cambria"/>
            </a:endParaRPr>
          </a:p>
          <a:p>
            <a:pPr algn="just"/>
            <a:r>
              <a:rPr lang="en-GB" sz="1800" b="1" dirty="0" smtClean="0">
                <a:solidFill>
                  <a:srgbClr val="FFFFFF"/>
                </a:solidFill>
                <a:latin typeface="Cambria"/>
                <a:cs typeface="Cambria"/>
              </a:rPr>
              <a:t>In this domain, coordination and coherence among scientists has been achieved. For the funding agencies, challenges for the future include configuring truly international institutional arrangements (when desired), managing international facilities (including issues of access, operating costs and data availability) and developing procedures for resolving site selection issues. </a:t>
            </a:r>
          </a:p>
          <a:p>
            <a:pPr algn="just">
              <a:buFont typeface="Wingdings" charset="2"/>
              <a:buChar char="ü"/>
            </a:pPr>
            <a:endParaRPr lang="en-GB" sz="2000" dirty="0" smtClean="0"/>
          </a:p>
          <a:p>
            <a:pPr algn="just">
              <a:buFont typeface="Wingdings" charset="2"/>
              <a:buChar char="ü"/>
            </a:pPr>
            <a:endParaRPr lang="en-GB" sz="2000" dirty="0" smtClean="0">
              <a:solidFill>
                <a:srgbClr val="FFFFFF"/>
              </a:solidFill>
              <a:latin typeface="Cambria"/>
              <a:cs typeface="Cambria"/>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1524000" y="2971800"/>
            <a:ext cx="6858000" cy="707886"/>
          </a:xfrm>
          <a:prstGeom prst="rect">
            <a:avLst/>
          </a:prstGeom>
          <a:noFill/>
        </p:spPr>
        <p:txBody>
          <a:bodyPr wrap="square" rtlCol="0">
            <a:spAutoFit/>
          </a:bodyPr>
          <a:lstStyle/>
          <a:p>
            <a:r>
              <a:rPr lang="fr-FR" sz="4000" dirty="0" smtClean="0">
                <a:solidFill>
                  <a:schemeClr val="bg1"/>
                </a:solidFill>
                <a:latin typeface="Cambria"/>
                <a:cs typeface="Cambria"/>
              </a:rPr>
              <a:t>VI     </a:t>
            </a:r>
            <a:r>
              <a:rPr lang="fr-FR" sz="4000" dirty="0" err="1" smtClean="0">
                <a:solidFill>
                  <a:schemeClr val="bg1"/>
                </a:solidFill>
                <a:latin typeface="Cambria"/>
                <a:cs typeface="Cambria"/>
              </a:rPr>
              <a:t>Gravitational</a:t>
            </a:r>
            <a:r>
              <a:rPr lang="fr-FR" sz="4000" dirty="0" smtClean="0">
                <a:solidFill>
                  <a:schemeClr val="bg1"/>
                </a:solidFill>
                <a:latin typeface="Cambria"/>
                <a:cs typeface="Cambria"/>
              </a:rPr>
              <a:t> </a:t>
            </a:r>
            <a:r>
              <a:rPr lang="fr-FR" sz="4000" dirty="0" err="1" smtClean="0">
                <a:solidFill>
                  <a:schemeClr val="bg1"/>
                </a:solidFill>
                <a:latin typeface="Cambria"/>
                <a:cs typeface="Cambria"/>
              </a:rPr>
              <a:t>waves</a:t>
            </a:r>
            <a:endParaRPr lang="fr-FR" sz="4000" dirty="0">
              <a:solidFill>
                <a:schemeClr val="bg1"/>
              </a:solidFill>
              <a:latin typeface="Cambria"/>
              <a:cs typeface="Cambria"/>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152400" y="152401"/>
            <a:ext cx="8763000" cy="2062103"/>
          </a:xfrm>
          <a:prstGeom prst="rect">
            <a:avLst/>
          </a:prstGeom>
          <a:noFill/>
        </p:spPr>
        <p:txBody>
          <a:bodyPr wrap="square" rtlCol="0">
            <a:spAutoFit/>
          </a:bodyPr>
          <a:lstStyle/>
          <a:p>
            <a:r>
              <a:rPr lang="fr-FR" b="1" dirty="0" err="1" smtClean="0">
                <a:solidFill>
                  <a:srgbClr val="FFFFFF"/>
                </a:solidFill>
                <a:latin typeface="Cambria"/>
                <a:cs typeface="Cambria"/>
              </a:rPr>
              <a:t>Gravitational</a:t>
            </a:r>
            <a:r>
              <a:rPr lang="fr-FR" b="1" dirty="0" smtClean="0">
                <a:solidFill>
                  <a:srgbClr val="FFFFFF"/>
                </a:solidFill>
                <a:latin typeface="Cambria"/>
                <a:cs typeface="Cambria"/>
              </a:rPr>
              <a:t> </a:t>
            </a:r>
            <a:r>
              <a:rPr lang="fr-FR" b="1" dirty="0" err="1" smtClean="0">
                <a:solidFill>
                  <a:srgbClr val="FFFFFF"/>
                </a:solidFill>
                <a:latin typeface="Cambria"/>
                <a:cs typeface="Cambria"/>
              </a:rPr>
              <a:t>waves</a:t>
            </a:r>
            <a:endParaRPr lang="en-GB" sz="2000" dirty="0" smtClean="0">
              <a:solidFill>
                <a:srgbClr val="FFFFFF"/>
              </a:solidFill>
              <a:latin typeface="Cambria"/>
              <a:cs typeface="Cambria"/>
            </a:endParaRPr>
          </a:p>
          <a:p>
            <a:endParaRPr lang="en-GB" sz="2000" dirty="0" smtClean="0">
              <a:solidFill>
                <a:srgbClr val="FFFFFF"/>
              </a:solidFill>
              <a:latin typeface="Cambria"/>
              <a:cs typeface="Cambria"/>
            </a:endParaRPr>
          </a:p>
          <a:p>
            <a:pPr>
              <a:buFont typeface="Wingdings" charset="2"/>
              <a:buChar char="ü"/>
            </a:pPr>
            <a:r>
              <a:rPr lang="en-GB" sz="2000" dirty="0" smtClean="0">
                <a:solidFill>
                  <a:srgbClr val="FFFFFF"/>
                </a:solidFill>
                <a:latin typeface="Cambria"/>
                <a:cs typeface="Cambria"/>
              </a:rPr>
              <a:t>Today, there is a strong expectation among physicists that success will finally be achieved during the next ten years, using a network of second-generation (or “advanced”) laser interferometers in the United States, Europe, and Japan. </a:t>
            </a:r>
            <a:endParaRPr lang="en-GB" sz="2000" b="1" dirty="0" smtClean="0"/>
          </a:p>
          <a:p>
            <a:endParaRPr lang="fr-FR" dirty="0">
              <a:solidFill>
                <a:srgbClr val="FFFFFF"/>
              </a:solidFill>
            </a:endParaRPr>
          </a:p>
        </p:txBody>
      </p:sp>
      <p:pic>
        <p:nvPicPr>
          <p:cNvPr id="7" name="Picture 2"/>
          <p:cNvPicPr>
            <a:picLocks noChangeAspect="1" noChangeArrowheads="1"/>
          </p:cNvPicPr>
          <p:nvPr/>
        </p:nvPicPr>
        <p:blipFill>
          <a:blip r:embed="rId2"/>
          <a:srcRect l="4225" r="4225" b="4225"/>
          <a:stretch>
            <a:fillRect/>
          </a:stretch>
        </p:blipFill>
        <p:spPr bwMode="auto">
          <a:xfrm>
            <a:off x="3886200" y="2743200"/>
            <a:ext cx="4953000" cy="3886200"/>
          </a:xfrm>
          <a:prstGeom prst="rect">
            <a:avLst/>
          </a:prstGeom>
          <a:noFill/>
          <a:ln w="12700">
            <a:noFill/>
            <a:miter lim="800000"/>
            <a:headEnd/>
            <a:tailEnd/>
          </a:ln>
        </p:spPr>
      </p:pic>
      <p:pic>
        <p:nvPicPr>
          <p:cNvPr id="6" name="Picture 15" descr="lisawaves"/>
          <p:cNvPicPr>
            <a:picLocks noChangeAspect="1" noChangeArrowheads="1"/>
          </p:cNvPicPr>
          <p:nvPr/>
        </p:nvPicPr>
        <p:blipFill>
          <a:blip r:embed="rId3"/>
          <a:srcRect l="21621" t="16000" r="13514" b="48800"/>
          <a:stretch>
            <a:fillRect/>
          </a:stretch>
        </p:blipFill>
        <p:spPr bwMode="auto">
          <a:xfrm>
            <a:off x="0" y="2743200"/>
            <a:ext cx="1828800" cy="838200"/>
          </a:xfrm>
          <a:prstGeom prst="rect">
            <a:avLst/>
          </a:prstGeom>
          <a:noFill/>
          <a:ln w="9525">
            <a:noFill/>
            <a:miter lim="800000"/>
            <a:headEnd/>
            <a:tailEnd/>
          </a:ln>
        </p:spPr>
      </p:pic>
      <p:sp>
        <p:nvSpPr>
          <p:cNvPr id="8" name="Rectangle 7"/>
          <p:cNvSpPr/>
          <p:nvPr/>
        </p:nvSpPr>
        <p:spPr>
          <a:xfrm>
            <a:off x="0" y="3810000"/>
            <a:ext cx="4495800" cy="1592744"/>
          </a:xfrm>
          <a:prstGeom prst="rect">
            <a:avLst/>
          </a:prstGeom>
        </p:spPr>
        <p:txBody>
          <a:bodyPr wrap="square">
            <a:spAutoFit/>
          </a:bodyPr>
          <a:lstStyle/>
          <a:p>
            <a:pPr marL="311150" indent="-311150" defTabSz="407988">
              <a:lnSpc>
                <a:spcPct val="90000"/>
              </a:lnSpc>
            </a:pPr>
            <a:endParaRPr lang="en-US" sz="1800" b="1" dirty="0" smtClean="0">
              <a:solidFill>
                <a:srgbClr val="FF0000"/>
              </a:solidFill>
            </a:endParaRPr>
          </a:p>
          <a:p>
            <a:pPr marL="311150" indent="-311150" defTabSz="407988">
              <a:lnSpc>
                <a:spcPct val="90000"/>
              </a:lnSpc>
            </a:pPr>
            <a:r>
              <a:rPr lang="en-US" sz="1800" b="1" dirty="0" smtClean="0">
                <a:solidFill>
                  <a:srgbClr val="FF0000"/>
                </a:solidFill>
              </a:rPr>
              <a:t>GW Sources </a:t>
            </a:r>
          </a:p>
          <a:p>
            <a:pPr marL="311150" indent="-311150" defTabSz="407988">
              <a:lnSpc>
                <a:spcPct val="90000"/>
              </a:lnSpc>
              <a:buFont typeface="Wingdings" charset="2"/>
              <a:buChar char="ü"/>
            </a:pPr>
            <a:r>
              <a:rPr lang="en-US" sz="1800" b="1" dirty="0" smtClean="0">
                <a:solidFill>
                  <a:srgbClr val="FF0000"/>
                </a:solidFill>
              </a:rPr>
              <a:t>Binary fusion (NS-NS,BH-BH) </a:t>
            </a:r>
          </a:p>
          <a:p>
            <a:pPr marL="311150" indent="-311150" defTabSz="407988">
              <a:lnSpc>
                <a:spcPct val="90000"/>
              </a:lnSpc>
              <a:buFont typeface="Wingdings" charset="2"/>
              <a:buChar char="ü"/>
            </a:pPr>
            <a:r>
              <a:rPr lang="en-US" sz="1800" b="1" dirty="0" smtClean="0">
                <a:solidFill>
                  <a:srgbClr val="FF0000"/>
                </a:solidFill>
              </a:rPr>
              <a:t>Supernovae / </a:t>
            </a:r>
            <a:r>
              <a:rPr lang="en-US" sz="1800" b="1" dirty="0" err="1" smtClean="0">
                <a:solidFill>
                  <a:srgbClr val="FF0000"/>
                </a:solidFill>
              </a:rPr>
              <a:t>GRBs</a:t>
            </a:r>
            <a:r>
              <a:rPr lang="en-US" sz="1800" b="1" dirty="0" smtClean="0">
                <a:solidFill>
                  <a:srgbClr val="FF0000"/>
                </a:solidFill>
              </a:rPr>
              <a:t>: </a:t>
            </a:r>
            <a:r>
              <a:rPr lang="en-US" sz="1800" b="1" i="1" dirty="0" smtClean="0">
                <a:solidFill>
                  <a:srgbClr val="FF0000"/>
                </a:solidFill>
              </a:rPr>
              <a:t>“bursts”</a:t>
            </a:r>
            <a:endParaRPr lang="en-US" sz="1800" b="1" dirty="0" smtClean="0">
              <a:solidFill>
                <a:srgbClr val="FF0000"/>
              </a:solidFill>
            </a:endParaRPr>
          </a:p>
          <a:p>
            <a:pPr marL="311150" indent="-311150" defTabSz="407988">
              <a:lnSpc>
                <a:spcPct val="90000"/>
              </a:lnSpc>
              <a:buFont typeface="Wingdings" charset="2"/>
              <a:buChar char="ü"/>
            </a:pPr>
            <a:r>
              <a:rPr lang="en-US" sz="1800" b="1" dirty="0" smtClean="0">
                <a:solidFill>
                  <a:srgbClr val="FF0000"/>
                </a:solidFill>
              </a:rPr>
              <a:t>Pulsars : </a:t>
            </a:r>
            <a:r>
              <a:rPr lang="en-US" sz="1800" b="1" i="1" dirty="0" smtClean="0">
                <a:solidFill>
                  <a:srgbClr val="FF0000"/>
                </a:solidFill>
              </a:rPr>
              <a:t>“periodic”</a:t>
            </a:r>
            <a:endParaRPr lang="en-US" sz="1800" b="1" dirty="0" smtClean="0">
              <a:solidFill>
                <a:srgbClr val="FF0000"/>
              </a:solidFill>
            </a:endParaRPr>
          </a:p>
          <a:p>
            <a:pPr marL="311150" indent="-311150" defTabSz="407988">
              <a:lnSpc>
                <a:spcPct val="90000"/>
              </a:lnSpc>
              <a:buFont typeface="Wingdings" charset="2"/>
              <a:buChar char="ü"/>
            </a:pPr>
            <a:r>
              <a:rPr lang="en-US" sz="1800" b="1" dirty="0" smtClean="0">
                <a:solidFill>
                  <a:srgbClr val="FF0000"/>
                </a:solidFill>
              </a:rPr>
              <a:t>Cosmology </a:t>
            </a:r>
            <a:r>
              <a:rPr lang="en-US" sz="1800" b="1" i="1" dirty="0" smtClean="0">
                <a:solidFill>
                  <a:srgbClr val="FF0000"/>
                </a:solidFill>
              </a:rPr>
              <a:t>“stochastic background</a:t>
            </a:r>
            <a:endParaRPr lang="fr-FR" sz="1800" dirty="0"/>
          </a:p>
        </p:txBody>
      </p:sp>
      <p:pic>
        <p:nvPicPr>
          <p:cNvPr id="9" name="Picture 15"/>
          <p:cNvPicPr>
            <a:picLocks noChangeAspect="1" noChangeArrowheads="1"/>
          </p:cNvPicPr>
          <p:nvPr/>
        </p:nvPicPr>
        <p:blipFill>
          <a:blip r:embed="rId4"/>
          <a:srcRect/>
          <a:stretch>
            <a:fillRect/>
          </a:stretch>
        </p:blipFill>
        <p:spPr bwMode="auto">
          <a:xfrm>
            <a:off x="152400" y="5486400"/>
            <a:ext cx="3505200" cy="1195388"/>
          </a:xfrm>
          <a:prstGeom prst="rect">
            <a:avLst/>
          </a:prstGeom>
          <a:solidFill>
            <a:schemeClr val="tx1"/>
          </a:solidFill>
          <a:ln w="12700">
            <a:noFill/>
            <a:miter lim="800000"/>
            <a:headEnd type="none" w="sm" len="sm"/>
            <a:tailEnd type="none" w="sm" len="sm"/>
          </a:ln>
        </p:spPr>
      </p:pic>
      <p:pic>
        <p:nvPicPr>
          <p:cNvPr id="10" name="Picture 4" descr="fig03-grav wave effect b2"/>
          <p:cNvPicPr>
            <a:picLocks noChangeAspect="1" noChangeArrowheads="1"/>
          </p:cNvPicPr>
          <p:nvPr/>
        </p:nvPicPr>
        <p:blipFill>
          <a:blip r:embed="rId5"/>
          <a:srcRect/>
          <a:stretch>
            <a:fillRect/>
          </a:stretch>
        </p:blipFill>
        <p:spPr bwMode="auto">
          <a:xfrm>
            <a:off x="3048000" y="2640465"/>
            <a:ext cx="2057400" cy="1169535"/>
          </a:xfrm>
          <a:prstGeom prst="rect">
            <a:avLst/>
          </a:prstGeom>
          <a:solidFill>
            <a:schemeClr val="accent2">
              <a:lumMod val="60000"/>
              <a:lumOff val="40000"/>
            </a:schemeClr>
          </a:solidFill>
          <a:ln w="9525">
            <a:noFill/>
            <a:miter lim="800000"/>
            <a:headEnd/>
            <a:tailEnd/>
          </a:ln>
        </p:spPr>
      </p:pic>
      <p:sp>
        <p:nvSpPr>
          <p:cNvPr id="11" name="Flèche vers la droite 10"/>
          <p:cNvSpPr/>
          <p:nvPr/>
        </p:nvSpPr>
        <p:spPr bwMode="auto">
          <a:xfrm>
            <a:off x="2057400" y="2971800"/>
            <a:ext cx="838200" cy="304800"/>
          </a:xfrm>
          <a:prstGeom prst="rightArrow">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Image 2"/>
          <p:cNvPicPr>
            <a:picLocks noChangeAspect="1"/>
          </p:cNvPicPr>
          <p:nvPr/>
        </p:nvPicPr>
        <p:blipFill>
          <a:blip r:embed="rId3"/>
          <a:srcRect r="1165" b="1987"/>
          <a:stretch>
            <a:fillRect/>
          </a:stretch>
        </p:blipFill>
        <p:spPr>
          <a:xfrm>
            <a:off x="1447800" y="228600"/>
            <a:ext cx="6705600" cy="5012267"/>
          </a:xfrm>
          <a:prstGeom prst="rect">
            <a:avLst/>
          </a:prstGeom>
        </p:spPr>
      </p:pic>
      <p:sp>
        <p:nvSpPr>
          <p:cNvPr id="4" name="ZoneTexte 3"/>
          <p:cNvSpPr txBox="1"/>
          <p:nvPr/>
        </p:nvSpPr>
        <p:spPr>
          <a:xfrm>
            <a:off x="0" y="5257800"/>
            <a:ext cx="9144000" cy="1846659"/>
          </a:xfrm>
          <a:prstGeom prst="rect">
            <a:avLst/>
          </a:prstGeom>
          <a:noFill/>
        </p:spPr>
        <p:txBody>
          <a:bodyPr wrap="square" rtlCol="0">
            <a:spAutoFit/>
          </a:bodyPr>
          <a:lstStyle/>
          <a:p>
            <a:pPr algn="just"/>
            <a:r>
              <a:rPr lang="en-GB" sz="1800" dirty="0" smtClean="0">
                <a:solidFill>
                  <a:srgbClr val="FFFFFF"/>
                </a:solidFill>
                <a:latin typeface="Cambria"/>
                <a:cs typeface="Cambria"/>
              </a:rPr>
              <a:t>The scientific community has pioneered a network between the gravitational wave antennas in Europe and in the United States, with sharing of information and techniques, coordinated data-taking, immediate exchange of data, and joint publication of results. Other ground-based antennae are expected to come on-line (LCGT in Japan funded for 150 M€, AIGO? In Australia) and expected to join the network. </a:t>
            </a:r>
          </a:p>
          <a:p>
            <a:endParaRPr lang="fr-FR" dirty="0"/>
          </a:p>
        </p:txBody>
      </p:sp>
      <p:pic>
        <p:nvPicPr>
          <p:cNvPr id="5" name="Picture 2"/>
          <p:cNvPicPr>
            <a:picLocks noChangeAspect="1" noChangeArrowheads="1"/>
          </p:cNvPicPr>
          <p:nvPr/>
        </p:nvPicPr>
        <p:blipFill>
          <a:blip r:embed="rId4"/>
          <a:srcRect/>
          <a:stretch>
            <a:fillRect/>
          </a:stretch>
        </p:blipFill>
        <p:spPr bwMode="auto">
          <a:xfrm>
            <a:off x="6858000" y="1295400"/>
            <a:ext cx="1143000" cy="838200"/>
          </a:xfrm>
          <a:prstGeom prst="rect">
            <a:avLst/>
          </a:prstGeom>
          <a:noFill/>
          <a:ln w="12700">
            <a:noFill/>
            <a:miter lim="800000"/>
            <a:headEnd type="none" w="sm" len="sm"/>
            <a:tailEnd type="none" w="sm" len="sm"/>
          </a:ln>
        </p:spPr>
      </p:pic>
      <p:sp>
        <p:nvSpPr>
          <p:cNvPr id="6" name="ZoneTexte 4"/>
          <p:cNvSpPr txBox="1">
            <a:spLocks noChangeArrowheads="1"/>
          </p:cNvSpPr>
          <p:nvPr/>
        </p:nvSpPr>
        <p:spPr bwMode="auto">
          <a:xfrm>
            <a:off x="7086600" y="1371600"/>
            <a:ext cx="990600" cy="369888"/>
          </a:xfrm>
          <a:prstGeom prst="rect">
            <a:avLst/>
          </a:prstGeom>
          <a:noFill/>
          <a:ln w="9525">
            <a:noFill/>
            <a:miter lim="800000"/>
            <a:headEnd/>
            <a:tailEnd/>
          </a:ln>
        </p:spPr>
        <p:txBody>
          <a:bodyPr>
            <a:prstTxWarp prst="textNoShape">
              <a:avLst/>
            </a:prstTxWarp>
            <a:spAutoFit/>
          </a:bodyPr>
          <a:lstStyle/>
          <a:p>
            <a:r>
              <a:rPr lang="fr-FR" sz="1800" dirty="0">
                <a:solidFill>
                  <a:schemeClr val="bg1"/>
                </a:solidFill>
              </a:rPr>
              <a:t>LCGT</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Rectangle 36"/>
          <p:cNvSpPr>
            <a:spLocks noChangeArrowheads="1"/>
          </p:cNvSpPr>
          <p:nvPr/>
        </p:nvSpPr>
        <p:spPr bwMode="auto">
          <a:xfrm>
            <a:off x="0" y="1219200"/>
            <a:ext cx="5697538" cy="5638800"/>
          </a:xfrm>
          <a:prstGeom prst="rect">
            <a:avLst/>
          </a:prstGeom>
          <a:solidFill>
            <a:schemeClr val="tx1"/>
          </a:solidFill>
          <a:ln w="9525">
            <a:solidFill>
              <a:schemeClr val="tx1"/>
            </a:solidFill>
            <a:round/>
            <a:headEnd/>
            <a:tailEnd/>
          </a:ln>
        </p:spPr>
        <p:txBody>
          <a:bodyPr>
            <a:prstTxWarp prst="textNoShape">
              <a:avLst/>
            </a:prstTxWarp>
          </a:bodyPr>
          <a:lstStyle/>
          <a:p>
            <a:pPr eaLnBrk="0" hangingPunct="0"/>
            <a:endParaRPr lang="fr-FR"/>
          </a:p>
        </p:txBody>
      </p:sp>
      <p:sp>
        <p:nvSpPr>
          <p:cNvPr id="92163" name="ZoneTexte 2"/>
          <p:cNvSpPr txBox="1">
            <a:spLocks noChangeArrowheads="1"/>
          </p:cNvSpPr>
          <p:nvPr/>
        </p:nvSpPr>
        <p:spPr bwMode="auto">
          <a:xfrm>
            <a:off x="990600" y="0"/>
            <a:ext cx="7772400" cy="461665"/>
          </a:xfrm>
          <a:prstGeom prst="rect">
            <a:avLst/>
          </a:prstGeom>
          <a:noFill/>
          <a:ln w="9525">
            <a:noFill/>
            <a:miter lim="800000"/>
            <a:headEnd/>
            <a:tailEnd/>
          </a:ln>
        </p:spPr>
        <p:txBody>
          <a:bodyPr wrap="square">
            <a:prstTxWarp prst="textNoShape">
              <a:avLst/>
            </a:prstTxWarp>
            <a:spAutoFit/>
          </a:bodyPr>
          <a:lstStyle/>
          <a:p>
            <a:pPr eaLnBrk="0" hangingPunct="0"/>
            <a:r>
              <a:rPr lang="fr-FR" b="1" i="1" dirty="0" err="1" smtClean="0">
                <a:solidFill>
                  <a:schemeClr val="bg1"/>
                </a:solidFill>
                <a:latin typeface="Cambria"/>
                <a:cs typeface="Cambria"/>
              </a:rPr>
              <a:t>Gravitational</a:t>
            </a:r>
            <a:r>
              <a:rPr lang="fr-FR" b="1" i="1" dirty="0" smtClean="0">
                <a:solidFill>
                  <a:schemeClr val="bg1"/>
                </a:solidFill>
                <a:latin typeface="Cambria"/>
                <a:cs typeface="Cambria"/>
              </a:rPr>
              <a:t> </a:t>
            </a:r>
            <a:r>
              <a:rPr lang="fr-FR" b="1" i="1" dirty="0" err="1" smtClean="0">
                <a:solidFill>
                  <a:schemeClr val="bg1"/>
                </a:solidFill>
                <a:latin typeface="Cambria"/>
                <a:cs typeface="Cambria"/>
              </a:rPr>
              <a:t>waves</a:t>
            </a:r>
            <a:r>
              <a:rPr lang="fr-FR" b="1" i="1" dirty="0" smtClean="0">
                <a:solidFill>
                  <a:schemeClr val="bg1"/>
                </a:solidFill>
                <a:latin typeface="Cambria"/>
                <a:cs typeface="Cambria"/>
              </a:rPr>
              <a:t>:   LIGO-VIRGO </a:t>
            </a:r>
            <a:r>
              <a:rPr lang="fr-FR" b="1" i="1" dirty="0" err="1" smtClean="0">
                <a:solidFill>
                  <a:schemeClr val="bg1"/>
                </a:solidFill>
                <a:latin typeface="Cambria"/>
                <a:cs typeface="Cambria"/>
              </a:rPr>
              <a:t>common</a:t>
            </a:r>
            <a:r>
              <a:rPr lang="fr-FR" b="1" i="1" dirty="0" smtClean="0">
                <a:solidFill>
                  <a:schemeClr val="bg1"/>
                </a:solidFill>
                <a:latin typeface="Cambria"/>
                <a:cs typeface="Cambria"/>
              </a:rPr>
              <a:t> </a:t>
            </a:r>
            <a:r>
              <a:rPr lang="fr-FR" b="1" i="1" dirty="0" err="1" smtClean="0">
                <a:solidFill>
                  <a:schemeClr val="bg1"/>
                </a:solidFill>
                <a:latin typeface="Cambria"/>
                <a:cs typeface="Cambria"/>
              </a:rPr>
              <a:t>runs</a:t>
            </a:r>
            <a:r>
              <a:rPr lang="fr-FR" b="1" i="1" dirty="0" smtClean="0">
                <a:solidFill>
                  <a:schemeClr val="bg1"/>
                </a:solidFill>
                <a:latin typeface="Cambria"/>
                <a:cs typeface="Cambria"/>
              </a:rPr>
              <a:t> </a:t>
            </a:r>
            <a:endParaRPr lang="fr-FR" b="1" i="1" dirty="0">
              <a:solidFill>
                <a:schemeClr val="bg1"/>
              </a:solidFill>
              <a:latin typeface="Cambria"/>
              <a:cs typeface="Cambria"/>
            </a:endParaRPr>
          </a:p>
        </p:txBody>
      </p:sp>
      <p:grpSp>
        <p:nvGrpSpPr>
          <p:cNvPr id="2" name="Group 2"/>
          <p:cNvGrpSpPr>
            <a:grpSpLocks/>
          </p:cNvGrpSpPr>
          <p:nvPr/>
        </p:nvGrpSpPr>
        <p:grpSpPr bwMode="auto">
          <a:xfrm>
            <a:off x="0" y="609405"/>
            <a:ext cx="9144000" cy="6421641"/>
            <a:chOff x="0" y="-119"/>
            <a:chExt cx="6194" cy="4371"/>
          </a:xfrm>
        </p:grpSpPr>
        <p:sp>
          <p:nvSpPr>
            <p:cNvPr id="92166" name="Text Box 3"/>
            <p:cNvSpPr txBox="1">
              <a:spLocks noChangeArrowheads="1"/>
            </p:cNvSpPr>
            <p:nvPr/>
          </p:nvSpPr>
          <p:spPr bwMode="auto">
            <a:xfrm>
              <a:off x="0" y="0"/>
              <a:ext cx="5760" cy="425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300"/>
                <a:t>                              </a:t>
              </a:r>
              <a:endParaRPr lang="en-US" sz="2100" b="1">
                <a:solidFill>
                  <a:srgbClr val="FFFF66"/>
                </a:solidFill>
              </a:endParaRPr>
            </a:p>
            <a:p>
              <a:pPr eaLnBrk="0" hangingPunct="0">
                <a:spcBef>
                  <a:spcPct val="50000"/>
                </a:spcBef>
              </a:pPr>
              <a:endParaRPr lang="en-US" b="1"/>
            </a:p>
            <a:p>
              <a:pPr eaLnBrk="0" hangingPunct="0">
                <a:spcBef>
                  <a:spcPct val="50000"/>
                </a:spcBef>
              </a:pPr>
              <a:endParaRPr lang="en-US" b="1"/>
            </a:p>
            <a:p>
              <a:pPr eaLnBrk="0" hangingPunct="0">
                <a:spcBef>
                  <a:spcPct val="50000"/>
                </a:spcBef>
              </a:pPr>
              <a:endParaRPr lang="en-US" b="1"/>
            </a:p>
            <a:p>
              <a:pPr eaLnBrk="0" hangingPunct="0">
                <a:spcBef>
                  <a:spcPct val="50000"/>
                </a:spcBef>
              </a:pPr>
              <a:endParaRPr lang="en-US" b="1"/>
            </a:p>
            <a:p>
              <a:pPr eaLnBrk="0" hangingPunct="0">
                <a:spcBef>
                  <a:spcPct val="50000"/>
                </a:spcBef>
              </a:pPr>
              <a:endParaRPr lang="en-US" b="1"/>
            </a:p>
            <a:p>
              <a:pPr eaLnBrk="0" hangingPunct="0">
                <a:spcBef>
                  <a:spcPct val="50000"/>
                </a:spcBef>
              </a:pPr>
              <a:endParaRPr lang="en-US" b="1"/>
            </a:p>
            <a:p>
              <a:pPr eaLnBrk="0" hangingPunct="0">
                <a:spcBef>
                  <a:spcPct val="50000"/>
                </a:spcBef>
              </a:pPr>
              <a:endParaRPr lang="en-US" b="1"/>
            </a:p>
            <a:p>
              <a:pPr eaLnBrk="0" hangingPunct="0">
                <a:spcBef>
                  <a:spcPct val="50000"/>
                </a:spcBef>
              </a:pPr>
              <a:endParaRPr lang="en-US" b="1"/>
            </a:p>
            <a:p>
              <a:pPr eaLnBrk="0" hangingPunct="0">
                <a:spcBef>
                  <a:spcPct val="50000"/>
                </a:spcBef>
              </a:pPr>
              <a:endParaRPr lang="en-US" sz="600" b="1"/>
            </a:p>
            <a:p>
              <a:pPr eaLnBrk="0" hangingPunct="0">
                <a:spcBef>
                  <a:spcPct val="50000"/>
                </a:spcBef>
              </a:pPr>
              <a:endParaRPr lang="en-US" sz="600" b="1"/>
            </a:p>
            <a:p>
              <a:pPr eaLnBrk="0" hangingPunct="0">
                <a:spcBef>
                  <a:spcPct val="50000"/>
                </a:spcBef>
              </a:pPr>
              <a:endParaRPr lang="en-US" sz="600" b="1"/>
            </a:p>
            <a:p>
              <a:pPr eaLnBrk="0" hangingPunct="0">
                <a:spcBef>
                  <a:spcPct val="50000"/>
                </a:spcBef>
              </a:pPr>
              <a:endParaRPr lang="en-US" sz="600" b="1"/>
            </a:p>
            <a:p>
              <a:pPr eaLnBrk="0" hangingPunct="0">
                <a:spcBef>
                  <a:spcPct val="50000"/>
                </a:spcBef>
              </a:pPr>
              <a:endParaRPr lang="en-US" sz="600" b="1"/>
            </a:p>
            <a:p>
              <a:pPr eaLnBrk="0" hangingPunct="0">
                <a:spcBef>
                  <a:spcPct val="50000"/>
                </a:spcBef>
              </a:pPr>
              <a:endParaRPr lang="en-US" sz="600" b="1"/>
            </a:p>
            <a:p>
              <a:pPr eaLnBrk="0" hangingPunct="0">
                <a:spcBef>
                  <a:spcPct val="50000"/>
                </a:spcBef>
              </a:pPr>
              <a:endParaRPr lang="en-US" sz="600" b="1"/>
            </a:p>
            <a:p>
              <a:pPr eaLnBrk="0" hangingPunct="0">
                <a:spcBef>
                  <a:spcPct val="50000"/>
                </a:spcBef>
              </a:pPr>
              <a:endParaRPr lang="en-US" sz="600" b="1"/>
            </a:p>
            <a:p>
              <a:pPr eaLnBrk="0" hangingPunct="0">
                <a:spcBef>
                  <a:spcPct val="50000"/>
                </a:spcBef>
              </a:pPr>
              <a:endParaRPr lang="en-US" sz="600" b="1"/>
            </a:p>
            <a:p>
              <a:pPr eaLnBrk="0" hangingPunct="0">
                <a:spcBef>
                  <a:spcPct val="50000"/>
                </a:spcBef>
              </a:pPr>
              <a:endParaRPr lang="en-US" sz="600" b="1"/>
            </a:p>
            <a:p>
              <a:pPr eaLnBrk="0" hangingPunct="0">
                <a:spcBef>
                  <a:spcPct val="50000"/>
                </a:spcBef>
              </a:pPr>
              <a:endParaRPr lang="en-US" sz="600" b="1"/>
            </a:p>
          </p:txBody>
        </p:sp>
        <p:pic>
          <p:nvPicPr>
            <p:cNvPr id="92167" name="Picture 5"/>
            <p:cNvPicPr>
              <a:picLocks noChangeAspect="1" noChangeArrowheads="1"/>
            </p:cNvPicPr>
            <p:nvPr/>
          </p:nvPicPr>
          <p:blipFill>
            <a:blip r:embed="rId3"/>
            <a:srcRect/>
            <a:stretch>
              <a:fillRect/>
            </a:stretch>
          </p:blipFill>
          <p:spPr bwMode="auto">
            <a:xfrm>
              <a:off x="0" y="663"/>
              <a:ext cx="3707" cy="3419"/>
            </a:xfrm>
            <a:prstGeom prst="rect">
              <a:avLst/>
            </a:prstGeom>
            <a:noFill/>
            <a:ln w="9525">
              <a:noFill/>
              <a:miter lim="800000"/>
              <a:headEnd/>
              <a:tailEnd/>
            </a:ln>
          </p:spPr>
        </p:pic>
        <p:grpSp>
          <p:nvGrpSpPr>
            <p:cNvPr id="3" name="Group 6"/>
            <p:cNvGrpSpPr>
              <a:grpSpLocks/>
            </p:cNvGrpSpPr>
            <p:nvPr/>
          </p:nvGrpSpPr>
          <p:grpSpPr bwMode="auto">
            <a:xfrm rot="-2409037">
              <a:off x="521" y="2115"/>
              <a:ext cx="181" cy="226"/>
              <a:chOff x="567" y="2115"/>
              <a:chExt cx="181" cy="226"/>
            </a:xfrm>
          </p:grpSpPr>
          <p:sp>
            <p:nvSpPr>
              <p:cNvPr id="92193" name="Line 7"/>
              <p:cNvSpPr>
                <a:spLocks noChangeShapeType="1"/>
              </p:cNvSpPr>
              <p:nvPr/>
            </p:nvSpPr>
            <p:spPr bwMode="auto">
              <a:xfrm flipV="1">
                <a:off x="567" y="2115"/>
                <a:ext cx="181" cy="45"/>
              </a:xfrm>
              <a:prstGeom prst="line">
                <a:avLst/>
              </a:prstGeom>
              <a:noFill/>
              <a:ln w="38100">
                <a:solidFill>
                  <a:srgbClr val="FF3300"/>
                </a:solidFill>
                <a:round/>
                <a:headEnd/>
                <a:tailEnd/>
              </a:ln>
            </p:spPr>
            <p:txBody>
              <a:bodyPr>
                <a:prstTxWarp prst="textNoShape">
                  <a:avLst/>
                </a:prstTxWarp>
              </a:bodyPr>
              <a:lstStyle/>
              <a:p>
                <a:endParaRPr lang="fr-FR"/>
              </a:p>
            </p:txBody>
          </p:sp>
          <p:sp>
            <p:nvSpPr>
              <p:cNvPr id="92194" name="Line 8"/>
              <p:cNvSpPr>
                <a:spLocks noChangeShapeType="1"/>
              </p:cNvSpPr>
              <p:nvPr/>
            </p:nvSpPr>
            <p:spPr bwMode="auto">
              <a:xfrm>
                <a:off x="567" y="2160"/>
                <a:ext cx="45" cy="181"/>
              </a:xfrm>
              <a:prstGeom prst="line">
                <a:avLst/>
              </a:prstGeom>
              <a:noFill/>
              <a:ln w="38100">
                <a:solidFill>
                  <a:srgbClr val="FF3300"/>
                </a:solidFill>
                <a:round/>
                <a:headEnd/>
                <a:tailEnd/>
              </a:ln>
            </p:spPr>
            <p:txBody>
              <a:bodyPr>
                <a:prstTxWarp prst="textNoShape">
                  <a:avLst/>
                </a:prstTxWarp>
              </a:bodyPr>
              <a:lstStyle/>
              <a:p>
                <a:endParaRPr lang="fr-FR"/>
              </a:p>
            </p:txBody>
          </p:sp>
        </p:grpSp>
        <p:grpSp>
          <p:nvGrpSpPr>
            <p:cNvPr id="4" name="Group 9"/>
            <p:cNvGrpSpPr>
              <a:grpSpLocks/>
            </p:cNvGrpSpPr>
            <p:nvPr/>
          </p:nvGrpSpPr>
          <p:grpSpPr bwMode="auto">
            <a:xfrm rot="-2401666">
              <a:off x="930" y="2750"/>
              <a:ext cx="181" cy="226"/>
              <a:chOff x="567" y="2115"/>
              <a:chExt cx="181" cy="226"/>
            </a:xfrm>
          </p:grpSpPr>
          <p:sp>
            <p:nvSpPr>
              <p:cNvPr id="92191" name="Line 10"/>
              <p:cNvSpPr>
                <a:spLocks noChangeShapeType="1"/>
              </p:cNvSpPr>
              <p:nvPr/>
            </p:nvSpPr>
            <p:spPr bwMode="auto">
              <a:xfrm flipV="1">
                <a:off x="567" y="2115"/>
                <a:ext cx="181" cy="45"/>
              </a:xfrm>
              <a:prstGeom prst="line">
                <a:avLst/>
              </a:prstGeom>
              <a:noFill/>
              <a:ln w="38100">
                <a:solidFill>
                  <a:srgbClr val="FF3300"/>
                </a:solidFill>
                <a:round/>
                <a:headEnd/>
                <a:tailEnd/>
              </a:ln>
            </p:spPr>
            <p:txBody>
              <a:bodyPr>
                <a:prstTxWarp prst="textNoShape">
                  <a:avLst/>
                </a:prstTxWarp>
              </a:bodyPr>
              <a:lstStyle/>
              <a:p>
                <a:endParaRPr lang="fr-FR"/>
              </a:p>
            </p:txBody>
          </p:sp>
          <p:sp>
            <p:nvSpPr>
              <p:cNvPr id="92192" name="Line 11"/>
              <p:cNvSpPr>
                <a:spLocks noChangeShapeType="1"/>
              </p:cNvSpPr>
              <p:nvPr/>
            </p:nvSpPr>
            <p:spPr bwMode="auto">
              <a:xfrm>
                <a:off x="567" y="2160"/>
                <a:ext cx="45" cy="181"/>
              </a:xfrm>
              <a:prstGeom prst="line">
                <a:avLst/>
              </a:prstGeom>
              <a:noFill/>
              <a:ln w="38100">
                <a:solidFill>
                  <a:srgbClr val="FF3300"/>
                </a:solidFill>
                <a:round/>
                <a:headEnd/>
                <a:tailEnd/>
              </a:ln>
            </p:spPr>
            <p:txBody>
              <a:bodyPr>
                <a:prstTxWarp prst="textNoShape">
                  <a:avLst/>
                </a:prstTxWarp>
              </a:bodyPr>
              <a:lstStyle/>
              <a:p>
                <a:endParaRPr lang="fr-FR"/>
              </a:p>
            </p:txBody>
          </p:sp>
        </p:grpSp>
        <p:grpSp>
          <p:nvGrpSpPr>
            <p:cNvPr id="5" name="Group 12"/>
            <p:cNvGrpSpPr>
              <a:grpSpLocks/>
            </p:cNvGrpSpPr>
            <p:nvPr/>
          </p:nvGrpSpPr>
          <p:grpSpPr bwMode="auto">
            <a:xfrm rot="8477366">
              <a:off x="2744" y="1480"/>
              <a:ext cx="181" cy="226"/>
              <a:chOff x="567" y="2115"/>
              <a:chExt cx="181" cy="226"/>
            </a:xfrm>
          </p:grpSpPr>
          <p:sp>
            <p:nvSpPr>
              <p:cNvPr id="92189" name="Line 13"/>
              <p:cNvSpPr>
                <a:spLocks noChangeShapeType="1"/>
              </p:cNvSpPr>
              <p:nvPr/>
            </p:nvSpPr>
            <p:spPr bwMode="auto">
              <a:xfrm flipV="1">
                <a:off x="567" y="2115"/>
                <a:ext cx="181" cy="45"/>
              </a:xfrm>
              <a:prstGeom prst="line">
                <a:avLst/>
              </a:prstGeom>
              <a:noFill/>
              <a:ln w="38100">
                <a:solidFill>
                  <a:srgbClr val="FF3300"/>
                </a:solidFill>
                <a:round/>
                <a:headEnd/>
                <a:tailEnd/>
              </a:ln>
            </p:spPr>
            <p:txBody>
              <a:bodyPr>
                <a:prstTxWarp prst="textNoShape">
                  <a:avLst/>
                </a:prstTxWarp>
              </a:bodyPr>
              <a:lstStyle/>
              <a:p>
                <a:endParaRPr lang="fr-FR"/>
              </a:p>
            </p:txBody>
          </p:sp>
          <p:sp>
            <p:nvSpPr>
              <p:cNvPr id="92190" name="Line 14"/>
              <p:cNvSpPr>
                <a:spLocks noChangeShapeType="1"/>
              </p:cNvSpPr>
              <p:nvPr/>
            </p:nvSpPr>
            <p:spPr bwMode="auto">
              <a:xfrm>
                <a:off x="567" y="2160"/>
                <a:ext cx="45" cy="181"/>
              </a:xfrm>
              <a:prstGeom prst="line">
                <a:avLst/>
              </a:prstGeom>
              <a:noFill/>
              <a:ln w="38100">
                <a:solidFill>
                  <a:srgbClr val="FF3300"/>
                </a:solidFill>
                <a:round/>
                <a:headEnd/>
                <a:tailEnd/>
              </a:ln>
            </p:spPr>
            <p:txBody>
              <a:bodyPr>
                <a:prstTxWarp prst="textNoShape">
                  <a:avLst/>
                </a:prstTxWarp>
              </a:bodyPr>
              <a:lstStyle/>
              <a:p>
                <a:endParaRPr lang="fr-FR"/>
              </a:p>
            </p:txBody>
          </p:sp>
        </p:grpSp>
        <p:sp>
          <p:nvSpPr>
            <p:cNvPr id="92171" name="Line 15"/>
            <p:cNvSpPr>
              <a:spLocks noChangeShapeType="1"/>
            </p:cNvSpPr>
            <p:nvPr/>
          </p:nvSpPr>
          <p:spPr bwMode="auto">
            <a:xfrm flipV="1">
              <a:off x="521" y="346"/>
              <a:ext cx="2767" cy="1905"/>
            </a:xfrm>
            <a:prstGeom prst="line">
              <a:avLst/>
            </a:prstGeom>
            <a:noFill/>
            <a:ln w="19050">
              <a:solidFill>
                <a:srgbClr val="FFFFCC"/>
              </a:solidFill>
              <a:round/>
              <a:headEnd/>
              <a:tailEnd/>
            </a:ln>
          </p:spPr>
          <p:txBody>
            <a:bodyPr>
              <a:prstTxWarp prst="textNoShape">
                <a:avLst/>
              </a:prstTxWarp>
            </a:bodyPr>
            <a:lstStyle/>
            <a:p>
              <a:endParaRPr lang="fr-FR"/>
            </a:p>
          </p:txBody>
        </p:sp>
        <p:sp>
          <p:nvSpPr>
            <p:cNvPr id="92172" name="Line 16"/>
            <p:cNvSpPr>
              <a:spLocks noChangeShapeType="1"/>
            </p:cNvSpPr>
            <p:nvPr/>
          </p:nvSpPr>
          <p:spPr bwMode="auto">
            <a:xfrm flipV="1">
              <a:off x="930" y="346"/>
              <a:ext cx="2358" cy="2540"/>
            </a:xfrm>
            <a:prstGeom prst="line">
              <a:avLst/>
            </a:prstGeom>
            <a:noFill/>
            <a:ln w="19050">
              <a:solidFill>
                <a:srgbClr val="FFFFCC"/>
              </a:solidFill>
              <a:round/>
              <a:headEnd/>
              <a:tailEnd/>
            </a:ln>
          </p:spPr>
          <p:txBody>
            <a:bodyPr>
              <a:prstTxWarp prst="textNoShape">
                <a:avLst/>
              </a:prstTxWarp>
            </a:bodyPr>
            <a:lstStyle/>
            <a:p>
              <a:endParaRPr lang="fr-FR"/>
            </a:p>
          </p:txBody>
        </p:sp>
        <p:sp>
          <p:nvSpPr>
            <p:cNvPr id="92173" name="Text Box 17"/>
            <p:cNvSpPr txBox="1">
              <a:spLocks noChangeArrowheads="1"/>
            </p:cNvSpPr>
            <p:nvPr/>
          </p:nvSpPr>
          <p:spPr bwMode="auto">
            <a:xfrm>
              <a:off x="2608" y="1525"/>
              <a:ext cx="591" cy="174"/>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000">
                  <a:solidFill>
                    <a:srgbClr val="FFFFFF"/>
                  </a:solidFill>
                </a:rPr>
                <a:t>VIRGO</a:t>
              </a:r>
            </a:p>
          </p:txBody>
        </p:sp>
        <p:sp>
          <p:nvSpPr>
            <p:cNvPr id="92174" name="AutoShape 18"/>
            <p:cNvSpPr>
              <a:spLocks noChangeArrowheads="1"/>
            </p:cNvSpPr>
            <p:nvPr/>
          </p:nvSpPr>
          <p:spPr bwMode="auto">
            <a:xfrm>
              <a:off x="3243" y="255"/>
              <a:ext cx="136" cy="136"/>
            </a:xfrm>
            <a:prstGeom prst="irregularSeal1">
              <a:avLst/>
            </a:prstGeom>
            <a:solidFill>
              <a:srgbClr val="FF6600"/>
            </a:solidFill>
            <a:ln w="9525">
              <a:solidFill>
                <a:schemeClr val="tx1"/>
              </a:solidFill>
              <a:miter lim="800000"/>
              <a:headEnd/>
              <a:tailEnd/>
            </a:ln>
          </p:spPr>
          <p:txBody>
            <a:bodyPr wrap="none" anchor="ctr">
              <a:prstTxWarp prst="textNoShape">
                <a:avLst/>
              </a:prstTxWarp>
            </a:bodyPr>
            <a:lstStyle/>
            <a:p>
              <a:pPr eaLnBrk="0" hangingPunct="0"/>
              <a:endParaRPr lang="fr-FR"/>
            </a:p>
          </p:txBody>
        </p:sp>
        <p:sp>
          <p:nvSpPr>
            <p:cNvPr id="92175" name="Text Box 19"/>
            <p:cNvSpPr txBox="1">
              <a:spLocks noChangeArrowheads="1"/>
            </p:cNvSpPr>
            <p:nvPr/>
          </p:nvSpPr>
          <p:spPr bwMode="auto">
            <a:xfrm rot="445021">
              <a:off x="839" y="2697"/>
              <a:ext cx="412" cy="16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000" b="1">
                  <a:solidFill>
                    <a:srgbClr val="FFFFFF"/>
                  </a:solidFill>
                </a:rPr>
                <a:t>LIGO</a:t>
              </a:r>
            </a:p>
          </p:txBody>
        </p:sp>
        <p:grpSp>
          <p:nvGrpSpPr>
            <p:cNvPr id="6" name="Group 20"/>
            <p:cNvGrpSpPr>
              <a:grpSpLocks/>
            </p:cNvGrpSpPr>
            <p:nvPr/>
          </p:nvGrpSpPr>
          <p:grpSpPr bwMode="auto">
            <a:xfrm rot="8477366">
              <a:off x="2562" y="1162"/>
              <a:ext cx="181" cy="226"/>
              <a:chOff x="567" y="2115"/>
              <a:chExt cx="181" cy="226"/>
            </a:xfrm>
          </p:grpSpPr>
          <p:sp>
            <p:nvSpPr>
              <p:cNvPr id="92187" name="Line 21"/>
              <p:cNvSpPr>
                <a:spLocks noChangeShapeType="1"/>
              </p:cNvSpPr>
              <p:nvPr/>
            </p:nvSpPr>
            <p:spPr bwMode="auto">
              <a:xfrm flipV="1">
                <a:off x="567" y="2115"/>
                <a:ext cx="181" cy="45"/>
              </a:xfrm>
              <a:prstGeom prst="line">
                <a:avLst/>
              </a:prstGeom>
              <a:noFill/>
              <a:ln w="38100">
                <a:solidFill>
                  <a:srgbClr val="FF3300"/>
                </a:solidFill>
                <a:round/>
                <a:headEnd/>
                <a:tailEnd/>
              </a:ln>
            </p:spPr>
            <p:txBody>
              <a:bodyPr>
                <a:prstTxWarp prst="textNoShape">
                  <a:avLst/>
                </a:prstTxWarp>
              </a:bodyPr>
              <a:lstStyle/>
              <a:p>
                <a:endParaRPr lang="fr-FR"/>
              </a:p>
            </p:txBody>
          </p:sp>
          <p:sp>
            <p:nvSpPr>
              <p:cNvPr id="92188" name="Line 22"/>
              <p:cNvSpPr>
                <a:spLocks noChangeShapeType="1"/>
              </p:cNvSpPr>
              <p:nvPr/>
            </p:nvSpPr>
            <p:spPr bwMode="auto">
              <a:xfrm>
                <a:off x="567" y="2160"/>
                <a:ext cx="45" cy="181"/>
              </a:xfrm>
              <a:prstGeom prst="line">
                <a:avLst/>
              </a:prstGeom>
              <a:noFill/>
              <a:ln w="38100">
                <a:solidFill>
                  <a:srgbClr val="FF3300"/>
                </a:solidFill>
                <a:round/>
                <a:headEnd/>
                <a:tailEnd/>
              </a:ln>
            </p:spPr>
            <p:txBody>
              <a:bodyPr>
                <a:prstTxWarp prst="textNoShape">
                  <a:avLst/>
                </a:prstTxWarp>
              </a:bodyPr>
              <a:lstStyle/>
              <a:p>
                <a:endParaRPr lang="fr-FR"/>
              </a:p>
            </p:txBody>
          </p:sp>
        </p:grpSp>
        <p:sp>
          <p:nvSpPr>
            <p:cNvPr id="92177" name="Text Box 23"/>
            <p:cNvSpPr txBox="1">
              <a:spLocks noChangeArrowheads="1"/>
            </p:cNvSpPr>
            <p:nvPr/>
          </p:nvSpPr>
          <p:spPr bwMode="auto">
            <a:xfrm>
              <a:off x="2290" y="1208"/>
              <a:ext cx="544" cy="168"/>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000" b="1">
                  <a:solidFill>
                    <a:srgbClr val="FFFFFF"/>
                  </a:solidFill>
                </a:rPr>
                <a:t>GEO 600</a:t>
              </a:r>
            </a:p>
          </p:txBody>
        </p:sp>
        <p:grpSp>
          <p:nvGrpSpPr>
            <p:cNvPr id="7" name="Group 24"/>
            <p:cNvGrpSpPr>
              <a:grpSpLocks/>
            </p:cNvGrpSpPr>
            <p:nvPr/>
          </p:nvGrpSpPr>
          <p:grpSpPr bwMode="auto">
            <a:xfrm rot="1250789">
              <a:off x="522" y="2011"/>
              <a:ext cx="453" cy="272"/>
              <a:chOff x="612" y="2011"/>
              <a:chExt cx="453" cy="272"/>
            </a:xfrm>
          </p:grpSpPr>
          <p:sp>
            <p:nvSpPr>
              <p:cNvPr id="92185" name="Text Box 25"/>
              <p:cNvSpPr txBox="1">
                <a:spLocks noChangeArrowheads="1"/>
              </p:cNvSpPr>
              <p:nvPr/>
            </p:nvSpPr>
            <p:spPr bwMode="auto">
              <a:xfrm>
                <a:off x="612" y="2044"/>
                <a:ext cx="227" cy="209"/>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700" b="1">
                    <a:solidFill>
                      <a:schemeClr val="bg1"/>
                    </a:solidFill>
                  </a:rPr>
                  <a:t>H1H2</a:t>
                </a:r>
              </a:p>
            </p:txBody>
          </p:sp>
          <p:sp>
            <p:nvSpPr>
              <p:cNvPr id="92186" name="Text Box 26"/>
              <p:cNvSpPr txBox="1">
                <a:spLocks noChangeArrowheads="1"/>
              </p:cNvSpPr>
              <p:nvPr/>
            </p:nvSpPr>
            <p:spPr bwMode="auto">
              <a:xfrm>
                <a:off x="747" y="2011"/>
                <a:ext cx="318" cy="272"/>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000" b="1">
                    <a:solidFill>
                      <a:srgbClr val="FFFFFF"/>
                    </a:solidFill>
                  </a:rPr>
                  <a:t>LIGO</a:t>
                </a:r>
              </a:p>
            </p:txBody>
          </p:sp>
        </p:grpSp>
        <p:sp>
          <p:nvSpPr>
            <p:cNvPr id="92179" name="Line 28"/>
            <p:cNvSpPr>
              <a:spLocks noChangeShapeType="1"/>
            </p:cNvSpPr>
            <p:nvPr/>
          </p:nvSpPr>
          <p:spPr bwMode="auto">
            <a:xfrm flipH="1">
              <a:off x="2744" y="346"/>
              <a:ext cx="544" cy="907"/>
            </a:xfrm>
            <a:prstGeom prst="line">
              <a:avLst/>
            </a:prstGeom>
            <a:noFill/>
            <a:ln w="19050">
              <a:solidFill>
                <a:srgbClr val="FFFFCC"/>
              </a:solidFill>
              <a:round/>
              <a:headEnd/>
              <a:tailEnd/>
            </a:ln>
          </p:spPr>
          <p:txBody>
            <a:bodyPr>
              <a:prstTxWarp prst="textNoShape">
                <a:avLst/>
              </a:prstTxWarp>
            </a:bodyPr>
            <a:lstStyle/>
            <a:p>
              <a:endParaRPr lang="fr-FR"/>
            </a:p>
          </p:txBody>
        </p:sp>
        <p:sp>
          <p:nvSpPr>
            <p:cNvPr id="92180" name="Line 29"/>
            <p:cNvSpPr>
              <a:spLocks noChangeShapeType="1"/>
            </p:cNvSpPr>
            <p:nvPr/>
          </p:nvSpPr>
          <p:spPr bwMode="auto">
            <a:xfrm flipH="1">
              <a:off x="2925" y="346"/>
              <a:ext cx="363" cy="1225"/>
            </a:xfrm>
            <a:prstGeom prst="line">
              <a:avLst/>
            </a:prstGeom>
            <a:noFill/>
            <a:ln w="19050">
              <a:solidFill>
                <a:srgbClr val="FFFFCC"/>
              </a:solidFill>
              <a:round/>
              <a:headEnd/>
              <a:tailEnd/>
            </a:ln>
          </p:spPr>
          <p:txBody>
            <a:bodyPr>
              <a:prstTxWarp prst="textNoShape">
                <a:avLst/>
              </a:prstTxWarp>
            </a:bodyPr>
            <a:lstStyle/>
            <a:p>
              <a:endParaRPr lang="fr-FR"/>
            </a:p>
          </p:txBody>
        </p:sp>
        <p:sp>
          <p:nvSpPr>
            <p:cNvPr id="92181" name="Text Box 32"/>
            <p:cNvSpPr txBox="1">
              <a:spLocks noChangeArrowheads="1"/>
            </p:cNvSpPr>
            <p:nvPr/>
          </p:nvSpPr>
          <p:spPr bwMode="auto">
            <a:xfrm>
              <a:off x="3510" y="-119"/>
              <a:ext cx="2684" cy="1504"/>
            </a:xfrm>
            <a:prstGeom prst="rect">
              <a:avLst/>
            </a:prstGeom>
            <a:noFill/>
            <a:ln w="38100">
              <a:solidFill>
                <a:srgbClr val="33CCCC"/>
              </a:solidFill>
              <a:miter lim="800000"/>
              <a:headEnd/>
              <a:tailEnd/>
            </a:ln>
          </p:spPr>
          <p:txBody>
            <a:bodyPr>
              <a:prstTxWarp prst="textNoShape">
                <a:avLst/>
              </a:prstTxWarp>
            </a:bodyPr>
            <a:lstStyle/>
            <a:p>
              <a:pPr algn="just" eaLnBrk="0" hangingPunct="0"/>
              <a:r>
                <a:rPr lang="en-US" sz="1600" b="1" dirty="0">
                  <a:solidFill>
                    <a:srgbClr val="FF0000"/>
                  </a:solidFill>
                  <a:latin typeface="Times New Roman" charset="0"/>
                </a:rPr>
                <a:t> </a:t>
              </a:r>
              <a:r>
                <a:rPr lang="en-US" sz="1800" b="1" dirty="0">
                  <a:solidFill>
                    <a:srgbClr val="FF6600"/>
                  </a:solidFill>
                  <a:latin typeface="Cambria"/>
                  <a:cs typeface="Cambria"/>
                </a:rPr>
                <a:t>An inspiring example: World network of gravitational wave antennas:</a:t>
              </a:r>
            </a:p>
            <a:p>
              <a:pPr algn="just" eaLnBrk="0" hangingPunct="0"/>
              <a:endParaRPr lang="en-US" sz="1800" b="1" dirty="0">
                <a:solidFill>
                  <a:srgbClr val="FF6600"/>
                </a:solidFill>
                <a:latin typeface="Cambria"/>
                <a:cs typeface="Cambria"/>
              </a:endParaRPr>
            </a:p>
            <a:p>
              <a:pPr eaLnBrk="0" hangingPunct="0">
                <a:buFont typeface="Wingdings" charset="2"/>
                <a:buChar char="ü"/>
              </a:pPr>
              <a:r>
                <a:rPr lang="en-US" sz="1800" b="1" dirty="0">
                  <a:solidFill>
                    <a:srgbClr val="FF6600"/>
                  </a:solidFill>
                  <a:latin typeface="Cambria"/>
                  <a:cs typeface="Cambria"/>
                </a:rPr>
                <a:t> Sensitivity increase</a:t>
              </a:r>
              <a:r>
                <a:rPr lang="en-US" sz="1800" b="1" dirty="0" smtClean="0">
                  <a:solidFill>
                    <a:srgbClr val="FF6600"/>
                  </a:solidFill>
                  <a:latin typeface="Cambria"/>
                  <a:cs typeface="Cambria"/>
                </a:rPr>
                <a:t> </a:t>
              </a:r>
            </a:p>
            <a:p>
              <a:pPr eaLnBrk="0" hangingPunct="0">
                <a:buFont typeface="Wingdings" charset="2"/>
                <a:buChar char="ü"/>
              </a:pPr>
              <a:r>
                <a:rPr lang="en-US" sz="1800" b="1" dirty="0">
                  <a:solidFill>
                    <a:srgbClr val="FF6600"/>
                  </a:solidFill>
                  <a:latin typeface="Cambria"/>
                  <a:cs typeface="Cambria"/>
                </a:rPr>
                <a:t> Source direction </a:t>
              </a:r>
              <a:r>
                <a:rPr lang="en-US" sz="1800" b="1" dirty="0" smtClean="0">
                  <a:solidFill>
                    <a:srgbClr val="FF6600"/>
                  </a:solidFill>
                  <a:latin typeface="Cambria"/>
                  <a:cs typeface="Cambria"/>
                </a:rPr>
                <a:t>determination</a:t>
              </a:r>
            </a:p>
            <a:p>
              <a:pPr eaLnBrk="0" hangingPunct="0">
                <a:buFont typeface="Wingdings" charset="2"/>
                <a:buChar char="ü"/>
              </a:pPr>
              <a:r>
                <a:rPr lang="en-US" sz="1800" b="1" dirty="0">
                  <a:solidFill>
                    <a:srgbClr val="FF6600"/>
                  </a:solidFill>
                  <a:latin typeface="Cambria"/>
                  <a:cs typeface="Cambria"/>
                </a:rPr>
                <a:t> Polarizations measurement</a:t>
              </a:r>
            </a:p>
            <a:p>
              <a:pPr eaLnBrk="0" hangingPunct="0">
                <a:buFont typeface="Wingdings" charset="2"/>
                <a:buChar char="ü"/>
              </a:pPr>
              <a:endParaRPr lang="en-US" sz="1800" b="1" dirty="0" smtClean="0">
                <a:solidFill>
                  <a:srgbClr val="FF6600"/>
                </a:solidFill>
                <a:latin typeface="Cambria"/>
                <a:cs typeface="Cambria"/>
              </a:endParaRPr>
            </a:p>
            <a:p>
              <a:pPr eaLnBrk="0" hangingPunct="0">
                <a:buFont typeface="Wingdings" charset="2"/>
                <a:buChar char="ü"/>
              </a:pPr>
              <a:endParaRPr lang="en-US" sz="1400" b="1" dirty="0">
                <a:solidFill>
                  <a:srgbClr val="FF0000"/>
                </a:solidFill>
                <a:latin typeface="Times New Roman" charset="0"/>
              </a:endParaRPr>
            </a:p>
          </p:txBody>
        </p:sp>
        <p:sp>
          <p:nvSpPr>
            <p:cNvPr id="92182" name="Line 33"/>
            <p:cNvSpPr>
              <a:spLocks noChangeShapeType="1"/>
            </p:cNvSpPr>
            <p:nvPr/>
          </p:nvSpPr>
          <p:spPr bwMode="auto">
            <a:xfrm flipH="1">
              <a:off x="2154" y="346"/>
              <a:ext cx="1134" cy="589"/>
            </a:xfrm>
            <a:prstGeom prst="line">
              <a:avLst/>
            </a:prstGeom>
            <a:noFill/>
            <a:ln w="19050">
              <a:solidFill>
                <a:schemeClr val="bg1"/>
              </a:solidFill>
              <a:round/>
              <a:headEnd/>
              <a:tailEnd/>
            </a:ln>
          </p:spPr>
          <p:txBody>
            <a:bodyPr>
              <a:prstTxWarp prst="textNoShape">
                <a:avLst/>
              </a:prstTxWarp>
            </a:bodyPr>
            <a:lstStyle/>
            <a:p>
              <a:endParaRPr lang="fr-FR"/>
            </a:p>
          </p:txBody>
        </p:sp>
        <p:sp>
          <p:nvSpPr>
            <p:cNvPr id="92183" name="Text Box 34"/>
            <p:cNvSpPr txBox="1">
              <a:spLocks noChangeArrowheads="1"/>
            </p:cNvSpPr>
            <p:nvPr/>
          </p:nvSpPr>
          <p:spPr bwMode="auto">
            <a:xfrm rot="-1787039">
              <a:off x="2064" y="718"/>
              <a:ext cx="544" cy="136"/>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700" b="1">
                  <a:solidFill>
                    <a:schemeClr val="bg1"/>
                  </a:solidFill>
                </a:rPr>
                <a:t>TAMA 300</a:t>
              </a:r>
            </a:p>
          </p:txBody>
        </p:sp>
        <p:sp>
          <p:nvSpPr>
            <p:cNvPr id="92184" name="Line 35"/>
            <p:cNvSpPr>
              <a:spLocks noChangeShapeType="1"/>
            </p:cNvSpPr>
            <p:nvPr/>
          </p:nvSpPr>
          <p:spPr bwMode="auto">
            <a:xfrm flipH="1">
              <a:off x="3016" y="346"/>
              <a:ext cx="272" cy="1270"/>
            </a:xfrm>
            <a:prstGeom prst="line">
              <a:avLst/>
            </a:prstGeom>
            <a:noFill/>
            <a:ln w="19050">
              <a:solidFill>
                <a:schemeClr val="bg1"/>
              </a:solidFill>
              <a:round/>
              <a:headEnd/>
              <a:tailEnd/>
            </a:ln>
          </p:spPr>
          <p:txBody>
            <a:bodyPr>
              <a:prstTxWarp prst="textNoShape">
                <a:avLst/>
              </a:prstTxWarp>
            </a:bodyPr>
            <a:lstStyle/>
            <a:p>
              <a:endParaRPr lang="fr-FR"/>
            </a:p>
          </p:txBody>
        </p:sp>
      </p:grpSp>
      <p:graphicFrame>
        <p:nvGraphicFramePr>
          <p:cNvPr id="92195" name="Object 35"/>
          <p:cNvGraphicFramePr>
            <a:graphicFrameLocks noChangeAspect="1"/>
          </p:cNvGraphicFramePr>
          <p:nvPr/>
        </p:nvGraphicFramePr>
        <p:xfrm>
          <a:off x="381000" y="3048000"/>
          <a:ext cx="4389120" cy="3657600"/>
        </p:xfrm>
        <a:graphic>
          <a:graphicData uri="http://schemas.openxmlformats.org/presentationml/2006/ole">
            <p:oleObj spid="_x0000_s72706" name="Document" r:id="rId4" imgW="4762500" imgH="3327400" progId="Word.Document.12">
              <p:link updateAutomatic="1"/>
            </p:oleObj>
          </a:graphicData>
        </a:graphic>
      </p:graphicFrame>
      <p:grpSp>
        <p:nvGrpSpPr>
          <p:cNvPr id="8" name="Group 5"/>
          <p:cNvGrpSpPr>
            <a:grpSpLocks/>
          </p:cNvGrpSpPr>
          <p:nvPr/>
        </p:nvGrpSpPr>
        <p:grpSpPr bwMode="auto">
          <a:xfrm>
            <a:off x="4894262" y="2700338"/>
            <a:ext cx="4249738" cy="4157662"/>
            <a:chOff x="1541" y="1403"/>
            <a:chExt cx="2654" cy="2619"/>
          </a:xfrm>
        </p:grpSpPr>
        <p:grpSp>
          <p:nvGrpSpPr>
            <p:cNvPr id="9" name="Group 6"/>
            <p:cNvGrpSpPr>
              <a:grpSpLocks noChangeAspect="1"/>
            </p:cNvGrpSpPr>
            <p:nvPr/>
          </p:nvGrpSpPr>
          <p:grpSpPr bwMode="auto">
            <a:xfrm>
              <a:off x="1541" y="1403"/>
              <a:ext cx="2564" cy="2435"/>
              <a:chOff x="2304" y="864"/>
              <a:chExt cx="3456" cy="2939"/>
            </a:xfrm>
          </p:grpSpPr>
          <p:pic>
            <p:nvPicPr>
              <p:cNvPr id="47" name="Picture 7" descr="LIGO volume"/>
              <p:cNvPicPr>
                <a:picLocks noChangeAspect="1" noChangeArrowheads="1"/>
              </p:cNvPicPr>
              <p:nvPr/>
            </p:nvPicPr>
            <p:blipFill>
              <a:blip r:embed="rId5">
                <a:alphaModFix amt="50000"/>
              </a:blip>
              <a:srcRect/>
              <a:stretch>
                <a:fillRect/>
              </a:stretch>
            </p:blipFill>
            <p:spPr bwMode="auto">
              <a:xfrm>
                <a:off x="2304" y="864"/>
                <a:ext cx="3456" cy="2939"/>
              </a:xfrm>
              <a:prstGeom prst="rect">
                <a:avLst/>
              </a:prstGeom>
              <a:noFill/>
            </p:spPr>
          </p:pic>
          <p:sp>
            <p:nvSpPr>
              <p:cNvPr id="48" name="Text Box 8"/>
              <p:cNvSpPr txBox="1">
                <a:spLocks noChangeAspect="1" noChangeArrowheads="1"/>
              </p:cNvSpPr>
              <p:nvPr/>
            </p:nvSpPr>
            <p:spPr bwMode="auto">
              <a:xfrm>
                <a:off x="4639" y="3614"/>
                <a:ext cx="1121" cy="138"/>
              </a:xfrm>
              <a:prstGeom prst="rect">
                <a:avLst/>
              </a:prstGeom>
              <a:noFill/>
              <a:ln w="12700">
                <a:noFill/>
                <a:miter lim="800000"/>
                <a:headEnd type="none" w="sm" len="sm"/>
                <a:tailEnd type="none" w="sm" len="sm"/>
              </a:ln>
              <a:effectLst/>
            </p:spPr>
            <p:txBody>
              <a:bodyPr lIns="0" tIns="0" rIns="0" bIns="0" anchor="ctr">
                <a:prstTxWarp prst="textNoShape">
                  <a:avLst/>
                </a:prstTxWarp>
                <a:spAutoFit/>
              </a:bodyPr>
              <a:lstStyle/>
              <a:p>
                <a:endParaRPr lang="fr-FR" sz="1200">
                  <a:solidFill>
                    <a:schemeClr val="bg1"/>
                  </a:solidFill>
                  <a:latin typeface="Calibri" charset="0"/>
                  <a:ea typeface="ＭＳ Ｐゴシック" charset="-128"/>
                  <a:cs typeface="ＭＳ Ｐゴシック" charset="-128"/>
                </a:endParaRPr>
              </a:p>
            </p:txBody>
          </p:sp>
        </p:grpSp>
        <p:sp>
          <p:nvSpPr>
            <p:cNvPr id="37" name="Rectangle 9"/>
            <p:cNvSpPr>
              <a:spLocks noChangeAspect="1" noChangeArrowheads="1"/>
            </p:cNvSpPr>
            <p:nvPr/>
          </p:nvSpPr>
          <p:spPr bwMode="auto">
            <a:xfrm>
              <a:off x="3440" y="2069"/>
              <a:ext cx="755" cy="173"/>
            </a:xfrm>
            <a:prstGeom prst="rect">
              <a:avLst/>
            </a:prstGeom>
            <a:noFill/>
            <a:ln w="12700">
              <a:noFill/>
              <a:miter lim="800000"/>
              <a:headEnd type="none" w="sm" len="sm"/>
              <a:tailEnd type="none" w="sm" len="sm"/>
            </a:ln>
            <a:effectLst/>
          </p:spPr>
          <p:txBody>
            <a:bodyPr>
              <a:prstTxWarp prst="textNoShape">
                <a:avLst/>
              </a:prstTxWarp>
              <a:spAutoFit/>
            </a:bodyPr>
            <a:lstStyle/>
            <a:p>
              <a:pPr algn="l">
                <a:spcBef>
                  <a:spcPct val="50000"/>
                </a:spcBef>
              </a:pPr>
              <a:r>
                <a:rPr lang="en-US" sz="1200" dirty="0">
                  <a:solidFill>
                    <a:srgbClr val="FFFFFF"/>
                  </a:solidFill>
                  <a:latin typeface="Calibri" charset="0"/>
                  <a:ea typeface="ＭＳ Ｐゴシック" charset="-128"/>
                  <a:cs typeface="ＭＳ Ｐゴシック" charset="-128"/>
                </a:rPr>
                <a:t>10</a:t>
              </a:r>
              <a:r>
                <a:rPr lang="en-US" sz="1200" baseline="30000" dirty="0">
                  <a:solidFill>
                    <a:srgbClr val="FFFFFF"/>
                  </a:solidFill>
                  <a:latin typeface="Calibri" charset="0"/>
                  <a:ea typeface="ＭＳ Ｐゴシック" charset="-128"/>
                  <a:cs typeface="ＭＳ Ｐゴシック" charset="-128"/>
                </a:rPr>
                <a:t>8</a:t>
              </a:r>
              <a:r>
                <a:rPr lang="en-US" sz="1200" dirty="0">
                  <a:solidFill>
                    <a:srgbClr val="FFFFFF"/>
                  </a:solidFill>
                  <a:latin typeface="Calibri" charset="0"/>
                  <a:ea typeface="ＭＳ Ｐゴシック" charset="-128"/>
                  <a:cs typeface="ＭＳ Ｐゴシック" charset="-128"/>
                </a:rPr>
                <a:t> </a:t>
              </a:r>
              <a:r>
                <a:rPr lang="en-US" sz="1200" dirty="0" err="1">
                  <a:solidFill>
                    <a:srgbClr val="FFFFFF"/>
                  </a:solidFill>
                  <a:latin typeface="Calibri" charset="0"/>
                  <a:ea typeface="ＭＳ Ｐゴシック" charset="-128"/>
                  <a:cs typeface="ＭＳ Ｐゴシック" charset="-128"/>
                </a:rPr>
                <a:t>ly</a:t>
              </a:r>
              <a:endParaRPr lang="en-US" sz="1200" dirty="0">
                <a:solidFill>
                  <a:srgbClr val="FFFFFF"/>
                </a:solidFill>
                <a:latin typeface="Calibri" charset="0"/>
                <a:ea typeface="ＭＳ Ｐゴシック" charset="-128"/>
                <a:cs typeface="ＭＳ Ｐゴシック" charset="-128"/>
              </a:endParaRPr>
            </a:p>
          </p:txBody>
        </p:sp>
        <p:sp>
          <p:nvSpPr>
            <p:cNvPr id="38" name="Line 10"/>
            <p:cNvSpPr>
              <a:spLocks noChangeAspect="1" noChangeShapeType="1"/>
            </p:cNvSpPr>
            <p:nvPr/>
          </p:nvSpPr>
          <p:spPr bwMode="auto">
            <a:xfrm>
              <a:off x="3535" y="2243"/>
              <a:ext cx="190" cy="0"/>
            </a:xfrm>
            <a:prstGeom prst="line">
              <a:avLst/>
            </a:prstGeom>
            <a:noFill/>
            <a:ln w="6350">
              <a:solidFill>
                <a:srgbClr val="FFFFFF"/>
              </a:solidFill>
              <a:round/>
              <a:headEnd type="triangle" w="sm" len="sm"/>
              <a:tailEnd type="triangle" w="sm" len="sm"/>
            </a:ln>
          </p:spPr>
          <p:txBody>
            <a:bodyPr wrap="none" anchor="ctr">
              <a:prstTxWarp prst="textNoShape">
                <a:avLst/>
              </a:prstTxWarp>
            </a:bodyPr>
            <a:lstStyle/>
            <a:p>
              <a:endParaRPr lang="fr-FR"/>
            </a:p>
          </p:txBody>
        </p:sp>
        <p:sp>
          <p:nvSpPr>
            <p:cNvPr id="40" name="Text Box 12"/>
            <p:cNvSpPr txBox="1">
              <a:spLocks noChangeAspect="1" noChangeArrowheads="1"/>
            </p:cNvSpPr>
            <p:nvPr/>
          </p:nvSpPr>
          <p:spPr bwMode="auto">
            <a:xfrm>
              <a:off x="1671" y="1458"/>
              <a:ext cx="115" cy="174"/>
            </a:xfrm>
            <a:prstGeom prst="rect">
              <a:avLst/>
            </a:prstGeom>
            <a:noFill/>
            <a:ln w="12700">
              <a:noFill/>
              <a:miter lim="800000"/>
              <a:headEnd type="none" w="sm" len="sm"/>
              <a:tailEnd type="none" w="sm" len="sm"/>
            </a:ln>
            <a:effectLst/>
          </p:spPr>
          <p:txBody>
            <a:bodyPr wrap="none">
              <a:prstTxWarp prst="textNoShape">
                <a:avLst/>
              </a:prstTxWarp>
              <a:spAutoFit/>
            </a:bodyPr>
            <a:lstStyle/>
            <a:p>
              <a:endParaRPr lang="en-US" sz="1200" b="1" dirty="0">
                <a:solidFill>
                  <a:srgbClr val="FFFFFF"/>
                </a:solidFill>
                <a:latin typeface="Calibri" charset="0"/>
                <a:ea typeface="ＭＳ Ｐゴシック" charset="-128"/>
                <a:cs typeface="ＭＳ Ｐゴシック" charset="-128"/>
              </a:endParaRPr>
            </a:p>
          </p:txBody>
        </p:sp>
        <p:sp>
          <p:nvSpPr>
            <p:cNvPr id="41" name="Oval 13"/>
            <p:cNvSpPr>
              <a:spLocks noChangeAspect="1" noChangeArrowheads="1"/>
            </p:cNvSpPr>
            <p:nvPr/>
          </p:nvSpPr>
          <p:spPr bwMode="auto">
            <a:xfrm>
              <a:off x="2585" y="2415"/>
              <a:ext cx="475" cy="445"/>
            </a:xfrm>
            <a:prstGeom prst="ellipse">
              <a:avLst/>
            </a:prstGeom>
            <a:solidFill>
              <a:srgbClr val="CC3300">
                <a:alpha val="38000"/>
              </a:srgbClr>
            </a:solidFill>
            <a:ln w="12700">
              <a:solidFill>
                <a:schemeClr val="tx1"/>
              </a:solidFill>
              <a:round/>
              <a:headEnd type="none" w="sm" len="sm"/>
              <a:tailEnd type="none" w="sm" len="sm"/>
            </a:ln>
            <a:effectLst/>
          </p:spPr>
          <p:txBody>
            <a:bodyPr wrap="none" anchor="ctr">
              <a:prstTxWarp prst="textNoShape">
                <a:avLst/>
              </a:prstTxWarp>
            </a:bodyPr>
            <a:lstStyle/>
            <a:p>
              <a:endParaRPr lang="fr-FR"/>
            </a:p>
          </p:txBody>
        </p:sp>
        <p:sp>
          <p:nvSpPr>
            <p:cNvPr id="42" name="Rectangle 14"/>
            <p:cNvSpPr>
              <a:spLocks noChangeAspect="1" noChangeArrowheads="1"/>
            </p:cNvSpPr>
            <p:nvPr/>
          </p:nvSpPr>
          <p:spPr bwMode="auto">
            <a:xfrm>
              <a:off x="3243" y="1478"/>
              <a:ext cx="844" cy="174"/>
            </a:xfrm>
            <a:prstGeom prst="rect">
              <a:avLst/>
            </a:prstGeom>
            <a:noFill/>
            <a:ln w="12700">
              <a:noFill/>
              <a:miter lim="800000"/>
              <a:headEnd type="none" w="sm" len="sm"/>
              <a:tailEnd type="none" w="sm" len="sm"/>
            </a:ln>
            <a:effectLst/>
          </p:spPr>
          <p:txBody>
            <a:bodyPr wrap="none">
              <a:prstTxWarp prst="textNoShape">
                <a:avLst/>
              </a:prstTxWarp>
              <a:spAutoFit/>
            </a:bodyPr>
            <a:lstStyle/>
            <a:p>
              <a:pPr algn="l">
                <a:spcBef>
                  <a:spcPct val="50000"/>
                </a:spcBef>
              </a:pPr>
              <a:r>
                <a:rPr lang="en-US" sz="1200" dirty="0" smtClean="0">
                  <a:solidFill>
                    <a:srgbClr val="FFFFFF"/>
                  </a:solidFill>
                  <a:latin typeface="Calibri" charset="0"/>
                  <a:ea typeface="ＭＳ Ｐゴシック" charset="-128"/>
                  <a:cs typeface="ＭＳ Ｐゴシック" charset="-128"/>
                </a:rPr>
                <a:t>VIRGO/LIGO </a:t>
              </a:r>
              <a:r>
                <a:rPr lang="en-US" sz="1200" dirty="0">
                  <a:solidFill>
                    <a:srgbClr val="FFFFFF"/>
                  </a:solidFill>
                  <a:latin typeface="Calibri" charset="0"/>
                  <a:ea typeface="ＭＳ Ｐゴシック" charset="-128"/>
                  <a:cs typeface="ＭＳ Ｐゴシック" charset="-128"/>
                </a:rPr>
                <a:t>today</a:t>
              </a:r>
              <a:endParaRPr lang="en-US" sz="1200" dirty="0">
                <a:solidFill>
                  <a:schemeClr val="bg1"/>
                </a:solidFill>
                <a:latin typeface="Calibri" charset="0"/>
                <a:ea typeface="ＭＳ Ｐゴシック" charset="-128"/>
                <a:cs typeface="ＭＳ Ｐゴシック" charset="-128"/>
              </a:endParaRPr>
            </a:p>
          </p:txBody>
        </p:sp>
        <p:sp>
          <p:nvSpPr>
            <p:cNvPr id="43" name="Line 15"/>
            <p:cNvSpPr>
              <a:spLocks noChangeAspect="1" noChangeShapeType="1"/>
            </p:cNvSpPr>
            <p:nvPr/>
          </p:nvSpPr>
          <p:spPr bwMode="auto">
            <a:xfrm flipH="1">
              <a:off x="2823" y="1631"/>
              <a:ext cx="807" cy="910"/>
            </a:xfrm>
            <a:prstGeom prst="line">
              <a:avLst/>
            </a:prstGeom>
            <a:noFill/>
            <a:ln w="12700">
              <a:solidFill>
                <a:srgbClr val="FFFFFF"/>
              </a:solidFill>
              <a:round/>
              <a:headEnd type="none" w="sm" len="sm"/>
              <a:tailEnd type="triangle" w="sm" len="sm"/>
            </a:ln>
            <a:effectLst/>
          </p:spPr>
          <p:txBody>
            <a:bodyPr wrap="none" anchor="ctr">
              <a:prstTxWarp prst="textNoShape">
                <a:avLst/>
              </a:prstTxWarp>
            </a:bodyPr>
            <a:lstStyle/>
            <a:p>
              <a:endParaRPr lang="fr-FR"/>
            </a:p>
          </p:txBody>
        </p:sp>
        <p:sp>
          <p:nvSpPr>
            <p:cNvPr id="44" name="Text Box 16"/>
            <p:cNvSpPr txBox="1">
              <a:spLocks noChangeArrowheads="1"/>
            </p:cNvSpPr>
            <p:nvPr/>
          </p:nvSpPr>
          <p:spPr bwMode="auto">
            <a:xfrm>
              <a:off x="2786" y="3868"/>
              <a:ext cx="944" cy="154"/>
            </a:xfrm>
            <a:prstGeom prst="rect">
              <a:avLst/>
            </a:prstGeom>
            <a:noFill/>
            <a:ln w="9525">
              <a:noFill/>
              <a:miter lim="800000"/>
              <a:headEnd/>
              <a:tailEnd/>
            </a:ln>
            <a:effectLst/>
          </p:spPr>
          <p:txBody>
            <a:bodyPr wrap="none">
              <a:prstTxWarp prst="textNoShape">
                <a:avLst/>
              </a:prstTxWarp>
              <a:spAutoFit/>
            </a:bodyPr>
            <a:lstStyle/>
            <a:p>
              <a:pPr eaLnBrk="1" hangingPunct="1"/>
              <a:r>
                <a:rPr lang="it-IT" sz="1000">
                  <a:latin typeface="Calibri" charset="0"/>
                </a:rPr>
                <a:t>Credit: R.Powell, B.Berger</a:t>
              </a:r>
            </a:p>
          </p:txBody>
        </p:sp>
        <p:sp>
          <p:nvSpPr>
            <p:cNvPr id="45" name="Line 17"/>
            <p:cNvSpPr>
              <a:spLocks noChangeShapeType="1"/>
            </p:cNvSpPr>
            <p:nvPr/>
          </p:nvSpPr>
          <p:spPr bwMode="auto">
            <a:xfrm flipV="1">
              <a:off x="2154" y="2931"/>
              <a:ext cx="182" cy="635"/>
            </a:xfrm>
            <a:prstGeom prst="line">
              <a:avLst/>
            </a:prstGeom>
            <a:noFill/>
            <a:ln w="12700">
              <a:solidFill>
                <a:schemeClr val="bg1"/>
              </a:solidFill>
              <a:round/>
              <a:headEnd/>
              <a:tailEnd type="triangle" w="med" len="med"/>
            </a:ln>
            <a:effectLst/>
          </p:spPr>
          <p:txBody>
            <a:bodyPr>
              <a:prstTxWarp prst="textNoShape">
                <a:avLst/>
              </a:prstTxWarp>
            </a:bodyPr>
            <a:lstStyle/>
            <a:p>
              <a:endParaRPr lang="fr-FR"/>
            </a:p>
          </p:txBody>
        </p:sp>
        <p:sp>
          <p:nvSpPr>
            <p:cNvPr id="46" name="Text Box 18"/>
            <p:cNvSpPr txBox="1">
              <a:spLocks noChangeAspect="1" noChangeArrowheads="1"/>
            </p:cNvSpPr>
            <p:nvPr/>
          </p:nvSpPr>
          <p:spPr bwMode="auto">
            <a:xfrm>
              <a:off x="1734" y="3554"/>
              <a:ext cx="929" cy="288"/>
            </a:xfrm>
            <a:prstGeom prst="rect">
              <a:avLst/>
            </a:prstGeom>
            <a:noFill/>
            <a:ln w="12700">
              <a:noFill/>
              <a:miter lim="800000"/>
              <a:headEnd type="none" w="sm" len="sm"/>
              <a:tailEnd type="none" w="sm" len="sm"/>
            </a:ln>
            <a:effectLst/>
          </p:spPr>
          <p:txBody>
            <a:bodyPr wrap="none">
              <a:prstTxWarp prst="textNoShape">
                <a:avLst/>
              </a:prstTxWarp>
              <a:spAutoFit/>
            </a:bodyPr>
            <a:lstStyle/>
            <a:p>
              <a:r>
                <a:rPr lang="en-US" sz="1200">
                  <a:solidFill>
                    <a:srgbClr val="FFFFFF"/>
                  </a:solidFill>
                  <a:latin typeface="Calibri" charset="0"/>
                  <a:ea typeface="ＭＳ Ｐゴシック" charset="-128"/>
                  <a:cs typeface="ＭＳ Ｐゴシック" charset="-128"/>
                </a:rPr>
                <a:t>Adv. LIGO/Adv. Virgo</a:t>
              </a:r>
            </a:p>
            <a:p>
              <a:r>
                <a:rPr lang="en-US" sz="1200" b="1">
                  <a:solidFill>
                    <a:srgbClr val="FFFFFF"/>
                  </a:solidFill>
                  <a:latin typeface="Calibri" charset="0"/>
                  <a:ea typeface="ＭＳ Ｐゴシック" charset="-128"/>
                  <a:cs typeface="ＭＳ Ｐゴシック" charset="-128"/>
                </a:rPr>
                <a:t>2014</a:t>
              </a:r>
            </a:p>
          </p:txBody>
        </p:sp>
      </p:grpSp>
      <p:sp>
        <p:nvSpPr>
          <p:cNvPr id="49" name="ZoneTexte 48"/>
          <p:cNvSpPr txBox="1"/>
          <p:nvPr/>
        </p:nvSpPr>
        <p:spPr>
          <a:xfrm>
            <a:off x="228600" y="1143000"/>
            <a:ext cx="4495800" cy="1015663"/>
          </a:xfrm>
          <a:prstGeom prst="rect">
            <a:avLst/>
          </a:prstGeom>
          <a:noFill/>
        </p:spPr>
        <p:txBody>
          <a:bodyPr wrap="square" rtlCol="0">
            <a:spAutoFit/>
          </a:bodyPr>
          <a:lstStyle/>
          <a:p>
            <a:pPr>
              <a:buFont typeface="Wingdings" charset="2"/>
              <a:buChar char="ü"/>
            </a:pPr>
            <a:r>
              <a:rPr lang="en-GB" sz="2000" dirty="0" smtClean="0">
                <a:solidFill>
                  <a:srgbClr val="FFFFFF"/>
                </a:solidFill>
                <a:latin typeface="Cambria"/>
                <a:cs typeface="Cambria"/>
              </a:rPr>
              <a:t>Adv-Virgo and adv-LIGO approved </a:t>
            </a:r>
          </a:p>
          <a:p>
            <a:pPr>
              <a:buFont typeface="Wingdings" charset="2"/>
              <a:buChar char="ü"/>
            </a:pPr>
            <a:r>
              <a:rPr lang="en-GB" sz="2000" dirty="0" smtClean="0">
                <a:solidFill>
                  <a:srgbClr val="FFFFFF"/>
                </a:solidFill>
                <a:latin typeface="Cambria"/>
                <a:cs typeface="Cambria"/>
              </a:rPr>
              <a:t>Expected 1-10 events/year by 2016-2018</a:t>
            </a:r>
          </a:p>
        </p:txBody>
      </p:sp>
      <p:grpSp>
        <p:nvGrpSpPr>
          <p:cNvPr id="52" name="Grouper 51"/>
          <p:cNvGrpSpPr/>
          <p:nvPr/>
        </p:nvGrpSpPr>
        <p:grpSpPr>
          <a:xfrm>
            <a:off x="0" y="3429000"/>
            <a:ext cx="5181600" cy="2840360"/>
            <a:chOff x="0" y="3429000"/>
            <a:chExt cx="5181600" cy="2840360"/>
          </a:xfrm>
        </p:grpSpPr>
        <p:pic>
          <p:nvPicPr>
            <p:cNvPr id="50" name="Picture 1"/>
            <p:cNvPicPr>
              <a:picLocks noChangeAspect="1" noChangeArrowheads="1"/>
            </p:cNvPicPr>
            <p:nvPr/>
          </p:nvPicPr>
          <p:blipFill>
            <a:blip r:embed="rId6" cstate="print"/>
            <a:srcRect/>
            <a:stretch>
              <a:fillRect/>
            </a:stretch>
          </p:blipFill>
          <p:spPr bwMode="auto">
            <a:xfrm>
              <a:off x="0" y="3429000"/>
              <a:ext cx="5181600" cy="2840360"/>
            </a:xfrm>
            <a:prstGeom prst="rect">
              <a:avLst/>
            </a:prstGeom>
            <a:noFill/>
            <a:ln w="9525">
              <a:noFill/>
              <a:miter lim="800000"/>
              <a:headEnd/>
              <a:tailEnd/>
            </a:ln>
            <a:effectLst/>
          </p:spPr>
        </p:pic>
        <p:sp>
          <p:nvSpPr>
            <p:cNvPr id="51" name="Ellipse 50"/>
            <p:cNvSpPr/>
            <p:nvPr/>
          </p:nvSpPr>
          <p:spPr bwMode="auto">
            <a:xfrm>
              <a:off x="3276600" y="5029200"/>
              <a:ext cx="457200" cy="1143000"/>
            </a:xfrm>
            <a:prstGeom prst="ellipse">
              <a:avLst/>
            </a:prstGeom>
            <a:noFill/>
            <a:ln w="38100" cap="flat" cmpd="sng" algn="ctr">
              <a:solidFill>
                <a:srgbClr val="FA1D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219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9219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88002" name="Rectangle 2"/>
          <p:cNvSpPr>
            <a:spLocks noGrp="1" noChangeArrowheads="1"/>
          </p:cNvSpPr>
          <p:nvPr>
            <p:ph type="title"/>
          </p:nvPr>
        </p:nvSpPr>
        <p:spPr>
          <a:xfrm>
            <a:off x="914400" y="0"/>
            <a:ext cx="8229600" cy="1143000"/>
          </a:xfrm>
        </p:spPr>
        <p:txBody>
          <a:bodyPr/>
          <a:lstStyle/>
          <a:p>
            <a:r>
              <a:rPr lang="en-US" sz="3200" dirty="0" err="1">
                <a:solidFill>
                  <a:srgbClr val="FFFFFF"/>
                </a:solidFill>
              </a:rPr>
              <a:t>Baryogenesis</a:t>
            </a:r>
            <a:r>
              <a:rPr lang="en-US" sz="3200" dirty="0">
                <a:solidFill>
                  <a:srgbClr val="FFFFFF"/>
                </a:solidFill>
              </a:rPr>
              <a:t> in the Early Universe</a:t>
            </a:r>
            <a:endParaRPr lang="de-DE" sz="3200" dirty="0">
              <a:solidFill>
                <a:srgbClr val="FFFFFF"/>
              </a:solidFill>
            </a:endParaRPr>
          </a:p>
        </p:txBody>
      </p:sp>
      <p:sp>
        <p:nvSpPr>
          <p:cNvPr id="2688003" name="Text Box 3"/>
          <p:cNvSpPr txBox="1">
            <a:spLocks noChangeArrowheads="1"/>
          </p:cNvSpPr>
          <p:nvPr/>
        </p:nvSpPr>
        <p:spPr bwMode="auto">
          <a:xfrm>
            <a:off x="2433342" y="785813"/>
            <a:ext cx="6353472" cy="1857375"/>
          </a:xfrm>
          <a:prstGeom prst="rect">
            <a:avLst/>
          </a:prstGeom>
          <a:solidFill>
            <a:srgbClr val="DDDDDD"/>
          </a:solidFill>
          <a:ln w="9525">
            <a:solidFill>
              <a:schemeClr val="tx1"/>
            </a:solidFill>
            <a:miter lim="800000"/>
            <a:headEnd/>
            <a:tailEnd/>
          </a:ln>
          <a:effectLst/>
        </p:spPr>
        <p:txBody>
          <a:bodyPr wrap="none" lIns="91429" tIns="45714" rIns="91429" bIns="45714">
            <a:prstTxWarp prst="textNoShape">
              <a:avLst/>
            </a:prstTxWarp>
          </a:bodyPr>
          <a:lstStyle/>
          <a:p>
            <a:pPr defTabSz="913748"/>
            <a:r>
              <a:rPr lang="en-US" sz="2000" b="1" dirty="0">
                <a:solidFill>
                  <a:srgbClr val="404040"/>
                </a:solidFill>
                <a:effectLst>
                  <a:outerShdw blurRad="38100" dist="38100" dir="2700000" algn="tl">
                    <a:srgbClr val="000000"/>
                  </a:outerShdw>
                </a:effectLst>
              </a:rPr>
              <a:t>Sakharov conditions for creating the </a:t>
            </a:r>
          </a:p>
          <a:p>
            <a:pPr defTabSz="913748"/>
            <a:r>
              <a:rPr lang="en-US" sz="2000" b="1" dirty="0">
                <a:solidFill>
                  <a:srgbClr val="FF0000"/>
                </a:solidFill>
                <a:effectLst>
                  <a:outerShdw blurRad="38100" dist="38100" dir="2700000" algn="tl">
                    <a:srgbClr val="000000"/>
                  </a:outerShdw>
                </a:effectLst>
              </a:rPr>
              <a:t>B</a:t>
            </a:r>
            <a:r>
              <a:rPr lang="en-US" sz="2000" b="1" dirty="0">
                <a:solidFill>
                  <a:srgbClr val="404040"/>
                </a:solidFill>
                <a:effectLst>
                  <a:outerShdw blurRad="38100" dist="38100" dir="2700000" algn="tl">
                    <a:srgbClr val="000000"/>
                  </a:outerShdw>
                </a:effectLst>
              </a:rPr>
              <a:t>aryon </a:t>
            </a:r>
            <a:r>
              <a:rPr lang="en-US" sz="2000" b="1" dirty="0">
                <a:solidFill>
                  <a:srgbClr val="FF0000"/>
                </a:solidFill>
                <a:effectLst>
                  <a:outerShdw blurRad="38100" dist="38100" dir="2700000" algn="tl">
                    <a:srgbClr val="000000"/>
                  </a:outerShdw>
                </a:effectLst>
              </a:rPr>
              <a:t>A</a:t>
            </a:r>
            <a:r>
              <a:rPr lang="en-US" sz="2000" b="1" dirty="0">
                <a:solidFill>
                  <a:srgbClr val="404040"/>
                </a:solidFill>
                <a:effectLst>
                  <a:outerShdw blurRad="38100" dist="38100" dir="2700000" algn="tl">
                    <a:srgbClr val="000000"/>
                  </a:outerShdw>
                </a:effectLst>
              </a:rPr>
              <a:t>symmetry of the </a:t>
            </a:r>
            <a:r>
              <a:rPr lang="en-US" sz="2000" b="1" dirty="0">
                <a:solidFill>
                  <a:srgbClr val="FF0000"/>
                </a:solidFill>
                <a:effectLst>
                  <a:outerShdw blurRad="38100" dist="38100" dir="2700000" algn="tl">
                    <a:srgbClr val="000000"/>
                  </a:outerShdw>
                </a:effectLst>
              </a:rPr>
              <a:t>U</a:t>
            </a:r>
            <a:r>
              <a:rPr lang="en-US" sz="2000" b="1" dirty="0">
                <a:solidFill>
                  <a:srgbClr val="404040"/>
                </a:solidFill>
                <a:effectLst>
                  <a:outerShdw blurRad="38100" dist="38100" dir="2700000" algn="tl">
                    <a:srgbClr val="000000"/>
                  </a:outerShdw>
                </a:effectLst>
              </a:rPr>
              <a:t>niverse (</a:t>
            </a:r>
            <a:r>
              <a:rPr lang="en-US" sz="2000" b="1" dirty="0">
                <a:solidFill>
                  <a:srgbClr val="FF0000"/>
                </a:solidFill>
                <a:effectLst>
                  <a:outerShdw blurRad="38100" dist="38100" dir="2700000" algn="tl">
                    <a:srgbClr val="000000"/>
                  </a:outerShdw>
                </a:effectLst>
              </a:rPr>
              <a:t>BAU</a:t>
            </a:r>
            <a:r>
              <a:rPr lang="en-US" sz="2000" b="1" dirty="0">
                <a:solidFill>
                  <a:srgbClr val="404040"/>
                </a:solidFill>
                <a:effectLst>
                  <a:outerShdw blurRad="38100" dist="38100" dir="2700000" algn="tl">
                    <a:srgbClr val="000000"/>
                  </a:outerShdw>
                </a:effectLst>
              </a:rPr>
              <a:t>)</a:t>
            </a:r>
          </a:p>
          <a:p>
            <a:pPr defTabSz="913748">
              <a:buFontTx/>
              <a:buChar char="•"/>
            </a:pPr>
            <a:r>
              <a:rPr lang="en-US" sz="2000" b="1" dirty="0">
                <a:solidFill>
                  <a:schemeClr val="accent2"/>
                </a:solidFill>
                <a:effectLst>
                  <a:outerShdw blurRad="38100" dist="38100" dir="2700000" algn="tl">
                    <a:srgbClr val="000000"/>
                  </a:outerShdw>
                </a:effectLst>
              </a:rPr>
              <a:t> C and CP violation</a:t>
            </a:r>
          </a:p>
          <a:p>
            <a:pPr defTabSz="913748">
              <a:buFontTx/>
              <a:buChar char="•"/>
            </a:pPr>
            <a:r>
              <a:rPr lang="en-US" sz="2000" b="1" dirty="0">
                <a:solidFill>
                  <a:schemeClr val="accent2"/>
                </a:solidFill>
                <a:effectLst>
                  <a:outerShdw blurRad="38100" dist="38100" dir="2700000" algn="tl">
                    <a:srgbClr val="000000"/>
                  </a:outerShdw>
                </a:effectLst>
              </a:rPr>
              <a:t> Baryon number violation</a:t>
            </a:r>
          </a:p>
          <a:p>
            <a:pPr defTabSz="913748">
              <a:buFontTx/>
              <a:buChar char="•"/>
            </a:pPr>
            <a:r>
              <a:rPr lang="en-US" sz="2000" b="1" dirty="0">
                <a:solidFill>
                  <a:schemeClr val="accent2"/>
                </a:solidFill>
                <a:effectLst>
                  <a:outerShdw blurRad="38100" dist="38100" dir="2700000" algn="tl">
                    <a:srgbClr val="000000"/>
                  </a:outerShdw>
                </a:effectLst>
              </a:rPr>
              <a:t> Deviation from thermal equilibrium</a:t>
            </a:r>
            <a:endParaRPr lang="de-DE" sz="2000" b="1" dirty="0">
              <a:solidFill>
                <a:schemeClr val="accent2"/>
              </a:solidFill>
              <a:effectLst>
                <a:outerShdw blurRad="38100" dist="38100" dir="2700000" algn="tl">
                  <a:srgbClr val="000000"/>
                </a:outerShdw>
              </a:effectLst>
            </a:endParaRPr>
          </a:p>
        </p:txBody>
      </p:sp>
      <p:sp>
        <p:nvSpPr>
          <p:cNvPr id="2688004" name="Rectangle 4"/>
          <p:cNvSpPr>
            <a:spLocks noChangeArrowheads="1"/>
          </p:cNvSpPr>
          <p:nvPr/>
        </p:nvSpPr>
        <p:spPr bwMode="auto">
          <a:xfrm>
            <a:off x="2433342" y="2714625"/>
            <a:ext cx="6353472" cy="1428750"/>
          </a:xfrm>
          <a:prstGeom prst="rect">
            <a:avLst/>
          </a:prstGeom>
          <a:solidFill>
            <a:srgbClr val="DDDDDD"/>
          </a:solidFill>
          <a:ln w="9525">
            <a:solidFill>
              <a:schemeClr val="tx1"/>
            </a:solidFill>
            <a:miter lim="800000"/>
            <a:headEnd/>
            <a:tailEnd/>
          </a:ln>
          <a:effectLst/>
        </p:spPr>
        <p:txBody>
          <a:bodyPr wrap="none" lIns="91429" tIns="45714" rIns="91429" bIns="45714" anchor="ctr">
            <a:prstTxWarp prst="textNoShape">
              <a:avLst/>
            </a:prstTxWarp>
          </a:bodyPr>
          <a:lstStyle/>
          <a:p>
            <a:pPr defTabSz="913748"/>
            <a:r>
              <a:rPr lang="en-US" sz="2000" b="1" dirty="0">
                <a:solidFill>
                  <a:srgbClr val="404040"/>
                </a:solidFill>
                <a:effectLst>
                  <a:outerShdw blurRad="38100" dist="38100" dir="2700000" algn="tl">
                    <a:srgbClr val="000000"/>
                  </a:outerShdw>
                </a:effectLst>
              </a:rPr>
              <a:t>Particle-physics standard model</a:t>
            </a:r>
          </a:p>
          <a:p>
            <a:pPr defTabSz="913748">
              <a:buFontTx/>
              <a:buChar char="•"/>
            </a:pPr>
            <a:r>
              <a:rPr lang="en-US" sz="2000" b="1" dirty="0">
                <a:solidFill>
                  <a:schemeClr val="accent2"/>
                </a:solidFill>
                <a:effectLst>
                  <a:outerShdw blurRad="38100" dist="38100" dir="2700000" algn="tl">
                    <a:srgbClr val="000000"/>
                  </a:outerShdw>
                </a:effectLst>
              </a:rPr>
              <a:t> Violates C and CP</a:t>
            </a:r>
          </a:p>
          <a:p>
            <a:pPr defTabSz="913748">
              <a:buFontTx/>
              <a:buChar char="•"/>
            </a:pPr>
            <a:r>
              <a:rPr lang="en-US" sz="2000" b="1" dirty="0">
                <a:solidFill>
                  <a:schemeClr val="accent2"/>
                </a:solidFill>
                <a:effectLst>
                  <a:outerShdw blurRad="38100" dist="38100" dir="2700000" algn="tl">
                    <a:srgbClr val="000000"/>
                  </a:outerShdw>
                </a:effectLst>
              </a:rPr>
              <a:t> Violates B and L by EW </a:t>
            </a:r>
            <a:r>
              <a:rPr lang="en-US" sz="2000" b="1" dirty="0" err="1">
                <a:solidFill>
                  <a:schemeClr val="accent2"/>
                </a:solidFill>
                <a:effectLst>
                  <a:outerShdw blurRad="38100" dist="38100" dir="2700000" algn="tl">
                    <a:srgbClr val="000000"/>
                  </a:outerShdw>
                </a:effectLst>
              </a:rPr>
              <a:t>instanton</a:t>
            </a:r>
            <a:r>
              <a:rPr lang="en-US" sz="2000" b="1" dirty="0">
                <a:solidFill>
                  <a:schemeClr val="accent2"/>
                </a:solidFill>
                <a:effectLst>
                  <a:outerShdw blurRad="38100" dist="38100" dir="2700000" algn="tl">
                    <a:srgbClr val="000000"/>
                  </a:outerShdw>
                </a:effectLst>
              </a:rPr>
              <a:t> effects</a:t>
            </a:r>
          </a:p>
          <a:p>
            <a:pPr defTabSz="913748"/>
            <a:r>
              <a:rPr lang="en-US" sz="2000" b="1" dirty="0">
                <a:solidFill>
                  <a:schemeClr val="accent2"/>
                </a:solidFill>
                <a:effectLst>
                  <a:outerShdw blurRad="38100" dist="38100" dir="2700000" algn="tl">
                    <a:srgbClr val="000000"/>
                  </a:outerShdw>
                </a:effectLst>
              </a:rPr>
              <a:t>   (B </a:t>
            </a:r>
            <a:r>
              <a:rPr lang="en-US" sz="2000" b="1" dirty="0">
                <a:solidFill>
                  <a:schemeClr val="accent2"/>
                </a:solidFill>
                <a:effectLst>
                  <a:outerShdw blurRad="38100" dist="38100" dir="2700000" algn="tl">
                    <a:srgbClr val="000000"/>
                  </a:outerShdw>
                </a:effectLst>
                <a:latin typeface="Symbol" pitchFamily="-109" charset="2"/>
              </a:rPr>
              <a:t>- </a:t>
            </a:r>
            <a:r>
              <a:rPr lang="en-US" sz="2000" b="1" dirty="0">
                <a:solidFill>
                  <a:schemeClr val="accent2"/>
                </a:solidFill>
                <a:effectLst>
                  <a:outerShdw blurRad="38100" dist="38100" dir="2700000" algn="tl">
                    <a:srgbClr val="000000"/>
                  </a:outerShdw>
                </a:effectLst>
              </a:rPr>
              <a:t>L  conserved)</a:t>
            </a:r>
            <a:endParaRPr lang="de-DE" sz="2000" b="1" dirty="0">
              <a:solidFill>
                <a:schemeClr val="accent2"/>
              </a:solidFill>
              <a:effectLst>
                <a:outerShdw blurRad="38100" dist="38100" dir="2700000" algn="tl">
                  <a:srgbClr val="000000"/>
                </a:outerShdw>
              </a:effectLst>
            </a:endParaRPr>
          </a:p>
        </p:txBody>
      </p:sp>
      <p:sp>
        <p:nvSpPr>
          <p:cNvPr id="2688005" name="Rectangle 5"/>
          <p:cNvSpPr>
            <a:spLocks noChangeArrowheads="1"/>
          </p:cNvSpPr>
          <p:nvPr/>
        </p:nvSpPr>
        <p:spPr bwMode="auto">
          <a:xfrm>
            <a:off x="357188" y="4357687"/>
            <a:ext cx="8429625" cy="1214438"/>
          </a:xfrm>
          <a:prstGeom prst="rect">
            <a:avLst/>
          </a:prstGeom>
          <a:solidFill>
            <a:srgbClr val="4D4D4D"/>
          </a:solidFill>
          <a:ln w="9525">
            <a:solidFill>
              <a:schemeClr val="tx1"/>
            </a:solidFill>
            <a:miter lim="800000"/>
            <a:headEnd/>
            <a:tailEnd/>
          </a:ln>
          <a:effectLst/>
        </p:spPr>
        <p:txBody>
          <a:bodyPr lIns="91429" tIns="45714" rIns="91429" bIns="45714">
            <a:prstTxWarp prst="textNoShape">
              <a:avLst/>
            </a:prstTxWarp>
          </a:bodyPr>
          <a:lstStyle/>
          <a:p>
            <a:pPr defTabSz="913748">
              <a:buFontTx/>
              <a:buChar char="•"/>
            </a:pP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However</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electroweak</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baryogenesis</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not</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quantitatively</a:t>
            </a:r>
            <a:endParaRPr lang="de-DE" sz="2000" b="1" dirty="0">
              <a:solidFill>
                <a:schemeClr val="bg1"/>
              </a:solidFill>
              <a:effectLst>
                <a:outerShdw blurRad="38100" dist="38100" dir="2700000" algn="tl">
                  <a:srgbClr val="000000"/>
                </a:outerShdw>
              </a:effectLst>
            </a:endParaRPr>
          </a:p>
          <a:p>
            <a:pPr defTabSz="913748"/>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possible</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within</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particle-physics</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standard</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model</a:t>
            </a:r>
            <a:endParaRPr lang="de-DE" sz="2000" b="1" dirty="0">
              <a:solidFill>
                <a:schemeClr val="bg1"/>
              </a:solidFill>
              <a:effectLst>
                <a:outerShdw blurRad="38100" dist="38100" dir="2700000" algn="tl">
                  <a:srgbClr val="000000"/>
                </a:outerShdw>
              </a:effectLst>
            </a:endParaRPr>
          </a:p>
          <a:p>
            <a:pPr defTabSz="913748">
              <a:buFontTx/>
              <a:buChar char="•"/>
            </a:pPr>
            <a:r>
              <a:rPr lang="de-DE" sz="2000" b="1" dirty="0">
                <a:solidFill>
                  <a:schemeClr val="bg1"/>
                </a:solidFill>
                <a:effectLst>
                  <a:outerShdw blurRad="38100" dist="38100" dir="2700000" algn="tl">
                    <a:srgbClr val="000000"/>
                  </a:outerShdw>
                </a:effectLst>
              </a:rPr>
              <a:t> Works in SUSY </a:t>
            </a:r>
            <a:r>
              <a:rPr lang="de-DE" sz="2000" b="1" dirty="0" err="1">
                <a:solidFill>
                  <a:schemeClr val="bg1"/>
                </a:solidFill>
                <a:effectLst>
                  <a:outerShdw blurRad="38100" dist="38100" dir="2700000" algn="tl">
                    <a:srgbClr val="000000"/>
                  </a:outerShdw>
                </a:effectLst>
              </a:rPr>
              <a:t>models</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for</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small</a:t>
            </a:r>
            <a:r>
              <a:rPr lang="de-DE" sz="2000" b="1" dirty="0">
                <a:solidFill>
                  <a:schemeClr val="bg1"/>
                </a:solidFill>
                <a:effectLst>
                  <a:outerShdw blurRad="38100" dist="38100" dir="2700000" algn="tl">
                    <a:srgbClr val="000000"/>
                  </a:outerShdw>
                </a:effectLst>
              </a:rPr>
              <a:t> </a:t>
            </a:r>
            <a:r>
              <a:rPr lang="de-DE" sz="2000" b="1" dirty="0" err="1">
                <a:solidFill>
                  <a:schemeClr val="bg1"/>
                </a:solidFill>
                <a:effectLst>
                  <a:outerShdw blurRad="38100" dist="38100" dir="2700000" algn="tl">
                    <a:srgbClr val="000000"/>
                  </a:outerShdw>
                </a:effectLst>
              </a:rPr>
              <a:t>range</a:t>
            </a:r>
            <a:r>
              <a:rPr lang="de-DE" sz="2000" b="1" dirty="0">
                <a:solidFill>
                  <a:schemeClr val="bg1"/>
                </a:solidFill>
                <a:effectLst>
                  <a:outerShdw blurRad="38100" dist="38100" dir="2700000" algn="tl">
                    <a:srgbClr val="000000"/>
                  </a:outerShdw>
                </a:effectLst>
              </a:rPr>
              <a:t> of </a:t>
            </a:r>
            <a:r>
              <a:rPr lang="de-DE" sz="2000" b="1" dirty="0" err="1">
                <a:solidFill>
                  <a:schemeClr val="bg1"/>
                </a:solidFill>
                <a:effectLst>
                  <a:outerShdw blurRad="38100" dist="38100" dir="2700000" algn="tl">
                    <a:srgbClr val="000000"/>
                  </a:outerShdw>
                </a:effectLst>
              </a:rPr>
              <a:t>parameters</a:t>
            </a:r>
            <a:endParaRPr lang="de-DE" sz="2000" b="1" dirty="0">
              <a:solidFill>
                <a:schemeClr val="bg1"/>
              </a:solidFill>
              <a:effectLst>
                <a:outerShdw blurRad="38100" dist="38100" dir="2700000" algn="tl">
                  <a:srgbClr val="000000"/>
                </a:outerShdw>
              </a:effectLst>
            </a:endParaRPr>
          </a:p>
        </p:txBody>
      </p:sp>
      <p:sp>
        <p:nvSpPr>
          <p:cNvPr id="2688006" name="Text Box 6"/>
          <p:cNvSpPr txBox="1">
            <a:spLocks noChangeArrowheads="1"/>
          </p:cNvSpPr>
          <p:nvPr/>
        </p:nvSpPr>
        <p:spPr bwMode="auto">
          <a:xfrm>
            <a:off x="357188" y="3500437"/>
            <a:ext cx="2000250" cy="642938"/>
          </a:xfrm>
          <a:prstGeom prst="rect">
            <a:avLst/>
          </a:prstGeom>
          <a:solidFill>
            <a:srgbClr val="DDDDDD"/>
          </a:solidFill>
          <a:ln w="9525">
            <a:solidFill>
              <a:schemeClr val="tx1"/>
            </a:solidFill>
            <a:miter lim="800000"/>
            <a:headEnd/>
            <a:tailEnd/>
          </a:ln>
          <a:effectLst/>
        </p:spPr>
        <p:txBody>
          <a:bodyPr wrap="none" lIns="85719" tIns="42861" rIns="85719" bIns="42861">
            <a:prstTxWarp prst="textNoShape">
              <a:avLst/>
            </a:prstTxWarp>
          </a:bodyPr>
          <a:lstStyle/>
          <a:p>
            <a:pPr algn="ctr"/>
            <a:r>
              <a:rPr lang="en-US" sz="2000">
                <a:solidFill>
                  <a:srgbClr val="404040"/>
                </a:solidFill>
                <a:effectLst>
                  <a:outerShdw blurRad="38100" dist="38100" dir="2700000" algn="tl">
                    <a:srgbClr val="000000"/>
                  </a:outerShdw>
                </a:effectLst>
              </a:rPr>
              <a:t>Andrei Sakharov</a:t>
            </a:r>
          </a:p>
          <a:p>
            <a:pPr algn="ctr"/>
            <a:r>
              <a:rPr lang="en-US" sz="2000">
                <a:solidFill>
                  <a:srgbClr val="404040"/>
                </a:solidFill>
                <a:effectLst>
                  <a:outerShdw blurRad="38100" dist="38100" dir="2700000" algn="tl">
                    <a:srgbClr val="000000"/>
                  </a:outerShdw>
                </a:effectLst>
              </a:rPr>
              <a:t>1921</a:t>
            </a:r>
            <a:r>
              <a:rPr lang="en-US" sz="2000">
                <a:solidFill>
                  <a:srgbClr val="404040"/>
                </a:solidFill>
                <a:effectLst>
                  <a:outerShdw blurRad="38100" dist="38100" dir="2700000" algn="tl">
                    <a:srgbClr val="000000"/>
                  </a:outerShdw>
                </a:effectLst>
                <a:latin typeface="Symbol" pitchFamily="-109" charset="2"/>
              </a:rPr>
              <a:t>-</a:t>
            </a:r>
            <a:r>
              <a:rPr lang="en-US" sz="2000">
                <a:solidFill>
                  <a:srgbClr val="404040"/>
                </a:solidFill>
                <a:effectLst>
                  <a:outerShdw blurRad="38100" dist="38100" dir="2700000" algn="tl">
                    <a:srgbClr val="000000"/>
                  </a:outerShdw>
                </a:effectLst>
              </a:rPr>
              <a:t>1989</a:t>
            </a:r>
          </a:p>
        </p:txBody>
      </p:sp>
      <p:graphicFrame>
        <p:nvGraphicFramePr>
          <p:cNvPr id="2688007" name="Object 7"/>
          <p:cNvGraphicFramePr>
            <a:graphicFrameLocks noChangeAspect="1"/>
          </p:cNvGraphicFramePr>
          <p:nvPr/>
        </p:nvGraphicFramePr>
        <p:xfrm>
          <a:off x="357189" y="785812"/>
          <a:ext cx="2004715" cy="2643188"/>
        </p:xfrm>
        <a:graphic>
          <a:graphicData uri="http://schemas.openxmlformats.org/presentationml/2006/ole">
            <p:oleObj spid="_x0000_s228354" name="CorelPhotoPaint.Image.10" r:id="rId3" imgW="1879365" imgH="2476190" progId="">
              <p:embed/>
            </p:oleObj>
          </a:graphicData>
        </a:graphic>
      </p:graphicFrame>
      <p:sp>
        <p:nvSpPr>
          <p:cNvPr id="2688008" name="Rectangle 8"/>
          <p:cNvSpPr>
            <a:spLocks noChangeArrowheads="1"/>
          </p:cNvSpPr>
          <p:nvPr/>
        </p:nvSpPr>
        <p:spPr bwMode="auto">
          <a:xfrm>
            <a:off x="357188" y="5857876"/>
            <a:ext cx="8429625" cy="642938"/>
          </a:xfrm>
          <a:prstGeom prst="rect">
            <a:avLst/>
          </a:prstGeom>
          <a:solidFill>
            <a:srgbClr val="DDDDDD"/>
          </a:solidFill>
          <a:ln w="9525">
            <a:solidFill>
              <a:schemeClr val="tx1"/>
            </a:solidFill>
            <a:miter lim="800000"/>
            <a:headEnd/>
            <a:tailEnd/>
          </a:ln>
          <a:effectLst/>
        </p:spPr>
        <p:txBody>
          <a:bodyPr wrap="none" lIns="85719" tIns="42861" rIns="85719" bIns="42861" anchor="ctr">
            <a:prstTxWarp prst="textNoShape">
              <a:avLst/>
            </a:prstTxWarp>
          </a:bodyPr>
          <a:lstStyle/>
          <a:p>
            <a:pPr algn="ctr"/>
            <a:r>
              <a:rPr lang="de-DE" sz="2000">
                <a:solidFill>
                  <a:srgbClr val="404040"/>
                </a:solidFill>
                <a:effectLst>
                  <a:outerShdw blurRad="38100" dist="38100" dir="2700000" algn="tl">
                    <a:srgbClr val="000000"/>
                  </a:outerShdw>
                </a:effectLst>
              </a:rPr>
              <a:t>A.Riotto &amp; M.Trodden: </a:t>
            </a:r>
            <a:r>
              <a:rPr lang="en-US" sz="2000">
                <a:solidFill>
                  <a:srgbClr val="404040"/>
                </a:solidFill>
                <a:effectLst>
                  <a:outerShdw blurRad="38100" dist="38100" dir="2700000" algn="tl">
                    <a:srgbClr val="000000"/>
                  </a:outerShdw>
                </a:effectLst>
              </a:rPr>
              <a:t>Recent  progress in baryogenesis </a:t>
            </a:r>
          </a:p>
          <a:p>
            <a:pPr algn="ctr"/>
            <a:r>
              <a:rPr lang="en-US" sz="2000">
                <a:solidFill>
                  <a:srgbClr val="404040"/>
                </a:solidFill>
                <a:effectLst>
                  <a:outerShdw blurRad="38100" dist="38100" dir="2700000" algn="tl">
                    <a:srgbClr val="000000"/>
                  </a:outerShdw>
                </a:effectLst>
              </a:rPr>
              <a:t>Ann. Rev. Nucl. Part. Sci. 49 (1999) 35</a:t>
            </a:r>
            <a:endParaRPr lang="de-DE" sz="2000">
              <a:solidFill>
                <a:srgbClr val="404040"/>
              </a:solidFill>
              <a:effectLst>
                <a:outerShdw blurRad="38100" dist="38100" dir="2700000" algn="tl">
                  <a:srgbClr val="000000"/>
                </a:outerShdw>
              </a:effectLst>
            </a:endParaRPr>
          </a:p>
        </p:txBody>
      </p:sp>
      <p:sp>
        <p:nvSpPr>
          <p:cNvPr id="2688009" name="Rectangle 9"/>
          <p:cNvSpPr>
            <a:spLocks noChangeArrowheads="1"/>
          </p:cNvSpPr>
          <p:nvPr/>
        </p:nvSpPr>
        <p:spPr bwMode="auto">
          <a:xfrm>
            <a:off x="357188" y="785812"/>
            <a:ext cx="2000250" cy="2643188"/>
          </a:xfrm>
          <a:prstGeom prst="rect">
            <a:avLst/>
          </a:prstGeom>
          <a:noFill/>
          <a:ln w="9525">
            <a:solidFill>
              <a:schemeClr val="tx1"/>
            </a:solidFill>
            <a:miter lim="800000"/>
            <a:headEnd/>
            <a:tailEnd/>
          </a:ln>
          <a:effectLst/>
        </p:spPr>
        <p:txBody>
          <a:bodyPr wrap="none" lIns="85719" tIns="42861" rIns="85719" bIns="42861" anchor="ctr">
            <a:prstTxWarp prst="textNoShape">
              <a:avLst/>
            </a:prstTxWarp>
          </a:bodyPr>
          <a:lstStyle/>
          <a:p>
            <a:endParaRPr lang="fr-FR" sz="2000"/>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304800" y="762000"/>
            <a:ext cx="6860338" cy="4349329"/>
          </a:xfrm>
          <a:prstGeom prst="rect">
            <a:avLst/>
          </a:prstGeom>
          <a:noFill/>
          <a:ln w="9525">
            <a:noFill/>
            <a:miter lim="800000"/>
            <a:headEnd/>
            <a:tailEnd/>
          </a:ln>
        </p:spPr>
      </p:pic>
      <p:sp>
        <p:nvSpPr>
          <p:cNvPr id="15" name="ZoneTexte 14"/>
          <p:cNvSpPr txBox="1">
            <a:spLocks noChangeArrowheads="1"/>
          </p:cNvSpPr>
          <p:nvPr/>
        </p:nvSpPr>
        <p:spPr bwMode="auto">
          <a:xfrm>
            <a:off x="6629400" y="4724400"/>
            <a:ext cx="1828800" cy="523875"/>
          </a:xfrm>
          <a:prstGeom prst="rect">
            <a:avLst/>
          </a:prstGeom>
          <a:noFill/>
          <a:ln w="9525">
            <a:noFill/>
            <a:miter lim="800000"/>
            <a:headEnd/>
            <a:tailEnd/>
          </a:ln>
        </p:spPr>
        <p:txBody>
          <a:bodyPr>
            <a:prstTxWarp prst="textNoShape">
              <a:avLst/>
            </a:prstTxWarp>
            <a:spAutoFit/>
          </a:bodyPr>
          <a:lstStyle/>
          <a:p>
            <a:pPr eaLnBrk="0" hangingPunct="0"/>
            <a:endParaRPr lang="fr-FR" sz="2800" b="1" dirty="0">
              <a:solidFill>
                <a:srgbClr val="FF6600"/>
              </a:solidFill>
            </a:endParaRPr>
          </a:p>
        </p:txBody>
      </p:sp>
      <p:sp>
        <p:nvSpPr>
          <p:cNvPr id="17" name="ZoneTexte 16"/>
          <p:cNvSpPr txBox="1"/>
          <p:nvPr/>
        </p:nvSpPr>
        <p:spPr>
          <a:xfrm>
            <a:off x="1905000" y="152400"/>
            <a:ext cx="6553200" cy="461665"/>
          </a:xfrm>
          <a:prstGeom prst="rect">
            <a:avLst/>
          </a:prstGeom>
          <a:noFill/>
        </p:spPr>
        <p:txBody>
          <a:bodyPr wrap="square" rtlCol="0">
            <a:spAutoFit/>
          </a:bodyPr>
          <a:lstStyle/>
          <a:p>
            <a:r>
              <a:rPr lang="fr-FR" i="1" dirty="0" err="1" smtClean="0">
                <a:solidFill>
                  <a:srgbClr val="FFFFFF"/>
                </a:solidFill>
                <a:latin typeface="Cambria"/>
                <a:cs typeface="Cambria"/>
              </a:rPr>
              <a:t>Gravitational</a:t>
            </a:r>
            <a:r>
              <a:rPr lang="fr-FR" i="1" dirty="0" smtClean="0">
                <a:solidFill>
                  <a:srgbClr val="FFFFFF"/>
                </a:solidFill>
                <a:latin typeface="Cambria"/>
                <a:cs typeface="Cambria"/>
              </a:rPr>
              <a:t> </a:t>
            </a:r>
            <a:r>
              <a:rPr lang="fr-FR" i="1" dirty="0" err="1" smtClean="0">
                <a:solidFill>
                  <a:srgbClr val="FFFFFF"/>
                </a:solidFill>
                <a:latin typeface="Cambria"/>
                <a:cs typeface="Cambria"/>
              </a:rPr>
              <a:t>waves</a:t>
            </a:r>
            <a:r>
              <a:rPr lang="fr-FR" i="1" dirty="0" smtClean="0">
                <a:solidFill>
                  <a:srgbClr val="FFFFFF"/>
                </a:solidFill>
                <a:latin typeface="Cambria"/>
                <a:cs typeface="Cambria"/>
              </a:rPr>
              <a:t>:  Einstein </a:t>
            </a:r>
            <a:r>
              <a:rPr lang="fr-FR" i="1" dirty="0" err="1" smtClean="0">
                <a:solidFill>
                  <a:srgbClr val="FFFFFF"/>
                </a:solidFill>
                <a:latin typeface="Cambria"/>
                <a:cs typeface="Cambria"/>
              </a:rPr>
              <a:t>Telescope</a:t>
            </a:r>
            <a:r>
              <a:rPr lang="fr-FR" i="1" dirty="0" smtClean="0">
                <a:solidFill>
                  <a:srgbClr val="FFFFFF"/>
                </a:solidFill>
                <a:latin typeface="Cambria"/>
                <a:cs typeface="Cambria"/>
              </a:rPr>
              <a:t> ( ET )</a:t>
            </a:r>
            <a:endParaRPr lang="fr-FR" i="1" dirty="0">
              <a:solidFill>
                <a:srgbClr val="FFFFFF"/>
              </a:solidFill>
              <a:latin typeface="Cambria"/>
              <a:cs typeface="Cambria"/>
            </a:endParaRPr>
          </a:p>
        </p:txBody>
      </p:sp>
      <p:sp>
        <p:nvSpPr>
          <p:cNvPr id="18" name="ZoneTexte 17"/>
          <p:cNvSpPr txBox="1"/>
          <p:nvPr/>
        </p:nvSpPr>
        <p:spPr>
          <a:xfrm>
            <a:off x="0" y="4876800"/>
            <a:ext cx="9144000" cy="1938992"/>
          </a:xfrm>
          <a:prstGeom prst="rect">
            <a:avLst/>
          </a:prstGeom>
          <a:noFill/>
        </p:spPr>
        <p:txBody>
          <a:bodyPr wrap="square" rtlCol="0">
            <a:spAutoFit/>
          </a:bodyPr>
          <a:lstStyle/>
          <a:p>
            <a:pPr>
              <a:buFont typeface="Wingdings" charset="2"/>
              <a:buChar char="ü"/>
            </a:pPr>
            <a:endParaRPr lang="en-GB" sz="2000" dirty="0" smtClean="0">
              <a:solidFill>
                <a:srgbClr val="FFFFFF"/>
              </a:solidFill>
              <a:latin typeface="Cambria"/>
              <a:cs typeface="Cambria"/>
            </a:endParaRPr>
          </a:p>
          <a:p>
            <a:pPr>
              <a:buFont typeface="Wingdings" charset="2"/>
              <a:buChar char="ü"/>
            </a:pPr>
            <a:r>
              <a:rPr lang="en-GB" sz="2000" dirty="0" smtClean="0">
                <a:solidFill>
                  <a:srgbClr val="FFFFFF"/>
                </a:solidFill>
                <a:latin typeface="Cambria"/>
                <a:cs typeface="Cambria"/>
              </a:rPr>
              <a:t>If detection by 2018 move to third generation </a:t>
            </a:r>
          </a:p>
          <a:p>
            <a:pPr>
              <a:buFont typeface="Wingdings" charset="2"/>
              <a:buChar char="ü"/>
            </a:pPr>
            <a:r>
              <a:rPr lang="en-GB" sz="2000" dirty="0" smtClean="0">
                <a:solidFill>
                  <a:srgbClr val="FFFFFF"/>
                </a:solidFill>
                <a:latin typeface="Cambria"/>
                <a:cs typeface="Cambria"/>
              </a:rPr>
              <a:t> EU funded Design Study:  Einstein Telescope , Start construction by  2020?</a:t>
            </a:r>
          </a:p>
          <a:p>
            <a:pPr>
              <a:buFont typeface="Wingdings" charset="2"/>
              <a:buChar char="ü"/>
            </a:pPr>
            <a:r>
              <a:rPr lang="en-GB" sz="2000" dirty="0" smtClean="0">
                <a:solidFill>
                  <a:srgbClr val="FFFFFF"/>
                </a:solidFill>
                <a:latin typeface="Cambria"/>
                <a:cs typeface="Cambria"/>
              </a:rPr>
              <a:t>Strong European support/ASTRO2010  for LISA (PATHFINDER)</a:t>
            </a:r>
          </a:p>
          <a:p>
            <a:pPr>
              <a:buFont typeface="Wingdings" charset="2"/>
              <a:buChar char="ü"/>
            </a:pPr>
            <a:r>
              <a:rPr lang="en-GB" sz="2000" dirty="0" smtClean="0">
                <a:solidFill>
                  <a:srgbClr val="FFFFFF"/>
                </a:solidFill>
                <a:latin typeface="Cambria"/>
                <a:cs typeface="Cambria"/>
              </a:rPr>
              <a:t>NASA withdrew from LISA  </a:t>
            </a:r>
            <a:r>
              <a:rPr lang="fr-FR" sz="2000" dirty="0" err="1" smtClean="0">
                <a:solidFill>
                  <a:srgbClr val="FFFFFF"/>
                </a:solidFill>
                <a:latin typeface="Cambria"/>
                <a:cs typeface="Cambria"/>
                <a:sym typeface="Wingdings"/>
              </a:rPr>
              <a:t></a:t>
            </a:r>
            <a:r>
              <a:rPr lang="fr-FR" sz="2000" dirty="0" smtClean="0">
                <a:solidFill>
                  <a:srgbClr val="FFFFFF"/>
                </a:solidFill>
                <a:latin typeface="Cambria"/>
                <a:cs typeface="Cambria"/>
                <a:sym typeface="Wingdings"/>
              </a:rPr>
              <a:t> ESA </a:t>
            </a:r>
            <a:r>
              <a:rPr lang="fr-FR" sz="2000" dirty="0" err="1" smtClean="0">
                <a:solidFill>
                  <a:srgbClr val="FFFFFF"/>
                </a:solidFill>
                <a:latin typeface="Cambria"/>
                <a:cs typeface="Cambria"/>
                <a:sym typeface="Wingdings"/>
              </a:rPr>
              <a:t>redefines</a:t>
            </a:r>
            <a:r>
              <a:rPr lang="fr-FR" sz="2000" dirty="0" smtClean="0">
                <a:solidFill>
                  <a:srgbClr val="FFFFFF"/>
                </a:solidFill>
                <a:latin typeface="Cambria"/>
                <a:cs typeface="Cambria"/>
                <a:sym typeface="Wingdings"/>
              </a:rPr>
              <a:t> the mission to fit 1.2 M€ budget</a:t>
            </a:r>
            <a:endParaRPr lang="en-GB" sz="2000" dirty="0" smtClean="0">
              <a:solidFill>
                <a:srgbClr val="FFFFFF"/>
              </a:solidFill>
              <a:latin typeface="Cambria"/>
              <a:cs typeface="Cambria"/>
            </a:endParaRPr>
          </a:p>
          <a:p>
            <a:pPr>
              <a:buFont typeface="Wingdings" charset="2"/>
              <a:buChar char="ü"/>
            </a:pPr>
            <a:r>
              <a:rPr lang="en-GB" sz="2000" dirty="0" smtClean="0">
                <a:solidFill>
                  <a:srgbClr val="FFFFFF"/>
                </a:solidFill>
                <a:latin typeface="Cambria"/>
                <a:cs typeface="Cambria"/>
              </a:rPr>
              <a:t>International coordination and roadmap  under auspices of GWIC</a:t>
            </a:r>
          </a:p>
        </p:txBody>
      </p:sp>
      <p:pic>
        <p:nvPicPr>
          <p:cNvPr id="16" name="Picture 4"/>
          <p:cNvPicPr>
            <a:picLocks noChangeAspect="1" noChangeArrowheads="1"/>
          </p:cNvPicPr>
          <p:nvPr/>
        </p:nvPicPr>
        <p:blipFill>
          <a:blip r:embed="rId3"/>
          <a:srcRect/>
          <a:stretch>
            <a:fillRect/>
          </a:stretch>
        </p:blipFill>
        <p:spPr bwMode="auto">
          <a:xfrm>
            <a:off x="5562600" y="762000"/>
            <a:ext cx="3413588" cy="2365589"/>
          </a:xfrm>
          <a:prstGeom prst="rect">
            <a:avLst/>
          </a:prstGeom>
          <a:noFill/>
          <a:ln w="9525">
            <a:noFill/>
            <a:miter lim="800000"/>
            <a:headEnd/>
            <a:tailEnd/>
          </a:ln>
          <a:effectLst/>
        </p:spPr>
      </p:pic>
      <p:sp>
        <p:nvSpPr>
          <p:cNvPr id="8" name="ZoneTexte 7"/>
          <p:cNvSpPr txBox="1"/>
          <p:nvPr/>
        </p:nvSpPr>
        <p:spPr>
          <a:xfrm>
            <a:off x="7315200" y="3429000"/>
            <a:ext cx="1828800" cy="1631216"/>
          </a:xfrm>
          <a:prstGeom prst="rect">
            <a:avLst/>
          </a:prstGeom>
          <a:noFill/>
        </p:spPr>
        <p:txBody>
          <a:bodyPr wrap="square" rtlCol="0">
            <a:spAutoFit/>
          </a:bodyPr>
          <a:lstStyle/>
          <a:p>
            <a:r>
              <a:rPr lang="fr-FR" sz="2000" dirty="0" smtClean="0">
                <a:solidFill>
                  <a:srgbClr val="FFFFFF"/>
                </a:solidFill>
                <a:latin typeface="Cambria"/>
                <a:cs typeface="Cambria"/>
              </a:rPr>
              <a:t>Go underground </a:t>
            </a:r>
            <a:r>
              <a:rPr lang="fr-FR" sz="2000" dirty="0" err="1" smtClean="0">
                <a:solidFill>
                  <a:srgbClr val="FFFFFF"/>
                </a:solidFill>
                <a:latin typeface="Cambria"/>
                <a:cs typeface="Cambria"/>
              </a:rPr>
              <a:t>young</a:t>
            </a:r>
            <a:r>
              <a:rPr lang="fr-FR" sz="2000" dirty="0" smtClean="0">
                <a:solidFill>
                  <a:srgbClr val="FFFFFF"/>
                </a:solidFill>
                <a:latin typeface="Cambria"/>
                <a:cs typeface="Cambria"/>
              </a:rPr>
              <a:t> man</a:t>
            </a:r>
          </a:p>
          <a:p>
            <a:r>
              <a:rPr lang="fr-FR" sz="2000" dirty="0" smtClean="0">
                <a:solidFill>
                  <a:srgbClr val="FFFFFF"/>
                </a:solidFill>
                <a:latin typeface="Cambria"/>
                <a:cs typeface="Cambria"/>
              </a:rPr>
              <a:t>30 km of tunnels</a:t>
            </a:r>
            <a:endParaRPr lang="fr-FR" sz="2000" dirty="0">
              <a:solidFill>
                <a:srgbClr val="FFFFFF"/>
              </a:solidFill>
              <a:latin typeface="Cambria"/>
              <a:cs typeface="Cambri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a:xfrm>
            <a:off x="990600" y="304800"/>
            <a:ext cx="6779096" cy="1143000"/>
          </a:xfrm>
        </p:spPr>
        <p:txBody>
          <a:bodyPr>
            <a:normAutofit/>
          </a:bodyPr>
          <a:lstStyle/>
          <a:p>
            <a:r>
              <a:rPr lang="en-US" sz="2400" dirty="0" smtClean="0">
                <a:solidFill>
                  <a:srgbClr val="FFFFFF"/>
                </a:solidFill>
              </a:rPr>
              <a:t>How ET goes beyond the 2</a:t>
            </a:r>
            <a:r>
              <a:rPr lang="en-US" sz="2400" baseline="30000" dirty="0" smtClean="0">
                <a:solidFill>
                  <a:srgbClr val="FFFFFF"/>
                </a:solidFill>
              </a:rPr>
              <a:t>nd</a:t>
            </a:r>
            <a:r>
              <a:rPr lang="en-US" sz="2400" dirty="0" smtClean="0">
                <a:solidFill>
                  <a:srgbClr val="FFFFFF"/>
                </a:solidFill>
              </a:rPr>
              <a:t> generation?</a:t>
            </a:r>
            <a:endParaRPr lang="en-US" sz="2400" dirty="0">
              <a:solidFill>
                <a:srgbClr val="FFFFFF"/>
              </a:solidFill>
            </a:endParaRPr>
          </a:p>
        </p:txBody>
      </p:sp>
      <p:sp>
        <p:nvSpPr>
          <p:cNvPr id="4" name="Segnaposto piè di pagina 3"/>
          <p:cNvSpPr>
            <a:spLocks noGrp="1"/>
          </p:cNvSpPr>
          <p:nvPr>
            <p:ph type="ftr" sz="quarter" idx="4294967295"/>
          </p:nvPr>
        </p:nvSpPr>
        <p:spPr>
          <a:xfrm>
            <a:off x="2667000" y="6356350"/>
            <a:ext cx="3352800" cy="365125"/>
          </a:xfrm>
          <a:prstGeom prst="rect">
            <a:avLst/>
          </a:prstGeom>
        </p:spPr>
        <p:txBody>
          <a:bodyPr/>
          <a:lstStyle/>
          <a:p>
            <a:r>
              <a:rPr kumimoji="0" lang="en-US" sz="2000" smtClean="0"/>
              <a:t>ET event - May 2011</a:t>
            </a:r>
            <a:endParaRPr kumimoji="0" lang="en-US" sz="2000"/>
          </a:p>
        </p:txBody>
      </p:sp>
      <p:sp>
        <p:nvSpPr>
          <p:cNvPr id="5" name="Segnaposto numero diapositiva 4"/>
          <p:cNvSpPr>
            <a:spLocks noGrp="1"/>
          </p:cNvSpPr>
          <p:nvPr>
            <p:ph type="sldNum" sz="quarter" idx="4294967295"/>
          </p:nvPr>
        </p:nvSpPr>
        <p:spPr>
          <a:xfrm>
            <a:off x="7924800" y="6356350"/>
            <a:ext cx="762000" cy="365125"/>
          </a:xfrm>
          <a:prstGeom prst="rect">
            <a:avLst/>
          </a:prstGeom>
        </p:spPr>
        <p:txBody>
          <a:bodyPr/>
          <a:lstStyle/>
          <a:p>
            <a:fld id="{042AED99-7FB4-404E-8A97-64753DCE42EC}" type="slidenum">
              <a:rPr kumimoji="0" lang="en-US" sz="2000" smtClean="0"/>
              <a:pPr/>
              <a:t>111</a:t>
            </a:fld>
            <a:endParaRPr kumimoji="0" lang="en-US" sz="2000"/>
          </a:p>
        </p:txBody>
      </p:sp>
      <p:pic>
        <p:nvPicPr>
          <p:cNvPr id="6" name="Immagine 5" descr="AdvancedTypicalPerET.png"/>
          <p:cNvPicPr>
            <a:picLocks noChangeAspect="1"/>
          </p:cNvPicPr>
          <p:nvPr/>
        </p:nvPicPr>
        <p:blipFill>
          <a:blip r:embed="rId2" cstate="print"/>
          <a:stretch>
            <a:fillRect/>
          </a:stretch>
        </p:blipFill>
        <p:spPr>
          <a:xfrm>
            <a:off x="144350" y="1676400"/>
            <a:ext cx="8537174" cy="4795607"/>
          </a:xfrm>
          <a:prstGeom prst="rect">
            <a:avLst/>
          </a:prstGeom>
        </p:spPr>
      </p:pic>
      <p:sp>
        <p:nvSpPr>
          <p:cNvPr id="7" name="CasellaDiTesto 6"/>
          <p:cNvSpPr txBox="1"/>
          <p:nvPr/>
        </p:nvSpPr>
        <p:spPr>
          <a:xfrm>
            <a:off x="357158" y="5774312"/>
            <a:ext cx="717080" cy="400110"/>
          </a:xfrm>
          <a:prstGeom prst="rect">
            <a:avLst/>
          </a:prstGeom>
          <a:noFill/>
        </p:spPr>
        <p:txBody>
          <a:bodyPr wrap="none" rtlCol="0">
            <a:spAutoFit/>
          </a:bodyPr>
          <a:lstStyle/>
          <a:p>
            <a:r>
              <a:rPr lang="en-US" sz="2000" b="1" dirty="0" smtClean="0">
                <a:solidFill>
                  <a:schemeClr val="tx2">
                    <a:lumMod val="10000"/>
                  </a:schemeClr>
                </a:solidFill>
              </a:rPr>
              <a:t>10</a:t>
            </a:r>
            <a:r>
              <a:rPr lang="en-US" sz="2000" b="1" baseline="30000" dirty="0" smtClean="0">
                <a:solidFill>
                  <a:schemeClr val="tx2">
                    <a:lumMod val="10000"/>
                  </a:schemeClr>
                </a:solidFill>
              </a:rPr>
              <a:t>-25</a:t>
            </a:r>
            <a:endParaRPr lang="en-US" sz="2000" b="1" baseline="30000" dirty="0">
              <a:solidFill>
                <a:schemeClr val="tx2">
                  <a:lumMod val="10000"/>
                </a:schemeClr>
              </a:solidFill>
            </a:endParaRPr>
          </a:p>
        </p:txBody>
      </p:sp>
      <p:sp>
        <p:nvSpPr>
          <p:cNvPr id="8" name="CasellaDiTesto 7"/>
          <p:cNvSpPr txBox="1"/>
          <p:nvPr/>
        </p:nvSpPr>
        <p:spPr>
          <a:xfrm>
            <a:off x="357158" y="1559470"/>
            <a:ext cx="717080" cy="400110"/>
          </a:xfrm>
          <a:prstGeom prst="rect">
            <a:avLst/>
          </a:prstGeom>
          <a:noFill/>
        </p:spPr>
        <p:txBody>
          <a:bodyPr wrap="none" rtlCol="0">
            <a:spAutoFit/>
          </a:bodyPr>
          <a:lstStyle/>
          <a:p>
            <a:r>
              <a:rPr lang="en-US" sz="2000" b="1" dirty="0" smtClean="0">
                <a:solidFill>
                  <a:schemeClr val="tx2">
                    <a:lumMod val="10000"/>
                  </a:schemeClr>
                </a:solidFill>
              </a:rPr>
              <a:t>10</a:t>
            </a:r>
            <a:r>
              <a:rPr lang="en-US" sz="2000" b="1" baseline="30000" dirty="0" smtClean="0">
                <a:solidFill>
                  <a:schemeClr val="tx2">
                    <a:lumMod val="10000"/>
                  </a:schemeClr>
                </a:solidFill>
              </a:rPr>
              <a:t>-16</a:t>
            </a:r>
            <a:endParaRPr lang="en-US" sz="2000" b="1" baseline="30000" dirty="0">
              <a:solidFill>
                <a:schemeClr val="tx2">
                  <a:lumMod val="10000"/>
                </a:schemeClr>
              </a:solidFill>
            </a:endParaRPr>
          </a:p>
        </p:txBody>
      </p:sp>
      <p:sp>
        <p:nvSpPr>
          <p:cNvPr id="9" name="CasellaDiTesto 8"/>
          <p:cNvSpPr txBox="1"/>
          <p:nvPr/>
        </p:nvSpPr>
        <p:spPr>
          <a:xfrm rot="16200000">
            <a:off x="-469353" y="3698039"/>
            <a:ext cx="2022358" cy="400110"/>
          </a:xfrm>
          <a:prstGeom prst="rect">
            <a:avLst/>
          </a:prstGeom>
          <a:noFill/>
        </p:spPr>
        <p:txBody>
          <a:bodyPr wrap="none" rtlCol="0">
            <a:spAutoFit/>
          </a:bodyPr>
          <a:lstStyle/>
          <a:p>
            <a:r>
              <a:rPr lang="en-US" sz="2000" b="1" dirty="0" smtClean="0">
                <a:solidFill>
                  <a:schemeClr val="tx2">
                    <a:lumMod val="10000"/>
                  </a:schemeClr>
                </a:solidFill>
              </a:rPr>
              <a:t>h(f) [1/</a:t>
            </a:r>
            <a:r>
              <a:rPr lang="en-US" sz="2000" b="1" dirty="0" err="1" smtClean="0">
                <a:solidFill>
                  <a:schemeClr val="tx2">
                    <a:lumMod val="10000"/>
                  </a:schemeClr>
                </a:solidFill>
              </a:rPr>
              <a:t>sqrt</a:t>
            </a:r>
            <a:r>
              <a:rPr lang="en-US" sz="2000" b="1" dirty="0" smtClean="0">
                <a:solidFill>
                  <a:schemeClr val="tx2">
                    <a:lumMod val="10000"/>
                  </a:schemeClr>
                </a:solidFill>
              </a:rPr>
              <a:t>(Hz)]</a:t>
            </a:r>
            <a:endParaRPr lang="en-US" sz="2000" b="1" baseline="30000" dirty="0">
              <a:solidFill>
                <a:schemeClr val="tx2">
                  <a:lumMod val="10000"/>
                </a:schemeClr>
              </a:solidFill>
            </a:endParaRPr>
          </a:p>
        </p:txBody>
      </p:sp>
      <p:sp>
        <p:nvSpPr>
          <p:cNvPr id="10" name="CasellaDiTesto 9"/>
          <p:cNvSpPr txBox="1"/>
          <p:nvPr/>
        </p:nvSpPr>
        <p:spPr>
          <a:xfrm>
            <a:off x="3786182" y="6131502"/>
            <a:ext cx="2037261" cy="400110"/>
          </a:xfrm>
          <a:prstGeom prst="rect">
            <a:avLst/>
          </a:prstGeom>
          <a:noFill/>
        </p:spPr>
        <p:txBody>
          <a:bodyPr wrap="none" rtlCol="0">
            <a:spAutoFit/>
          </a:bodyPr>
          <a:lstStyle/>
          <a:p>
            <a:r>
              <a:rPr lang="en-US" sz="2000" b="1" dirty="0" smtClean="0">
                <a:solidFill>
                  <a:schemeClr val="tx2">
                    <a:lumMod val="10000"/>
                  </a:schemeClr>
                </a:solidFill>
              </a:rPr>
              <a:t>Frequency [Hz]</a:t>
            </a:r>
            <a:endParaRPr lang="en-US" sz="2000" b="1" baseline="30000" dirty="0">
              <a:solidFill>
                <a:schemeClr val="tx2">
                  <a:lumMod val="10000"/>
                </a:schemeClr>
              </a:solidFill>
            </a:endParaRPr>
          </a:p>
        </p:txBody>
      </p:sp>
      <p:sp>
        <p:nvSpPr>
          <p:cNvPr id="11" name="CasellaDiTesto 10"/>
          <p:cNvSpPr txBox="1"/>
          <p:nvPr/>
        </p:nvSpPr>
        <p:spPr>
          <a:xfrm>
            <a:off x="1000100" y="6060064"/>
            <a:ext cx="712029" cy="400110"/>
          </a:xfrm>
          <a:prstGeom prst="rect">
            <a:avLst/>
          </a:prstGeom>
          <a:noFill/>
        </p:spPr>
        <p:txBody>
          <a:bodyPr wrap="none" rtlCol="0">
            <a:spAutoFit/>
          </a:bodyPr>
          <a:lstStyle/>
          <a:p>
            <a:r>
              <a:rPr lang="en-US" sz="2000" b="1" dirty="0" smtClean="0">
                <a:solidFill>
                  <a:schemeClr val="tx2">
                    <a:lumMod val="10000"/>
                  </a:schemeClr>
                </a:solidFill>
              </a:rPr>
              <a:t>1 Hz</a:t>
            </a:r>
            <a:endParaRPr lang="en-US" sz="2000" b="1" baseline="30000" dirty="0">
              <a:solidFill>
                <a:schemeClr val="tx2">
                  <a:lumMod val="10000"/>
                </a:schemeClr>
              </a:solidFill>
            </a:endParaRPr>
          </a:p>
        </p:txBody>
      </p:sp>
      <p:sp>
        <p:nvSpPr>
          <p:cNvPr id="12" name="CasellaDiTesto 11"/>
          <p:cNvSpPr txBox="1"/>
          <p:nvPr/>
        </p:nvSpPr>
        <p:spPr>
          <a:xfrm>
            <a:off x="7858148" y="6060064"/>
            <a:ext cx="997313" cy="400110"/>
          </a:xfrm>
          <a:prstGeom prst="rect">
            <a:avLst/>
          </a:prstGeom>
          <a:noFill/>
        </p:spPr>
        <p:txBody>
          <a:bodyPr wrap="none" rtlCol="0">
            <a:spAutoFit/>
          </a:bodyPr>
          <a:lstStyle/>
          <a:p>
            <a:r>
              <a:rPr lang="en-US" sz="2000" b="1" dirty="0" smtClean="0">
                <a:solidFill>
                  <a:schemeClr val="tx2">
                    <a:lumMod val="10000"/>
                  </a:schemeClr>
                </a:solidFill>
              </a:rPr>
              <a:t>10 kHz</a:t>
            </a:r>
            <a:endParaRPr lang="en-US" sz="2000" b="1" baseline="30000" dirty="0">
              <a:solidFill>
                <a:schemeClr val="tx2">
                  <a:lumMod val="10000"/>
                </a:schemeClr>
              </a:solidFill>
            </a:endParaRPr>
          </a:p>
        </p:txBody>
      </p:sp>
      <p:sp>
        <p:nvSpPr>
          <p:cNvPr id="13" name="Rettangolo 12"/>
          <p:cNvSpPr/>
          <p:nvPr/>
        </p:nvSpPr>
        <p:spPr>
          <a:xfrm>
            <a:off x="1643042" y="1916660"/>
            <a:ext cx="1428760" cy="428628"/>
          </a:xfrm>
          <a:prstGeom prst="rect">
            <a:avLst/>
          </a:prstGeom>
          <a:solidFill>
            <a:srgbClr val="92D05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2">
                    <a:lumMod val="10000"/>
                  </a:schemeClr>
                </a:solidFill>
              </a:rPr>
              <a:t>Seismic</a:t>
            </a:r>
            <a:endParaRPr lang="en-US" sz="2000" dirty="0">
              <a:solidFill>
                <a:schemeClr val="tx2">
                  <a:lumMod val="10000"/>
                </a:schemeClr>
              </a:solidFill>
            </a:endParaRPr>
          </a:p>
        </p:txBody>
      </p:sp>
      <p:sp>
        <p:nvSpPr>
          <p:cNvPr id="14" name="Rettangolo 13"/>
          <p:cNvSpPr/>
          <p:nvPr/>
        </p:nvSpPr>
        <p:spPr>
          <a:xfrm rot="1914322">
            <a:off x="3434334" y="4190670"/>
            <a:ext cx="1428760" cy="428628"/>
          </a:xfrm>
          <a:prstGeom prst="rect">
            <a:avLst/>
          </a:prstGeom>
          <a:solidFill>
            <a:schemeClr val="accent2">
              <a:lumMod val="75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2">
                    <a:lumMod val="10000"/>
                  </a:schemeClr>
                </a:solidFill>
              </a:rPr>
              <a:t>Thermal</a:t>
            </a:r>
            <a:endParaRPr lang="en-US" sz="2000" dirty="0">
              <a:solidFill>
                <a:schemeClr val="tx2">
                  <a:lumMod val="10000"/>
                </a:schemeClr>
              </a:solidFill>
            </a:endParaRPr>
          </a:p>
        </p:txBody>
      </p:sp>
      <p:sp>
        <p:nvSpPr>
          <p:cNvPr id="15" name="Rettangolo 14"/>
          <p:cNvSpPr/>
          <p:nvPr/>
        </p:nvSpPr>
        <p:spPr>
          <a:xfrm rot="20935792">
            <a:off x="5385675" y="4335857"/>
            <a:ext cx="1428760" cy="428628"/>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2">
                    <a:lumMod val="10000"/>
                  </a:schemeClr>
                </a:solidFill>
              </a:rPr>
              <a:t>Quantum</a:t>
            </a:r>
            <a:endParaRPr lang="en-US" sz="2000" dirty="0">
              <a:solidFill>
                <a:schemeClr val="tx2">
                  <a:lumMod val="10000"/>
                </a:schemeClr>
              </a:solidFill>
            </a:endParaRPr>
          </a:p>
        </p:txBody>
      </p:sp>
      <p:sp>
        <p:nvSpPr>
          <p:cNvPr id="16" name="CasellaDiTesto 15"/>
          <p:cNvSpPr txBox="1"/>
          <p:nvPr/>
        </p:nvSpPr>
        <p:spPr>
          <a:xfrm rot="4788354">
            <a:off x="2210228" y="2727178"/>
            <a:ext cx="813131" cy="307777"/>
          </a:xfrm>
          <a:prstGeom prst="rect">
            <a:avLst/>
          </a:prstGeom>
          <a:noFill/>
        </p:spPr>
        <p:txBody>
          <a:bodyPr wrap="none" rtlCol="0">
            <a:spAutoFit/>
          </a:bodyPr>
          <a:lstStyle/>
          <a:p>
            <a:r>
              <a:rPr lang="en-US" sz="1400" dirty="0" smtClean="0">
                <a:solidFill>
                  <a:schemeClr val="tx2">
                    <a:lumMod val="10000"/>
                  </a:schemeClr>
                </a:solidFill>
              </a:rPr>
              <a:t>Seismic</a:t>
            </a:r>
            <a:endParaRPr lang="en-US" sz="1400" dirty="0">
              <a:solidFill>
                <a:schemeClr val="tx2">
                  <a:lumMod val="10000"/>
                </a:schemeClr>
              </a:solidFill>
            </a:endParaRPr>
          </a:p>
        </p:txBody>
      </p:sp>
      <p:sp>
        <p:nvSpPr>
          <p:cNvPr id="17" name="CasellaDiTesto 16"/>
          <p:cNvSpPr txBox="1"/>
          <p:nvPr/>
        </p:nvSpPr>
        <p:spPr>
          <a:xfrm rot="2850809">
            <a:off x="1429068" y="2653738"/>
            <a:ext cx="1032993" cy="307777"/>
          </a:xfrm>
          <a:prstGeom prst="rect">
            <a:avLst/>
          </a:prstGeom>
          <a:noFill/>
        </p:spPr>
        <p:txBody>
          <a:bodyPr wrap="none" rtlCol="0">
            <a:spAutoFit/>
          </a:bodyPr>
          <a:lstStyle/>
          <a:p>
            <a:r>
              <a:rPr lang="en-US" sz="1400" dirty="0" smtClean="0">
                <a:solidFill>
                  <a:schemeClr val="tx2">
                    <a:lumMod val="10000"/>
                  </a:schemeClr>
                </a:solidFill>
              </a:rPr>
              <a:t>Newtonian</a:t>
            </a:r>
            <a:endParaRPr lang="en-US" sz="1400" dirty="0">
              <a:solidFill>
                <a:schemeClr val="tx2">
                  <a:lumMod val="10000"/>
                </a:schemeClr>
              </a:solidFill>
            </a:endParaRPr>
          </a:p>
        </p:txBody>
      </p:sp>
      <p:sp>
        <p:nvSpPr>
          <p:cNvPr id="18" name="CasellaDiTesto 17"/>
          <p:cNvSpPr txBox="1"/>
          <p:nvPr/>
        </p:nvSpPr>
        <p:spPr>
          <a:xfrm rot="2850809">
            <a:off x="1174299" y="3348937"/>
            <a:ext cx="1348847" cy="307777"/>
          </a:xfrm>
          <a:prstGeom prst="rect">
            <a:avLst/>
          </a:prstGeom>
          <a:noFill/>
        </p:spPr>
        <p:txBody>
          <a:bodyPr wrap="none" rtlCol="0">
            <a:spAutoFit/>
          </a:bodyPr>
          <a:lstStyle/>
          <a:p>
            <a:r>
              <a:rPr lang="en-US" sz="1400" dirty="0" err="1" smtClean="0">
                <a:solidFill>
                  <a:schemeClr val="tx2">
                    <a:lumMod val="10000"/>
                  </a:schemeClr>
                </a:solidFill>
              </a:rPr>
              <a:t>Susp</a:t>
            </a:r>
            <a:r>
              <a:rPr lang="en-US" sz="1400" dirty="0" smtClean="0">
                <a:solidFill>
                  <a:schemeClr val="tx2">
                    <a:lumMod val="10000"/>
                  </a:schemeClr>
                </a:solidFill>
              </a:rPr>
              <a:t>. Thermal</a:t>
            </a:r>
            <a:endParaRPr lang="en-US" sz="1400" dirty="0">
              <a:solidFill>
                <a:schemeClr val="tx2">
                  <a:lumMod val="10000"/>
                </a:schemeClr>
              </a:solidFill>
            </a:endParaRPr>
          </a:p>
        </p:txBody>
      </p:sp>
      <p:sp>
        <p:nvSpPr>
          <p:cNvPr id="19" name="CasellaDiTesto 18"/>
          <p:cNvSpPr txBox="1"/>
          <p:nvPr/>
        </p:nvSpPr>
        <p:spPr>
          <a:xfrm rot="1544867">
            <a:off x="1529580" y="4019847"/>
            <a:ext cx="923149" cy="307777"/>
          </a:xfrm>
          <a:prstGeom prst="rect">
            <a:avLst/>
          </a:prstGeom>
          <a:noFill/>
        </p:spPr>
        <p:txBody>
          <a:bodyPr wrap="none" rtlCol="0">
            <a:spAutoFit/>
          </a:bodyPr>
          <a:lstStyle/>
          <a:p>
            <a:r>
              <a:rPr lang="en-US" sz="1400" dirty="0" smtClean="0">
                <a:solidFill>
                  <a:schemeClr val="tx2">
                    <a:lumMod val="10000"/>
                  </a:schemeClr>
                </a:solidFill>
              </a:rPr>
              <a:t>Quantum</a:t>
            </a:r>
            <a:endParaRPr lang="en-US" sz="1400" dirty="0">
              <a:solidFill>
                <a:schemeClr val="tx2">
                  <a:lumMod val="10000"/>
                </a:schemeClr>
              </a:solidFill>
            </a:endParaRPr>
          </a:p>
        </p:txBody>
      </p:sp>
      <p:sp>
        <p:nvSpPr>
          <p:cNvPr id="20" name="CasellaDiTesto 19"/>
          <p:cNvSpPr txBox="1"/>
          <p:nvPr/>
        </p:nvSpPr>
        <p:spPr>
          <a:xfrm rot="227168">
            <a:off x="1449471" y="4980512"/>
            <a:ext cx="1301859" cy="307777"/>
          </a:xfrm>
          <a:prstGeom prst="rect">
            <a:avLst/>
          </a:prstGeom>
          <a:noFill/>
        </p:spPr>
        <p:txBody>
          <a:bodyPr wrap="none" rtlCol="0">
            <a:spAutoFit/>
          </a:bodyPr>
          <a:lstStyle/>
          <a:p>
            <a:r>
              <a:rPr lang="en-US" sz="1400" dirty="0" smtClean="0">
                <a:solidFill>
                  <a:schemeClr val="tx2">
                    <a:lumMod val="10000"/>
                  </a:schemeClr>
                </a:solidFill>
              </a:rPr>
              <a:t>Mirror thermal </a:t>
            </a:r>
            <a:endParaRPr lang="en-US" sz="1400" dirty="0">
              <a:solidFill>
                <a:schemeClr val="tx2">
                  <a:lumMod val="10000"/>
                </a:schemeClr>
              </a:solidFill>
            </a:endParaRPr>
          </a:p>
        </p:txBody>
      </p:sp>
      <p:cxnSp>
        <p:nvCxnSpPr>
          <p:cNvPr id="21" name="Connettore 1 20"/>
          <p:cNvCxnSpPr/>
          <p:nvPr/>
        </p:nvCxnSpPr>
        <p:spPr>
          <a:xfrm>
            <a:off x="1285852" y="4059800"/>
            <a:ext cx="2286016" cy="1357322"/>
          </a:xfrm>
          <a:prstGeom prst="line">
            <a:avLst/>
          </a:prstGeom>
          <a:ln>
            <a:prstDash val="sysDash"/>
          </a:ln>
          <a:effectLst>
            <a:glow rad="1397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2" name="Connettore 1 21"/>
          <p:cNvCxnSpPr/>
          <p:nvPr/>
        </p:nvCxnSpPr>
        <p:spPr>
          <a:xfrm>
            <a:off x="3571868" y="5417122"/>
            <a:ext cx="1714512" cy="357190"/>
          </a:xfrm>
          <a:prstGeom prst="line">
            <a:avLst/>
          </a:prstGeom>
          <a:ln>
            <a:prstDash val="sysDash"/>
          </a:ln>
          <a:effectLst>
            <a:glow rad="1397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3" name="Connettore 1 22"/>
          <p:cNvCxnSpPr/>
          <p:nvPr/>
        </p:nvCxnSpPr>
        <p:spPr>
          <a:xfrm flipV="1">
            <a:off x="5286380" y="5131370"/>
            <a:ext cx="3000396" cy="642942"/>
          </a:xfrm>
          <a:prstGeom prst="line">
            <a:avLst/>
          </a:prstGeom>
          <a:ln>
            <a:prstDash val="sysDash"/>
          </a:ln>
          <a:effectLst>
            <a:glow rad="1397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4" name="CasellaDiTesto 23"/>
          <p:cNvSpPr txBox="1"/>
          <p:nvPr/>
        </p:nvSpPr>
        <p:spPr>
          <a:xfrm rot="20850260">
            <a:off x="5331859" y="5536217"/>
            <a:ext cx="3103008" cy="400110"/>
          </a:xfrm>
          <a:prstGeom prst="rect">
            <a:avLst/>
          </a:prstGeom>
          <a:noFill/>
        </p:spPr>
        <p:txBody>
          <a:bodyPr wrap="none" rtlCol="0">
            <a:spAutoFit/>
          </a:bodyPr>
          <a:lstStyle/>
          <a:p>
            <a:r>
              <a:rPr lang="en-US" sz="2000" dirty="0" smtClean="0">
                <a:solidFill>
                  <a:schemeClr val="tx2">
                    <a:lumMod val="10000"/>
                  </a:schemeClr>
                </a:solidFill>
              </a:rPr>
              <a:t>3</a:t>
            </a:r>
            <a:r>
              <a:rPr lang="en-US" sz="2000" baseline="30000" dirty="0" smtClean="0">
                <a:solidFill>
                  <a:schemeClr val="tx2">
                    <a:lumMod val="10000"/>
                  </a:schemeClr>
                </a:solidFill>
              </a:rPr>
              <a:t>rd</a:t>
            </a:r>
            <a:r>
              <a:rPr lang="en-US" sz="2000" dirty="0" smtClean="0">
                <a:solidFill>
                  <a:schemeClr val="tx2">
                    <a:lumMod val="10000"/>
                  </a:schemeClr>
                </a:solidFill>
              </a:rPr>
              <a:t> generation ideal target </a:t>
            </a:r>
            <a:endParaRPr lang="en-US" sz="2000" dirty="0">
              <a:solidFill>
                <a:schemeClr val="tx2">
                  <a:lumMod val="10000"/>
                </a:schemeClr>
              </a:solidFill>
            </a:endParaRPr>
          </a:p>
        </p:txBody>
      </p:sp>
      <p:pic>
        <p:nvPicPr>
          <p:cNvPr id="25" name="Immagine 24" descr="ET-new-logo.png"/>
          <p:cNvPicPr>
            <a:picLocks noChangeAspect="1"/>
          </p:cNvPicPr>
          <p:nvPr/>
        </p:nvPicPr>
        <p:blipFill>
          <a:blip r:embed="rId3" cstate="print"/>
          <a:stretch>
            <a:fillRect/>
          </a:stretch>
        </p:blipFill>
        <p:spPr>
          <a:xfrm>
            <a:off x="7500958" y="0"/>
            <a:ext cx="1643042" cy="5307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17" presetClass="entr" presetSubtype="2"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ppt_w/2"/>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strVal val="#ppt_h"/>
                                          </p:val>
                                        </p:tav>
                                        <p:tav tm="100000">
                                          <p:val>
                                            <p:strVal val="#ppt_h"/>
                                          </p:val>
                                        </p:tav>
                                      </p:tavLst>
                                    </p:anim>
                                  </p:childTnLst>
                                </p:cTn>
                              </p:par>
                              <p:par>
                                <p:cTn id="15" presetID="17" presetClass="entr" presetSubtype="2" fill="hold" nodeType="withEffect">
                                  <p:stCondLst>
                                    <p:cond delay="0"/>
                                  </p:stCondLst>
                                  <p:childTnLst>
                                    <p:set>
                                      <p:cBhvr>
                                        <p:cTn id="16" dur="1" fill="hold">
                                          <p:stCondLst>
                                            <p:cond delay="0"/>
                                          </p:stCondLst>
                                        </p:cTn>
                                        <p:tgtEl>
                                          <p:spTgt spid="24">
                                            <p:txEl>
                                              <p:pRg st="0" end="0"/>
                                            </p:txEl>
                                          </p:spTgt>
                                        </p:tgtEl>
                                        <p:attrNameLst>
                                          <p:attrName>style.visibility</p:attrName>
                                        </p:attrNameLst>
                                      </p:cBhvr>
                                      <p:to>
                                        <p:strVal val="visible"/>
                                      </p:to>
                                    </p:set>
                                    <p:anim calcmode="lin" valueType="num">
                                      <p:cBhvr>
                                        <p:cTn id="17" dur="500" fill="hold"/>
                                        <p:tgtEl>
                                          <p:spTgt spid="24">
                                            <p:txEl>
                                              <p:pRg st="0" end="0"/>
                                            </p:txEl>
                                          </p:spTgt>
                                        </p:tgtEl>
                                        <p:attrNameLst>
                                          <p:attrName>ppt_x</p:attrName>
                                        </p:attrNameLst>
                                      </p:cBhvr>
                                      <p:tavLst>
                                        <p:tav tm="0">
                                          <p:val>
                                            <p:strVal val="#ppt_x+#ppt_w/2"/>
                                          </p:val>
                                        </p:tav>
                                        <p:tav tm="100000">
                                          <p:val>
                                            <p:strVal val="#ppt_x"/>
                                          </p:val>
                                        </p:tav>
                                      </p:tavLst>
                                    </p:anim>
                                    <p:anim calcmode="lin" valueType="num">
                                      <p:cBhvr>
                                        <p:cTn id="18" dur="500" fill="hold"/>
                                        <p:tgtEl>
                                          <p:spTgt spid="24">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24">
                                            <p:txEl>
                                              <p:pRg st="0" end="0"/>
                                            </p:txEl>
                                          </p:spTgt>
                                        </p:tgtEl>
                                        <p:attrNameLst>
                                          <p:attrName>ppt_h</p:attrName>
                                        </p:attrNameLst>
                                      </p:cBhvr>
                                      <p:tavLst>
                                        <p:tav tm="0">
                                          <p:val>
                                            <p:strVal val="#ppt_h"/>
                                          </p:val>
                                        </p:tav>
                                        <p:tav tm="100000">
                                          <p:val>
                                            <p:strVal val="#ppt_h"/>
                                          </p:val>
                                        </p:tav>
                                      </p:tavLst>
                                    </p:anim>
                                  </p:childTnLst>
                                </p:cTn>
                              </p:par>
                            </p:childTnLst>
                          </p:cTn>
                        </p:par>
                        <p:par>
                          <p:cTn id="21" fill="hold">
                            <p:stCondLst>
                              <p:cond delay="1000"/>
                            </p:stCondLst>
                            <p:childTnLst>
                              <p:par>
                                <p:cTn id="22" presetID="17"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ppt_x</p:attrName>
                                        </p:attrNameLst>
                                      </p:cBhvr>
                                      <p:tavLst>
                                        <p:tav tm="0">
                                          <p:val>
                                            <p:strVal val="#ppt_x+#ppt_w/2"/>
                                          </p:val>
                                        </p:tav>
                                        <p:tav tm="100000">
                                          <p:val>
                                            <p:strVal val="#ppt_x"/>
                                          </p:val>
                                        </p:tav>
                                      </p:tavLst>
                                    </p:anim>
                                    <p:anim calcmode="lin" valueType="num">
                                      <p:cBhvr>
                                        <p:cTn id="25" dur="500" fill="hold"/>
                                        <p:tgtEl>
                                          <p:spTgt spid="22"/>
                                        </p:tgtEl>
                                        <p:attrNameLst>
                                          <p:attrName>ppt_y</p:attrName>
                                        </p:attrNameLst>
                                      </p:cBhvr>
                                      <p:tavLst>
                                        <p:tav tm="0">
                                          <p:val>
                                            <p:strVal val="#ppt_y"/>
                                          </p:val>
                                        </p:tav>
                                        <p:tav tm="100000">
                                          <p:val>
                                            <p:strVal val="#ppt_y"/>
                                          </p:val>
                                        </p:tav>
                                      </p:tavLst>
                                    </p:anim>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strVal val="#ppt_h"/>
                                          </p:val>
                                        </p:tav>
                                        <p:tav tm="100000">
                                          <p:val>
                                            <p:strVal val="#ppt_h"/>
                                          </p:val>
                                        </p:tav>
                                      </p:tavLst>
                                    </p:anim>
                                  </p:childTnLst>
                                </p:cTn>
                              </p:par>
                            </p:childTnLst>
                          </p:cTn>
                        </p:par>
                        <p:par>
                          <p:cTn id="28" fill="hold">
                            <p:stCondLst>
                              <p:cond delay="1500"/>
                            </p:stCondLst>
                            <p:childTnLst>
                              <p:par>
                                <p:cTn id="29" presetID="17" presetClass="entr" presetSubtype="2"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ppt_x</p:attrName>
                                        </p:attrNameLst>
                                      </p:cBhvr>
                                      <p:tavLst>
                                        <p:tav tm="0">
                                          <p:val>
                                            <p:strVal val="#ppt_x+#ppt_w/2"/>
                                          </p:val>
                                        </p:tav>
                                        <p:tav tm="100000">
                                          <p:val>
                                            <p:strVal val="#ppt_x"/>
                                          </p:val>
                                        </p:tav>
                                      </p:tavLst>
                                    </p:anim>
                                    <p:anim calcmode="lin" valueType="num">
                                      <p:cBhvr>
                                        <p:cTn id="32" dur="500" fill="hold"/>
                                        <p:tgtEl>
                                          <p:spTgt spid="21"/>
                                        </p:tgtEl>
                                        <p:attrNameLst>
                                          <p:attrName>ppt_y</p:attrName>
                                        </p:attrNameLst>
                                      </p:cBhvr>
                                      <p:tavLst>
                                        <p:tav tm="0">
                                          <p:val>
                                            <p:strVal val="#ppt_y"/>
                                          </p:val>
                                        </p:tav>
                                        <p:tav tm="100000">
                                          <p:val>
                                            <p:strVal val="#ppt_y"/>
                                          </p:val>
                                        </p:tav>
                                      </p:tavLst>
                                    </p:anim>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checkerboard(across)">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checkerboard(across)">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checkerboard(across)">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mph" presetSubtype="0" repeatCount="indefinite" autoRev="1" fill="hold" grpId="1" nodeType="clickEffect">
                                  <p:stCondLst>
                                    <p:cond delay="0"/>
                                  </p:stCondLst>
                                  <p:childTnLst>
                                    <p:animScale>
                                      <p:cBhvr>
                                        <p:cTn id="53" dur="2000" fill="hold"/>
                                        <p:tgtEl>
                                          <p:spTgt spid="1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5" grpId="0" animBg="1"/>
    </p:bldLst>
  </p:timing>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olo 4"/>
          <p:cNvSpPr>
            <a:spLocks noGrp="1"/>
          </p:cNvSpPr>
          <p:nvPr>
            <p:ph type="title"/>
          </p:nvPr>
        </p:nvSpPr>
        <p:spPr>
          <a:xfrm>
            <a:off x="107504" y="116632"/>
            <a:ext cx="8229600" cy="648072"/>
          </a:xfrm>
        </p:spPr>
        <p:txBody>
          <a:bodyPr>
            <a:normAutofit fontScale="90000"/>
          </a:bodyPr>
          <a:lstStyle/>
          <a:p>
            <a:r>
              <a:rPr lang="en-US" dirty="0" smtClean="0">
                <a:solidFill>
                  <a:srgbClr val="FFFFFF"/>
                </a:solidFill>
              </a:rPr>
              <a:t>Seismology network</a:t>
            </a:r>
            <a:endParaRPr lang="en-US" dirty="0">
              <a:solidFill>
                <a:srgbClr val="FFFFFF"/>
              </a:solidFill>
            </a:endParaRPr>
          </a:p>
        </p:txBody>
      </p:sp>
      <p:sp>
        <p:nvSpPr>
          <p:cNvPr id="6" name="Segnaposto contenuto 5"/>
          <p:cNvSpPr>
            <a:spLocks noGrp="1"/>
          </p:cNvSpPr>
          <p:nvPr>
            <p:ph idx="1"/>
          </p:nvPr>
        </p:nvSpPr>
        <p:spPr>
          <a:xfrm>
            <a:off x="0" y="1340768"/>
            <a:ext cx="3124200" cy="2808312"/>
          </a:xfrm>
        </p:spPr>
        <p:txBody>
          <a:bodyPr>
            <a:normAutofit fontScale="92500" lnSpcReduction="10000"/>
          </a:bodyPr>
          <a:lstStyle/>
          <a:p>
            <a:r>
              <a:rPr lang="en-US" dirty="0" smtClean="0">
                <a:solidFill>
                  <a:srgbClr val="FFFFFF"/>
                </a:solidFill>
              </a:rPr>
              <a:t>In ET we started the investigation using the support and the data of the ORFEUS* Network (&gt;200 sites in Europe)</a:t>
            </a:r>
            <a:endParaRPr lang="en-US" dirty="0">
              <a:solidFill>
                <a:srgbClr val="FFFFFF"/>
              </a:solidFill>
            </a:endParaRPr>
          </a:p>
        </p:txBody>
      </p:sp>
      <p:sp>
        <p:nvSpPr>
          <p:cNvPr id="3" name="Segnaposto piè di pagina 2"/>
          <p:cNvSpPr>
            <a:spLocks noGrp="1"/>
          </p:cNvSpPr>
          <p:nvPr>
            <p:ph type="ftr" sz="quarter" idx="4294967295"/>
          </p:nvPr>
        </p:nvSpPr>
        <p:spPr>
          <a:xfrm>
            <a:off x="2667000" y="6356350"/>
            <a:ext cx="3352800" cy="365125"/>
          </a:xfrm>
          <a:prstGeom prst="rect">
            <a:avLst/>
          </a:prstGeom>
        </p:spPr>
        <p:txBody>
          <a:bodyPr/>
          <a:lstStyle/>
          <a:p>
            <a:r>
              <a:rPr kumimoji="0" lang="en-US" smtClean="0"/>
              <a:t>ET event - May 2011</a:t>
            </a:r>
            <a:endParaRPr kumimoji="0" lang="en-US"/>
          </a:p>
        </p:txBody>
      </p:sp>
      <p:sp>
        <p:nvSpPr>
          <p:cNvPr id="4" name="Segnaposto numero diapositiva 3"/>
          <p:cNvSpPr>
            <a:spLocks noGrp="1"/>
          </p:cNvSpPr>
          <p:nvPr>
            <p:ph type="sldNum" sz="quarter" idx="4294967295"/>
          </p:nvPr>
        </p:nvSpPr>
        <p:spPr>
          <a:xfrm>
            <a:off x="7924800" y="6356350"/>
            <a:ext cx="762000" cy="365125"/>
          </a:xfrm>
          <a:prstGeom prst="rect">
            <a:avLst/>
          </a:prstGeom>
        </p:spPr>
        <p:txBody>
          <a:bodyPr/>
          <a:lstStyle/>
          <a:p>
            <a:fld id="{042AED99-7FB4-404E-8A97-64753DCE42EC}" type="slidenum">
              <a:rPr kumimoji="0" lang="en-US" smtClean="0"/>
              <a:pPr/>
              <a:t>112</a:t>
            </a:fld>
            <a:endParaRPr kumimoji="0" lang="en-US"/>
          </a:p>
        </p:txBody>
      </p:sp>
      <p:pic>
        <p:nvPicPr>
          <p:cNvPr id="7" name="Picture 2"/>
          <p:cNvPicPr>
            <a:picLocks noChangeAspect="1" noChangeArrowheads="1"/>
          </p:cNvPicPr>
          <p:nvPr/>
        </p:nvPicPr>
        <p:blipFill>
          <a:blip r:embed="rId2" cstate="print"/>
          <a:srcRect/>
          <a:stretch>
            <a:fillRect/>
          </a:stretch>
        </p:blipFill>
        <p:spPr bwMode="auto">
          <a:xfrm>
            <a:off x="3276600" y="838200"/>
            <a:ext cx="5734050" cy="5600700"/>
          </a:xfrm>
          <a:prstGeom prst="rect">
            <a:avLst/>
          </a:prstGeom>
          <a:noFill/>
          <a:ln w="9525">
            <a:noFill/>
            <a:miter lim="800000"/>
            <a:headEnd/>
            <a:tailEnd/>
          </a:ln>
        </p:spPr>
      </p:pic>
      <p:pic>
        <p:nvPicPr>
          <p:cNvPr id="8" name="Immagine 7" descr="ET-new-logo.png"/>
          <p:cNvPicPr>
            <a:picLocks noChangeAspect="1"/>
          </p:cNvPicPr>
          <p:nvPr/>
        </p:nvPicPr>
        <p:blipFill>
          <a:blip r:embed="rId3" cstate="print"/>
          <a:stretch>
            <a:fillRect/>
          </a:stretch>
        </p:blipFill>
        <p:spPr>
          <a:xfrm>
            <a:off x="7500958" y="0"/>
            <a:ext cx="1643042" cy="530717"/>
          </a:xfrm>
          <a:prstGeom prst="rect">
            <a:avLst/>
          </a:prstGeom>
        </p:spPr>
      </p:pic>
      <p:sp>
        <p:nvSpPr>
          <p:cNvPr id="9" name="CasellaDiTesto 8"/>
          <p:cNvSpPr txBox="1"/>
          <p:nvPr/>
        </p:nvSpPr>
        <p:spPr>
          <a:xfrm>
            <a:off x="251521" y="4941168"/>
            <a:ext cx="2952328" cy="1569660"/>
          </a:xfrm>
          <a:prstGeom prst="rect">
            <a:avLst/>
          </a:prstGeom>
          <a:noFill/>
        </p:spPr>
        <p:txBody>
          <a:bodyPr wrap="square" rtlCol="0">
            <a:spAutoFit/>
          </a:bodyPr>
          <a:lstStyle/>
          <a:p>
            <a:r>
              <a:rPr lang="en-US" dirty="0" smtClean="0">
                <a:solidFill>
                  <a:srgbClr val="FFFFFF"/>
                </a:solidFill>
              </a:rPr>
              <a:t>* Observatories and Research Facilities for European Seismology </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3250" name="Picture 2" descr="C:\Users\punturo\AppData\Local\Microsoft\Windows\Temporary Internet Files\Content.Outlook\L3Y2FFCM\Compstats_trans_Punturo_N (2).jpeg"/>
          <p:cNvPicPr>
            <a:picLocks noGrp="1" noChangeAspect="1" noChangeArrowheads="1"/>
          </p:cNvPicPr>
          <p:nvPr>
            <p:ph idx="1"/>
          </p:nvPr>
        </p:nvPicPr>
        <p:blipFill>
          <a:blip r:embed="rId2" cstate="print"/>
          <a:srcRect/>
          <a:stretch>
            <a:fillRect/>
          </a:stretch>
        </p:blipFill>
        <p:spPr bwMode="auto">
          <a:xfrm>
            <a:off x="1143000" y="762000"/>
            <a:ext cx="7304211" cy="5843369"/>
          </a:xfrm>
          <a:prstGeom prst="rect">
            <a:avLst/>
          </a:prstGeom>
          <a:noFill/>
        </p:spPr>
      </p:pic>
      <p:sp>
        <p:nvSpPr>
          <p:cNvPr id="2" name="Titolo 1"/>
          <p:cNvSpPr>
            <a:spLocks noGrp="1"/>
          </p:cNvSpPr>
          <p:nvPr>
            <p:ph type="title"/>
          </p:nvPr>
        </p:nvSpPr>
        <p:spPr>
          <a:xfrm>
            <a:off x="533400" y="0"/>
            <a:ext cx="7086600" cy="648072"/>
          </a:xfrm>
        </p:spPr>
        <p:txBody>
          <a:bodyPr>
            <a:noAutofit/>
          </a:bodyPr>
          <a:lstStyle/>
          <a:p>
            <a:r>
              <a:rPr lang="en-US" sz="2800" dirty="0" smtClean="0">
                <a:solidFill>
                  <a:srgbClr val="FFFFFF"/>
                </a:solidFill>
              </a:rPr>
              <a:t>Underground Seismic noise Measurement</a:t>
            </a:r>
            <a:endParaRPr lang="en-US" sz="2800" dirty="0">
              <a:solidFill>
                <a:srgbClr val="FFFFFF"/>
              </a:solidFill>
            </a:endParaRPr>
          </a:p>
        </p:txBody>
      </p:sp>
      <p:pic>
        <p:nvPicPr>
          <p:cNvPr id="8" name="Immagine 7" descr="ET-new-logo.png"/>
          <p:cNvPicPr>
            <a:picLocks noChangeAspect="1"/>
          </p:cNvPicPr>
          <p:nvPr/>
        </p:nvPicPr>
        <p:blipFill>
          <a:blip r:embed="rId3" cstate="print"/>
          <a:stretch>
            <a:fillRect/>
          </a:stretch>
        </p:blipFill>
        <p:spPr>
          <a:xfrm>
            <a:off x="7500958" y="0"/>
            <a:ext cx="1643042" cy="530717"/>
          </a:xfrm>
          <a:prstGeom prst="rect">
            <a:avLst/>
          </a:prstGeom>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0708" name="Picture 4"/>
          <p:cNvPicPr>
            <a:picLocks noChangeAspect="1" noChangeArrowheads="1"/>
          </p:cNvPicPr>
          <p:nvPr/>
        </p:nvPicPr>
        <p:blipFill>
          <a:blip r:embed="rId2" cstate="print"/>
          <a:srcRect/>
          <a:stretch>
            <a:fillRect/>
          </a:stretch>
        </p:blipFill>
        <p:spPr bwMode="auto">
          <a:xfrm>
            <a:off x="5493718" y="1196752"/>
            <a:ext cx="3650281" cy="4140299"/>
          </a:xfrm>
          <a:prstGeom prst="rect">
            <a:avLst/>
          </a:prstGeom>
          <a:noFill/>
          <a:ln w="9525">
            <a:noFill/>
            <a:miter lim="800000"/>
            <a:headEnd/>
            <a:tailEnd/>
          </a:ln>
        </p:spPr>
      </p:pic>
      <p:sp>
        <p:nvSpPr>
          <p:cNvPr id="2" name="Titolo 1"/>
          <p:cNvSpPr>
            <a:spLocks noGrp="1"/>
          </p:cNvSpPr>
          <p:nvPr>
            <p:ph type="title"/>
          </p:nvPr>
        </p:nvSpPr>
        <p:spPr>
          <a:xfrm>
            <a:off x="0" y="53752"/>
            <a:ext cx="9144000" cy="566936"/>
          </a:xfrm>
        </p:spPr>
        <p:txBody>
          <a:bodyPr>
            <a:normAutofit/>
          </a:bodyPr>
          <a:lstStyle/>
          <a:p>
            <a:r>
              <a:rPr lang="en-US" sz="3111" dirty="0" smtClean="0">
                <a:solidFill>
                  <a:srgbClr val="FFFFFF"/>
                </a:solidFill>
              </a:rPr>
              <a:t>Day/Night variability </a:t>
            </a:r>
            <a:r>
              <a:rPr lang="en-US" sz="3111" dirty="0" err="1" smtClean="0">
                <a:solidFill>
                  <a:srgbClr val="FFFFFF"/>
                </a:solidFill>
              </a:rPr>
              <a:t>vs</a:t>
            </a:r>
            <a:r>
              <a:rPr lang="en-US" sz="3111" dirty="0" smtClean="0">
                <a:solidFill>
                  <a:srgbClr val="FFFFFF"/>
                </a:solidFill>
              </a:rPr>
              <a:t> population density</a:t>
            </a:r>
            <a:endParaRPr lang="en-US" sz="3111" dirty="0">
              <a:solidFill>
                <a:srgbClr val="FFFFFF"/>
              </a:solidFill>
            </a:endParaRPr>
          </a:p>
        </p:txBody>
      </p:sp>
      <p:sp>
        <p:nvSpPr>
          <p:cNvPr id="4" name="Segnaposto piè di pagina 3"/>
          <p:cNvSpPr>
            <a:spLocks noGrp="1"/>
          </p:cNvSpPr>
          <p:nvPr>
            <p:ph type="ftr" sz="quarter" idx="4294967295"/>
          </p:nvPr>
        </p:nvSpPr>
        <p:spPr>
          <a:xfrm>
            <a:off x="2667000" y="6356350"/>
            <a:ext cx="3352800" cy="365125"/>
          </a:xfrm>
          <a:prstGeom prst="rect">
            <a:avLst/>
          </a:prstGeom>
        </p:spPr>
        <p:txBody>
          <a:bodyPr/>
          <a:lstStyle/>
          <a:p>
            <a:r>
              <a:rPr kumimoji="0" lang="en-US" smtClean="0"/>
              <a:t>ET event - May 2011</a:t>
            </a:r>
            <a:endParaRPr kumimoji="0" lang="en-US"/>
          </a:p>
        </p:txBody>
      </p:sp>
      <p:sp>
        <p:nvSpPr>
          <p:cNvPr id="5" name="Segnaposto numero diapositiva 4"/>
          <p:cNvSpPr>
            <a:spLocks noGrp="1"/>
          </p:cNvSpPr>
          <p:nvPr>
            <p:ph type="sldNum" sz="quarter" idx="4294967295"/>
          </p:nvPr>
        </p:nvSpPr>
        <p:spPr>
          <a:xfrm>
            <a:off x="7924800" y="6356350"/>
            <a:ext cx="762000" cy="365125"/>
          </a:xfrm>
          <a:prstGeom prst="rect">
            <a:avLst/>
          </a:prstGeom>
        </p:spPr>
        <p:txBody>
          <a:bodyPr/>
          <a:lstStyle/>
          <a:p>
            <a:fld id="{042AED99-7FB4-404E-8A97-64753DCE42EC}" type="slidenum">
              <a:rPr kumimoji="0" lang="en-US" smtClean="0"/>
              <a:pPr/>
              <a:t>114</a:t>
            </a:fld>
            <a:endParaRPr kumimoji="0" lang="en-US"/>
          </a:p>
        </p:txBody>
      </p:sp>
      <p:pic>
        <p:nvPicPr>
          <p:cNvPr id="6" name="Immagine 5" descr="ET-new-logo.png"/>
          <p:cNvPicPr>
            <a:picLocks noChangeAspect="1"/>
          </p:cNvPicPr>
          <p:nvPr/>
        </p:nvPicPr>
        <p:blipFill>
          <a:blip r:embed="rId3" cstate="print"/>
          <a:stretch>
            <a:fillRect/>
          </a:stretch>
        </p:blipFill>
        <p:spPr>
          <a:xfrm>
            <a:off x="6804248" y="6327283"/>
            <a:ext cx="1643042" cy="530717"/>
          </a:xfrm>
          <a:prstGeom prst="rect">
            <a:avLst/>
          </a:prstGeom>
        </p:spPr>
      </p:pic>
      <p:pic>
        <p:nvPicPr>
          <p:cNvPr id="200706" name="Picture 2"/>
          <p:cNvPicPr>
            <a:picLocks noChangeAspect="1" noChangeArrowheads="1"/>
          </p:cNvPicPr>
          <p:nvPr/>
        </p:nvPicPr>
        <p:blipFill>
          <a:blip r:embed="rId4" cstate="print"/>
          <a:srcRect/>
          <a:stretch>
            <a:fillRect/>
          </a:stretch>
        </p:blipFill>
        <p:spPr bwMode="auto">
          <a:xfrm>
            <a:off x="0" y="620688"/>
            <a:ext cx="5924550" cy="3267075"/>
          </a:xfrm>
          <a:prstGeom prst="rect">
            <a:avLst/>
          </a:prstGeom>
          <a:noFill/>
          <a:ln w="9525">
            <a:noFill/>
            <a:miter lim="800000"/>
            <a:headEnd/>
            <a:tailEnd/>
          </a:ln>
        </p:spPr>
      </p:pic>
      <p:pic>
        <p:nvPicPr>
          <p:cNvPr id="200707" name="Picture 3"/>
          <p:cNvPicPr>
            <a:picLocks noChangeAspect="1" noChangeArrowheads="1"/>
          </p:cNvPicPr>
          <p:nvPr/>
        </p:nvPicPr>
        <p:blipFill>
          <a:blip r:embed="rId5" cstate="print"/>
          <a:srcRect/>
          <a:stretch>
            <a:fillRect/>
          </a:stretch>
        </p:blipFill>
        <p:spPr bwMode="auto">
          <a:xfrm>
            <a:off x="0" y="5248275"/>
            <a:ext cx="6448425" cy="1609725"/>
          </a:xfrm>
          <a:prstGeom prst="rect">
            <a:avLst/>
          </a:prstGeom>
          <a:noFill/>
          <a:ln w="9525">
            <a:noFill/>
            <a:miter lim="800000"/>
            <a:headEnd/>
            <a:tailEnd/>
          </a:ln>
        </p:spPr>
      </p:pic>
      <p:pic>
        <p:nvPicPr>
          <p:cNvPr id="9" name="Immagine 8" descr="ET-new-logo.png"/>
          <p:cNvPicPr>
            <a:picLocks noChangeAspect="1"/>
          </p:cNvPicPr>
          <p:nvPr/>
        </p:nvPicPr>
        <p:blipFill>
          <a:blip r:embed="rId3" cstate="print"/>
          <a:stretch>
            <a:fillRect/>
          </a:stretch>
        </p:blipFill>
        <p:spPr>
          <a:xfrm>
            <a:off x="7500958" y="0"/>
            <a:ext cx="1643042" cy="530717"/>
          </a:xfrm>
          <a:prstGeom prst="rect">
            <a:avLst/>
          </a:prstGeom>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4624"/>
            <a:ext cx="8229600" cy="852704"/>
          </a:xfrm>
        </p:spPr>
        <p:txBody>
          <a:bodyPr/>
          <a:lstStyle/>
          <a:p>
            <a:r>
              <a:rPr lang="en-US" dirty="0" smtClean="0"/>
              <a:t>The worldwide scenario</a:t>
            </a:r>
            <a:endParaRPr lang="en-US" dirty="0"/>
          </a:p>
        </p:txBody>
      </p:sp>
      <p:sp>
        <p:nvSpPr>
          <p:cNvPr id="3" name="Segnaposto contenuto 2"/>
          <p:cNvSpPr>
            <a:spLocks noGrp="1"/>
          </p:cNvSpPr>
          <p:nvPr>
            <p:ph idx="1"/>
          </p:nvPr>
        </p:nvSpPr>
        <p:spPr>
          <a:xfrm>
            <a:off x="762000" y="304800"/>
            <a:ext cx="8001000" cy="1512168"/>
          </a:xfrm>
        </p:spPr>
        <p:txBody>
          <a:bodyPr/>
          <a:lstStyle/>
          <a:p>
            <a:r>
              <a:rPr lang="en-US" sz="2800" dirty="0" smtClean="0">
                <a:solidFill>
                  <a:srgbClr val="FFFFFF"/>
                </a:solidFill>
              </a:rPr>
              <a:t>ET </a:t>
            </a:r>
            <a:r>
              <a:rPr lang="en-US" dirty="0" smtClean="0">
                <a:solidFill>
                  <a:srgbClr val="FFFFFF"/>
                </a:solidFill>
              </a:rPr>
              <a:t>project is immersed in the worldwide evolution of the GW detectors</a:t>
            </a:r>
          </a:p>
          <a:p>
            <a:r>
              <a:rPr lang="en-US" dirty="0" smtClean="0">
                <a:solidFill>
                  <a:srgbClr val="FFFFFF"/>
                </a:solidFill>
              </a:rPr>
              <a:t>GWIC roadmap:</a:t>
            </a:r>
            <a:endParaRPr lang="en-US" dirty="0">
              <a:solidFill>
                <a:srgbClr val="FFFFFF"/>
              </a:solidFill>
            </a:endParaRPr>
          </a:p>
        </p:txBody>
      </p:sp>
      <p:sp>
        <p:nvSpPr>
          <p:cNvPr id="4" name="Segnaposto piè di pagina 3"/>
          <p:cNvSpPr>
            <a:spLocks noGrp="1"/>
          </p:cNvSpPr>
          <p:nvPr>
            <p:ph type="ftr" sz="quarter" idx="4294967295"/>
          </p:nvPr>
        </p:nvSpPr>
        <p:spPr>
          <a:xfrm>
            <a:off x="2667000" y="6356350"/>
            <a:ext cx="3352800" cy="365125"/>
          </a:xfrm>
          <a:prstGeom prst="rect">
            <a:avLst/>
          </a:prstGeom>
        </p:spPr>
        <p:txBody>
          <a:bodyPr/>
          <a:lstStyle/>
          <a:p>
            <a:r>
              <a:rPr kumimoji="0" lang="en-US" smtClean="0"/>
              <a:t>ET event - May 2011</a:t>
            </a:r>
            <a:endParaRPr kumimoji="0" lang="en-US"/>
          </a:p>
        </p:txBody>
      </p:sp>
      <p:sp>
        <p:nvSpPr>
          <p:cNvPr id="5" name="Segnaposto numero diapositiva 4"/>
          <p:cNvSpPr>
            <a:spLocks noGrp="1"/>
          </p:cNvSpPr>
          <p:nvPr>
            <p:ph type="sldNum" sz="quarter" idx="4294967295"/>
          </p:nvPr>
        </p:nvSpPr>
        <p:spPr>
          <a:xfrm>
            <a:off x="7924800" y="6356350"/>
            <a:ext cx="762000" cy="365125"/>
          </a:xfrm>
          <a:prstGeom prst="rect">
            <a:avLst/>
          </a:prstGeom>
        </p:spPr>
        <p:txBody>
          <a:bodyPr/>
          <a:lstStyle/>
          <a:p>
            <a:fld id="{042AED99-7FB4-404E-8A97-64753DCE42EC}" type="slidenum">
              <a:rPr kumimoji="0" lang="en-US" smtClean="0"/>
              <a:pPr/>
              <a:t>115</a:t>
            </a:fld>
            <a:endParaRPr kumimoji="0" lang="en-US"/>
          </a:p>
        </p:txBody>
      </p:sp>
      <p:pic>
        <p:nvPicPr>
          <p:cNvPr id="6" name="Immagine 5" descr="Roadmap_GWIC_rev30_1.jpg"/>
          <p:cNvPicPr>
            <a:picLocks noChangeAspect="1"/>
          </p:cNvPicPr>
          <p:nvPr/>
        </p:nvPicPr>
        <p:blipFill>
          <a:blip r:embed="rId2" cstate="print"/>
          <a:stretch>
            <a:fillRect/>
          </a:stretch>
        </p:blipFill>
        <p:spPr>
          <a:xfrm>
            <a:off x="152400" y="2133600"/>
            <a:ext cx="8781102" cy="4104456"/>
          </a:xfrm>
          <a:prstGeom prst="rect">
            <a:avLst/>
          </a:prstGeom>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0" y="340579"/>
            <a:ext cx="9144000" cy="5755421"/>
          </a:xfrm>
          <a:prstGeom prst="rect">
            <a:avLst/>
          </a:prstGeom>
          <a:noFill/>
        </p:spPr>
        <p:txBody>
          <a:bodyPr wrap="square" rtlCol="0">
            <a:spAutoFit/>
          </a:bodyPr>
          <a:lstStyle/>
          <a:p>
            <a:r>
              <a:rPr lang="en-GB" b="1" dirty="0" smtClean="0">
                <a:solidFill>
                  <a:srgbClr val="FFFFFF"/>
                </a:solidFill>
                <a:latin typeface="Cambria"/>
                <a:cs typeface="Cambria"/>
              </a:rPr>
              <a:t>Gravitational waves  </a:t>
            </a:r>
            <a:r>
              <a:rPr lang="en-GB" sz="2000" dirty="0" smtClean="0">
                <a:solidFill>
                  <a:srgbClr val="FFFFFF"/>
                </a:solidFill>
                <a:latin typeface="Cambria"/>
                <a:cs typeface="Cambria"/>
              </a:rPr>
              <a:t>recommendations</a:t>
            </a:r>
          </a:p>
          <a:p>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The community has a convincing world-wide roadmap for the future of the field. </a:t>
            </a:r>
          </a:p>
          <a:p>
            <a:pPr algn="just">
              <a:buFont typeface="Wingdings" charset="2"/>
              <a:buChar char="ü"/>
            </a:pPr>
            <a:endParaRPr lang="fr-FR"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Coordinated R&amp;D efforts are already in place for designing and implementing third-generation gravitational antennas at a time near the end of the current decade, following the first series of confirmed detection events. </a:t>
            </a:r>
          </a:p>
          <a:p>
            <a:pPr algn="just">
              <a:buFont typeface="Wingdings" charset="2"/>
              <a:buChar char="ü"/>
            </a:pPr>
            <a:endParaRPr lang="en-GB" sz="2000" b="1" dirty="0" smtClean="0">
              <a:solidFill>
                <a:srgbClr val="FFFFFF"/>
              </a:solidFill>
              <a:latin typeface="Cambria"/>
              <a:cs typeface="Cambria"/>
            </a:endParaRPr>
          </a:p>
          <a:p>
            <a:pPr algn="just"/>
            <a:r>
              <a:rPr lang="en-GB" sz="2000" b="1" dirty="0" smtClean="0">
                <a:solidFill>
                  <a:srgbClr val="FFFFFF"/>
                </a:solidFill>
                <a:latin typeface="Cambria"/>
                <a:cs typeface="Cambria"/>
              </a:rPr>
              <a:t>The projected size and billion-dollar cost of third-generation facilities makes them candidates for global-scale planning, funding, and implementation. This applies to the proposed constellation of laser interferometer satellites (dubbed LISA) that would, presumably, be jointly realised by ESA and NASA?, and to an advanced large underground interferometer, such as the so-called Einstein Telescope. </a:t>
            </a:r>
            <a:r>
              <a:rPr lang="en-GB" sz="2000" b="1" dirty="0" smtClean="0">
                <a:solidFill>
                  <a:srgbClr val="FF0000"/>
                </a:solidFill>
                <a:latin typeface="Cambria"/>
                <a:cs typeface="Cambria"/>
              </a:rPr>
              <a:t>Overall, international coordination in gravitational wave </a:t>
            </a:r>
            <a:r>
              <a:rPr lang="en-GB" sz="2000" b="1" dirty="0" err="1" smtClean="0">
                <a:solidFill>
                  <a:srgbClr val="FF0000"/>
                </a:solidFill>
                <a:latin typeface="Cambria"/>
                <a:cs typeface="Cambria"/>
              </a:rPr>
              <a:t>astroparticle</a:t>
            </a:r>
            <a:r>
              <a:rPr lang="en-GB" sz="2000" b="1" dirty="0" smtClean="0">
                <a:solidFill>
                  <a:srgbClr val="FF0000"/>
                </a:solidFill>
                <a:latin typeface="Cambria"/>
                <a:cs typeface="Cambria"/>
              </a:rPr>
              <a:t> physics is advanced and healthy, both in the scientific and policy communities, but would benefit from strengthening and consolidation in view of the ambitious plans for the future. </a:t>
            </a:r>
          </a:p>
          <a:p>
            <a:endParaRPr lang="fr-FR"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0" y="0"/>
            <a:ext cx="9144000" cy="6678751"/>
          </a:xfrm>
          <a:prstGeom prst="rect">
            <a:avLst/>
          </a:prstGeom>
          <a:noFill/>
        </p:spPr>
        <p:txBody>
          <a:bodyPr wrap="square" rtlCol="0">
            <a:spAutoFit/>
          </a:bodyPr>
          <a:lstStyle/>
          <a:p>
            <a:r>
              <a:rPr lang="en-GB" b="1" dirty="0" smtClean="0">
                <a:solidFill>
                  <a:srgbClr val="FFFFFF"/>
                </a:solidFill>
                <a:latin typeface="Cambria"/>
                <a:cs typeface="Cambria"/>
              </a:rPr>
              <a:t>Conclusions  I</a:t>
            </a:r>
          </a:p>
          <a:p>
            <a:endParaRPr lang="en-GB" dirty="0" smtClean="0">
              <a:solidFill>
                <a:srgbClr val="FFFFFF"/>
              </a:solidFill>
              <a:latin typeface="Cambria"/>
              <a:cs typeface="Cambria"/>
            </a:endParaRPr>
          </a:p>
          <a:p>
            <a:pPr algn="just">
              <a:buFont typeface="Wingdings" charset="2"/>
              <a:buChar char="ü"/>
            </a:pPr>
            <a:r>
              <a:rPr lang="en-GB" sz="1800" dirty="0" smtClean="0">
                <a:solidFill>
                  <a:srgbClr val="FFFFFF"/>
                </a:solidFill>
                <a:latin typeface="Cambria"/>
                <a:cs typeface="Cambria"/>
              </a:rPr>
              <a:t> </a:t>
            </a:r>
            <a:r>
              <a:rPr lang="en-GB" sz="2000" dirty="0" smtClean="0">
                <a:solidFill>
                  <a:srgbClr val="FFFFFF"/>
                </a:solidFill>
                <a:latin typeface="Cambria"/>
                <a:cs typeface="Cambria"/>
              </a:rPr>
              <a:t>There is a  rich “middle scale” program (20-50 M€) in progress promising discoveries soon</a:t>
            </a:r>
          </a:p>
          <a:p>
            <a:pPr lvl="1" algn="just">
              <a:buFont typeface="Wingdings" charset="2"/>
              <a:buChar char="ü"/>
            </a:pPr>
            <a:r>
              <a:rPr lang="en-GB" sz="2000" dirty="0" err="1" smtClean="0">
                <a:solidFill>
                  <a:srgbClr val="FFFFFF"/>
                </a:solidFill>
                <a:latin typeface="Cambria"/>
                <a:cs typeface="Cambria"/>
              </a:rPr>
              <a:t>AdvVIRGO</a:t>
            </a:r>
            <a:r>
              <a:rPr lang="en-GB" sz="2000" dirty="0" smtClean="0">
                <a:solidFill>
                  <a:srgbClr val="FFFFFF"/>
                </a:solidFill>
                <a:latin typeface="Cambria"/>
                <a:cs typeface="Cambria"/>
              </a:rPr>
              <a:t>/LIGO</a:t>
            </a:r>
          </a:p>
          <a:p>
            <a:pPr lvl="1" algn="just">
              <a:buFont typeface="Wingdings" charset="2"/>
              <a:buChar char="ü"/>
            </a:pPr>
            <a:r>
              <a:rPr lang="en-GB" sz="2000" dirty="0" smtClean="0">
                <a:solidFill>
                  <a:srgbClr val="FFFFFF"/>
                </a:solidFill>
                <a:latin typeface="Cambria"/>
                <a:cs typeface="Cambria"/>
              </a:rPr>
              <a:t>Dark matter detectors (Noble liquid, </a:t>
            </a:r>
            <a:r>
              <a:rPr lang="en-GB" sz="2000" dirty="0" err="1" smtClean="0">
                <a:solidFill>
                  <a:srgbClr val="FFFFFF"/>
                </a:solidFill>
                <a:latin typeface="Cambria"/>
                <a:cs typeface="Cambria"/>
              </a:rPr>
              <a:t>Bolometers</a:t>
            </a:r>
            <a:r>
              <a:rPr lang="en-GB" sz="2000" dirty="0" smtClean="0">
                <a:solidFill>
                  <a:srgbClr val="FFFFFF"/>
                </a:solidFill>
                <a:latin typeface="Cambria"/>
                <a:cs typeface="Cambria"/>
              </a:rPr>
              <a:t>)</a:t>
            </a:r>
          </a:p>
          <a:p>
            <a:pPr lvl="1" algn="just">
              <a:buFont typeface="Wingdings" charset="2"/>
              <a:buChar char="ü"/>
            </a:pPr>
            <a:r>
              <a:rPr lang="en-GB" sz="2000" dirty="0" smtClean="0">
                <a:solidFill>
                  <a:srgbClr val="FFFFFF"/>
                </a:solidFill>
                <a:latin typeface="Cambria"/>
                <a:cs typeface="Cambria"/>
              </a:rPr>
              <a:t>Neutrino mass detectors </a:t>
            </a:r>
          </a:p>
          <a:p>
            <a:pPr lvl="1" algn="just">
              <a:buFont typeface="Wingdings" charset="2"/>
              <a:buChar char="ü"/>
            </a:pPr>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 A large scale program (&gt;250 M€) in preparation  to start ca  2015</a:t>
            </a:r>
          </a:p>
          <a:p>
            <a:pPr lvl="1" algn="just">
              <a:buFont typeface="Wingdings" charset="2"/>
              <a:buChar char="ü"/>
            </a:pPr>
            <a:r>
              <a:rPr lang="en-GB" sz="2000" dirty="0" smtClean="0">
                <a:solidFill>
                  <a:srgbClr val="FFFFFF"/>
                </a:solidFill>
                <a:latin typeface="Cambria"/>
                <a:cs typeface="Cambria"/>
              </a:rPr>
              <a:t> CTA 		(large worldwide subscription)</a:t>
            </a:r>
          </a:p>
          <a:p>
            <a:pPr lvl="1" algn="just">
              <a:buFont typeface="Wingdings" charset="2"/>
              <a:buChar char="ü"/>
            </a:pPr>
            <a:r>
              <a:rPr lang="en-GB" sz="2000" dirty="0" smtClean="0">
                <a:solidFill>
                  <a:srgbClr val="FFFFFF"/>
                </a:solidFill>
                <a:latin typeface="Cambria"/>
                <a:cs typeface="Cambria"/>
              </a:rPr>
              <a:t>KM3net 		 (dependent on regional funds)</a:t>
            </a:r>
          </a:p>
          <a:p>
            <a:pPr lvl="1" algn="just">
              <a:buFont typeface="Wingdings" charset="2"/>
              <a:buChar char="ü"/>
            </a:pPr>
            <a:r>
              <a:rPr lang="en-GB" sz="2000" dirty="0" smtClean="0">
                <a:solidFill>
                  <a:srgbClr val="FFFFFF"/>
                </a:solidFill>
                <a:latin typeface="Cambria"/>
                <a:cs typeface="Cambria"/>
              </a:rPr>
              <a:t>Auger-Next  	(dependent on R&amp;D)</a:t>
            </a:r>
          </a:p>
          <a:p>
            <a:pPr lvl="1" algn="just">
              <a:buFont typeface="Wingdings" charset="2"/>
              <a:buChar char="ü"/>
            </a:pPr>
            <a:r>
              <a:rPr lang="en-GB" sz="2000" dirty="0" smtClean="0">
                <a:solidFill>
                  <a:srgbClr val="FFFFFF"/>
                </a:solidFill>
                <a:latin typeface="Cambria"/>
                <a:cs typeface="Cambria"/>
              </a:rPr>
              <a:t>LAGUNA  	(in relationship with particle physics priorities CERN)</a:t>
            </a:r>
          </a:p>
          <a:p>
            <a:pPr lvl="1" algn="just"/>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Participation in non-European projects</a:t>
            </a:r>
          </a:p>
          <a:p>
            <a:pPr lvl="1" algn="just">
              <a:buFont typeface="Wingdings" charset="2"/>
              <a:buChar char="ü"/>
            </a:pPr>
            <a:r>
              <a:rPr lang="en-GB" sz="2000" dirty="0" smtClean="0">
                <a:solidFill>
                  <a:srgbClr val="FFFFFF"/>
                </a:solidFill>
                <a:latin typeface="Cambria"/>
                <a:cs typeface="Cambria"/>
              </a:rPr>
              <a:t>LSST</a:t>
            </a:r>
          </a:p>
          <a:p>
            <a:pPr lvl="1" algn="just">
              <a:buFont typeface="Wingdings" charset="2"/>
              <a:buChar char="ü"/>
            </a:pPr>
            <a:r>
              <a:rPr lang="en-GB" sz="2000" dirty="0" smtClean="0">
                <a:solidFill>
                  <a:srgbClr val="FFFFFF"/>
                </a:solidFill>
                <a:latin typeface="Cambria"/>
                <a:cs typeface="Cambria"/>
              </a:rPr>
              <a:t>Large detectors for proton decay and neutrino? </a:t>
            </a:r>
          </a:p>
          <a:p>
            <a:pPr lvl="1" algn="just">
              <a:buFont typeface="Wingdings" charset="2"/>
              <a:buChar char="ü"/>
            </a:pPr>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Further down in the future (billion scale and &gt;2020)</a:t>
            </a:r>
          </a:p>
          <a:p>
            <a:pPr lvl="1" algn="just">
              <a:buFont typeface="Wingdings" charset="2"/>
              <a:buChar char="ü"/>
            </a:pPr>
            <a:r>
              <a:rPr lang="en-GB" sz="2000" dirty="0" smtClean="0">
                <a:solidFill>
                  <a:srgbClr val="FFFFFF"/>
                </a:solidFill>
                <a:latin typeface="Cambria"/>
                <a:cs typeface="Cambria"/>
              </a:rPr>
              <a:t>ET and LISA</a:t>
            </a:r>
          </a:p>
          <a:p>
            <a:pPr lvl="1" algn="just">
              <a:buFont typeface="Wingdings" charset="2"/>
              <a:buChar char="ü"/>
            </a:pPr>
            <a:r>
              <a:rPr lang="en-GB" sz="2000" dirty="0" smtClean="0">
                <a:solidFill>
                  <a:srgbClr val="FFFFFF"/>
                </a:solidFill>
                <a:latin typeface="Cambria"/>
                <a:cs typeface="Cambria"/>
              </a:rPr>
              <a:t>EUCLID</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152400" y="457200"/>
            <a:ext cx="8686800" cy="5755422"/>
          </a:xfrm>
          <a:prstGeom prst="rect">
            <a:avLst/>
          </a:prstGeom>
          <a:noFill/>
        </p:spPr>
        <p:txBody>
          <a:bodyPr wrap="square" rtlCol="0">
            <a:spAutoFit/>
          </a:bodyPr>
          <a:lstStyle/>
          <a:p>
            <a:r>
              <a:rPr lang="en-GB" b="1" dirty="0" smtClean="0">
                <a:solidFill>
                  <a:srgbClr val="FFFFFF"/>
                </a:solidFill>
                <a:latin typeface="Cambria"/>
                <a:cs typeface="Cambria"/>
              </a:rPr>
              <a:t>Conclusions  II</a:t>
            </a:r>
          </a:p>
          <a:p>
            <a:endParaRPr lang="en-GB" dirty="0" smtClean="0">
              <a:solidFill>
                <a:srgbClr val="FFFFFF"/>
              </a:solidFill>
              <a:latin typeface="Cambria"/>
              <a:cs typeface="Cambria"/>
            </a:endParaRPr>
          </a:p>
          <a:p>
            <a:pPr algn="just">
              <a:buFont typeface="Wingdings" charset="2"/>
              <a:buChar char="ü"/>
            </a:pPr>
            <a:r>
              <a:rPr lang="en-GB" sz="1800" dirty="0" smtClean="0">
                <a:solidFill>
                  <a:srgbClr val="FFFFFF"/>
                </a:solidFill>
                <a:latin typeface="Cambria"/>
                <a:cs typeface="Cambria"/>
              </a:rPr>
              <a:t> </a:t>
            </a:r>
            <a:r>
              <a:rPr lang="en-GB" sz="2000" dirty="0" smtClean="0">
                <a:solidFill>
                  <a:srgbClr val="FFFFFF"/>
                </a:solidFill>
                <a:latin typeface="Cambria"/>
                <a:cs typeface="Cambria"/>
              </a:rPr>
              <a:t>This is clearly a vibrant field full with a fast new  data  rate</a:t>
            </a:r>
          </a:p>
          <a:p>
            <a:pPr algn="just">
              <a:buFont typeface="Wingdings" charset="2"/>
              <a:buChar char="ü"/>
            </a:pPr>
            <a:r>
              <a:rPr lang="en-GB" sz="2000" dirty="0" smtClean="0">
                <a:solidFill>
                  <a:srgbClr val="FFFFFF"/>
                </a:solidFill>
                <a:latin typeface="Cambria"/>
                <a:cs typeface="Cambria"/>
              </a:rPr>
              <a:t> It is theory driven and experiment driven</a:t>
            </a:r>
          </a:p>
          <a:p>
            <a:pPr algn="just">
              <a:buFont typeface="Wingdings" charset="2"/>
              <a:buChar char="ü"/>
            </a:pPr>
            <a:r>
              <a:rPr lang="en-GB" sz="2000" dirty="0" smtClean="0">
                <a:solidFill>
                  <a:srgbClr val="FFFFFF"/>
                </a:solidFill>
                <a:latin typeface="Cambria"/>
                <a:cs typeface="Cambria"/>
              </a:rPr>
              <a:t>Experimentally it  is pushing the frontiers of</a:t>
            </a:r>
          </a:p>
          <a:p>
            <a:pPr lvl="1" algn="just">
              <a:buFont typeface="Wingdings" charset="2"/>
              <a:buChar char="ü"/>
            </a:pPr>
            <a:r>
              <a:rPr lang="en-GB" sz="2000" dirty="0" smtClean="0">
                <a:solidFill>
                  <a:srgbClr val="FFFFFF"/>
                </a:solidFill>
                <a:latin typeface="Cambria"/>
                <a:cs typeface="Cambria"/>
              </a:rPr>
              <a:t>Covering larger and larger  areas with detectors</a:t>
            </a:r>
          </a:p>
          <a:p>
            <a:pPr lvl="2" algn="just">
              <a:buFont typeface="Wingdings" charset="2"/>
              <a:buChar char="ü"/>
            </a:pPr>
            <a:r>
              <a:rPr lang="en-GB" sz="2000" dirty="0" smtClean="0">
                <a:solidFill>
                  <a:srgbClr val="FFFFFF"/>
                </a:solidFill>
                <a:latin typeface="Cambria"/>
                <a:cs typeface="Cambria"/>
              </a:rPr>
              <a:t>  space frontier…</a:t>
            </a:r>
          </a:p>
          <a:p>
            <a:pPr lvl="1" algn="just">
              <a:buFont typeface="Wingdings" charset="2"/>
              <a:buChar char="ü"/>
            </a:pPr>
            <a:r>
              <a:rPr lang="en-GB" sz="2000" dirty="0" smtClean="0">
                <a:solidFill>
                  <a:srgbClr val="FFFFFF"/>
                </a:solidFill>
                <a:latin typeface="Cambria"/>
                <a:cs typeface="Cambria"/>
              </a:rPr>
              <a:t>Pushing the limits of </a:t>
            </a:r>
            <a:r>
              <a:rPr lang="en-GB" sz="2000" dirty="0" err="1" smtClean="0">
                <a:solidFill>
                  <a:srgbClr val="FFFFFF"/>
                </a:solidFill>
                <a:latin typeface="Cambria"/>
                <a:cs typeface="Cambria"/>
              </a:rPr>
              <a:t>radiopurity</a:t>
            </a:r>
            <a:r>
              <a:rPr lang="en-GB" sz="2000" dirty="0" smtClean="0">
                <a:solidFill>
                  <a:srgbClr val="FFFFFF"/>
                </a:solidFill>
                <a:latin typeface="Cambria"/>
                <a:cs typeface="Cambria"/>
              </a:rPr>
              <a:t>  of detecting elements</a:t>
            </a:r>
          </a:p>
          <a:p>
            <a:pPr lvl="2" algn="just">
              <a:buFont typeface="Wingdings" charset="2"/>
              <a:buChar char="ü"/>
            </a:pPr>
            <a:r>
              <a:rPr lang="en-GB" sz="2000" dirty="0" smtClean="0">
                <a:solidFill>
                  <a:srgbClr val="FFFFFF"/>
                </a:solidFill>
                <a:latin typeface="Cambria"/>
                <a:cs typeface="Cambria"/>
              </a:rPr>
              <a:t> time frontier…</a:t>
            </a:r>
          </a:p>
          <a:p>
            <a:pPr lvl="1" algn="just">
              <a:buFont typeface="Wingdings" charset="2"/>
              <a:buChar char="ü"/>
            </a:pPr>
            <a:r>
              <a:rPr lang="en-GB" sz="2000" dirty="0" smtClean="0">
                <a:solidFill>
                  <a:srgbClr val="FFFFFF"/>
                </a:solidFill>
                <a:latin typeface="Cambria"/>
                <a:cs typeface="Cambria"/>
              </a:rPr>
              <a:t>Both provide synergies with   fields beyond astrophysics</a:t>
            </a:r>
          </a:p>
          <a:p>
            <a:pPr lvl="1" algn="just">
              <a:buFont typeface="Wingdings" charset="2"/>
              <a:buChar char="ü"/>
            </a:pPr>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 The </a:t>
            </a:r>
            <a:r>
              <a:rPr lang="en-GB" sz="2000" dirty="0" err="1" smtClean="0">
                <a:solidFill>
                  <a:srgbClr val="FFFFFF"/>
                </a:solidFill>
                <a:latin typeface="Cambria"/>
                <a:cs typeface="Cambria"/>
              </a:rPr>
              <a:t>astroparticle</a:t>
            </a:r>
            <a:r>
              <a:rPr lang="en-GB" sz="2000" dirty="0" smtClean="0">
                <a:solidFill>
                  <a:srgbClr val="FFFFFF"/>
                </a:solidFill>
                <a:latin typeface="Cambria"/>
                <a:cs typeface="Cambria"/>
              </a:rPr>
              <a:t> physics community, despite its relatively short history, has achieved good levels of international coordination. Regional and thematic roadmaps have been formulated. </a:t>
            </a:r>
          </a:p>
          <a:p>
            <a:pPr algn="just">
              <a:buFont typeface="Wingdings" charset="2"/>
              <a:buChar char="ü"/>
            </a:pPr>
            <a:r>
              <a:rPr lang="en-GB" sz="2000" dirty="0" smtClean="0">
                <a:solidFill>
                  <a:srgbClr val="FFFFFF"/>
                </a:solidFill>
                <a:latin typeface="Cambria"/>
                <a:cs typeface="Cambria"/>
              </a:rPr>
              <a:t>We need to keep the rich diversity</a:t>
            </a:r>
          </a:p>
          <a:p>
            <a:pPr algn="just">
              <a:buFont typeface="Wingdings" charset="2"/>
              <a:buChar char="ü"/>
            </a:pPr>
            <a:r>
              <a:rPr lang="en-GB" sz="2000" dirty="0" smtClean="0">
                <a:solidFill>
                  <a:srgbClr val="FFFFFF"/>
                </a:solidFill>
                <a:latin typeface="Cambria"/>
                <a:cs typeface="Cambria"/>
              </a:rPr>
              <a:t>We also need to help coordination</a:t>
            </a:r>
          </a:p>
          <a:p>
            <a:pPr lvl="1" algn="just">
              <a:buFont typeface="Wingdings" charset="2"/>
              <a:buChar char="ü"/>
            </a:pPr>
            <a:r>
              <a:rPr lang="en-GB" sz="2000" dirty="0" smtClean="0">
                <a:solidFill>
                  <a:srgbClr val="FFFFFF"/>
                </a:solidFill>
                <a:latin typeface="Cambria"/>
                <a:cs typeface="Cambria"/>
              </a:rPr>
              <a:t>In Europe </a:t>
            </a:r>
            <a:r>
              <a:rPr lang="en-GB" sz="2000" dirty="0" err="1" smtClean="0">
                <a:solidFill>
                  <a:srgbClr val="FFFFFF"/>
                </a:solidFill>
                <a:latin typeface="Cambria"/>
                <a:cs typeface="Cambria"/>
              </a:rPr>
              <a:t>ApPEC</a:t>
            </a:r>
            <a:r>
              <a:rPr lang="en-GB" sz="2000" dirty="0" smtClean="0">
                <a:solidFill>
                  <a:srgbClr val="FFFFFF"/>
                </a:solidFill>
                <a:latin typeface="Cambria"/>
                <a:cs typeface="Cambria"/>
              </a:rPr>
              <a:t>/ASPERA with CERN and ESO</a:t>
            </a:r>
          </a:p>
          <a:p>
            <a:pPr lvl="1" algn="just">
              <a:buFont typeface="Wingdings" charset="2"/>
              <a:buChar char="ü"/>
            </a:pPr>
            <a:r>
              <a:rPr lang="en-GB" sz="2000" dirty="0" smtClean="0">
                <a:solidFill>
                  <a:srgbClr val="FFFFFF"/>
                </a:solidFill>
                <a:latin typeface="Cambria"/>
                <a:cs typeface="Cambria"/>
              </a:rPr>
              <a:t>Worldwide the APIF/OECD provides interfaces to other regions</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Espace réservé du contenu 3" descr="ouroboros.JPG"/>
          <p:cNvPicPr>
            <a:picLocks noGrp="1" noChangeAspect="1"/>
          </p:cNvPicPr>
          <p:nvPr>
            <p:ph idx="1"/>
          </p:nvPr>
        </p:nvPicPr>
        <p:blipFill>
          <a:blip r:embed="rId2"/>
          <a:srcRect l="-31304" r="-31304"/>
          <a:stretch>
            <a:fillRect/>
          </a:stretch>
        </p:blipFill>
        <p:spPr>
          <a:xfrm>
            <a:off x="-2743200" y="0"/>
            <a:ext cx="14706600" cy="6858000"/>
          </a:xfrm>
          <a:prstGeom prst="ellipse">
            <a:avLst/>
          </a:prstGeom>
        </p:spPr>
      </p:pic>
      <p:sp>
        <p:nvSpPr>
          <p:cNvPr id="75779" name="ZoneTexte 11"/>
          <p:cNvSpPr txBox="1">
            <a:spLocks noChangeArrowheads="1"/>
          </p:cNvSpPr>
          <p:nvPr/>
        </p:nvSpPr>
        <p:spPr bwMode="auto">
          <a:xfrm>
            <a:off x="0" y="2133600"/>
            <a:ext cx="2689225" cy="738664"/>
          </a:xfrm>
          <a:prstGeom prst="rect">
            <a:avLst/>
          </a:prstGeom>
          <a:noFill/>
          <a:ln w="9525">
            <a:noFill/>
            <a:miter lim="800000"/>
            <a:headEnd/>
            <a:tailEnd/>
          </a:ln>
        </p:spPr>
        <p:txBody>
          <a:bodyPr>
            <a:prstTxWarp prst="textNoShape">
              <a:avLst/>
            </a:prstTxWarp>
            <a:spAutoFit/>
          </a:bodyPr>
          <a:lstStyle/>
          <a:p>
            <a:r>
              <a:rPr lang="fr-FR" sz="1400" dirty="0">
                <a:solidFill>
                  <a:srgbClr val="FF0000"/>
                </a:solidFill>
              </a:rPr>
              <a:t>10</a:t>
            </a:r>
            <a:r>
              <a:rPr lang="fr-FR" sz="1400" baseline="30000" dirty="0">
                <a:solidFill>
                  <a:srgbClr val="FF0000"/>
                </a:solidFill>
              </a:rPr>
              <a:t>-21 </a:t>
            </a:r>
            <a:r>
              <a:rPr lang="fr-FR" sz="1400" dirty="0">
                <a:solidFill>
                  <a:srgbClr val="FF0000"/>
                </a:solidFill>
              </a:rPr>
              <a:t>cm </a:t>
            </a:r>
          </a:p>
          <a:p>
            <a:r>
              <a:rPr lang="fr-FR" sz="1400" dirty="0"/>
              <a:t>LHC </a:t>
            </a:r>
            <a:r>
              <a:rPr lang="fr-FR" sz="1400" dirty="0" err="1"/>
              <a:t>physics</a:t>
            </a:r>
            <a:endParaRPr lang="fr-FR" sz="1400" dirty="0"/>
          </a:p>
          <a:p>
            <a:endParaRPr lang="fr-FR" sz="1400" dirty="0"/>
          </a:p>
        </p:txBody>
      </p:sp>
      <p:sp>
        <p:nvSpPr>
          <p:cNvPr id="75780" name="ZoneTexte 13"/>
          <p:cNvSpPr txBox="1">
            <a:spLocks noChangeArrowheads="1"/>
          </p:cNvSpPr>
          <p:nvPr/>
        </p:nvSpPr>
        <p:spPr bwMode="auto">
          <a:xfrm>
            <a:off x="2133600" y="2514600"/>
            <a:ext cx="4724400" cy="1384995"/>
          </a:xfrm>
          <a:prstGeom prst="rect">
            <a:avLst/>
          </a:prstGeom>
          <a:noFill/>
          <a:ln w="9525">
            <a:noFill/>
            <a:miter lim="800000"/>
            <a:headEnd/>
            <a:tailEnd/>
          </a:ln>
        </p:spPr>
        <p:txBody>
          <a:bodyPr wrap="square">
            <a:prstTxWarp prst="textNoShape">
              <a:avLst/>
            </a:prstTxWarp>
            <a:spAutoFit/>
          </a:bodyPr>
          <a:lstStyle/>
          <a:p>
            <a:pPr algn="ctr"/>
            <a:r>
              <a:rPr lang="fr-FR" sz="2800" i="1" dirty="0" smtClean="0">
                <a:latin typeface="Cambria"/>
                <a:cs typeface="Cambria"/>
              </a:rPr>
              <a:t>Il y a deux infinis:</a:t>
            </a:r>
          </a:p>
          <a:p>
            <a:pPr algn="ctr"/>
            <a:r>
              <a:rPr lang="fr-FR" sz="2800" i="1" dirty="0" smtClean="0">
                <a:latin typeface="Cambria"/>
                <a:cs typeface="Cambria"/>
              </a:rPr>
              <a:t>Le grand  et le petit</a:t>
            </a:r>
          </a:p>
          <a:p>
            <a:pPr algn="ctr"/>
            <a:r>
              <a:rPr lang="fr-FR" sz="2800" dirty="0" smtClean="0"/>
              <a:t>Platon</a:t>
            </a:r>
            <a:endParaRPr lang="fr-FR" sz="2800" dirty="0"/>
          </a:p>
        </p:txBody>
      </p:sp>
      <p:sp>
        <p:nvSpPr>
          <p:cNvPr id="75783" name="ZoneTexte 16"/>
          <p:cNvSpPr txBox="1">
            <a:spLocks noChangeArrowheads="1"/>
          </p:cNvSpPr>
          <p:nvPr/>
        </p:nvSpPr>
        <p:spPr bwMode="auto">
          <a:xfrm>
            <a:off x="0" y="4876800"/>
            <a:ext cx="3287713" cy="738664"/>
          </a:xfrm>
          <a:prstGeom prst="rect">
            <a:avLst/>
          </a:prstGeom>
          <a:noFill/>
          <a:ln w="9525">
            <a:noFill/>
            <a:miter lim="800000"/>
            <a:headEnd/>
            <a:tailEnd/>
          </a:ln>
        </p:spPr>
        <p:txBody>
          <a:bodyPr>
            <a:prstTxWarp prst="textNoShape">
              <a:avLst/>
            </a:prstTxWarp>
            <a:spAutoFit/>
          </a:bodyPr>
          <a:lstStyle/>
          <a:p>
            <a:r>
              <a:rPr lang="fr-FR" sz="1400">
                <a:solidFill>
                  <a:srgbClr val="FF0000"/>
                </a:solidFill>
              </a:rPr>
              <a:t>10</a:t>
            </a:r>
            <a:r>
              <a:rPr lang="fr-FR" sz="1400" baseline="30000">
                <a:solidFill>
                  <a:srgbClr val="FF0000"/>
                </a:solidFill>
              </a:rPr>
              <a:t>-5 </a:t>
            </a:r>
            <a:r>
              <a:rPr lang="fr-FR" sz="1400">
                <a:solidFill>
                  <a:srgbClr val="FF0000"/>
                </a:solidFill>
              </a:rPr>
              <a:t>cm</a:t>
            </a:r>
          </a:p>
          <a:p>
            <a:r>
              <a:rPr lang="fr-FR" sz="1400"/>
              <a:t>Astroparticle infrastructures help study ocean floor biodiversity</a:t>
            </a:r>
          </a:p>
        </p:txBody>
      </p:sp>
      <p:sp>
        <p:nvSpPr>
          <p:cNvPr id="75784" name="Rectangle 17"/>
          <p:cNvSpPr>
            <a:spLocks noChangeArrowheads="1"/>
          </p:cNvSpPr>
          <p:nvPr/>
        </p:nvSpPr>
        <p:spPr bwMode="auto">
          <a:xfrm>
            <a:off x="0" y="304800"/>
            <a:ext cx="4483100" cy="738664"/>
          </a:xfrm>
          <a:prstGeom prst="rect">
            <a:avLst/>
          </a:prstGeom>
          <a:noFill/>
          <a:ln w="9525">
            <a:noFill/>
            <a:miter lim="800000"/>
            <a:headEnd/>
            <a:tailEnd/>
          </a:ln>
        </p:spPr>
        <p:txBody>
          <a:bodyPr>
            <a:prstTxWarp prst="textNoShape">
              <a:avLst/>
            </a:prstTxWarp>
            <a:spAutoFit/>
          </a:bodyPr>
          <a:lstStyle/>
          <a:p>
            <a:r>
              <a:rPr lang="fr-FR" sz="1400">
                <a:solidFill>
                  <a:srgbClr val="FF0000"/>
                </a:solidFill>
              </a:rPr>
              <a:t>10</a:t>
            </a:r>
            <a:r>
              <a:rPr lang="fr-FR" sz="1400" baseline="30000">
                <a:solidFill>
                  <a:srgbClr val="FF0000"/>
                </a:solidFill>
              </a:rPr>
              <a:t>-30-33 </a:t>
            </a:r>
            <a:r>
              <a:rPr lang="fr-FR" sz="1400">
                <a:solidFill>
                  <a:srgbClr val="FF0000"/>
                </a:solidFill>
              </a:rPr>
              <a:t>cm</a:t>
            </a:r>
          </a:p>
          <a:p>
            <a:r>
              <a:rPr lang="fr-FR" sz="1400"/>
              <a:t> </a:t>
            </a:r>
            <a:r>
              <a:rPr lang="fr-FR" sz="1400">
                <a:latin typeface="Symbol" pitchFamily="-105" charset="2"/>
                <a:ea typeface="Symbol" pitchFamily="-105" charset="2"/>
                <a:cs typeface="Symbol" pitchFamily="-105" charset="2"/>
              </a:rPr>
              <a:t>n </a:t>
            </a:r>
            <a:r>
              <a:rPr lang="fr-FR" sz="1400">
                <a:latin typeface="Times CE" pitchFamily="-105" charset="-18"/>
                <a:ea typeface="Times CE" pitchFamily="-105" charset="-18"/>
                <a:cs typeface="Times CE" pitchFamily="-105" charset="-18"/>
              </a:rPr>
              <a:t>mass, proton decay </a:t>
            </a:r>
          </a:p>
          <a:p>
            <a:endParaRPr lang="fr-FR" sz="1400">
              <a:latin typeface="Times CE" pitchFamily="-105" charset="-18"/>
              <a:ea typeface="Times CE" pitchFamily="-105" charset="-18"/>
              <a:cs typeface="Times CE" pitchFamily="-105" charset="-18"/>
            </a:endParaRPr>
          </a:p>
        </p:txBody>
      </p:sp>
      <p:sp>
        <p:nvSpPr>
          <p:cNvPr id="18" name="Rectangle 17"/>
          <p:cNvSpPr/>
          <p:nvPr/>
        </p:nvSpPr>
        <p:spPr>
          <a:xfrm>
            <a:off x="1981200" y="1295400"/>
            <a:ext cx="914400" cy="381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fr-FR" sz="1400">
              <a:solidFill>
                <a:srgbClr val="000000"/>
              </a:solidFill>
            </a:endParaRPr>
          </a:p>
        </p:txBody>
      </p:sp>
      <p:sp>
        <p:nvSpPr>
          <p:cNvPr id="19" name="Rectangle 18"/>
          <p:cNvSpPr/>
          <p:nvPr/>
        </p:nvSpPr>
        <p:spPr>
          <a:xfrm>
            <a:off x="1295400" y="2362200"/>
            <a:ext cx="914400" cy="381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fr-FR" sz="1400" dirty="0">
                <a:solidFill>
                  <a:srgbClr val="000000"/>
                </a:solidFill>
              </a:rPr>
              <a:t>∂</a:t>
            </a:r>
          </a:p>
        </p:txBody>
      </p:sp>
      <p:sp>
        <p:nvSpPr>
          <p:cNvPr id="20" name="Rectangle 19"/>
          <p:cNvSpPr/>
          <p:nvPr/>
        </p:nvSpPr>
        <p:spPr>
          <a:xfrm>
            <a:off x="1295400" y="3657600"/>
            <a:ext cx="914400" cy="381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fr-FR" sz="1400">
              <a:solidFill>
                <a:srgbClr val="000000"/>
              </a:solidFill>
            </a:endParaRPr>
          </a:p>
        </p:txBody>
      </p:sp>
      <p:sp>
        <p:nvSpPr>
          <p:cNvPr id="25" name="Rectangle 24"/>
          <p:cNvSpPr/>
          <p:nvPr/>
        </p:nvSpPr>
        <p:spPr>
          <a:xfrm>
            <a:off x="2057400" y="4800600"/>
            <a:ext cx="838200" cy="3048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fr-FR" sz="1400">
                <a:solidFill>
                  <a:srgbClr val="000000"/>
                </a:solidFill>
              </a:rPr>
              <a:t>∂</a:t>
            </a:r>
          </a:p>
        </p:txBody>
      </p:sp>
      <p:sp>
        <p:nvSpPr>
          <p:cNvPr id="75798" name="ZoneTexte 10"/>
          <p:cNvSpPr txBox="1">
            <a:spLocks noChangeArrowheads="1"/>
          </p:cNvSpPr>
          <p:nvPr/>
        </p:nvSpPr>
        <p:spPr bwMode="auto">
          <a:xfrm>
            <a:off x="0" y="3352800"/>
            <a:ext cx="2012950" cy="523220"/>
          </a:xfrm>
          <a:prstGeom prst="rect">
            <a:avLst/>
          </a:prstGeom>
          <a:noFill/>
          <a:ln w="9525">
            <a:noFill/>
            <a:miter lim="800000"/>
            <a:headEnd/>
            <a:tailEnd/>
          </a:ln>
        </p:spPr>
        <p:txBody>
          <a:bodyPr>
            <a:prstTxWarp prst="textNoShape">
              <a:avLst/>
            </a:prstTxWarp>
            <a:spAutoFit/>
          </a:bodyPr>
          <a:lstStyle/>
          <a:p>
            <a:r>
              <a:rPr lang="fr-FR" sz="1400">
                <a:solidFill>
                  <a:srgbClr val="FF0000"/>
                </a:solidFill>
              </a:rPr>
              <a:t>10</a:t>
            </a:r>
            <a:r>
              <a:rPr lang="fr-FR" sz="1400" baseline="30000">
                <a:solidFill>
                  <a:srgbClr val="FF0000"/>
                </a:solidFill>
              </a:rPr>
              <a:t>-15-18 </a:t>
            </a:r>
            <a:r>
              <a:rPr lang="fr-FR" sz="1400">
                <a:solidFill>
                  <a:srgbClr val="FF0000"/>
                </a:solidFill>
              </a:rPr>
              <a:t>cm</a:t>
            </a:r>
          </a:p>
          <a:p>
            <a:r>
              <a:rPr lang="fr-FR" sz="1400"/>
              <a:t>Nuclear physics</a:t>
            </a:r>
          </a:p>
        </p:txBody>
      </p:sp>
      <p:sp>
        <p:nvSpPr>
          <p:cNvPr id="75796" name="ZoneTexte 9"/>
          <p:cNvSpPr txBox="1">
            <a:spLocks noChangeArrowheads="1"/>
          </p:cNvSpPr>
          <p:nvPr/>
        </p:nvSpPr>
        <p:spPr bwMode="auto">
          <a:xfrm>
            <a:off x="0" y="4800600"/>
            <a:ext cx="1195388" cy="307777"/>
          </a:xfrm>
          <a:prstGeom prst="rect">
            <a:avLst/>
          </a:prstGeom>
          <a:noFill/>
          <a:ln w="9525">
            <a:noFill/>
            <a:miter lim="800000"/>
            <a:headEnd/>
            <a:tailEnd/>
          </a:ln>
        </p:spPr>
        <p:txBody>
          <a:bodyPr>
            <a:prstTxWarp prst="textNoShape">
              <a:avLst/>
            </a:prstTxWarp>
            <a:spAutoFit/>
          </a:bodyPr>
          <a:lstStyle/>
          <a:p>
            <a:endParaRPr lang="fr-FR" sz="1400"/>
          </a:p>
        </p:txBody>
      </p:sp>
      <p:sp>
        <p:nvSpPr>
          <p:cNvPr id="26" name="Rectangle 25"/>
          <p:cNvSpPr/>
          <p:nvPr/>
        </p:nvSpPr>
        <p:spPr>
          <a:xfrm>
            <a:off x="5410200" y="5334000"/>
            <a:ext cx="914400" cy="381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fr-FR" sz="1400">
                <a:solidFill>
                  <a:srgbClr val="000000"/>
                </a:solidFill>
              </a:rPr>
              <a:t>∂</a:t>
            </a:r>
          </a:p>
        </p:txBody>
      </p:sp>
      <p:sp>
        <p:nvSpPr>
          <p:cNvPr id="28" name="Rectangle 27"/>
          <p:cNvSpPr/>
          <p:nvPr/>
        </p:nvSpPr>
        <p:spPr>
          <a:xfrm>
            <a:off x="7086600" y="2971800"/>
            <a:ext cx="914400" cy="381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fr-FR" sz="1400">
                <a:solidFill>
                  <a:srgbClr val="000000"/>
                </a:solidFill>
              </a:rPr>
              <a:t>∂</a:t>
            </a:r>
          </a:p>
        </p:txBody>
      </p:sp>
      <p:sp>
        <p:nvSpPr>
          <p:cNvPr id="75803" name="ZoneTexte 8"/>
          <p:cNvSpPr txBox="1">
            <a:spLocks noChangeArrowheads="1"/>
          </p:cNvSpPr>
          <p:nvPr/>
        </p:nvSpPr>
        <p:spPr bwMode="auto">
          <a:xfrm>
            <a:off x="5486400" y="5334000"/>
            <a:ext cx="1120775" cy="307777"/>
          </a:xfrm>
          <a:prstGeom prst="rect">
            <a:avLst/>
          </a:prstGeom>
          <a:noFill/>
          <a:ln w="9525">
            <a:noFill/>
            <a:miter lim="800000"/>
            <a:headEnd/>
            <a:tailEnd/>
          </a:ln>
        </p:spPr>
        <p:txBody>
          <a:bodyPr>
            <a:prstTxWarp prst="textNoShape">
              <a:avLst/>
            </a:prstTxWarp>
            <a:spAutoFit/>
          </a:bodyPr>
          <a:lstStyle/>
          <a:p>
            <a:endParaRPr lang="fr-FR" sz="1400"/>
          </a:p>
        </p:txBody>
      </p:sp>
      <p:sp>
        <p:nvSpPr>
          <p:cNvPr id="75807" name="ZoneTexte 5"/>
          <p:cNvSpPr txBox="1">
            <a:spLocks noChangeArrowheads="1"/>
          </p:cNvSpPr>
          <p:nvPr/>
        </p:nvSpPr>
        <p:spPr bwMode="auto">
          <a:xfrm>
            <a:off x="7948613" y="4267200"/>
            <a:ext cx="1195387" cy="307777"/>
          </a:xfrm>
          <a:prstGeom prst="rect">
            <a:avLst/>
          </a:prstGeom>
          <a:noFill/>
          <a:ln w="9525">
            <a:noFill/>
            <a:miter lim="800000"/>
            <a:headEnd/>
            <a:tailEnd/>
          </a:ln>
        </p:spPr>
        <p:txBody>
          <a:bodyPr>
            <a:prstTxWarp prst="textNoShape">
              <a:avLst/>
            </a:prstTxWarp>
            <a:spAutoFit/>
          </a:bodyPr>
          <a:lstStyle/>
          <a:p>
            <a:endParaRPr lang="fr-FR" sz="1400"/>
          </a:p>
        </p:txBody>
      </p:sp>
      <p:sp>
        <p:nvSpPr>
          <p:cNvPr id="75811" name="ZoneTexte 7"/>
          <p:cNvSpPr txBox="1">
            <a:spLocks noChangeArrowheads="1"/>
          </p:cNvSpPr>
          <p:nvPr/>
        </p:nvSpPr>
        <p:spPr bwMode="auto">
          <a:xfrm>
            <a:off x="6781800" y="3581400"/>
            <a:ext cx="2819400" cy="738664"/>
          </a:xfrm>
          <a:prstGeom prst="rect">
            <a:avLst/>
          </a:prstGeom>
          <a:noFill/>
          <a:ln w="9525">
            <a:noFill/>
            <a:miter lim="800000"/>
            <a:headEnd/>
            <a:tailEnd/>
          </a:ln>
        </p:spPr>
        <p:txBody>
          <a:bodyPr>
            <a:prstTxWarp prst="textNoShape">
              <a:avLst/>
            </a:prstTxWarp>
            <a:spAutoFit/>
          </a:bodyPr>
          <a:lstStyle/>
          <a:p>
            <a:r>
              <a:rPr lang="fr-FR" sz="1400" b="1" dirty="0" err="1"/>
              <a:t>Solar</a:t>
            </a:r>
            <a:r>
              <a:rPr lang="fr-FR" sz="1400" b="1" dirty="0"/>
              <a:t> system  </a:t>
            </a:r>
            <a:r>
              <a:rPr lang="fr-FR" sz="1400" b="1" dirty="0">
                <a:solidFill>
                  <a:srgbClr val="FF0000"/>
                </a:solidFill>
              </a:rPr>
              <a:t>10</a:t>
            </a:r>
            <a:r>
              <a:rPr lang="fr-FR" sz="1400" b="1" baseline="30000" dirty="0">
                <a:solidFill>
                  <a:srgbClr val="FF0000"/>
                </a:solidFill>
              </a:rPr>
              <a:t>15 </a:t>
            </a:r>
            <a:r>
              <a:rPr lang="fr-FR" sz="1400" b="1" dirty="0">
                <a:solidFill>
                  <a:srgbClr val="FF0000"/>
                </a:solidFill>
              </a:rPr>
              <a:t>cm </a:t>
            </a:r>
          </a:p>
          <a:p>
            <a:r>
              <a:rPr lang="fr-FR" sz="1400" dirty="0" err="1"/>
              <a:t>Nucleosynthesis</a:t>
            </a:r>
            <a:endParaRPr lang="fr-FR" sz="1400" dirty="0"/>
          </a:p>
          <a:p>
            <a:r>
              <a:rPr lang="fr-FR" sz="1400" b="1" dirty="0" err="1"/>
              <a:t>Solar</a:t>
            </a:r>
            <a:r>
              <a:rPr lang="fr-FR" sz="1400" b="1" dirty="0"/>
              <a:t> </a:t>
            </a:r>
            <a:r>
              <a:rPr lang="fr-FR" sz="1400" b="1" dirty="0">
                <a:latin typeface="Symbol" pitchFamily="-105" charset="2"/>
                <a:ea typeface="Symbol" pitchFamily="-105" charset="2"/>
                <a:cs typeface="Symbol" pitchFamily="-105" charset="2"/>
              </a:rPr>
              <a:t>n </a:t>
            </a:r>
            <a:endParaRPr lang="fr-FR" sz="1400" b="1" dirty="0"/>
          </a:p>
        </p:txBody>
      </p:sp>
      <p:sp>
        <p:nvSpPr>
          <p:cNvPr id="29" name="Rectangle 28"/>
          <p:cNvSpPr/>
          <p:nvPr/>
        </p:nvSpPr>
        <p:spPr>
          <a:xfrm>
            <a:off x="6629400" y="1676400"/>
            <a:ext cx="914400" cy="381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fr-FR" sz="1400">
              <a:solidFill>
                <a:srgbClr val="000000"/>
              </a:solidFill>
            </a:endParaRPr>
          </a:p>
        </p:txBody>
      </p:sp>
      <p:sp>
        <p:nvSpPr>
          <p:cNvPr id="75815" name="ZoneTexte 4"/>
          <p:cNvSpPr txBox="1">
            <a:spLocks noChangeArrowheads="1"/>
          </p:cNvSpPr>
          <p:nvPr/>
        </p:nvSpPr>
        <p:spPr bwMode="auto">
          <a:xfrm>
            <a:off x="6019800" y="1295400"/>
            <a:ext cx="3276600" cy="738664"/>
          </a:xfrm>
          <a:prstGeom prst="rect">
            <a:avLst/>
          </a:prstGeom>
          <a:noFill/>
          <a:ln w="9525">
            <a:noFill/>
            <a:miter lim="800000"/>
            <a:headEnd/>
            <a:tailEnd/>
          </a:ln>
        </p:spPr>
        <p:txBody>
          <a:bodyPr>
            <a:prstTxWarp prst="textNoShape">
              <a:avLst/>
            </a:prstTxWarp>
            <a:spAutoFit/>
          </a:bodyPr>
          <a:lstStyle/>
          <a:p>
            <a:r>
              <a:rPr lang="fr-FR" sz="1400" b="1"/>
              <a:t>GZK horizon  	      </a:t>
            </a:r>
            <a:r>
              <a:rPr lang="fr-FR" sz="1400" b="1">
                <a:solidFill>
                  <a:srgbClr val="FF0000"/>
                </a:solidFill>
              </a:rPr>
              <a:t>10</a:t>
            </a:r>
            <a:r>
              <a:rPr lang="fr-FR" sz="1400" b="1" baseline="30000">
                <a:solidFill>
                  <a:srgbClr val="FF0000"/>
                </a:solidFill>
              </a:rPr>
              <a:t>26</a:t>
            </a:r>
            <a:r>
              <a:rPr lang="fr-FR" sz="1400" b="1">
                <a:solidFill>
                  <a:srgbClr val="FF0000"/>
                </a:solidFill>
              </a:rPr>
              <a:t> cm  </a:t>
            </a:r>
          </a:p>
          <a:p>
            <a:r>
              <a:rPr lang="fr-FR" sz="1400" b="1"/>
              <a:t> 	HE  CR,</a:t>
            </a:r>
            <a:r>
              <a:rPr lang="fr-FR" sz="1400" b="1">
                <a:latin typeface="Symbol" pitchFamily="-105" charset="2"/>
                <a:ea typeface="Symbol" pitchFamily="-105" charset="2"/>
                <a:cs typeface="Symbol" pitchFamily="-105" charset="2"/>
              </a:rPr>
              <a:t>g</a:t>
            </a:r>
            <a:r>
              <a:rPr lang="fr-FR" sz="1400" b="1"/>
              <a:t>, </a:t>
            </a:r>
            <a:r>
              <a:rPr lang="fr-FR" sz="1400" b="1">
                <a:latin typeface="Symbol" pitchFamily="-105" charset="2"/>
                <a:ea typeface="Symbol" pitchFamily="-105" charset="2"/>
                <a:cs typeface="Symbol" pitchFamily="-105" charset="2"/>
              </a:rPr>
              <a:t>n,</a:t>
            </a:r>
            <a:r>
              <a:rPr lang="fr-FR" sz="1400" b="1"/>
              <a:t> GW 	</a:t>
            </a:r>
          </a:p>
          <a:p>
            <a:endParaRPr lang="fr-FR" sz="1400"/>
          </a:p>
        </p:txBody>
      </p:sp>
      <p:sp>
        <p:nvSpPr>
          <p:cNvPr id="31" name="Rectangle 30"/>
          <p:cNvSpPr/>
          <p:nvPr/>
        </p:nvSpPr>
        <p:spPr>
          <a:xfrm>
            <a:off x="5257800" y="838200"/>
            <a:ext cx="914400" cy="381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fr-FR" sz="1400">
              <a:solidFill>
                <a:srgbClr val="000000"/>
              </a:solidFill>
            </a:endParaRPr>
          </a:p>
        </p:txBody>
      </p:sp>
      <p:sp>
        <p:nvSpPr>
          <p:cNvPr id="75819" name="ZoneTexte 15"/>
          <p:cNvSpPr txBox="1">
            <a:spLocks noChangeArrowheads="1"/>
          </p:cNvSpPr>
          <p:nvPr/>
        </p:nvSpPr>
        <p:spPr bwMode="auto">
          <a:xfrm>
            <a:off x="5486400" y="304800"/>
            <a:ext cx="4035425" cy="523220"/>
          </a:xfrm>
          <a:prstGeom prst="rect">
            <a:avLst/>
          </a:prstGeom>
          <a:noFill/>
          <a:ln w="9525">
            <a:noFill/>
            <a:miter lim="800000"/>
            <a:headEnd/>
            <a:tailEnd/>
          </a:ln>
        </p:spPr>
        <p:txBody>
          <a:bodyPr>
            <a:prstTxWarp prst="textNoShape">
              <a:avLst/>
            </a:prstTxWarp>
            <a:spAutoFit/>
          </a:bodyPr>
          <a:lstStyle/>
          <a:p>
            <a:r>
              <a:rPr lang="fr-FR" sz="1400" b="1"/>
              <a:t>Event horizon 		</a:t>
            </a:r>
            <a:r>
              <a:rPr lang="fr-FR" sz="1400" b="1">
                <a:solidFill>
                  <a:srgbClr val="FF0000"/>
                </a:solidFill>
              </a:rPr>
              <a:t>10</a:t>
            </a:r>
            <a:r>
              <a:rPr lang="fr-FR" sz="1400" b="1" baseline="30000">
                <a:solidFill>
                  <a:srgbClr val="FF0000"/>
                </a:solidFill>
              </a:rPr>
              <a:t>28</a:t>
            </a:r>
            <a:r>
              <a:rPr lang="fr-FR" sz="1400" b="1">
                <a:solidFill>
                  <a:srgbClr val="FF0000"/>
                </a:solidFill>
              </a:rPr>
              <a:t> cm </a:t>
            </a:r>
          </a:p>
          <a:p>
            <a:r>
              <a:rPr lang="fr-FR" sz="1400" b="1"/>
              <a:t>Inflation, Dark energy/matter</a:t>
            </a:r>
          </a:p>
        </p:txBody>
      </p:sp>
      <p:sp>
        <p:nvSpPr>
          <p:cNvPr id="75820" name="ZoneTexte 6"/>
          <p:cNvSpPr txBox="1">
            <a:spLocks noChangeArrowheads="1"/>
          </p:cNvSpPr>
          <p:nvPr/>
        </p:nvSpPr>
        <p:spPr bwMode="auto">
          <a:xfrm>
            <a:off x="6858000" y="2133600"/>
            <a:ext cx="2286000" cy="954107"/>
          </a:xfrm>
          <a:prstGeom prst="rect">
            <a:avLst/>
          </a:prstGeom>
          <a:noFill/>
          <a:ln w="9525">
            <a:noFill/>
            <a:miter lim="800000"/>
            <a:headEnd/>
            <a:tailEnd/>
          </a:ln>
        </p:spPr>
        <p:txBody>
          <a:bodyPr>
            <a:prstTxWarp prst="textNoShape">
              <a:avLst/>
            </a:prstTxWarp>
            <a:spAutoFit/>
          </a:bodyPr>
          <a:lstStyle/>
          <a:p>
            <a:r>
              <a:rPr lang="fr-FR" sz="1400" b="1"/>
              <a:t>Galaxy 	      </a:t>
            </a:r>
            <a:r>
              <a:rPr lang="fr-FR" sz="1400" b="1">
                <a:solidFill>
                  <a:srgbClr val="FF0000"/>
                </a:solidFill>
              </a:rPr>
              <a:t>10</a:t>
            </a:r>
            <a:r>
              <a:rPr lang="fr-FR" sz="1400" b="1" baseline="30000">
                <a:solidFill>
                  <a:srgbClr val="FF0000"/>
                </a:solidFill>
              </a:rPr>
              <a:t>22 </a:t>
            </a:r>
            <a:r>
              <a:rPr lang="fr-FR" sz="1400" b="1">
                <a:solidFill>
                  <a:srgbClr val="FF0000"/>
                </a:solidFill>
              </a:rPr>
              <a:t>cm </a:t>
            </a:r>
          </a:p>
          <a:p>
            <a:r>
              <a:rPr lang="fr-FR" sz="1400" b="1"/>
              <a:t>Supernova HE </a:t>
            </a:r>
            <a:r>
              <a:rPr lang="fr-FR" sz="1400" b="1">
                <a:latin typeface="Symbol" pitchFamily="-105" charset="2"/>
                <a:ea typeface="Symbol" pitchFamily="-105" charset="2"/>
                <a:cs typeface="Symbol" pitchFamily="-105" charset="2"/>
              </a:rPr>
              <a:t>g, n</a:t>
            </a:r>
            <a:r>
              <a:rPr lang="fr-FR" sz="1400" b="1"/>
              <a:t>, Origin of CR, </a:t>
            </a:r>
          </a:p>
          <a:p>
            <a:endParaRPr lang="fr-FR" sz="1400"/>
          </a:p>
        </p:txBody>
      </p:sp>
      <p:sp>
        <p:nvSpPr>
          <p:cNvPr id="75782" name="ZoneTexte 14"/>
          <p:cNvSpPr txBox="1">
            <a:spLocks noChangeArrowheads="1"/>
          </p:cNvSpPr>
          <p:nvPr/>
        </p:nvSpPr>
        <p:spPr bwMode="auto">
          <a:xfrm>
            <a:off x="6096000" y="4876800"/>
            <a:ext cx="3276600" cy="954107"/>
          </a:xfrm>
          <a:prstGeom prst="rect">
            <a:avLst/>
          </a:prstGeom>
          <a:noFill/>
          <a:ln w="9525">
            <a:noFill/>
            <a:miter lim="800000"/>
            <a:headEnd/>
            <a:tailEnd/>
          </a:ln>
        </p:spPr>
        <p:txBody>
          <a:bodyPr>
            <a:prstTxWarp prst="textNoShape">
              <a:avLst/>
            </a:prstTxWarp>
            <a:spAutoFit/>
          </a:bodyPr>
          <a:lstStyle/>
          <a:p>
            <a:r>
              <a:rPr lang="fr-FR" sz="1400" b="1" dirty="0" err="1"/>
              <a:t>Astroparticle</a:t>
            </a:r>
            <a:r>
              <a:rPr lang="fr-FR" sz="1400" b="1" dirty="0"/>
              <a:t> detectors use the </a:t>
            </a:r>
            <a:r>
              <a:rPr lang="fr-FR" sz="1400" b="1" dirty="0" err="1"/>
              <a:t>geosphere</a:t>
            </a:r>
            <a:r>
              <a:rPr lang="fr-FR" sz="1400" b="1" dirty="0"/>
              <a:t> as </a:t>
            </a:r>
            <a:r>
              <a:rPr lang="fr-FR" sz="1400" b="1" dirty="0" err="1"/>
              <a:t>detecting</a:t>
            </a:r>
            <a:r>
              <a:rPr lang="fr-FR" sz="1400" b="1" dirty="0"/>
              <a:t> medium               </a:t>
            </a:r>
            <a:r>
              <a:rPr lang="fr-FR" sz="1400" b="1" dirty="0">
                <a:solidFill>
                  <a:srgbClr val="FF0000"/>
                </a:solidFill>
              </a:rPr>
              <a:t>10</a:t>
            </a:r>
            <a:r>
              <a:rPr lang="fr-FR" sz="1400" b="1" baseline="30000" dirty="0">
                <a:solidFill>
                  <a:srgbClr val="FF0000"/>
                </a:solidFill>
              </a:rPr>
              <a:t>5-10 </a:t>
            </a:r>
            <a:r>
              <a:rPr lang="fr-FR" sz="1400" b="1" dirty="0">
                <a:solidFill>
                  <a:srgbClr val="FF0000"/>
                </a:solidFill>
              </a:rPr>
              <a:t>cm</a:t>
            </a:r>
          </a:p>
          <a:p>
            <a:endParaRPr lang="fr-FR" sz="1400" b="1" dirty="0"/>
          </a:p>
        </p:txBody>
      </p:sp>
      <p:sp>
        <p:nvSpPr>
          <p:cNvPr id="2" name="ZoneTexte 12"/>
          <p:cNvSpPr txBox="1">
            <a:spLocks noChangeArrowheads="1"/>
          </p:cNvSpPr>
          <p:nvPr/>
        </p:nvSpPr>
        <p:spPr bwMode="auto">
          <a:xfrm>
            <a:off x="0" y="1143000"/>
            <a:ext cx="2895600" cy="738664"/>
          </a:xfrm>
          <a:prstGeom prst="rect">
            <a:avLst/>
          </a:prstGeom>
          <a:noFill/>
          <a:ln w="9525">
            <a:noFill/>
            <a:miter lim="800000"/>
            <a:headEnd/>
            <a:tailEnd/>
          </a:ln>
        </p:spPr>
        <p:txBody>
          <a:bodyPr>
            <a:prstTxWarp prst="textNoShape">
              <a:avLst/>
            </a:prstTxWarp>
            <a:spAutoFit/>
          </a:bodyPr>
          <a:lstStyle/>
          <a:p>
            <a:r>
              <a:rPr lang="fr-FR" sz="1400">
                <a:solidFill>
                  <a:srgbClr val="FF0000"/>
                </a:solidFill>
              </a:rPr>
              <a:t>10</a:t>
            </a:r>
            <a:r>
              <a:rPr lang="fr-FR" sz="1400" baseline="30000">
                <a:solidFill>
                  <a:srgbClr val="FF0000"/>
                </a:solidFill>
              </a:rPr>
              <a:t>-24-27 </a:t>
            </a:r>
            <a:r>
              <a:rPr lang="fr-FR" sz="1400">
                <a:solidFill>
                  <a:srgbClr val="FF0000"/>
                </a:solidFill>
              </a:rPr>
              <a:t>cm</a:t>
            </a:r>
          </a:p>
          <a:p>
            <a:r>
              <a:rPr lang="fr-FR" sz="1400"/>
              <a:t>High Energy processes , </a:t>
            </a:r>
          </a:p>
          <a:p>
            <a:r>
              <a:rPr lang="fr-FR" sz="1400"/>
              <a:t>SUSY, Higher Dim</a:t>
            </a:r>
          </a:p>
        </p:txBody>
      </p:sp>
      <p:sp>
        <p:nvSpPr>
          <p:cNvPr id="30" name="Rectangle 29"/>
          <p:cNvSpPr/>
          <p:nvPr/>
        </p:nvSpPr>
        <p:spPr>
          <a:xfrm>
            <a:off x="0" y="6324600"/>
            <a:ext cx="9144000" cy="5334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sz="1400"/>
          </a:p>
        </p:txBody>
      </p:sp>
      <p:sp>
        <p:nvSpPr>
          <p:cNvPr id="75785" name="ZoneTexte 18"/>
          <p:cNvSpPr txBox="1">
            <a:spLocks noChangeArrowheads="1"/>
          </p:cNvSpPr>
          <p:nvPr/>
        </p:nvSpPr>
        <p:spPr bwMode="auto">
          <a:xfrm>
            <a:off x="3429000" y="5943600"/>
            <a:ext cx="2667000" cy="523220"/>
          </a:xfrm>
          <a:prstGeom prst="rect">
            <a:avLst/>
          </a:prstGeom>
          <a:noFill/>
          <a:ln w="9525">
            <a:noFill/>
            <a:miter lim="800000"/>
            <a:headEnd/>
            <a:tailEnd/>
          </a:ln>
        </p:spPr>
        <p:txBody>
          <a:bodyPr>
            <a:prstTxWarp prst="textNoShape">
              <a:avLst/>
            </a:prstTxWarp>
            <a:spAutoFit/>
          </a:bodyPr>
          <a:lstStyle/>
          <a:p>
            <a:r>
              <a:rPr lang="fr-FR" sz="1400"/>
              <a:t>Astroparticle helps us understand our origins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8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8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58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577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58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58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79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578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578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57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p:bldP spid="75783" grpId="0"/>
      <p:bldP spid="75784" grpId="0"/>
      <p:bldP spid="75798" grpId="0"/>
      <p:bldP spid="75811" grpId="0"/>
      <p:bldP spid="75815" grpId="0"/>
      <p:bldP spid="75819" grpId="0"/>
      <p:bldP spid="75820" grpId="0"/>
      <p:bldP spid="75782" grpId="0"/>
      <p:bldP spid="2" grpId="0"/>
      <p:bldP spid="75785"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92098" name="Rectangle 2"/>
          <p:cNvSpPr>
            <a:spLocks noGrp="1" noChangeArrowheads="1"/>
          </p:cNvSpPr>
          <p:nvPr>
            <p:ph type="title"/>
          </p:nvPr>
        </p:nvSpPr>
        <p:spPr>
          <a:xfrm>
            <a:off x="609600" y="0"/>
            <a:ext cx="8229600" cy="1143000"/>
          </a:xfrm>
        </p:spPr>
        <p:txBody>
          <a:bodyPr/>
          <a:lstStyle/>
          <a:p>
            <a:r>
              <a:rPr lang="en-US" sz="3600" dirty="0" err="1">
                <a:solidFill>
                  <a:srgbClr val="FFFFFF"/>
                </a:solidFill>
              </a:rPr>
              <a:t>Leptogenesis</a:t>
            </a:r>
            <a:r>
              <a:rPr lang="en-US" sz="3600" dirty="0">
                <a:solidFill>
                  <a:srgbClr val="FFFFFF"/>
                </a:solidFill>
              </a:rPr>
              <a:t> by </a:t>
            </a:r>
            <a:r>
              <a:rPr lang="en-US" sz="3600" dirty="0" err="1">
                <a:solidFill>
                  <a:srgbClr val="FFFFFF"/>
                </a:solidFill>
              </a:rPr>
              <a:t>Majorana</a:t>
            </a:r>
            <a:r>
              <a:rPr lang="en-US" sz="3600" dirty="0">
                <a:solidFill>
                  <a:srgbClr val="FFFFFF"/>
                </a:solidFill>
              </a:rPr>
              <a:t> Neutrino</a:t>
            </a:r>
            <a:r>
              <a:rPr lang="en-US" sz="3600" dirty="0"/>
              <a:t> Decays</a:t>
            </a:r>
            <a:endParaRPr lang="de-DE" sz="3600" dirty="0"/>
          </a:p>
        </p:txBody>
      </p:sp>
      <p:sp>
        <p:nvSpPr>
          <p:cNvPr id="2692099" name="Rectangle 3"/>
          <p:cNvSpPr>
            <a:spLocks noChangeArrowheads="1"/>
          </p:cNvSpPr>
          <p:nvPr/>
        </p:nvSpPr>
        <p:spPr bwMode="auto">
          <a:xfrm>
            <a:off x="285751" y="714376"/>
            <a:ext cx="8501063" cy="1214438"/>
          </a:xfrm>
          <a:prstGeom prst="rect">
            <a:avLst/>
          </a:prstGeom>
          <a:solidFill>
            <a:srgbClr val="DDDDDD"/>
          </a:solidFill>
          <a:ln w="9525">
            <a:solidFill>
              <a:schemeClr val="tx1"/>
            </a:solidFill>
            <a:miter lim="800000"/>
            <a:headEnd/>
            <a:tailEnd/>
          </a:ln>
          <a:effectLst/>
        </p:spPr>
        <p:txBody>
          <a:bodyPr wrap="none" lIns="91429" tIns="45714" rIns="91429" bIns="45714" anchor="ctr">
            <a:prstTxWarp prst="textNoShape">
              <a:avLst/>
            </a:prstTxWarp>
          </a:bodyPr>
          <a:lstStyle/>
          <a:p>
            <a:pPr defTabSz="913748"/>
            <a:r>
              <a:rPr lang="en-US" sz="2000" b="1" dirty="0">
                <a:effectLst>
                  <a:outerShdw blurRad="38100" dist="38100" dir="2700000" algn="tl">
                    <a:srgbClr val="000000"/>
                  </a:outerShdw>
                </a:effectLst>
              </a:rPr>
              <a:t> In see-saw models for neutrino masses, out-of-equilibrium</a:t>
            </a:r>
          </a:p>
          <a:p>
            <a:pPr defTabSz="913748"/>
            <a:r>
              <a:rPr lang="en-US" sz="2000" b="1" dirty="0">
                <a:effectLst>
                  <a:outerShdw blurRad="38100" dist="38100" dir="2700000" algn="tl">
                    <a:srgbClr val="000000"/>
                  </a:outerShdw>
                </a:effectLst>
              </a:rPr>
              <a:t> decays of right-handed heavy </a:t>
            </a:r>
            <a:r>
              <a:rPr lang="en-US" sz="2000" b="1" dirty="0" err="1">
                <a:effectLst>
                  <a:outerShdw blurRad="38100" dist="38100" dir="2700000" algn="tl">
                    <a:srgbClr val="000000"/>
                  </a:outerShdw>
                </a:effectLst>
              </a:rPr>
              <a:t>Majorana</a:t>
            </a:r>
            <a:r>
              <a:rPr lang="en-US" sz="2000" b="1" dirty="0">
                <a:effectLst>
                  <a:outerShdw blurRad="38100" dist="38100" dir="2700000" algn="tl">
                    <a:srgbClr val="000000"/>
                  </a:outerShdw>
                </a:effectLst>
              </a:rPr>
              <a:t> neutrinos provide</a:t>
            </a:r>
          </a:p>
          <a:p>
            <a:pPr defTabSz="913748"/>
            <a:r>
              <a:rPr lang="en-US" sz="2000" b="1" dirty="0">
                <a:effectLst>
                  <a:outerShdw blurRad="38100" dist="38100" dir="2700000" algn="tl">
                    <a:srgbClr val="000000"/>
                  </a:outerShdw>
                </a:effectLst>
              </a:rPr>
              <a:t> source for CP- and L-violation</a:t>
            </a:r>
            <a:r>
              <a:rPr lang="en-US" sz="2000" dirty="0"/>
              <a:t> </a:t>
            </a:r>
            <a:endParaRPr lang="de-DE" sz="2000" dirty="0"/>
          </a:p>
        </p:txBody>
      </p:sp>
      <p:sp>
        <p:nvSpPr>
          <p:cNvPr id="2692100" name="Rectangle 4"/>
          <p:cNvSpPr>
            <a:spLocks noChangeArrowheads="1"/>
          </p:cNvSpPr>
          <p:nvPr/>
        </p:nvSpPr>
        <p:spPr bwMode="auto">
          <a:xfrm>
            <a:off x="285751" y="2000251"/>
            <a:ext cx="8501063" cy="1857375"/>
          </a:xfrm>
          <a:prstGeom prst="rect">
            <a:avLst/>
          </a:prstGeom>
          <a:solidFill>
            <a:srgbClr val="DDDDDD"/>
          </a:solidFill>
          <a:ln w="9525">
            <a:solidFill>
              <a:schemeClr val="tx1"/>
            </a:solidFill>
            <a:miter lim="800000"/>
            <a:headEnd/>
            <a:tailEnd/>
          </a:ln>
          <a:effectLst/>
        </p:spPr>
        <p:txBody>
          <a:bodyPr wrap="none" lIns="91429" tIns="45714" rIns="91429" bIns="45714">
            <a:prstTxWarp prst="textNoShape">
              <a:avLst/>
            </a:prstTxWarp>
          </a:bodyPr>
          <a:lstStyle/>
          <a:p>
            <a:pPr defTabSz="913748"/>
            <a:r>
              <a:rPr lang="en-US" sz="2000" b="1" dirty="0">
                <a:effectLst>
                  <a:outerShdw blurRad="38100" dist="38100" dir="2700000" algn="tl">
                    <a:srgbClr val="000000"/>
                  </a:outerShdw>
                </a:effectLst>
              </a:rPr>
              <a:t>Cosmological evolution</a:t>
            </a:r>
          </a:p>
          <a:p>
            <a:pPr defTabSz="913748">
              <a:buFontTx/>
              <a:buChar char="•"/>
            </a:pPr>
            <a:r>
              <a:rPr lang="en-US" sz="2000" b="1" dirty="0">
                <a:effectLst>
                  <a:outerShdw blurRad="38100" dist="38100" dir="2700000" algn="tl">
                    <a:srgbClr val="000000"/>
                  </a:outerShdw>
                </a:effectLst>
              </a:rPr>
              <a:t> B = L = 0 early on</a:t>
            </a:r>
          </a:p>
          <a:p>
            <a:pPr defTabSz="913748">
              <a:buFontTx/>
              <a:buChar char="•"/>
            </a:pPr>
            <a:r>
              <a:rPr lang="en-US" sz="2000" b="1" dirty="0">
                <a:effectLst>
                  <a:outerShdw blurRad="38100" dist="38100" dir="2700000" algn="tl">
                    <a:srgbClr val="000000"/>
                  </a:outerShdw>
                </a:effectLst>
              </a:rPr>
              <a:t> Thermal freeze-out of heavy </a:t>
            </a:r>
            <a:r>
              <a:rPr lang="en-US" sz="2000" b="1" dirty="0" err="1">
                <a:effectLst>
                  <a:outerShdw blurRad="38100" dist="38100" dir="2700000" algn="tl">
                    <a:srgbClr val="000000"/>
                  </a:outerShdw>
                </a:effectLst>
              </a:rPr>
              <a:t>Majorana</a:t>
            </a:r>
            <a:r>
              <a:rPr lang="en-US" sz="2000" b="1" dirty="0">
                <a:effectLst>
                  <a:outerShdw blurRad="38100" dist="38100" dir="2700000" algn="tl">
                    <a:srgbClr val="000000"/>
                  </a:outerShdw>
                </a:effectLst>
              </a:rPr>
              <a:t> neutrinos</a:t>
            </a:r>
          </a:p>
          <a:p>
            <a:pPr defTabSz="913748">
              <a:buFontTx/>
              <a:buChar char="•"/>
            </a:pPr>
            <a:r>
              <a:rPr lang="en-US" sz="2000" b="1" dirty="0">
                <a:effectLst>
                  <a:outerShdw blurRad="38100" dist="38100" dir="2700000" algn="tl">
                    <a:srgbClr val="000000"/>
                  </a:outerShdw>
                </a:effectLst>
              </a:rPr>
              <a:t> Out-of-equilibrium CP-violating decay creates net L</a:t>
            </a:r>
          </a:p>
          <a:p>
            <a:pPr defTabSz="913748">
              <a:buFontTx/>
              <a:buChar char="•"/>
            </a:pPr>
            <a:r>
              <a:rPr lang="en-US" sz="2000" b="1" dirty="0">
                <a:effectLst>
                  <a:outerShdw blurRad="38100" dist="38100" dir="2700000" algn="tl">
                    <a:srgbClr val="000000"/>
                  </a:outerShdw>
                </a:effectLst>
              </a:rPr>
              <a:t> Shift L excess into B by </a:t>
            </a:r>
            <a:r>
              <a:rPr lang="en-US" sz="2000" b="1" dirty="0" err="1">
                <a:effectLst>
                  <a:outerShdw blurRad="38100" dist="38100" dir="2700000" algn="tl">
                    <a:srgbClr val="000000"/>
                  </a:outerShdw>
                </a:effectLst>
              </a:rPr>
              <a:t>sphaleron</a:t>
            </a:r>
            <a:r>
              <a:rPr lang="en-US" sz="2000" b="1" dirty="0">
                <a:effectLst>
                  <a:outerShdw blurRad="38100" dist="38100" dir="2700000" algn="tl">
                    <a:srgbClr val="000000"/>
                  </a:outerShdw>
                </a:effectLst>
              </a:rPr>
              <a:t> effects</a:t>
            </a:r>
            <a:endParaRPr lang="de-DE" sz="2000" b="1" dirty="0">
              <a:effectLst>
                <a:outerShdw blurRad="38100" dist="38100" dir="2700000" algn="tl">
                  <a:srgbClr val="000000"/>
                </a:outerShdw>
              </a:effectLst>
            </a:endParaRPr>
          </a:p>
        </p:txBody>
      </p:sp>
      <p:sp>
        <p:nvSpPr>
          <p:cNvPr id="2692101" name="AutoShape 5"/>
          <p:cNvSpPr>
            <a:spLocks noChangeArrowheads="1"/>
          </p:cNvSpPr>
          <p:nvPr/>
        </p:nvSpPr>
        <p:spPr bwMode="auto">
          <a:xfrm>
            <a:off x="285751" y="4000501"/>
            <a:ext cx="3786188" cy="1571625"/>
          </a:xfrm>
          <a:prstGeom prst="homePlate">
            <a:avLst>
              <a:gd name="adj" fmla="val 0"/>
            </a:avLst>
          </a:prstGeom>
          <a:solidFill>
            <a:srgbClr val="4D4D4D"/>
          </a:solidFill>
          <a:ln w="9525">
            <a:solidFill>
              <a:schemeClr val="tx1"/>
            </a:solidFill>
            <a:miter lim="800000"/>
            <a:headEnd/>
            <a:tailEnd/>
          </a:ln>
          <a:effectLst/>
        </p:spPr>
        <p:txBody>
          <a:bodyPr lIns="91429" tIns="45714" rIns="91429" bIns="45714" anchor="ctr">
            <a:prstTxWarp prst="textNoShape">
              <a:avLst/>
            </a:prstTxWarp>
          </a:bodyPr>
          <a:lstStyle/>
          <a:p>
            <a:pPr defTabSz="913748"/>
            <a:r>
              <a:rPr lang="en-US" sz="2000" b="1" dirty="0">
                <a:solidFill>
                  <a:schemeClr val="bg1"/>
                </a:solidFill>
                <a:effectLst>
                  <a:outerShdw blurRad="38100" dist="38100" dir="2700000" algn="tl">
                    <a:srgbClr val="000000"/>
                  </a:outerShdw>
                </a:effectLst>
              </a:rPr>
              <a:t>Sufficient deviation from   equilibrium distribution of heavy </a:t>
            </a:r>
            <a:r>
              <a:rPr lang="en-US" sz="2000" b="1" dirty="0" err="1">
                <a:solidFill>
                  <a:schemeClr val="bg1"/>
                </a:solidFill>
                <a:effectLst>
                  <a:outerShdw blurRad="38100" dist="38100" dir="2700000" algn="tl">
                    <a:srgbClr val="000000"/>
                  </a:outerShdw>
                </a:effectLst>
              </a:rPr>
              <a:t>Majorana</a:t>
            </a:r>
            <a:r>
              <a:rPr lang="en-US" sz="2000" b="1" dirty="0">
                <a:solidFill>
                  <a:schemeClr val="bg1"/>
                </a:solidFill>
                <a:effectLst>
                  <a:outerShdw blurRad="38100" dist="38100" dir="2700000" algn="tl">
                    <a:srgbClr val="000000"/>
                  </a:outerShdw>
                </a:effectLst>
              </a:rPr>
              <a:t> neutrinos at freeze-out</a:t>
            </a:r>
            <a:endParaRPr lang="de-DE" sz="2000" b="1" dirty="0">
              <a:solidFill>
                <a:schemeClr val="bg1"/>
              </a:solidFill>
              <a:effectLst>
                <a:outerShdw blurRad="38100" dist="38100" dir="2700000" algn="tl">
                  <a:srgbClr val="000000"/>
                </a:outerShdw>
              </a:effectLst>
            </a:endParaRPr>
          </a:p>
        </p:txBody>
      </p:sp>
      <p:sp>
        <p:nvSpPr>
          <p:cNvPr id="2692102" name="AutoShape 6"/>
          <p:cNvSpPr>
            <a:spLocks noChangeArrowheads="1"/>
          </p:cNvSpPr>
          <p:nvPr/>
        </p:nvSpPr>
        <p:spPr bwMode="auto">
          <a:xfrm>
            <a:off x="4929187" y="4000501"/>
            <a:ext cx="1500188" cy="1571625"/>
          </a:xfrm>
          <a:prstGeom prst="homePlate">
            <a:avLst>
              <a:gd name="adj" fmla="val 0"/>
            </a:avLst>
          </a:prstGeom>
          <a:solidFill>
            <a:srgbClr val="4D4D4D"/>
          </a:solidFill>
          <a:ln w="9525">
            <a:solidFill>
              <a:schemeClr val="tx1"/>
            </a:solidFill>
            <a:miter lim="800000"/>
            <a:headEnd/>
            <a:tailEnd/>
          </a:ln>
          <a:effectLst/>
        </p:spPr>
        <p:txBody>
          <a:bodyPr lIns="91429" tIns="45714" rIns="91429" bIns="45714" anchor="ctr">
            <a:prstTxWarp prst="textNoShape">
              <a:avLst/>
            </a:prstTxWarp>
          </a:bodyPr>
          <a:lstStyle/>
          <a:p>
            <a:pPr defTabSz="913748"/>
            <a:r>
              <a:rPr lang="en-US" sz="2000" b="1" dirty="0">
                <a:solidFill>
                  <a:schemeClr val="bg1"/>
                </a:solidFill>
                <a:effectLst>
                  <a:outerShdw blurRad="38100" dist="38100" dir="2700000" algn="tl">
                    <a:srgbClr val="000000"/>
                  </a:outerShdw>
                </a:effectLst>
              </a:rPr>
              <a:t>Limits on</a:t>
            </a:r>
          </a:p>
          <a:p>
            <a:pPr defTabSz="913748"/>
            <a:r>
              <a:rPr lang="en-US" sz="2000" b="1" dirty="0">
                <a:solidFill>
                  <a:schemeClr val="bg1"/>
                </a:solidFill>
                <a:effectLst>
                  <a:outerShdw blurRad="38100" dist="38100" dir="2700000" algn="tl">
                    <a:srgbClr val="000000"/>
                  </a:outerShdw>
                </a:effectLst>
              </a:rPr>
              <a:t>Yukawa</a:t>
            </a:r>
          </a:p>
          <a:p>
            <a:pPr defTabSz="913748"/>
            <a:r>
              <a:rPr lang="en-US" sz="2000" b="1" dirty="0">
                <a:solidFill>
                  <a:schemeClr val="bg1"/>
                </a:solidFill>
                <a:effectLst>
                  <a:outerShdw blurRad="38100" dist="38100" dir="2700000" algn="tl">
                    <a:srgbClr val="000000"/>
                  </a:outerShdw>
                </a:effectLst>
              </a:rPr>
              <a:t>couplings</a:t>
            </a:r>
            <a:endParaRPr lang="de-DE" sz="2000" b="1" dirty="0">
              <a:solidFill>
                <a:schemeClr val="bg1"/>
              </a:solidFill>
              <a:effectLst>
                <a:outerShdw blurRad="38100" dist="38100" dir="2700000" algn="tl">
                  <a:srgbClr val="000000"/>
                </a:outerShdw>
              </a:effectLst>
            </a:endParaRPr>
          </a:p>
        </p:txBody>
      </p:sp>
      <p:sp>
        <p:nvSpPr>
          <p:cNvPr id="2692103" name="AutoShape 7"/>
          <p:cNvSpPr>
            <a:spLocks noChangeArrowheads="1"/>
          </p:cNvSpPr>
          <p:nvPr/>
        </p:nvSpPr>
        <p:spPr bwMode="auto">
          <a:xfrm>
            <a:off x="7286626" y="4000501"/>
            <a:ext cx="1500188" cy="1571625"/>
          </a:xfrm>
          <a:prstGeom prst="homePlate">
            <a:avLst>
              <a:gd name="adj" fmla="val 0"/>
            </a:avLst>
          </a:prstGeom>
          <a:solidFill>
            <a:srgbClr val="C40000"/>
          </a:solidFill>
          <a:ln w="9525">
            <a:solidFill>
              <a:schemeClr val="tx1"/>
            </a:solidFill>
            <a:miter lim="800000"/>
            <a:headEnd/>
            <a:tailEnd/>
          </a:ln>
          <a:effectLst/>
        </p:spPr>
        <p:txBody>
          <a:bodyPr lIns="91429" tIns="45714" rIns="91429" bIns="45714" anchor="ctr">
            <a:prstTxWarp prst="textNoShape">
              <a:avLst/>
            </a:prstTxWarp>
          </a:bodyPr>
          <a:lstStyle/>
          <a:p>
            <a:pPr defTabSz="913748"/>
            <a:r>
              <a:rPr lang="en-US" sz="2000" b="1" dirty="0">
                <a:solidFill>
                  <a:schemeClr val="bg1"/>
                </a:solidFill>
                <a:effectLst>
                  <a:outerShdw blurRad="38100" dist="38100" dir="2700000" algn="tl">
                    <a:srgbClr val="000000"/>
                  </a:outerShdw>
                </a:effectLst>
              </a:rPr>
              <a:t>Limits on</a:t>
            </a:r>
          </a:p>
          <a:p>
            <a:pPr defTabSz="913748"/>
            <a:r>
              <a:rPr lang="en-US" sz="2000" b="1" dirty="0">
                <a:solidFill>
                  <a:schemeClr val="bg1"/>
                </a:solidFill>
                <a:effectLst>
                  <a:outerShdw blurRad="38100" dist="38100" dir="2700000" algn="tl">
                    <a:srgbClr val="000000"/>
                  </a:outerShdw>
                </a:effectLst>
              </a:rPr>
              <a:t>masses of</a:t>
            </a:r>
          </a:p>
          <a:p>
            <a:pPr defTabSz="913748"/>
            <a:r>
              <a:rPr lang="en-US" sz="2000" b="1" dirty="0">
                <a:solidFill>
                  <a:schemeClr val="bg1"/>
                </a:solidFill>
                <a:effectLst>
                  <a:outerShdw blurRad="38100" dist="38100" dir="2700000" algn="tl">
                    <a:srgbClr val="000000"/>
                  </a:outerShdw>
                </a:effectLst>
              </a:rPr>
              <a:t>ordinary</a:t>
            </a:r>
          </a:p>
          <a:p>
            <a:pPr defTabSz="913748"/>
            <a:r>
              <a:rPr lang="en-US" sz="2000" b="1" dirty="0">
                <a:solidFill>
                  <a:schemeClr val="bg1"/>
                </a:solidFill>
                <a:effectLst>
                  <a:outerShdw blurRad="38100" dist="38100" dir="2700000" algn="tl">
                    <a:srgbClr val="000000"/>
                  </a:outerShdw>
                </a:effectLst>
              </a:rPr>
              <a:t>neutrinos</a:t>
            </a:r>
            <a:endParaRPr lang="de-DE" sz="2000" b="1" dirty="0">
              <a:solidFill>
                <a:schemeClr val="bg1"/>
              </a:solidFill>
              <a:effectLst>
                <a:outerShdw blurRad="38100" dist="38100" dir="2700000" algn="tl">
                  <a:srgbClr val="000000"/>
                </a:outerShdw>
              </a:effectLst>
            </a:endParaRPr>
          </a:p>
        </p:txBody>
      </p:sp>
      <p:sp>
        <p:nvSpPr>
          <p:cNvPr id="2692104" name="Rectangle 8"/>
          <p:cNvSpPr>
            <a:spLocks noChangeArrowheads="1"/>
          </p:cNvSpPr>
          <p:nvPr/>
        </p:nvSpPr>
        <p:spPr bwMode="auto">
          <a:xfrm>
            <a:off x="285751" y="5715000"/>
            <a:ext cx="8501063" cy="857250"/>
          </a:xfrm>
          <a:prstGeom prst="rect">
            <a:avLst/>
          </a:prstGeom>
          <a:solidFill>
            <a:srgbClr val="C40000"/>
          </a:solidFill>
          <a:ln w="9525">
            <a:solidFill>
              <a:schemeClr val="tx1"/>
            </a:solidFill>
            <a:miter lim="800000"/>
            <a:headEnd/>
            <a:tailEnd/>
          </a:ln>
          <a:effectLst/>
        </p:spPr>
        <p:txBody>
          <a:bodyPr wrap="none" lIns="91429" tIns="45714" rIns="91429" bIns="45714" anchor="ctr">
            <a:prstTxWarp prst="textNoShape">
              <a:avLst/>
            </a:prstTxWarp>
          </a:bodyPr>
          <a:lstStyle/>
          <a:p>
            <a:pPr algn="ctr" defTabSz="913748"/>
            <a:r>
              <a:rPr lang="en-US" sz="2000" b="1" dirty="0">
                <a:solidFill>
                  <a:schemeClr val="bg1"/>
                </a:solidFill>
                <a:effectLst>
                  <a:outerShdw blurRad="38100" dist="38100" dir="2700000" algn="tl">
                    <a:srgbClr val="000000"/>
                  </a:outerShdw>
                </a:effectLst>
              </a:rPr>
              <a:t>Requires </a:t>
            </a:r>
            <a:r>
              <a:rPr lang="en-US" sz="2000" b="1" dirty="0" err="1">
                <a:solidFill>
                  <a:schemeClr val="bg1"/>
                </a:solidFill>
                <a:effectLst>
                  <a:outerShdw blurRad="38100" dist="38100" dir="2700000" algn="tl">
                    <a:srgbClr val="000000"/>
                  </a:outerShdw>
                </a:effectLst>
              </a:rPr>
              <a:t>Majorana</a:t>
            </a:r>
            <a:r>
              <a:rPr lang="en-US" sz="2000" b="1" dirty="0">
                <a:solidFill>
                  <a:schemeClr val="bg1"/>
                </a:solidFill>
                <a:effectLst>
                  <a:outerShdw blurRad="38100" dist="38100" dir="2700000" algn="tl">
                    <a:srgbClr val="000000"/>
                  </a:outerShdw>
                </a:effectLst>
              </a:rPr>
              <a:t> neutrino masses below 0.1 </a:t>
            </a:r>
            <a:r>
              <a:rPr lang="en-US" sz="2000" b="1" dirty="0" err="1">
                <a:solidFill>
                  <a:schemeClr val="bg1"/>
                </a:solidFill>
                <a:effectLst>
                  <a:outerShdw blurRad="38100" dist="38100" dir="2700000" algn="tl">
                    <a:srgbClr val="000000"/>
                  </a:outerShdw>
                </a:effectLst>
              </a:rPr>
              <a:t>eV</a:t>
            </a:r>
            <a:endParaRPr lang="en-US" sz="2000" b="1" dirty="0">
              <a:solidFill>
                <a:schemeClr val="bg1"/>
              </a:solidFill>
              <a:effectLst>
                <a:outerShdw blurRad="38100" dist="38100" dir="2700000" algn="tl">
                  <a:srgbClr val="000000"/>
                </a:outerShdw>
              </a:effectLst>
            </a:endParaRPr>
          </a:p>
          <a:p>
            <a:pPr algn="ctr" defTabSz="913748"/>
            <a:endParaRPr lang="de-DE" sz="400" dirty="0">
              <a:solidFill>
                <a:schemeClr val="bg1"/>
              </a:solidFill>
              <a:effectLst>
                <a:outerShdw blurRad="38100" dist="38100" dir="2700000" algn="tl">
                  <a:srgbClr val="000000"/>
                </a:outerShdw>
              </a:effectLst>
            </a:endParaRPr>
          </a:p>
          <a:p>
            <a:pPr algn="ctr" defTabSz="913748"/>
            <a:r>
              <a:rPr lang="de-DE" sz="1600" dirty="0">
                <a:solidFill>
                  <a:schemeClr val="bg1"/>
                </a:solidFill>
                <a:effectLst>
                  <a:outerShdw blurRad="38100" dist="38100" dir="2700000" algn="tl">
                    <a:srgbClr val="000000"/>
                  </a:outerShdw>
                </a:effectLst>
              </a:rPr>
              <a:t>Buchmüller, Di Bari &amp; </a:t>
            </a:r>
            <a:r>
              <a:rPr lang="de-DE" sz="1600" dirty="0" err="1">
                <a:solidFill>
                  <a:schemeClr val="bg1"/>
                </a:solidFill>
                <a:effectLst>
                  <a:outerShdw blurRad="38100" dist="38100" dir="2700000" algn="tl">
                    <a:srgbClr val="000000"/>
                  </a:outerShdw>
                </a:effectLst>
              </a:rPr>
              <a:t>Plümacher</a:t>
            </a:r>
            <a:r>
              <a:rPr lang="de-DE" sz="1600" dirty="0">
                <a:solidFill>
                  <a:schemeClr val="bg1"/>
                </a:solidFill>
                <a:effectLst>
                  <a:outerShdw blurRad="38100" dist="38100" dir="2700000" algn="tl">
                    <a:srgbClr val="000000"/>
                  </a:outerShdw>
                </a:effectLst>
              </a:rPr>
              <a:t>, hep-ph/0209301 &amp; hep-ph/0302092</a:t>
            </a:r>
          </a:p>
        </p:txBody>
      </p:sp>
      <p:sp>
        <p:nvSpPr>
          <p:cNvPr id="2692105" name="AutoShape 9"/>
          <p:cNvSpPr>
            <a:spLocks noChangeArrowheads="1"/>
          </p:cNvSpPr>
          <p:nvPr/>
        </p:nvSpPr>
        <p:spPr bwMode="auto">
          <a:xfrm>
            <a:off x="4143376" y="4572001"/>
            <a:ext cx="714375" cy="455414"/>
          </a:xfrm>
          <a:prstGeom prst="rightArrow">
            <a:avLst>
              <a:gd name="adj1" fmla="val 49676"/>
              <a:gd name="adj2" fmla="val 50980"/>
            </a:avLst>
          </a:prstGeom>
          <a:solidFill>
            <a:srgbClr val="4D4D4D"/>
          </a:solidFill>
          <a:ln w="9525">
            <a:solidFill>
              <a:schemeClr val="tx1"/>
            </a:solidFill>
            <a:miter lim="800000"/>
            <a:headEnd/>
            <a:tailEnd/>
          </a:ln>
          <a:effectLst/>
        </p:spPr>
        <p:txBody>
          <a:bodyPr wrap="none" lIns="85719" tIns="42861" rIns="85719" bIns="42861" anchor="ctr">
            <a:prstTxWarp prst="textNoShape">
              <a:avLst/>
            </a:prstTxWarp>
          </a:bodyPr>
          <a:lstStyle/>
          <a:p>
            <a:endParaRPr lang="fr-FR" sz="2000"/>
          </a:p>
        </p:txBody>
      </p:sp>
      <p:sp>
        <p:nvSpPr>
          <p:cNvPr id="2692106" name="AutoShape 10"/>
          <p:cNvSpPr>
            <a:spLocks noChangeArrowheads="1"/>
          </p:cNvSpPr>
          <p:nvPr/>
        </p:nvSpPr>
        <p:spPr bwMode="auto">
          <a:xfrm>
            <a:off x="6500813" y="4572001"/>
            <a:ext cx="714375" cy="455414"/>
          </a:xfrm>
          <a:prstGeom prst="rightArrow">
            <a:avLst>
              <a:gd name="adj1" fmla="val 49676"/>
              <a:gd name="adj2" fmla="val 50980"/>
            </a:avLst>
          </a:prstGeom>
          <a:gradFill rotWithShape="0">
            <a:gsLst>
              <a:gs pos="0">
                <a:srgbClr val="404040"/>
              </a:gs>
              <a:gs pos="100000">
                <a:srgbClr val="C40000"/>
              </a:gs>
            </a:gsLst>
            <a:lin ang="0" scaled="1"/>
          </a:gradFill>
          <a:ln w="9525">
            <a:solidFill>
              <a:schemeClr val="tx1"/>
            </a:solidFill>
            <a:miter lim="800000"/>
            <a:headEnd/>
            <a:tailEnd/>
          </a:ln>
          <a:effectLst/>
        </p:spPr>
        <p:txBody>
          <a:bodyPr wrap="none" lIns="85719" tIns="42861" rIns="85719" bIns="42861" anchor="ctr">
            <a:prstTxWarp prst="textNoShape">
              <a:avLst/>
            </a:prstTxWarp>
          </a:bodyPr>
          <a:lstStyle/>
          <a:p>
            <a:endParaRPr lang="fr-FR" sz="20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20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692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692101"/>
                                        </p:tgtEl>
                                        <p:attrNameLst>
                                          <p:attrName>style.visibility</p:attrName>
                                        </p:attrNameLst>
                                      </p:cBhvr>
                                      <p:to>
                                        <p:strVal val="visible"/>
                                      </p:to>
                                    </p:set>
                                    <p:anim calcmode="lin" valueType="num">
                                      <p:cBhvr>
                                        <p:cTn id="15" dur="500" fill="hold"/>
                                        <p:tgtEl>
                                          <p:spTgt spid="2692101"/>
                                        </p:tgtEl>
                                        <p:attrNameLst>
                                          <p:attrName>ppt_x</p:attrName>
                                        </p:attrNameLst>
                                      </p:cBhvr>
                                      <p:tavLst>
                                        <p:tav tm="0">
                                          <p:val>
                                            <p:strVal val="#ppt_x-#ppt_w/2"/>
                                          </p:val>
                                        </p:tav>
                                        <p:tav tm="100000">
                                          <p:val>
                                            <p:strVal val="#ppt_x"/>
                                          </p:val>
                                        </p:tav>
                                      </p:tavLst>
                                    </p:anim>
                                    <p:anim calcmode="lin" valueType="num">
                                      <p:cBhvr>
                                        <p:cTn id="16" dur="500" fill="hold"/>
                                        <p:tgtEl>
                                          <p:spTgt spid="2692101"/>
                                        </p:tgtEl>
                                        <p:attrNameLst>
                                          <p:attrName>ppt_y</p:attrName>
                                        </p:attrNameLst>
                                      </p:cBhvr>
                                      <p:tavLst>
                                        <p:tav tm="0">
                                          <p:val>
                                            <p:strVal val="#ppt_y"/>
                                          </p:val>
                                        </p:tav>
                                        <p:tav tm="100000">
                                          <p:val>
                                            <p:strVal val="#ppt_y"/>
                                          </p:val>
                                        </p:tav>
                                      </p:tavLst>
                                    </p:anim>
                                    <p:anim calcmode="lin" valueType="num">
                                      <p:cBhvr>
                                        <p:cTn id="17" dur="500" fill="hold"/>
                                        <p:tgtEl>
                                          <p:spTgt spid="2692101"/>
                                        </p:tgtEl>
                                        <p:attrNameLst>
                                          <p:attrName>ppt_w</p:attrName>
                                        </p:attrNameLst>
                                      </p:cBhvr>
                                      <p:tavLst>
                                        <p:tav tm="0">
                                          <p:val>
                                            <p:fltVal val="0"/>
                                          </p:val>
                                        </p:tav>
                                        <p:tav tm="100000">
                                          <p:val>
                                            <p:strVal val="#ppt_w"/>
                                          </p:val>
                                        </p:tav>
                                      </p:tavLst>
                                    </p:anim>
                                    <p:anim calcmode="lin" valueType="num">
                                      <p:cBhvr>
                                        <p:cTn id="18" dur="500" fill="hold"/>
                                        <p:tgtEl>
                                          <p:spTgt spid="2692101"/>
                                        </p:tgtEl>
                                        <p:attrNameLst>
                                          <p:attrName>ppt_h</p:attrName>
                                        </p:attrNameLst>
                                      </p:cBhvr>
                                      <p:tavLst>
                                        <p:tav tm="0">
                                          <p:val>
                                            <p:strVal val="#ppt_h"/>
                                          </p:val>
                                        </p:tav>
                                        <p:tav tm="100000">
                                          <p:val>
                                            <p:strVal val="#ppt_h"/>
                                          </p:val>
                                        </p:tav>
                                      </p:tavLst>
                                    </p:anim>
                                  </p:childTnLst>
                                </p:cTn>
                              </p:par>
                            </p:childTnLst>
                          </p:cTn>
                        </p:par>
                        <p:par>
                          <p:cTn id="19" fill="hold">
                            <p:stCondLst>
                              <p:cond delay="500"/>
                            </p:stCondLst>
                            <p:childTnLst>
                              <p:par>
                                <p:cTn id="20" presetID="17" presetClass="entr" presetSubtype="8" fill="hold" grpId="0" nodeType="afterEffect">
                                  <p:stCondLst>
                                    <p:cond delay="0"/>
                                  </p:stCondLst>
                                  <p:childTnLst>
                                    <p:set>
                                      <p:cBhvr>
                                        <p:cTn id="21" dur="1" fill="hold">
                                          <p:stCondLst>
                                            <p:cond delay="0"/>
                                          </p:stCondLst>
                                        </p:cTn>
                                        <p:tgtEl>
                                          <p:spTgt spid="2692105"/>
                                        </p:tgtEl>
                                        <p:attrNameLst>
                                          <p:attrName>style.visibility</p:attrName>
                                        </p:attrNameLst>
                                      </p:cBhvr>
                                      <p:to>
                                        <p:strVal val="visible"/>
                                      </p:to>
                                    </p:set>
                                    <p:anim calcmode="lin" valueType="num">
                                      <p:cBhvr>
                                        <p:cTn id="22" dur="500" fill="hold"/>
                                        <p:tgtEl>
                                          <p:spTgt spid="2692105"/>
                                        </p:tgtEl>
                                        <p:attrNameLst>
                                          <p:attrName>ppt_x</p:attrName>
                                        </p:attrNameLst>
                                      </p:cBhvr>
                                      <p:tavLst>
                                        <p:tav tm="0">
                                          <p:val>
                                            <p:strVal val="#ppt_x-#ppt_w/2"/>
                                          </p:val>
                                        </p:tav>
                                        <p:tav tm="100000">
                                          <p:val>
                                            <p:strVal val="#ppt_x"/>
                                          </p:val>
                                        </p:tav>
                                      </p:tavLst>
                                    </p:anim>
                                    <p:anim calcmode="lin" valueType="num">
                                      <p:cBhvr>
                                        <p:cTn id="23" dur="500" fill="hold"/>
                                        <p:tgtEl>
                                          <p:spTgt spid="2692105"/>
                                        </p:tgtEl>
                                        <p:attrNameLst>
                                          <p:attrName>ppt_y</p:attrName>
                                        </p:attrNameLst>
                                      </p:cBhvr>
                                      <p:tavLst>
                                        <p:tav tm="0">
                                          <p:val>
                                            <p:strVal val="#ppt_y"/>
                                          </p:val>
                                        </p:tav>
                                        <p:tav tm="100000">
                                          <p:val>
                                            <p:strVal val="#ppt_y"/>
                                          </p:val>
                                        </p:tav>
                                      </p:tavLst>
                                    </p:anim>
                                    <p:anim calcmode="lin" valueType="num">
                                      <p:cBhvr>
                                        <p:cTn id="24" dur="500" fill="hold"/>
                                        <p:tgtEl>
                                          <p:spTgt spid="2692105"/>
                                        </p:tgtEl>
                                        <p:attrNameLst>
                                          <p:attrName>ppt_w</p:attrName>
                                        </p:attrNameLst>
                                      </p:cBhvr>
                                      <p:tavLst>
                                        <p:tav tm="0">
                                          <p:val>
                                            <p:fltVal val="0"/>
                                          </p:val>
                                        </p:tav>
                                        <p:tav tm="100000">
                                          <p:val>
                                            <p:strVal val="#ppt_w"/>
                                          </p:val>
                                        </p:tav>
                                      </p:tavLst>
                                    </p:anim>
                                    <p:anim calcmode="lin" valueType="num">
                                      <p:cBhvr>
                                        <p:cTn id="25" dur="500" fill="hold"/>
                                        <p:tgtEl>
                                          <p:spTgt spid="2692105"/>
                                        </p:tgtEl>
                                        <p:attrNameLst>
                                          <p:attrName>ppt_h</p:attrName>
                                        </p:attrNameLst>
                                      </p:cBhvr>
                                      <p:tavLst>
                                        <p:tav tm="0">
                                          <p:val>
                                            <p:strVal val="#ppt_h"/>
                                          </p:val>
                                        </p:tav>
                                        <p:tav tm="100000">
                                          <p:val>
                                            <p:strVal val="#ppt_h"/>
                                          </p:val>
                                        </p:tav>
                                      </p:tavLst>
                                    </p:anim>
                                  </p:childTnLst>
                                </p:cTn>
                              </p:par>
                            </p:childTnLst>
                          </p:cTn>
                        </p:par>
                        <p:par>
                          <p:cTn id="26" fill="hold">
                            <p:stCondLst>
                              <p:cond delay="1000"/>
                            </p:stCondLst>
                            <p:childTnLst>
                              <p:par>
                                <p:cTn id="27" presetID="17" presetClass="entr" presetSubtype="8" fill="hold" grpId="0" nodeType="afterEffect">
                                  <p:stCondLst>
                                    <p:cond delay="0"/>
                                  </p:stCondLst>
                                  <p:childTnLst>
                                    <p:set>
                                      <p:cBhvr>
                                        <p:cTn id="28" dur="1" fill="hold">
                                          <p:stCondLst>
                                            <p:cond delay="0"/>
                                          </p:stCondLst>
                                        </p:cTn>
                                        <p:tgtEl>
                                          <p:spTgt spid="2692102"/>
                                        </p:tgtEl>
                                        <p:attrNameLst>
                                          <p:attrName>style.visibility</p:attrName>
                                        </p:attrNameLst>
                                      </p:cBhvr>
                                      <p:to>
                                        <p:strVal val="visible"/>
                                      </p:to>
                                    </p:set>
                                    <p:anim calcmode="lin" valueType="num">
                                      <p:cBhvr>
                                        <p:cTn id="29" dur="500" fill="hold"/>
                                        <p:tgtEl>
                                          <p:spTgt spid="2692102"/>
                                        </p:tgtEl>
                                        <p:attrNameLst>
                                          <p:attrName>ppt_x</p:attrName>
                                        </p:attrNameLst>
                                      </p:cBhvr>
                                      <p:tavLst>
                                        <p:tav tm="0">
                                          <p:val>
                                            <p:strVal val="#ppt_x-#ppt_w/2"/>
                                          </p:val>
                                        </p:tav>
                                        <p:tav tm="100000">
                                          <p:val>
                                            <p:strVal val="#ppt_x"/>
                                          </p:val>
                                        </p:tav>
                                      </p:tavLst>
                                    </p:anim>
                                    <p:anim calcmode="lin" valueType="num">
                                      <p:cBhvr>
                                        <p:cTn id="30" dur="500" fill="hold"/>
                                        <p:tgtEl>
                                          <p:spTgt spid="2692102"/>
                                        </p:tgtEl>
                                        <p:attrNameLst>
                                          <p:attrName>ppt_y</p:attrName>
                                        </p:attrNameLst>
                                      </p:cBhvr>
                                      <p:tavLst>
                                        <p:tav tm="0">
                                          <p:val>
                                            <p:strVal val="#ppt_y"/>
                                          </p:val>
                                        </p:tav>
                                        <p:tav tm="100000">
                                          <p:val>
                                            <p:strVal val="#ppt_y"/>
                                          </p:val>
                                        </p:tav>
                                      </p:tavLst>
                                    </p:anim>
                                    <p:anim calcmode="lin" valueType="num">
                                      <p:cBhvr>
                                        <p:cTn id="31" dur="500" fill="hold"/>
                                        <p:tgtEl>
                                          <p:spTgt spid="2692102"/>
                                        </p:tgtEl>
                                        <p:attrNameLst>
                                          <p:attrName>ppt_w</p:attrName>
                                        </p:attrNameLst>
                                      </p:cBhvr>
                                      <p:tavLst>
                                        <p:tav tm="0">
                                          <p:val>
                                            <p:fltVal val="0"/>
                                          </p:val>
                                        </p:tav>
                                        <p:tav tm="100000">
                                          <p:val>
                                            <p:strVal val="#ppt_w"/>
                                          </p:val>
                                        </p:tav>
                                      </p:tavLst>
                                    </p:anim>
                                    <p:anim calcmode="lin" valueType="num">
                                      <p:cBhvr>
                                        <p:cTn id="32" dur="500" fill="hold"/>
                                        <p:tgtEl>
                                          <p:spTgt spid="2692102"/>
                                        </p:tgtEl>
                                        <p:attrNameLst>
                                          <p:attrName>ppt_h</p:attrName>
                                        </p:attrNameLst>
                                      </p:cBhvr>
                                      <p:tavLst>
                                        <p:tav tm="0">
                                          <p:val>
                                            <p:strVal val="#ppt_h"/>
                                          </p:val>
                                        </p:tav>
                                        <p:tav tm="100000">
                                          <p:val>
                                            <p:strVal val="#ppt_h"/>
                                          </p:val>
                                        </p:tav>
                                      </p:tavLst>
                                    </p:anim>
                                  </p:childTnLst>
                                </p:cTn>
                              </p:par>
                            </p:childTnLst>
                          </p:cTn>
                        </p:par>
                        <p:par>
                          <p:cTn id="33" fill="hold">
                            <p:stCondLst>
                              <p:cond delay="1500"/>
                            </p:stCondLst>
                            <p:childTnLst>
                              <p:par>
                                <p:cTn id="34" presetID="17" presetClass="entr" presetSubtype="8" fill="hold" grpId="0" nodeType="afterEffect">
                                  <p:stCondLst>
                                    <p:cond delay="0"/>
                                  </p:stCondLst>
                                  <p:childTnLst>
                                    <p:set>
                                      <p:cBhvr>
                                        <p:cTn id="35" dur="1" fill="hold">
                                          <p:stCondLst>
                                            <p:cond delay="0"/>
                                          </p:stCondLst>
                                        </p:cTn>
                                        <p:tgtEl>
                                          <p:spTgt spid="2692106"/>
                                        </p:tgtEl>
                                        <p:attrNameLst>
                                          <p:attrName>style.visibility</p:attrName>
                                        </p:attrNameLst>
                                      </p:cBhvr>
                                      <p:to>
                                        <p:strVal val="visible"/>
                                      </p:to>
                                    </p:set>
                                    <p:anim calcmode="lin" valueType="num">
                                      <p:cBhvr>
                                        <p:cTn id="36" dur="500" fill="hold"/>
                                        <p:tgtEl>
                                          <p:spTgt spid="2692106"/>
                                        </p:tgtEl>
                                        <p:attrNameLst>
                                          <p:attrName>ppt_x</p:attrName>
                                        </p:attrNameLst>
                                      </p:cBhvr>
                                      <p:tavLst>
                                        <p:tav tm="0">
                                          <p:val>
                                            <p:strVal val="#ppt_x-#ppt_w/2"/>
                                          </p:val>
                                        </p:tav>
                                        <p:tav tm="100000">
                                          <p:val>
                                            <p:strVal val="#ppt_x"/>
                                          </p:val>
                                        </p:tav>
                                      </p:tavLst>
                                    </p:anim>
                                    <p:anim calcmode="lin" valueType="num">
                                      <p:cBhvr>
                                        <p:cTn id="37" dur="500" fill="hold"/>
                                        <p:tgtEl>
                                          <p:spTgt spid="2692106"/>
                                        </p:tgtEl>
                                        <p:attrNameLst>
                                          <p:attrName>ppt_y</p:attrName>
                                        </p:attrNameLst>
                                      </p:cBhvr>
                                      <p:tavLst>
                                        <p:tav tm="0">
                                          <p:val>
                                            <p:strVal val="#ppt_y"/>
                                          </p:val>
                                        </p:tav>
                                        <p:tav tm="100000">
                                          <p:val>
                                            <p:strVal val="#ppt_y"/>
                                          </p:val>
                                        </p:tav>
                                      </p:tavLst>
                                    </p:anim>
                                    <p:anim calcmode="lin" valueType="num">
                                      <p:cBhvr>
                                        <p:cTn id="38" dur="500" fill="hold"/>
                                        <p:tgtEl>
                                          <p:spTgt spid="2692106"/>
                                        </p:tgtEl>
                                        <p:attrNameLst>
                                          <p:attrName>ppt_w</p:attrName>
                                        </p:attrNameLst>
                                      </p:cBhvr>
                                      <p:tavLst>
                                        <p:tav tm="0">
                                          <p:val>
                                            <p:fltVal val="0"/>
                                          </p:val>
                                        </p:tav>
                                        <p:tav tm="100000">
                                          <p:val>
                                            <p:strVal val="#ppt_w"/>
                                          </p:val>
                                        </p:tav>
                                      </p:tavLst>
                                    </p:anim>
                                    <p:anim calcmode="lin" valueType="num">
                                      <p:cBhvr>
                                        <p:cTn id="39" dur="500" fill="hold"/>
                                        <p:tgtEl>
                                          <p:spTgt spid="2692106"/>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8" fill="hold" grpId="0" nodeType="afterEffect">
                                  <p:stCondLst>
                                    <p:cond delay="0"/>
                                  </p:stCondLst>
                                  <p:childTnLst>
                                    <p:set>
                                      <p:cBhvr>
                                        <p:cTn id="42" dur="1" fill="hold">
                                          <p:stCondLst>
                                            <p:cond delay="0"/>
                                          </p:stCondLst>
                                        </p:cTn>
                                        <p:tgtEl>
                                          <p:spTgt spid="2692103"/>
                                        </p:tgtEl>
                                        <p:attrNameLst>
                                          <p:attrName>style.visibility</p:attrName>
                                        </p:attrNameLst>
                                      </p:cBhvr>
                                      <p:to>
                                        <p:strVal val="visible"/>
                                      </p:to>
                                    </p:set>
                                    <p:anim calcmode="lin" valueType="num">
                                      <p:cBhvr>
                                        <p:cTn id="43" dur="500" fill="hold"/>
                                        <p:tgtEl>
                                          <p:spTgt spid="2692103"/>
                                        </p:tgtEl>
                                        <p:attrNameLst>
                                          <p:attrName>ppt_x</p:attrName>
                                        </p:attrNameLst>
                                      </p:cBhvr>
                                      <p:tavLst>
                                        <p:tav tm="0">
                                          <p:val>
                                            <p:strVal val="#ppt_x-#ppt_w/2"/>
                                          </p:val>
                                        </p:tav>
                                        <p:tav tm="100000">
                                          <p:val>
                                            <p:strVal val="#ppt_x"/>
                                          </p:val>
                                        </p:tav>
                                      </p:tavLst>
                                    </p:anim>
                                    <p:anim calcmode="lin" valueType="num">
                                      <p:cBhvr>
                                        <p:cTn id="44" dur="500" fill="hold"/>
                                        <p:tgtEl>
                                          <p:spTgt spid="2692103"/>
                                        </p:tgtEl>
                                        <p:attrNameLst>
                                          <p:attrName>ppt_y</p:attrName>
                                        </p:attrNameLst>
                                      </p:cBhvr>
                                      <p:tavLst>
                                        <p:tav tm="0">
                                          <p:val>
                                            <p:strVal val="#ppt_y"/>
                                          </p:val>
                                        </p:tav>
                                        <p:tav tm="100000">
                                          <p:val>
                                            <p:strVal val="#ppt_y"/>
                                          </p:val>
                                        </p:tav>
                                      </p:tavLst>
                                    </p:anim>
                                    <p:anim calcmode="lin" valueType="num">
                                      <p:cBhvr>
                                        <p:cTn id="45" dur="500" fill="hold"/>
                                        <p:tgtEl>
                                          <p:spTgt spid="2692103"/>
                                        </p:tgtEl>
                                        <p:attrNameLst>
                                          <p:attrName>ppt_w</p:attrName>
                                        </p:attrNameLst>
                                      </p:cBhvr>
                                      <p:tavLst>
                                        <p:tav tm="0">
                                          <p:val>
                                            <p:fltVal val="0"/>
                                          </p:val>
                                        </p:tav>
                                        <p:tav tm="100000">
                                          <p:val>
                                            <p:strVal val="#ppt_w"/>
                                          </p:val>
                                        </p:tav>
                                      </p:tavLst>
                                    </p:anim>
                                    <p:anim calcmode="lin" valueType="num">
                                      <p:cBhvr>
                                        <p:cTn id="46" dur="500" fill="hold"/>
                                        <p:tgtEl>
                                          <p:spTgt spid="2692103"/>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2692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2099" grpId="0" animBg="1" autoUpdateAnimBg="0"/>
      <p:bldP spid="2692100" grpId="0" animBg="1" autoUpdateAnimBg="0"/>
      <p:bldP spid="2692101" grpId="0" animBg="1" autoUpdateAnimBg="0"/>
      <p:bldP spid="2692102" grpId="0" animBg="1" autoUpdateAnimBg="0"/>
      <p:bldP spid="2692103" grpId="0" animBg="1" autoUpdateAnimBg="0"/>
      <p:bldP spid="2692104" grpId="0" animBg="1" autoUpdateAnimBg="0"/>
      <p:bldP spid="2692105" grpId="0" animBg="1"/>
      <p:bldP spid="2692106" grpId="0" animBg="1"/>
    </p:bldLst>
  </p:timing>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28600"/>
            <a:ext cx="8229600" cy="830997"/>
          </a:xfrm>
        </p:spPr>
        <p:txBody>
          <a:bodyPr>
            <a:spAutoFit/>
          </a:bodyPr>
          <a:lstStyle/>
          <a:p>
            <a:r>
              <a:rPr lang="fr-FR" sz="2400" dirty="0" smtClean="0">
                <a:solidFill>
                  <a:schemeClr val="bg1"/>
                </a:solidFill>
              </a:rPr>
              <a:t>L’</a:t>
            </a:r>
            <a:r>
              <a:rPr lang="fr-FR" sz="2400" dirty="0" err="1" smtClean="0">
                <a:solidFill>
                  <a:schemeClr val="bg1"/>
                </a:solidFill>
              </a:rPr>
              <a:t>astroparticule</a:t>
            </a:r>
            <a:r>
              <a:rPr lang="fr-FR" sz="2400" dirty="0" smtClean="0">
                <a:solidFill>
                  <a:schemeClr val="bg1"/>
                </a:solidFill>
              </a:rPr>
              <a:t> est une discipline interdisciplinaire.*</a:t>
            </a:r>
            <a:br>
              <a:rPr lang="fr-FR" sz="2400" dirty="0" smtClean="0">
                <a:solidFill>
                  <a:schemeClr val="bg1"/>
                </a:solidFill>
              </a:rPr>
            </a:br>
            <a:r>
              <a:rPr lang="fr-FR" sz="2400" dirty="0" smtClean="0">
                <a:solidFill>
                  <a:schemeClr val="bg1"/>
                </a:solidFill>
              </a:rPr>
              <a:t>Problèmes des cultures</a:t>
            </a:r>
            <a:r>
              <a:rPr lang="fr-FR" sz="2400" dirty="0" smtClean="0">
                <a:solidFill>
                  <a:srgbClr val="FFFFFF"/>
                </a:solidFill>
              </a:rPr>
              <a:t>, des budgets, des institutions </a:t>
            </a:r>
            <a:endParaRPr lang="fr-FR" sz="2400" dirty="0">
              <a:solidFill>
                <a:srgbClr val="FFFFFF"/>
              </a:solidFill>
            </a:endParaRPr>
          </a:p>
        </p:txBody>
      </p:sp>
      <p:sp>
        <p:nvSpPr>
          <p:cNvPr id="3" name="Espace réservé du contenu 2"/>
          <p:cNvSpPr>
            <a:spLocks noGrp="1"/>
          </p:cNvSpPr>
          <p:nvPr>
            <p:ph idx="1"/>
          </p:nvPr>
        </p:nvSpPr>
        <p:spPr>
          <a:xfrm>
            <a:off x="0" y="1295400"/>
            <a:ext cx="9144000" cy="5410200"/>
          </a:xfrm>
        </p:spPr>
        <p:txBody>
          <a:bodyPr/>
          <a:lstStyle/>
          <a:p>
            <a:pPr algn="just"/>
            <a:r>
              <a:rPr lang="fr-FR" sz="2000" i="1" dirty="0" smtClean="0">
                <a:solidFill>
                  <a:schemeClr val="bg1"/>
                </a:solidFill>
                <a:latin typeface="Cambria"/>
                <a:cs typeface="Cambria"/>
              </a:rPr>
              <a:t>Une entreprise interdisciplinaire doit assumer pendant un certain temps une précision moindre que celle revendiquée dans les branches canoniques du savoir. Parmi les particularités des sciences confortées dans leur conscience d’elles-m</a:t>
            </a:r>
            <a:r>
              <a:rPr lang="fr-FR" altLang="ja-JP" sz="2000" i="1" dirty="0" smtClean="0">
                <a:solidFill>
                  <a:schemeClr val="bg1"/>
                </a:solidFill>
                <a:latin typeface="Cambria"/>
                <a:cs typeface="Cambria"/>
              </a:rPr>
              <a:t>êmes, il y a le fait qu’elles croient toujours savoir avec bien plus de précision qu’on ne peut savoir. En aucun cas n’a-t-on obtenu le rétrécissement et l’isolement de l’objet d’étude sans contrepartie. Parce qu’elle n’accepte pas la délimitation bien définie et éprouvée de l’objet , l’entreprise interdisciplinaire doit  avoir tout d’abord pour effet de décevoir.  </a:t>
            </a:r>
            <a:r>
              <a:rPr lang="fr-FR" altLang="ja-JP" sz="2000" i="1" dirty="0" smtClean="0">
                <a:solidFill>
                  <a:srgbClr val="FF0000"/>
                </a:solidFill>
                <a:latin typeface="Cambria"/>
                <a:cs typeface="Cambria"/>
              </a:rPr>
              <a:t>Hans </a:t>
            </a:r>
            <a:r>
              <a:rPr lang="fr-FR" altLang="ja-JP" sz="2000" i="1" dirty="0" err="1" smtClean="0">
                <a:solidFill>
                  <a:srgbClr val="FF0000"/>
                </a:solidFill>
                <a:latin typeface="Cambria"/>
                <a:cs typeface="Cambria"/>
              </a:rPr>
              <a:t>Blumenberg</a:t>
            </a:r>
            <a:r>
              <a:rPr lang="fr-FR" altLang="ja-JP" sz="2000" i="1" dirty="0" smtClean="0">
                <a:solidFill>
                  <a:srgbClr val="FF0000"/>
                </a:solidFill>
                <a:latin typeface="Cambria"/>
                <a:cs typeface="Cambria"/>
              </a:rPr>
              <a:t>. </a:t>
            </a:r>
          </a:p>
          <a:p>
            <a:pPr marL="392113" lvl="1" indent="-293688" algn="just">
              <a:spcAft>
                <a:spcPts val="1288"/>
              </a:spcAft>
              <a:buSzPct val="45000"/>
              <a:buFont typeface="StarSymbol" charset="0"/>
              <a:buChar char="●"/>
            </a:pPr>
            <a:r>
              <a:rPr lang="en-US" altLang="ja-JP" sz="2000" i="1" dirty="0" err="1" smtClean="0">
                <a:solidFill>
                  <a:srgbClr val="FFFFFF"/>
                </a:solidFill>
                <a:latin typeface="Cambria"/>
                <a:cs typeface="Cambria"/>
              </a:rPr>
              <a:t>Interdisciplinarity</a:t>
            </a:r>
            <a:r>
              <a:rPr lang="en-US" altLang="ja-JP" sz="2000" i="1" dirty="0" smtClean="0">
                <a:solidFill>
                  <a:srgbClr val="FFFFFF"/>
                </a:solidFill>
                <a:latin typeface="Cambria"/>
                <a:cs typeface="Cambria"/>
              </a:rPr>
              <a:t> is not the sea of calm security, it begins effectively when the solidarity of the old disciplines breaks down in the interest of a new object and a new language, neither of which has a place in the field of sciences brought peacefully together. This unease of classification being precisely the point from which it is possible to diagnose a certain mutation.  </a:t>
            </a:r>
            <a:r>
              <a:rPr lang="en-US" altLang="ja-JP" sz="2000" i="1" dirty="0" smtClean="0">
                <a:solidFill>
                  <a:srgbClr val="FF0000"/>
                </a:solidFill>
                <a:latin typeface="Cambria"/>
                <a:cs typeface="Cambria"/>
              </a:rPr>
              <a:t>Roland Barthes.</a:t>
            </a:r>
          </a:p>
          <a:p>
            <a:pPr marL="392113" lvl="1" indent="-293688" algn="just">
              <a:spcAft>
                <a:spcPts val="1288"/>
              </a:spcAft>
              <a:buSzPct val="45000"/>
              <a:buNone/>
            </a:pPr>
            <a:r>
              <a:rPr lang="en-US" altLang="ja-JP" sz="2000" i="1" dirty="0" smtClean="0">
                <a:solidFill>
                  <a:srgbClr val="FF0000"/>
                </a:solidFill>
                <a:latin typeface="Cambria"/>
                <a:cs typeface="Cambria"/>
              </a:rPr>
              <a:t>* </a:t>
            </a:r>
            <a:r>
              <a:rPr lang="fr-FR" altLang="ja-JP" sz="1600" i="1" dirty="0" smtClean="0">
                <a:solidFill>
                  <a:srgbClr val="FF0000"/>
                </a:solidFill>
                <a:latin typeface="Cambria"/>
                <a:cs typeface="Cambria"/>
              </a:rPr>
              <a:t>Parti pris pour cette présentation: ne pas simplement répéter la description d’infrastructures /théories qu’on pourra trouver aux  autres présentations  de l’Ecole  mais démontrer la cohérence/complémentarité  du programme du point de vue des modèles standard de la cosmologie et des particules </a:t>
            </a:r>
          </a:p>
          <a:p>
            <a:endParaRPr lang="fr-FR" altLang="ja-JP" sz="1800" dirty="0" smtClean="0">
              <a:solidFill>
                <a:srgbClr val="FFFFFF"/>
              </a:solidFill>
              <a:latin typeface="Cambria"/>
              <a:cs typeface="Cambria"/>
            </a:endParaRPr>
          </a:p>
          <a:p>
            <a:endParaRPr lang="fr-FR"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447800"/>
            <a:ext cx="8229600" cy="4678363"/>
          </a:xfrm>
        </p:spPr>
        <p:txBody>
          <a:bodyPr/>
          <a:lstStyle/>
          <a:p>
            <a:pPr algn="ctr"/>
            <a:r>
              <a:rPr lang="fr-FR" sz="4000" dirty="0" smtClean="0">
                <a:solidFill>
                  <a:srgbClr val="FFFFFF"/>
                </a:solidFill>
              </a:rPr>
              <a:t>Merci Roland </a:t>
            </a:r>
          </a:p>
          <a:p>
            <a:pPr algn="ctr"/>
            <a:r>
              <a:rPr lang="fr-FR" sz="4000" dirty="0" smtClean="0">
                <a:solidFill>
                  <a:srgbClr val="FFFFFF"/>
                </a:solidFill>
              </a:rPr>
              <a:t>et collaborateurs </a:t>
            </a:r>
          </a:p>
          <a:p>
            <a:pPr algn="ctr"/>
            <a:r>
              <a:rPr lang="fr-FR" sz="4000" dirty="0" smtClean="0">
                <a:solidFill>
                  <a:srgbClr val="FFFFFF"/>
                </a:solidFill>
              </a:rPr>
              <a:t>pour une école </a:t>
            </a:r>
          </a:p>
          <a:p>
            <a:pPr algn="ctr"/>
            <a:r>
              <a:rPr lang="fr-FR" sz="4000" dirty="0" smtClean="0">
                <a:solidFill>
                  <a:srgbClr val="FFFFFF"/>
                </a:solidFill>
              </a:rPr>
              <a:t>magnifique</a:t>
            </a:r>
          </a:p>
          <a:p>
            <a:endParaRPr lang="fr-FR" dirty="0" smtClean="0">
              <a:solidFill>
                <a:srgbClr val="FFFFFF"/>
              </a:solidFill>
            </a:endParaRPr>
          </a:p>
          <a:p>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42876" y="714375"/>
            <a:ext cx="4929188" cy="4857750"/>
            <a:chOff x="96" y="480"/>
            <a:chExt cx="3312" cy="3264"/>
          </a:xfrm>
        </p:grpSpPr>
        <p:pic>
          <p:nvPicPr>
            <p:cNvPr id="2691075" name="Picture 3" descr="C:\Users\Georg Raffelt\Desktop\lep1.jpg"/>
            <p:cNvPicPr>
              <a:picLocks noChangeAspect="1" noChangeArrowheads="1"/>
            </p:cNvPicPr>
            <p:nvPr/>
          </p:nvPicPr>
          <p:blipFill>
            <a:blip r:embed="rId3"/>
            <a:srcRect/>
            <a:stretch>
              <a:fillRect/>
            </a:stretch>
          </p:blipFill>
          <p:spPr bwMode="auto">
            <a:xfrm>
              <a:off x="96" y="480"/>
              <a:ext cx="3312" cy="3264"/>
            </a:xfrm>
            <a:prstGeom prst="rect">
              <a:avLst/>
            </a:prstGeom>
            <a:noFill/>
          </p:spPr>
        </p:pic>
        <p:sp>
          <p:nvSpPr>
            <p:cNvPr id="2691076" name="Text Box 4"/>
            <p:cNvSpPr txBox="1">
              <a:spLocks noChangeArrowheads="1"/>
            </p:cNvSpPr>
            <p:nvPr/>
          </p:nvSpPr>
          <p:spPr bwMode="auto">
            <a:xfrm>
              <a:off x="768" y="899"/>
              <a:ext cx="1228" cy="807"/>
            </a:xfrm>
            <a:prstGeom prst="rect">
              <a:avLst/>
            </a:prstGeom>
            <a:noFill/>
            <a:ln w="9525">
              <a:noFill/>
              <a:miter lim="800000"/>
              <a:headEnd/>
              <a:tailEnd/>
            </a:ln>
            <a:effectLst/>
          </p:spPr>
          <p:txBody>
            <a:bodyPr wrap="none">
              <a:prstTxWarp prst="textNoShape">
                <a:avLst/>
              </a:prstTxWarp>
              <a:spAutoFit/>
            </a:bodyPr>
            <a:lstStyle/>
            <a:p>
              <a:r>
                <a:rPr lang="en-US" sz="1800">
                  <a:solidFill>
                    <a:schemeClr val="accent2"/>
                  </a:solidFill>
                  <a:effectLst>
                    <a:outerShdw blurRad="38100" dist="38100" dir="2700000" algn="tl">
                      <a:srgbClr val="000000"/>
                    </a:outerShdw>
                  </a:effectLst>
                </a:rPr>
                <a:t>Equilibrium</a:t>
              </a:r>
            </a:p>
            <a:p>
              <a:r>
                <a:rPr lang="en-US" sz="1800">
                  <a:solidFill>
                    <a:schemeClr val="accent2"/>
                  </a:solidFill>
                  <a:effectLst>
                    <a:outerShdw blurRad="38100" dist="38100" dir="2700000" algn="tl">
                      <a:srgbClr val="000000"/>
                    </a:outerShdw>
                  </a:effectLst>
                </a:rPr>
                <a:t>abundance of</a:t>
              </a:r>
            </a:p>
            <a:p>
              <a:r>
                <a:rPr lang="en-US" sz="1800">
                  <a:solidFill>
                    <a:schemeClr val="accent2"/>
                  </a:solidFill>
                  <a:effectLst>
                    <a:outerShdw blurRad="38100" dist="38100" dir="2700000" algn="tl">
                      <a:srgbClr val="000000"/>
                    </a:outerShdw>
                  </a:effectLst>
                </a:rPr>
                <a:t>heavy Majorana</a:t>
              </a:r>
            </a:p>
            <a:p>
              <a:r>
                <a:rPr lang="en-US" sz="1800">
                  <a:solidFill>
                    <a:schemeClr val="accent2"/>
                  </a:solidFill>
                  <a:effectLst>
                    <a:outerShdw blurRad="38100" dist="38100" dir="2700000" algn="tl">
                      <a:srgbClr val="000000"/>
                    </a:outerShdw>
                  </a:effectLst>
                </a:rPr>
                <a:t>neutrinos</a:t>
              </a:r>
            </a:p>
          </p:txBody>
        </p:sp>
      </p:grpSp>
      <p:sp>
        <p:nvSpPr>
          <p:cNvPr id="2691077" name="Text Box 5"/>
          <p:cNvSpPr txBox="1">
            <a:spLocks noChangeArrowheads="1"/>
          </p:cNvSpPr>
          <p:nvPr/>
        </p:nvSpPr>
        <p:spPr bwMode="auto">
          <a:xfrm>
            <a:off x="142875" y="5715001"/>
            <a:ext cx="8858250" cy="642938"/>
          </a:xfrm>
          <a:prstGeom prst="rect">
            <a:avLst/>
          </a:prstGeom>
          <a:solidFill>
            <a:srgbClr val="EAEAEA"/>
          </a:solidFill>
          <a:ln w="9525">
            <a:solidFill>
              <a:schemeClr val="tx1"/>
            </a:solidFill>
            <a:miter lim="800000"/>
            <a:headEnd/>
            <a:tailEnd/>
          </a:ln>
          <a:effectLst/>
        </p:spPr>
        <p:txBody>
          <a:bodyPr wrap="none" lIns="85719" tIns="42861" rIns="85719" bIns="42861">
            <a:prstTxWarp prst="textNoShape">
              <a:avLst/>
            </a:prstTxWarp>
          </a:bodyPr>
          <a:lstStyle/>
          <a:p>
            <a:pPr algn="ctr"/>
            <a:r>
              <a:rPr lang="en-US" sz="1800" dirty="0">
                <a:solidFill>
                  <a:srgbClr val="404040"/>
                </a:solidFill>
                <a:effectLst>
                  <a:outerShdw blurRad="38100" dist="38100" dir="2700000" algn="tl">
                    <a:srgbClr val="000000"/>
                  </a:outerShdw>
                </a:effectLst>
              </a:rPr>
              <a:t>W. </a:t>
            </a:r>
            <a:r>
              <a:rPr lang="en-US" sz="1800" dirty="0" err="1">
                <a:solidFill>
                  <a:srgbClr val="404040"/>
                </a:solidFill>
                <a:effectLst>
                  <a:outerShdw blurRad="38100" dist="38100" dir="2700000" algn="tl">
                    <a:srgbClr val="000000"/>
                  </a:outerShdw>
                </a:effectLst>
              </a:rPr>
              <a:t>Buchmüller</a:t>
            </a:r>
            <a:r>
              <a:rPr lang="en-US" sz="1800" dirty="0">
                <a:solidFill>
                  <a:srgbClr val="404040"/>
                </a:solidFill>
                <a:effectLst>
                  <a:outerShdw blurRad="38100" dist="38100" dir="2700000" algn="tl">
                    <a:srgbClr val="000000"/>
                  </a:outerShdw>
                </a:effectLst>
              </a:rPr>
              <a:t> &amp; M. </a:t>
            </a:r>
            <a:r>
              <a:rPr lang="en-US" sz="1800" dirty="0" err="1">
                <a:solidFill>
                  <a:srgbClr val="404040"/>
                </a:solidFill>
                <a:effectLst>
                  <a:outerShdw blurRad="38100" dist="38100" dir="2700000" algn="tl">
                    <a:srgbClr val="000000"/>
                  </a:outerShdw>
                </a:effectLst>
              </a:rPr>
              <a:t>Plümacher</a:t>
            </a:r>
            <a:r>
              <a:rPr lang="en-US" sz="1800" dirty="0">
                <a:solidFill>
                  <a:srgbClr val="404040"/>
                </a:solidFill>
                <a:effectLst>
                  <a:outerShdw blurRad="38100" dist="38100" dir="2700000" algn="tl">
                    <a:srgbClr val="000000"/>
                  </a:outerShdw>
                </a:effectLst>
              </a:rPr>
              <a:t>: Neutrino masses and the baryon asymmetry</a:t>
            </a:r>
          </a:p>
          <a:p>
            <a:pPr algn="ctr"/>
            <a:r>
              <a:rPr lang="en-US" sz="1800" dirty="0">
                <a:solidFill>
                  <a:srgbClr val="404040"/>
                </a:solidFill>
                <a:effectLst>
                  <a:outerShdw blurRad="38100" dist="38100" dir="2700000" algn="tl">
                    <a:srgbClr val="000000"/>
                  </a:outerShdw>
                </a:effectLst>
              </a:rPr>
              <a:t>Int. J. Mod. Phys. A15 (2000) 5047-5086</a:t>
            </a:r>
          </a:p>
        </p:txBody>
      </p:sp>
      <p:sp>
        <p:nvSpPr>
          <p:cNvPr id="2691078" name="Rectangle 6"/>
          <p:cNvSpPr>
            <a:spLocks noChangeArrowheads="1"/>
          </p:cNvSpPr>
          <p:nvPr/>
        </p:nvSpPr>
        <p:spPr bwMode="auto">
          <a:xfrm>
            <a:off x="5214937" y="714376"/>
            <a:ext cx="3786188" cy="1285875"/>
          </a:xfrm>
          <a:prstGeom prst="rect">
            <a:avLst/>
          </a:prstGeom>
          <a:solidFill>
            <a:srgbClr val="EAEAEA"/>
          </a:solidFill>
          <a:ln w="9525">
            <a:solidFill>
              <a:schemeClr val="tx1"/>
            </a:solidFill>
            <a:miter lim="800000"/>
            <a:headEnd/>
            <a:tailEnd/>
          </a:ln>
          <a:effectLst/>
        </p:spPr>
        <p:txBody>
          <a:bodyPr wrap="none" lIns="85719" tIns="42861" rIns="85719" bIns="42861" anchor="ctr">
            <a:prstTxWarp prst="textNoShape">
              <a:avLst/>
            </a:prstTxWarp>
          </a:bodyPr>
          <a:lstStyle/>
          <a:p>
            <a:r>
              <a:rPr lang="en-US" sz="1800" dirty="0">
                <a:solidFill>
                  <a:srgbClr val="333333"/>
                </a:solidFill>
                <a:effectLst>
                  <a:outerShdw blurRad="38100" dist="38100" dir="2700000" algn="tl">
                    <a:srgbClr val="000000"/>
                  </a:outerShdw>
                </a:effectLst>
              </a:rPr>
              <a:t> M. </a:t>
            </a:r>
            <a:r>
              <a:rPr lang="en-US" sz="1800" dirty="0" err="1">
                <a:solidFill>
                  <a:srgbClr val="333333"/>
                </a:solidFill>
                <a:effectLst>
                  <a:outerShdw blurRad="38100" dist="38100" dir="2700000" algn="tl">
                    <a:srgbClr val="000000"/>
                  </a:outerShdw>
                </a:effectLst>
              </a:rPr>
              <a:t>Fukugita</a:t>
            </a:r>
            <a:r>
              <a:rPr lang="en-US" sz="1800" dirty="0">
                <a:solidFill>
                  <a:srgbClr val="333333"/>
                </a:solidFill>
                <a:effectLst>
                  <a:outerShdw blurRad="38100" dist="38100" dir="2700000" algn="tl">
                    <a:srgbClr val="000000"/>
                  </a:outerShdw>
                </a:effectLst>
              </a:rPr>
              <a:t> &amp; T. </a:t>
            </a:r>
            <a:r>
              <a:rPr lang="en-US" sz="1800" dirty="0" err="1">
                <a:solidFill>
                  <a:srgbClr val="333333"/>
                </a:solidFill>
                <a:effectLst>
                  <a:outerShdw blurRad="38100" dist="38100" dir="2700000" algn="tl">
                    <a:srgbClr val="000000"/>
                  </a:outerShdw>
                </a:effectLst>
              </a:rPr>
              <a:t>Yanagida</a:t>
            </a:r>
            <a:r>
              <a:rPr lang="en-US" sz="1800" dirty="0">
                <a:solidFill>
                  <a:srgbClr val="333333"/>
                </a:solidFill>
                <a:effectLst>
                  <a:outerShdw blurRad="38100" dist="38100" dir="2700000" algn="tl">
                    <a:srgbClr val="000000"/>
                  </a:outerShdw>
                </a:effectLst>
              </a:rPr>
              <a:t>:</a:t>
            </a:r>
          </a:p>
          <a:p>
            <a:r>
              <a:rPr lang="en-US" sz="1800" dirty="0">
                <a:solidFill>
                  <a:srgbClr val="333333"/>
                </a:solidFill>
                <a:effectLst>
                  <a:outerShdw blurRad="38100" dist="38100" dir="2700000" algn="tl">
                    <a:srgbClr val="000000"/>
                  </a:outerShdw>
                </a:effectLst>
              </a:rPr>
              <a:t> </a:t>
            </a:r>
            <a:r>
              <a:rPr lang="en-US" sz="1800" dirty="0" err="1">
                <a:solidFill>
                  <a:srgbClr val="333333"/>
                </a:solidFill>
                <a:effectLst>
                  <a:outerShdw blurRad="38100" dist="38100" dir="2700000" algn="tl">
                    <a:srgbClr val="000000"/>
                  </a:outerShdw>
                </a:effectLst>
              </a:rPr>
              <a:t>Baryogenesis</a:t>
            </a:r>
            <a:r>
              <a:rPr lang="en-US" sz="1800" dirty="0">
                <a:solidFill>
                  <a:srgbClr val="333333"/>
                </a:solidFill>
                <a:effectLst>
                  <a:outerShdw blurRad="38100" dist="38100" dir="2700000" algn="tl">
                    <a:srgbClr val="000000"/>
                  </a:outerShdw>
                </a:effectLst>
              </a:rPr>
              <a:t> without Grand</a:t>
            </a:r>
          </a:p>
          <a:p>
            <a:r>
              <a:rPr lang="en-US" sz="1800" dirty="0">
                <a:solidFill>
                  <a:srgbClr val="333333"/>
                </a:solidFill>
                <a:effectLst>
                  <a:outerShdw blurRad="38100" dist="38100" dir="2700000" algn="tl">
                    <a:srgbClr val="000000"/>
                  </a:outerShdw>
                </a:effectLst>
              </a:rPr>
              <a:t> Unification</a:t>
            </a:r>
          </a:p>
          <a:p>
            <a:r>
              <a:rPr lang="en-US" sz="1800" dirty="0">
                <a:solidFill>
                  <a:srgbClr val="333333"/>
                </a:solidFill>
                <a:effectLst>
                  <a:outerShdw blurRad="38100" dist="38100" dir="2700000" algn="tl">
                    <a:srgbClr val="000000"/>
                  </a:outerShdw>
                </a:effectLst>
              </a:rPr>
              <a:t> Phys. </a:t>
            </a:r>
            <a:r>
              <a:rPr lang="en-US" sz="1800" dirty="0" err="1">
                <a:solidFill>
                  <a:srgbClr val="333333"/>
                </a:solidFill>
                <a:effectLst>
                  <a:outerShdw blurRad="38100" dist="38100" dir="2700000" algn="tl">
                    <a:srgbClr val="000000"/>
                  </a:outerShdw>
                </a:effectLst>
              </a:rPr>
              <a:t>Lett</a:t>
            </a:r>
            <a:r>
              <a:rPr lang="en-US" sz="1800" dirty="0">
                <a:solidFill>
                  <a:srgbClr val="333333"/>
                </a:solidFill>
                <a:effectLst>
                  <a:outerShdw blurRad="38100" dist="38100" dir="2700000" algn="tl">
                    <a:srgbClr val="000000"/>
                  </a:outerShdw>
                </a:effectLst>
              </a:rPr>
              <a:t>. B 174 (1986) 45 </a:t>
            </a:r>
          </a:p>
        </p:txBody>
      </p:sp>
      <p:sp>
        <p:nvSpPr>
          <p:cNvPr id="2691079" name="Rectangle 7"/>
          <p:cNvSpPr>
            <a:spLocks noGrp="1" noChangeArrowheads="1"/>
          </p:cNvSpPr>
          <p:nvPr>
            <p:ph type="title"/>
          </p:nvPr>
        </p:nvSpPr>
        <p:spPr>
          <a:xfrm>
            <a:off x="457200" y="0"/>
            <a:ext cx="8229600" cy="1143000"/>
          </a:xfrm>
        </p:spPr>
        <p:txBody>
          <a:bodyPr/>
          <a:lstStyle/>
          <a:p>
            <a:r>
              <a:rPr lang="de-DE" sz="3200" dirty="0" err="1">
                <a:solidFill>
                  <a:srgbClr val="FFFFFF"/>
                </a:solidFill>
              </a:rPr>
              <a:t>Leptogenesis</a:t>
            </a:r>
            <a:r>
              <a:rPr lang="de-DE" sz="3200" dirty="0">
                <a:solidFill>
                  <a:srgbClr val="FFFFFF"/>
                </a:solidFill>
              </a:rPr>
              <a:t> </a:t>
            </a:r>
            <a:r>
              <a:rPr lang="de-DE" sz="3200" dirty="0" err="1">
                <a:solidFill>
                  <a:srgbClr val="FFFFFF"/>
                </a:solidFill>
              </a:rPr>
              <a:t>by</a:t>
            </a:r>
            <a:r>
              <a:rPr lang="de-DE" sz="3200" dirty="0">
                <a:solidFill>
                  <a:srgbClr val="FFFFFF"/>
                </a:solidFill>
              </a:rPr>
              <a:t> </a:t>
            </a:r>
            <a:r>
              <a:rPr lang="de-DE" sz="3200" dirty="0" err="1">
                <a:solidFill>
                  <a:srgbClr val="FFFFFF"/>
                </a:solidFill>
              </a:rPr>
              <a:t>Out-of-Equilibrium</a:t>
            </a:r>
            <a:r>
              <a:rPr lang="de-DE" sz="3200" dirty="0">
                <a:solidFill>
                  <a:srgbClr val="FFFFFF"/>
                </a:solidFill>
              </a:rPr>
              <a:t> </a:t>
            </a:r>
            <a:r>
              <a:rPr lang="de-DE" sz="3200" dirty="0" err="1">
                <a:solidFill>
                  <a:srgbClr val="FFFFFF"/>
                </a:solidFill>
              </a:rPr>
              <a:t>Decay</a:t>
            </a:r>
            <a:endParaRPr lang="de-DE" sz="3200" dirty="0">
              <a:solidFill>
                <a:srgbClr val="FFFFFF"/>
              </a:solidFill>
            </a:endParaRPr>
          </a:p>
        </p:txBody>
      </p:sp>
      <p:grpSp>
        <p:nvGrpSpPr>
          <p:cNvPr id="3" name="Group 8"/>
          <p:cNvGrpSpPr>
            <a:grpSpLocks/>
          </p:cNvGrpSpPr>
          <p:nvPr/>
        </p:nvGrpSpPr>
        <p:grpSpPr bwMode="auto">
          <a:xfrm>
            <a:off x="142876" y="714375"/>
            <a:ext cx="4929188" cy="4857750"/>
            <a:chOff x="96" y="480"/>
            <a:chExt cx="3312" cy="3264"/>
          </a:xfrm>
        </p:grpSpPr>
        <p:pic>
          <p:nvPicPr>
            <p:cNvPr id="2691081" name="Picture 9" descr="C:\Users\Georg Raffelt\Desktop\lep2.jpg"/>
            <p:cNvPicPr>
              <a:picLocks noChangeAspect="1" noChangeArrowheads="1"/>
            </p:cNvPicPr>
            <p:nvPr/>
          </p:nvPicPr>
          <p:blipFill>
            <a:blip r:embed="rId4"/>
            <a:srcRect/>
            <a:stretch>
              <a:fillRect/>
            </a:stretch>
          </p:blipFill>
          <p:spPr bwMode="auto">
            <a:xfrm>
              <a:off x="96" y="480"/>
              <a:ext cx="3312" cy="3264"/>
            </a:xfrm>
            <a:prstGeom prst="rect">
              <a:avLst/>
            </a:prstGeom>
            <a:noFill/>
          </p:spPr>
        </p:pic>
        <p:sp>
          <p:nvSpPr>
            <p:cNvPr id="2691082" name="Text Box 10"/>
            <p:cNvSpPr txBox="1">
              <a:spLocks noChangeArrowheads="1"/>
            </p:cNvSpPr>
            <p:nvPr/>
          </p:nvSpPr>
          <p:spPr bwMode="auto">
            <a:xfrm>
              <a:off x="768" y="899"/>
              <a:ext cx="1228" cy="807"/>
            </a:xfrm>
            <a:prstGeom prst="rect">
              <a:avLst/>
            </a:prstGeom>
            <a:noFill/>
            <a:ln w="9525">
              <a:noFill/>
              <a:miter lim="800000"/>
              <a:headEnd/>
              <a:tailEnd/>
            </a:ln>
            <a:effectLst/>
          </p:spPr>
          <p:txBody>
            <a:bodyPr wrap="none">
              <a:prstTxWarp prst="textNoShape">
                <a:avLst/>
              </a:prstTxWarp>
              <a:spAutoFit/>
            </a:bodyPr>
            <a:lstStyle/>
            <a:p>
              <a:r>
                <a:rPr lang="en-US" sz="1800">
                  <a:solidFill>
                    <a:schemeClr val="accent2"/>
                  </a:solidFill>
                  <a:effectLst>
                    <a:outerShdw blurRad="38100" dist="38100" dir="2700000" algn="tl">
                      <a:srgbClr val="000000"/>
                    </a:outerShdw>
                  </a:effectLst>
                </a:rPr>
                <a:t>Equilibrium</a:t>
              </a:r>
            </a:p>
            <a:p>
              <a:r>
                <a:rPr lang="en-US" sz="1800">
                  <a:solidFill>
                    <a:schemeClr val="accent2"/>
                  </a:solidFill>
                  <a:effectLst>
                    <a:outerShdw blurRad="38100" dist="38100" dir="2700000" algn="tl">
                      <a:srgbClr val="000000"/>
                    </a:outerShdw>
                  </a:effectLst>
                </a:rPr>
                <a:t>abundance of</a:t>
              </a:r>
            </a:p>
            <a:p>
              <a:r>
                <a:rPr lang="en-US" sz="1800">
                  <a:solidFill>
                    <a:schemeClr val="accent2"/>
                  </a:solidFill>
                  <a:effectLst>
                    <a:outerShdw blurRad="38100" dist="38100" dir="2700000" algn="tl">
                      <a:srgbClr val="000000"/>
                    </a:outerShdw>
                  </a:effectLst>
                </a:rPr>
                <a:t>heavy Majorana</a:t>
              </a:r>
            </a:p>
            <a:p>
              <a:r>
                <a:rPr lang="en-US" sz="1800">
                  <a:solidFill>
                    <a:schemeClr val="accent2"/>
                  </a:solidFill>
                  <a:effectLst>
                    <a:outerShdw blurRad="38100" dist="38100" dir="2700000" algn="tl">
                      <a:srgbClr val="000000"/>
                    </a:outerShdw>
                  </a:effectLst>
                </a:rPr>
                <a:t>neutrinos</a:t>
              </a:r>
            </a:p>
          </p:txBody>
        </p:sp>
        <p:grpSp>
          <p:nvGrpSpPr>
            <p:cNvPr id="4" name="Group 11"/>
            <p:cNvGrpSpPr>
              <a:grpSpLocks/>
            </p:cNvGrpSpPr>
            <p:nvPr/>
          </p:nvGrpSpPr>
          <p:grpSpPr bwMode="auto">
            <a:xfrm>
              <a:off x="1579" y="1689"/>
              <a:ext cx="1254" cy="643"/>
              <a:chOff x="1579" y="1689"/>
              <a:chExt cx="1254" cy="643"/>
            </a:xfrm>
          </p:grpSpPr>
          <p:sp>
            <p:nvSpPr>
              <p:cNvPr id="2691084" name="Text Box 12"/>
              <p:cNvSpPr txBox="1">
                <a:spLocks noChangeArrowheads="1"/>
              </p:cNvSpPr>
              <p:nvPr/>
            </p:nvSpPr>
            <p:spPr bwMode="auto">
              <a:xfrm>
                <a:off x="1584" y="1698"/>
                <a:ext cx="912" cy="634"/>
              </a:xfrm>
              <a:prstGeom prst="rect">
                <a:avLst/>
              </a:prstGeom>
              <a:solidFill>
                <a:srgbClr val="CC6600"/>
              </a:solidFill>
              <a:ln w="9525">
                <a:noFill/>
                <a:miter lim="800000"/>
                <a:headEnd/>
                <a:tailEnd/>
              </a:ln>
              <a:effectLst/>
            </p:spPr>
            <p:txBody>
              <a:bodyPr wrap="none">
                <a:prstTxWarp prst="textNoShape">
                  <a:avLst/>
                </a:prstTxWarp>
              </a:bodyPr>
              <a:lstStyle/>
              <a:p>
                <a:endParaRPr lang="en-US" sz="1800">
                  <a:solidFill>
                    <a:schemeClr val="bg1"/>
                  </a:solidFill>
                  <a:effectLst>
                    <a:outerShdw blurRad="38100" dist="38100" dir="2700000" algn="tl">
                      <a:srgbClr val="000000"/>
                    </a:outerShdw>
                  </a:effectLst>
                </a:endParaRPr>
              </a:p>
            </p:txBody>
          </p:sp>
          <p:sp>
            <p:nvSpPr>
              <p:cNvPr id="2691085" name="Text Box 13"/>
              <p:cNvSpPr txBox="1">
                <a:spLocks noChangeArrowheads="1"/>
              </p:cNvSpPr>
              <p:nvPr/>
            </p:nvSpPr>
            <p:spPr bwMode="auto">
              <a:xfrm>
                <a:off x="1579" y="1689"/>
                <a:ext cx="1254" cy="620"/>
              </a:xfrm>
              <a:prstGeom prst="rect">
                <a:avLst/>
              </a:prstGeom>
              <a:noFill/>
              <a:ln w="9525">
                <a:noFill/>
                <a:miter lim="800000"/>
                <a:headEnd/>
                <a:tailEnd/>
              </a:ln>
              <a:effectLst/>
            </p:spPr>
            <p:txBody>
              <a:bodyPr wrap="none">
                <a:prstTxWarp prst="textNoShape">
                  <a:avLst/>
                </a:prstTxWarp>
                <a:spAutoFit/>
              </a:bodyPr>
              <a:lstStyle/>
              <a:p>
                <a:r>
                  <a:rPr lang="en-US" sz="1800">
                    <a:solidFill>
                      <a:schemeClr val="bg1"/>
                    </a:solidFill>
                    <a:effectLst>
                      <a:outerShdw blurRad="38100" dist="38100" dir="2700000" algn="tl">
                        <a:srgbClr val="000000"/>
                      </a:outerShdw>
                    </a:effectLst>
                  </a:rPr>
                  <a:t>Real abundance</a:t>
                </a:r>
              </a:p>
              <a:p>
                <a:r>
                  <a:rPr lang="en-US" sz="1800">
                    <a:solidFill>
                      <a:schemeClr val="bg1"/>
                    </a:solidFill>
                    <a:effectLst>
                      <a:outerShdw blurRad="38100" dist="38100" dir="2700000" algn="tl">
                        <a:srgbClr val="000000"/>
                      </a:outerShdw>
                    </a:effectLst>
                  </a:rPr>
                  <a:t>determined by</a:t>
                </a:r>
              </a:p>
              <a:p>
                <a:r>
                  <a:rPr lang="en-US" sz="1800">
                    <a:solidFill>
                      <a:schemeClr val="bg1"/>
                    </a:solidFill>
                    <a:effectLst>
                      <a:outerShdw blurRad="38100" dist="38100" dir="2700000" algn="tl">
                        <a:srgbClr val="000000"/>
                      </a:outerShdw>
                    </a:effectLst>
                  </a:rPr>
                  <a:t>decay rate</a:t>
                </a:r>
              </a:p>
            </p:txBody>
          </p:sp>
        </p:grpSp>
      </p:grpSp>
      <p:pic>
        <p:nvPicPr>
          <p:cNvPr id="2691087" name="Picture 15" descr="C:\Users\Georg Raffelt\Desktop\lep3.jpg"/>
          <p:cNvPicPr>
            <a:picLocks noChangeAspect="1" noChangeArrowheads="1"/>
          </p:cNvPicPr>
          <p:nvPr/>
        </p:nvPicPr>
        <p:blipFill>
          <a:blip r:embed="rId5"/>
          <a:srcRect/>
          <a:stretch>
            <a:fillRect/>
          </a:stretch>
        </p:blipFill>
        <p:spPr bwMode="auto">
          <a:xfrm>
            <a:off x="142875" y="714375"/>
            <a:ext cx="4929188" cy="4857750"/>
          </a:xfrm>
          <a:prstGeom prst="rect">
            <a:avLst/>
          </a:prstGeom>
          <a:noFill/>
        </p:spPr>
      </p:pic>
      <p:sp>
        <p:nvSpPr>
          <p:cNvPr id="2691088" name="Text Box 16"/>
          <p:cNvSpPr txBox="1">
            <a:spLocks noChangeArrowheads="1"/>
          </p:cNvSpPr>
          <p:nvPr/>
        </p:nvSpPr>
        <p:spPr bwMode="auto">
          <a:xfrm>
            <a:off x="3150691" y="3909715"/>
            <a:ext cx="1673129" cy="923330"/>
          </a:xfrm>
          <a:prstGeom prst="rect">
            <a:avLst/>
          </a:prstGeom>
          <a:noFill/>
          <a:ln w="9525">
            <a:noFill/>
            <a:miter lim="800000"/>
            <a:headEnd/>
            <a:tailEnd/>
          </a:ln>
          <a:effectLst/>
        </p:spPr>
        <p:txBody>
          <a:bodyPr wrap="none">
            <a:prstTxWarp prst="textNoShape">
              <a:avLst/>
            </a:prstTxWarp>
            <a:spAutoFit/>
          </a:bodyPr>
          <a:lstStyle/>
          <a:p>
            <a:r>
              <a:rPr lang="en-US" sz="1800">
                <a:solidFill>
                  <a:schemeClr val="bg1"/>
                </a:solidFill>
                <a:effectLst>
                  <a:outerShdw blurRad="38100" dist="38100" dir="2700000" algn="tl">
                    <a:srgbClr val="000000"/>
                  </a:outerShdw>
                </a:effectLst>
              </a:rPr>
              <a:t>Created</a:t>
            </a:r>
          </a:p>
          <a:p>
            <a:r>
              <a:rPr lang="en-US" sz="1800">
                <a:solidFill>
                  <a:schemeClr val="bg1"/>
                </a:solidFill>
                <a:effectLst>
                  <a:outerShdw blurRad="38100" dist="38100" dir="2700000" algn="tl">
                    <a:srgbClr val="000000"/>
                  </a:outerShdw>
                </a:effectLst>
              </a:rPr>
              <a:t>lepton-number</a:t>
            </a:r>
          </a:p>
          <a:p>
            <a:r>
              <a:rPr lang="en-US" sz="1800">
                <a:solidFill>
                  <a:schemeClr val="bg1"/>
                </a:solidFill>
                <a:effectLst>
                  <a:outerShdw blurRad="38100" dist="38100" dir="2700000" algn="tl">
                    <a:srgbClr val="000000"/>
                  </a:outerShdw>
                </a:effectLst>
              </a:rPr>
              <a:t>abundance</a:t>
            </a:r>
          </a:p>
        </p:txBody>
      </p:sp>
      <p:sp>
        <p:nvSpPr>
          <p:cNvPr id="2691089" name="Text Box 17"/>
          <p:cNvSpPr txBox="1">
            <a:spLocks noChangeArrowheads="1"/>
          </p:cNvSpPr>
          <p:nvPr/>
        </p:nvSpPr>
        <p:spPr bwMode="auto">
          <a:xfrm>
            <a:off x="1143000" y="1337965"/>
            <a:ext cx="1827093" cy="1200329"/>
          </a:xfrm>
          <a:prstGeom prst="rect">
            <a:avLst/>
          </a:prstGeom>
          <a:noFill/>
          <a:ln w="9525">
            <a:noFill/>
            <a:miter lim="800000"/>
            <a:headEnd/>
            <a:tailEnd/>
          </a:ln>
          <a:effectLst/>
        </p:spPr>
        <p:txBody>
          <a:bodyPr wrap="none">
            <a:prstTxWarp prst="textNoShape">
              <a:avLst/>
            </a:prstTxWarp>
            <a:spAutoFit/>
          </a:bodyPr>
          <a:lstStyle/>
          <a:p>
            <a:r>
              <a:rPr lang="en-US" sz="1800">
                <a:solidFill>
                  <a:schemeClr val="accent2"/>
                </a:solidFill>
                <a:effectLst>
                  <a:outerShdw blurRad="38100" dist="38100" dir="2700000" algn="tl">
                    <a:srgbClr val="000000"/>
                  </a:outerShdw>
                </a:effectLst>
              </a:rPr>
              <a:t>Equilibrium</a:t>
            </a:r>
          </a:p>
          <a:p>
            <a:r>
              <a:rPr lang="en-US" sz="1800">
                <a:solidFill>
                  <a:schemeClr val="accent2"/>
                </a:solidFill>
                <a:effectLst>
                  <a:outerShdw blurRad="38100" dist="38100" dir="2700000" algn="tl">
                    <a:srgbClr val="000000"/>
                  </a:outerShdw>
                </a:effectLst>
              </a:rPr>
              <a:t>abundance of</a:t>
            </a:r>
          </a:p>
          <a:p>
            <a:r>
              <a:rPr lang="en-US" sz="1800">
                <a:solidFill>
                  <a:schemeClr val="accent2"/>
                </a:solidFill>
                <a:effectLst>
                  <a:outerShdw blurRad="38100" dist="38100" dir="2700000" algn="tl">
                    <a:srgbClr val="000000"/>
                  </a:outerShdw>
                </a:effectLst>
              </a:rPr>
              <a:t>heavy Majorana</a:t>
            </a:r>
          </a:p>
          <a:p>
            <a:r>
              <a:rPr lang="en-US" sz="1800">
                <a:solidFill>
                  <a:schemeClr val="accent2"/>
                </a:solidFill>
                <a:effectLst>
                  <a:outerShdw blurRad="38100" dist="38100" dir="2700000" algn="tl">
                    <a:srgbClr val="000000"/>
                  </a:outerShdw>
                </a:effectLst>
              </a:rPr>
              <a:t>neutrinos</a:t>
            </a:r>
          </a:p>
        </p:txBody>
      </p:sp>
      <p:grpSp>
        <p:nvGrpSpPr>
          <p:cNvPr id="5" name="Group 18"/>
          <p:cNvGrpSpPr>
            <a:grpSpLocks/>
          </p:cNvGrpSpPr>
          <p:nvPr/>
        </p:nvGrpSpPr>
        <p:grpSpPr bwMode="auto">
          <a:xfrm>
            <a:off x="2349996" y="2513707"/>
            <a:ext cx="1866305" cy="956965"/>
            <a:chOff x="1579" y="1689"/>
            <a:chExt cx="1254" cy="643"/>
          </a:xfrm>
        </p:grpSpPr>
        <p:sp>
          <p:nvSpPr>
            <p:cNvPr id="2691091" name="Text Box 19"/>
            <p:cNvSpPr txBox="1">
              <a:spLocks noChangeArrowheads="1"/>
            </p:cNvSpPr>
            <p:nvPr/>
          </p:nvSpPr>
          <p:spPr bwMode="auto">
            <a:xfrm>
              <a:off x="1584" y="1698"/>
              <a:ext cx="912" cy="634"/>
            </a:xfrm>
            <a:prstGeom prst="rect">
              <a:avLst/>
            </a:prstGeom>
            <a:solidFill>
              <a:srgbClr val="CC6600"/>
            </a:solidFill>
            <a:ln w="9525">
              <a:noFill/>
              <a:miter lim="800000"/>
              <a:headEnd/>
              <a:tailEnd/>
            </a:ln>
            <a:effectLst/>
          </p:spPr>
          <p:txBody>
            <a:bodyPr wrap="none">
              <a:prstTxWarp prst="textNoShape">
                <a:avLst/>
              </a:prstTxWarp>
            </a:bodyPr>
            <a:lstStyle/>
            <a:p>
              <a:endParaRPr lang="en-US" sz="1800">
                <a:solidFill>
                  <a:schemeClr val="bg1"/>
                </a:solidFill>
                <a:effectLst>
                  <a:outerShdw blurRad="38100" dist="38100" dir="2700000" algn="tl">
                    <a:srgbClr val="000000"/>
                  </a:outerShdw>
                </a:effectLst>
              </a:endParaRPr>
            </a:p>
          </p:txBody>
        </p:sp>
        <p:sp>
          <p:nvSpPr>
            <p:cNvPr id="2691092" name="Text Box 20"/>
            <p:cNvSpPr txBox="1">
              <a:spLocks noChangeArrowheads="1"/>
            </p:cNvSpPr>
            <p:nvPr/>
          </p:nvSpPr>
          <p:spPr bwMode="auto">
            <a:xfrm>
              <a:off x="1579" y="1689"/>
              <a:ext cx="1254" cy="620"/>
            </a:xfrm>
            <a:prstGeom prst="rect">
              <a:avLst/>
            </a:prstGeom>
            <a:noFill/>
            <a:ln w="9525">
              <a:noFill/>
              <a:miter lim="800000"/>
              <a:headEnd/>
              <a:tailEnd/>
            </a:ln>
            <a:effectLst/>
          </p:spPr>
          <p:txBody>
            <a:bodyPr wrap="none">
              <a:prstTxWarp prst="textNoShape">
                <a:avLst/>
              </a:prstTxWarp>
              <a:spAutoFit/>
            </a:bodyPr>
            <a:lstStyle/>
            <a:p>
              <a:r>
                <a:rPr lang="en-US" sz="1800">
                  <a:solidFill>
                    <a:schemeClr val="bg1"/>
                  </a:solidFill>
                  <a:effectLst>
                    <a:outerShdw blurRad="38100" dist="38100" dir="2700000" algn="tl">
                      <a:srgbClr val="000000"/>
                    </a:outerShdw>
                  </a:effectLst>
                </a:rPr>
                <a:t>Real abundance</a:t>
              </a:r>
            </a:p>
            <a:p>
              <a:r>
                <a:rPr lang="en-US" sz="1800">
                  <a:solidFill>
                    <a:schemeClr val="bg1"/>
                  </a:solidFill>
                  <a:effectLst>
                    <a:outerShdw blurRad="38100" dist="38100" dir="2700000" algn="tl">
                      <a:srgbClr val="000000"/>
                    </a:outerShdw>
                  </a:effectLst>
                </a:rPr>
                <a:t>determined by</a:t>
              </a:r>
            </a:p>
            <a:p>
              <a:r>
                <a:rPr lang="en-US" sz="1800">
                  <a:solidFill>
                    <a:schemeClr val="bg1"/>
                  </a:solidFill>
                  <a:effectLst>
                    <a:outerShdw blurRad="38100" dist="38100" dir="2700000" algn="tl">
                      <a:srgbClr val="000000"/>
                    </a:outerShdw>
                  </a:effectLst>
                </a:rPr>
                <a:t>decay rate</a:t>
              </a:r>
            </a:p>
          </p:txBody>
        </p:sp>
      </p:grpSp>
      <p:sp>
        <p:nvSpPr>
          <p:cNvPr id="2691093" name="Rectangle 21"/>
          <p:cNvSpPr>
            <a:spLocks noChangeArrowheads="1"/>
          </p:cNvSpPr>
          <p:nvPr/>
        </p:nvSpPr>
        <p:spPr bwMode="auto">
          <a:xfrm>
            <a:off x="5214938" y="2571750"/>
            <a:ext cx="3786188" cy="1071563"/>
          </a:xfrm>
          <a:prstGeom prst="rect">
            <a:avLst/>
          </a:prstGeom>
          <a:solidFill>
            <a:srgbClr val="EAEAEA"/>
          </a:solidFill>
          <a:ln w="9525">
            <a:noFill/>
            <a:miter lim="800000"/>
            <a:headEnd/>
            <a:tailEnd/>
          </a:ln>
          <a:effectLst/>
        </p:spPr>
        <p:txBody>
          <a:bodyPr wrap="none" lIns="97530" tIns="48765" rIns="97530" bIns="48765" anchor="ctr">
            <a:prstTxWarp prst="textNoShape">
              <a:avLst/>
            </a:prstTxWarp>
          </a:bodyPr>
          <a:lstStyle/>
          <a:p>
            <a:pPr defTabSz="913748"/>
            <a:r>
              <a:rPr lang="en-US" sz="1600" dirty="0">
                <a:solidFill>
                  <a:srgbClr val="404040"/>
                </a:solidFill>
                <a:effectLst>
                  <a:outerShdw blurRad="38100" dist="38100" dir="2700000" algn="tl">
                    <a:srgbClr val="000000"/>
                  </a:outerShdw>
                </a:effectLst>
              </a:rPr>
              <a:t> CP-violating decays by</a:t>
            </a:r>
          </a:p>
          <a:p>
            <a:pPr defTabSz="913748"/>
            <a:r>
              <a:rPr lang="en-US" sz="1600" dirty="0">
                <a:solidFill>
                  <a:srgbClr val="404040"/>
                </a:solidFill>
                <a:effectLst>
                  <a:outerShdw blurRad="38100" dist="38100" dir="2700000" algn="tl">
                    <a:srgbClr val="000000"/>
                  </a:outerShdw>
                </a:effectLst>
              </a:rPr>
              <a:t> interference of tree-level</a:t>
            </a:r>
          </a:p>
          <a:p>
            <a:pPr defTabSz="913748"/>
            <a:r>
              <a:rPr lang="en-US" sz="1600" dirty="0">
                <a:solidFill>
                  <a:srgbClr val="404040"/>
                </a:solidFill>
                <a:effectLst>
                  <a:outerShdw blurRad="38100" dist="38100" dir="2700000" algn="tl">
                    <a:srgbClr val="000000"/>
                  </a:outerShdw>
                </a:effectLst>
              </a:rPr>
              <a:t> with one-loop diagram</a:t>
            </a:r>
          </a:p>
        </p:txBody>
      </p:sp>
      <p:pic>
        <p:nvPicPr>
          <p:cNvPr id="2691094" name="Picture 22" descr="C:\Users\Georg Raffelt\Desktop\lep3.jpg"/>
          <p:cNvPicPr>
            <a:picLocks noChangeAspect="1" noChangeArrowheads="1"/>
          </p:cNvPicPr>
          <p:nvPr/>
        </p:nvPicPr>
        <p:blipFill>
          <a:blip r:embed="rId6"/>
          <a:srcRect/>
          <a:stretch>
            <a:fillRect/>
          </a:stretch>
        </p:blipFill>
        <p:spPr bwMode="auto">
          <a:xfrm>
            <a:off x="5214938" y="3643313"/>
            <a:ext cx="3786188" cy="1071563"/>
          </a:xfrm>
          <a:prstGeom prst="rect">
            <a:avLst/>
          </a:prstGeom>
          <a:noFill/>
        </p:spPr>
      </p:pic>
      <p:sp>
        <p:nvSpPr>
          <p:cNvPr id="2691095" name="Rectangle 23"/>
          <p:cNvSpPr>
            <a:spLocks noChangeArrowheads="1"/>
          </p:cNvSpPr>
          <p:nvPr/>
        </p:nvSpPr>
        <p:spPr bwMode="auto">
          <a:xfrm>
            <a:off x="5214938" y="4857750"/>
            <a:ext cx="3786188" cy="7143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fr-FR" sz="1800"/>
          </a:p>
        </p:txBody>
      </p:sp>
      <p:graphicFrame>
        <p:nvGraphicFramePr>
          <p:cNvPr id="2691096" name="Object 24"/>
          <p:cNvGraphicFramePr>
            <a:graphicFrameLocks noChangeAspect="1"/>
          </p:cNvGraphicFramePr>
          <p:nvPr/>
        </p:nvGraphicFramePr>
        <p:xfrm>
          <a:off x="6226969" y="4961930"/>
          <a:ext cx="1701105" cy="482203"/>
        </p:xfrm>
        <a:graphic>
          <a:graphicData uri="http://schemas.openxmlformats.org/presentationml/2006/ole">
            <p:oleObj spid="_x0000_s229378" name="Équation" r:id="rId7" imgW="1701720" imgH="482400" progId="Equation.3">
              <p:embed/>
            </p:oleObj>
          </a:graphicData>
        </a:graphic>
      </p:graphicFrame>
      <p:sp>
        <p:nvSpPr>
          <p:cNvPr id="2691097" name="Rectangle 25"/>
          <p:cNvSpPr>
            <a:spLocks noChangeArrowheads="1"/>
          </p:cNvSpPr>
          <p:nvPr/>
        </p:nvSpPr>
        <p:spPr bwMode="auto">
          <a:xfrm>
            <a:off x="5214938" y="2571750"/>
            <a:ext cx="3786188" cy="2143125"/>
          </a:xfrm>
          <a:prstGeom prst="rect">
            <a:avLst/>
          </a:prstGeom>
          <a:noFill/>
          <a:ln w="9525">
            <a:solidFill>
              <a:schemeClr val="tx1"/>
            </a:solidFill>
            <a:miter lim="800000"/>
            <a:headEnd/>
            <a:tailEnd/>
          </a:ln>
          <a:effectLst/>
        </p:spPr>
        <p:txBody>
          <a:bodyPr wrap="none" anchor="ctr">
            <a:prstTxWarp prst="textNoShape">
              <a:avLst/>
            </a:prstTxWarp>
          </a:bodyPr>
          <a:lstStyle/>
          <a:p>
            <a:endParaRPr lang="fr-FR" sz="1800"/>
          </a:p>
        </p:txBody>
      </p:sp>
      <p:sp>
        <p:nvSpPr>
          <p:cNvPr id="2691098" name="Rectangle 26"/>
          <p:cNvSpPr>
            <a:spLocks noChangeArrowheads="1"/>
          </p:cNvSpPr>
          <p:nvPr/>
        </p:nvSpPr>
        <p:spPr bwMode="auto">
          <a:xfrm>
            <a:off x="142876" y="714375"/>
            <a:ext cx="4929188" cy="4857750"/>
          </a:xfrm>
          <a:prstGeom prst="rect">
            <a:avLst/>
          </a:prstGeom>
          <a:noFill/>
          <a:ln w="9525">
            <a:solidFill>
              <a:schemeClr val="tx1"/>
            </a:solidFill>
            <a:miter lim="800000"/>
            <a:headEnd/>
            <a:tailEnd/>
          </a:ln>
          <a:effectLst/>
        </p:spPr>
        <p:txBody>
          <a:bodyPr wrap="none" lIns="85719" tIns="42861" rIns="85719" bIns="42861" anchor="ctr">
            <a:prstTxWarp prst="textNoShape">
              <a:avLst/>
            </a:prstTxWarp>
          </a:bodyPr>
          <a:lstStyle/>
          <a:p>
            <a:endParaRPr lang="fr-FR" sz="1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9570" name="Rectangle 2"/>
          <p:cNvSpPr>
            <a:spLocks noGrp="1" noChangeArrowheads="1"/>
          </p:cNvSpPr>
          <p:nvPr>
            <p:ph type="title"/>
          </p:nvPr>
        </p:nvSpPr>
        <p:spPr>
          <a:xfrm>
            <a:off x="533400" y="152400"/>
            <a:ext cx="8229600" cy="685800"/>
          </a:xfrm>
        </p:spPr>
        <p:txBody>
          <a:bodyPr/>
          <a:lstStyle/>
          <a:p>
            <a:r>
              <a:rPr lang="en-US" sz="3600" dirty="0">
                <a:solidFill>
                  <a:srgbClr val="FFFFFF"/>
                </a:solidFill>
              </a:rPr>
              <a:t>Three-Flavor Neutrino Parameters</a:t>
            </a:r>
          </a:p>
        </p:txBody>
      </p:sp>
      <p:grpSp>
        <p:nvGrpSpPr>
          <p:cNvPr id="2" name="Group 3"/>
          <p:cNvGrpSpPr>
            <a:grpSpLocks/>
          </p:cNvGrpSpPr>
          <p:nvPr/>
        </p:nvGrpSpPr>
        <p:grpSpPr bwMode="auto">
          <a:xfrm>
            <a:off x="142876" y="1571626"/>
            <a:ext cx="7358063" cy="1643063"/>
            <a:chOff x="96" y="1008"/>
            <a:chExt cx="4944" cy="1104"/>
          </a:xfrm>
          <a:solidFill>
            <a:schemeClr val="bg1"/>
          </a:solidFill>
        </p:grpSpPr>
        <p:sp>
          <p:nvSpPr>
            <p:cNvPr id="2669572" name="Rectangle 4"/>
            <p:cNvSpPr>
              <a:spLocks noChangeArrowheads="1"/>
            </p:cNvSpPr>
            <p:nvPr/>
          </p:nvSpPr>
          <p:spPr bwMode="auto">
            <a:xfrm>
              <a:off x="96" y="1008"/>
              <a:ext cx="4944" cy="1104"/>
            </a:xfrm>
            <a:prstGeom prst="rect">
              <a:avLst/>
            </a:prstGeom>
            <a:grpFill/>
            <a:ln w="9525">
              <a:solidFill>
                <a:schemeClr val="tx1"/>
              </a:solidFill>
              <a:miter lim="800000"/>
              <a:headEnd/>
              <a:tailEnd/>
            </a:ln>
            <a:effectLst/>
          </p:spPr>
          <p:txBody>
            <a:bodyPr wrap="none" anchor="ctr">
              <a:prstTxWarp prst="textNoShape">
                <a:avLst/>
              </a:prstTxWarp>
            </a:bodyPr>
            <a:lstStyle/>
            <a:p>
              <a:endParaRPr lang="fr-FR" sz="2000"/>
            </a:p>
          </p:txBody>
        </p:sp>
        <p:graphicFrame>
          <p:nvGraphicFramePr>
            <p:cNvPr id="2669573" name="Object 5"/>
            <p:cNvGraphicFramePr>
              <a:graphicFrameLocks noChangeAspect="1"/>
            </p:cNvGraphicFramePr>
            <p:nvPr/>
          </p:nvGraphicFramePr>
          <p:xfrm>
            <a:off x="116" y="1056"/>
            <a:ext cx="4904" cy="704"/>
          </p:xfrm>
          <a:graphic>
            <a:graphicData uri="http://schemas.openxmlformats.org/presentationml/2006/ole">
              <p:oleObj spid="_x0000_s238598" name="Equation" r:id="rId3" imgW="7785000" imgH="1117440" progId="Equation.3">
                <p:embed/>
              </p:oleObj>
            </a:graphicData>
          </a:graphic>
        </p:graphicFrame>
        <p:graphicFrame>
          <p:nvGraphicFramePr>
            <p:cNvPr id="2669574" name="Object 6"/>
            <p:cNvGraphicFramePr>
              <a:graphicFrameLocks noChangeAspect="1"/>
            </p:cNvGraphicFramePr>
            <p:nvPr/>
          </p:nvGraphicFramePr>
          <p:xfrm>
            <a:off x="2872" y="1008"/>
            <a:ext cx="328" cy="224"/>
          </p:xfrm>
          <a:graphic>
            <a:graphicData uri="http://schemas.openxmlformats.org/presentationml/2006/ole">
              <p:oleObj spid="_x0000_s238599" name="Equation" r:id="rId4" imgW="520560" imgH="355320" progId="Equation.3">
                <p:embed/>
              </p:oleObj>
            </a:graphicData>
          </a:graphic>
        </p:graphicFrame>
        <p:graphicFrame>
          <p:nvGraphicFramePr>
            <p:cNvPr id="2669575" name="Object 7"/>
            <p:cNvGraphicFramePr>
              <a:graphicFrameLocks noChangeAspect="1"/>
            </p:cNvGraphicFramePr>
            <p:nvPr/>
          </p:nvGraphicFramePr>
          <p:xfrm>
            <a:off x="1902" y="1482"/>
            <a:ext cx="360" cy="224"/>
          </p:xfrm>
          <a:graphic>
            <a:graphicData uri="http://schemas.openxmlformats.org/presentationml/2006/ole">
              <p:oleObj spid="_x0000_s238600" name="Equation" r:id="rId5" imgW="571320" imgH="355320" progId="Equation.3">
                <p:embed/>
              </p:oleObj>
            </a:graphicData>
          </a:graphic>
        </p:graphicFrame>
        <p:graphicFrame>
          <p:nvGraphicFramePr>
            <p:cNvPr id="2669576" name="Object 8"/>
            <p:cNvGraphicFramePr>
              <a:graphicFrameLocks noChangeAspect="1"/>
            </p:cNvGraphicFramePr>
            <p:nvPr/>
          </p:nvGraphicFramePr>
          <p:xfrm>
            <a:off x="642" y="1884"/>
            <a:ext cx="1328" cy="200"/>
          </p:xfrm>
          <a:graphic>
            <a:graphicData uri="http://schemas.openxmlformats.org/presentationml/2006/ole">
              <p:oleObj spid="_x0000_s238601" name="Équation" r:id="rId6" imgW="2108160" imgH="317160" progId="Equation.3">
                <p:embed/>
              </p:oleObj>
            </a:graphicData>
          </a:graphic>
        </p:graphicFrame>
        <p:sp>
          <p:nvSpPr>
            <p:cNvPr id="2669577" name="Rectangle 9"/>
            <p:cNvSpPr>
              <a:spLocks noChangeArrowheads="1"/>
            </p:cNvSpPr>
            <p:nvPr/>
          </p:nvSpPr>
          <p:spPr bwMode="auto">
            <a:xfrm>
              <a:off x="2082" y="1854"/>
              <a:ext cx="1656" cy="186"/>
            </a:xfrm>
            <a:prstGeom prst="rect">
              <a:avLst/>
            </a:prstGeom>
            <a:grpFill/>
            <a:ln w="9525">
              <a:noFill/>
              <a:miter lim="800000"/>
              <a:headEnd/>
              <a:tailEnd/>
            </a:ln>
            <a:effectLst/>
          </p:spPr>
          <p:txBody>
            <a:bodyPr wrap="none" anchor="ctr">
              <a:prstTxWarp prst="textNoShape">
                <a:avLst/>
              </a:prstTxWarp>
            </a:bodyPr>
            <a:lstStyle/>
            <a:p>
              <a:pPr algn="ctr"/>
              <a:r>
                <a:rPr lang="en-US" sz="2000" b="1">
                  <a:solidFill>
                    <a:srgbClr val="FFFF00"/>
                  </a:solidFill>
                  <a:effectLst>
                    <a:outerShdw blurRad="38100" dist="38100" dir="2700000" algn="tl">
                      <a:srgbClr val="000000"/>
                    </a:outerShdw>
                  </a:effectLst>
                  <a:latin typeface="Symbol" pitchFamily="-109" charset="2"/>
                </a:rPr>
                <a:t>d </a:t>
              </a:r>
              <a:r>
                <a:rPr lang="en-US" sz="2000">
                  <a:solidFill>
                    <a:srgbClr val="FFFF00"/>
                  </a:solidFill>
                  <a:effectLst>
                    <a:outerShdw blurRad="38100" dist="38100" dir="2700000" algn="tl">
                      <a:srgbClr val="000000"/>
                    </a:outerShdw>
                  </a:effectLst>
                </a:rPr>
                <a:t>CP-violating phase</a:t>
              </a:r>
            </a:p>
          </p:txBody>
        </p:sp>
      </p:grpSp>
      <p:grpSp>
        <p:nvGrpSpPr>
          <p:cNvPr id="3" name="Group 10"/>
          <p:cNvGrpSpPr>
            <a:grpSpLocks/>
          </p:cNvGrpSpPr>
          <p:nvPr/>
        </p:nvGrpSpPr>
        <p:grpSpPr bwMode="auto">
          <a:xfrm>
            <a:off x="142875" y="785813"/>
            <a:ext cx="8858250" cy="2428875"/>
            <a:chOff x="96" y="528"/>
            <a:chExt cx="5952" cy="1632"/>
          </a:xfrm>
        </p:grpSpPr>
        <p:sp>
          <p:nvSpPr>
            <p:cNvPr id="2669579" name="Freeform 11"/>
            <p:cNvSpPr>
              <a:spLocks/>
            </p:cNvSpPr>
            <p:nvPr/>
          </p:nvSpPr>
          <p:spPr bwMode="auto">
            <a:xfrm>
              <a:off x="96" y="528"/>
              <a:ext cx="5952" cy="1632"/>
            </a:xfrm>
            <a:custGeom>
              <a:avLst/>
              <a:gdLst/>
              <a:ahLst/>
              <a:cxnLst>
                <a:cxn ang="0">
                  <a:pos x="0" y="0"/>
                </a:cxn>
                <a:cxn ang="0">
                  <a:pos x="0" y="480"/>
                </a:cxn>
                <a:cxn ang="0">
                  <a:pos x="4992" y="480"/>
                </a:cxn>
                <a:cxn ang="0">
                  <a:pos x="4992" y="1632"/>
                </a:cxn>
                <a:cxn ang="0">
                  <a:pos x="5952" y="1632"/>
                </a:cxn>
                <a:cxn ang="0">
                  <a:pos x="5952" y="0"/>
                </a:cxn>
                <a:cxn ang="0">
                  <a:pos x="0" y="0"/>
                </a:cxn>
              </a:cxnLst>
              <a:rect l="0" t="0" r="r" b="b"/>
              <a:pathLst>
                <a:path w="5952" h="1632">
                  <a:moveTo>
                    <a:pt x="0" y="0"/>
                  </a:moveTo>
                  <a:lnTo>
                    <a:pt x="0" y="480"/>
                  </a:lnTo>
                  <a:lnTo>
                    <a:pt x="4992" y="480"/>
                  </a:lnTo>
                  <a:lnTo>
                    <a:pt x="4992" y="1632"/>
                  </a:lnTo>
                  <a:lnTo>
                    <a:pt x="5952" y="1632"/>
                  </a:lnTo>
                  <a:lnTo>
                    <a:pt x="5952" y="0"/>
                  </a:lnTo>
                  <a:lnTo>
                    <a:pt x="0" y="0"/>
                  </a:lnTo>
                  <a:close/>
                </a:path>
              </a:pathLst>
            </a:custGeom>
            <a:solidFill>
              <a:srgbClr val="DDDDDD"/>
            </a:solidFill>
            <a:ln w="9525" cap="flat" cmpd="sng">
              <a:solidFill>
                <a:schemeClr val="tx1"/>
              </a:solidFill>
              <a:prstDash val="solid"/>
              <a:round/>
              <a:headEnd/>
              <a:tailEnd/>
            </a:ln>
            <a:effectLst/>
          </p:spPr>
          <p:txBody>
            <a:bodyPr wrap="none" anchor="ctr">
              <a:prstTxWarp prst="textNoShape">
                <a:avLst/>
              </a:prstTxWarp>
            </a:bodyPr>
            <a:lstStyle/>
            <a:p>
              <a:endParaRPr lang="fr-FR" sz="2000"/>
            </a:p>
          </p:txBody>
        </p:sp>
        <p:sp>
          <p:nvSpPr>
            <p:cNvPr id="2669580" name="Rectangle 12"/>
            <p:cNvSpPr>
              <a:spLocks noChangeArrowheads="1"/>
            </p:cNvSpPr>
            <p:nvPr/>
          </p:nvSpPr>
          <p:spPr bwMode="auto">
            <a:xfrm>
              <a:off x="5088" y="1056"/>
              <a:ext cx="960" cy="384"/>
            </a:xfrm>
            <a:prstGeom prst="rect">
              <a:avLst/>
            </a:prstGeom>
            <a:noFill/>
            <a:ln w="9525">
              <a:noFill/>
              <a:miter lim="800000"/>
              <a:headEnd/>
              <a:tailEnd/>
            </a:ln>
            <a:effectLst/>
          </p:spPr>
          <p:txBody>
            <a:bodyPr wrap="none" anchor="ctr">
              <a:prstTxWarp prst="textNoShape">
                <a:avLst/>
              </a:prstTxWarp>
            </a:bodyPr>
            <a:lstStyle/>
            <a:p>
              <a:pPr algn="ctr">
                <a:lnSpc>
                  <a:spcPct val="80000"/>
                </a:lnSpc>
              </a:pPr>
              <a:r>
                <a:rPr lang="en-US" sz="2000">
                  <a:solidFill>
                    <a:srgbClr val="4D4D4D"/>
                  </a:solidFill>
                  <a:effectLst>
                    <a:outerShdw blurRad="38100" dist="38100" dir="2700000" algn="tl">
                      <a:srgbClr val="000000"/>
                    </a:outerShdw>
                  </a:effectLst>
                </a:rPr>
                <a:t>Solar</a:t>
              </a:r>
            </a:p>
            <a:p>
              <a:pPr algn="ctr">
                <a:lnSpc>
                  <a:spcPct val="80000"/>
                </a:lnSpc>
              </a:pPr>
              <a:r>
                <a:rPr lang="en-US" sz="2000">
                  <a:solidFill>
                    <a:srgbClr val="4D4D4D"/>
                  </a:solidFill>
                  <a:effectLst>
                    <a:outerShdw blurRad="38100" dist="38100" dir="2700000" algn="tl">
                      <a:srgbClr val="000000"/>
                    </a:outerShdw>
                  </a:effectLst>
                </a:rPr>
                <a:t>75</a:t>
              </a:r>
              <a:r>
                <a:rPr lang="en-US" sz="2000">
                  <a:solidFill>
                    <a:srgbClr val="4D4D4D"/>
                  </a:solidFill>
                  <a:effectLst>
                    <a:outerShdw blurRad="38100" dist="38100" dir="2700000" algn="tl">
                      <a:srgbClr val="000000"/>
                    </a:outerShdw>
                  </a:effectLst>
                  <a:latin typeface="Symbol" pitchFamily="-109" charset="2"/>
                </a:rPr>
                <a:t>-</a:t>
              </a:r>
              <a:r>
                <a:rPr lang="en-US" sz="2000">
                  <a:solidFill>
                    <a:srgbClr val="4D4D4D"/>
                  </a:solidFill>
                  <a:effectLst>
                    <a:outerShdw blurRad="38100" dist="38100" dir="2700000" algn="tl">
                      <a:srgbClr val="000000"/>
                    </a:outerShdw>
                  </a:effectLst>
                </a:rPr>
                <a:t>92</a:t>
              </a:r>
            </a:p>
          </p:txBody>
        </p:sp>
        <p:sp>
          <p:nvSpPr>
            <p:cNvPr id="2669581" name="Rectangle 13"/>
            <p:cNvSpPr>
              <a:spLocks noChangeArrowheads="1"/>
            </p:cNvSpPr>
            <p:nvPr/>
          </p:nvSpPr>
          <p:spPr bwMode="auto">
            <a:xfrm>
              <a:off x="5088" y="1440"/>
              <a:ext cx="960" cy="384"/>
            </a:xfrm>
            <a:prstGeom prst="rect">
              <a:avLst/>
            </a:prstGeom>
            <a:noFill/>
            <a:ln w="9525">
              <a:noFill/>
              <a:miter lim="800000"/>
              <a:headEnd/>
              <a:tailEnd/>
            </a:ln>
            <a:effectLst/>
          </p:spPr>
          <p:txBody>
            <a:bodyPr wrap="none" anchor="ctr">
              <a:prstTxWarp prst="textNoShape">
                <a:avLst/>
              </a:prstTxWarp>
            </a:bodyPr>
            <a:lstStyle/>
            <a:p>
              <a:pPr algn="ctr">
                <a:lnSpc>
                  <a:spcPct val="80000"/>
                </a:lnSpc>
              </a:pPr>
              <a:r>
                <a:rPr lang="en-US" sz="2000">
                  <a:solidFill>
                    <a:srgbClr val="4D4D4D"/>
                  </a:solidFill>
                  <a:effectLst>
                    <a:outerShdw blurRad="38100" dist="38100" dir="2700000" algn="tl">
                      <a:srgbClr val="000000"/>
                    </a:outerShdw>
                  </a:effectLst>
                </a:rPr>
                <a:t>Atmospheric</a:t>
              </a:r>
            </a:p>
            <a:p>
              <a:pPr algn="ctr">
                <a:lnSpc>
                  <a:spcPct val="80000"/>
                </a:lnSpc>
              </a:pPr>
              <a:r>
                <a:rPr lang="en-US" sz="2000">
                  <a:solidFill>
                    <a:srgbClr val="4D4D4D"/>
                  </a:solidFill>
                  <a:effectLst>
                    <a:outerShdw blurRad="38100" dist="38100" dir="2700000" algn="tl">
                      <a:srgbClr val="000000"/>
                    </a:outerShdw>
                  </a:effectLst>
                </a:rPr>
                <a:t>1400</a:t>
              </a:r>
              <a:r>
                <a:rPr lang="en-US" sz="2000">
                  <a:solidFill>
                    <a:srgbClr val="4D4D4D"/>
                  </a:solidFill>
                  <a:effectLst>
                    <a:outerShdw blurRad="38100" dist="38100" dir="2700000" algn="tl">
                      <a:srgbClr val="000000"/>
                    </a:outerShdw>
                  </a:effectLst>
                  <a:latin typeface="Symbol" pitchFamily="-109" charset="2"/>
                </a:rPr>
                <a:t>-</a:t>
              </a:r>
              <a:r>
                <a:rPr lang="en-US" sz="2000">
                  <a:solidFill>
                    <a:srgbClr val="4D4D4D"/>
                  </a:solidFill>
                  <a:effectLst>
                    <a:outerShdw blurRad="38100" dist="38100" dir="2700000" algn="tl">
                      <a:srgbClr val="000000"/>
                    </a:outerShdw>
                  </a:effectLst>
                </a:rPr>
                <a:t>3000</a:t>
              </a:r>
            </a:p>
          </p:txBody>
        </p:sp>
        <p:graphicFrame>
          <p:nvGraphicFramePr>
            <p:cNvPr id="2669582" name="Object 14"/>
            <p:cNvGraphicFramePr>
              <a:graphicFrameLocks noChangeAspect="1"/>
            </p:cNvGraphicFramePr>
            <p:nvPr/>
          </p:nvGraphicFramePr>
          <p:xfrm>
            <a:off x="5148" y="1872"/>
            <a:ext cx="832" cy="264"/>
          </p:xfrm>
          <a:graphic>
            <a:graphicData uri="http://schemas.openxmlformats.org/presentationml/2006/ole">
              <p:oleObj spid="_x0000_s238594" name="Equation" r:id="rId7" imgW="1320480" imgH="419040" progId="Equation.3">
                <p:embed/>
              </p:oleObj>
            </a:graphicData>
          </a:graphic>
        </p:graphicFrame>
        <p:sp>
          <p:nvSpPr>
            <p:cNvPr id="2669583" name="Rectangle 15"/>
            <p:cNvSpPr>
              <a:spLocks noChangeArrowheads="1"/>
            </p:cNvSpPr>
            <p:nvPr/>
          </p:nvSpPr>
          <p:spPr bwMode="auto">
            <a:xfrm>
              <a:off x="1872" y="528"/>
              <a:ext cx="1632" cy="480"/>
            </a:xfrm>
            <a:prstGeom prst="rect">
              <a:avLst/>
            </a:prstGeom>
            <a:noFill/>
            <a:ln w="9525">
              <a:noFill/>
              <a:miter lim="800000"/>
              <a:headEnd/>
              <a:tailEnd/>
            </a:ln>
            <a:effectLst/>
          </p:spPr>
          <p:txBody>
            <a:bodyPr wrap="none">
              <a:prstTxWarp prst="textNoShape">
                <a:avLst/>
              </a:prstTxWarp>
            </a:bodyPr>
            <a:lstStyle/>
            <a:p>
              <a:pPr algn="ctr"/>
              <a:r>
                <a:rPr lang="en-US" sz="2000">
                  <a:solidFill>
                    <a:srgbClr val="404040"/>
                  </a:solidFill>
                  <a:effectLst>
                    <a:outerShdw blurRad="38100" dist="38100" dir="2700000" algn="tl">
                      <a:srgbClr val="000000"/>
                    </a:outerShdw>
                  </a:effectLst>
                </a:rPr>
                <a:t>CHOOZ</a:t>
              </a:r>
            </a:p>
          </p:txBody>
        </p:sp>
        <p:sp>
          <p:nvSpPr>
            <p:cNvPr id="2669584" name="Rectangle 16"/>
            <p:cNvSpPr>
              <a:spLocks noChangeArrowheads="1"/>
            </p:cNvSpPr>
            <p:nvPr/>
          </p:nvSpPr>
          <p:spPr bwMode="auto">
            <a:xfrm>
              <a:off x="3360" y="528"/>
              <a:ext cx="1440" cy="480"/>
            </a:xfrm>
            <a:prstGeom prst="rect">
              <a:avLst/>
            </a:prstGeom>
            <a:noFill/>
            <a:ln w="9525">
              <a:noFill/>
              <a:miter lim="800000"/>
              <a:headEnd/>
              <a:tailEnd/>
            </a:ln>
            <a:effectLst/>
          </p:spPr>
          <p:txBody>
            <a:bodyPr wrap="none">
              <a:prstTxWarp prst="textNoShape">
                <a:avLst/>
              </a:prstTxWarp>
            </a:bodyPr>
            <a:lstStyle/>
            <a:p>
              <a:pPr algn="ctr"/>
              <a:r>
                <a:rPr lang="en-US" sz="2000">
                  <a:solidFill>
                    <a:srgbClr val="404040"/>
                  </a:solidFill>
                  <a:effectLst>
                    <a:outerShdw blurRad="38100" dist="38100" dir="2700000" algn="tl">
                      <a:srgbClr val="000000"/>
                    </a:outerShdw>
                  </a:effectLst>
                </a:rPr>
                <a:t>Solar/KamLAND</a:t>
              </a:r>
            </a:p>
          </p:txBody>
        </p:sp>
        <p:sp>
          <p:nvSpPr>
            <p:cNvPr id="2669585" name="Rectangle 17"/>
            <p:cNvSpPr>
              <a:spLocks noChangeArrowheads="1"/>
            </p:cNvSpPr>
            <p:nvPr/>
          </p:nvSpPr>
          <p:spPr bwMode="auto">
            <a:xfrm>
              <a:off x="4992" y="528"/>
              <a:ext cx="1056" cy="480"/>
            </a:xfrm>
            <a:prstGeom prst="rect">
              <a:avLst/>
            </a:prstGeom>
            <a:noFill/>
            <a:ln w="9525">
              <a:noFill/>
              <a:miter lim="800000"/>
              <a:headEnd/>
              <a:tailEnd/>
            </a:ln>
            <a:effectLst/>
          </p:spPr>
          <p:txBody>
            <a:bodyPr wrap="none">
              <a:prstTxWarp prst="textNoShape">
                <a:avLst/>
              </a:prstTxWarp>
            </a:bodyPr>
            <a:lstStyle/>
            <a:p>
              <a:pPr algn="ctr"/>
              <a:r>
                <a:rPr lang="en-US" sz="2000" dirty="0">
                  <a:solidFill>
                    <a:srgbClr val="404040"/>
                  </a:solidFill>
                  <a:effectLst>
                    <a:outerShdw blurRad="38100" dist="38100" dir="2700000" algn="tl">
                      <a:srgbClr val="000000"/>
                    </a:outerShdw>
                  </a:effectLst>
                </a:rPr>
                <a:t>2</a:t>
              </a:r>
              <a:r>
                <a:rPr lang="en-US" sz="2000" b="1" dirty="0">
                  <a:solidFill>
                    <a:srgbClr val="404040"/>
                  </a:solidFill>
                  <a:effectLst>
                    <a:outerShdw blurRad="38100" dist="38100" dir="2700000" algn="tl">
                      <a:srgbClr val="000000"/>
                    </a:outerShdw>
                  </a:effectLst>
                  <a:latin typeface="Symbol" pitchFamily="-109" charset="2"/>
                </a:rPr>
                <a:t>s</a:t>
              </a:r>
              <a:r>
                <a:rPr lang="en-US" sz="2000" dirty="0">
                  <a:solidFill>
                    <a:srgbClr val="404040"/>
                  </a:solidFill>
                  <a:effectLst>
                    <a:outerShdw blurRad="38100" dist="38100" dir="2700000" algn="tl">
                      <a:srgbClr val="000000"/>
                    </a:outerShdw>
                  </a:effectLst>
                </a:rPr>
                <a:t> ranges</a:t>
              </a:r>
            </a:p>
            <a:p>
              <a:pPr algn="ctr"/>
              <a:r>
                <a:rPr lang="en-US" sz="1400" dirty="0">
                  <a:solidFill>
                    <a:srgbClr val="404040"/>
                  </a:solidFill>
                  <a:effectLst>
                    <a:outerShdw blurRad="38100" dist="38100" dir="2700000" algn="tl">
                      <a:srgbClr val="000000"/>
                    </a:outerShdw>
                  </a:effectLst>
                </a:rPr>
                <a:t>hep-ph/0405172</a:t>
              </a:r>
            </a:p>
          </p:txBody>
        </p:sp>
        <p:sp>
          <p:nvSpPr>
            <p:cNvPr id="2669586" name="Rectangle 18"/>
            <p:cNvSpPr>
              <a:spLocks noChangeArrowheads="1"/>
            </p:cNvSpPr>
            <p:nvPr/>
          </p:nvSpPr>
          <p:spPr bwMode="auto">
            <a:xfrm>
              <a:off x="624" y="528"/>
              <a:ext cx="1296" cy="480"/>
            </a:xfrm>
            <a:prstGeom prst="rect">
              <a:avLst/>
            </a:prstGeom>
            <a:noFill/>
            <a:ln w="9525">
              <a:noFill/>
              <a:miter lim="800000"/>
              <a:headEnd/>
              <a:tailEnd/>
            </a:ln>
            <a:effectLst/>
          </p:spPr>
          <p:txBody>
            <a:bodyPr wrap="none">
              <a:prstTxWarp prst="textNoShape">
                <a:avLst/>
              </a:prstTxWarp>
            </a:bodyPr>
            <a:lstStyle/>
            <a:p>
              <a:pPr algn="ctr"/>
              <a:r>
                <a:rPr lang="en-US" sz="2000">
                  <a:solidFill>
                    <a:srgbClr val="404040"/>
                  </a:solidFill>
                  <a:effectLst>
                    <a:outerShdw blurRad="38100" dist="38100" dir="2700000" algn="tl">
                      <a:srgbClr val="000000"/>
                    </a:outerShdw>
                  </a:effectLst>
                </a:rPr>
                <a:t>Atmospheric/K2K</a:t>
              </a:r>
            </a:p>
          </p:txBody>
        </p:sp>
        <p:graphicFrame>
          <p:nvGraphicFramePr>
            <p:cNvPr id="2669587" name="Object 19"/>
            <p:cNvGraphicFramePr>
              <a:graphicFrameLocks noChangeAspect="1"/>
            </p:cNvGraphicFramePr>
            <p:nvPr/>
          </p:nvGraphicFramePr>
          <p:xfrm>
            <a:off x="692" y="714"/>
            <a:ext cx="1112" cy="264"/>
          </p:xfrm>
          <a:graphic>
            <a:graphicData uri="http://schemas.openxmlformats.org/presentationml/2006/ole">
              <p:oleObj spid="_x0000_s238595" name="Equation" r:id="rId8" imgW="1765080" imgH="419040" progId="Equation.3">
                <p:embed/>
              </p:oleObj>
            </a:graphicData>
          </a:graphic>
        </p:graphicFrame>
        <p:graphicFrame>
          <p:nvGraphicFramePr>
            <p:cNvPr id="2669588" name="Object 20"/>
            <p:cNvGraphicFramePr>
              <a:graphicFrameLocks noChangeAspect="1"/>
            </p:cNvGraphicFramePr>
            <p:nvPr/>
          </p:nvGraphicFramePr>
          <p:xfrm>
            <a:off x="2368" y="708"/>
            <a:ext cx="640" cy="264"/>
          </p:xfrm>
          <a:graphic>
            <a:graphicData uri="http://schemas.openxmlformats.org/presentationml/2006/ole">
              <p:oleObj spid="_x0000_s238596" name="Equation" r:id="rId9" imgW="1015920" imgH="419040" progId="Equation.3">
                <p:embed/>
              </p:oleObj>
            </a:graphicData>
          </a:graphic>
        </p:graphicFrame>
        <p:graphicFrame>
          <p:nvGraphicFramePr>
            <p:cNvPr id="2669589" name="Object 21"/>
            <p:cNvGraphicFramePr>
              <a:graphicFrameLocks noChangeAspect="1"/>
            </p:cNvGraphicFramePr>
            <p:nvPr/>
          </p:nvGraphicFramePr>
          <p:xfrm>
            <a:off x="3548" y="712"/>
            <a:ext cx="1096" cy="256"/>
          </p:xfrm>
          <a:graphic>
            <a:graphicData uri="http://schemas.openxmlformats.org/presentationml/2006/ole">
              <p:oleObj spid="_x0000_s238597" name="Equation" r:id="rId10" imgW="1739880" imgH="406080" progId="Equation.3">
                <p:embed/>
              </p:oleObj>
            </a:graphicData>
          </a:graphic>
        </p:graphicFrame>
      </p:grpSp>
      <p:grpSp>
        <p:nvGrpSpPr>
          <p:cNvPr id="4" name="Group 22"/>
          <p:cNvGrpSpPr>
            <a:grpSpLocks/>
          </p:cNvGrpSpPr>
          <p:nvPr/>
        </p:nvGrpSpPr>
        <p:grpSpPr bwMode="auto">
          <a:xfrm>
            <a:off x="142875" y="3429001"/>
            <a:ext cx="3714750" cy="3000375"/>
            <a:chOff x="96" y="2304"/>
            <a:chExt cx="2496" cy="2016"/>
          </a:xfrm>
        </p:grpSpPr>
        <p:grpSp>
          <p:nvGrpSpPr>
            <p:cNvPr id="5" name="Group 23"/>
            <p:cNvGrpSpPr>
              <a:grpSpLocks/>
            </p:cNvGrpSpPr>
            <p:nvPr/>
          </p:nvGrpSpPr>
          <p:grpSpPr bwMode="auto">
            <a:xfrm>
              <a:off x="96" y="2304"/>
              <a:ext cx="1200" cy="2016"/>
              <a:chOff x="96" y="2400"/>
              <a:chExt cx="1200" cy="2016"/>
            </a:xfrm>
          </p:grpSpPr>
          <p:sp>
            <p:nvSpPr>
              <p:cNvPr id="2669592" name="Rectangle 24"/>
              <p:cNvSpPr>
                <a:spLocks noChangeArrowheads="1"/>
              </p:cNvSpPr>
              <p:nvPr/>
            </p:nvSpPr>
            <p:spPr bwMode="auto">
              <a:xfrm>
                <a:off x="96" y="2400"/>
                <a:ext cx="1200" cy="2016"/>
              </a:xfrm>
              <a:prstGeom prst="rect">
                <a:avLst/>
              </a:prstGeom>
              <a:solidFill>
                <a:srgbClr val="DDDDDD"/>
              </a:solidFill>
              <a:ln w="9525">
                <a:solidFill>
                  <a:srgbClr val="404040"/>
                </a:solidFill>
                <a:miter lim="800000"/>
                <a:headEnd/>
                <a:tailEnd/>
              </a:ln>
              <a:effectLst/>
            </p:spPr>
            <p:txBody>
              <a:bodyPr wrap="none" bIns="0" anchor="ctr">
                <a:prstTxWarp prst="textNoShape">
                  <a:avLst/>
                </a:prstTxWarp>
              </a:bodyPr>
              <a:lstStyle/>
              <a:p>
                <a:endParaRPr lang="fr-FR" sz="2000"/>
              </a:p>
            </p:txBody>
          </p:sp>
          <p:grpSp>
            <p:nvGrpSpPr>
              <p:cNvPr id="6" name="Group 25"/>
              <p:cNvGrpSpPr>
                <a:grpSpLocks/>
              </p:cNvGrpSpPr>
              <p:nvPr/>
            </p:nvGrpSpPr>
            <p:grpSpPr bwMode="auto">
              <a:xfrm>
                <a:off x="288" y="4224"/>
                <a:ext cx="912" cy="144"/>
                <a:chOff x="2544" y="2784"/>
                <a:chExt cx="912" cy="144"/>
              </a:xfrm>
            </p:grpSpPr>
            <p:sp>
              <p:nvSpPr>
                <p:cNvPr id="2669594" name="Rectangle 26"/>
                <p:cNvSpPr>
                  <a:spLocks noChangeArrowheads="1"/>
                </p:cNvSpPr>
                <p:nvPr/>
              </p:nvSpPr>
              <p:spPr bwMode="auto">
                <a:xfrm>
                  <a:off x="3072" y="2784"/>
                  <a:ext cx="192" cy="144"/>
                </a:xfrm>
                <a:prstGeom prst="rect">
                  <a:avLst/>
                </a:prstGeom>
                <a:solidFill>
                  <a:schemeClr val="accent2"/>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m</a:t>
                  </a:r>
                </a:p>
              </p:txBody>
            </p:sp>
            <p:sp>
              <p:nvSpPr>
                <p:cNvPr id="2669595" name="Rectangle 27"/>
                <p:cNvSpPr>
                  <a:spLocks noChangeArrowheads="1"/>
                </p:cNvSpPr>
                <p:nvPr/>
              </p:nvSpPr>
              <p:spPr bwMode="auto">
                <a:xfrm>
                  <a:off x="2544" y="2784"/>
                  <a:ext cx="528" cy="144"/>
                </a:xfrm>
                <a:prstGeom prst="rect">
                  <a:avLst/>
                </a:prstGeom>
                <a:solidFill>
                  <a:srgbClr val="C40000"/>
                </a:solidFill>
                <a:ln w="9525">
                  <a:solidFill>
                    <a:schemeClr val="tx1"/>
                  </a:solidFill>
                  <a:miter lim="800000"/>
                  <a:headEnd/>
                  <a:tailEnd/>
                </a:ln>
                <a:effectLst/>
              </p:spPr>
              <p:txBody>
                <a:bodyPr wrap="none" tIns="0" bIns="43200" anchor="ctr">
                  <a:prstTxWarp prst="textNoShape">
                    <a:avLst/>
                  </a:prstTxWarp>
                </a:bodyPr>
                <a:lstStyle/>
                <a:p>
                  <a:pPr algn="ctr"/>
                  <a:r>
                    <a:rPr lang="en-US" sz="2000">
                      <a:solidFill>
                        <a:schemeClr val="bg1"/>
                      </a:solidFill>
                      <a:effectLst>
                        <a:outerShdw blurRad="38100" dist="38100" dir="2700000" algn="tl">
                          <a:srgbClr val="000000"/>
                        </a:outerShdw>
                      </a:effectLst>
                    </a:rPr>
                    <a:t>e</a:t>
                  </a:r>
                </a:p>
              </p:txBody>
            </p:sp>
            <p:sp>
              <p:nvSpPr>
                <p:cNvPr id="2669596" name="Rectangle 28"/>
                <p:cNvSpPr>
                  <a:spLocks noChangeArrowheads="1"/>
                </p:cNvSpPr>
                <p:nvPr/>
              </p:nvSpPr>
              <p:spPr bwMode="auto">
                <a:xfrm>
                  <a:off x="3264" y="2784"/>
                  <a:ext cx="192" cy="144"/>
                </a:xfrm>
                <a:prstGeom prst="rect">
                  <a:avLst/>
                </a:prstGeom>
                <a:solidFill>
                  <a:srgbClr val="009900"/>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t</a:t>
                  </a:r>
                </a:p>
              </p:txBody>
            </p:sp>
          </p:grpSp>
          <p:grpSp>
            <p:nvGrpSpPr>
              <p:cNvPr id="7" name="Group 29"/>
              <p:cNvGrpSpPr>
                <a:grpSpLocks/>
              </p:cNvGrpSpPr>
              <p:nvPr/>
            </p:nvGrpSpPr>
            <p:grpSpPr bwMode="auto">
              <a:xfrm>
                <a:off x="288" y="3888"/>
                <a:ext cx="912" cy="144"/>
                <a:chOff x="3456" y="3024"/>
                <a:chExt cx="912" cy="144"/>
              </a:xfrm>
            </p:grpSpPr>
            <p:sp>
              <p:nvSpPr>
                <p:cNvPr id="2669598" name="Rectangle 30"/>
                <p:cNvSpPr>
                  <a:spLocks noChangeArrowheads="1"/>
                </p:cNvSpPr>
                <p:nvPr/>
              </p:nvSpPr>
              <p:spPr bwMode="auto">
                <a:xfrm>
                  <a:off x="3888" y="3024"/>
                  <a:ext cx="240" cy="144"/>
                </a:xfrm>
                <a:prstGeom prst="rect">
                  <a:avLst/>
                </a:prstGeom>
                <a:solidFill>
                  <a:schemeClr val="accent2"/>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m</a:t>
                  </a:r>
                </a:p>
              </p:txBody>
            </p:sp>
            <p:sp>
              <p:nvSpPr>
                <p:cNvPr id="2669599" name="Rectangle 31"/>
                <p:cNvSpPr>
                  <a:spLocks noChangeArrowheads="1"/>
                </p:cNvSpPr>
                <p:nvPr/>
              </p:nvSpPr>
              <p:spPr bwMode="auto">
                <a:xfrm>
                  <a:off x="3456" y="3024"/>
                  <a:ext cx="432" cy="144"/>
                </a:xfrm>
                <a:prstGeom prst="rect">
                  <a:avLst/>
                </a:prstGeom>
                <a:solidFill>
                  <a:srgbClr val="C40000"/>
                </a:solidFill>
                <a:ln w="9525">
                  <a:solidFill>
                    <a:schemeClr val="tx1"/>
                  </a:solidFill>
                  <a:miter lim="800000"/>
                  <a:headEnd/>
                  <a:tailEnd/>
                </a:ln>
                <a:effectLst/>
              </p:spPr>
              <p:txBody>
                <a:bodyPr wrap="none" tIns="0" bIns="43200" anchor="ctr">
                  <a:prstTxWarp prst="textNoShape">
                    <a:avLst/>
                  </a:prstTxWarp>
                </a:bodyPr>
                <a:lstStyle/>
                <a:p>
                  <a:pPr algn="ctr"/>
                  <a:r>
                    <a:rPr lang="en-US" sz="2000">
                      <a:solidFill>
                        <a:schemeClr val="bg1"/>
                      </a:solidFill>
                      <a:effectLst>
                        <a:outerShdw blurRad="38100" dist="38100" dir="2700000" algn="tl">
                          <a:srgbClr val="000000"/>
                        </a:outerShdw>
                      </a:effectLst>
                    </a:rPr>
                    <a:t>e</a:t>
                  </a:r>
                </a:p>
              </p:txBody>
            </p:sp>
            <p:sp>
              <p:nvSpPr>
                <p:cNvPr id="2669600" name="Rectangle 32"/>
                <p:cNvSpPr>
                  <a:spLocks noChangeArrowheads="1"/>
                </p:cNvSpPr>
                <p:nvPr/>
              </p:nvSpPr>
              <p:spPr bwMode="auto">
                <a:xfrm>
                  <a:off x="4128" y="3024"/>
                  <a:ext cx="240" cy="144"/>
                </a:xfrm>
                <a:prstGeom prst="rect">
                  <a:avLst/>
                </a:prstGeom>
                <a:solidFill>
                  <a:srgbClr val="009900"/>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t</a:t>
                  </a:r>
                </a:p>
              </p:txBody>
            </p:sp>
          </p:grpSp>
          <p:grpSp>
            <p:nvGrpSpPr>
              <p:cNvPr id="8" name="Group 33"/>
              <p:cNvGrpSpPr>
                <a:grpSpLocks/>
              </p:cNvGrpSpPr>
              <p:nvPr/>
            </p:nvGrpSpPr>
            <p:grpSpPr bwMode="auto">
              <a:xfrm>
                <a:off x="288" y="2688"/>
                <a:ext cx="912" cy="144"/>
                <a:chOff x="4464" y="3024"/>
                <a:chExt cx="912" cy="144"/>
              </a:xfrm>
            </p:grpSpPr>
            <p:sp>
              <p:nvSpPr>
                <p:cNvPr id="2669602" name="Rectangle 34"/>
                <p:cNvSpPr>
                  <a:spLocks noChangeArrowheads="1"/>
                </p:cNvSpPr>
                <p:nvPr/>
              </p:nvSpPr>
              <p:spPr bwMode="auto">
                <a:xfrm>
                  <a:off x="4512" y="3024"/>
                  <a:ext cx="432" cy="144"/>
                </a:xfrm>
                <a:prstGeom prst="rect">
                  <a:avLst/>
                </a:prstGeom>
                <a:solidFill>
                  <a:schemeClr val="accent2"/>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m</a:t>
                  </a:r>
                </a:p>
              </p:txBody>
            </p:sp>
            <p:sp>
              <p:nvSpPr>
                <p:cNvPr id="2669603" name="Rectangle 35"/>
                <p:cNvSpPr>
                  <a:spLocks noChangeArrowheads="1"/>
                </p:cNvSpPr>
                <p:nvPr/>
              </p:nvSpPr>
              <p:spPr bwMode="auto">
                <a:xfrm>
                  <a:off x="4464" y="3024"/>
                  <a:ext cx="48" cy="144"/>
                </a:xfrm>
                <a:prstGeom prst="rect">
                  <a:avLst/>
                </a:prstGeom>
                <a:solidFill>
                  <a:srgbClr val="C40000"/>
                </a:solidFill>
                <a:ln w="9525">
                  <a:solidFill>
                    <a:schemeClr val="tx1"/>
                  </a:solidFill>
                  <a:miter lim="800000"/>
                  <a:headEnd/>
                  <a:tailEnd/>
                </a:ln>
                <a:effectLst/>
              </p:spPr>
              <p:txBody>
                <a:bodyPr wrap="none" tIns="0" bIns="43200" anchor="ctr">
                  <a:prstTxWarp prst="textNoShape">
                    <a:avLst/>
                  </a:prstTxWarp>
                </a:bodyPr>
                <a:lstStyle/>
                <a:p>
                  <a:pPr algn="ctr"/>
                  <a:endParaRPr lang="en-US" sz="2000">
                    <a:solidFill>
                      <a:schemeClr val="bg1"/>
                    </a:solidFill>
                    <a:effectLst>
                      <a:outerShdw blurRad="38100" dist="38100" dir="2700000" algn="tl">
                        <a:srgbClr val="000000"/>
                      </a:outerShdw>
                    </a:effectLst>
                    <a:latin typeface="Comic Sans MS" pitchFamily="-109" charset="0"/>
                  </a:endParaRPr>
                </a:p>
              </p:txBody>
            </p:sp>
            <p:sp>
              <p:nvSpPr>
                <p:cNvPr id="2669604" name="Rectangle 36"/>
                <p:cNvSpPr>
                  <a:spLocks noChangeArrowheads="1"/>
                </p:cNvSpPr>
                <p:nvPr/>
              </p:nvSpPr>
              <p:spPr bwMode="auto">
                <a:xfrm>
                  <a:off x="4944" y="3024"/>
                  <a:ext cx="432" cy="144"/>
                </a:xfrm>
                <a:prstGeom prst="rect">
                  <a:avLst/>
                </a:prstGeom>
                <a:solidFill>
                  <a:srgbClr val="009900"/>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t</a:t>
                  </a:r>
                </a:p>
              </p:txBody>
            </p:sp>
          </p:grpSp>
          <p:sp>
            <p:nvSpPr>
              <p:cNvPr id="2669605" name="Text Box 37"/>
              <p:cNvSpPr txBox="1">
                <a:spLocks noChangeArrowheads="1"/>
              </p:cNvSpPr>
              <p:nvPr/>
            </p:nvSpPr>
            <p:spPr bwMode="auto">
              <a:xfrm>
                <a:off x="96" y="4212"/>
                <a:ext cx="180" cy="144"/>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1</a:t>
                </a:r>
              </a:p>
            </p:txBody>
          </p:sp>
          <p:sp>
            <p:nvSpPr>
              <p:cNvPr id="2669606" name="Rectangle 38"/>
              <p:cNvSpPr>
                <a:spLocks noChangeArrowheads="1"/>
              </p:cNvSpPr>
              <p:nvPr/>
            </p:nvSpPr>
            <p:spPr bwMode="auto">
              <a:xfrm>
                <a:off x="288" y="4014"/>
                <a:ext cx="912" cy="192"/>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Sun</a:t>
                </a:r>
              </a:p>
            </p:txBody>
          </p:sp>
          <p:sp>
            <p:nvSpPr>
              <p:cNvPr id="2669607" name="Rectangle 39"/>
              <p:cNvSpPr>
                <a:spLocks noChangeArrowheads="1"/>
              </p:cNvSpPr>
              <p:nvPr/>
            </p:nvSpPr>
            <p:spPr bwMode="auto">
              <a:xfrm>
                <a:off x="96" y="2400"/>
                <a:ext cx="1200" cy="240"/>
              </a:xfrm>
              <a:prstGeom prst="rect">
                <a:avLst/>
              </a:prstGeom>
              <a:noFill/>
              <a:ln w="9525">
                <a:noFill/>
                <a:miter lim="800000"/>
                <a:headEnd/>
                <a:tailEnd/>
              </a:ln>
              <a:effectLst/>
            </p:spPr>
            <p:txBody>
              <a:bodyPr wrap="none" bIns="0" anchor="ctr">
                <a:prstTxWarp prst="textNoShape">
                  <a:avLst/>
                </a:prstTxWarp>
              </a:bodyPr>
              <a:lstStyle/>
              <a:p>
                <a:pPr algn="ctr"/>
                <a:r>
                  <a:rPr lang="en-US" sz="2000" u="sng">
                    <a:solidFill>
                      <a:srgbClr val="404040"/>
                    </a:solidFill>
                    <a:effectLst>
                      <a:outerShdw blurRad="38100" dist="38100" dir="2700000" algn="tl">
                        <a:srgbClr val="000000"/>
                      </a:outerShdw>
                    </a:effectLst>
                  </a:rPr>
                  <a:t>Normal</a:t>
                </a:r>
              </a:p>
            </p:txBody>
          </p:sp>
          <p:sp>
            <p:nvSpPr>
              <p:cNvPr id="2669608" name="Text Box 40"/>
              <p:cNvSpPr txBox="1">
                <a:spLocks noChangeArrowheads="1"/>
              </p:cNvSpPr>
              <p:nvPr/>
            </p:nvSpPr>
            <p:spPr bwMode="auto">
              <a:xfrm>
                <a:off x="96" y="3870"/>
                <a:ext cx="180" cy="144"/>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2</a:t>
                </a:r>
              </a:p>
            </p:txBody>
          </p:sp>
          <p:sp>
            <p:nvSpPr>
              <p:cNvPr id="2669609" name="Text Box 41"/>
              <p:cNvSpPr txBox="1">
                <a:spLocks noChangeArrowheads="1"/>
              </p:cNvSpPr>
              <p:nvPr/>
            </p:nvSpPr>
            <p:spPr bwMode="auto">
              <a:xfrm>
                <a:off x="108" y="2676"/>
                <a:ext cx="180" cy="144"/>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3</a:t>
                </a:r>
              </a:p>
            </p:txBody>
          </p:sp>
          <p:sp>
            <p:nvSpPr>
              <p:cNvPr id="2669610" name="Rectangle 42"/>
              <p:cNvSpPr>
                <a:spLocks noChangeArrowheads="1"/>
              </p:cNvSpPr>
              <p:nvPr/>
            </p:nvSpPr>
            <p:spPr bwMode="auto">
              <a:xfrm>
                <a:off x="288" y="2832"/>
                <a:ext cx="912" cy="1056"/>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Atmosphere</a:t>
                </a:r>
              </a:p>
            </p:txBody>
          </p:sp>
          <p:sp>
            <p:nvSpPr>
              <p:cNvPr id="2669611" name="Line 43"/>
              <p:cNvSpPr>
                <a:spLocks noChangeShapeType="1"/>
              </p:cNvSpPr>
              <p:nvPr/>
            </p:nvSpPr>
            <p:spPr bwMode="auto">
              <a:xfrm>
                <a:off x="480" y="4032"/>
                <a:ext cx="0" cy="192"/>
              </a:xfrm>
              <a:prstGeom prst="line">
                <a:avLst/>
              </a:prstGeom>
              <a:noFill/>
              <a:ln w="31750">
                <a:solidFill>
                  <a:srgbClr val="404040"/>
                </a:solidFill>
                <a:round/>
                <a:headEnd type="triangle" w="med" len="sm"/>
                <a:tailEnd type="triangle" w="med" len="sm"/>
              </a:ln>
              <a:effectLst/>
            </p:spPr>
            <p:txBody>
              <a:bodyPr wrap="none" bIns="0" anchor="b">
                <a:prstTxWarp prst="textNoShape">
                  <a:avLst/>
                </a:prstTxWarp>
              </a:bodyPr>
              <a:lstStyle/>
              <a:p>
                <a:endParaRPr lang="fr-FR" sz="2000"/>
              </a:p>
            </p:txBody>
          </p:sp>
          <p:sp>
            <p:nvSpPr>
              <p:cNvPr id="2669612" name="Line 44"/>
              <p:cNvSpPr>
                <a:spLocks noChangeShapeType="1"/>
              </p:cNvSpPr>
              <p:nvPr/>
            </p:nvSpPr>
            <p:spPr bwMode="auto">
              <a:xfrm>
                <a:off x="480" y="3504"/>
                <a:ext cx="0" cy="384"/>
              </a:xfrm>
              <a:prstGeom prst="line">
                <a:avLst/>
              </a:prstGeom>
              <a:noFill/>
              <a:ln w="31750">
                <a:solidFill>
                  <a:srgbClr val="404040"/>
                </a:solidFill>
                <a:round/>
                <a:headEnd/>
                <a:tailEnd type="triangle" w="med" len="sm"/>
              </a:ln>
              <a:effectLst/>
            </p:spPr>
            <p:txBody>
              <a:bodyPr wrap="none" bIns="0" anchor="b">
                <a:prstTxWarp prst="textNoShape">
                  <a:avLst/>
                </a:prstTxWarp>
              </a:bodyPr>
              <a:lstStyle/>
              <a:p>
                <a:endParaRPr lang="fr-FR" sz="2000"/>
              </a:p>
            </p:txBody>
          </p:sp>
          <p:sp>
            <p:nvSpPr>
              <p:cNvPr id="2669613" name="Line 45"/>
              <p:cNvSpPr>
                <a:spLocks noChangeShapeType="1"/>
              </p:cNvSpPr>
              <p:nvPr/>
            </p:nvSpPr>
            <p:spPr bwMode="auto">
              <a:xfrm flipV="1">
                <a:off x="480" y="2832"/>
                <a:ext cx="0" cy="432"/>
              </a:xfrm>
              <a:prstGeom prst="line">
                <a:avLst/>
              </a:prstGeom>
              <a:noFill/>
              <a:ln w="31750">
                <a:solidFill>
                  <a:srgbClr val="404040"/>
                </a:solidFill>
                <a:round/>
                <a:headEnd/>
                <a:tailEnd type="triangle" w="med" len="sm"/>
              </a:ln>
              <a:effectLst/>
            </p:spPr>
            <p:txBody>
              <a:bodyPr wrap="none" bIns="0" anchor="b">
                <a:prstTxWarp prst="textNoShape">
                  <a:avLst/>
                </a:prstTxWarp>
              </a:bodyPr>
              <a:lstStyle/>
              <a:p>
                <a:endParaRPr lang="fr-FR" sz="2000"/>
              </a:p>
            </p:txBody>
          </p:sp>
        </p:grpSp>
        <p:grpSp>
          <p:nvGrpSpPr>
            <p:cNvPr id="9" name="Group 46"/>
            <p:cNvGrpSpPr>
              <a:grpSpLocks/>
            </p:cNvGrpSpPr>
            <p:nvPr/>
          </p:nvGrpSpPr>
          <p:grpSpPr bwMode="auto">
            <a:xfrm>
              <a:off x="1392" y="2304"/>
              <a:ext cx="1200" cy="2016"/>
              <a:chOff x="1344" y="2400"/>
              <a:chExt cx="1200" cy="2016"/>
            </a:xfrm>
          </p:grpSpPr>
          <p:sp>
            <p:nvSpPr>
              <p:cNvPr id="2669615" name="Rectangle 47"/>
              <p:cNvSpPr>
                <a:spLocks noChangeArrowheads="1"/>
              </p:cNvSpPr>
              <p:nvPr/>
            </p:nvSpPr>
            <p:spPr bwMode="auto">
              <a:xfrm>
                <a:off x="1344" y="2400"/>
                <a:ext cx="1200" cy="2016"/>
              </a:xfrm>
              <a:prstGeom prst="rect">
                <a:avLst/>
              </a:prstGeom>
              <a:solidFill>
                <a:srgbClr val="DDDDDD"/>
              </a:solidFill>
              <a:ln w="9525">
                <a:solidFill>
                  <a:srgbClr val="404040"/>
                </a:solidFill>
                <a:miter lim="800000"/>
                <a:headEnd/>
                <a:tailEnd/>
              </a:ln>
              <a:effectLst/>
            </p:spPr>
            <p:txBody>
              <a:bodyPr wrap="none" bIns="0" anchor="ctr">
                <a:prstTxWarp prst="textNoShape">
                  <a:avLst/>
                </a:prstTxWarp>
              </a:bodyPr>
              <a:lstStyle/>
              <a:p>
                <a:endParaRPr lang="fr-FR" sz="2000"/>
              </a:p>
            </p:txBody>
          </p:sp>
          <p:grpSp>
            <p:nvGrpSpPr>
              <p:cNvPr id="10" name="Group 48"/>
              <p:cNvGrpSpPr>
                <a:grpSpLocks/>
              </p:cNvGrpSpPr>
              <p:nvPr/>
            </p:nvGrpSpPr>
            <p:grpSpPr bwMode="auto">
              <a:xfrm>
                <a:off x="1536" y="3024"/>
                <a:ext cx="912" cy="144"/>
                <a:chOff x="2544" y="2784"/>
                <a:chExt cx="912" cy="144"/>
              </a:xfrm>
            </p:grpSpPr>
            <p:sp>
              <p:nvSpPr>
                <p:cNvPr id="2669617" name="Rectangle 49"/>
                <p:cNvSpPr>
                  <a:spLocks noChangeArrowheads="1"/>
                </p:cNvSpPr>
                <p:nvPr/>
              </p:nvSpPr>
              <p:spPr bwMode="auto">
                <a:xfrm>
                  <a:off x="3072" y="2784"/>
                  <a:ext cx="192" cy="144"/>
                </a:xfrm>
                <a:prstGeom prst="rect">
                  <a:avLst/>
                </a:prstGeom>
                <a:solidFill>
                  <a:schemeClr val="accent2"/>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m</a:t>
                  </a:r>
                </a:p>
              </p:txBody>
            </p:sp>
            <p:sp>
              <p:nvSpPr>
                <p:cNvPr id="2669618" name="Rectangle 50"/>
                <p:cNvSpPr>
                  <a:spLocks noChangeArrowheads="1"/>
                </p:cNvSpPr>
                <p:nvPr/>
              </p:nvSpPr>
              <p:spPr bwMode="auto">
                <a:xfrm>
                  <a:off x="2544" y="2784"/>
                  <a:ext cx="528" cy="144"/>
                </a:xfrm>
                <a:prstGeom prst="rect">
                  <a:avLst/>
                </a:prstGeom>
                <a:solidFill>
                  <a:srgbClr val="C40000"/>
                </a:solidFill>
                <a:ln w="9525">
                  <a:solidFill>
                    <a:schemeClr val="tx1"/>
                  </a:solidFill>
                  <a:miter lim="800000"/>
                  <a:headEnd/>
                  <a:tailEnd/>
                </a:ln>
                <a:effectLst/>
              </p:spPr>
              <p:txBody>
                <a:bodyPr wrap="none" tIns="0" bIns="43200" anchor="ctr">
                  <a:prstTxWarp prst="textNoShape">
                    <a:avLst/>
                  </a:prstTxWarp>
                </a:bodyPr>
                <a:lstStyle/>
                <a:p>
                  <a:pPr algn="ctr"/>
                  <a:r>
                    <a:rPr lang="en-US" sz="2000">
                      <a:solidFill>
                        <a:schemeClr val="bg1"/>
                      </a:solidFill>
                      <a:effectLst>
                        <a:outerShdw blurRad="38100" dist="38100" dir="2700000" algn="tl">
                          <a:srgbClr val="000000"/>
                        </a:outerShdw>
                      </a:effectLst>
                    </a:rPr>
                    <a:t>e</a:t>
                  </a:r>
                </a:p>
              </p:txBody>
            </p:sp>
            <p:sp>
              <p:nvSpPr>
                <p:cNvPr id="2669619" name="Rectangle 51"/>
                <p:cNvSpPr>
                  <a:spLocks noChangeArrowheads="1"/>
                </p:cNvSpPr>
                <p:nvPr/>
              </p:nvSpPr>
              <p:spPr bwMode="auto">
                <a:xfrm>
                  <a:off x="3264" y="2784"/>
                  <a:ext cx="192" cy="144"/>
                </a:xfrm>
                <a:prstGeom prst="rect">
                  <a:avLst/>
                </a:prstGeom>
                <a:solidFill>
                  <a:srgbClr val="009900"/>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t</a:t>
                  </a:r>
                </a:p>
              </p:txBody>
            </p:sp>
          </p:grpSp>
          <p:grpSp>
            <p:nvGrpSpPr>
              <p:cNvPr id="11" name="Group 52"/>
              <p:cNvGrpSpPr>
                <a:grpSpLocks/>
              </p:cNvGrpSpPr>
              <p:nvPr/>
            </p:nvGrpSpPr>
            <p:grpSpPr bwMode="auto">
              <a:xfrm>
                <a:off x="1536" y="2688"/>
                <a:ext cx="912" cy="144"/>
                <a:chOff x="3456" y="3024"/>
                <a:chExt cx="912" cy="144"/>
              </a:xfrm>
            </p:grpSpPr>
            <p:sp>
              <p:nvSpPr>
                <p:cNvPr id="2669621" name="Rectangle 53"/>
                <p:cNvSpPr>
                  <a:spLocks noChangeArrowheads="1"/>
                </p:cNvSpPr>
                <p:nvPr/>
              </p:nvSpPr>
              <p:spPr bwMode="auto">
                <a:xfrm>
                  <a:off x="3888" y="3024"/>
                  <a:ext cx="240" cy="144"/>
                </a:xfrm>
                <a:prstGeom prst="rect">
                  <a:avLst/>
                </a:prstGeom>
                <a:solidFill>
                  <a:schemeClr val="accent2"/>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m</a:t>
                  </a:r>
                </a:p>
              </p:txBody>
            </p:sp>
            <p:sp>
              <p:nvSpPr>
                <p:cNvPr id="2669622" name="Rectangle 54"/>
                <p:cNvSpPr>
                  <a:spLocks noChangeArrowheads="1"/>
                </p:cNvSpPr>
                <p:nvPr/>
              </p:nvSpPr>
              <p:spPr bwMode="auto">
                <a:xfrm>
                  <a:off x="3456" y="3024"/>
                  <a:ext cx="432" cy="144"/>
                </a:xfrm>
                <a:prstGeom prst="rect">
                  <a:avLst/>
                </a:prstGeom>
                <a:solidFill>
                  <a:srgbClr val="C40000"/>
                </a:solidFill>
                <a:ln w="9525">
                  <a:solidFill>
                    <a:schemeClr val="tx1"/>
                  </a:solidFill>
                  <a:miter lim="800000"/>
                  <a:headEnd/>
                  <a:tailEnd/>
                </a:ln>
                <a:effectLst/>
              </p:spPr>
              <p:txBody>
                <a:bodyPr wrap="none" tIns="0" bIns="43200" anchor="ctr">
                  <a:prstTxWarp prst="textNoShape">
                    <a:avLst/>
                  </a:prstTxWarp>
                </a:bodyPr>
                <a:lstStyle/>
                <a:p>
                  <a:pPr algn="ctr"/>
                  <a:r>
                    <a:rPr lang="en-US" sz="2000">
                      <a:solidFill>
                        <a:schemeClr val="bg1"/>
                      </a:solidFill>
                      <a:effectLst>
                        <a:outerShdw blurRad="38100" dist="38100" dir="2700000" algn="tl">
                          <a:srgbClr val="000000"/>
                        </a:outerShdw>
                      </a:effectLst>
                    </a:rPr>
                    <a:t>e</a:t>
                  </a:r>
                </a:p>
              </p:txBody>
            </p:sp>
            <p:sp>
              <p:nvSpPr>
                <p:cNvPr id="2669623" name="Rectangle 55"/>
                <p:cNvSpPr>
                  <a:spLocks noChangeArrowheads="1"/>
                </p:cNvSpPr>
                <p:nvPr/>
              </p:nvSpPr>
              <p:spPr bwMode="auto">
                <a:xfrm>
                  <a:off x="4128" y="3024"/>
                  <a:ext cx="240" cy="144"/>
                </a:xfrm>
                <a:prstGeom prst="rect">
                  <a:avLst/>
                </a:prstGeom>
                <a:solidFill>
                  <a:srgbClr val="009900"/>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t</a:t>
                  </a:r>
                </a:p>
              </p:txBody>
            </p:sp>
          </p:grpSp>
          <p:grpSp>
            <p:nvGrpSpPr>
              <p:cNvPr id="12" name="Group 56"/>
              <p:cNvGrpSpPr>
                <a:grpSpLocks/>
              </p:cNvGrpSpPr>
              <p:nvPr/>
            </p:nvGrpSpPr>
            <p:grpSpPr bwMode="auto">
              <a:xfrm>
                <a:off x="1524" y="4224"/>
                <a:ext cx="912" cy="144"/>
                <a:chOff x="4464" y="3024"/>
                <a:chExt cx="912" cy="144"/>
              </a:xfrm>
            </p:grpSpPr>
            <p:sp>
              <p:nvSpPr>
                <p:cNvPr id="2669625" name="Rectangle 57"/>
                <p:cNvSpPr>
                  <a:spLocks noChangeArrowheads="1"/>
                </p:cNvSpPr>
                <p:nvPr/>
              </p:nvSpPr>
              <p:spPr bwMode="auto">
                <a:xfrm>
                  <a:off x="4512" y="3024"/>
                  <a:ext cx="432" cy="144"/>
                </a:xfrm>
                <a:prstGeom prst="rect">
                  <a:avLst/>
                </a:prstGeom>
                <a:solidFill>
                  <a:schemeClr val="accent2"/>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m</a:t>
                  </a:r>
                </a:p>
              </p:txBody>
            </p:sp>
            <p:sp>
              <p:nvSpPr>
                <p:cNvPr id="2669626" name="Rectangle 58"/>
                <p:cNvSpPr>
                  <a:spLocks noChangeArrowheads="1"/>
                </p:cNvSpPr>
                <p:nvPr/>
              </p:nvSpPr>
              <p:spPr bwMode="auto">
                <a:xfrm>
                  <a:off x="4464" y="3024"/>
                  <a:ext cx="48" cy="144"/>
                </a:xfrm>
                <a:prstGeom prst="rect">
                  <a:avLst/>
                </a:prstGeom>
                <a:solidFill>
                  <a:srgbClr val="C40000"/>
                </a:solidFill>
                <a:ln w="9525">
                  <a:solidFill>
                    <a:schemeClr val="tx1"/>
                  </a:solidFill>
                  <a:miter lim="800000"/>
                  <a:headEnd/>
                  <a:tailEnd/>
                </a:ln>
                <a:effectLst/>
              </p:spPr>
              <p:txBody>
                <a:bodyPr wrap="none" tIns="0" bIns="43200" anchor="ctr">
                  <a:prstTxWarp prst="textNoShape">
                    <a:avLst/>
                  </a:prstTxWarp>
                </a:bodyPr>
                <a:lstStyle/>
                <a:p>
                  <a:pPr algn="ctr"/>
                  <a:endParaRPr lang="en-US" sz="2000">
                    <a:solidFill>
                      <a:schemeClr val="bg1"/>
                    </a:solidFill>
                    <a:effectLst>
                      <a:outerShdw blurRad="38100" dist="38100" dir="2700000" algn="tl">
                        <a:srgbClr val="000000"/>
                      </a:outerShdw>
                    </a:effectLst>
                    <a:latin typeface="Comic Sans MS" pitchFamily="-109" charset="0"/>
                  </a:endParaRPr>
                </a:p>
              </p:txBody>
            </p:sp>
            <p:sp>
              <p:nvSpPr>
                <p:cNvPr id="2669627" name="Rectangle 59"/>
                <p:cNvSpPr>
                  <a:spLocks noChangeArrowheads="1"/>
                </p:cNvSpPr>
                <p:nvPr/>
              </p:nvSpPr>
              <p:spPr bwMode="auto">
                <a:xfrm>
                  <a:off x="4944" y="3024"/>
                  <a:ext cx="432" cy="144"/>
                </a:xfrm>
                <a:prstGeom prst="rect">
                  <a:avLst/>
                </a:prstGeom>
                <a:solidFill>
                  <a:srgbClr val="009900"/>
                </a:solidFill>
                <a:ln w="9525">
                  <a:solidFill>
                    <a:schemeClr val="tx1"/>
                  </a:solidFill>
                  <a:miter lim="800000"/>
                  <a:headEnd/>
                  <a:tailEnd/>
                </a:ln>
                <a:effectLst/>
              </p:spPr>
              <p:txBody>
                <a:bodyPr wrap="none" bIns="0" anchor="b">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t</a:t>
                  </a:r>
                </a:p>
              </p:txBody>
            </p:sp>
          </p:grpSp>
          <p:sp>
            <p:nvSpPr>
              <p:cNvPr id="2669628" name="Text Box 60"/>
              <p:cNvSpPr txBox="1">
                <a:spLocks noChangeArrowheads="1"/>
              </p:cNvSpPr>
              <p:nvPr/>
            </p:nvSpPr>
            <p:spPr bwMode="auto">
              <a:xfrm>
                <a:off x="1344" y="3012"/>
                <a:ext cx="180" cy="144"/>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1</a:t>
                </a:r>
              </a:p>
            </p:txBody>
          </p:sp>
          <p:sp>
            <p:nvSpPr>
              <p:cNvPr id="2669629" name="Rectangle 61"/>
              <p:cNvSpPr>
                <a:spLocks noChangeArrowheads="1"/>
              </p:cNvSpPr>
              <p:nvPr/>
            </p:nvSpPr>
            <p:spPr bwMode="auto">
              <a:xfrm>
                <a:off x="1536" y="2814"/>
                <a:ext cx="912" cy="192"/>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Sun</a:t>
                </a:r>
              </a:p>
            </p:txBody>
          </p:sp>
          <p:sp>
            <p:nvSpPr>
              <p:cNvPr id="2669630" name="Rectangle 62"/>
              <p:cNvSpPr>
                <a:spLocks noChangeArrowheads="1"/>
              </p:cNvSpPr>
              <p:nvPr/>
            </p:nvSpPr>
            <p:spPr bwMode="auto">
              <a:xfrm>
                <a:off x="1344" y="2400"/>
                <a:ext cx="1200" cy="240"/>
              </a:xfrm>
              <a:prstGeom prst="rect">
                <a:avLst/>
              </a:prstGeom>
              <a:noFill/>
              <a:ln w="9525">
                <a:noFill/>
                <a:miter lim="800000"/>
                <a:headEnd/>
                <a:tailEnd/>
              </a:ln>
              <a:effectLst/>
            </p:spPr>
            <p:txBody>
              <a:bodyPr wrap="none" bIns="0" anchor="ctr">
                <a:prstTxWarp prst="textNoShape">
                  <a:avLst/>
                </a:prstTxWarp>
              </a:bodyPr>
              <a:lstStyle/>
              <a:p>
                <a:pPr algn="ctr"/>
                <a:r>
                  <a:rPr lang="en-US" sz="2000" u="sng">
                    <a:solidFill>
                      <a:srgbClr val="404040"/>
                    </a:solidFill>
                    <a:effectLst>
                      <a:outerShdw blurRad="38100" dist="38100" dir="2700000" algn="tl">
                        <a:srgbClr val="000000"/>
                      </a:outerShdw>
                    </a:effectLst>
                  </a:rPr>
                  <a:t>Inverted</a:t>
                </a:r>
              </a:p>
            </p:txBody>
          </p:sp>
          <p:sp>
            <p:nvSpPr>
              <p:cNvPr id="2669631" name="Text Box 63"/>
              <p:cNvSpPr txBox="1">
                <a:spLocks noChangeArrowheads="1"/>
              </p:cNvSpPr>
              <p:nvPr/>
            </p:nvSpPr>
            <p:spPr bwMode="auto">
              <a:xfrm>
                <a:off x="1344" y="2670"/>
                <a:ext cx="180" cy="144"/>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2</a:t>
                </a:r>
              </a:p>
            </p:txBody>
          </p:sp>
          <p:sp>
            <p:nvSpPr>
              <p:cNvPr id="2669632" name="Text Box 64"/>
              <p:cNvSpPr txBox="1">
                <a:spLocks noChangeArrowheads="1"/>
              </p:cNvSpPr>
              <p:nvPr/>
            </p:nvSpPr>
            <p:spPr bwMode="auto">
              <a:xfrm>
                <a:off x="1344" y="4212"/>
                <a:ext cx="180" cy="144"/>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3</a:t>
                </a:r>
              </a:p>
            </p:txBody>
          </p:sp>
          <p:sp>
            <p:nvSpPr>
              <p:cNvPr id="2669633" name="Rectangle 65"/>
              <p:cNvSpPr>
                <a:spLocks noChangeArrowheads="1"/>
              </p:cNvSpPr>
              <p:nvPr/>
            </p:nvSpPr>
            <p:spPr bwMode="auto">
              <a:xfrm>
                <a:off x="1536" y="3168"/>
                <a:ext cx="912" cy="1056"/>
              </a:xfrm>
              <a:prstGeom prst="rect">
                <a:avLst/>
              </a:prstGeom>
              <a:noFill/>
              <a:ln w="9525">
                <a:noFill/>
                <a:miter lim="800000"/>
                <a:headEnd/>
                <a:tailEnd/>
              </a:ln>
              <a:effectLst/>
            </p:spPr>
            <p:txBody>
              <a:bodyPr wrap="none" bIns="0" anchor="ctr">
                <a:prstTxWarp prst="textNoShape">
                  <a:avLst/>
                </a:prstTxWarp>
              </a:bodyPr>
              <a:lstStyle/>
              <a:p>
                <a:pPr algn="ctr"/>
                <a:r>
                  <a:rPr lang="en-US" sz="2000">
                    <a:solidFill>
                      <a:srgbClr val="404040"/>
                    </a:solidFill>
                    <a:effectLst>
                      <a:outerShdw blurRad="38100" dist="38100" dir="2700000" algn="tl">
                        <a:srgbClr val="000000"/>
                      </a:outerShdw>
                    </a:effectLst>
                  </a:rPr>
                  <a:t>Atmosphere</a:t>
                </a:r>
              </a:p>
            </p:txBody>
          </p:sp>
          <p:sp>
            <p:nvSpPr>
              <p:cNvPr id="2669634" name="Line 66"/>
              <p:cNvSpPr>
                <a:spLocks noChangeShapeType="1"/>
              </p:cNvSpPr>
              <p:nvPr/>
            </p:nvSpPr>
            <p:spPr bwMode="auto">
              <a:xfrm>
                <a:off x="1728" y="2832"/>
                <a:ext cx="0" cy="192"/>
              </a:xfrm>
              <a:prstGeom prst="line">
                <a:avLst/>
              </a:prstGeom>
              <a:noFill/>
              <a:ln w="31750">
                <a:solidFill>
                  <a:srgbClr val="404040"/>
                </a:solidFill>
                <a:round/>
                <a:headEnd type="triangle" w="med" len="sm"/>
                <a:tailEnd type="triangle" w="med" len="sm"/>
              </a:ln>
              <a:effectLst/>
            </p:spPr>
            <p:txBody>
              <a:bodyPr wrap="none" bIns="0" anchor="b">
                <a:prstTxWarp prst="textNoShape">
                  <a:avLst/>
                </a:prstTxWarp>
              </a:bodyPr>
              <a:lstStyle/>
              <a:p>
                <a:endParaRPr lang="fr-FR" sz="2000"/>
              </a:p>
            </p:txBody>
          </p:sp>
          <p:sp>
            <p:nvSpPr>
              <p:cNvPr id="2669635" name="Line 67"/>
              <p:cNvSpPr>
                <a:spLocks noChangeShapeType="1"/>
              </p:cNvSpPr>
              <p:nvPr/>
            </p:nvSpPr>
            <p:spPr bwMode="auto">
              <a:xfrm>
                <a:off x="1728" y="3840"/>
                <a:ext cx="0" cy="384"/>
              </a:xfrm>
              <a:prstGeom prst="line">
                <a:avLst/>
              </a:prstGeom>
              <a:noFill/>
              <a:ln w="31750">
                <a:solidFill>
                  <a:srgbClr val="404040"/>
                </a:solidFill>
                <a:round/>
                <a:headEnd/>
                <a:tailEnd type="triangle" w="med" len="sm"/>
              </a:ln>
              <a:effectLst/>
            </p:spPr>
            <p:txBody>
              <a:bodyPr wrap="none" bIns="0" anchor="b">
                <a:prstTxWarp prst="textNoShape">
                  <a:avLst/>
                </a:prstTxWarp>
              </a:bodyPr>
              <a:lstStyle/>
              <a:p>
                <a:endParaRPr lang="fr-FR" sz="2000"/>
              </a:p>
            </p:txBody>
          </p:sp>
          <p:sp>
            <p:nvSpPr>
              <p:cNvPr id="2669636" name="Line 68"/>
              <p:cNvSpPr>
                <a:spLocks noChangeShapeType="1"/>
              </p:cNvSpPr>
              <p:nvPr/>
            </p:nvSpPr>
            <p:spPr bwMode="auto">
              <a:xfrm flipV="1">
                <a:off x="1728" y="3168"/>
                <a:ext cx="0" cy="432"/>
              </a:xfrm>
              <a:prstGeom prst="line">
                <a:avLst/>
              </a:prstGeom>
              <a:noFill/>
              <a:ln w="31750">
                <a:solidFill>
                  <a:srgbClr val="404040"/>
                </a:solidFill>
                <a:round/>
                <a:headEnd/>
                <a:tailEnd type="triangle" w="med" len="sm"/>
              </a:ln>
              <a:effectLst/>
            </p:spPr>
            <p:txBody>
              <a:bodyPr wrap="none" bIns="0" anchor="b">
                <a:prstTxWarp prst="textNoShape">
                  <a:avLst/>
                </a:prstTxWarp>
              </a:bodyPr>
              <a:lstStyle/>
              <a:p>
                <a:endParaRPr lang="fr-FR" sz="2000"/>
              </a:p>
            </p:txBody>
          </p:sp>
        </p:grpSp>
      </p:grpSp>
      <p:sp>
        <p:nvSpPr>
          <p:cNvPr id="2669637" name="Rectangle 69"/>
          <p:cNvSpPr>
            <a:spLocks noChangeArrowheads="1"/>
          </p:cNvSpPr>
          <p:nvPr/>
        </p:nvSpPr>
        <p:spPr bwMode="auto">
          <a:xfrm>
            <a:off x="5410200" y="3276600"/>
            <a:ext cx="3500438" cy="3428999"/>
          </a:xfrm>
          <a:prstGeom prst="rect">
            <a:avLst/>
          </a:prstGeom>
          <a:solidFill>
            <a:srgbClr val="CC0000"/>
          </a:solidFill>
          <a:ln w="9525">
            <a:solidFill>
              <a:schemeClr val="tx1"/>
            </a:solidFill>
            <a:miter lim="800000"/>
            <a:headEnd/>
            <a:tailEnd/>
          </a:ln>
          <a:effectLst/>
        </p:spPr>
        <p:txBody>
          <a:bodyPr wrap="none" lIns="85719" tIns="42861" rIns="85719" bIns="0" anchor="ctr">
            <a:prstTxWarp prst="textNoShape">
              <a:avLst/>
            </a:prstTxWarp>
          </a:bodyPr>
          <a:lstStyle/>
          <a:p>
            <a:pPr>
              <a:lnSpc>
                <a:spcPct val="110000"/>
              </a:lnSpc>
            </a:pPr>
            <a:r>
              <a:rPr lang="en-US" sz="2000" dirty="0">
                <a:solidFill>
                  <a:schemeClr val="bg1"/>
                </a:solidFill>
                <a:effectLst>
                  <a:outerShdw blurRad="38100" dist="38100" dir="2700000" algn="tl">
                    <a:srgbClr val="000000"/>
                  </a:outerShdw>
                </a:effectLst>
              </a:rPr>
              <a:t>Tasks and Open Questions</a:t>
            </a:r>
            <a:endParaRPr lang="en-US" sz="400" dirty="0">
              <a:solidFill>
                <a:schemeClr val="bg1"/>
              </a:solidFill>
              <a:effectLst>
                <a:outerShdw blurRad="38100" dist="38100" dir="2700000" algn="tl">
                  <a:srgbClr val="000000"/>
                </a:outerShdw>
              </a:effectLst>
            </a:endParaRPr>
          </a:p>
          <a:p>
            <a:pPr>
              <a:lnSpc>
                <a:spcPct val="110000"/>
              </a:lnSpc>
              <a:buFontTx/>
              <a:buChar char="•"/>
            </a:pPr>
            <a:r>
              <a:rPr lang="en-US" sz="2000" dirty="0">
                <a:solidFill>
                  <a:schemeClr val="bg1"/>
                </a:solidFill>
                <a:effectLst>
                  <a:outerShdw blurRad="38100" dist="38100" dir="2700000" algn="tl">
                    <a:srgbClr val="000000"/>
                  </a:outerShdw>
                </a:effectLst>
              </a:rPr>
              <a:t> Precision for </a:t>
            </a:r>
            <a:r>
              <a:rPr lang="en-US" sz="2000" b="1" dirty="0">
                <a:solidFill>
                  <a:schemeClr val="bg1"/>
                </a:solidFill>
                <a:effectLst>
                  <a:outerShdw blurRad="38100" dist="38100" dir="2700000" algn="tl">
                    <a:srgbClr val="000000"/>
                  </a:outerShdw>
                </a:effectLst>
                <a:latin typeface="Symbol" pitchFamily="-109" charset="2"/>
              </a:rPr>
              <a:t>q</a:t>
            </a:r>
            <a:r>
              <a:rPr lang="en-US" sz="2000" baseline="-25000" dirty="0">
                <a:solidFill>
                  <a:schemeClr val="bg1"/>
                </a:solidFill>
                <a:effectLst>
                  <a:outerShdw blurRad="38100" dist="38100" dir="2700000" algn="tl">
                    <a:srgbClr val="000000"/>
                  </a:outerShdw>
                </a:effectLst>
              </a:rPr>
              <a:t>12 </a:t>
            </a:r>
            <a:r>
              <a:rPr lang="en-US" sz="2000" dirty="0">
                <a:solidFill>
                  <a:schemeClr val="bg1"/>
                </a:solidFill>
                <a:effectLst>
                  <a:outerShdw blurRad="38100" dist="38100" dir="2700000" algn="tl">
                    <a:srgbClr val="000000"/>
                  </a:outerShdw>
                </a:effectLst>
              </a:rPr>
              <a:t>and</a:t>
            </a:r>
            <a:r>
              <a:rPr lang="en-US" sz="2000" baseline="-25000" dirty="0">
                <a:solidFill>
                  <a:schemeClr val="bg1"/>
                </a:solidFill>
                <a:effectLst>
                  <a:outerShdw blurRad="38100" dist="38100" dir="2700000" algn="tl">
                    <a:srgbClr val="000000"/>
                  </a:outerShdw>
                </a:effectLst>
              </a:rPr>
              <a:t> </a:t>
            </a:r>
            <a:r>
              <a:rPr lang="en-US" sz="2000" b="1" dirty="0">
                <a:solidFill>
                  <a:schemeClr val="bg1"/>
                </a:solidFill>
                <a:effectLst>
                  <a:outerShdw blurRad="38100" dist="38100" dir="2700000" algn="tl">
                    <a:srgbClr val="000000"/>
                  </a:outerShdw>
                </a:effectLst>
                <a:latin typeface="Symbol" pitchFamily="-109" charset="2"/>
              </a:rPr>
              <a:t>q</a:t>
            </a:r>
            <a:r>
              <a:rPr lang="en-US" sz="2000" baseline="-25000" dirty="0">
                <a:solidFill>
                  <a:schemeClr val="bg1"/>
                </a:solidFill>
                <a:effectLst>
                  <a:outerShdw blurRad="38100" dist="38100" dir="2700000" algn="tl">
                    <a:srgbClr val="000000"/>
                  </a:outerShdw>
                </a:effectLst>
              </a:rPr>
              <a:t>23</a:t>
            </a:r>
            <a:endParaRPr lang="en-US" sz="2000" dirty="0">
              <a:solidFill>
                <a:schemeClr val="bg1"/>
              </a:solidFill>
              <a:effectLst>
                <a:outerShdw blurRad="38100" dist="38100" dir="2700000" algn="tl">
                  <a:srgbClr val="000000"/>
                </a:outerShdw>
              </a:effectLst>
            </a:endParaRPr>
          </a:p>
          <a:p>
            <a:pPr>
              <a:lnSpc>
                <a:spcPct val="110000"/>
              </a:lnSpc>
              <a:buFontTx/>
              <a:buChar char="•"/>
            </a:pPr>
            <a:r>
              <a:rPr lang="en-US" sz="2000" dirty="0">
                <a:solidFill>
                  <a:schemeClr val="bg1"/>
                </a:solidFill>
                <a:effectLst>
                  <a:outerShdw blurRad="38100" dist="38100" dir="2700000" algn="tl">
                    <a:srgbClr val="000000"/>
                  </a:outerShdw>
                </a:effectLst>
              </a:rPr>
              <a:t> How large is </a:t>
            </a:r>
            <a:r>
              <a:rPr lang="en-US" sz="2000" b="1" dirty="0">
                <a:solidFill>
                  <a:schemeClr val="bg1"/>
                </a:solidFill>
                <a:effectLst>
                  <a:outerShdw blurRad="38100" dist="38100" dir="2700000" algn="tl">
                    <a:srgbClr val="000000"/>
                  </a:outerShdw>
                </a:effectLst>
                <a:latin typeface="Symbol" pitchFamily="-109" charset="2"/>
              </a:rPr>
              <a:t>q</a:t>
            </a:r>
            <a:r>
              <a:rPr lang="en-US" sz="2000" baseline="-25000" dirty="0">
                <a:solidFill>
                  <a:schemeClr val="bg1"/>
                </a:solidFill>
                <a:effectLst>
                  <a:outerShdw blurRad="38100" dist="38100" dir="2700000" algn="tl">
                    <a:srgbClr val="000000"/>
                  </a:outerShdw>
                </a:effectLst>
              </a:rPr>
              <a:t>13</a:t>
            </a:r>
            <a:r>
              <a:rPr lang="en-US" sz="500" baseline="-25000" dirty="0">
                <a:solidFill>
                  <a:schemeClr val="bg1"/>
                </a:solidFill>
                <a:effectLst>
                  <a:outerShdw blurRad="38100" dist="38100" dir="2700000" algn="tl">
                    <a:srgbClr val="000000"/>
                  </a:outerShdw>
                </a:effectLst>
              </a:rPr>
              <a:t> </a:t>
            </a:r>
            <a:r>
              <a:rPr lang="en-US" sz="2000" dirty="0">
                <a:solidFill>
                  <a:schemeClr val="bg1"/>
                </a:solidFill>
                <a:effectLst>
                  <a:outerShdw blurRad="38100" dist="38100" dir="2700000" algn="tl">
                    <a:srgbClr val="000000"/>
                  </a:outerShdw>
                </a:effectLst>
              </a:rPr>
              <a:t>?</a:t>
            </a:r>
            <a:endParaRPr lang="en-US" sz="2000" baseline="-25000" dirty="0">
              <a:solidFill>
                <a:schemeClr val="bg1"/>
              </a:solidFill>
              <a:effectLst>
                <a:outerShdw blurRad="38100" dist="38100" dir="2700000" algn="tl">
                  <a:srgbClr val="000000"/>
                </a:outerShdw>
              </a:effectLst>
            </a:endParaRPr>
          </a:p>
          <a:p>
            <a:pPr>
              <a:lnSpc>
                <a:spcPct val="110000"/>
              </a:lnSpc>
              <a:buFontTx/>
              <a:buChar char="•"/>
            </a:pPr>
            <a:r>
              <a:rPr lang="en-US" sz="2000" dirty="0">
                <a:solidFill>
                  <a:schemeClr val="bg1"/>
                </a:solidFill>
                <a:effectLst>
                  <a:outerShdw blurRad="38100" dist="38100" dir="2700000" algn="tl">
                    <a:srgbClr val="000000"/>
                  </a:outerShdw>
                </a:effectLst>
              </a:rPr>
              <a:t> CP-violating phase </a:t>
            </a:r>
            <a:r>
              <a:rPr lang="en-US" sz="2000" b="1" dirty="0" err="1">
                <a:solidFill>
                  <a:schemeClr val="bg1"/>
                </a:solidFill>
                <a:effectLst>
                  <a:outerShdw blurRad="38100" dist="38100" dir="2700000" algn="tl">
                    <a:srgbClr val="000000"/>
                  </a:outerShdw>
                </a:effectLst>
                <a:latin typeface="Symbol" pitchFamily="-109" charset="2"/>
              </a:rPr>
              <a:t>d</a:t>
            </a:r>
            <a:r>
              <a:rPr lang="en-US" sz="400" b="1" dirty="0">
                <a:solidFill>
                  <a:schemeClr val="bg1"/>
                </a:solidFill>
                <a:effectLst>
                  <a:outerShdw blurRad="38100" dist="38100" dir="2700000" algn="tl">
                    <a:srgbClr val="000000"/>
                  </a:outerShdw>
                </a:effectLst>
                <a:latin typeface="Symbol" pitchFamily="-109" charset="2"/>
              </a:rPr>
              <a:t> </a:t>
            </a:r>
            <a:r>
              <a:rPr lang="en-US" sz="2000" dirty="0">
                <a:solidFill>
                  <a:schemeClr val="bg1"/>
                </a:solidFill>
                <a:effectLst>
                  <a:outerShdw blurRad="38100" dist="38100" dir="2700000" algn="tl">
                    <a:srgbClr val="000000"/>
                  </a:outerShdw>
                </a:effectLst>
              </a:rPr>
              <a:t>?</a:t>
            </a:r>
          </a:p>
          <a:p>
            <a:pPr>
              <a:lnSpc>
                <a:spcPct val="110000"/>
              </a:lnSpc>
              <a:buFontTx/>
              <a:buChar char="•"/>
            </a:pPr>
            <a:r>
              <a:rPr lang="en-US" sz="2000" dirty="0">
                <a:solidFill>
                  <a:schemeClr val="bg1"/>
                </a:solidFill>
                <a:effectLst>
                  <a:outerShdw blurRad="38100" dist="38100" dir="2700000" algn="tl">
                    <a:srgbClr val="000000"/>
                  </a:outerShdw>
                </a:effectLst>
              </a:rPr>
              <a:t> Mass ordering</a:t>
            </a:r>
            <a:r>
              <a:rPr lang="en-US" sz="500" dirty="0">
                <a:solidFill>
                  <a:schemeClr val="bg1"/>
                </a:solidFill>
                <a:effectLst>
                  <a:outerShdw blurRad="38100" dist="38100" dir="2700000" algn="tl">
                    <a:srgbClr val="000000"/>
                  </a:outerShdw>
                </a:effectLst>
              </a:rPr>
              <a:t> </a:t>
            </a:r>
            <a:r>
              <a:rPr lang="en-US" sz="2000" dirty="0">
                <a:solidFill>
                  <a:schemeClr val="bg1"/>
                </a:solidFill>
                <a:effectLst>
                  <a:outerShdw blurRad="38100" dist="38100" dir="2700000" algn="tl">
                    <a:srgbClr val="000000"/>
                  </a:outerShdw>
                </a:effectLst>
              </a:rPr>
              <a:t>? </a:t>
            </a:r>
          </a:p>
          <a:p>
            <a:pPr>
              <a:lnSpc>
                <a:spcPct val="110000"/>
              </a:lnSpc>
            </a:pPr>
            <a:r>
              <a:rPr lang="en-US" sz="2000" dirty="0">
                <a:solidFill>
                  <a:schemeClr val="bg1"/>
                </a:solidFill>
                <a:effectLst>
                  <a:outerShdw blurRad="38100" dist="38100" dir="2700000" algn="tl">
                    <a:srgbClr val="000000"/>
                  </a:outerShdw>
                </a:effectLst>
              </a:rPr>
              <a:t>  </a:t>
            </a:r>
            <a:r>
              <a:rPr lang="en-US" sz="1050" dirty="0">
                <a:solidFill>
                  <a:schemeClr val="bg1"/>
                </a:solidFill>
                <a:effectLst>
                  <a:outerShdw blurRad="38100" dist="38100" dir="2700000" algn="tl">
                    <a:srgbClr val="000000"/>
                  </a:outerShdw>
                </a:effectLst>
              </a:rPr>
              <a:t> </a:t>
            </a:r>
            <a:r>
              <a:rPr lang="en-US" sz="2000" dirty="0">
                <a:solidFill>
                  <a:schemeClr val="bg1"/>
                </a:solidFill>
                <a:effectLst>
                  <a:outerShdw blurRad="38100" dist="38100" dir="2700000" algn="tl">
                    <a:srgbClr val="000000"/>
                  </a:outerShdw>
                </a:effectLst>
              </a:rPr>
              <a:t>(normal </a:t>
            </a:r>
            <a:r>
              <a:rPr lang="en-US" sz="2000" dirty="0" err="1">
                <a:solidFill>
                  <a:schemeClr val="bg1"/>
                </a:solidFill>
                <a:effectLst>
                  <a:outerShdw blurRad="38100" dist="38100" dir="2700000" algn="tl">
                    <a:srgbClr val="000000"/>
                  </a:outerShdw>
                </a:effectLst>
              </a:rPr>
              <a:t>vs</a:t>
            </a:r>
            <a:r>
              <a:rPr lang="en-US" sz="2000" dirty="0">
                <a:solidFill>
                  <a:schemeClr val="bg1"/>
                </a:solidFill>
                <a:effectLst>
                  <a:outerShdw blurRad="38100" dist="38100" dir="2700000" algn="tl">
                    <a:srgbClr val="000000"/>
                  </a:outerShdw>
                </a:effectLst>
              </a:rPr>
              <a:t> inverted)</a:t>
            </a:r>
          </a:p>
          <a:p>
            <a:pPr>
              <a:lnSpc>
                <a:spcPct val="110000"/>
              </a:lnSpc>
              <a:buFontTx/>
              <a:buChar char="•"/>
            </a:pPr>
            <a:r>
              <a:rPr lang="en-US" sz="2000" dirty="0">
                <a:solidFill>
                  <a:schemeClr val="bg1"/>
                </a:solidFill>
                <a:effectLst>
                  <a:outerShdw blurRad="38100" dist="38100" dir="2700000" algn="tl">
                    <a:srgbClr val="000000"/>
                  </a:outerShdw>
                </a:effectLst>
              </a:rPr>
              <a:t> Absolute masses</a:t>
            </a:r>
            <a:r>
              <a:rPr lang="en-US" sz="500" dirty="0">
                <a:solidFill>
                  <a:schemeClr val="bg1"/>
                </a:solidFill>
                <a:effectLst>
                  <a:outerShdw blurRad="38100" dist="38100" dir="2700000" algn="tl">
                    <a:srgbClr val="000000"/>
                  </a:outerShdw>
                </a:effectLst>
              </a:rPr>
              <a:t> </a:t>
            </a:r>
            <a:r>
              <a:rPr lang="en-US" sz="2000" dirty="0">
                <a:solidFill>
                  <a:schemeClr val="bg1"/>
                </a:solidFill>
                <a:effectLst>
                  <a:outerShdw blurRad="38100" dist="38100" dir="2700000" algn="tl">
                    <a:srgbClr val="000000"/>
                  </a:outerShdw>
                </a:effectLst>
              </a:rPr>
              <a:t>?</a:t>
            </a:r>
          </a:p>
          <a:p>
            <a:pPr>
              <a:lnSpc>
                <a:spcPct val="110000"/>
              </a:lnSpc>
            </a:pPr>
            <a:r>
              <a:rPr lang="en-US" sz="2000" dirty="0">
                <a:solidFill>
                  <a:schemeClr val="bg1"/>
                </a:solidFill>
                <a:effectLst>
                  <a:outerShdw blurRad="38100" dist="38100" dir="2700000" algn="tl">
                    <a:srgbClr val="000000"/>
                  </a:outerShdw>
                </a:effectLst>
              </a:rPr>
              <a:t>  </a:t>
            </a:r>
            <a:r>
              <a:rPr lang="en-US" sz="1200" dirty="0">
                <a:solidFill>
                  <a:schemeClr val="bg1"/>
                </a:solidFill>
                <a:effectLst>
                  <a:outerShdw blurRad="38100" dist="38100" dir="2700000" algn="tl">
                    <a:srgbClr val="000000"/>
                  </a:outerShdw>
                </a:effectLst>
              </a:rPr>
              <a:t> </a:t>
            </a:r>
            <a:r>
              <a:rPr lang="en-US" sz="2000" dirty="0">
                <a:solidFill>
                  <a:schemeClr val="bg1"/>
                </a:solidFill>
                <a:effectLst>
                  <a:outerShdw blurRad="38100" dist="38100" dir="2700000" algn="tl">
                    <a:srgbClr val="000000"/>
                  </a:outerShdw>
                </a:effectLst>
              </a:rPr>
              <a:t>(hierarchical </a:t>
            </a:r>
            <a:r>
              <a:rPr lang="en-US" sz="2000" dirty="0" err="1">
                <a:solidFill>
                  <a:schemeClr val="bg1"/>
                </a:solidFill>
                <a:effectLst>
                  <a:outerShdw blurRad="38100" dist="38100" dir="2700000" algn="tl">
                    <a:srgbClr val="000000"/>
                  </a:outerShdw>
                </a:effectLst>
              </a:rPr>
              <a:t>vs</a:t>
            </a:r>
            <a:r>
              <a:rPr lang="en-US" sz="2000" dirty="0">
                <a:solidFill>
                  <a:schemeClr val="bg1"/>
                </a:solidFill>
                <a:effectLst>
                  <a:outerShdw blurRad="38100" dist="38100" dir="2700000" algn="tl">
                    <a:srgbClr val="000000"/>
                  </a:outerShdw>
                </a:effectLst>
              </a:rPr>
              <a:t> degenerate)</a:t>
            </a:r>
          </a:p>
          <a:p>
            <a:pPr>
              <a:lnSpc>
                <a:spcPct val="110000"/>
              </a:lnSpc>
              <a:buFontTx/>
              <a:buChar char="•"/>
            </a:pPr>
            <a:r>
              <a:rPr lang="en-US" sz="2000" dirty="0">
                <a:solidFill>
                  <a:schemeClr val="bg1"/>
                </a:solidFill>
                <a:effectLst>
                  <a:outerShdw blurRad="38100" dist="38100" dir="2700000" algn="tl">
                    <a:srgbClr val="000000"/>
                  </a:outerShdw>
                </a:effectLst>
              </a:rPr>
              <a:t> Dirac or </a:t>
            </a:r>
            <a:r>
              <a:rPr lang="en-US" sz="2000" dirty="0" err="1">
                <a:solidFill>
                  <a:schemeClr val="bg1"/>
                </a:solidFill>
                <a:effectLst>
                  <a:outerShdw blurRad="38100" dist="38100" dir="2700000" algn="tl">
                    <a:srgbClr val="000000"/>
                  </a:outerShdw>
                </a:effectLst>
              </a:rPr>
              <a:t>Majorana</a:t>
            </a:r>
            <a:r>
              <a:rPr lang="en-US" sz="500" dirty="0">
                <a:solidFill>
                  <a:schemeClr val="bg1"/>
                </a:solidFill>
                <a:effectLst>
                  <a:outerShdw blurRad="38100" dist="38100" dir="2700000" algn="tl">
                    <a:srgbClr val="000000"/>
                  </a:outerShdw>
                </a:effectLst>
              </a:rPr>
              <a:t> </a:t>
            </a:r>
            <a:r>
              <a:rPr lang="en-US" sz="2000" dirty="0" smtClean="0">
                <a:solidFill>
                  <a:schemeClr val="bg1"/>
                </a:solidFill>
                <a:effectLst>
                  <a:outerShdw blurRad="38100" dist="38100" dir="2700000" algn="tl">
                    <a:srgbClr val="000000"/>
                  </a:outerShdw>
                </a:effectLst>
              </a:rPr>
              <a:t>?</a:t>
            </a:r>
          </a:p>
          <a:p>
            <a:pPr>
              <a:lnSpc>
                <a:spcPct val="110000"/>
              </a:lnSpc>
              <a:buFontTx/>
              <a:buChar char="•"/>
            </a:pPr>
            <a:r>
              <a:rPr lang="en-US" sz="2000" dirty="0" smtClean="0">
                <a:solidFill>
                  <a:schemeClr val="bg1"/>
                </a:solidFill>
                <a:effectLst>
                  <a:outerShdw blurRad="38100" dist="38100" dir="2700000" algn="tl">
                    <a:srgbClr val="000000"/>
                  </a:outerShdw>
                </a:effectLst>
              </a:rPr>
              <a:t> </a:t>
            </a:r>
            <a:r>
              <a:rPr lang="en-US" sz="2000" dirty="0" err="1" smtClean="0">
                <a:solidFill>
                  <a:schemeClr val="bg1"/>
                </a:solidFill>
                <a:effectLst>
                  <a:outerShdw blurRad="38100" dist="38100" dir="2700000" algn="tl">
                    <a:srgbClr val="000000"/>
                  </a:outerShdw>
                </a:effectLst>
              </a:rPr>
              <a:t>Steriles</a:t>
            </a:r>
            <a:r>
              <a:rPr lang="en-US" sz="2000" dirty="0" smtClean="0">
                <a:solidFill>
                  <a:schemeClr val="bg1"/>
                </a:solidFill>
                <a:effectLst>
                  <a:outerShdw blurRad="38100" dist="38100" dir="2700000" algn="tl">
                    <a:srgbClr val="000000"/>
                  </a:outerShdw>
                </a:effectLst>
              </a:rPr>
              <a:t> ? </a:t>
            </a:r>
            <a:endParaRPr lang="en-US" sz="2000" baseline="-25000" dirty="0">
              <a:solidFill>
                <a:schemeClr val="bg1"/>
              </a:solidFill>
              <a:effectLst>
                <a:outerShdw blurRad="38100" dist="38100" dir="2700000" algn="tl">
                  <a:srgbClr val="000000"/>
                </a:outerShdw>
              </a:effectLst>
            </a:endParaRPr>
          </a:p>
        </p:txBody>
      </p:sp>
      <p:sp>
        <p:nvSpPr>
          <p:cNvPr id="70" name="Ellipse 69"/>
          <p:cNvSpPr/>
          <p:nvPr/>
        </p:nvSpPr>
        <p:spPr bwMode="auto">
          <a:xfrm>
            <a:off x="4191000" y="1371600"/>
            <a:ext cx="685800" cy="762000"/>
          </a:xfrm>
          <a:prstGeom prst="ellipse">
            <a:avLst/>
          </a:prstGeom>
          <a:noFill/>
          <a:ln w="28575" cap="flat" cmpd="sng" algn="ctr">
            <a:solidFill>
              <a:srgbClr val="FA1D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68546" name="Picture 2" descr="C:\Users\Georg Raffelt\Desktop\pontecorvo.jpg"/>
          <p:cNvPicPr>
            <a:picLocks noChangeAspect="1" noChangeArrowheads="1"/>
          </p:cNvPicPr>
          <p:nvPr/>
        </p:nvPicPr>
        <p:blipFill>
          <a:blip r:embed="rId3"/>
          <a:srcRect/>
          <a:stretch>
            <a:fillRect/>
          </a:stretch>
        </p:blipFill>
        <p:spPr bwMode="auto">
          <a:xfrm>
            <a:off x="6000751" y="714376"/>
            <a:ext cx="3000375" cy="4143375"/>
          </a:xfrm>
          <a:prstGeom prst="rect">
            <a:avLst/>
          </a:prstGeom>
          <a:noFill/>
        </p:spPr>
      </p:pic>
      <p:sp>
        <p:nvSpPr>
          <p:cNvPr id="2668547" name="Rectangle 3"/>
          <p:cNvSpPr>
            <a:spLocks noGrp="1" noChangeArrowheads="1"/>
          </p:cNvSpPr>
          <p:nvPr>
            <p:ph type="title"/>
          </p:nvPr>
        </p:nvSpPr>
        <p:spPr>
          <a:xfrm>
            <a:off x="457200" y="0"/>
            <a:ext cx="8229600" cy="792162"/>
          </a:xfrm>
        </p:spPr>
        <p:txBody>
          <a:bodyPr/>
          <a:lstStyle/>
          <a:p>
            <a:r>
              <a:rPr lang="en-US" sz="3600" dirty="0">
                <a:solidFill>
                  <a:srgbClr val="FFFFFF"/>
                </a:solidFill>
              </a:rPr>
              <a:t>Neutrino Flavor Oscillations</a:t>
            </a:r>
          </a:p>
        </p:txBody>
      </p:sp>
      <p:sp>
        <p:nvSpPr>
          <p:cNvPr id="2668548" name="Rectangle 4"/>
          <p:cNvSpPr>
            <a:spLocks noChangeArrowheads="1"/>
          </p:cNvSpPr>
          <p:nvPr/>
        </p:nvSpPr>
        <p:spPr bwMode="auto">
          <a:xfrm>
            <a:off x="142876" y="714375"/>
            <a:ext cx="5786438" cy="857250"/>
          </a:xfrm>
          <a:prstGeom prst="rect">
            <a:avLst/>
          </a:prstGeom>
          <a:solidFill>
            <a:srgbClr val="FFFFFF"/>
          </a:solidFill>
          <a:ln w="9525">
            <a:solidFill>
              <a:schemeClr val="tx1"/>
            </a:solidFill>
            <a:miter lim="800000"/>
            <a:headEnd/>
            <a:tailEnd/>
          </a:ln>
          <a:effectLst/>
        </p:spPr>
        <p:txBody>
          <a:bodyPr wrap="none" lIns="85719" tIns="42861" rIns="85719" bIns="42861" anchor="ctr">
            <a:prstTxWarp prst="textNoShape">
              <a:avLst/>
            </a:prstTxWarp>
          </a:bodyPr>
          <a:lstStyle/>
          <a:p>
            <a:pPr algn="ctr"/>
            <a:endParaRPr lang="en-US" sz="2000">
              <a:solidFill>
                <a:schemeClr val="bg1"/>
              </a:solidFill>
              <a:effectLst>
                <a:outerShdw blurRad="38100" dist="38100" dir="2700000" algn="tl">
                  <a:srgbClr val="000000"/>
                </a:outerShdw>
              </a:effectLst>
            </a:endParaRPr>
          </a:p>
        </p:txBody>
      </p:sp>
      <p:sp>
        <p:nvSpPr>
          <p:cNvPr id="2668549" name="Rectangle 5"/>
          <p:cNvSpPr>
            <a:spLocks noChangeArrowheads="1"/>
          </p:cNvSpPr>
          <p:nvPr/>
        </p:nvSpPr>
        <p:spPr bwMode="auto">
          <a:xfrm>
            <a:off x="142875" y="714375"/>
            <a:ext cx="2286000" cy="857250"/>
          </a:xfrm>
          <a:prstGeom prst="rect">
            <a:avLst/>
          </a:prstGeom>
          <a:noFill/>
          <a:ln w="9525">
            <a:noFill/>
            <a:miter lim="800000"/>
            <a:headEnd/>
            <a:tailEnd/>
          </a:ln>
          <a:effectLst/>
        </p:spPr>
        <p:txBody>
          <a:bodyPr wrap="none" lIns="85719" tIns="42861" rIns="85719" bIns="42861" anchor="ctr">
            <a:prstTxWarp prst="textNoShape">
              <a:avLst/>
            </a:prstTxWarp>
          </a:bodyPr>
          <a:lstStyle/>
          <a:p>
            <a:pPr algn="ctr"/>
            <a:r>
              <a:rPr lang="en-US" sz="2000" dirty="0">
                <a:solidFill>
                  <a:srgbClr val="FF0000"/>
                </a:solidFill>
                <a:effectLst>
                  <a:outerShdw blurRad="38100" dist="38100" dir="2700000" algn="tl">
                    <a:srgbClr val="000000"/>
                  </a:outerShdw>
                </a:effectLst>
              </a:rPr>
              <a:t>Two-flavor mixing</a:t>
            </a:r>
          </a:p>
        </p:txBody>
      </p:sp>
      <p:graphicFrame>
        <p:nvGraphicFramePr>
          <p:cNvPr id="2668550" name="Object 6"/>
          <p:cNvGraphicFramePr>
            <a:graphicFrameLocks noChangeAspect="1"/>
          </p:cNvGraphicFramePr>
          <p:nvPr/>
        </p:nvGraphicFramePr>
        <p:xfrm>
          <a:off x="2780110" y="785813"/>
          <a:ext cx="2964656" cy="714375"/>
        </p:xfrm>
        <a:graphic>
          <a:graphicData uri="http://schemas.openxmlformats.org/presentationml/2006/ole">
            <p:oleObj spid="_x0000_s237570" name="Equation" r:id="rId4" imgW="3162240" imgH="761760" progId="Equation.3">
              <p:embed/>
            </p:oleObj>
          </a:graphicData>
        </a:graphic>
      </p:graphicFrame>
      <p:sp>
        <p:nvSpPr>
          <p:cNvPr id="2668551" name="Text Box 7"/>
          <p:cNvSpPr txBox="1">
            <a:spLocks noChangeArrowheads="1"/>
          </p:cNvSpPr>
          <p:nvPr/>
        </p:nvSpPr>
        <p:spPr bwMode="auto">
          <a:xfrm>
            <a:off x="6000751" y="4929188"/>
            <a:ext cx="3000375" cy="1000125"/>
          </a:xfrm>
          <a:prstGeom prst="rect">
            <a:avLst/>
          </a:prstGeom>
          <a:solidFill>
            <a:srgbClr val="4D4D4D"/>
          </a:solidFill>
          <a:ln w="9525">
            <a:solidFill>
              <a:schemeClr val="tx1"/>
            </a:solidFill>
            <a:miter lim="800000"/>
            <a:headEnd/>
            <a:tailEnd/>
          </a:ln>
          <a:effectLst/>
        </p:spPr>
        <p:txBody>
          <a:bodyPr wrap="none" lIns="91429" tIns="45714" rIns="91429" bIns="45714" anchor="ctr">
            <a:prstTxWarp prst="textNoShape">
              <a:avLst/>
            </a:prstTxWarp>
          </a:bodyPr>
          <a:lstStyle/>
          <a:p>
            <a:pPr algn="ctr" defTabSz="913748"/>
            <a:r>
              <a:rPr lang="en-US" sz="2000" dirty="0">
                <a:solidFill>
                  <a:schemeClr val="bg1"/>
                </a:solidFill>
                <a:effectLst>
                  <a:outerShdw blurRad="38100" dist="38100" dir="2700000" algn="tl">
                    <a:srgbClr val="000000"/>
                  </a:outerShdw>
                </a:effectLst>
              </a:rPr>
              <a:t>Bruno </a:t>
            </a:r>
            <a:r>
              <a:rPr lang="en-US" sz="2000" dirty="0" err="1">
                <a:solidFill>
                  <a:schemeClr val="bg1"/>
                </a:solidFill>
                <a:effectLst>
                  <a:outerShdw blurRad="38100" dist="38100" dir="2700000" algn="tl">
                    <a:srgbClr val="000000"/>
                  </a:outerShdw>
                </a:effectLst>
              </a:rPr>
              <a:t>Pontecorvo</a:t>
            </a:r>
            <a:endParaRPr lang="en-US" sz="2000" dirty="0">
              <a:solidFill>
                <a:schemeClr val="bg1"/>
              </a:solidFill>
              <a:effectLst>
                <a:outerShdw blurRad="38100" dist="38100" dir="2700000" algn="tl">
                  <a:srgbClr val="000000"/>
                </a:outerShdw>
              </a:effectLst>
            </a:endParaRPr>
          </a:p>
          <a:p>
            <a:pPr algn="ctr" defTabSz="913748"/>
            <a:r>
              <a:rPr lang="en-US" sz="2000" dirty="0">
                <a:solidFill>
                  <a:schemeClr val="bg1"/>
                </a:solidFill>
                <a:effectLst>
                  <a:outerShdw blurRad="38100" dist="38100" dir="2700000" algn="tl">
                    <a:srgbClr val="000000"/>
                  </a:outerShdw>
                </a:effectLst>
              </a:rPr>
              <a:t>(1913 – 1993)</a:t>
            </a:r>
          </a:p>
          <a:p>
            <a:pPr algn="ctr" defTabSz="913748"/>
            <a:r>
              <a:rPr lang="de-DE" sz="2000" dirty="0" err="1">
                <a:solidFill>
                  <a:schemeClr val="bg1"/>
                </a:solidFill>
                <a:effectLst>
                  <a:outerShdw blurRad="38100" dist="38100" dir="2700000" algn="tl">
                    <a:srgbClr val="000000"/>
                  </a:outerShdw>
                </a:effectLst>
              </a:rPr>
              <a:t>Invented</a:t>
            </a:r>
            <a:r>
              <a:rPr lang="de-DE" sz="2000" dirty="0">
                <a:solidFill>
                  <a:schemeClr val="bg1"/>
                </a:solidFill>
                <a:effectLst>
                  <a:outerShdw blurRad="38100" dist="38100" dir="2700000" algn="tl">
                    <a:srgbClr val="000000"/>
                  </a:outerShdw>
                </a:effectLst>
              </a:rPr>
              <a:t> nu </a:t>
            </a:r>
            <a:r>
              <a:rPr lang="de-DE" sz="2000" dirty="0" err="1">
                <a:solidFill>
                  <a:schemeClr val="bg1"/>
                </a:solidFill>
                <a:effectLst>
                  <a:outerShdw blurRad="38100" dist="38100" dir="2700000" algn="tl">
                    <a:srgbClr val="000000"/>
                  </a:outerShdw>
                </a:effectLst>
              </a:rPr>
              <a:t>oscillations</a:t>
            </a:r>
            <a:endParaRPr lang="de-DE" sz="2000" dirty="0">
              <a:solidFill>
                <a:schemeClr val="bg1"/>
              </a:solidFill>
              <a:effectLst>
                <a:outerShdw blurRad="38100" dist="38100" dir="2700000" algn="tl">
                  <a:srgbClr val="000000"/>
                </a:outerShdw>
              </a:effectLst>
            </a:endParaRPr>
          </a:p>
        </p:txBody>
      </p:sp>
      <p:sp>
        <p:nvSpPr>
          <p:cNvPr id="2668552" name="Rectangle 8"/>
          <p:cNvSpPr>
            <a:spLocks noChangeArrowheads="1"/>
          </p:cNvSpPr>
          <p:nvPr/>
        </p:nvSpPr>
        <p:spPr bwMode="auto">
          <a:xfrm>
            <a:off x="142876" y="1643063"/>
            <a:ext cx="5786438" cy="1857375"/>
          </a:xfrm>
          <a:prstGeom prst="rect">
            <a:avLst/>
          </a:prstGeom>
          <a:solidFill>
            <a:srgbClr val="DDDDDD"/>
          </a:solidFill>
          <a:ln w="9525">
            <a:noFill/>
            <a:miter lim="800000"/>
            <a:headEnd/>
            <a:tailEnd/>
          </a:ln>
          <a:effectLst/>
        </p:spPr>
        <p:txBody>
          <a:bodyPr wrap="none" lIns="85719" tIns="42861" rIns="85719" bIns="42861">
            <a:prstTxWarp prst="textNoShape">
              <a:avLst/>
            </a:prstTxWarp>
          </a:bodyPr>
          <a:lstStyle/>
          <a:p>
            <a:r>
              <a:rPr lang="en-US" sz="2000">
                <a:effectLst>
                  <a:outerShdw blurRad="38100" dist="38100" dir="2700000" algn="tl">
                    <a:srgbClr val="000000"/>
                  </a:outerShdw>
                </a:effectLst>
              </a:rPr>
              <a:t>Each mass eigenstate propagates as</a:t>
            </a:r>
          </a:p>
          <a:p>
            <a:endParaRPr lang="en-US" sz="2000">
              <a:effectLst>
                <a:outerShdw blurRad="38100" dist="38100" dir="2700000" algn="tl">
                  <a:srgbClr val="000000"/>
                </a:outerShdw>
              </a:effectLst>
            </a:endParaRPr>
          </a:p>
          <a:p>
            <a:r>
              <a:rPr lang="en-US" sz="2000">
                <a:effectLst>
                  <a:outerShdw blurRad="38100" dist="38100" dir="2700000" algn="tl">
                    <a:srgbClr val="000000"/>
                  </a:outerShdw>
                </a:effectLst>
              </a:rPr>
              <a:t>with </a:t>
            </a:r>
          </a:p>
        </p:txBody>
      </p:sp>
      <p:graphicFrame>
        <p:nvGraphicFramePr>
          <p:cNvPr id="2668553" name="Object 9"/>
          <p:cNvGraphicFramePr>
            <a:graphicFrameLocks noChangeAspect="1"/>
          </p:cNvGraphicFramePr>
          <p:nvPr/>
        </p:nvGraphicFramePr>
        <p:xfrm>
          <a:off x="4648200" y="1600200"/>
          <a:ext cx="464344" cy="333375"/>
        </p:xfrm>
        <a:graphic>
          <a:graphicData uri="http://schemas.openxmlformats.org/presentationml/2006/ole">
            <p:oleObj spid="_x0000_s237571" name="Equation" r:id="rId5" imgW="495000" imgH="355320" progId="Equation.3">
              <p:embed/>
            </p:oleObj>
          </a:graphicData>
        </a:graphic>
      </p:graphicFrame>
      <p:graphicFrame>
        <p:nvGraphicFramePr>
          <p:cNvPr id="2668554" name="Object 10"/>
          <p:cNvGraphicFramePr>
            <a:graphicFrameLocks noChangeAspect="1"/>
          </p:cNvGraphicFramePr>
          <p:nvPr/>
        </p:nvGraphicFramePr>
        <p:xfrm>
          <a:off x="881063" y="2047875"/>
          <a:ext cx="2381250" cy="654844"/>
        </p:xfrm>
        <a:graphic>
          <a:graphicData uri="http://schemas.openxmlformats.org/presentationml/2006/ole">
            <p:oleObj spid="_x0000_s237572" name="Equation" r:id="rId6" imgW="2539800" imgH="698400" progId="Equation.3">
              <p:embed/>
            </p:oleObj>
          </a:graphicData>
        </a:graphic>
      </p:graphicFrame>
      <p:graphicFrame>
        <p:nvGraphicFramePr>
          <p:cNvPr id="2668555" name="Object 11"/>
          <p:cNvGraphicFramePr>
            <a:graphicFrameLocks noChangeAspect="1"/>
          </p:cNvGraphicFramePr>
          <p:nvPr/>
        </p:nvGraphicFramePr>
        <p:xfrm>
          <a:off x="2119313" y="2696766"/>
          <a:ext cx="666750" cy="654844"/>
        </p:xfrm>
        <a:graphic>
          <a:graphicData uri="http://schemas.openxmlformats.org/presentationml/2006/ole">
            <p:oleObj spid="_x0000_s237573" name="Equation" r:id="rId7" imgW="711000" imgH="698400" progId="Equation.3">
              <p:embed/>
            </p:oleObj>
          </a:graphicData>
        </a:graphic>
      </p:graphicFrame>
      <p:sp>
        <p:nvSpPr>
          <p:cNvPr id="2668556" name="Text Box 12"/>
          <p:cNvSpPr txBox="1">
            <a:spLocks noChangeArrowheads="1"/>
          </p:cNvSpPr>
          <p:nvPr/>
        </p:nvSpPr>
        <p:spPr bwMode="auto">
          <a:xfrm>
            <a:off x="142876" y="2878338"/>
            <a:ext cx="2076153" cy="372070"/>
          </a:xfrm>
          <a:prstGeom prst="rect">
            <a:avLst/>
          </a:prstGeom>
          <a:noFill/>
          <a:ln w="9525">
            <a:noFill/>
            <a:miter lim="800000"/>
            <a:headEnd/>
            <a:tailEnd/>
          </a:ln>
          <a:effectLst/>
        </p:spPr>
        <p:txBody>
          <a:bodyPr wrap="none" lIns="85719" tIns="42861" rIns="85719" bIns="42861" anchor="ctr">
            <a:prstTxWarp prst="textNoShape">
              <a:avLst/>
            </a:prstTxWarp>
          </a:bodyPr>
          <a:lstStyle/>
          <a:p>
            <a:r>
              <a:rPr lang="en-US" sz="2000">
                <a:effectLst>
                  <a:outerShdw blurRad="38100" dist="38100" dir="2700000" algn="tl">
                    <a:srgbClr val="000000"/>
                  </a:outerShdw>
                </a:effectLst>
              </a:rPr>
              <a:t>Phase difference            implies flavor oscillations</a:t>
            </a:r>
          </a:p>
        </p:txBody>
      </p:sp>
      <p:sp>
        <p:nvSpPr>
          <p:cNvPr id="2668557" name="Rectangle 13"/>
          <p:cNvSpPr>
            <a:spLocks noChangeArrowheads="1"/>
          </p:cNvSpPr>
          <p:nvPr/>
        </p:nvSpPr>
        <p:spPr bwMode="auto">
          <a:xfrm>
            <a:off x="142876" y="3429000"/>
            <a:ext cx="5786438" cy="3143250"/>
          </a:xfrm>
          <a:prstGeom prst="rect">
            <a:avLst/>
          </a:prstGeom>
          <a:solidFill>
            <a:srgbClr val="DDDDDD"/>
          </a:solidFill>
          <a:ln w="9525">
            <a:noFill/>
            <a:miter lim="800000"/>
            <a:headEnd/>
            <a:tailEnd/>
          </a:ln>
          <a:effectLst/>
        </p:spPr>
        <p:txBody>
          <a:bodyPr wrap="none" lIns="85719" tIns="42861" rIns="85719" bIns="42861" anchor="ctr">
            <a:prstTxWarp prst="textNoShape">
              <a:avLst/>
            </a:prstTxWarp>
          </a:bodyPr>
          <a:lstStyle/>
          <a:p>
            <a:endParaRPr lang="fr-FR" sz="2000"/>
          </a:p>
        </p:txBody>
      </p:sp>
      <p:sp>
        <p:nvSpPr>
          <p:cNvPr id="2668558" name="Rectangle 14"/>
          <p:cNvSpPr>
            <a:spLocks noChangeArrowheads="1"/>
          </p:cNvSpPr>
          <p:nvPr/>
        </p:nvSpPr>
        <p:spPr bwMode="auto">
          <a:xfrm>
            <a:off x="1285875" y="5786438"/>
            <a:ext cx="1428750" cy="714375"/>
          </a:xfrm>
          <a:prstGeom prst="rect">
            <a:avLst/>
          </a:prstGeom>
          <a:noFill/>
          <a:ln w="9525">
            <a:noFill/>
            <a:miter lim="800000"/>
            <a:headEnd/>
            <a:tailEnd/>
          </a:ln>
          <a:effectLst/>
        </p:spPr>
        <p:txBody>
          <a:bodyPr wrap="none" lIns="85719" tIns="42861" rIns="85719" bIns="42861" anchor="ctr">
            <a:prstTxWarp prst="textNoShape">
              <a:avLst/>
            </a:prstTxWarp>
          </a:bodyPr>
          <a:lstStyle/>
          <a:p>
            <a:r>
              <a:rPr lang="en-US" sz="2000">
                <a:effectLst>
                  <a:outerShdw blurRad="38100" dist="38100" dir="2700000" algn="tl">
                    <a:srgbClr val="000000"/>
                  </a:outerShdw>
                </a:effectLst>
              </a:rPr>
              <a:t>Oscillation </a:t>
            </a:r>
          </a:p>
          <a:p>
            <a:r>
              <a:rPr lang="en-US" sz="2000">
                <a:effectLst>
                  <a:outerShdw blurRad="38100" dist="38100" dir="2700000" algn="tl">
                    <a:srgbClr val="000000"/>
                  </a:outerShdw>
                </a:effectLst>
              </a:rPr>
              <a:t>Length</a:t>
            </a:r>
          </a:p>
        </p:txBody>
      </p:sp>
      <p:graphicFrame>
        <p:nvGraphicFramePr>
          <p:cNvPr id="2668559" name="Object 15"/>
          <p:cNvGraphicFramePr>
            <a:graphicFrameLocks noChangeAspect="1"/>
          </p:cNvGraphicFramePr>
          <p:nvPr/>
        </p:nvGraphicFramePr>
        <p:xfrm>
          <a:off x="2655095" y="5738813"/>
          <a:ext cx="2809875" cy="785813"/>
        </p:xfrm>
        <a:graphic>
          <a:graphicData uri="http://schemas.openxmlformats.org/presentationml/2006/ole">
            <p:oleObj spid="_x0000_s237574" name="Equation" r:id="rId8" imgW="2997000" imgH="838080" progId="Equation.3">
              <p:embed/>
            </p:oleObj>
          </a:graphicData>
        </a:graphic>
      </p:graphicFrame>
      <p:sp>
        <p:nvSpPr>
          <p:cNvPr id="2668560" name="Line 16"/>
          <p:cNvSpPr>
            <a:spLocks noChangeShapeType="1"/>
          </p:cNvSpPr>
          <p:nvPr/>
        </p:nvSpPr>
        <p:spPr bwMode="auto">
          <a:xfrm flipV="1">
            <a:off x="1285876" y="3518298"/>
            <a:ext cx="1489" cy="1982391"/>
          </a:xfrm>
          <a:prstGeom prst="line">
            <a:avLst/>
          </a:prstGeom>
          <a:noFill/>
          <a:ln w="57150">
            <a:solidFill>
              <a:schemeClr val="tx1"/>
            </a:solidFill>
            <a:round/>
            <a:headEnd/>
            <a:tailEnd type="triangle" w="med" len="med"/>
          </a:ln>
          <a:effectLst/>
        </p:spPr>
        <p:txBody>
          <a:bodyPr lIns="85719" tIns="42861" rIns="85719" bIns="42861">
            <a:prstTxWarp prst="textNoShape">
              <a:avLst/>
            </a:prstTxWarp>
          </a:bodyPr>
          <a:lstStyle/>
          <a:p>
            <a:endParaRPr lang="fr-FR" sz="2000"/>
          </a:p>
        </p:txBody>
      </p:sp>
      <p:sp>
        <p:nvSpPr>
          <p:cNvPr id="2668561" name="Line 17"/>
          <p:cNvSpPr>
            <a:spLocks noChangeShapeType="1"/>
          </p:cNvSpPr>
          <p:nvPr/>
        </p:nvSpPr>
        <p:spPr bwMode="auto">
          <a:xfrm>
            <a:off x="1285875" y="5500688"/>
            <a:ext cx="4572000" cy="0"/>
          </a:xfrm>
          <a:prstGeom prst="line">
            <a:avLst/>
          </a:prstGeom>
          <a:noFill/>
          <a:ln w="57150">
            <a:solidFill>
              <a:schemeClr val="tx1"/>
            </a:solidFill>
            <a:round/>
            <a:headEnd/>
            <a:tailEnd type="triangle" w="med" len="med"/>
          </a:ln>
          <a:effectLst/>
        </p:spPr>
        <p:txBody>
          <a:bodyPr lIns="85719" tIns="42861" rIns="85719" bIns="42861">
            <a:prstTxWarp prst="textNoShape">
              <a:avLst/>
            </a:prstTxWarp>
          </a:bodyPr>
          <a:lstStyle/>
          <a:p>
            <a:endParaRPr lang="fr-FR" sz="2000"/>
          </a:p>
        </p:txBody>
      </p:sp>
      <p:graphicFrame>
        <p:nvGraphicFramePr>
          <p:cNvPr id="2668562" name="Object 18"/>
          <p:cNvGraphicFramePr>
            <a:graphicFrameLocks noChangeAspect="1"/>
          </p:cNvGraphicFramePr>
          <p:nvPr/>
        </p:nvGraphicFramePr>
        <p:xfrm>
          <a:off x="1285875" y="4000501"/>
          <a:ext cx="4286250" cy="1500188"/>
        </p:xfrm>
        <a:graphic>
          <a:graphicData uri="http://schemas.openxmlformats.org/presentationml/2006/ole">
            <p:oleObj spid="_x0000_s237575" name="CorelDRAW" r:id="rId9" imgW="9552240" imgH="2008440" progId="">
              <p:embed/>
            </p:oleObj>
          </a:graphicData>
        </a:graphic>
      </p:graphicFrame>
      <p:sp>
        <p:nvSpPr>
          <p:cNvPr id="2668563" name="Rectangle 19"/>
          <p:cNvSpPr>
            <a:spLocks noChangeArrowheads="1"/>
          </p:cNvSpPr>
          <p:nvPr/>
        </p:nvSpPr>
        <p:spPr bwMode="auto">
          <a:xfrm>
            <a:off x="214313" y="4000501"/>
            <a:ext cx="1000125" cy="1500188"/>
          </a:xfrm>
          <a:prstGeom prst="rect">
            <a:avLst/>
          </a:prstGeom>
          <a:noFill/>
          <a:ln w="9525">
            <a:noFill/>
            <a:miter lim="800000"/>
            <a:headEnd/>
            <a:tailEnd/>
          </a:ln>
          <a:effectLst/>
        </p:spPr>
        <p:txBody>
          <a:bodyPr wrap="none" lIns="91429" tIns="45714" rIns="91429" bIns="45714" anchor="ctr">
            <a:prstTxWarp prst="textNoShape">
              <a:avLst/>
            </a:prstTxWarp>
          </a:bodyPr>
          <a:lstStyle/>
          <a:p>
            <a:pPr algn="ctr" defTabSz="913748"/>
            <a:r>
              <a:rPr lang="en-US" sz="2000" dirty="0">
                <a:effectLst>
                  <a:outerShdw blurRad="38100" dist="38100" dir="2700000" algn="tl">
                    <a:srgbClr val="000000"/>
                  </a:outerShdw>
                </a:effectLst>
                <a:sym typeface="Symbol" pitchFamily="-109" charset="2"/>
              </a:rPr>
              <a:t>sin</a:t>
            </a:r>
            <a:r>
              <a:rPr lang="en-US" sz="2000" baseline="30000" dirty="0">
                <a:effectLst>
                  <a:outerShdw blurRad="38100" dist="38100" dir="2700000" algn="tl">
                    <a:srgbClr val="000000"/>
                  </a:outerShdw>
                </a:effectLst>
                <a:sym typeface="Symbol" pitchFamily="-109" charset="2"/>
              </a:rPr>
              <a:t>2</a:t>
            </a:r>
            <a:r>
              <a:rPr lang="en-US" sz="2000" dirty="0">
                <a:effectLst>
                  <a:outerShdw blurRad="38100" dist="38100" dir="2700000" algn="tl">
                    <a:srgbClr val="000000"/>
                  </a:outerShdw>
                </a:effectLst>
                <a:sym typeface="Symbol" pitchFamily="-109" charset="2"/>
              </a:rPr>
              <a:t>(2</a:t>
            </a:r>
            <a:r>
              <a:rPr lang="en-US" sz="2000" b="1" dirty="0">
                <a:effectLst>
                  <a:outerShdw blurRad="38100" dist="38100" dir="2700000" algn="tl">
                    <a:srgbClr val="000000"/>
                  </a:outerShdw>
                </a:effectLst>
                <a:latin typeface="Symbol" pitchFamily="-109" charset="2"/>
                <a:sym typeface="Symbol" pitchFamily="-109" charset="2"/>
              </a:rPr>
              <a:t>q</a:t>
            </a:r>
            <a:r>
              <a:rPr lang="en-US" sz="2000" dirty="0">
                <a:effectLst>
                  <a:outerShdw blurRad="38100" dist="38100" dir="2700000" algn="tl">
                    <a:srgbClr val="000000"/>
                  </a:outerShdw>
                </a:effectLst>
                <a:sym typeface="Symbol" pitchFamily="-109" charset="2"/>
              </a:rPr>
              <a:t>)</a:t>
            </a:r>
            <a:endParaRPr lang="de-DE" sz="2000" dirty="0">
              <a:effectLst>
                <a:outerShdw blurRad="38100" dist="38100" dir="2700000" algn="tl">
                  <a:srgbClr val="000000"/>
                </a:outerShdw>
              </a:effectLst>
              <a:sym typeface="Symbol" pitchFamily="-109" charset="2"/>
            </a:endParaRPr>
          </a:p>
        </p:txBody>
      </p:sp>
      <p:sp>
        <p:nvSpPr>
          <p:cNvPr id="2668564" name="Line 20"/>
          <p:cNvSpPr>
            <a:spLocks noChangeShapeType="1"/>
          </p:cNvSpPr>
          <p:nvPr/>
        </p:nvSpPr>
        <p:spPr bwMode="auto">
          <a:xfrm>
            <a:off x="214313" y="4000500"/>
            <a:ext cx="2857500" cy="0"/>
          </a:xfrm>
          <a:prstGeom prst="line">
            <a:avLst/>
          </a:prstGeom>
          <a:noFill/>
          <a:ln w="38100">
            <a:solidFill>
              <a:schemeClr val="tx1"/>
            </a:solidFill>
            <a:prstDash val="sysDot"/>
            <a:round/>
            <a:headEnd/>
            <a:tailEnd/>
          </a:ln>
          <a:effectLst/>
        </p:spPr>
        <p:txBody>
          <a:bodyPr lIns="85719" tIns="42861" rIns="85719" bIns="42861">
            <a:prstTxWarp prst="textNoShape">
              <a:avLst/>
            </a:prstTxWarp>
          </a:bodyPr>
          <a:lstStyle/>
          <a:p>
            <a:endParaRPr lang="fr-FR" sz="2000"/>
          </a:p>
        </p:txBody>
      </p:sp>
      <p:sp>
        <p:nvSpPr>
          <p:cNvPr id="2668565" name="Line 21"/>
          <p:cNvSpPr>
            <a:spLocks noChangeShapeType="1"/>
          </p:cNvSpPr>
          <p:nvPr/>
        </p:nvSpPr>
        <p:spPr bwMode="auto">
          <a:xfrm>
            <a:off x="214312" y="5500688"/>
            <a:ext cx="3506391" cy="0"/>
          </a:xfrm>
          <a:prstGeom prst="line">
            <a:avLst/>
          </a:prstGeom>
          <a:noFill/>
          <a:ln w="38100">
            <a:solidFill>
              <a:schemeClr val="tx1"/>
            </a:solidFill>
            <a:prstDash val="sysDot"/>
            <a:round/>
            <a:headEnd/>
            <a:tailEnd/>
          </a:ln>
          <a:effectLst/>
        </p:spPr>
        <p:txBody>
          <a:bodyPr lIns="85719" tIns="42861" rIns="85719" bIns="42861">
            <a:prstTxWarp prst="textNoShape">
              <a:avLst/>
            </a:prstTxWarp>
          </a:bodyPr>
          <a:lstStyle/>
          <a:p>
            <a:endParaRPr lang="fr-FR" sz="2000"/>
          </a:p>
        </p:txBody>
      </p:sp>
      <p:sp>
        <p:nvSpPr>
          <p:cNvPr id="2668566" name="Line 22"/>
          <p:cNvSpPr>
            <a:spLocks noChangeShapeType="1"/>
          </p:cNvSpPr>
          <p:nvPr/>
        </p:nvSpPr>
        <p:spPr bwMode="auto">
          <a:xfrm flipH="1" flipV="1">
            <a:off x="714376" y="4000501"/>
            <a:ext cx="2977" cy="500063"/>
          </a:xfrm>
          <a:prstGeom prst="line">
            <a:avLst/>
          </a:prstGeom>
          <a:noFill/>
          <a:ln w="38100">
            <a:solidFill>
              <a:srgbClr val="003399"/>
            </a:solidFill>
            <a:round/>
            <a:headEnd/>
            <a:tailEnd type="triangle" w="med" len="med"/>
          </a:ln>
          <a:effectLst/>
        </p:spPr>
        <p:txBody>
          <a:bodyPr lIns="85719" tIns="42861" rIns="85719" bIns="42861">
            <a:prstTxWarp prst="textNoShape">
              <a:avLst/>
            </a:prstTxWarp>
          </a:bodyPr>
          <a:lstStyle/>
          <a:p>
            <a:endParaRPr lang="fr-FR" sz="2000"/>
          </a:p>
        </p:txBody>
      </p:sp>
      <p:sp>
        <p:nvSpPr>
          <p:cNvPr id="2668567" name="Line 23"/>
          <p:cNvSpPr>
            <a:spLocks noChangeShapeType="1"/>
          </p:cNvSpPr>
          <p:nvPr/>
        </p:nvSpPr>
        <p:spPr bwMode="auto">
          <a:xfrm rot="10800000" flipH="1" flipV="1">
            <a:off x="724793" y="4999138"/>
            <a:ext cx="0" cy="500063"/>
          </a:xfrm>
          <a:prstGeom prst="line">
            <a:avLst/>
          </a:prstGeom>
          <a:noFill/>
          <a:ln w="38100">
            <a:solidFill>
              <a:srgbClr val="003399"/>
            </a:solidFill>
            <a:round/>
            <a:headEnd/>
            <a:tailEnd type="triangle" w="med" len="med"/>
          </a:ln>
          <a:effectLst/>
        </p:spPr>
        <p:txBody>
          <a:bodyPr lIns="85719" tIns="42861" rIns="85719" bIns="42861">
            <a:prstTxWarp prst="textNoShape">
              <a:avLst/>
            </a:prstTxWarp>
          </a:bodyPr>
          <a:lstStyle/>
          <a:p>
            <a:endParaRPr lang="fr-FR" sz="2000"/>
          </a:p>
        </p:txBody>
      </p:sp>
      <p:sp>
        <p:nvSpPr>
          <p:cNvPr id="2668568" name="Rectangle 24"/>
          <p:cNvSpPr>
            <a:spLocks noChangeArrowheads="1"/>
          </p:cNvSpPr>
          <p:nvPr/>
        </p:nvSpPr>
        <p:spPr bwMode="auto">
          <a:xfrm>
            <a:off x="1385591" y="3429001"/>
            <a:ext cx="2391427" cy="400097"/>
          </a:xfrm>
          <a:prstGeom prst="rect">
            <a:avLst/>
          </a:prstGeom>
          <a:noFill/>
          <a:ln w="9525">
            <a:noFill/>
            <a:miter lim="800000"/>
            <a:headEnd/>
            <a:tailEnd/>
          </a:ln>
          <a:effectLst/>
        </p:spPr>
        <p:txBody>
          <a:bodyPr wrap="none" lIns="91429" tIns="45714" rIns="91429" bIns="45714">
            <a:prstTxWarp prst="textNoShape">
              <a:avLst/>
            </a:prstTxWarp>
            <a:spAutoFit/>
          </a:bodyPr>
          <a:lstStyle/>
          <a:p>
            <a:pPr defTabSz="913748"/>
            <a:r>
              <a:rPr lang="en-US" sz="2000" dirty="0">
                <a:solidFill>
                  <a:srgbClr val="404040"/>
                </a:solidFill>
                <a:effectLst>
                  <a:outerShdw blurRad="38100" dist="38100" dir="2700000" algn="tl">
                    <a:srgbClr val="000000"/>
                  </a:outerShdw>
                </a:effectLst>
              </a:rPr>
              <a:t>Probability</a:t>
            </a:r>
            <a:r>
              <a:rPr lang="en-US" sz="2000" b="1" dirty="0">
                <a:solidFill>
                  <a:srgbClr val="404040"/>
                </a:solidFill>
                <a:effectLst>
                  <a:outerShdw blurRad="38100" dist="38100" dir="2700000" algn="tl">
                    <a:srgbClr val="000000"/>
                  </a:outerShdw>
                </a:effectLst>
              </a:rPr>
              <a:t> </a:t>
            </a:r>
            <a:r>
              <a:rPr lang="en-US" sz="2000" b="1" dirty="0">
                <a:solidFill>
                  <a:srgbClr val="404040"/>
                </a:solidFill>
                <a:effectLst>
                  <a:outerShdw blurRad="38100" dist="38100" dir="2700000" algn="tl">
                    <a:srgbClr val="000000"/>
                  </a:outerShdw>
                </a:effectLst>
                <a:latin typeface="Symbol" pitchFamily="-109" charset="2"/>
              </a:rPr>
              <a:t>n</a:t>
            </a:r>
            <a:r>
              <a:rPr lang="en-US" baseline="-25000" dirty="0">
                <a:solidFill>
                  <a:srgbClr val="404040"/>
                </a:solidFill>
                <a:effectLst>
                  <a:outerShdw blurRad="38100" dist="38100" dir="2700000" algn="tl">
                    <a:srgbClr val="000000"/>
                  </a:outerShdw>
                </a:effectLst>
              </a:rPr>
              <a:t>e</a:t>
            </a:r>
            <a:r>
              <a:rPr lang="en-US" sz="2000" b="1" baseline="-25000" dirty="0">
                <a:solidFill>
                  <a:srgbClr val="404040"/>
                </a:solidFill>
                <a:effectLst>
                  <a:outerShdw blurRad="38100" dist="38100" dir="2700000" algn="tl">
                    <a:srgbClr val="000000"/>
                  </a:outerShdw>
                </a:effectLst>
                <a:latin typeface="Comic Sans MS" pitchFamily="-109" charset="0"/>
              </a:rPr>
              <a:t> </a:t>
            </a:r>
            <a:r>
              <a:rPr lang="en-US" sz="2000" b="1" dirty="0" err="1">
                <a:solidFill>
                  <a:srgbClr val="404040"/>
                </a:solidFill>
                <a:effectLst>
                  <a:outerShdw blurRad="38100" dist="38100" dir="2700000" algn="tl">
                    <a:srgbClr val="000000"/>
                  </a:outerShdw>
                </a:effectLst>
                <a:latin typeface="Comic Sans MS" pitchFamily="-109" charset="0"/>
                <a:sym typeface="Symbol" pitchFamily="-109" charset="2"/>
              </a:rPr>
              <a:t></a:t>
            </a:r>
            <a:r>
              <a:rPr lang="en-US" sz="2000" b="1" dirty="0">
                <a:solidFill>
                  <a:srgbClr val="404040"/>
                </a:solidFill>
                <a:effectLst>
                  <a:outerShdw blurRad="38100" dist="38100" dir="2700000" algn="tl">
                    <a:srgbClr val="000000"/>
                  </a:outerShdw>
                </a:effectLst>
                <a:latin typeface="Comic Sans MS" pitchFamily="-109" charset="0"/>
                <a:sym typeface="Symbol" pitchFamily="-109" charset="2"/>
              </a:rPr>
              <a:t> </a:t>
            </a:r>
            <a:r>
              <a:rPr lang="en-US" sz="2000" b="1" dirty="0">
                <a:solidFill>
                  <a:srgbClr val="404040"/>
                </a:solidFill>
                <a:effectLst>
                  <a:outerShdw blurRad="38100" dist="38100" dir="2700000" algn="tl">
                    <a:srgbClr val="000000"/>
                  </a:outerShdw>
                </a:effectLst>
                <a:latin typeface="Symbol" pitchFamily="-109" charset="2"/>
              </a:rPr>
              <a:t>n</a:t>
            </a:r>
            <a:r>
              <a:rPr lang="en-US" b="1" baseline="-25000" dirty="0">
                <a:solidFill>
                  <a:srgbClr val="404040"/>
                </a:solidFill>
                <a:effectLst>
                  <a:outerShdw blurRad="38100" dist="38100" dir="2700000" algn="tl">
                    <a:srgbClr val="000000"/>
                  </a:outerShdw>
                </a:effectLst>
                <a:latin typeface="Symbol" pitchFamily="-109" charset="2"/>
              </a:rPr>
              <a:t>m</a:t>
            </a:r>
            <a:r>
              <a:rPr lang="en-US" sz="2000" b="1" dirty="0">
                <a:solidFill>
                  <a:srgbClr val="404040"/>
                </a:solidFill>
                <a:effectLst>
                  <a:outerShdw blurRad="38100" dist="38100" dir="2700000" algn="tl">
                    <a:srgbClr val="000000"/>
                  </a:outerShdw>
                </a:effectLst>
                <a:latin typeface="Comic Sans MS" pitchFamily="-109" charset="0"/>
                <a:sym typeface="Symbol" pitchFamily="-109" charset="2"/>
              </a:rPr>
              <a:t> </a:t>
            </a:r>
            <a:endParaRPr lang="de-DE" sz="2000" b="1" dirty="0">
              <a:solidFill>
                <a:srgbClr val="404040"/>
              </a:solidFill>
              <a:effectLst>
                <a:outerShdw blurRad="38100" dist="38100" dir="2700000" algn="tl">
                  <a:srgbClr val="000000"/>
                </a:outerShdw>
              </a:effectLst>
              <a:latin typeface="Comic Sans MS" pitchFamily="-109" charset="0"/>
              <a:sym typeface="Symbol" pitchFamily="-109" charset="2"/>
            </a:endParaRPr>
          </a:p>
        </p:txBody>
      </p:sp>
      <p:sp>
        <p:nvSpPr>
          <p:cNvPr id="2668569" name="Line 25"/>
          <p:cNvSpPr>
            <a:spLocks noChangeShapeType="1"/>
          </p:cNvSpPr>
          <p:nvPr/>
        </p:nvSpPr>
        <p:spPr bwMode="auto">
          <a:xfrm rot="10800000" flipH="1">
            <a:off x="1285875" y="5643563"/>
            <a:ext cx="2857500" cy="0"/>
          </a:xfrm>
          <a:prstGeom prst="line">
            <a:avLst/>
          </a:prstGeom>
          <a:noFill/>
          <a:ln w="38100">
            <a:solidFill>
              <a:srgbClr val="003399"/>
            </a:solidFill>
            <a:round/>
            <a:headEnd type="triangle" w="med" len="med"/>
            <a:tailEnd type="triangle" w="med" len="med"/>
          </a:ln>
          <a:effectLst/>
        </p:spPr>
        <p:txBody>
          <a:bodyPr lIns="85719" tIns="42861" rIns="85719" bIns="42861">
            <a:prstTxWarp prst="textNoShape">
              <a:avLst/>
            </a:prstTxWarp>
          </a:bodyPr>
          <a:lstStyle/>
          <a:p>
            <a:endParaRPr lang="fr-FR" sz="2000"/>
          </a:p>
        </p:txBody>
      </p:sp>
      <p:sp>
        <p:nvSpPr>
          <p:cNvPr id="2668570" name="Text Box 26"/>
          <p:cNvSpPr txBox="1">
            <a:spLocks noChangeArrowheads="1"/>
          </p:cNvSpPr>
          <p:nvPr/>
        </p:nvSpPr>
        <p:spPr bwMode="auto">
          <a:xfrm>
            <a:off x="5584417" y="4994672"/>
            <a:ext cx="301352" cy="394336"/>
          </a:xfrm>
          <a:prstGeom prst="rect">
            <a:avLst/>
          </a:prstGeom>
          <a:noFill/>
          <a:ln w="9525">
            <a:noFill/>
            <a:miter lim="800000"/>
            <a:headEnd/>
            <a:tailEnd/>
          </a:ln>
          <a:effectLst/>
        </p:spPr>
        <p:txBody>
          <a:bodyPr wrap="none" lIns="85719" tIns="42861" rIns="85719" bIns="42861">
            <a:prstTxWarp prst="textNoShape">
              <a:avLst/>
            </a:prstTxWarp>
            <a:spAutoFit/>
          </a:bodyPr>
          <a:lstStyle/>
          <a:p>
            <a:pPr algn="ctr"/>
            <a:r>
              <a:rPr lang="en-US" sz="2000" b="1" dirty="0" err="1">
                <a:solidFill>
                  <a:srgbClr val="404040"/>
                </a:solidFill>
                <a:effectLst>
                  <a:outerShdw blurRad="38100" dist="38100" dir="2700000" algn="tl">
                    <a:srgbClr val="000000"/>
                  </a:outerShdw>
                </a:effectLst>
              </a:rPr>
              <a:t>z</a:t>
            </a:r>
            <a:endParaRPr lang="en-US" sz="2000" b="1" dirty="0">
              <a:solidFill>
                <a:srgbClr val="404040"/>
              </a:solidFill>
              <a:effectLst>
                <a:outerShdw blurRad="38100" dist="38100" dir="2700000" algn="tl">
                  <a:srgbClr val="000000"/>
                </a:outerShdw>
              </a:effectLst>
            </a:endParaRPr>
          </a:p>
        </p:txBody>
      </p:sp>
      <p:sp>
        <p:nvSpPr>
          <p:cNvPr id="2668571" name="Rectangle 27"/>
          <p:cNvSpPr>
            <a:spLocks noChangeArrowheads="1"/>
          </p:cNvSpPr>
          <p:nvPr/>
        </p:nvSpPr>
        <p:spPr bwMode="auto">
          <a:xfrm>
            <a:off x="142876" y="1643062"/>
            <a:ext cx="5786438" cy="4929188"/>
          </a:xfrm>
          <a:prstGeom prst="rect">
            <a:avLst/>
          </a:prstGeom>
          <a:noFill/>
          <a:ln w="9525">
            <a:solidFill>
              <a:schemeClr val="tx1"/>
            </a:solidFill>
            <a:miter lim="800000"/>
            <a:headEnd/>
            <a:tailEnd/>
          </a:ln>
          <a:effectLst/>
        </p:spPr>
        <p:txBody>
          <a:bodyPr wrap="none" lIns="85719" tIns="42861" rIns="85719" bIns="42861" anchor="ctr">
            <a:prstTxWarp prst="textNoShape">
              <a:avLst/>
            </a:prstTxWarp>
          </a:bodyPr>
          <a:lstStyle/>
          <a:p>
            <a:pPr algn="ctr"/>
            <a:endParaRPr lang="en-US" sz="2000">
              <a:effectLst>
                <a:outerShdw blurRad="38100" dist="38100" dir="2700000" algn="tl">
                  <a:srgbClr val="000000"/>
                </a:outerShdw>
              </a:effectLst>
            </a:endParaRPr>
          </a:p>
        </p:txBody>
      </p:sp>
      <p:sp>
        <p:nvSpPr>
          <p:cNvPr id="2668572" name="Rectangle 28"/>
          <p:cNvSpPr>
            <a:spLocks noChangeArrowheads="1"/>
          </p:cNvSpPr>
          <p:nvPr/>
        </p:nvSpPr>
        <p:spPr bwMode="auto">
          <a:xfrm>
            <a:off x="6000751" y="714376"/>
            <a:ext cx="3000375" cy="4143375"/>
          </a:xfrm>
          <a:prstGeom prst="rect">
            <a:avLst/>
          </a:prstGeom>
          <a:noFill/>
          <a:ln w="9525">
            <a:solidFill>
              <a:schemeClr val="tx1"/>
            </a:solidFill>
            <a:miter lim="800000"/>
            <a:headEnd/>
            <a:tailEnd/>
          </a:ln>
          <a:effectLst/>
        </p:spPr>
        <p:txBody>
          <a:bodyPr wrap="none" lIns="91429" tIns="45714" rIns="91429" bIns="45714" anchor="ctr">
            <a:prstTxWarp prst="textNoShape">
              <a:avLst/>
            </a:prstTxWarp>
          </a:bodyPr>
          <a:lstStyle/>
          <a:p>
            <a:endParaRPr lang="fr-FR" sz="200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9570" name="Rectangle 2"/>
          <p:cNvSpPr>
            <a:spLocks noGrp="1" noChangeArrowheads="1"/>
          </p:cNvSpPr>
          <p:nvPr>
            <p:ph type="title"/>
          </p:nvPr>
        </p:nvSpPr>
        <p:spPr>
          <a:xfrm>
            <a:off x="533400" y="152400"/>
            <a:ext cx="6629400" cy="685800"/>
          </a:xfrm>
        </p:spPr>
        <p:txBody>
          <a:bodyPr/>
          <a:lstStyle/>
          <a:p>
            <a:r>
              <a:rPr lang="en-US" sz="3600" dirty="0" smtClean="0">
                <a:solidFill>
                  <a:srgbClr val="FFFFFF"/>
                </a:solidFill>
              </a:rPr>
              <a:t>Sterile neutrinos ? </a:t>
            </a:r>
            <a:endParaRPr lang="en-US" sz="3600" dirty="0">
              <a:solidFill>
                <a:srgbClr val="FFFFFF"/>
              </a:solidFill>
            </a:endParaRPr>
          </a:p>
        </p:txBody>
      </p:sp>
      <p:pic>
        <p:nvPicPr>
          <p:cNvPr id="70" name="Image 69"/>
          <p:cNvPicPr>
            <a:picLocks noChangeAspect="1"/>
          </p:cNvPicPr>
          <p:nvPr/>
        </p:nvPicPr>
        <p:blipFill>
          <a:blip r:embed="rId2"/>
          <a:stretch>
            <a:fillRect/>
          </a:stretch>
        </p:blipFill>
        <p:spPr>
          <a:xfrm>
            <a:off x="381000" y="990600"/>
            <a:ext cx="3962400" cy="2929492"/>
          </a:xfrm>
          <a:prstGeom prst="rect">
            <a:avLst/>
          </a:prstGeom>
        </p:spPr>
      </p:pic>
      <p:pic>
        <p:nvPicPr>
          <p:cNvPr id="6" name="Image 5"/>
          <p:cNvPicPr>
            <a:picLocks noChangeAspect="1"/>
          </p:cNvPicPr>
          <p:nvPr/>
        </p:nvPicPr>
        <p:blipFill>
          <a:blip r:embed="rId3"/>
          <a:stretch>
            <a:fillRect/>
          </a:stretch>
        </p:blipFill>
        <p:spPr>
          <a:xfrm>
            <a:off x="4572000" y="381000"/>
            <a:ext cx="4343400" cy="4093420"/>
          </a:xfrm>
          <a:prstGeom prst="rect">
            <a:avLst/>
          </a:prstGeom>
        </p:spPr>
      </p:pic>
      <p:pic>
        <p:nvPicPr>
          <p:cNvPr id="7" name="Image 6"/>
          <p:cNvPicPr>
            <a:picLocks noChangeAspect="1"/>
          </p:cNvPicPr>
          <p:nvPr/>
        </p:nvPicPr>
        <p:blipFill>
          <a:blip r:embed="rId4"/>
          <a:stretch>
            <a:fillRect/>
          </a:stretch>
        </p:blipFill>
        <p:spPr>
          <a:xfrm>
            <a:off x="4038600" y="2895600"/>
            <a:ext cx="4892422" cy="3206750"/>
          </a:xfrm>
          <a:prstGeom prst="rect">
            <a:avLst/>
          </a:prstGeom>
        </p:spPr>
      </p:pic>
      <p:sp>
        <p:nvSpPr>
          <p:cNvPr id="8" name="ZoneTexte 7"/>
          <p:cNvSpPr txBox="1"/>
          <p:nvPr/>
        </p:nvSpPr>
        <p:spPr>
          <a:xfrm>
            <a:off x="228600" y="4419600"/>
            <a:ext cx="2971800" cy="1015663"/>
          </a:xfrm>
          <a:prstGeom prst="rect">
            <a:avLst/>
          </a:prstGeom>
          <a:noFill/>
        </p:spPr>
        <p:txBody>
          <a:bodyPr wrap="square" rtlCol="0">
            <a:spAutoFit/>
          </a:bodyPr>
          <a:lstStyle/>
          <a:p>
            <a:r>
              <a:rPr lang="fr-FR" sz="2000" dirty="0" err="1" smtClean="0">
                <a:solidFill>
                  <a:srgbClr val="FFFFFF"/>
                </a:solidFill>
                <a:latin typeface="Cambria"/>
                <a:cs typeface="Cambria"/>
              </a:rPr>
              <a:t>Many</a:t>
            </a:r>
            <a:r>
              <a:rPr lang="fr-FR" sz="2000" dirty="0" smtClean="0">
                <a:solidFill>
                  <a:srgbClr val="FFFFFF"/>
                </a:solidFill>
                <a:latin typeface="Cambria"/>
                <a:cs typeface="Cambria"/>
              </a:rPr>
              <a:t> 2</a:t>
            </a:r>
            <a:r>
              <a:rPr lang="el-GR" sz="2000" dirty="0" smtClean="0">
                <a:solidFill>
                  <a:srgbClr val="FFFFFF"/>
                </a:solidFill>
                <a:latin typeface="Cambria"/>
                <a:cs typeface="Cambria"/>
              </a:rPr>
              <a:t>σ</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effects</a:t>
            </a:r>
            <a:endParaRPr lang="fr-FR" sz="2000" dirty="0" smtClean="0">
              <a:solidFill>
                <a:srgbClr val="FFFFFF"/>
              </a:solidFill>
              <a:latin typeface="Cambria"/>
              <a:cs typeface="Cambria"/>
            </a:endParaRPr>
          </a:p>
          <a:p>
            <a:r>
              <a:rPr lang="fr-FR" sz="2000" dirty="0" err="1" smtClean="0">
                <a:solidFill>
                  <a:srgbClr val="FFFFFF"/>
                </a:solidFill>
                <a:latin typeface="Cambria"/>
                <a:cs typeface="Cambria"/>
              </a:rPr>
              <a:t>MiniBoone</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anomaly</a:t>
            </a:r>
            <a:endParaRPr lang="fr-FR" sz="2000" dirty="0" smtClean="0">
              <a:solidFill>
                <a:srgbClr val="FFFFFF"/>
              </a:solidFill>
              <a:latin typeface="Cambria"/>
              <a:cs typeface="Cambria"/>
            </a:endParaRPr>
          </a:p>
          <a:p>
            <a:r>
              <a:rPr lang="fr-FR" sz="2000" dirty="0" err="1" smtClean="0">
                <a:solidFill>
                  <a:srgbClr val="FFFFFF"/>
                </a:solidFill>
                <a:latin typeface="Cambria"/>
                <a:cs typeface="Cambria"/>
              </a:rPr>
              <a:t>Reactor</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anomaly</a:t>
            </a:r>
            <a:r>
              <a:rPr lang="fr-FR" sz="2000" dirty="0" smtClean="0">
                <a:solidFill>
                  <a:srgbClr val="FFFFFF"/>
                </a:solidFill>
                <a:latin typeface="Cambria"/>
                <a:cs typeface="Cambria"/>
              </a:rPr>
              <a:t>,..</a:t>
            </a:r>
            <a:endParaRPr lang="fr-FR" sz="2000" dirty="0">
              <a:solidFill>
                <a:srgbClr val="FFFFFF"/>
              </a:solidFill>
              <a:latin typeface="Cambria"/>
              <a:cs typeface="Cambri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1447800" y="304800"/>
            <a:ext cx="6705600" cy="1138773"/>
          </a:xfrm>
          <a:prstGeom prst="rect">
            <a:avLst/>
          </a:prstGeom>
          <a:noFill/>
        </p:spPr>
        <p:txBody>
          <a:bodyPr wrap="square" rtlCol="0">
            <a:spAutoFit/>
          </a:bodyPr>
          <a:lstStyle/>
          <a:p>
            <a:r>
              <a:rPr lang="en-GB" dirty="0" smtClean="0">
                <a:solidFill>
                  <a:schemeClr val="bg1"/>
                </a:solidFill>
                <a:latin typeface="Cambria"/>
                <a:cs typeface="Cambria"/>
              </a:rPr>
              <a:t>Neutrino mass and number important ingredient in Cosmology</a:t>
            </a:r>
          </a:p>
          <a:p>
            <a:pPr algn="just">
              <a:buFont typeface="Wingdings" charset="2"/>
              <a:buChar char="ü"/>
            </a:pPr>
            <a:endParaRPr lang="en-GB" sz="2000" dirty="0" smtClean="0">
              <a:solidFill>
                <a:srgbClr val="FFFFFF"/>
              </a:solidFill>
              <a:latin typeface="Cambria"/>
              <a:cs typeface="Cambria"/>
            </a:endParaRPr>
          </a:p>
        </p:txBody>
      </p:sp>
      <p:pic>
        <p:nvPicPr>
          <p:cNvPr id="11" name="Image 10"/>
          <p:cNvPicPr>
            <a:picLocks noChangeAspect="1"/>
          </p:cNvPicPr>
          <p:nvPr/>
        </p:nvPicPr>
        <p:blipFill>
          <a:blip r:embed="rId2"/>
          <a:stretch>
            <a:fillRect/>
          </a:stretch>
        </p:blipFill>
        <p:spPr>
          <a:xfrm>
            <a:off x="304800" y="1447800"/>
            <a:ext cx="6019800" cy="3886200"/>
          </a:xfrm>
          <a:prstGeom prst="rect">
            <a:avLst/>
          </a:prstGeom>
        </p:spPr>
      </p:pic>
      <p:grpSp>
        <p:nvGrpSpPr>
          <p:cNvPr id="19" name="Grouper 18"/>
          <p:cNvGrpSpPr/>
          <p:nvPr/>
        </p:nvGrpSpPr>
        <p:grpSpPr>
          <a:xfrm>
            <a:off x="4267200" y="2743200"/>
            <a:ext cx="4724400" cy="3764280"/>
            <a:chOff x="0" y="1295400"/>
            <a:chExt cx="6257925" cy="5181600"/>
          </a:xfrm>
        </p:grpSpPr>
        <p:pic>
          <p:nvPicPr>
            <p:cNvPr id="20" name="Picture 2"/>
            <p:cNvPicPr>
              <a:picLocks noChangeAspect="1" noChangeArrowheads="1"/>
            </p:cNvPicPr>
            <p:nvPr/>
          </p:nvPicPr>
          <p:blipFill>
            <a:blip r:embed="rId3" cstate="print"/>
            <a:srcRect/>
            <a:stretch>
              <a:fillRect/>
            </a:stretch>
          </p:blipFill>
          <p:spPr bwMode="auto">
            <a:xfrm>
              <a:off x="0" y="1295400"/>
              <a:ext cx="6257925" cy="5181600"/>
            </a:xfrm>
            <a:prstGeom prst="rect">
              <a:avLst/>
            </a:prstGeom>
            <a:noFill/>
            <a:ln w="9525">
              <a:noFill/>
              <a:miter lim="800000"/>
              <a:headEnd/>
              <a:tailEnd/>
            </a:ln>
            <a:effectLst/>
          </p:spPr>
        </p:pic>
        <p:sp>
          <p:nvSpPr>
            <p:cNvPr id="21" name="TextBox 5"/>
            <p:cNvSpPr txBox="1"/>
            <p:nvPr/>
          </p:nvSpPr>
          <p:spPr>
            <a:xfrm>
              <a:off x="2335046" y="1524000"/>
              <a:ext cx="3152210" cy="889686"/>
            </a:xfrm>
            <a:prstGeom prst="rect">
              <a:avLst/>
            </a:prstGeom>
            <a:noFill/>
          </p:spPr>
          <p:txBody>
            <a:bodyPr wrap="square" rtlCol="0">
              <a:spAutoFit/>
            </a:bodyPr>
            <a:lstStyle/>
            <a:p>
              <a:r>
                <a:rPr lang="it-IT" sz="1200" dirty="0" smtClean="0">
                  <a:solidFill>
                    <a:schemeClr val="accent1"/>
                  </a:solidFill>
                </a:rPr>
                <a:t>Blue</a:t>
              </a:r>
              <a:r>
                <a:rPr lang="it-IT" sz="1200" dirty="0" smtClean="0"/>
                <a:t>: Planck              </a:t>
              </a:r>
              <a:r>
                <a:rPr lang="it-IT" sz="1200" dirty="0" smtClean="0">
                  <a:solidFill>
                    <a:schemeClr val="accent1"/>
                  </a:solidFill>
                  <a:latin typeface="Symbol" pitchFamily="18" charset="2"/>
                </a:rPr>
                <a:t>DS</a:t>
              </a:r>
              <a:r>
                <a:rPr lang="it-IT" sz="1200" dirty="0" smtClean="0">
                  <a:solidFill>
                    <a:schemeClr val="accent1"/>
                  </a:solidFill>
                </a:rPr>
                <a:t>m</a:t>
              </a:r>
              <a:r>
                <a:rPr lang="it-IT" sz="1200" dirty="0" smtClean="0">
                  <a:solidFill>
                    <a:schemeClr val="accent1"/>
                  </a:solidFill>
                  <a:latin typeface="Symbol" pitchFamily="18" charset="2"/>
                </a:rPr>
                <a:t>n=0.16</a:t>
              </a:r>
            </a:p>
            <a:p>
              <a:r>
                <a:rPr lang="it-IT" sz="1200" dirty="0" smtClean="0">
                  <a:solidFill>
                    <a:srgbClr val="FF0000"/>
                  </a:solidFill>
                </a:rPr>
                <a:t>Red</a:t>
              </a:r>
              <a:r>
                <a:rPr lang="it-IT" sz="1200" dirty="0" smtClean="0"/>
                <a:t>: Planck+ACTpol </a:t>
              </a:r>
              <a:r>
                <a:rPr lang="it-IT" sz="1200" dirty="0" smtClean="0">
                  <a:solidFill>
                    <a:srgbClr val="FF0000"/>
                  </a:solidFill>
                  <a:latin typeface="Symbol" pitchFamily="18" charset="2"/>
                </a:rPr>
                <a:t>DS</a:t>
              </a:r>
              <a:r>
                <a:rPr lang="it-IT" sz="1200" dirty="0" smtClean="0">
                  <a:solidFill>
                    <a:srgbClr val="FF0000"/>
                  </a:solidFill>
                </a:rPr>
                <a:t>m</a:t>
              </a:r>
              <a:r>
                <a:rPr lang="it-IT" sz="1200" dirty="0" smtClean="0">
                  <a:solidFill>
                    <a:srgbClr val="FF0000"/>
                  </a:solidFill>
                  <a:latin typeface="Symbol" pitchFamily="18" charset="2"/>
                </a:rPr>
                <a:t>n=0.08</a:t>
              </a:r>
              <a:endParaRPr lang="it-IT" sz="1200" dirty="0" smtClean="0">
                <a:solidFill>
                  <a:srgbClr val="FF0000"/>
                </a:solidFill>
              </a:endParaRPr>
            </a:p>
            <a:p>
              <a:r>
                <a:rPr lang="it-IT" sz="1200" dirty="0" smtClean="0">
                  <a:solidFill>
                    <a:srgbClr val="92D050"/>
                  </a:solidFill>
                </a:rPr>
                <a:t>Green</a:t>
              </a:r>
              <a:r>
                <a:rPr lang="it-IT" sz="1200" dirty="0" smtClean="0"/>
                <a:t>: CMBPol         </a:t>
              </a:r>
              <a:r>
                <a:rPr lang="it-IT" sz="1200" dirty="0" smtClean="0">
                  <a:solidFill>
                    <a:srgbClr val="92D050"/>
                  </a:solidFill>
                  <a:latin typeface="Symbol" pitchFamily="18" charset="2"/>
                </a:rPr>
                <a:t>DS</a:t>
              </a:r>
              <a:r>
                <a:rPr lang="it-IT" sz="1200" dirty="0" smtClean="0">
                  <a:solidFill>
                    <a:srgbClr val="92D050"/>
                  </a:solidFill>
                </a:rPr>
                <a:t>m</a:t>
              </a:r>
              <a:r>
                <a:rPr lang="it-IT" sz="1200" dirty="0" smtClean="0">
                  <a:solidFill>
                    <a:srgbClr val="92D050"/>
                  </a:solidFill>
                  <a:latin typeface="Symbol" pitchFamily="18" charset="2"/>
                </a:rPr>
                <a:t>n=0.05</a:t>
              </a:r>
              <a:endParaRPr lang="it-IT" sz="1200" dirty="0">
                <a:solidFill>
                  <a:srgbClr val="92D05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381000" y="4191000"/>
            <a:ext cx="6172200" cy="2420157"/>
          </a:xfrm>
          <a:prstGeom prst="rect">
            <a:avLst/>
          </a:prstGeom>
          <a:solidFill>
            <a:srgbClr val="FFFFFF"/>
          </a:solidFill>
        </p:spPr>
      </p:pic>
      <p:sp>
        <p:nvSpPr>
          <p:cNvPr id="5" name="ZoneTexte 4"/>
          <p:cNvSpPr txBox="1"/>
          <p:nvPr/>
        </p:nvSpPr>
        <p:spPr>
          <a:xfrm>
            <a:off x="3048000" y="152400"/>
            <a:ext cx="3505200" cy="523220"/>
          </a:xfrm>
          <a:prstGeom prst="rect">
            <a:avLst/>
          </a:prstGeom>
          <a:noFill/>
        </p:spPr>
        <p:txBody>
          <a:bodyPr wrap="square" rtlCol="0">
            <a:spAutoFit/>
          </a:bodyPr>
          <a:lstStyle/>
          <a:p>
            <a:r>
              <a:rPr lang="en-GB" sz="2800" dirty="0" smtClean="0">
                <a:solidFill>
                  <a:srgbClr val="FFFFFF"/>
                </a:solidFill>
                <a:latin typeface="Cambria"/>
                <a:cs typeface="Cambria"/>
              </a:rPr>
              <a:t>Hierarchy problem</a:t>
            </a:r>
            <a:endParaRPr lang="en-GB" sz="2800" dirty="0">
              <a:solidFill>
                <a:srgbClr val="FFFFFF"/>
              </a:solidFill>
              <a:latin typeface="Cambria"/>
              <a:cs typeface="Cambria"/>
            </a:endParaRPr>
          </a:p>
        </p:txBody>
      </p:sp>
      <p:sp>
        <p:nvSpPr>
          <p:cNvPr id="6" name="ZoneTexte 5"/>
          <p:cNvSpPr txBox="1"/>
          <p:nvPr/>
        </p:nvSpPr>
        <p:spPr>
          <a:xfrm>
            <a:off x="228600" y="609600"/>
            <a:ext cx="8915400" cy="3970318"/>
          </a:xfrm>
          <a:prstGeom prst="rect">
            <a:avLst/>
          </a:prstGeom>
          <a:noFill/>
        </p:spPr>
        <p:txBody>
          <a:bodyPr wrap="square" rtlCol="0">
            <a:spAutoFit/>
          </a:bodyPr>
          <a:lstStyle/>
          <a:p>
            <a:pPr>
              <a:buFont typeface="Arial"/>
              <a:buChar char="•"/>
            </a:pPr>
            <a:r>
              <a:rPr lang="en-GB" sz="2000" dirty="0" smtClean="0">
                <a:solidFill>
                  <a:srgbClr val="FFFFFF"/>
                </a:solidFill>
                <a:latin typeface="Cambria"/>
                <a:cs typeface="Cambria"/>
              </a:rPr>
              <a:t> </a:t>
            </a:r>
            <a:r>
              <a:rPr lang="en-GB" sz="1800" dirty="0" smtClean="0">
                <a:solidFill>
                  <a:srgbClr val="FFFFFF"/>
                </a:solidFill>
                <a:latin typeface="Cambria"/>
                <a:cs typeface="Cambria"/>
              </a:rPr>
              <a:t>Spontaneous symmetry involves a fundamental scalar Higgs field </a:t>
            </a:r>
          </a:p>
          <a:p>
            <a:pPr lvl="1">
              <a:buFont typeface="Arial"/>
              <a:buChar char="•"/>
            </a:pPr>
            <a:r>
              <a:rPr lang="en-GB" sz="1800" dirty="0" smtClean="0">
                <a:solidFill>
                  <a:srgbClr val="FFFFFF"/>
                </a:solidFill>
                <a:latin typeface="Cambria"/>
                <a:cs typeface="Cambria"/>
              </a:rPr>
              <a:t> Only then, non zero </a:t>
            </a:r>
            <a:r>
              <a:rPr lang="en-GB" sz="1800" dirty="0" err="1" smtClean="0">
                <a:solidFill>
                  <a:srgbClr val="FFFFFF"/>
                </a:solidFill>
                <a:latin typeface="Cambria"/>
                <a:cs typeface="Cambria"/>
              </a:rPr>
              <a:t>vev</a:t>
            </a:r>
            <a:r>
              <a:rPr lang="en-GB" sz="1800" dirty="0" smtClean="0">
                <a:solidFill>
                  <a:srgbClr val="FFFFFF"/>
                </a:solidFill>
                <a:latin typeface="Cambria"/>
                <a:cs typeface="Cambria"/>
              </a:rPr>
              <a:t> preserves Lorenz invariance</a:t>
            </a:r>
          </a:p>
          <a:p>
            <a:pPr>
              <a:buFont typeface="Arial"/>
              <a:buChar char="•"/>
            </a:pPr>
            <a:r>
              <a:rPr lang="en-GB" sz="1800" dirty="0" smtClean="0">
                <a:solidFill>
                  <a:srgbClr val="FFFFFF"/>
                </a:solidFill>
                <a:latin typeface="Cambria"/>
                <a:cs typeface="Cambria"/>
              </a:rPr>
              <a:t> But, scalars are not protected by symmetries and suffer by </a:t>
            </a:r>
            <a:r>
              <a:rPr lang="en-GB" sz="1800" dirty="0" err="1" smtClean="0">
                <a:solidFill>
                  <a:srgbClr val="FFFFFF"/>
                </a:solidFill>
                <a:latin typeface="Cambria"/>
                <a:cs typeface="Cambria"/>
              </a:rPr>
              <a:t>quadratically</a:t>
            </a:r>
            <a:r>
              <a:rPr lang="en-GB" sz="1800" dirty="0" smtClean="0">
                <a:solidFill>
                  <a:srgbClr val="FFFFFF"/>
                </a:solidFill>
                <a:latin typeface="Cambria"/>
                <a:cs typeface="Cambria"/>
              </a:rPr>
              <a:t> divergent renormalisation corrections</a:t>
            </a:r>
          </a:p>
          <a:p>
            <a:pPr>
              <a:buFont typeface="Arial"/>
              <a:buChar char="•"/>
            </a:pPr>
            <a:endParaRPr lang="en-GB" sz="1800" dirty="0" smtClean="0">
              <a:solidFill>
                <a:srgbClr val="FFFFFF"/>
              </a:solidFill>
              <a:latin typeface="Cambria"/>
              <a:cs typeface="Cambria"/>
            </a:endParaRPr>
          </a:p>
          <a:p>
            <a:pPr>
              <a:buFont typeface="Arial"/>
              <a:buChar char="•"/>
            </a:pPr>
            <a:endParaRPr lang="en-GB" sz="1800" dirty="0" smtClean="0">
              <a:solidFill>
                <a:srgbClr val="FFFFFF"/>
              </a:solidFill>
              <a:latin typeface="Cambria"/>
              <a:cs typeface="Cambria"/>
            </a:endParaRPr>
          </a:p>
          <a:p>
            <a:pPr>
              <a:buFont typeface="Arial"/>
              <a:buChar char="•"/>
            </a:pPr>
            <a:endParaRPr lang="en-GB" sz="1800" dirty="0" smtClean="0">
              <a:solidFill>
                <a:srgbClr val="FFFFFF"/>
              </a:solidFill>
              <a:latin typeface="Cambria"/>
              <a:cs typeface="Cambria"/>
            </a:endParaRPr>
          </a:p>
          <a:p>
            <a:endParaRPr lang="en-GB" sz="1800" dirty="0" smtClean="0">
              <a:solidFill>
                <a:srgbClr val="FFFFFF"/>
              </a:solidFill>
              <a:latin typeface="Cambria"/>
              <a:cs typeface="Cambria"/>
            </a:endParaRPr>
          </a:p>
          <a:p>
            <a:pPr>
              <a:buFont typeface="Arial"/>
              <a:buChar char="•"/>
            </a:pPr>
            <a:r>
              <a:rPr lang="en-GB" sz="1800" dirty="0" smtClean="0">
                <a:solidFill>
                  <a:srgbClr val="FFFFFF"/>
                </a:solidFill>
                <a:latin typeface="Cambria"/>
                <a:cs typeface="Cambria"/>
              </a:rPr>
              <a:t> </a:t>
            </a:r>
          </a:p>
          <a:p>
            <a:pPr>
              <a:buFont typeface="Arial"/>
              <a:buChar char="•"/>
            </a:pPr>
            <a:r>
              <a:rPr lang="en-GB" sz="1800" dirty="0" smtClean="0">
                <a:solidFill>
                  <a:srgbClr val="FFFFFF"/>
                </a:solidFill>
                <a:latin typeface="Cambria"/>
                <a:cs typeface="Cambria"/>
              </a:rPr>
              <a:t>If the SM is to be valid all the way to scale </a:t>
            </a:r>
            <a:r>
              <a:rPr lang="en-GB" sz="1800" dirty="0" err="1" smtClean="0">
                <a:solidFill>
                  <a:srgbClr val="FFFFFF"/>
                </a:solidFill>
                <a:latin typeface="Cambria"/>
                <a:cs typeface="Cambria"/>
              </a:rPr>
              <a:t>Λ</a:t>
            </a:r>
            <a:r>
              <a:rPr lang="en-GB" sz="1800" dirty="0" smtClean="0">
                <a:solidFill>
                  <a:srgbClr val="FFFFFF"/>
                </a:solidFill>
                <a:latin typeface="Cambria"/>
                <a:cs typeface="Cambria"/>
              </a:rPr>
              <a:t>  then we require fine tuning.</a:t>
            </a:r>
          </a:p>
          <a:p>
            <a:pPr lvl="1">
              <a:buFont typeface="Arial"/>
              <a:buChar char="•"/>
            </a:pPr>
            <a:r>
              <a:rPr lang="en-GB" sz="1800" dirty="0" smtClean="0">
                <a:solidFill>
                  <a:srgbClr val="FFFFFF"/>
                </a:solidFill>
                <a:latin typeface="Cambria"/>
                <a:cs typeface="Cambria"/>
              </a:rPr>
              <a:t> If </a:t>
            </a:r>
            <a:r>
              <a:rPr lang="en-GB" sz="1800" dirty="0" err="1" smtClean="0">
                <a:solidFill>
                  <a:srgbClr val="FFFFFF"/>
                </a:solidFill>
                <a:latin typeface="Cambria"/>
                <a:cs typeface="Cambria"/>
              </a:rPr>
              <a:t>Λ</a:t>
            </a:r>
            <a:r>
              <a:rPr lang="en-GB" sz="1800" dirty="0" smtClean="0">
                <a:solidFill>
                  <a:srgbClr val="FFFFFF"/>
                </a:solidFill>
                <a:latin typeface="Cambria"/>
                <a:cs typeface="Cambria"/>
              </a:rPr>
              <a:t> is the Planck scale then the fine tuning is 1 part in  10</a:t>
            </a:r>
            <a:r>
              <a:rPr lang="en-GB" sz="1800" baseline="30000" dirty="0" smtClean="0">
                <a:solidFill>
                  <a:srgbClr val="FFFFFF"/>
                </a:solidFill>
                <a:latin typeface="Cambria"/>
                <a:cs typeface="Cambria"/>
              </a:rPr>
              <a:t>38</a:t>
            </a:r>
          </a:p>
          <a:p>
            <a:pPr>
              <a:buFont typeface="Arial"/>
              <a:buChar char="•"/>
            </a:pPr>
            <a:r>
              <a:rPr lang="en-GB" sz="2000" dirty="0" smtClean="0">
                <a:solidFill>
                  <a:srgbClr val="FFFFFF"/>
                </a:solidFill>
                <a:latin typeface="Cambria"/>
                <a:cs typeface="Cambria"/>
              </a:rPr>
              <a:t>Why then is M</a:t>
            </a:r>
            <a:r>
              <a:rPr lang="en-GB" sz="2000" baseline="-25000" dirty="0" smtClean="0">
                <a:solidFill>
                  <a:srgbClr val="FFFFFF"/>
                </a:solidFill>
                <a:latin typeface="Cambria"/>
                <a:cs typeface="Cambria"/>
              </a:rPr>
              <a:t>EW</a:t>
            </a:r>
            <a:r>
              <a:rPr lang="en-GB" sz="2000" dirty="0" smtClean="0">
                <a:solidFill>
                  <a:srgbClr val="FFFFFF"/>
                </a:solidFill>
                <a:latin typeface="Cambria"/>
                <a:cs typeface="Cambria"/>
              </a:rPr>
              <a:t> &lt;&lt; </a:t>
            </a:r>
            <a:r>
              <a:rPr lang="en-GB" sz="2000" dirty="0" err="1" smtClean="0">
                <a:solidFill>
                  <a:srgbClr val="FFFFFF"/>
                </a:solidFill>
                <a:latin typeface="Cambria"/>
                <a:cs typeface="Cambria"/>
              </a:rPr>
              <a:t>M</a:t>
            </a:r>
            <a:r>
              <a:rPr lang="en-GB" sz="2000" baseline="-25000" dirty="0" err="1" smtClean="0">
                <a:solidFill>
                  <a:srgbClr val="FFFFFF"/>
                </a:solidFill>
                <a:latin typeface="Cambria"/>
                <a:cs typeface="Cambria"/>
              </a:rPr>
              <a:t>Planck</a:t>
            </a:r>
            <a:r>
              <a:rPr lang="en-GB" sz="2000" dirty="0" smtClean="0">
                <a:solidFill>
                  <a:srgbClr val="FFFFFF"/>
                </a:solidFill>
                <a:latin typeface="Cambria"/>
                <a:cs typeface="Cambria"/>
              </a:rPr>
              <a:t> ? </a:t>
            </a:r>
          </a:p>
          <a:p>
            <a:pPr>
              <a:buFont typeface="Arial"/>
              <a:buChar char="•"/>
            </a:pPr>
            <a:endParaRPr lang="en-GB" sz="1800" baseline="30000" dirty="0" smtClean="0">
              <a:solidFill>
                <a:srgbClr val="FFFFFF"/>
              </a:solidFill>
              <a:latin typeface="Cambria"/>
              <a:cs typeface="Cambria"/>
            </a:endParaRPr>
          </a:p>
          <a:p>
            <a:pPr>
              <a:buFont typeface="Arial"/>
              <a:buChar char="•"/>
            </a:pPr>
            <a:endParaRPr lang="fr-FR" sz="2000" dirty="0">
              <a:solidFill>
                <a:srgbClr val="FFFFFF"/>
              </a:solidFill>
            </a:endParaRPr>
          </a:p>
        </p:txBody>
      </p:sp>
      <p:sp>
        <p:nvSpPr>
          <p:cNvPr id="30" name="ZoneTexte 29"/>
          <p:cNvSpPr txBox="1"/>
          <p:nvPr/>
        </p:nvSpPr>
        <p:spPr>
          <a:xfrm>
            <a:off x="6629400" y="3886200"/>
            <a:ext cx="2514600" cy="2585323"/>
          </a:xfrm>
          <a:prstGeom prst="rect">
            <a:avLst/>
          </a:prstGeom>
          <a:noFill/>
        </p:spPr>
        <p:txBody>
          <a:bodyPr wrap="square" rtlCol="0">
            <a:spAutoFit/>
          </a:bodyPr>
          <a:lstStyle/>
          <a:p>
            <a:r>
              <a:rPr lang="en-GB" sz="1800" i="1" dirty="0" smtClean="0">
                <a:solidFill>
                  <a:srgbClr val="FFFFFF"/>
                </a:solidFill>
                <a:latin typeface="Cambria"/>
                <a:cs typeface="Cambria"/>
              </a:rPr>
              <a:t>Solutions:</a:t>
            </a:r>
          </a:p>
          <a:p>
            <a:pPr>
              <a:buFont typeface="Arial"/>
              <a:buChar char="•"/>
            </a:pPr>
            <a:r>
              <a:rPr lang="en-GB" sz="1800" i="1" dirty="0" smtClean="0">
                <a:solidFill>
                  <a:srgbClr val="FFFFFF"/>
                </a:solidFill>
                <a:latin typeface="Cambria"/>
                <a:cs typeface="Cambria"/>
              </a:rPr>
              <a:t>A new symmetry to « protect » the scalar mass (</a:t>
            </a:r>
            <a:r>
              <a:rPr lang="en-GB" sz="1800" i="1" dirty="0" err="1" smtClean="0">
                <a:solidFill>
                  <a:srgbClr val="FFFFFF"/>
                </a:solidFill>
                <a:latin typeface="Cambria"/>
                <a:cs typeface="Cambria"/>
              </a:rPr>
              <a:t>supersymmetry</a:t>
            </a:r>
            <a:r>
              <a:rPr lang="en-GB" sz="1800" i="1" dirty="0" smtClean="0">
                <a:solidFill>
                  <a:srgbClr val="FFFFFF"/>
                </a:solidFill>
                <a:latin typeface="Cambria"/>
                <a:cs typeface="Cambria"/>
              </a:rPr>
              <a:t>)</a:t>
            </a:r>
          </a:p>
          <a:p>
            <a:pPr>
              <a:buFont typeface="Arial"/>
              <a:buChar char="•"/>
            </a:pPr>
            <a:r>
              <a:rPr lang="en-GB" sz="1800" i="1" dirty="0" smtClean="0">
                <a:solidFill>
                  <a:srgbClr val="FFFFFF"/>
                </a:solidFill>
                <a:latin typeface="Cambria"/>
                <a:cs typeface="Cambria"/>
              </a:rPr>
              <a:t>Bring the scale </a:t>
            </a:r>
            <a:r>
              <a:rPr lang="en-GB" sz="1800" i="1" dirty="0" err="1" smtClean="0">
                <a:solidFill>
                  <a:srgbClr val="FFFFFF"/>
                </a:solidFill>
                <a:latin typeface="Cambria"/>
                <a:cs typeface="Cambria"/>
              </a:rPr>
              <a:t>Λ</a:t>
            </a:r>
            <a:r>
              <a:rPr lang="en-GB" sz="1800" i="1" dirty="0" smtClean="0">
                <a:solidFill>
                  <a:srgbClr val="FFFFFF"/>
                </a:solidFill>
                <a:latin typeface="Cambria"/>
                <a:cs typeface="Cambria"/>
              </a:rPr>
              <a:t> down to the EW scale (extra dimensions)  	              Both naturally predict dark matter candidates</a:t>
            </a:r>
            <a:endParaRPr lang="en-GB" sz="1800" i="1" dirty="0">
              <a:solidFill>
                <a:srgbClr val="FFFFFF"/>
              </a:solidFill>
              <a:latin typeface="Cambria"/>
              <a:cs typeface="Cambria"/>
            </a:endParaRPr>
          </a:p>
        </p:txBody>
      </p:sp>
      <p:grpSp>
        <p:nvGrpSpPr>
          <p:cNvPr id="7" name="Grouper 6"/>
          <p:cNvGrpSpPr/>
          <p:nvPr/>
        </p:nvGrpSpPr>
        <p:grpSpPr>
          <a:xfrm>
            <a:off x="609600" y="1828800"/>
            <a:ext cx="6264275" cy="1152525"/>
            <a:chOff x="1258888" y="1843088"/>
            <a:chExt cx="6264275" cy="1152525"/>
          </a:xfrm>
        </p:grpSpPr>
        <p:sp>
          <p:nvSpPr>
            <p:cNvPr id="8" name="Oval 2"/>
            <p:cNvSpPr>
              <a:spLocks noChangeArrowheads="1"/>
            </p:cNvSpPr>
            <p:nvPr/>
          </p:nvSpPr>
          <p:spPr bwMode="auto">
            <a:xfrm>
              <a:off x="5651500" y="2176463"/>
              <a:ext cx="647700" cy="647700"/>
            </a:xfrm>
            <a:prstGeom prst="ellipse">
              <a:avLst/>
            </a:prstGeom>
            <a:noFill/>
            <a:ln w="19050">
              <a:solidFill>
                <a:srgbClr val="FFFF00"/>
              </a:solidFill>
              <a:round/>
              <a:headEnd/>
              <a:tailEnd/>
            </a:ln>
            <a:effectLst/>
          </p:spPr>
          <p:txBody>
            <a:bodyPr wrap="none" anchor="ctr">
              <a:prstTxWarp prst="textNoShape">
                <a:avLst/>
              </a:prstTxWarp>
              <a:spAutoFit/>
            </a:bodyPr>
            <a:lstStyle/>
            <a:p>
              <a:endParaRPr lang="en-GB">
                <a:solidFill>
                  <a:prstClr val="black"/>
                </a:solidFill>
              </a:endParaRPr>
            </a:p>
          </p:txBody>
        </p:sp>
        <p:sp>
          <p:nvSpPr>
            <p:cNvPr id="9" name="Line 5"/>
            <p:cNvSpPr>
              <a:spLocks noChangeShapeType="1"/>
            </p:cNvSpPr>
            <p:nvPr/>
          </p:nvSpPr>
          <p:spPr bwMode="auto">
            <a:xfrm>
              <a:off x="1473200" y="2479675"/>
              <a:ext cx="1009650" cy="0"/>
            </a:xfrm>
            <a:prstGeom prst="line">
              <a:avLst/>
            </a:prstGeom>
            <a:noFill/>
            <a:ln w="19050">
              <a:solidFill>
                <a:srgbClr val="FFFF00"/>
              </a:solidFill>
              <a:prstDash val="dash"/>
              <a:round/>
              <a:headEnd/>
              <a:tailEnd/>
            </a:ln>
            <a:effectLst/>
          </p:spPr>
          <p:txBody>
            <a:bodyPr wrap="none" anchor="ctr">
              <a:prstTxWarp prst="textNoShape">
                <a:avLst/>
              </a:prstTxWarp>
              <a:spAutoFit/>
            </a:bodyPr>
            <a:lstStyle/>
            <a:p>
              <a:endParaRPr lang="en-GB">
                <a:solidFill>
                  <a:prstClr val="black"/>
                </a:solidFill>
              </a:endParaRPr>
            </a:p>
          </p:txBody>
        </p:sp>
        <p:sp>
          <p:nvSpPr>
            <p:cNvPr id="10" name="Line 6"/>
            <p:cNvSpPr>
              <a:spLocks noChangeShapeType="1"/>
            </p:cNvSpPr>
            <p:nvPr/>
          </p:nvSpPr>
          <p:spPr bwMode="auto">
            <a:xfrm>
              <a:off x="3128963" y="2479675"/>
              <a:ext cx="1009650" cy="0"/>
            </a:xfrm>
            <a:prstGeom prst="line">
              <a:avLst/>
            </a:prstGeom>
            <a:noFill/>
            <a:ln w="19050">
              <a:solidFill>
                <a:srgbClr val="FFFF00"/>
              </a:solidFill>
              <a:prstDash val="dash"/>
              <a:round/>
              <a:headEnd/>
              <a:tailEnd/>
            </a:ln>
            <a:effectLst/>
          </p:spPr>
          <p:txBody>
            <a:bodyPr wrap="none" anchor="ctr">
              <a:prstTxWarp prst="textNoShape">
                <a:avLst/>
              </a:prstTxWarp>
              <a:spAutoFit/>
            </a:bodyPr>
            <a:lstStyle/>
            <a:p>
              <a:endParaRPr lang="en-GB">
                <a:solidFill>
                  <a:prstClr val="black"/>
                </a:solidFill>
              </a:endParaRPr>
            </a:p>
          </p:txBody>
        </p:sp>
        <p:sp>
          <p:nvSpPr>
            <p:cNvPr id="11" name="Oval 7"/>
            <p:cNvSpPr>
              <a:spLocks noChangeArrowheads="1"/>
            </p:cNvSpPr>
            <p:nvPr/>
          </p:nvSpPr>
          <p:spPr bwMode="auto">
            <a:xfrm>
              <a:off x="2482850" y="2157413"/>
              <a:ext cx="647700" cy="647700"/>
            </a:xfrm>
            <a:prstGeom prst="ellipse">
              <a:avLst/>
            </a:prstGeom>
            <a:noFill/>
            <a:ln w="19050">
              <a:solidFill>
                <a:srgbClr val="00FF00"/>
              </a:solidFill>
              <a:round/>
              <a:headEnd/>
              <a:tailEnd/>
            </a:ln>
            <a:effectLst/>
          </p:spPr>
          <p:txBody>
            <a:bodyPr wrap="none" anchor="ctr">
              <a:prstTxWarp prst="textNoShape">
                <a:avLst/>
              </a:prstTxWarp>
              <a:spAutoFit/>
            </a:bodyPr>
            <a:lstStyle/>
            <a:p>
              <a:endParaRPr lang="en-GB">
                <a:solidFill>
                  <a:prstClr val="black"/>
                </a:solidFill>
              </a:endParaRPr>
            </a:p>
          </p:txBody>
        </p:sp>
        <p:graphicFrame>
          <p:nvGraphicFramePr>
            <p:cNvPr id="12" name="Object 8"/>
            <p:cNvGraphicFramePr>
              <a:graphicFrameLocks noChangeAspect="1"/>
            </p:cNvGraphicFramePr>
            <p:nvPr/>
          </p:nvGraphicFramePr>
          <p:xfrm>
            <a:off x="2736850" y="2174875"/>
            <a:ext cx="131763" cy="230188"/>
          </p:xfrm>
          <a:graphic>
            <a:graphicData uri="http://schemas.openxmlformats.org/presentationml/2006/ole">
              <p:oleObj spid="_x0000_s231426" name="Equation" r:id="rId4" imgW="101600" imgH="177800" progId="">
                <p:embed/>
              </p:oleObj>
            </a:graphicData>
          </a:graphic>
        </p:graphicFrame>
        <p:graphicFrame>
          <p:nvGraphicFramePr>
            <p:cNvPr id="13" name="Object 9"/>
            <p:cNvGraphicFramePr>
              <a:graphicFrameLocks noChangeAspect="1"/>
            </p:cNvGraphicFramePr>
            <p:nvPr/>
          </p:nvGraphicFramePr>
          <p:xfrm>
            <a:off x="2732088" y="2517775"/>
            <a:ext cx="165100" cy="280988"/>
          </p:xfrm>
          <a:graphic>
            <a:graphicData uri="http://schemas.openxmlformats.org/presentationml/2006/ole">
              <p:oleObj spid="_x0000_s231427" name="Equation" r:id="rId5" imgW="127000" imgH="215900" progId="">
                <p:embed/>
              </p:oleObj>
            </a:graphicData>
          </a:graphic>
        </p:graphicFrame>
        <p:sp>
          <p:nvSpPr>
            <p:cNvPr id="14" name="Oval 10"/>
            <p:cNvSpPr>
              <a:spLocks noChangeArrowheads="1"/>
            </p:cNvSpPr>
            <p:nvPr/>
          </p:nvSpPr>
          <p:spPr bwMode="auto">
            <a:xfrm>
              <a:off x="3097213" y="2439988"/>
              <a:ext cx="71437" cy="73025"/>
            </a:xfrm>
            <a:prstGeom prst="ellipse">
              <a:avLst/>
            </a:prstGeom>
            <a:solidFill>
              <a:srgbClr val="66CCFF"/>
            </a:solidFill>
            <a:ln w="3175">
              <a:solidFill>
                <a:srgbClr val="66CCFF"/>
              </a:solidFill>
              <a:round/>
              <a:headEnd/>
              <a:tailEnd/>
            </a:ln>
            <a:effectLst/>
          </p:spPr>
          <p:txBody>
            <a:bodyPr wrap="none" anchor="ctr">
              <a:prstTxWarp prst="textNoShape">
                <a:avLst/>
              </a:prstTxWarp>
              <a:spAutoFit/>
            </a:bodyPr>
            <a:lstStyle/>
            <a:p>
              <a:endParaRPr lang="en-GB">
                <a:solidFill>
                  <a:prstClr val="black"/>
                </a:solidFill>
              </a:endParaRPr>
            </a:p>
          </p:txBody>
        </p:sp>
        <p:sp>
          <p:nvSpPr>
            <p:cNvPr id="15" name="Oval 11"/>
            <p:cNvSpPr>
              <a:spLocks noChangeArrowheads="1"/>
            </p:cNvSpPr>
            <p:nvPr/>
          </p:nvSpPr>
          <p:spPr bwMode="auto">
            <a:xfrm>
              <a:off x="2443163" y="2439988"/>
              <a:ext cx="71437" cy="73025"/>
            </a:xfrm>
            <a:prstGeom prst="ellipse">
              <a:avLst/>
            </a:prstGeom>
            <a:solidFill>
              <a:srgbClr val="66CCFF"/>
            </a:solidFill>
            <a:ln w="3175">
              <a:solidFill>
                <a:srgbClr val="66CCFF"/>
              </a:solidFill>
              <a:round/>
              <a:headEnd/>
              <a:tailEnd/>
            </a:ln>
            <a:effectLst/>
          </p:spPr>
          <p:txBody>
            <a:bodyPr wrap="none" anchor="ctr">
              <a:prstTxWarp prst="textNoShape">
                <a:avLst/>
              </a:prstTxWarp>
              <a:spAutoFit/>
            </a:bodyPr>
            <a:lstStyle/>
            <a:p>
              <a:endParaRPr lang="en-GB">
                <a:solidFill>
                  <a:prstClr val="black"/>
                </a:solidFill>
              </a:endParaRPr>
            </a:p>
          </p:txBody>
        </p:sp>
        <p:sp>
          <p:nvSpPr>
            <p:cNvPr id="16" name="Line 12"/>
            <p:cNvSpPr>
              <a:spLocks noChangeShapeType="1"/>
            </p:cNvSpPr>
            <p:nvPr/>
          </p:nvSpPr>
          <p:spPr bwMode="auto">
            <a:xfrm flipV="1">
              <a:off x="4616450" y="2817813"/>
              <a:ext cx="2690813" cy="22225"/>
            </a:xfrm>
            <a:prstGeom prst="line">
              <a:avLst/>
            </a:prstGeom>
            <a:noFill/>
            <a:ln w="19050">
              <a:solidFill>
                <a:srgbClr val="FFFF00"/>
              </a:solidFill>
              <a:prstDash val="dash"/>
              <a:round/>
              <a:headEnd/>
              <a:tailEnd/>
            </a:ln>
            <a:effectLst/>
          </p:spPr>
          <p:txBody>
            <a:bodyPr anchor="ctr">
              <a:prstTxWarp prst="textNoShape">
                <a:avLst/>
              </a:prstTxWarp>
              <a:spAutoFit/>
            </a:bodyPr>
            <a:lstStyle/>
            <a:p>
              <a:endParaRPr lang="en-GB">
                <a:solidFill>
                  <a:prstClr val="black"/>
                </a:solidFill>
              </a:endParaRPr>
            </a:p>
          </p:txBody>
        </p:sp>
        <p:sp>
          <p:nvSpPr>
            <p:cNvPr id="17" name="Oval 13"/>
            <p:cNvSpPr>
              <a:spLocks noChangeArrowheads="1"/>
            </p:cNvSpPr>
            <p:nvPr/>
          </p:nvSpPr>
          <p:spPr bwMode="auto">
            <a:xfrm>
              <a:off x="5934075" y="2784475"/>
              <a:ext cx="71438" cy="73025"/>
            </a:xfrm>
            <a:prstGeom prst="ellipse">
              <a:avLst/>
            </a:prstGeom>
            <a:solidFill>
              <a:srgbClr val="66CCFF"/>
            </a:solidFill>
            <a:ln w="3175">
              <a:solidFill>
                <a:srgbClr val="66CCFF"/>
              </a:solidFill>
              <a:round/>
              <a:headEnd/>
              <a:tailEnd/>
            </a:ln>
            <a:effectLst/>
          </p:spPr>
          <p:txBody>
            <a:bodyPr wrap="none" anchor="ctr">
              <a:prstTxWarp prst="textNoShape">
                <a:avLst/>
              </a:prstTxWarp>
              <a:spAutoFit/>
            </a:bodyPr>
            <a:lstStyle/>
            <a:p>
              <a:endParaRPr lang="en-GB">
                <a:solidFill>
                  <a:prstClr val="black"/>
                </a:solidFill>
              </a:endParaRPr>
            </a:p>
          </p:txBody>
        </p:sp>
        <p:graphicFrame>
          <p:nvGraphicFramePr>
            <p:cNvPr id="18" name="Object 14"/>
            <p:cNvGraphicFramePr>
              <a:graphicFrameLocks noChangeAspect="1"/>
            </p:cNvGraphicFramePr>
            <p:nvPr/>
          </p:nvGraphicFramePr>
          <p:xfrm>
            <a:off x="1833563" y="2203450"/>
            <a:ext cx="214312" cy="214313"/>
          </p:xfrm>
          <a:graphic>
            <a:graphicData uri="http://schemas.openxmlformats.org/presentationml/2006/ole">
              <p:oleObj spid="_x0000_s231428" name="Equation" r:id="rId6" imgW="165100" imgH="165100" progId="">
                <p:embed/>
              </p:oleObj>
            </a:graphicData>
          </a:graphic>
        </p:graphicFrame>
        <p:graphicFrame>
          <p:nvGraphicFramePr>
            <p:cNvPr id="19" name="Object 15"/>
            <p:cNvGraphicFramePr>
              <a:graphicFrameLocks noChangeAspect="1"/>
            </p:cNvGraphicFramePr>
            <p:nvPr/>
          </p:nvGraphicFramePr>
          <p:xfrm>
            <a:off x="3563938" y="2201863"/>
            <a:ext cx="214312" cy="214312"/>
          </p:xfrm>
          <a:graphic>
            <a:graphicData uri="http://schemas.openxmlformats.org/presentationml/2006/ole">
              <p:oleObj spid="_x0000_s231429" name="Equation" r:id="rId7" imgW="165100" imgH="165100" progId="">
                <p:embed/>
              </p:oleObj>
            </a:graphicData>
          </a:graphic>
        </p:graphicFrame>
        <p:graphicFrame>
          <p:nvGraphicFramePr>
            <p:cNvPr id="20" name="Object 16"/>
            <p:cNvGraphicFramePr>
              <a:graphicFrameLocks noChangeAspect="1"/>
            </p:cNvGraphicFramePr>
            <p:nvPr/>
          </p:nvGraphicFramePr>
          <p:xfrm>
            <a:off x="5076825" y="2530475"/>
            <a:ext cx="214313" cy="214313"/>
          </p:xfrm>
          <a:graphic>
            <a:graphicData uri="http://schemas.openxmlformats.org/presentationml/2006/ole">
              <p:oleObj spid="_x0000_s231430" name="Equation" r:id="rId8" imgW="165100" imgH="165100" progId="">
                <p:embed/>
              </p:oleObj>
            </a:graphicData>
          </a:graphic>
        </p:graphicFrame>
        <p:graphicFrame>
          <p:nvGraphicFramePr>
            <p:cNvPr id="21" name="Object 17"/>
            <p:cNvGraphicFramePr>
              <a:graphicFrameLocks noChangeAspect="1"/>
            </p:cNvGraphicFramePr>
            <p:nvPr/>
          </p:nvGraphicFramePr>
          <p:xfrm>
            <a:off x="6657975" y="2528888"/>
            <a:ext cx="214313" cy="214312"/>
          </p:xfrm>
          <a:graphic>
            <a:graphicData uri="http://schemas.openxmlformats.org/presentationml/2006/ole">
              <p:oleObj spid="_x0000_s231431" name="Equation" r:id="rId9" imgW="165100" imgH="165100" progId="">
                <p:embed/>
              </p:oleObj>
            </a:graphicData>
          </a:graphic>
        </p:graphicFrame>
        <p:graphicFrame>
          <p:nvGraphicFramePr>
            <p:cNvPr id="22" name="Object 18"/>
            <p:cNvGraphicFramePr>
              <a:graphicFrameLocks noChangeAspect="1"/>
            </p:cNvGraphicFramePr>
            <p:nvPr/>
          </p:nvGraphicFramePr>
          <p:xfrm>
            <a:off x="5581650" y="1900238"/>
            <a:ext cx="825500" cy="263525"/>
          </p:xfrm>
          <a:graphic>
            <a:graphicData uri="http://schemas.openxmlformats.org/presentationml/2006/ole">
              <p:oleObj spid="_x0000_s231432" name="Equation" r:id="rId10" imgW="635000" imgH="203200" progId="">
                <p:embed/>
              </p:oleObj>
            </a:graphicData>
          </a:graphic>
        </p:graphicFrame>
        <p:sp>
          <p:nvSpPr>
            <p:cNvPr id="23" name="Rectangle 19"/>
            <p:cNvSpPr>
              <a:spLocks noChangeArrowheads="1"/>
            </p:cNvSpPr>
            <p:nvPr/>
          </p:nvSpPr>
          <p:spPr bwMode="auto">
            <a:xfrm>
              <a:off x="1258888" y="1843088"/>
              <a:ext cx="6264275" cy="1152525"/>
            </a:xfrm>
            <a:prstGeom prst="rect">
              <a:avLst/>
            </a:prstGeom>
            <a:noFill/>
            <a:ln w="3175">
              <a:solidFill>
                <a:schemeClr val="bg2"/>
              </a:solidFill>
              <a:miter lim="800000"/>
              <a:headEnd/>
              <a:tailEnd/>
            </a:ln>
            <a:effectLst/>
          </p:spPr>
          <p:txBody>
            <a:bodyPr anchor="ctr">
              <a:prstTxWarp prst="textNoShape">
                <a:avLst/>
              </a:prstTxWarp>
              <a:spAutoFit/>
            </a:bodyPr>
            <a:lstStyle/>
            <a:p>
              <a:endParaRPr lang="en-GB">
                <a:solidFill>
                  <a:prstClr val="black"/>
                </a:solidFill>
              </a:endParaRPr>
            </a:p>
          </p:txBody>
        </p:sp>
      </p:grpSp>
      <p:graphicFrame>
        <p:nvGraphicFramePr>
          <p:cNvPr id="231433" name="Object 9"/>
          <p:cNvGraphicFramePr>
            <a:graphicFrameLocks noChangeAspect="1"/>
          </p:cNvGraphicFramePr>
          <p:nvPr/>
        </p:nvGraphicFramePr>
        <p:xfrm>
          <a:off x="6176962" y="1981200"/>
          <a:ext cx="2967038" cy="577850"/>
        </p:xfrm>
        <a:graphic>
          <a:graphicData uri="http://schemas.openxmlformats.org/presentationml/2006/ole">
            <p:oleObj spid="_x0000_s231433" name="Equation" r:id="rId11" imgW="2286000" imgH="4445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1433"/>
                                        </p:tgtEl>
                                        <p:attrNameLst>
                                          <p:attrName>style.visibility</p:attrName>
                                        </p:attrNameLst>
                                      </p:cBhvr>
                                      <p:to>
                                        <p:strVal val="visible"/>
                                      </p:to>
                                    </p:set>
                                    <p:animEffect transition="in" filter="fade">
                                      <p:cBhvr>
                                        <p:cTn id="7" dur="500"/>
                                        <p:tgtEl>
                                          <p:spTgt spid="23143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97218" name="Rectangle 2"/>
          <p:cNvSpPr>
            <a:spLocks noGrp="1" noChangeArrowheads="1"/>
          </p:cNvSpPr>
          <p:nvPr>
            <p:ph type="title"/>
          </p:nvPr>
        </p:nvSpPr>
        <p:spPr>
          <a:xfrm>
            <a:off x="457200" y="0"/>
            <a:ext cx="8229600" cy="1143000"/>
          </a:xfrm>
        </p:spPr>
        <p:txBody>
          <a:bodyPr/>
          <a:lstStyle/>
          <a:p>
            <a:r>
              <a:rPr lang="en-US" sz="3200" dirty="0" err="1">
                <a:solidFill>
                  <a:srgbClr val="FFFFFF"/>
                </a:solidFill>
              </a:rPr>
              <a:t>Supersymmetric</a:t>
            </a:r>
            <a:r>
              <a:rPr lang="en-US" sz="3200" dirty="0">
                <a:solidFill>
                  <a:srgbClr val="FFFFFF"/>
                </a:solidFill>
              </a:rPr>
              <a:t> Extension of Particle</a:t>
            </a:r>
            <a:r>
              <a:rPr lang="en-US" sz="3600" dirty="0"/>
              <a:t> </a:t>
            </a:r>
            <a:r>
              <a:rPr lang="en-US" sz="3600" dirty="0">
                <a:solidFill>
                  <a:srgbClr val="FFFFFF"/>
                </a:solidFill>
              </a:rPr>
              <a:t>Physics</a:t>
            </a:r>
          </a:p>
        </p:txBody>
      </p:sp>
      <p:sp>
        <p:nvSpPr>
          <p:cNvPr id="2697219" name="Text Box 3"/>
          <p:cNvSpPr txBox="1">
            <a:spLocks noChangeArrowheads="1"/>
          </p:cNvSpPr>
          <p:nvPr/>
        </p:nvSpPr>
        <p:spPr bwMode="auto">
          <a:xfrm>
            <a:off x="714375" y="714375"/>
            <a:ext cx="7715250" cy="571500"/>
          </a:xfrm>
          <a:prstGeom prst="rect">
            <a:avLst/>
          </a:prstGeom>
          <a:solidFill>
            <a:srgbClr val="DDDDDD"/>
          </a:solidFill>
          <a:ln w="9525">
            <a:solidFill>
              <a:schemeClr val="tx1"/>
            </a:solidFill>
            <a:miter lim="800000"/>
            <a:headEnd/>
            <a:tailEnd/>
          </a:ln>
          <a:effectLst/>
        </p:spPr>
        <p:txBody>
          <a:bodyPr lIns="91429" tIns="45714" rIns="91429" bIns="45714" anchor="ctr">
            <a:prstTxWarp prst="textNoShape">
              <a:avLst/>
            </a:prstTxWarp>
          </a:bodyPr>
          <a:lstStyle/>
          <a:p>
            <a:pPr defTabSz="913748">
              <a:lnSpc>
                <a:spcPct val="85000"/>
              </a:lnSpc>
            </a:pPr>
            <a:r>
              <a:rPr lang="en-US" sz="2000" dirty="0">
                <a:effectLst>
                  <a:outerShdw blurRad="38100" dist="38100" dir="2700000" algn="tl">
                    <a:srgbClr val="000000"/>
                  </a:outerShdw>
                </a:effectLst>
              </a:rPr>
              <a:t> </a:t>
            </a:r>
            <a:r>
              <a:rPr lang="en-US" sz="1800" dirty="0">
                <a:effectLst>
                  <a:outerShdw blurRad="38100" dist="38100" dir="2700000" algn="tl">
                    <a:srgbClr val="000000"/>
                  </a:outerShdw>
                </a:effectLst>
              </a:rPr>
              <a:t>In </a:t>
            </a:r>
            <a:r>
              <a:rPr lang="en-US" sz="1800" dirty="0" err="1">
                <a:effectLst>
                  <a:outerShdw blurRad="38100" dist="38100" dir="2700000" algn="tl">
                    <a:srgbClr val="000000"/>
                  </a:outerShdw>
                </a:effectLst>
              </a:rPr>
              <a:t>supersymmetric</a:t>
            </a:r>
            <a:r>
              <a:rPr lang="en-US" sz="1800" dirty="0">
                <a:effectLst>
                  <a:outerShdw blurRad="38100" dist="38100" dir="2700000" algn="tl">
                    <a:srgbClr val="000000"/>
                  </a:outerShdw>
                </a:effectLst>
              </a:rPr>
              <a:t> extensions of the particle-physics standard model,</a:t>
            </a:r>
          </a:p>
          <a:p>
            <a:pPr defTabSz="913748">
              <a:lnSpc>
                <a:spcPct val="85000"/>
              </a:lnSpc>
            </a:pPr>
            <a:r>
              <a:rPr lang="en-US" sz="1800" dirty="0">
                <a:effectLst>
                  <a:outerShdw blurRad="38100" dist="38100" dir="2700000" algn="tl">
                    <a:srgbClr val="000000"/>
                  </a:outerShdw>
                </a:effectLst>
              </a:rPr>
              <a:t> every boson has a </a:t>
            </a:r>
            <a:r>
              <a:rPr lang="en-US" sz="1800" dirty="0" err="1">
                <a:effectLst>
                  <a:outerShdw blurRad="38100" dist="38100" dir="2700000" algn="tl">
                    <a:srgbClr val="000000"/>
                  </a:outerShdw>
                </a:effectLst>
              </a:rPr>
              <a:t>fermionic</a:t>
            </a:r>
            <a:r>
              <a:rPr lang="en-US" sz="1800" dirty="0">
                <a:effectLst>
                  <a:outerShdw blurRad="38100" dist="38100" dir="2700000" algn="tl">
                    <a:srgbClr val="000000"/>
                  </a:outerShdw>
                </a:effectLst>
              </a:rPr>
              <a:t> partner and vice versa</a:t>
            </a:r>
            <a:endParaRPr lang="de-DE" sz="1800" dirty="0">
              <a:effectLst>
                <a:outerShdw blurRad="38100" dist="38100" dir="2700000" algn="tl">
                  <a:srgbClr val="000000"/>
                </a:outerShdw>
              </a:effectLst>
            </a:endParaRPr>
          </a:p>
        </p:txBody>
      </p:sp>
      <p:sp>
        <p:nvSpPr>
          <p:cNvPr id="2697237" name="Text Box 21"/>
          <p:cNvSpPr txBox="1">
            <a:spLocks noChangeArrowheads="1"/>
          </p:cNvSpPr>
          <p:nvPr/>
        </p:nvSpPr>
        <p:spPr bwMode="auto">
          <a:xfrm>
            <a:off x="762000" y="5638800"/>
            <a:ext cx="7848600" cy="914400"/>
          </a:xfrm>
          <a:prstGeom prst="rect">
            <a:avLst/>
          </a:prstGeom>
          <a:solidFill>
            <a:srgbClr val="336699"/>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lnSpc>
                <a:spcPct val="85000"/>
              </a:lnSpc>
              <a:buFontTx/>
              <a:buChar char="•"/>
            </a:pPr>
            <a:r>
              <a:rPr lang="en-US" sz="2000" dirty="0">
                <a:solidFill>
                  <a:schemeClr val="bg1"/>
                </a:solidFill>
                <a:effectLst>
                  <a:outerShdw blurRad="38100" dist="38100" dir="2700000" algn="tl">
                    <a:srgbClr val="000000"/>
                  </a:outerShdw>
                </a:effectLst>
              </a:rPr>
              <a:t> If R-Parity is conserved, the lightest SUSY-particle (LSP) is stable</a:t>
            </a:r>
          </a:p>
          <a:p>
            <a:pPr defTabSz="913748">
              <a:lnSpc>
                <a:spcPct val="85000"/>
              </a:lnSpc>
              <a:buFontTx/>
              <a:buChar char="•"/>
            </a:pPr>
            <a:r>
              <a:rPr lang="en-US" sz="2000" dirty="0">
                <a:solidFill>
                  <a:schemeClr val="bg1"/>
                </a:solidFill>
                <a:effectLst>
                  <a:outerShdw blurRad="38100" dist="38100" dir="2700000" algn="tl">
                    <a:srgbClr val="000000"/>
                  </a:outerShdw>
                </a:effectLst>
              </a:rPr>
              <a:t> Most plausible candidate for dark matter is the </a:t>
            </a:r>
            <a:r>
              <a:rPr lang="en-US" sz="2000" dirty="0" err="1">
                <a:solidFill>
                  <a:schemeClr val="bg1"/>
                </a:solidFill>
                <a:effectLst>
                  <a:outerShdw blurRad="38100" dist="38100" dir="2700000" algn="tl">
                    <a:srgbClr val="000000"/>
                  </a:outerShdw>
                </a:effectLst>
              </a:rPr>
              <a:t>neutralino</a:t>
            </a:r>
            <a:r>
              <a:rPr lang="en-US" sz="2000" dirty="0">
                <a:solidFill>
                  <a:schemeClr val="bg1"/>
                </a:solidFill>
                <a:effectLst>
                  <a:outerShdw blurRad="38100" dist="38100" dir="2700000" algn="tl">
                    <a:srgbClr val="000000"/>
                  </a:outerShdw>
                </a:effectLst>
              </a:rPr>
              <a:t>,</a:t>
            </a:r>
          </a:p>
          <a:p>
            <a:pPr defTabSz="913748">
              <a:lnSpc>
                <a:spcPct val="85000"/>
              </a:lnSpc>
            </a:pPr>
            <a:r>
              <a:rPr lang="en-US" sz="2000" dirty="0">
                <a:solidFill>
                  <a:schemeClr val="bg1"/>
                </a:solidFill>
                <a:effectLst>
                  <a:outerShdw blurRad="38100" dist="38100" dir="2700000" algn="tl">
                    <a:srgbClr val="000000"/>
                  </a:outerShdw>
                </a:effectLst>
              </a:rPr>
              <a:t>  </a:t>
            </a:r>
            <a:r>
              <a:rPr lang="en-US" sz="2000" dirty="0" smtClean="0">
                <a:solidFill>
                  <a:schemeClr val="bg1"/>
                </a:solidFill>
                <a:effectLst>
                  <a:outerShdw blurRad="38100" dist="38100" dir="2700000" algn="tl">
                    <a:srgbClr val="000000"/>
                  </a:outerShdw>
                </a:effectLst>
              </a:rPr>
              <a:t> </a:t>
            </a:r>
            <a:endParaRPr lang="de-DE" sz="2000" dirty="0">
              <a:solidFill>
                <a:schemeClr val="bg1"/>
              </a:solidFill>
              <a:effectLst>
                <a:outerShdw blurRad="38100" dist="38100" dir="2700000" algn="tl">
                  <a:srgbClr val="000000"/>
                </a:outerShdw>
              </a:effectLst>
            </a:endParaRPr>
          </a:p>
        </p:txBody>
      </p:sp>
      <p:pic>
        <p:nvPicPr>
          <p:cNvPr id="34" name="Picture 6"/>
          <p:cNvPicPr>
            <a:picLocks noChangeAspect="1" noChangeArrowheads="1"/>
          </p:cNvPicPr>
          <p:nvPr/>
        </p:nvPicPr>
        <p:blipFill>
          <a:blip r:embed="rId2"/>
          <a:srcRect/>
          <a:stretch>
            <a:fillRect/>
          </a:stretch>
        </p:blipFill>
        <p:spPr bwMode="auto">
          <a:xfrm>
            <a:off x="4648200" y="1752600"/>
            <a:ext cx="3962400" cy="1871663"/>
          </a:xfrm>
          <a:prstGeom prst="rect">
            <a:avLst/>
          </a:prstGeom>
          <a:noFill/>
          <a:ln w="9525">
            <a:noFill/>
            <a:miter lim="800000"/>
            <a:headEnd/>
            <a:tailEnd/>
          </a:ln>
          <a:effectLst/>
        </p:spPr>
      </p:pic>
      <p:sp>
        <p:nvSpPr>
          <p:cNvPr id="35" name="Text Box 8"/>
          <p:cNvSpPr txBox="1">
            <a:spLocks noChangeArrowheads="1"/>
          </p:cNvSpPr>
          <p:nvPr/>
        </p:nvSpPr>
        <p:spPr bwMode="auto">
          <a:xfrm>
            <a:off x="533400" y="2286000"/>
            <a:ext cx="4419600" cy="461665"/>
          </a:xfrm>
          <a:prstGeom prst="rect">
            <a:avLst/>
          </a:prstGeom>
          <a:noFill/>
          <a:ln w="9525">
            <a:noFill/>
            <a:miter lim="800000"/>
            <a:headEnd/>
            <a:tailEnd/>
          </a:ln>
        </p:spPr>
        <p:txBody>
          <a:bodyPr wrap="square">
            <a:prstTxWarp prst="textNoShape">
              <a:avLst/>
            </a:prstTxWarp>
            <a:spAutoFit/>
          </a:bodyPr>
          <a:lstStyle/>
          <a:p>
            <a:pPr>
              <a:spcBef>
                <a:spcPct val="50000"/>
              </a:spcBef>
            </a:pPr>
            <a:r>
              <a:rPr lang="fr-FR" dirty="0" err="1" smtClean="0">
                <a:solidFill>
                  <a:srgbClr val="FF1B18"/>
                </a:solidFill>
              </a:rPr>
              <a:t>Hierarchy</a:t>
            </a:r>
            <a:r>
              <a:rPr lang="fr-FR" dirty="0" smtClean="0">
                <a:solidFill>
                  <a:srgbClr val="FF1B18"/>
                </a:solidFill>
              </a:rPr>
              <a:t> </a:t>
            </a:r>
            <a:r>
              <a:rPr lang="fr-FR" dirty="0" err="1" smtClean="0">
                <a:solidFill>
                  <a:srgbClr val="FF1B18"/>
                </a:solidFill>
              </a:rPr>
              <a:t>problem</a:t>
            </a:r>
            <a:r>
              <a:rPr lang="fr-FR" dirty="0" smtClean="0">
                <a:solidFill>
                  <a:srgbClr val="FF1B18"/>
                </a:solidFill>
              </a:rPr>
              <a:t> </a:t>
            </a:r>
            <a:r>
              <a:rPr lang="fr-FR" dirty="0" err="1" smtClean="0">
                <a:solidFill>
                  <a:srgbClr val="FF1B18"/>
                </a:solidFill>
              </a:rPr>
              <a:t>Solved</a:t>
            </a:r>
            <a:r>
              <a:rPr lang="fr-FR" dirty="0" smtClean="0">
                <a:solidFill>
                  <a:srgbClr val="FF1B18"/>
                </a:solidFill>
              </a:rPr>
              <a:t> </a:t>
            </a:r>
            <a:r>
              <a:rPr lang="fr-FR" dirty="0" err="1" smtClean="0">
                <a:solidFill>
                  <a:srgbClr val="FF1B18"/>
                </a:solidFill>
                <a:sym typeface="Wingdings"/>
              </a:rPr>
              <a:t></a:t>
            </a:r>
            <a:endParaRPr lang="fr-FR" dirty="0">
              <a:solidFill>
                <a:srgbClr val="FF1B18"/>
              </a:solidFill>
            </a:endParaRPr>
          </a:p>
        </p:txBody>
      </p:sp>
      <p:pic>
        <p:nvPicPr>
          <p:cNvPr id="36" name="Picture 10"/>
          <p:cNvPicPr>
            <a:picLocks noChangeAspect="1" noChangeArrowheads="1"/>
          </p:cNvPicPr>
          <p:nvPr/>
        </p:nvPicPr>
        <p:blipFill>
          <a:blip r:embed="rId3"/>
          <a:srcRect/>
          <a:stretch>
            <a:fillRect/>
          </a:stretch>
        </p:blipFill>
        <p:spPr bwMode="auto">
          <a:xfrm>
            <a:off x="4724400" y="3886200"/>
            <a:ext cx="3962400" cy="1511300"/>
          </a:xfrm>
          <a:prstGeom prst="rect">
            <a:avLst/>
          </a:prstGeom>
          <a:noFill/>
          <a:ln w="9525">
            <a:noFill/>
            <a:miter lim="800000"/>
            <a:headEnd/>
            <a:tailEnd/>
          </a:ln>
          <a:effectLst/>
        </p:spPr>
      </p:pic>
      <p:sp>
        <p:nvSpPr>
          <p:cNvPr id="37" name="Text Box 11"/>
          <p:cNvSpPr txBox="1">
            <a:spLocks noChangeArrowheads="1"/>
          </p:cNvSpPr>
          <p:nvPr/>
        </p:nvSpPr>
        <p:spPr bwMode="auto">
          <a:xfrm>
            <a:off x="152400" y="4191000"/>
            <a:ext cx="5029200" cy="861774"/>
          </a:xfrm>
          <a:prstGeom prst="rect">
            <a:avLst/>
          </a:prstGeom>
          <a:noFill/>
          <a:ln w="9525">
            <a:noFill/>
            <a:miter lim="800000"/>
            <a:headEnd/>
            <a:tailEnd/>
          </a:ln>
        </p:spPr>
        <p:txBody>
          <a:bodyPr wrap="square">
            <a:prstTxWarp prst="textNoShape">
              <a:avLst/>
            </a:prstTxWarp>
            <a:spAutoFit/>
          </a:bodyPr>
          <a:lstStyle/>
          <a:p>
            <a:pPr>
              <a:spcBef>
                <a:spcPct val="50000"/>
              </a:spcBef>
            </a:pPr>
            <a:r>
              <a:rPr lang="fr-FR" sz="2000" dirty="0" smtClean="0">
                <a:solidFill>
                  <a:srgbClr val="FF1B18"/>
                </a:solidFill>
                <a:latin typeface="Cambria"/>
                <a:cs typeface="Cambria"/>
              </a:rPr>
              <a:t>Impose R </a:t>
            </a:r>
            <a:r>
              <a:rPr lang="fr-FR" sz="2000" dirty="0" err="1" smtClean="0">
                <a:solidFill>
                  <a:srgbClr val="FF1B18"/>
                </a:solidFill>
                <a:latin typeface="Cambria"/>
                <a:cs typeface="Cambria"/>
              </a:rPr>
              <a:t>Parity</a:t>
            </a:r>
            <a:r>
              <a:rPr lang="fr-FR" sz="2000" dirty="0" smtClean="0">
                <a:solidFill>
                  <a:srgbClr val="FF1B18"/>
                </a:solidFill>
                <a:latin typeface="Cambria"/>
                <a:cs typeface="Cambria"/>
              </a:rPr>
              <a:t> to </a:t>
            </a:r>
            <a:r>
              <a:rPr lang="fr-FR" sz="2000" dirty="0" err="1" smtClean="0">
                <a:solidFill>
                  <a:srgbClr val="FF1B18"/>
                </a:solidFill>
                <a:latin typeface="Cambria"/>
                <a:cs typeface="Cambria"/>
              </a:rPr>
              <a:t>avoid</a:t>
            </a:r>
            <a:r>
              <a:rPr lang="fr-FR" sz="2000" dirty="0" smtClean="0">
                <a:solidFill>
                  <a:srgbClr val="FF1B18"/>
                </a:solidFill>
                <a:latin typeface="Cambria"/>
                <a:cs typeface="Cambria"/>
              </a:rPr>
              <a:t> </a:t>
            </a:r>
            <a:r>
              <a:rPr lang="fr-FR" sz="2000" dirty="0" err="1" smtClean="0">
                <a:solidFill>
                  <a:srgbClr val="FF1B18"/>
                </a:solidFill>
                <a:latin typeface="Cambria"/>
                <a:cs typeface="Cambria"/>
              </a:rPr>
              <a:t>too</a:t>
            </a:r>
            <a:r>
              <a:rPr lang="fr-FR" sz="2000" dirty="0" smtClean="0">
                <a:solidFill>
                  <a:srgbClr val="FF1B18"/>
                </a:solidFill>
                <a:latin typeface="Cambria"/>
                <a:cs typeface="Cambria"/>
              </a:rPr>
              <a:t> </a:t>
            </a:r>
            <a:r>
              <a:rPr lang="fr-FR" sz="2000" dirty="0" err="1" smtClean="0">
                <a:solidFill>
                  <a:srgbClr val="FF1B18"/>
                </a:solidFill>
                <a:latin typeface="Cambria"/>
                <a:cs typeface="Cambria"/>
              </a:rPr>
              <a:t>fast</a:t>
            </a:r>
            <a:r>
              <a:rPr lang="fr-FR" sz="2000" dirty="0" smtClean="0">
                <a:solidFill>
                  <a:srgbClr val="FF1B18"/>
                </a:solidFill>
                <a:latin typeface="Cambria"/>
                <a:cs typeface="Cambria"/>
              </a:rPr>
              <a:t> </a:t>
            </a:r>
          </a:p>
          <a:p>
            <a:pPr>
              <a:spcBef>
                <a:spcPct val="50000"/>
              </a:spcBef>
            </a:pPr>
            <a:r>
              <a:rPr lang="fr-FR" sz="2000" dirty="0" smtClean="0">
                <a:solidFill>
                  <a:srgbClr val="FF1B18"/>
                </a:solidFill>
                <a:latin typeface="Cambria"/>
                <a:cs typeface="Cambria"/>
              </a:rPr>
              <a:t>proton </a:t>
            </a:r>
            <a:r>
              <a:rPr lang="fr-FR" sz="2000" dirty="0" err="1" smtClean="0">
                <a:solidFill>
                  <a:srgbClr val="FF1B18"/>
                </a:solidFill>
                <a:latin typeface="Cambria"/>
                <a:cs typeface="Cambria"/>
              </a:rPr>
              <a:t>decay</a:t>
            </a:r>
            <a:r>
              <a:rPr lang="fr-FR" sz="2000" dirty="0" smtClean="0">
                <a:solidFill>
                  <a:srgbClr val="FF1B18"/>
                </a:solidFill>
                <a:latin typeface="Cambria"/>
                <a:cs typeface="Cambria"/>
              </a:rPr>
              <a:t>  </a:t>
            </a:r>
            <a:r>
              <a:rPr lang="fr-FR" sz="2000" dirty="0" err="1" smtClean="0">
                <a:solidFill>
                  <a:srgbClr val="FF1B18"/>
                </a:solidFill>
                <a:latin typeface="Cambria"/>
                <a:cs typeface="Cambria"/>
                <a:sym typeface="Wingdings"/>
              </a:rPr>
              <a:t></a:t>
            </a:r>
            <a:r>
              <a:rPr lang="fr-FR" sz="2000" dirty="0" smtClean="0">
                <a:solidFill>
                  <a:srgbClr val="FF1B18"/>
                </a:solidFill>
                <a:latin typeface="Cambria"/>
                <a:cs typeface="Cambria"/>
                <a:sym typeface="Wingdings"/>
              </a:rPr>
              <a:t> LSP </a:t>
            </a:r>
            <a:r>
              <a:rPr lang="fr-FR" sz="2000" dirty="0" err="1" smtClean="0">
                <a:solidFill>
                  <a:srgbClr val="FF1B18"/>
                </a:solidFill>
                <a:latin typeface="Cambria"/>
                <a:cs typeface="Cambria"/>
                <a:sym typeface="Wingdings"/>
              </a:rPr>
              <a:t>Dark</a:t>
            </a:r>
            <a:r>
              <a:rPr lang="fr-FR" sz="2000" dirty="0" smtClean="0">
                <a:solidFill>
                  <a:srgbClr val="FF1B18"/>
                </a:solidFill>
                <a:latin typeface="Cambria"/>
                <a:cs typeface="Cambria"/>
                <a:sym typeface="Wingdings"/>
              </a:rPr>
              <a:t> </a:t>
            </a:r>
            <a:r>
              <a:rPr lang="fr-FR" sz="2000" dirty="0" err="1" smtClean="0">
                <a:solidFill>
                  <a:srgbClr val="FF1B18"/>
                </a:solidFill>
                <a:latin typeface="Cambria"/>
                <a:cs typeface="Cambria"/>
                <a:sym typeface="Wingdings"/>
              </a:rPr>
              <a:t>Matter</a:t>
            </a:r>
            <a:endParaRPr lang="fr-FR" dirty="0">
              <a:solidFill>
                <a:srgbClr val="FF1B18"/>
              </a:solidFill>
              <a:latin typeface="Cambria"/>
              <a:cs typeface="Cambri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972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7237" grpId="0" animBg="1"/>
      <p:bldP spid="35" grpId="0"/>
      <p:bldP spid="37" grpId="0"/>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52400" y="1143000"/>
            <a:ext cx="6553200" cy="3193723"/>
          </a:xfrm>
          <a:prstGeom prst="rect">
            <a:avLst/>
          </a:prstGeom>
          <a:noFill/>
          <a:ln w="9525">
            <a:noFill/>
            <a:miter lim="800000"/>
            <a:headEnd/>
            <a:tailEnd/>
          </a:ln>
        </p:spPr>
        <p:txBody>
          <a:bodyPr wrap="square" lIns="95786" tIns="47893" rIns="95786" bIns="47893">
            <a:prstTxWarp prst="textNoShape">
              <a:avLst/>
            </a:prstTxWarp>
            <a:spAutoFit/>
          </a:bodyPr>
          <a:lstStyle/>
          <a:p>
            <a:pPr defTabSz="957263" eaLnBrk="0" hangingPunct="0">
              <a:lnSpc>
                <a:spcPts val="1463"/>
              </a:lnSpc>
              <a:spcBef>
                <a:spcPts val="213"/>
              </a:spcBef>
            </a:pPr>
            <a:endParaRPr lang="en-US" sz="2000" dirty="0">
              <a:solidFill>
                <a:schemeClr val="accent1"/>
              </a:solidFill>
              <a:latin typeface="Optima ExtraBlack" charset="0"/>
            </a:endParaRPr>
          </a:p>
          <a:p>
            <a:pPr defTabSz="957263" eaLnBrk="0" hangingPunct="0">
              <a:lnSpc>
                <a:spcPts val="1463"/>
              </a:lnSpc>
              <a:spcBef>
                <a:spcPts val="213"/>
              </a:spcBef>
              <a:buFont typeface="Wingdings" charset="2"/>
              <a:buChar char="Ø"/>
            </a:pPr>
            <a:r>
              <a:rPr lang="en-US" sz="2000" dirty="0" smtClean="0">
                <a:solidFill>
                  <a:schemeClr val="accent1"/>
                </a:solidFill>
                <a:latin typeface="Optima" charset="0"/>
              </a:rPr>
              <a:t> Gains:</a:t>
            </a:r>
            <a:endParaRPr lang="en-US" sz="2000" dirty="0" smtClean="0">
              <a:solidFill>
                <a:schemeClr val="accent1"/>
              </a:solidFill>
              <a:latin typeface="Cambria"/>
              <a:ea typeface="Optima ExtraBlack" charset="0"/>
              <a:cs typeface="Cambria"/>
            </a:endParaRPr>
          </a:p>
          <a:p>
            <a:pPr lvl="1"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 A common definition of the field and a sense of unity around a few common goals</a:t>
            </a:r>
          </a:p>
          <a:p>
            <a:pPr lvl="1"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 It became  a  “magnetic field”  providing partial alignments of:</a:t>
            </a:r>
          </a:p>
          <a:p>
            <a:pPr lvl="2"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Other regional roadmaps</a:t>
            </a:r>
          </a:p>
          <a:p>
            <a:pPr lvl="2"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National programs in different countries</a:t>
            </a:r>
          </a:p>
          <a:p>
            <a:pPr lvl="1"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It permitted common European calls on  R&amp;D </a:t>
            </a:r>
          </a:p>
          <a:p>
            <a:pPr lvl="1"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It identified needs in industrial procurement</a:t>
            </a:r>
          </a:p>
          <a:p>
            <a:pPr lvl="1"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It identified synergies with   more fields</a:t>
            </a:r>
          </a:p>
          <a:p>
            <a:pPr lvl="1" defTabSz="957263" eaLnBrk="0" hangingPunct="0">
              <a:lnSpc>
                <a:spcPts val="1463"/>
              </a:lnSpc>
              <a:spcBef>
                <a:spcPts val="213"/>
              </a:spcBef>
              <a:spcAft>
                <a:spcPts val="1200"/>
              </a:spcAft>
              <a:buFont typeface="Wingdings" charset="2"/>
              <a:buChar char="Ø"/>
            </a:pPr>
            <a:r>
              <a:rPr lang="en-US" sz="2000" dirty="0" smtClean="0">
                <a:solidFill>
                  <a:srgbClr val="FF6600"/>
                </a:solidFill>
                <a:latin typeface="Cambria"/>
                <a:ea typeface="Optima ExtraBlack" charset="0"/>
                <a:cs typeface="Cambria"/>
              </a:rPr>
              <a:t>It triggered   the group APIF of OECD  (next slide)</a:t>
            </a:r>
          </a:p>
        </p:txBody>
      </p:sp>
      <p:sp>
        <p:nvSpPr>
          <p:cNvPr id="33795" name="Text Box 6"/>
          <p:cNvSpPr txBox="1">
            <a:spLocks noChangeArrowheads="1"/>
          </p:cNvSpPr>
          <p:nvPr/>
        </p:nvSpPr>
        <p:spPr bwMode="auto">
          <a:xfrm>
            <a:off x="0" y="0"/>
            <a:ext cx="8915400" cy="1545331"/>
          </a:xfrm>
          <a:prstGeom prst="rect">
            <a:avLst/>
          </a:prstGeom>
          <a:noFill/>
          <a:ln w="9525">
            <a:noFill/>
            <a:miter lim="800000"/>
            <a:headEnd/>
            <a:tailEnd/>
          </a:ln>
        </p:spPr>
        <p:txBody>
          <a:bodyPr wrap="square" lIns="67346" tIns="33673" rIns="67346" bIns="33673">
            <a:prstTxWarp prst="textNoShape">
              <a:avLst/>
            </a:prstTxWarp>
            <a:spAutoFit/>
          </a:bodyPr>
          <a:lstStyle/>
          <a:p>
            <a:pPr algn="ctr" eaLnBrk="0" hangingPunct="0">
              <a:spcBef>
                <a:spcPct val="50000"/>
              </a:spcBef>
            </a:pPr>
            <a:r>
              <a:rPr lang="en-US" b="1" dirty="0" smtClean="0">
                <a:solidFill>
                  <a:schemeClr val="bg1"/>
                </a:solidFill>
                <a:latin typeface="Cambria"/>
                <a:cs typeface="Cambria"/>
              </a:rPr>
              <a:t>European </a:t>
            </a:r>
            <a:r>
              <a:rPr lang="en-US" b="1" dirty="0" err="1" smtClean="0">
                <a:solidFill>
                  <a:schemeClr val="bg1"/>
                </a:solidFill>
                <a:latin typeface="Cambria"/>
                <a:cs typeface="Cambria"/>
              </a:rPr>
              <a:t>Roadmapping</a:t>
            </a:r>
            <a:endParaRPr lang="en-US" b="1" dirty="0" smtClean="0">
              <a:solidFill>
                <a:schemeClr val="bg1"/>
              </a:solidFill>
              <a:latin typeface="Cambria"/>
              <a:cs typeface="Cambria"/>
            </a:endParaRPr>
          </a:p>
          <a:p>
            <a:pPr algn="ctr" eaLnBrk="0" hangingPunct="0">
              <a:spcBef>
                <a:spcPct val="50000"/>
              </a:spcBef>
            </a:pPr>
            <a:r>
              <a:rPr lang="en-US" b="1" dirty="0" smtClean="0">
                <a:solidFill>
                  <a:schemeClr val="bg1"/>
                </a:solidFill>
                <a:latin typeface="Cambria"/>
                <a:cs typeface="Cambria"/>
              </a:rPr>
              <a:t>What did we gain from the 2008 ASPERA roadmap ?</a:t>
            </a:r>
          </a:p>
          <a:p>
            <a:pPr algn="ctr" eaLnBrk="0" hangingPunct="0">
              <a:spcBef>
                <a:spcPct val="50000"/>
              </a:spcBef>
            </a:pPr>
            <a:r>
              <a:rPr lang="en-US" b="1" dirty="0" err="1" smtClean="0">
                <a:solidFill>
                  <a:schemeClr val="bg1"/>
                </a:solidFill>
                <a:latin typeface="Cambria"/>
                <a:cs typeface="Cambria"/>
              </a:rPr>
              <a:t>www.aspera-eu.org</a:t>
            </a:r>
            <a:r>
              <a:rPr lang="en-US" b="1" dirty="0" smtClean="0">
                <a:solidFill>
                  <a:schemeClr val="bg1"/>
                </a:solidFill>
                <a:latin typeface="Cambria"/>
                <a:cs typeface="Cambria"/>
              </a:rPr>
              <a:t> </a:t>
            </a:r>
          </a:p>
        </p:txBody>
      </p:sp>
      <p:sp>
        <p:nvSpPr>
          <p:cNvPr id="33796" name="Text Box 10"/>
          <p:cNvSpPr txBox="1">
            <a:spLocks noChangeArrowheads="1"/>
          </p:cNvSpPr>
          <p:nvPr/>
        </p:nvSpPr>
        <p:spPr bwMode="auto">
          <a:xfrm>
            <a:off x="8616950" y="6265863"/>
            <a:ext cx="769938" cy="536575"/>
          </a:xfrm>
          <a:prstGeom prst="rect">
            <a:avLst/>
          </a:prstGeom>
          <a:noFill/>
          <a:ln w="9525">
            <a:noFill/>
            <a:miter lim="800000"/>
            <a:headEnd/>
            <a:tailEnd/>
          </a:ln>
        </p:spPr>
        <p:txBody>
          <a:bodyPr lIns="95786" tIns="47893" rIns="95786" bIns="47893">
            <a:prstTxWarp prst="textNoShape">
              <a:avLst/>
            </a:prstTxWarp>
            <a:spAutoFit/>
          </a:bodyPr>
          <a:lstStyle/>
          <a:p>
            <a:pPr defTabSz="957263" eaLnBrk="0" hangingPunct="0">
              <a:lnSpc>
                <a:spcPts val="1463"/>
              </a:lnSpc>
              <a:spcBef>
                <a:spcPts val="213"/>
              </a:spcBef>
            </a:pPr>
            <a:endParaRPr lang="en-US" sz="1300">
              <a:solidFill>
                <a:schemeClr val="accent2"/>
              </a:solidFill>
              <a:latin typeface="Optima ExtraBlack" charset="0"/>
            </a:endParaRPr>
          </a:p>
          <a:p>
            <a:pPr defTabSz="957263" eaLnBrk="0" hangingPunct="0">
              <a:lnSpc>
                <a:spcPts val="1463"/>
              </a:lnSpc>
              <a:spcBef>
                <a:spcPts val="213"/>
              </a:spcBef>
            </a:pPr>
            <a:r>
              <a:rPr lang="en-US" b="1">
                <a:solidFill>
                  <a:schemeClr val="accent2"/>
                </a:solidFill>
                <a:latin typeface="Optima ExtraBlack" charset="0"/>
              </a:rPr>
              <a:t> </a:t>
            </a:r>
            <a:endParaRPr lang="en-US" sz="2100">
              <a:solidFill>
                <a:schemeClr val="accent2"/>
              </a:solidFill>
              <a:latin typeface="Optima" charset="0"/>
            </a:endParaRPr>
          </a:p>
        </p:txBody>
      </p:sp>
      <p:sp>
        <p:nvSpPr>
          <p:cNvPr id="33797" name="Text Box 11"/>
          <p:cNvSpPr txBox="1">
            <a:spLocks noChangeArrowheads="1"/>
          </p:cNvSpPr>
          <p:nvPr/>
        </p:nvSpPr>
        <p:spPr bwMode="auto">
          <a:xfrm>
            <a:off x="268288" y="6716713"/>
            <a:ext cx="3536950" cy="206375"/>
          </a:xfrm>
          <a:prstGeom prst="rect">
            <a:avLst/>
          </a:prstGeom>
          <a:noFill/>
          <a:ln w="9525">
            <a:noFill/>
            <a:miter lim="800000"/>
            <a:headEnd/>
            <a:tailEnd/>
          </a:ln>
        </p:spPr>
        <p:txBody>
          <a:bodyPr lIns="67346" tIns="33673" rIns="67346" bIns="33673">
            <a:prstTxWarp prst="textNoShape">
              <a:avLst/>
            </a:prstTxWarp>
            <a:spAutoFit/>
          </a:bodyPr>
          <a:lstStyle/>
          <a:p>
            <a:pPr eaLnBrk="0" hangingPunct="0">
              <a:spcBef>
                <a:spcPct val="50000"/>
              </a:spcBef>
            </a:pPr>
            <a:endParaRPr lang="fr-FR" sz="900">
              <a:solidFill>
                <a:schemeClr val="bg2"/>
              </a:solidFill>
              <a:latin typeface="Optima" charset="0"/>
            </a:endParaRPr>
          </a:p>
        </p:txBody>
      </p:sp>
      <p:sp>
        <p:nvSpPr>
          <p:cNvPr id="33799" name="Rectangle 32"/>
          <p:cNvSpPr>
            <a:spLocks noChangeArrowheads="1"/>
          </p:cNvSpPr>
          <p:nvPr/>
        </p:nvSpPr>
        <p:spPr bwMode="auto">
          <a:xfrm>
            <a:off x="5734050" y="214313"/>
            <a:ext cx="134938" cy="390525"/>
          </a:xfrm>
          <a:prstGeom prst="rect">
            <a:avLst/>
          </a:prstGeom>
          <a:noFill/>
          <a:ln w="9525">
            <a:noFill/>
            <a:miter lim="800000"/>
            <a:headEnd/>
            <a:tailEnd/>
          </a:ln>
        </p:spPr>
        <p:txBody>
          <a:bodyPr wrap="none" lIns="67346" tIns="33673" rIns="67346" bIns="33673">
            <a:prstTxWarp prst="textNoShape">
              <a:avLst/>
            </a:prstTxWarp>
            <a:spAutoFit/>
          </a:bodyPr>
          <a:lstStyle/>
          <a:p>
            <a:pPr eaLnBrk="0" hangingPunct="0"/>
            <a:endParaRPr lang="fr-FR" sz="2100">
              <a:solidFill>
                <a:schemeClr val="bg1"/>
              </a:solidFill>
              <a:latin typeface="Optima ExtraBlack" charset="0"/>
            </a:endParaRPr>
          </a:p>
        </p:txBody>
      </p:sp>
      <p:pic>
        <p:nvPicPr>
          <p:cNvPr id="19" name="Picture 7"/>
          <p:cNvPicPr>
            <a:picLocks noChangeAspect="1" noChangeArrowheads="1"/>
          </p:cNvPicPr>
          <p:nvPr/>
        </p:nvPicPr>
        <p:blipFill>
          <a:blip r:embed="rId3"/>
          <a:srcRect/>
          <a:stretch>
            <a:fillRect/>
          </a:stretch>
        </p:blipFill>
        <p:spPr bwMode="auto">
          <a:xfrm>
            <a:off x="6466296" y="1143000"/>
            <a:ext cx="2505809" cy="3124200"/>
          </a:xfrm>
          <a:prstGeom prst="rect">
            <a:avLst/>
          </a:prstGeom>
          <a:noFill/>
          <a:ln w="9525">
            <a:solidFill>
              <a:schemeClr val="bg1"/>
            </a:solidFill>
            <a:miter lim="800000"/>
            <a:headEnd/>
            <a:tailEnd/>
          </a:ln>
        </p:spPr>
      </p:pic>
      <p:sp>
        <p:nvSpPr>
          <p:cNvPr id="17" name="ZoneTexte 16"/>
          <p:cNvSpPr txBox="1">
            <a:spLocks noChangeArrowheads="1"/>
          </p:cNvSpPr>
          <p:nvPr/>
        </p:nvSpPr>
        <p:spPr bwMode="auto">
          <a:xfrm>
            <a:off x="-228600" y="4343400"/>
            <a:ext cx="9144000" cy="1304203"/>
          </a:xfrm>
          <a:prstGeom prst="rect">
            <a:avLst/>
          </a:prstGeom>
          <a:noFill/>
          <a:ln w="9525">
            <a:noFill/>
            <a:miter lim="800000"/>
            <a:headEnd/>
            <a:tailEnd/>
          </a:ln>
        </p:spPr>
        <p:txBody>
          <a:bodyPr wrap="square">
            <a:prstTxWarp prst="textNoShape">
              <a:avLst/>
            </a:prstTxWarp>
            <a:spAutoFit/>
          </a:bodyPr>
          <a:lstStyle/>
          <a:p>
            <a:pPr defTabSz="957263" eaLnBrk="0" hangingPunct="0">
              <a:lnSpc>
                <a:spcPts val="1463"/>
              </a:lnSpc>
              <a:spcBef>
                <a:spcPts val="213"/>
              </a:spcBef>
              <a:buFont typeface="Wingdings" charset="2"/>
              <a:buChar char="Ø"/>
            </a:pPr>
            <a:r>
              <a:rPr lang="en-US" sz="2000" b="1" dirty="0" smtClean="0">
                <a:solidFill>
                  <a:srgbClr val="FFFFFF"/>
                </a:solidFill>
                <a:latin typeface="Cambria"/>
                <a:cs typeface="Cambria"/>
              </a:rPr>
              <a:t> </a:t>
            </a:r>
            <a:r>
              <a:rPr lang="en-US" sz="2000" dirty="0" smtClean="0">
                <a:solidFill>
                  <a:srgbClr val="00CC99"/>
                </a:solidFill>
                <a:latin typeface="Cambria"/>
                <a:cs typeface="Cambria"/>
              </a:rPr>
              <a:t>Problems:</a:t>
            </a:r>
          </a:p>
          <a:p>
            <a:pPr lvl="1"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Difficult to impose “hard” priorities, since the overall budget is the sum of many national budgets</a:t>
            </a:r>
          </a:p>
          <a:p>
            <a:pPr lvl="1"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Some priorities depended on non-European choices </a:t>
            </a:r>
          </a:p>
          <a:p>
            <a:pPr lvl="1" defTabSz="957263" eaLnBrk="0" hangingPunct="0">
              <a:lnSpc>
                <a:spcPts val="1463"/>
              </a:lnSpc>
              <a:spcBef>
                <a:spcPts val="213"/>
              </a:spcBef>
              <a:spcAft>
                <a:spcPts val="600"/>
              </a:spcAft>
              <a:buFont typeface="Wingdings" charset="2"/>
              <a:buChar char="Ø"/>
            </a:pPr>
            <a:r>
              <a:rPr lang="en-US" sz="2000" dirty="0" smtClean="0">
                <a:solidFill>
                  <a:srgbClr val="FF6600"/>
                </a:solidFill>
                <a:latin typeface="Cambria"/>
                <a:ea typeface="Optima ExtraBlack" charset="0"/>
                <a:cs typeface="Cambria"/>
              </a:rPr>
              <a:t> Different stages of readiness resulted in different stages of optimism.</a:t>
            </a:r>
          </a:p>
        </p:txBody>
      </p:sp>
      <p:sp>
        <p:nvSpPr>
          <p:cNvPr id="11" name="ZoneTexte 10"/>
          <p:cNvSpPr txBox="1"/>
          <p:nvPr/>
        </p:nvSpPr>
        <p:spPr>
          <a:xfrm>
            <a:off x="0" y="5842337"/>
            <a:ext cx="9144000" cy="1015663"/>
          </a:xfrm>
          <a:prstGeom prst="rect">
            <a:avLst/>
          </a:prstGeom>
          <a:noFill/>
        </p:spPr>
        <p:txBody>
          <a:bodyPr wrap="square" rtlCol="0">
            <a:spAutoFit/>
          </a:bodyPr>
          <a:lstStyle/>
          <a:p>
            <a:r>
              <a:rPr lang="en-GB" sz="2000" dirty="0" smtClean="0">
                <a:solidFill>
                  <a:schemeClr val="bg1"/>
                </a:solidFill>
                <a:latin typeface="Cambria"/>
                <a:cs typeface="Cambria"/>
              </a:rPr>
              <a:t>The roadmap update in progress (results Fall 2011) takes into account the modified international landscape,  insists more on </a:t>
            </a:r>
            <a:r>
              <a:rPr lang="en-GB" sz="2000" dirty="0" err="1" smtClean="0">
                <a:solidFill>
                  <a:schemeClr val="bg1"/>
                </a:solidFill>
                <a:latin typeface="Cambria"/>
                <a:cs typeface="Cambria"/>
              </a:rPr>
              <a:t>readines</a:t>
            </a:r>
            <a:r>
              <a:rPr lang="en-GB" sz="2000" dirty="0" smtClean="0">
                <a:solidFill>
                  <a:schemeClr val="bg1"/>
                </a:solidFill>
                <a:latin typeface="Cambria"/>
                <a:cs typeface="Cambria"/>
              </a:rPr>
              <a:t>,  aims to interact more closely with other roadmap processes (e.g. European Strategy at CERN).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97218" name="Rectangle 2"/>
          <p:cNvSpPr>
            <a:spLocks noGrp="1" noChangeArrowheads="1"/>
          </p:cNvSpPr>
          <p:nvPr>
            <p:ph type="title"/>
          </p:nvPr>
        </p:nvSpPr>
        <p:spPr>
          <a:xfrm>
            <a:off x="457200" y="0"/>
            <a:ext cx="8229600" cy="1143000"/>
          </a:xfrm>
        </p:spPr>
        <p:txBody>
          <a:bodyPr/>
          <a:lstStyle/>
          <a:p>
            <a:r>
              <a:rPr lang="en-US" sz="3200" dirty="0" err="1">
                <a:solidFill>
                  <a:srgbClr val="FFFFFF"/>
                </a:solidFill>
              </a:rPr>
              <a:t>Supersymmetric</a:t>
            </a:r>
            <a:r>
              <a:rPr lang="en-US" sz="3200" dirty="0">
                <a:solidFill>
                  <a:srgbClr val="FFFFFF"/>
                </a:solidFill>
              </a:rPr>
              <a:t> Extension of Particle</a:t>
            </a:r>
            <a:r>
              <a:rPr lang="en-US" sz="3600" dirty="0"/>
              <a:t> </a:t>
            </a:r>
            <a:r>
              <a:rPr lang="en-US" sz="3600" dirty="0">
                <a:solidFill>
                  <a:srgbClr val="FFFFFF"/>
                </a:solidFill>
              </a:rPr>
              <a:t>Physics</a:t>
            </a:r>
          </a:p>
        </p:txBody>
      </p:sp>
      <p:sp>
        <p:nvSpPr>
          <p:cNvPr id="2697219" name="Text Box 3"/>
          <p:cNvSpPr txBox="1">
            <a:spLocks noChangeArrowheads="1"/>
          </p:cNvSpPr>
          <p:nvPr/>
        </p:nvSpPr>
        <p:spPr bwMode="auto">
          <a:xfrm>
            <a:off x="714375" y="714375"/>
            <a:ext cx="7715250" cy="571500"/>
          </a:xfrm>
          <a:prstGeom prst="rect">
            <a:avLst/>
          </a:prstGeom>
          <a:solidFill>
            <a:srgbClr val="DDDDDD"/>
          </a:solidFill>
          <a:ln w="9525">
            <a:solidFill>
              <a:schemeClr val="tx1"/>
            </a:solidFill>
            <a:miter lim="800000"/>
            <a:headEnd/>
            <a:tailEnd/>
          </a:ln>
          <a:effectLst/>
        </p:spPr>
        <p:txBody>
          <a:bodyPr lIns="91429" tIns="45714" rIns="91429" bIns="45714" anchor="ctr">
            <a:prstTxWarp prst="textNoShape">
              <a:avLst/>
            </a:prstTxWarp>
          </a:bodyPr>
          <a:lstStyle/>
          <a:p>
            <a:pPr defTabSz="913748">
              <a:lnSpc>
                <a:spcPct val="85000"/>
              </a:lnSpc>
            </a:pPr>
            <a:r>
              <a:rPr lang="en-US" sz="2000" dirty="0">
                <a:effectLst>
                  <a:outerShdw blurRad="38100" dist="38100" dir="2700000" algn="tl">
                    <a:srgbClr val="000000"/>
                  </a:outerShdw>
                </a:effectLst>
              </a:rPr>
              <a:t> </a:t>
            </a:r>
            <a:r>
              <a:rPr lang="en-US" sz="1800" dirty="0">
                <a:effectLst>
                  <a:outerShdw blurRad="38100" dist="38100" dir="2700000" algn="tl">
                    <a:srgbClr val="000000"/>
                  </a:outerShdw>
                </a:effectLst>
              </a:rPr>
              <a:t>In </a:t>
            </a:r>
            <a:r>
              <a:rPr lang="en-US" sz="1800" dirty="0" err="1">
                <a:effectLst>
                  <a:outerShdw blurRad="38100" dist="38100" dir="2700000" algn="tl">
                    <a:srgbClr val="000000"/>
                  </a:outerShdw>
                </a:effectLst>
              </a:rPr>
              <a:t>supersymmetric</a:t>
            </a:r>
            <a:r>
              <a:rPr lang="en-US" sz="1800" dirty="0">
                <a:effectLst>
                  <a:outerShdw blurRad="38100" dist="38100" dir="2700000" algn="tl">
                    <a:srgbClr val="000000"/>
                  </a:outerShdw>
                </a:effectLst>
              </a:rPr>
              <a:t> extensions of the particle-physics standard model,</a:t>
            </a:r>
          </a:p>
          <a:p>
            <a:pPr defTabSz="913748">
              <a:lnSpc>
                <a:spcPct val="85000"/>
              </a:lnSpc>
            </a:pPr>
            <a:r>
              <a:rPr lang="en-US" sz="1800" dirty="0">
                <a:effectLst>
                  <a:outerShdw blurRad="38100" dist="38100" dir="2700000" algn="tl">
                    <a:srgbClr val="000000"/>
                  </a:outerShdw>
                </a:effectLst>
              </a:rPr>
              <a:t> every boson has a </a:t>
            </a:r>
            <a:r>
              <a:rPr lang="en-US" sz="1800" dirty="0" err="1">
                <a:effectLst>
                  <a:outerShdw blurRad="38100" dist="38100" dir="2700000" algn="tl">
                    <a:srgbClr val="000000"/>
                  </a:outerShdw>
                </a:effectLst>
              </a:rPr>
              <a:t>fermionic</a:t>
            </a:r>
            <a:r>
              <a:rPr lang="en-US" sz="1800" dirty="0">
                <a:effectLst>
                  <a:outerShdw blurRad="38100" dist="38100" dir="2700000" algn="tl">
                    <a:srgbClr val="000000"/>
                  </a:outerShdw>
                </a:effectLst>
              </a:rPr>
              <a:t> partner and vice versa</a:t>
            </a:r>
            <a:endParaRPr lang="de-DE" sz="1800" dirty="0">
              <a:effectLst>
                <a:outerShdw blurRad="38100" dist="38100" dir="2700000" algn="tl">
                  <a:srgbClr val="000000"/>
                </a:outerShdw>
              </a:effectLst>
            </a:endParaRPr>
          </a:p>
        </p:txBody>
      </p:sp>
      <p:grpSp>
        <p:nvGrpSpPr>
          <p:cNvPr id="2" name="Group 4"/>
          <p:cNvGrpSpPr>
            <a:grpSpLocks/>
          </p:cNvGrpSpPr>
          <p:nvPr/>
        </p:nvGrpSpPr>
        <p:grpSpPr bwMode="auto">
          <a:xfrm>
            <a:off x="4643438" y="1428751"/>
            <a:ext cx="3143250" cy="3286125"/>
            <a:chOff x="3120" y="960"/>
            <a:chExt cx="2112" cy="2208"/>
          </a:xfrm>
        </p:grpSpPr>
        <p:sp>
          <p:nvSpPr>
            <p:cNvPr id="2697221" name="Text Box 5"/>
            <p:cNvSpPr txBox="1">
              <a:spLocks noChangeArrowheads="1"/>
            </p:cNvSpPr>
            <p:nvPr/>
          </p:nvSpPr>
          <p:spPr bwMode="auto">
            <a:xfrm>
              <a:off x="3120" y="1248"/>
              <a:ext cx="1584" cy="480"/>
            </a:xfrm>
            <a:prstGeom prst="rect">
              <a:avLst/>
            </a:prstGeom>
            <a:solidFill>
              <a:srgbClr val="C40000"/>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err="1">
                  <a:solidFill>
                    <a:schemeClr val="bg1"/>
                  </a:solidFill>
                  <a:effectLst>
                    <a:outerShdw blurRad="38100" dist="38100" dir="2700000" algn="tl">
                      <a:srgbClr val="000000"/>
                    </a:outerShdw>
                  </a:effectLst>
                </a:rPr>
                <a:t>Sleptons</a:t>
              </a:r>
              <a:r>
                <a:rPr lang="en-US" sz="2000" dirty="0">
                  <a:solidFill>
                    <a:schemeClr val="bg1"/>
                  </a:solidFill>
                  <a:effectLst>
                    <a:outerShdw blurRad="38100" dist="38100" dir="2700000" algn="tl">
                      <a:srgbClr val="000000"/>
                    </a:outerShdw>
                  </a:effectLst>
                </a:rPr>
                <a:t> (</a:t>
              </a:r>
              <a:r>
                <a:rPr lang="en-US" sz="2000" dirty="0" err="1">
                  <a:solidFill>
                    <a:schemeClr val="bg1"/>
                  </a:solidFill>
                  <a:effectLst>
                    <a:outerShdw blurRad="38100" dist="38100" dir="2700000" algn="tl">
                      <a:srgbClr val="000000"/>
                    </a:outerShdw>
                  </a:effectLst>
                </a:rPr>
                <a:t>e</a:t>
              </a:r>
              <a:r>
                <a:rPr lang="en-US" sz="2000" dirty="0">
                  <a:solidFill>
                    <a:schemeClr val="bg1"/>
                  </a:solidFill>
                  <a:effectLst>
                    <a:outerShdw blurRad="38100" dist="38100" dir="2700000" algn="tl">
                      <a:srgbClr val="000000"/>
                    </a:outerShdw>
                  </a:effectLst>
                </a:rPr>
                <a:t>, </a:t>
              </a:r>
              <a:r>
                <a:rPr lang="en-US" sz="2000" b="1" dirty="0">
                  <a:solidFill>
                    <a:schemeClr val="bg1"/>
                  </a:solidFill>
                  <a:effectLst>
                    <a:outerShdw blurRad="38100" dist="38100" dir="2700000" algn="tl">
                      <a:srgbClr val="000000"/>
                    </a:outerShdw>
                  </a:effectLst>
                  <a:latin typeface="Symbol" pitchFamily="-109" charset="2"/>
                </a:rPr>
                <a:t>n</a:t>
              </a:r>
              <a:r>
                <a:rPr lang="en-US" baseline="-25000" dirty="0">
                  <a:solidFill>
                    <a:schemeClr val="bg1"/>
                  </a:solidFill>
                  <a:effectLst>
                    <a:outerShdw blurRad="38100" dist="38100" dir="2700000" algn="tl">
                      <a:srgbClr val="000000"/>
                    </a:outerShdw>
                  </a:effectLst>
                </a:rPr>
                <a:t>e</a:t>
              </a:r>
              <a:r>
                <a:rPr lang="en-US" sz="2000" dirty="0">
                  <a:solidFill>
                    <a:schemeClr val="bg1"/>
                  </a:solidFill>
                  <a:effectLst>
                    <a:outerShdw blurRad="38100" dist="38100" dir="2700000" algn="tl">
                      <a:srgbClr val="000000"/>
                    </a:outerShdw>
                  </a:effectLst>
                </a:rPr>
                <a:t>, …)</a:t>
              </a:r>
            </a:p>
            <a:p>
              <a:pPr defTabSz="913748"/>
              <a:r>
                <a:rPr lang="en-US" sz="2000" dirty="0" err="1">
                  <a:solidFill>
                    <a:schemeClr val="bg1"/>
                  </a:solidFill>
                  <a:effectLst>
                    <a:outerShdw blurRad="38100" dist="38100" dir="2700000" algn="tl">
                      <a:srgbClr val="000000"/>
                    </a:outerShdw>
                  </a:effectLst>
                </a:rPr>
                <a:t>Squarks</a:t>
              </a:r>
              <a:r>
                <a:rPr lang="en-US" sz="2000" dirty="0">
                  <a:solidFill>
                    <a:schemeClr val="bg1"/>
                  </a:solidFill>
                  <a:effectLst>
                    <a:outerShdw blurRad="38100" dist="38100" dir="2700000" algn="tl">
                      <a:srgbClr val="000000"/>
                    </a:outerShdw>
                  </a:effectLst>
                </a:rPr>
                <a:t>  (</a:t>
              </a:r>
              <a:r>
                <a:rPr lang="en-US" sz="2000" dirty="0" err="1">
                  <a:solidFill>
                    <a:schemeClr val="bg1"/>
                  </a:solidFill>
                  <a:effectLst>
                    <a:outerShdw blurRad="38100" dist="38100" dir="2700000" algn="tl">
                      <a:srgbClr val="000000"/>
                    </a:outerShdw>
                  </a:effectLst>
                </a:rPr>
                <a:t>u</a:t>
              </a:r>
              <a:r>
                <a:rPr lang="en-US" sz="2000" dirty="0">
                  <a:solidFill>
                    <a:schemeClr val="bg1"/>
                  </a:solidFill>
                  <a:effectLst>
                    <a:outerShdw blurRad="38100" dist="38100" dir="2700000" algn="tl">
                      <a:srgbClr val="000000"/>
                    </a:outerShdw>
                  </a:effectLst>
                </a:rPr>
                <a:t>, </a:t>
              </a:r>
              <a:r>
                <a:rPr lang="en-US" sz="2000" dirty="0" err="1">
                  <a:solidFill>
                    <a:schemeClr val="bg1"/>
                  </a:solidFill>
                  <a:effectLst>
                    <a:outerShdw blurRad="38100" dist="38100" dir="2700000" algn="tl">
                      <a:srgbClr val="000000"/>
                    </a:outerShdw>
                  </a:effectLst>
                </a:rPr>
                <a:t>d</a:t>
              </a:r>
              <a:r>
                <a:rPr lang="en-US" sz="2000" dirty="0">
                  <a:solidFill>
                    <a:schemeClr val="bg1"/>
                  </a:solidFill>
                  <a:effectLst>
                    <a:outerShdw blurRad="38100" dist="38100" dir="2700000" algn="tl">
                      <a:srgbClr val="000000"/>
                    </a:outerShdw>
                  </a:effectLst>
                </a:rPr>
                <a:t>, …)</a:t>
              </a:r>
              <a:endParaRPr lang="de-DE" sz="2000" dirty="0">
                <a:solidFill>
                  <a:schemeClr val="bg1"/>
                </a:solidFill>
                <a:effectLst>
                  <a:outerShdw blurRad="38100" dist="38100" dir="2700000" algn="tl">
                    <a:srgbClr val="000000"/>
                  </a:outerShdw>
                </a:effectLst>
              </a:endParaRPr>
            </a:p>
          </p:txBody>
        </p:sp>
        <p:sp>
          <p:nvSpPr>
            <p:cNvPr id="2697222" name="Text Box 6"/>
            <p:cNvSpPr txBox="1">
              <a:spLocks noChangeArrowheads="1"/>
            </p:cNvSpPr>
            <p:nvPr/>
          </p:nvSpPr>
          <p:spPr bwMode="auto">
            <a:xfrm>
              <a:off x="4752" y="960"/>
              <a:ext cx="480" cy="240"/>
            </a:xfrm>
            <a:prstGeom prst="rect">
              <a:avLst/>
            </a:prstGeom>
            <a:solidFill>
              <a:srgbClr val="336699"/>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Spin</a:t>
              </a:r>
              <a:endParaRPr lang="de-DE" sz="2000" dirty="0">
                <a:solidFill>
                  <a:schemeClr val="bg1"/>
                </a:solidFill>
                <a:effectLst>
                  <a:outerShdw blurRad="38100" dist="38100" dir="2700000" algn="tl">
                    <a:srgbClr val="000000"/>
                  </a:outerShdw>
                </a:effectLst>
              </a:endParaRPr>
            </a:p>
          </p:txBody>
        </p:sp>
        <p:sp>
          <p:nvSpPr>
            <p:cNvPr id="2697223" name="Text Box 7"/>
            <p:cNvSpPr txBox="1">
              <a:spLocks noChangeArrowheads="1"/>
            </p:cNvSpPr>
            <p:nvPr/>
          </p:nvSpPr>
          <p:spPr bwMode="auto">
            <a:xfrm>
              <a:off x="3120" y="960"/>
              <a:ext cx="1584" cy="240"/>
            </a:xfrm>
            <a:prstGeom prst="rect">
              <a:avLst/>
            </a:prstGeom>
            <a:solidFill>
              <a:srgbClr val="336699"/>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err="1">
                  <a:solidFill>
                    <a:schemeClr val="bg1"/>
                  </a:solidFill>
                  <a:effectLst>
                    <a:outerShdw blurRad="38100" dist="38100" dir="2700000" algn="tl">
                      <a:srgbClr val="000000"/>
                    </a:outerShdw>
                  </a:effectLst>
                </a:rPr>
                <a:t>Superpartner</a:t>
              </a:r>
              <a:endParaRPr lang="de-DE" sz="2000" dirty="0">
                <a:solidFill>
                  <a:schemeClr val="bg1"/>
                </a:solidFill>
                <a:effectLst>
                  <a:outerShdw blurRad="38100" dist="38100" dir="2700000" algn="tl">
                    <a:srgbClr val="000000"/>
                  </a:outerShdw>
                </a:effectLst>
              </a:endParaRPr>
            </a:p>
          </p:txBody>
        </p:sp>
        <p:sp>
          <p:nvSpPr>
            <p:cNvPr id="2697224" name="Text Box 8"/>
            <p:cNvSpPr txBox="1">
              <a:spLocks noChangeArrowheads="1"/>
            </p:cNvSpPr>
            <p:nvPr/>
          </p:nvSpPr>
          <p:spPr bwMode="auto">
            <a:xfrm>
              <a:off x="4752" y="1248"/>
              <a:ext cx="480" cy="240"/>
            </a:xfrm>
            <a:prstGeom prst="rect">
              <a:avLst/>
            </a:prstGeom>
            <a:solidFill>
              <a:srgbClr val="C40000"/>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0</a:t>
              </a:r>
              <a:endParaRPr lang="de-DE" sz="2000" dirty="0">
                <a:solidFill>
                  <a:schemeClr val="bg1"/>
                </a:solidFill>
                <a:effectLst>
                  <a:outerShdw blurRad="38100" dist="38100" dir="2700000" algn="tl">
                    <a:srgbClr val="000000"/>
                  </a:outerShdw>
                </a:effectLst>
              </a:endParaRPr>
            </a:p>
          </p:txBody>
        </p:sp>
        <p:sp>
          <p:nvSpPr>
            <p:cNvPr id="2697225" name="Text Box 9"/>
            <p:cNvSpPr txBox="1">
              <a:spLocks noChangeArrowheads="1"/>
            </p:cNvSpPr>
            <p:nvPr/>
          </p:nvSpPr>
          <p:spPr bwMode="auto">
            <a:xfrm>
              <a:off x="4752" y="1776"/>
              <a:ext cx="480" cy="240"/>
            </a:xfrm>
            <a:prstGeom prst="rect">
              <a:avLst/>
            </a:prstGeom>
            <a:solidFill>
              <a:srgbClr val="C40000"/>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1/2</a:t>
              </a:r>
              <a:endParaRPr lang="de-DE" sz="2000" dirty="0">
                <a:solidFill>
                  <a:schemeClr val="bg1"/>
                </a:solidFill>
                <a:effectLst>
                  <a:outerShdw blurRad="38100" dist="38100" dir="2700000" algn="tl">
                    <a:srgbClr val="000000"/>
                  </a:outerShdw>
                </a:effectLst>
              </a:endParaRPr>
            </a:p>
          </p:txBody>
        </p:sp>
        <p:sp>
          <p:nvSpPr>
            <p:cNvPr id="2697226" name="Text Box 10"/>
            <p:cNvSpPr txBox="1">
              <a:spLocks noChangeArrowheads="1"/>
            </p:cNvSpPr>
            <p:nvPr/>
          </p:nvSpPr>
          <p:spPr bwMode="auto">
            <a:xfrm>
              <a:off x="3120" y="1776"/>
              <a:ext cx="1584" cy="816"/>
            </a:xfrm>
            <a:prstGeom prst="rect">
              <a:avLst/>
            </a:prstGeom>
            <a:solidFill>
              <a:srgbClr val="C40000"/>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err="1">
                  <a:solidFill>
                    <a:schemeClr val="bg1"/>
                  </a:solidFill>
                  <a:effectLst>
                    <a:outerShdw blurRad="38100" dist="38100" dir="2700000" algn="tl">
                      <a:srgbClr val="000000"/>
                    </a:outerShdw>
                  </a:effectLst>
                </a:rPr>
                <a:t>Gluinos</a:t>
              </a:r>
              <a:endParaRPr lang="en-US" sz="2000" dirty="0">
                <a:solidFill>
                  <a:schemeClr val="bg1"/>
                </a:solidFill>
                <a:effectLst>
                  <a:outerShdw blurRad="38100" dist="38100" dir="2700000" algn="tl">
                    <a:srgbClr val="000000"/>
                  </a:outerShdw>
                </a:effectLst>
              </a:endParaRPr>
            </a:p>
            <a:p>
              <a:pPr defTabSz="913748"/>
              <a:r>
                <a:rPr lang="en-US" sz="2000" dirty="0">
                  <a:solidFill>
                    <a:schemeClr val="bg1"/>
                  </a:solidFill>
                  <a:effectLst>
                    <a:outerShdw blurRad="38100" dist="38100" dir="2700000" algn="tl">
                      <a:srgbClr val="000000"/>
                    </a:outerShdw>
                  </a:effectLst>
                </a:rPr>
                <a:t>Wino</a:t>
              </a:r>
              <a:endParaRPr lang="en-US" sz="2000" baseline="30000" dirty="0">
                <a:solidFill>
                  <a:schemeClr val="bg1"/>
                </a:solidFill>
                <a:effectLst>
                  <a:outerShdw blurRad="38100" dist="38100" dir="2700000" algn="tl">
                    <a:srgbClr val="000000"/>
                  </a:outerShdw>
                </a:effectLst>
                <a:sym typeface="Symbol" pitchFamily="-109" charset="2"/>
              </a:endParaRPr>
            </a:p>
            <a:p>
              <a:pPr defTabSz="913748"/>
              <a:r>
                <a:rPr lang="en-US" sz="2000" dirty="0" err="1">
                  <a:solidFill>
                    <a:schemeClr val="bg1"/>
                  </a:solidFill>
                  <a:effectLst>
                    <a:outerShdw blurRad="38100" dist="38100" dir="2700000" algn="tl">
                      <a:srgbClr val="000000"/>
                    </a:outerShdw>
                  </a:effectLst>
                </a:rPr>
                <a:t>Zino</a:t>
              </a:r>
              <a:endParaRPr lang="en-US" sz="2000" dirty="0">
                <a:solidFill>
                  <a:schemeClr val="bg1"/>
                </a:solidFill>
                <a:effectLst>
                  <a:outerShdw blurRad="38100" dist="38100" dir="2700000" algn="tl">
                    <a:srgbClr val="000000"/>
                  </a:outerShdw>
                </a:effectLst>
              </a:endParaRPr>
            </a:p>
            <a:p>
              <a:pPr defTabSz="913748"/>
              <a:r>
                <a:rPr lang="en-US" sz="2000" dirty="0" err="1">
                  <a:solidFill>
                    <a:schemeClr val="bg1"/>
                  </a:solidFill>
                  <a:effectLst>
                    <a:outerShdw blurRad="38100" dist="38100" dir="2700000" algn="tl">
                      <a:srgbClr val="000000"/>
                    </a:outerShdw>
                  </a:effectLst>
                </a:rPr>
                <a:t>Photino</a:t>
              </a:r>
              <a:r>
                <a:rPr lang="en-US" sz="2000" dirty="0">
                  <a:solidFill>
                    <a:schemeClr val="bg1"/>
                  </a:solidFill>
                  <a:effectLst>
                    <a:outerShdw blurRad="38100" dist="38100" dir="2700000" algn="tl">
                      <a:srgbClr val="000000"/>
                    </a:outerShdw>
                  </a:effectLst>
                </a:rPr>
                <a:t> (</a:t>
              </a:r>
              <a:r>
                <a:rPr lang="en-US" sz="2000" b="1" dirty="0" err="1">
                  <a:solidFill>
                    <a:schemeClr val="bg1"/>
                  </a:solidFill>
                  <a:effectLst>
                    <a:outerShdw blurRad="38100" dist="38100" dir="2700000" algn="tl">
                      <a:srgbClr val="000000"/>
                    </a:outerShdw>
                  </a:effectLst>
                  <a:latin typeface="Symbol" pitchFamily="-109" charset="2"/>
                </a:rPr>
                <a:t>g</a:t>
              </a:r>
              <a:r>
                <a:rPr lang="en-US" sz="2000" dirty="0">
                  <a:solidFill>
                    <a:schemeClr val="bg1"/>
                  </a:solidFill>
                  <a:effectLst>
                    <a:outerShdw blurRad="38100" dist="38100" dir="2700000" algn="tl">
                      <a:srgbClr val="000000"/>
                    </a:outerShdw>
                  </a:effectLst>
                </a:rPr>
                <a:t>)</a:t>
              </a:r>
              <a:endParaRPr lang="de-DE" sz="2000" dirty="0">
                <a:solidFill>
                  <a:schemeClr val="bg1"/>
                </a:solidFill>
                <a:effectLst>
                  <a:outerShdw blurRad="38100" dist="38100" dir="2700000" algn="tl">
                    <a:srgbClr val="000000"/>
                  </a:outerShdw>
                </a:effectLst>
              </a:endParaRPr>
            </a:p>
          </p:txBody>
        </p:sp>
        <p:sp>
          <p:nvSpPr>
            <p:cNvPr id="2697227" name="Text Box 11"/>
            <p:cNvSpPr txBox="1">
              <a:spLocks noChangeArrowheads="1"/>
            </p:cNvSpPr>
            <p:nvPr/>
          </p:nvSpPr>
          <p:spPr bwMode="auto">
            <a:xfrm>
              <a:off x="4752" y="2640"/>
              <a:ext cx="480" cy="240"/>
            </a:xfrm>
            <a:prstGeom prst="rect">
              <a:avLst/>
            </a:prstGeom>
            <a:solidFill>
              <a:srgbClr val="C40000"/>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1/2</a:t>
              </a:r>
              <a:endParaRPr lang="de-DE" sz="2000" dirty="0">
                <a:solidFill>
                  <a:schemeClr val="bg1"/>
                </a:solidFill>
                <a:effectLst>
                  <a:outerShdw blurRad="38100" dist="38100" dir="2700000" algn="tl">
                    <a:srgbClr val="000000"/>
                  </a:outerShdw>
                </a:effectLst>
              </a:endParaRPr>
            </a:p>
          </p:txBody>
        </p:sp>
        <p:sp>
          <p:nvSpPr>
            <p:cNvPr id="2697228" name="Text Box 12"/>
            <p:cNvSpPr txBox="1">
              <a:spLocks noChangeArrowheads="1"/>
            </p:cNvSpPr>
            <p:nvPr/>
          </p:nvSpPr>
          <p:spPr bwMode="auto">
            <a:xfrm>
              <a:off x="4752" y="2928"/>
              <a:ext cx="480" cy="240"/>
            </a:xfrm>
            <a:prstGeom prst="rect">
              <a:avLst/>
            </a:prstGeom>
            <a:solidFill>
              <a:srgbClr val="C40000"/>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3/2</a:t>
              </a:r>
              <a:endParaRPr lang="de-DE" sz="2000" dirty="0">
                <a:solidFill>
                  <a:schemeClr val="bg1"/>
                </a:solidFill>
                <a:effectLst>
                  <a:outerShdw blurRad="38100" dist="38100" dir="2700000" algn="tl">
                    <a:srgbClr val="000000"/>
                  </a:outerShdw>
                </a:effectLst>
              </a:endParaRPr>
            </a:p>
          </p:txBody>
        </p:sp>
        <p:sp>
          <p:nvSpPr>
            <p:cNvPr id="2697229" name="Text Box 13"/>
            <p:cNvSpPr txBox="1">
              <a:spLocks noChangeArrowheads="1"/>
            </p:cNvSpPr>
            <p:nvPr/>
          </p:nvSpPr>
          <p:spPr bwMode="auto">
            <a:xfrm>
              <a:off x="3120" y="2640"/>
              <a:ext cx="1584" cy="240"/>
            </a:xfrm>
            <a:prstGeom prst="rect">
              <a:avLst/>
            </a:prstGeom>
            <a:solidFill>
              <a:srgbClr val="C40000"/>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err="1">
                  <a:solidFill>
                    <a:schemeClr val="bg1"/>
                  </a:solidFill>
                  <a:effectLst>
                    <a:outerShdw blurRad="38100" dist="38100" dir="2700000" algn="tl">
                      <a:srgbClr val="000000"/>
                    </a:outerShdw>
                  </a:effectLst>
                </a:rPr>
                <a:t>Higgsino</a:t>
              </a:r>
              <a:endParaRPr lang="de-DE" sz="2000" dirty="0">
                <a:solidFill>
                  <a:schemeClr val="bg1"/>
                </a:solidFill>
                <a:effectLst>
                  <a:outerShdw blurRad="38100" dist="38100" dir="2700000" algn="tl">
                    <a:srgbClr val="000000"/>
                  </a:outerShdw>
                </a:effectLst>
              </a:endParaRPr>
            </a:p>
          </p:txBody>
        </p:sp>
        <p:sp>
          <p:nvSpPr>
            <p:cNvPr id="2697230" name="Text Box 14"/>
            <p:cNvSpPr txBox="1">
              <a:spLocks noChangeArrowheads="1"/>
            </p:cNvSpPr>
            <p:nvPr/>
          </p:nvSpPr>
          <p:spPr bwMode="auto">
            <a:xfrm>
              <a:off x="3120" y="2928"/>
              <a:ext cx="1584" cy="240"/>
            </a:xfrm>
            <a:prstGeom prst="rect">
              <a:avLst/>
            </a:prstGeom>
            <a:solidFill>
              <a:srgbClr val="C40000"/>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err="1">
                  <a:solidFill>
                    <a:schemeClr val="bg1"/>
                  </a:solidFill>
                  <a:effectLst>
                    <a:outerShdw blurRad="38100" dist="38100" dir="2700000" algn="tl">
                      <a:srgbClr val="000000"/>
                    </a:outerShdw>
                  </a:effectLst>
                </a:rPr>
                <a:t>Gravitino</a:t>
              </a:r>
              <a:endParaRPr lang="de-DE" sz="2000" dirty="0">
                <a:solidFill>
                  <a:schemeClr val="bg1"/>
                </a:solidFill>
                <a:effectLst>
                  <a:outerShdw blurRad="38100" dist="38100" dir="2700000" algn="tl">
                    <a:srgbClr val="000000"/>
                  </a:outerShdw>
                </a:effectLst>
              </a:endParaRPr>
            </a:p>
          </p:txBody>
        </p:sp>
        <p:sp>
          <p:nvSpPr>
            <p:cNvPr id="2697231" name="Text Box 15"/>
            <p:cNvSpPr txBox="1">
              <a:spLocks noChangeArrowheads="1"/>
            </p:cNvSpPr>
            <p:nvPr/>
          </p:nvSpPr>
          <p:spPr bwMode="auto">
            <a:xfrm>
              <a:off x="3768" y="2394"/>
              <a:ext cx="218" cy="48"/>
            </a:xfrm>
            <a:prstGeom prst="rect">
              <a:avLst/>
            </a:prstGeom>
            <a:noFill/>
            <a:ln w="9525">
              <a:noFill/>
              <a:miter lim="800000"/>
              <a:headEnd/>
              <a:tailEnd/>
            </a:ln>
            <a:effectLst/>
          </p:spPr>
          <p:txBody>
            <a:bodyPr wrap="none" lIns="97530" tIns="48765" rIns="97530" bIns="48765" anchor="ctr">
              <a:prstTxWarp prst="textNoShape">
                <a:avLst/>
              </a:prstTxWarp>
            </a:bodyPr>
            <a:lstStyle/>
            <a:p>
              <a:pPr algn="ctr" defTabSz="913748"/>
              <a:r>
                <a:rPr lang="en-US" sz="2000" dirty="0">
                  <a:solidFill>
                    <a:schemeClr val="bg1"/>
                  </a:solidFill>
                  <a:effectLst>
                    <a:outerShdw blurRad="38100" dist="38100" dir="2700000" algn="tl">
                      <a:srgbClr val="000000"/>
                    </a:outerShdw>
                  </a:effectLst>
                </a:rPr>
                <a:t>~</a:t>
              </a:r>
              <a:endParaRPr lang="de-DE" sz="2000" dirty="0">
                <a:solidFill>
                  <a:schemeClr val="bg1"/>
                </a:solidFill>
                <a:effectLst>
                  <a:outerShdw blurRad="38100" dist="38100" dir="2700000" algn="tl">
                    <a:srgbClr val="000000"/>
                  </a:outerShdw>
                </a:effectLst>
              </a:endParaRPr>
            </a:p>
          </p:txBody>
        </p:sp>
        <p:sp>
          <p:nvSpPr>
            <p:cNvPr id="2697232" name="Text Box 16"/>
            <p:cNvSpPr txBox="1">
              <a:spLocks noChangeArrowheads="1"/>
            </p:cNvSpPr>
            <p:nvPr/>
          </p:nvSpPr>
          <p:spPr bwMode="auto">
            <a:xfrm>
              <a:off x="3832" y="1302"/>
              <a:ext cx="218" cy="48"/>
            </a:xfrm>
            <a:prstGeom prst="rect">
              <a:avLst/>
            </a:prstGeom>
            <a:noFill/>
            <a:ln w="9525">
              <a:noFill/>
              <a:miter lim="800000"/>
              <a:headEnd/>
              <a:tailEnd/>
            </a:ln>
            <a:effectLst/>
          </p:spPr>
          <p:txBody>
            <a:bodyPr wrap="none" lIns="97530" tIns="48765" rIns="97530" bIns="48765" anchor="ctr">
              <a:prstTxWarp prst="textNoShape">
                <a:avLst/>
              </a:prstTxWarp>
            </a:bodyPr>
            <a:lstStyle/>
            <a:p>
              <a:pPr algn="ctr" defTabSz="913748"/>
              <a:r>
                <a:rPr lang="en-US" sz="2000" dirty="0">
                  <a:solidFill>
                    <a:schemeClr val="bg1"/>
                  </a:solidFill>
                  <a:effectLst>
                    <a:outerShdw blurRad="38100" dist="38100" dir="2700000" algn="tl">
                      <a:srgbClr val="000000"/>
                    </a:outerShdw>
                  </a:effectLst>
                </a:rPr>
                <a:t>~</a:t>
              </a:r>
              <a:endParaRPr lang="de-DE" sz="2000" dirty="0">
                <a:solidFill>
                  <a:schemeClr val="bg1"/>
                </a:solidFill>
                <a:effectLst>
                  <a:outerShdw blurRad="38100" dist="38100" dir="2700000" algn="tl">
                    <a:srgbClr val="000000"/>
                  </a:outerShdw>
                </a:effectLst>
              </a:endParaRPr>
            </a:p>
          </p:txBody>
        </p:sp>
        <p:sp>
          <p:nvSpPr>
            <p:cNvPr id="2697233" name="Text Box 17"/>
            <p:cNvSpPr txBox="1">
              <a:spLocks noChangeArrowheads="1"/>
            </p:cNvSpPr>
            <p:nvPr/>
          </p:nvSpPr>
          <p:spPr bwMode="auto">
            <a:xfrm>
              <a:off x="4024" y="1302"/>
              <a:ext cx="218" cy="48"/>
            </a:xfrm>
            <a:prstGeom prst="rect">
              <a:avLst/>
            </a:prstGeom>
            <a:noFill/>
            <a:ln w="9525">
              <a:noFill/>
              <a:miter lim="800000"/>
              <a:headEnd/>
              <a:tailEnd/>
            </a:ln>
            <a:effectLst/>
          </p:spPr>
          <p:txBody>
            <a:bodyPr wrap="none" lIns="97530" tIns="48765" rIns="97530" bIns="48765" anchor="ctr">
              <a:prstTxWarp prst="textNoShape">
                <a:avLst/>
              </a:prstTxWarp>
            </a:bodyPr>
            <a:lstStyle/>
            <a:p>
              <a:pPr algn="ctr" defTabSz="913748"/>
              <a:r>
                <a:rPr lang="en-US" sz="2000" dirty="0">
                  <a:solidFill>
                    <a:schemeClr val="bg1"/>
                  </a:solidFill>
                  <a:effectLst>
                    <a:outerShdw blurRad="38100" dist="38100" dir="2700000" algn="tl">
                      <a:srgbClr val="000000"/>
                    </a:outerShdw>
                  </a:effectLst>
                </a:rPr>
                <a:t>~</a:t>
              </a:r>
              <a:endParaRPr lang="de-DE" sz="2000" dirty="0">
                <a:solidFill>
                  <a:schemeClr val="bg1"/>
                </a:solidFill>
                <a:effectLst>
                  <a:outerShdw blurRad="38100" dist="38100" dir="2700000" algn="tl">
                    <a:srgbClr val="000000"/>
                  </a:outerShdw>
                </a:effectLst>
              </a:endParaRPr>
            </a:p>
          </p:txBody>
        </p:sp>
        <p:sp>
          <p:nvSpPr>
            <p:cNvPr id="2697234" name="Text Box 18"/>
            <p:cNvSpPr txBox="1">
              <a:spLocks noChangeArrowheads="1"/>
            </p:cNvSpPr>
            <p:nvPr/>
          </p:nvSpPr>
          <p:spPr bwMode="auto">
            <a:xfrm>
              <a:off x="4014" y="1464"/>
              <a:ext cx="218" cy="48"/>
            </a:xfrm>
            <a:prstGeom prst="rect">
              <a:avLst/>
            </a:prstGeom>
            <a:noFill/>
            <a:ln w="9525">
              <a:noFill/>
              <a:miter lim="800000"/>
              <a:headEnd/>
              <a:tailEnd/>
            </a:ln>
            <a:effectLst/>
          </p:spPr>
          <p:txBody>
            <a:bodyPr wrap="none" lIns="97530" tIns="48765" rIns="97530" bIns="48765" anchor="ctr">
              <a:prstTxWarp prst="textNoShape">
                <a:avLst/>
              </a:prstTxWarp>
            </a:bodyPr>
            <a:lstStyle/>
            <a:p>
              <a:pPr algn="ctr" defTabSz="913748"/>
              <a:r>
                <a:rPr lang="en-US" sz="2000" dirty="0">
                  <a:solidFill>
                    <a:schemeClr val="bg1"/>
                  </a:solidFill>
                  <a:effectLst>
                    <a:outerShdw blurRad="38100" dist="38100" dir="2700000" algn="tl">
                      <a:srgbClr val="000000"/>
                    </a:outerShdw>
                  </a:effectLst>
                </a:rPr>
                <a:t>~</a:t>
              </a:r>
              <a:endParaRPr lang="de-DE" sz="2000" dirty="0">
                <a:solidFill>
                  <a:schemeClr val="bg1"/>
                </a:solidFill>
                <a:effectLst>
                  <a:outerShdw blurRad="38100" dist="38100" dir="2700000" algn="tl">
                    <a:srgbClr val="000000"/>
                  </a:outerShdw>
                </a:effectLst>
              </a:endParaRPr>
            </a:p>
          </p:txBody>
        </p:sp>
        <p:sp>
          <p:nvSpPr>
            <p:cNvPr id="2697235" name="Text Box 19"/>
            <p:cNvSpPr txBox="1">
              <a:spLocks noChangeArrowheads="1"/>
            </p:cNvSpPr>
            <p:nvPr/>
          </p:nvSpPr>
          <p:spPr bwMode="auto">
            <a:xfrm>
              <a:off x="3828" y="1488"/>
              <a:ext cx="218" cy="48"/>
            </a:xfrm>
            <a:prstGeom prst="rect">
              <a:avLst/>
            </a:prstGeom>
            <a:noFill/>
            <a:ln w="9525">
              <a:noFill/>
              <a:miter lim="800000"/>
              <a:headEnd/>
              <a:tailEnd/>
            </a:ln>
            <a:effectLst/>
          </p:spPr>
          <p:txBody>
            <a:bodyPr wrap="none" lIns="97530" tIns="48765" rIns="97530" bIns="48765" anchor="ctr">
              <a:prstTxWarp prst="textNoShape">
                <a:avLst/>
              </a:prstTxWarp>
            </a:bodyPr>
            <a:lstStyle/>
            <a:p>
              <a:pPr algn="ctr" defTabSz="913748"/>
              <a:r>
                <a:rPr lang="en-US" sz="2000" dirty="0">
                  <a:solidFill>
                    <a:schemeClr val="bg1"/>
                  </a:solidFill>
                  <a:effectLst>
                    <a:outerShdw blurRad="38100" dist="38100" dir="2700000" algn="tl">
                      <a:srgbClr val="000000"/>
                    </a:outerShdw>
                  </a:effectLst>
                </a:rPr>
                <a:t>~</a:t>
              </a:r>
              <a:endParaRPr lang="de-DE" sz="2000" dirty="0">
                <a:solidFill>
                  <a:schemeClr val="bg1"/>
                </a:solidFill>
                <a:effectLst>
                  <a:outerShdw blurRad="38100" dist="38100" dir="2700000" algn="tl">
                    <a:srgbClr val="000000"/>
                  </a:outerShdw>
                </a:effectLst>
              </a:endParaRPr>
            </a:p>
          </p:txBody>
        </p:sp>
      </p:grpSp>
      <p:grpSp>
        <p:nvGrpSpPr>
          <p:cNvPr id="3" name="Group 20"/>
          <p:cNvGrpSpPr>
            <a:grpSpLocks/>
          </p:cNvGrpSpPr>
          <p:nvPr/>
        </p:nvGrpSpPr>
        <p:grpSpPr bwMode="auto">
          <a:xfrm>
            <a:off x="714375" y="4857751"/>
            <a:ext cx="7715250" cy="1571625"/>
            <a:chOff x="480" y="3264"/>
            <a:chExt cx="5184" cy="1056"/>
          </a:xfrm>
        </p:grpSpPr>
        <p:sp>
          <p:nvSpPr>
            <p:cNvPr id="2697237" name="Text Box 21"/>
            <p:cNvSpPr txBox="1">
              <a:spLocks noChangeArrowheads="1"/>
            </p:cNvSpPr>
            <p:nvPr/>
          </p:nvSpPr>
          <p:spPr bwMode="auto">
            <a:xfrm>
              <a:off x="480" y="3264"/>
              <a:ext cx="5184" cy="624"/>
            </a:xfrm>
            <a:prstGeom prst="rect">
              <a:avLst/>
            </a:prstGeom>
            <a:solidFill>
              <a:srgbClr val="336699"/>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lnSpc>
                  <a:spcPct val="85000"/>
                </a:lnSpc>
                <a:buFontTx/>
                <a:buChar char="•"/>
              </a:pPr>
              <a:r>
                <a:rPr lang="en-US" sz="2000" dirty="0">
                  <a:solidFill>
                    <a:schemeClr val="bg1"/>
                  </a:solidFill>
                  <a:effectLst>
                    <a:outerShdw blurRad="38100" dist="38100" dir="2700000" algn="tl">
                      <a:srgbClr val="000000"/>
                    </a:outerShdw>
                  </a:effectLst>
                </a:rPr>
                <a:t> If R-Parity is conserved, the lightest SUSY-particle (LSP) is stable</a:t>
              </a:r>
            </a:p>
            <a:p>
              <a:pPr defTabSz="913748">
                <a:lnSpc>
                  <a:spcPct val="85000"/>
                </a:lnSpc>
                <a:buFontTx/>
                <a:buChar char="•"/>
              </a:pPr>
              <a:r>
                <a:rPr lang="en-US" sz="2000" dirty="0">
                  <a:solidFill>
                    <a:schemeClr val="bg1"/>
                  </a:solidFill>
                  <a:effectLst>
                    <a:outerShdw blurRad="38100" dist="38100" dir="2700000" algn="tl">
                      <a:srgbClr val="000000"/>
                    </a:outerShdw>
                  </a:effectLst>
                </a:rPr>
                <a:t> Most plausible candidate for dark matter is the </a:t>
              </a:r>
              <a:r>
                <a:rPr lang="en-US" sz="2000" dirty="0" err="1">
                  <a:solidFill>
                    <a:schemeClr val="bg1"/>
                  </a:solidFill>
                  <a:effectLst>
                    <a:outerShdw blurRad="38100" dist="38100" dir="2700000" algn="tl">
                      <a:srgbClr val="000000"/>
                    </a:outerShdw>
                  </a:effectLst>
                </a:rPr>
                <a:t>neutralino</a:t>
              </a:r>
              <a:r>
                <a:rPr lang="en-US" sz="2000" dirty="0">
                  <a:solidFill>
                    <a:schemeClr val="bg1"/>
                  </a:solidFill>
                  <a:effectLst>
                    <a:outerShdw blurRad="38100" dist="38100" dir="2700000" algn="tl">
                      <a:srgbClr val="000000"/>
                    </a:outerShdw>
                  </a:effectLst>
                </a:rPr>
                <a:t>,</a:t>
              </a:r>
            </a:p>
            <a:p>
              <a:pPr defTabSz="913748">
                <a:lnSpc>
                  <a:spcPct val="85000"/>
                </a:lnSpc>
              </a:pPr>
              <a:r>
                <a:rPr lang="en-US" sz="2000" dirty="0">
                  <a:solidFill>
                    <a:schemeClr val="bg1"/>
                  </a:solidFill>
                  <a:effectLst>
                    <a:outerShdw blurRad="38100" dist="38100" dir="2700000" algn="tl">
                      <a:srgbClr val="000000"/>
                    </a:outerShdw>
                  </a:effectLst>
                </a:rPr>
                <a:t>   similar to a massive </a:t>
              </a:r>
              <a:r>
                <a:rPr lang="en-US" sz="2000" dirty="0" err="1">
                  <a:solidFill>
                    <a:schemeClr val="bg1"/>
                  </a:solidFill>
                  <a:effectLst>
                    <a:outerShdw blurRad="38100" dist="38100" dir="2700000" algn="tl">
                      <a:srgbClr val="000000"/>
                    </a:outerShdw>
                  </a:effectLst>
                </a:rPr>
                <a:t>Majorana</a:t>
              </a:r>
              <a:r>
                <a:rPr lang="en-US" sz="2000" dirty="0">
                  <a:solidFill>
                    <a:schemeClr val="bg1"/>
                  </a:solidFill>
                  <a:effectLst>
                    <a:outerShdw blurRad="38100" dist="38100" dir="2700000" algn="tl">
                      <a:srgbClr val="000000"/>
                    </a:outerShdw>
                  </a:effectLst>
                </a:rPr>
                <a:t> neutrino</a:t>
              </a:r>
              <a:endParaRPr lang="de-DE" sz="2000" dirty="0">
                <a:solidFill>
                  <a:schemeClr val="bg1"/>
                </a:solidFill>
                <a:effectLst>
                  <a:outerShdw blurRad="38100" dist="38100" dir="2700000" algn="tl">
                    <a:srgbClr val="000000"/>
                  </a:outerShdw>
                </a:effectLst>
              </a:endParaRPr>
            </a:p>
          </p:txBody>
        </p:sp>
        <p:sp>
          <p:nvSpPr>
            <p:cNvPr id="2697238" name="Rectangle 22"/>
            <p:cNvSpPr>
              <a:spLocks noChangeArrowheads="1"/>
            </p:cNvSpPr>
            <p:nvPr/>
          </p:nvSpPr>
          <p:spPr bwMode="auto">
            <a:xfrm>
              <a:off x="480" y="3936"/>
              <a:ext cx="5184" cy="384"/>
            </a:xfrm>
            <a:prstGeom prst="rect">
              <a:avLst/>
            </a:prstGeom>
            <a:solidFill>
              <a:srgbClr val="C40000"/>
            </a:solidFill>
            <a:ln w="9525">
              <a:solidFill>
                <a:schemeClr val="tx1"/>
              </a:solidFill>
              <a:miter lim="800000"/>
              <a:headEnd/>
              <a:tailEnd/>
            </a:ln>
            <a:effectLst/>
          </p:spPr>
          <p:txBody>
            <a:bodyPr wrap="none" lIns="97530" tIns="48765" rIns="97530" bIns="48765" anchor="ctr">
              <a:prstTxWarp prst="textNoShape">
                <a:avLst/>
              </a:prstTxWarp>
            </a:bodyPr>
            <a:lstStyle/>
            <a:p>
              <a:pPr algn="ctr" defTabSz="913748"/>
              <a:r>
                <a:rPr lang="en-US" sz="2000" b="1" dirty="0" err="1">
                  <a:solidFill>
                    <a:schemeClr val="bg1"/>
                  </a:solidFill>
                  <a:effectLst>
                    <a:outerShdw blurRad="38100" dist="38100" dir="2700000" algn="tl">
                      <a:srgbClr val="000000"/>
                    </a:outerShdw>
                  </a:effectLst>
                </a:rPr>
                <a:t>Neutralino</a:t>
              </a:r>
              <a:r>
                <a:rPr lang="en-US" sz="2000" b="1" dirty="0">
                  <a:solidFill>
                    <a:schemeClr val="bg1"/>
                  </a:solidFill>
                  <a:effectLst>
                    <a:outerShdw blurRad="38100" dist="38100" dir="2700000" algn="tl">
                      <a:srgbClr val="000000"/>
                    </a:outerShdw>
                  </a:effectLst>
                </a:rPr>
                <a:t> = C</a:t>
              </a:r>
              <a:r>
                <a:rPr lang="en-US" b="1" baseline="-25000" dirty="0">
                  <a:solidFill>
                    <a:schemeClr val="bg1"/>
                  </a:solidFill>
                  <a:effectLst>
                    <a:outerShdw blurRad="38100" dist="38100" dir="2700000" algn="tl">
                      <a:srgbClr val="000000"/>
                    </a:outerShdw>
                  </a:effectLst>
                </a:rPr>
                <a:t>1</a:t>
              </a:r>
              <a:r>
                <a:rPr lang="en-US" sz="2000" b="1" dirty="0">
                  <a:solidFill>
                    <a:schemeClr val="bg1"/>
                  </a:solidFill>
                  <a:effectLst>
                    <a:outerShdw blurRad="38100" dist="38100" dir="2700000" algn="tl">
                      <a:srgbClr val="000000"/>
                    </a:outerShdw>
                  </a:effectLst>
                </a:rPr>
                <a:t> </a:t>
              </a:r>
              <a:r>
                <a:rPr lang="en-US" sz="2000" b="1" dirty="0" err="1">
                  <a:solidFill>
                    <a:schemeClr val="bg1"/>
                  </a:solidFill>
                  <a:effectLst>
                    <a:outerShdw blurRad="38100" dist="38100" dir="2700000" algn="tl">
                      <a:srgbClr val="000000"/>
                    </a:outerShdw>
                  </a:effectLst>
                </a:rPr>
                <a:t>Photino</a:t>
              </a:r>
              <a:r>
                <a:rPr lang="en-US" sz="2000" b="1" dirty="0">
                  <a:solidFill>
                    <a:schemeClr val="bg1"/>
                  </a:solidFill>
                  <a:effectLst>
                    <a:outerShdw blurRad="38100" dist="38100" dir="2700000" algn="tl">
                      <a:srgbClr val="000000"/>
                    </a:outerShdw>
                  </a:effectLst>
                </a:rPr>
                <a:t> + C</a:t>
              </a:r>
              <a:r>
                <a:rPr lang="en-US" b="1" baseline="-25000" dirty="0">
                  <a:solidFill>
                    <a:schemeClr val="bg1"/>
                  </a:solidFill>
                  <a:effectLst>
                    <a:outerShdw blurRad="38100" dist="38100" dir="2700000" algn="tl">
                      <a:srgbClr val="000000"/>
                    </a:outerShdw>
                  </a:effectLst>
                </a:rPr>
                <a:t>2</a:t>
              </a:r>
              <a:r>
                <a:rPr lang="en-US" sz="2000" b="1" dirty="0">
                  <a:solidFill>
                    <a:schemeClr val="bg1"/>
                  </a:solidFill>
                  <a:effectLst>
                    <a:outerShdw blurRad="38100" dist="38100" dir="2700000" algn="tl">
                      <a:srgbClr val="000000"/>
                    </a:outerShdw>
                  </a:effectLst>
                </a:rPr>
                <a:t> </a:t>
              </a:r>
              <a:r>
                <a:rPr lang="en-US" sz="2000" b="1" dirty="0" err="1">
                  <a:solidFill>
                    <a:schemeClr val="bg1"/>
                  </a:solidFill>
                  <a:effectLst>
                    <a:outerShdw blurRad="38100" dist="38100" dir="2700000" algn="tl">
                      <a:srgbClr val="000000"/>
                    </a:outerShdw>
                  </a:effectLst>
                </a:rPr>
                <a:t>Zino</a:t>
              </a:r>
              <a:r>
                <a:rPr lang="en-US" sz="2000" b="1" dirty="0">
                  <a:solidFill>
                    <a:schemeClr val="bg1"/>
                  </a:solidFill>
                  <a:effectLst>
                    <a:outerShdw blurRad="38100" dist="38100" dir="2700000" algn="tl">
                      <a:srgbClr val="000000"/>
                    </a:outerShdw>
                  </a:effectLst>
                </a:rPr>
                <a:t> + C</a:t>
              </a:r>
              <a:r>
                <a:rPr lang="en-US" b="1" baseline="-25000" dirty="0">
                  <a:solidFill>
                    <a:schemeClr val="bg1"/>
                  </a:solidFill>
                  <a:effectLst>
                    <a:outerShdw blurRad="38100" dist="38100" dir="2700000" algn="tl">
                      <a:srgbClr val="000000"/>
                    </a:outerShdw>
                  </a:effectLst>
                </a:rPr>
                <a:t>3</a:t>
              </a:r>
              <a:r>
                <a:rPr lang="en-US" sz="2000" b="1" dirty="0">
                  <a:solidFill>
                    <a:schemeClr val="bg1"/>
                  </a:solidFill>
                  <a:effectLst>
                    <a:outerShdw blurRad="38100" dist="38100" dir="2700000" algn="tl">
                      <a:srgbClr val="000000"/>
                    </a:outerShdw>
                  </a:effectLst>
                </a:rPr>
                <a:t> </a:t>
              </a:r>
              <a:r>
                <a:rPr lang="en-US" sz="2000" b="1" dirty="0" err="1">
                  <a:solidFill>
                    <a:schemeClr val="bg1"/>
                  </a:solidFill>
                  <a:effectLst>
                    <a:outerShdw blurRad="38100" dist="38100" dir="2700000" algn="tl">
                      <a:srgbClr val="000000"/>
                    </a:outerShdw>
                  </a:effectLst>
                </a:rPr>
                <a:t>Higgsino</a:t>
              </a:r>
              <a:endParaRPr lang="de-DE" sz="2000" b="1" dirty="0">
                <a:solidFill>
                  <a:schemeClr val="bg1"/>
                </a:solidFill>
                <a:effectLst>
                  <a:outerShdw blurRad="38100" dist="38100" dir="2700000" algn="tl">
                    <a:srgbClr val="000000"/>
                  </a:outerShdw>
                </a:effectLst>
              </a:endParaRPr>
            </a:p>
          </p:txBody>
        </p:sp>
      </p:grpSp>
      <p:grpSp>
        <p:nvGrpSpPr>
          <p:cNvPr id="4" name="Group 23"/>
          <p:cNvGrpSpPr>
            <a:grpSpLocks/>
          </p:cNvGrpSpPr>
          <p:nvPr/>
        </p:nvGrpSpPr>
        <p:grpSpPr bwMode="auto">
          <a:xfrm>
            <a:off x="1357313" y="1428751"/>
            <a:ext cx="3143250" cy="3286125"/>
            <a:chOff x="912" y="960"/>
            <a:chExt cx="2112" cy="2208"/>
          </a:xfrm>
        </p:grpSpPr>
        <p:sp>
          <p:nvSpPr>
            <p:cNvPr id="2697240" name="Text Box 24"/>
            <p:cNvSpPr txBox="1">
              <a:spLocks noChangeArrowheads="1"/>
            </p:cNvSpPr>
            <p:nvPr/>
          </p:nvSpPr>
          <p:spPr bwMode="auto">
            <a:xfrm>
              <a:off x="912" y="1248"/>
              <a:ext cx="480" cy="240"/>
            </a:xfrm>
            <a:prstGeom prst="rect">
              <a:avLst/>
            </a:prstGeom>
            <a:solidFill>
              <a:srgbClr val="5F5F5F"/>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1/2</a:t>
              </a:r>
              <a:endParaRPr lang="de-DE" sz="2000" dirty="0">
                <a:solidFill>
                  <a:schemeClr val="bg1"/>
                </a:solidFill>
                <a:effectLst>
                  <a:outerShdw blurRad="38100" dist="38100" dir="2700000" algn="tl">
                    <a:srgbClr val="000000"/>
                  </a:outerShdw>
                </a:effectLst>
              </a:endParaRPr>
            </a:p>
          </p:txBody>
        </p:sp>
        <p:sp>
          <p:nvSpPr>
            <p:cNvPr id="2697241" name="Text Box 25"/>
            <p:cNvSpPr txBox="1">
              <a:spLocks noChangeArrowheads="1"/>
            </p:cNvSpPr>
            <p:nvPr/>
          </p:nvSpPr>
          <p:spPr bwMode="auto">
            <a:xfrm>
              <a:off x="1440" y="1248"/>
              <a:ext cx="1584" cy="480"/>
            </a:xfrm>
            <a:prstGeom prst="rect">
              <a:avLst/>
            </a:prstGeom>
            <a:solidFill>
              <a:srgbClr val="5F5F5F"/>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a:solidFill>
                    <a:schemeClr val="bg1"/>
                  </a:solidFill>
                  <a:effectLst>
                    <a:outerShdw blurRad="38100" dist="38100" dir="2700000" algn="tl">
                      <a:srgbClr val="000000"/>
                    </a:outerShdw>
                  </a:effectLst>
                </a:rPr>
                <a:t>Leptons (</a:t>
              </a:r>
              <a:r>
                <a:rPr lang="en-US" sz="2000" dirty="0" err="1">
                  <a:solidFill>
                    <a:schemeClr val="bg1"/>
                  </a:solidFill>
                  <a:effectLst>
                    <a:outerShdw blurRad="38100" dist="38100" dir="2700000" algn="tl">
                      <a:srgbClr val="000000"/>
                    </a:outerShdw>
                  </a:effectLst>
                </a:rPr>
                <a:t>e</a:t>
              </a:r>
              <a:r>
                <a:rPr lang="en-US" sz="2000" dirty="0">
                  <a:solidFill>
                    <a:schemeClr val="bg1"/>
                  </a:solidFill>
                  <a:effectLst>
                    <a:outerShdw blurRad="38100" dist="38100" dir="2700000" algn="tl">
                      <a:srgbClr val="000000"/>
                    </a:outerShdw>
                  </a:effectLst>
                </a:rPr>
                <a:t>, </a:t>
              </a:r>
              <a:r>
                <a:rPr lang="en-US" sz="2000" b="1" dirty="0">
                  <a:solidFill>
                    <a:schemeClr val="bg1"/>
                  </a:solidFill>
                  <a:effectLst>
                    <a:outerShdw blurRad="38100" dist="38100" dir="2700000" algn="tl">
                      <a:srgbClr val="000000"/>
                    </a:outerShdw>
                  </a:effectLst>
                  <a:latin typeface="Symbol" pitchFamily="-109" charset="2"/>
                </a:rPr>
                <a:t>n</a:t>
              </a:r>
              <a:r>
                <a:rPr lang="en-US" sz="2000" baseline="-25000" dirty="0">
                  <a:solidFill>
                    <a:schemeClr val="bg1"/>
                  </a:solidFill>
                  <a:effectLst>
                    <a:outerShdw blurRad="38100" dist="38100" dir="2700000" algn="tl">
                      <a:srgbClr val="000000"/>
                    </a:outerShdw>
                  </a:effectLst>
                </a:rPr>
                <a:t>e</a:t>
              </a:r>
              <a:r>
                <a:rPr lang="en-US" sz="2000" dirty="0">
                  <a:solidFill>
                    <a:schemeClr val="bg1"/>
                  </a:solidFill>
                  <a:effectLst>
                    <a:outerShdw blurRad="38100" dist="38100" dir="2700000" algn="tl">
                      <a:srgbClr val="000000"/>
                    </a:outerShdw>
                  </a:effectLst>
                </a:rPr>
                <a:t>, …)</a:t>
              </a:r>
            </a:p>
            <a:p>
              <a:pPr defTabSz="913748"/>
              <a:r>
                <a:rPr lang="en-US" sz="2000" dirty="0">
                  <a:solidFill>
                    <a:schemeClr val="bg1"/>
                  </a:solidFill>
                  <a:effectLst>
                    <a:outerShdw blurRad="38100" dist="38100" dir="2700000" algn="tl">
                      <a:srgbClr val="000000"/>
                    </a:outerShdw>
                  </a:effectLst>
                </a:rPr>
                <a:t>Quarks  (</a:t>
              </a:r>
              <a:r>
                <a:rPr lang="en-US" sz="2000" dirty="0" err="1">
                  <a:solidFill>
                    <a:schemeClr val="bg1"/>
                  </a:solidFill>
                  <a:effectLst>
                    <a:outerShdw blurRad="38100" dist="38100" dir="2700000" algn="tl">
                      <a:srgbClr val="000000"/>
                    </a:outerShdw>
                  </a:effectLst>
                </a:rPr>
                <a:t>u</a:t>
              </a:r>
              <a:r>
                <a:rPr lang="en-US" sz="2000" dirty="0">
                  <a:solidFill>
                    <a:schemeClr val="bg1"/>
                  </a:solidFill>
                  <a:effectLst>
                    <a:outerShdw blurRad="38100" dist="38100" dir="2700000" algn="tl">
                      <a:srgbClr val="000000"/>
                    </a:outerShdw>
                  </a:effectLst>
                </a:rPr>
                <a:t>, </a:t>
              </a:r>
              <a:r>
                <a:rPr lang="en-US" sz="2000" dirty="0" err="1">
                  <a:solidFill>
                    <a:schemeClr val="bg1"/>
                  </a:solidFill>
                  <a:effectLst>
                    <a:outerShdw blurRad="38100" dist="38100" dir="2700000" algn="tl">
                      <a:srgbClr val="000000"/>
                    </a:outerShdw>
                  </a:effectLst>
                </a:rPr>
                <a:t>d</a:t>
              </a:r>
              <a:r>
                <a:rPr lang="en-US" sz="2000" dirty="0">
                  <a:solidFill>
                    <a:schemeClr val="bg1"/>
                  </a:solidFill>
                  <a:effectLst>
                    <a:outerShdw blurRad="38100" dist="38100" dir="2700000" algn="tl">
                      <a:srgbClr val="000000"/>
                    </a:outerShdw>
                  </a:effectLst>
                </a:rPr>
                <a:t>, …)</a:t>
              </a:r>
              <a:endParaRPr lang="de-DE" sz="2000" dirty="0">
                <a:solidFill>
                  <a:schemeClr val="bg1"/>
                </a:solidFill>
                <a:effectLst>
                  <a:outerShdw blurRad="38100" dist="38100" dir="2700000" algn="tl">
                    <a:srgbClr val="000000"/>
                  </a:outerShdw>
                </a:effectLst>
              </a:endParaRPr>
            </a:p>
          </p:txBody>
        </p:sp>
        <p:sp>
          <p:nvSpPr>
            <p:cNvPr id="2697242" name="Text Box 26"/>
            <p:cNvSpPr txBox="1">
              <a:spLocks noChangeArrowheads="1"/>
            </p:cNvSpPr>
            <p:nvPr/>
          </p:nvSpPr>
          <p:spPr bwMode="auto">
            <a:xfrm>
              <a:off x="912" y="1776"/>
              <a:ext cx="480" cy="240"/>
            </a:xfrm>
            <a:prstGeom prst="rect">
              <a:avLst/>
            </a:prstGeom>
            <a:solidFill>
              <a:srgbClr val="5F5F5F"/>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1</a:t>
              </a:r>
              <a:endParaRPr lang="de-DE" sz="2000" dirty="0">
                <a:solidFill>
                  <a:schemeClr val="bg1"/>
                </a:solidFill>
                <a:effectLst>
                  <a:outerShdw blurRad="38100" dist="38100" dir="2700000" algn="tl">
                    <a:srgbClr val="000000"/>
                  </a:outerShdw>
                </a:effectLst>
              </a:endParaRPr>
            </a:p>
          </p:txBody>
        </p:sp>
        <p:sp>
          <p:nvSpPr>
            <p:cNvPr id="2697243" name="Text Box 27"/>
            <p:cNvSpPr txBox="1">
              <a:spLocks noChangeArrowheads="1"/>
            </p:cNvSpPr>
            <p:nvPr/>
          </p:nvSpPr>
          <p:spPr bwMode="auto">
            <a:xfrm>
              <a:off x="1440" y="1776"/>
              <a:ext cx="1584" cy="816"/>
            </a:xfrm>
            <a:prstGeom prst="rect">
              <a:avLst/>
            </a:prstGeom>
            <a:solidFill>
              <a:srgbClr val="5F5F5F"/>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a:solidFill>
                    <a:schemeClr val="bg1"/>
                  </a:solidFill>
                  <a:effectLst>
                    <a:outerShdw blurRad="38100" dist="38100" dir="2700000" algn="tl">
                      <a:srgbClr val="000000"/>
                    </a:outerShdw>
                  </a:effectLst>
                </a:rPr>
                <a:t>Gluons</a:t>
              </a:r>
            </a:p>
            <a:p>
              <a:pPr defTabSz="913748"/>
              <a:r>
                <a:rPr lang="en-US" sz="2000" dirty="0">
                  <a:solidFill>
                    <a:schemeClr val="bg1"/>
                  </a:solidFill>
                  <a:effectLst>
                    <a:outerShdw blurRad="38100" dist="38100" dir="2700000" algn="tl">
                      <a:srgbClr val="000000"/>
                    </a:outerShdw>
                  </a:effectLst>
                </a:rPr>
                <a:t>W</a:t>
              </a:r>
              <a:r>
                <a:rPr lang="en-US" sz="2000" baseline="30000" dirty="0">
                  <a:solidFill>
                    <a:schemeClr val="bg1"/>
                  </a:solidFill>
                  <a:effectLst>
                    <a:outerShdw blurRad="38100" dist="38100" dir="2700000" algn="tl">
                      <a:srgbClr val="000000"/>
                    </a:outerShdw>
                  </a:effectLst>
                  <a:sym typeface="Symbol" pitchFamily="-109" charset="2"/>
                </a:rPr>
                <a:t></a:t>
              </a:r>
            </a:p>
            <a:p>
              <a:pPr defTabSz="913748"/>
              <a:r>
                <a:rPr lang="en-US" sz="2000" dirty="0">
                  <a:solidFill>
                    <a:schemeClr val="bg1"/>
                  </a:solidFill>
                  <a:effectLst>
                    <a:outerShdw blurRad="38100" dist="38100" dir="2700000" algn="tl">
                      <a:srgbClr val="000000"/>
                    </a:outerShdw>
                  </a:effectLst>
                </a:rPr>
                <a:t>Z</a:t>
              </a:r>
              <a:r>
                <a:rPr lang="en-US" sz="2000" baseline="30000" dirty="0">
                  <a:solidFill>
                    <a:schemeClr val="bg1"/>
                  </a:solidFill>
                  <a:effectLst>
                    <a:outerShdw blurRad="38100" dist="38100" dir="2700000" algn="tl">
                      <a:srgbClr val="000000"/>
                    </a:outerShdw>
                  </a:effectLst>
                </a:rPr>
                <a:t>0</a:t>
              </a:r>
            </a:p>
            <a:p>
              <a:pPr defTabSz="913748"/>
              <a:r>
                <a:rPr lang="en-US" sz="2000" dirty="0">
                  <a:solidFill>
                    <a:schemeClr val="bg1"/>
                  </a:solidFill>
                  <a:effectLst>
                    <a:outerShdw blurRad="38100" dist="38100" dir="2700000" algn="tl">
                      <a:srgbClr val="000000"/>
                    </a:outerShdw>
                  </a:effectLst>
                </a:rPr>
                <a:t>Photon (</a:t>
              </a:r>
              <a:r>
                <a:rPr lang="en-US" sz="2000" b="1" dirty="0" err="1">
                  <a:solidFill>
                    <a:schemeClr val="bg1"/>
                  </a:solidFill>
                  <a:effectLst>
                    <a:outerShdw blurRad="38100" dist="38100" dir="2700000" algn="tl">
                      <a:srgbClr val="000000"/>
                    </a:outerShdw>
                  </a:effectLst>
                  <a:latin typeface="Symbol" pitchFamily="-109" charset="2"/>
                </a:rPr>
                <a:t>g</a:t>
              </a:r>
              <a:r>
                <a:rPr lang="en-US" sz="2000" dirty="0">
                  <a:solidFill>
                    <a:schemeClr val="bg1"/>
                  </a:solidFill>
                  <a:effectLst>
                    <a:outerShdw blurRad="38100" dist="38100" dir="2700000" algn="tl">
                      <a:srgbClr val="000000"/>
                    </a:outerShdw>
                  </a:effectLst>
                </a:rPr>
                <a:t>)</a:t>
              </a:r>
              <a:endParaRPr lang="de-DE" sz="2000" dirty="0">
                <a:solidFill>
                  <a:schemeClr val="bg1"/>
                </a:solidFill>
                <a:effectLst>
                  <a:outerShdw blurRad="38100" dist="38100" dir="2700000" algn="tl">
                    <a:srgbClr val="000000"/>
                  </a:outerShdw>
                </a:effectLst>
              </a:endParaRPr>
            </a:p>
          </p:txBody>
        </p:sp>
        <p:sp>
          <p:nvSpPr>
            <p:cNvPr id="2697244" name="Text Box 28"/>
            <p:cNvSpPr txBox="1">
              <a:spLocks noChangeArrowheads="1"/>
            </p:cNvSpPr>
            <p:nvPr/>
          </p:nvSpPr>
          <p:spPr bwMode="auto">
            <a:xfrm>
              <a:off x="912" y="2640"/>
              <a:ext cx="480" cy="240"/>
            </a:xfrm>
            <a:prstGeom prst="rect">
              <a:avLst/>
            </a:prstGeom>
            <a:solidFill>
              <a:srgbClr val="5F5F5F"/>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0</a:t>
              </a:r>
              <a:endParaRPr lang="de-DE" sz="2000" dirty="0">
                <a:solidFill>
                  <a:schemeClr val="bg1"/>
                </a:solidFill>
                <a:effectLst>
                  <a:outerShdw blurRad="38100" dist="38100" dir="2700000" algn="tl">
                    <a:srgbClr val="000000"/>
                  </a:outerShdw>
                </a:effectLst>
              </a:endParaRPr>
            </a:p>
          </p:txBody>
        </p:sp>
        <p:sp>
          <p:nvSpPr>
            <p:cNvPr id="2697245" name="Text Box 29"/>
            <p:cNvSpPr txBox="1">
              <a:spLocks noChangeArrowheads="1"/>
            </p:cNvSpPr>
            <p:nvPr/>
          </p:nvSpPr>
          <p:spPr bwMode="auto">
            <a:xfrm>
              <a:off x="912" y="2928"/>
              <a:ext cx="480" cy="240"/>
            </a:xfrm>
            <a:prstGeom prst="rect">
              <a:avLst/>
            </a:prstGeom>
            <a:solidFill>
              <a:srgbClr val="5F5F5F"/>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2</a:t>
              </a:r>
              <a:endParaRPr lang="de-DE" sz="2000" dirty="0">
                <a:solidFill>
                  <a:schemeClr val="bg1"/>
                </a:solidFill>
                <a:effectLst>
                  <a:outerShdw blurRad="38100" dist="38100" dir="2700000" algn="tl">
                    <a:srgbClr val="000000"/>
                  </a:outerShdw>
                </a:effectLst>
              </a:endParaRPr>
            </a:p>
          </p:txBody>
        </p:sp>
        <p:sp>
          <p:nvSpPr>
            <p:cNvPr id="2697246" name="Text Box 30"/>
            <p:cNvSpPr txBox="1">
              <a:spLocks noChangeArrowheads="1"/>
            </p:cNvSpPr>
            <p:nvPr/>
          </p:nvSpPr>
          <p:spPr bwMode="auto">
            <a:xfrm>
              <a:off x="1440" y="2640"/>
              <a:ext cx="1584" cy="240"/>
            </a:xfrm>
            <a:prstGeom prst="rect">
              <a:avLst/>
            </a:prstGeom>
            <a:solidFill>
              <a:srgbClr val="5F5F5F"/>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a:solidFill>
                    <a:schemeClr val="bg1"/>
                  </a:solidFill>
                  <a:effectLst>
                    <a:outerShdw blurRad="38100" dist="38100" dir="2700000" algn="tl">
                      <a:srgbClr val="000000"/>
                    </a:outerShdw>
                  </a:effectLst>
                </a:rPr>
                <a:t>Higgs</a:t>
              </a:r>
              <a:endParaRPr lang="de-DE" sz="2000" dirty="0">
                <a:solidFill>
                  <a:schemeClr val="bg1"/>
                </a:solidFill>
                <a:effectLst>
                  <a:outerShdw blurRad="38100" dist="38100" dir="2700000" algn="tl">
                    <a:srgbClr val="000000"/>
                  </a:outerShdw>
                </a:effectLst>
              </a:endParaRPr>
            </a:p>
          </p:txBody>
        </p:sp>
        <p:sp>
          <p:nvSpPr>
            <p:cNvPr id="2697247" name="Text Box 31"/>
            <p:cNvSpPr txBox="1">
              <a:spLocks noChangeArrowheads="1"/>
            </p:cNvSpPr>
            <p:nvPr/>
          </p:nvSpPr>
          <p:spPr bwMode="auto">
            <a:xfrm>
              <a:off x="1440" y="2928"/>
              <a:ext cx="1584" cy="240"/>
            </a:xfrm>
            <a:prstGeom prst="rect">
              <a:avLst/>
            </a:prstGeom>
            <a:solidFill>
              <a:srgbClr val="5F5F5F"/>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a:solidFill>
                    <a:schemeClr val="bg1"/>
                  </a:solidFill>
                  <a:effectLst>
                    <a:outerShdw blurRad="38100" dist="38100" dir="2700000" algn="tl">
                      <a:srgbClr val="000000"/>
                    </a:outerShdw>
                  </a:effectLst>
                </a:rPr>
                <a:t>Graviton</a:t>
              </a:r>
              <a:endParaRPr lang="de-DE" sz="2000" dirty="0">
                <a:solidFill>
                  <a:schemeClr val="bg1"/>
                </a:solidFill>
                <a:effectLst>
                  <a:outerShdw blurRad="38100" dist="38100" dir="2700000" algn="tl">
                    <a:srgbClr val="000000"/>
                  </a:outerShdw>
                </a:effectLst>
              </a:endParaRPr>
            </a:p>
          </p:txBody>
        </p:sp>
        <p:sp>
          <p:nvSpPr>
            <p:cNvPr id="2697248" name="Text Box 32"/>
            <p:cNvSpPr txBox="1">
              <a:spLocks noChangeArrowheads="1"/>
            </p:cNvSpPr>
            <p:nvPr/>
          </p:nvSpPr>
          <p:spPr bwMode="auto">
            <a:xfrm>
              <a:off x="912" y="960"/>
              <a:ext cx="480" cy="240"/>
            </a:xfrm>
            <a:prstGeom prst="rect">
              <a:avLst/>
            </a:prstGeom>
            <a:solidFill>
              <a:srgbClr val="336699"/>
            </a:solidFill>
            <a:ln w="9525">
              <a:solidFill>
                <a:schemeClr val="tx1"/>
              </a:solidFill>
              <a:miter lim="800000"/>
              <a:headEnd/>
              <a:tailEnd/>
            </a:ln>
            <a:effectLst/>
          </p:spPr>
          <p:txBody>
            <a:bodyPr wrap="none" lIns="97530" tIns="48765" rIns="97530" bIns="48765" anchor="ctr" anchorCtr="1">
              <a:prstTxWarp prst="textNoShape">
                <a:avLst/>
              </a:prstTxWarp>
            </a:bodyPr>
            <a:lstStyle/>
            <a:p>
              <a:pPr defTabSz="913748"/>
              <a:r>
                <a:rPr lang="en-US" sz="2000" dirty="0">
                  <a:solidFill>
                    <a:schemeClr val="bg1"/>
                  </a:solidFill>
                  <a:effectLst>
                    <a:outerShdw blurRad="38100" dist="38100" dir="2700000" algn="tl">
                      <a:srgbClr val="000000"/>
                    </a:outerShdw>
                  </a:effectLst>
                </a:rPr>
                <a:t>Spin</a:t>
              </a:r>
              <a:endParaRPr lang="de-DE" sz="2000" dirty="0">
                <a:solidFill>
                  <a:schemeClr val="bg1"/>
                </a:solidFill>
                <a:effectLst>
                  <a:outerShdw blurRad="38100" dist="38100" dir="2700000" algn="tl">
                    <a:srgbClr val="000000"/>
                  </a:outerShdw>
                </a:effectLst>
              </a:endParaRPr>
            </a:p>
          </p:txBody>
        </p:sp>
        <p:sp>
          <p:nvSpPr>
            <p:cNvPr id="2697249" name="Text Box 33"/>
            <p:cNvSpPr txBox="1">
              <a:spLocks noChangeArrowheads="1"/>
            </p:cNvSpPr>
            <p:nvPr/>
          </p:nvSpPr>
          <p:spPr bwMode="auto">
            <a:xfrm>
              <a:off x="1440" y="960"/>
              <a:ext cx="1584" cy="240"/>
            </a:xfrm>
            <a:prstGeom prst="rect">
              <a:avLst/>
            </a:prstGeom>
            <a:solidFill>
              <a:srgbClr val="336699"/>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a:solidFill>
                    <a:schemeClr val="bg1"/>
                  </a:solidFill>
                  <a:effectLst>
                    <a:outerShdw blurRad="38100" dist="38100" dir="2700000" algn="tl">
                      <a:srgbClr val="000000"/>
                    </a:outerShdw>
                  </a:effectLst>
                </a:rPr>
                <a:t>Standard particle</a:t>
              </a:r>
              <a:endParaRPr lang="de-DE" sz="2000" dirty="0">
                <a:solidFill>
                  <a:schemeClr val="bg1"/>
                </a:solidFill>
                <a:effectLst>
                  <a:outerShdw blurRad="38100" dist="38100" dir="2700000" algn="tl">
                    <a:srgbClr val="000000"/>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72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2"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ppt_w/2"/>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ppt_w/2"/>
                                          </p:val>
                                        </p:tav>
                                        <p:tav tm="100000">
                                          <p:val>
                                            <p:strVal val="#ppt_x"/>
                                          </p:val>
                                        </p:tav>
                                      </p:tavLst>
                                    </p:anim>
                                    <p:anim calcmode="lin" valueType="num">
                                      <p:cBhvr>
                                        <p:cTn id="20" dur="500" fill="hold"/>
                                        <p:tgtEl>
                                          <p:spTgt spid="2"/>
                                        </p:tgtEl>
                                        <p:attrNameLst>
                                          <p:attrName>ppt_y</p:attrName>
                                        </p:attrNameLst>
                                      </p:cBhvr>
                                      <p:tavLst>
                                        <p:tav tm="0">
                                          <p:val>
                                            <p:strVal val="#ppt_y"/>
                                          </p:val>
                                        </p:tav>
                                        <p:tav tm="100000">
                                          <p:val>
                                            <p:strVal val="#ppt_y"/>
                                          </p:val>
                                        </p:tav>
                                      </p:tavLst>
                                    </p:anim>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100000">
                                          <p:val>
                                            <p:strVal val="#ppt_x"/>
                                          </p:val>
                                        </p:tav>
                                      </p:tavLst>
                                    </p:anim>
                                    <p:anim calcmode="lin" valueType="num">
                                      <p:cBhvr>
                                        <p:cTn id="28" dur="500" fill="hold"/>
                                        <p:tgtEl>
                                          <p:spTgt spid="3"/>
                                        </p:tgtEl>
                                        <p:attrNameLst>
                                          <p:attrName>ppt_y</p:attrName>
                                        </p:attrNameLst>
                                      </p:cBhvr>
                                      <p:tavLst>
                                        <p:tav tm="0">
                                          <p:val>
                                            <p:strVal val="#ppt_y-#ppt_h/2"/>
                                          </p:val>
                                        </p:tav>
                                        <p:tav tm="100000">
                                          <p:val>
                                            <p:strVal val="#ppt_y"/>
                                          </p:val>
                                        </p:tav>
                                      </p:tavLst>
                                    </p:anim>
                                    <p:anim calcmode="lin" valueType="num">
                                      <p:cBhvr>
                                        <p:cTn id="29" dur="500" fill="hold"/>
                                        <p:tgtEl>
                                          <p:spTgt spid="3"/>
                                        </p:tgtEl>
                                        <p:attrNameLst>
                                          <p:attrName>ppt_w</p:attrName>
                                        </p:attrNameLst>
                                      </p:cBhvr>
                                      <p:tavLst>
                                        <p:tav tm="0">
                                          <p:val>
                                            <p:strVal val="#ppt_w"/>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7219" grpId="0" animBg="1" autoUpdateAnimBg="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914400" y="838200"/>
            <a:ext cx="7542957" cy="5156200"/>
          </a:xfrm>
          <a:prstGeom prst="rect">
            <a:avLst/>
          </a:prstGeom>
        </p:spPr>
      </p:pic>
      <p:pic>
        <p:nvPicPr>
          <p:cNvPr id="6" name="Image 5"/>
          <p:cNvPicPr>
            <a:picLocks noChangeAspect="1"/>
          </p:cNvPicPr>
          <p:nvPr/>
        </p:nvPicPr>
        <p:blipFill>
          <a:blip r:embed="rId3"/>
          <a:stretch>
            <a:fillRect/>
          </a:stretch>
        </p:blipFill>
        <p:spPr>
          <a:xfrm>
            <a:off x="914400" y="838200"/>
            <a:ext cx="7543800" cy="5257800"/>
          </a:xfrm>
          <a:prstGeom prst="rect">
            <a:avLst/>
          </a:prstGeom>
        </p:spPr>
      </p:pic>
      <p:pic>
        <p:nvPicPr>
          <p:cNvPr id="7" name="Image 6"/>
          <p:cNvPicPr>
            <a:picLocks noChangeAspect="1"/>
          </p:cNvPicPr>
          <p:nvPr/>
        </p:nvPicPr>
        <p:blipFill>
          <a:blip r:embed="rId4"/>
          <a:stretch>
            <a:fillRect/>
          </a:stretch>
        </p:blipFill>
        <p:spPr>
          <a:xfrm>
            <a:off x="1447800" y="4114800"/>
            <a:ext cx="2946400" cy="17393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143000"/>
          </a:xfrm>
        </p:spPr>
        <p:txBody>
          <a:bodyPr/>
          <a:lstStyle/>
          <a:p>
            <a:r>
              <a:rPr lang="fr-FR" dirty="0" smtClean="0">
                <a:solidFill>
                  <a:srgbClr val="FFFFFF"/>
                </a:solidFill>
                <a:latin typeface="Cambria"/>
                <a:cs typeface="Cambria"/>
              </a:rPr>
              <a:t>Grand Unification (SUSY Bonus) </a:t>
            </a:r>
            <a:endParaRPr lang="fr-FR" dirty="0">
              <a:solidFill>
                <a:srgbClr val="FFFFFF"/>
              </a:solidFill>
              <a:latin typeface="Cambria"/>
              <a:cs typeface="Cambria"/>
            </a:endParaRPr>
          </a:p>
        </p:txBody>
      </p:sp>
      <p:sp>
        <p:nvSpPr>
          <p:cNvPr id="6" name="ZoneTexte 5"/>
          <p:cNvSpPr txBox="1"/>
          <p:nvPr/>
        </p:nvSpPr>
        <p:spPr>
          <a:xfrm>
            <a:off x="0" y="5842337"/>
            <a:ext cx="8839200" cy="1015663"/>
          </a:xfrm>
          <a:prstGeom prst="rect">
            <a:avLst/>
          </a:prstGeom>
          <a:noFill/>
        </p:spPr>
        <p:txBody>
          <a:bodyPr wrap="square" rtlCol="0">
            <a:spAutoFit/>
          </a:bodyPr>
          <a:lstStyle/>
          <a:p>
            <a:r>
              <a:rPr lang="en-GB" sz="2000" dirty="0" smtClean="0">
                <a:solidFill>
                  <a:srgbClr val="FFFFFF"/>
                </a:solidFill>
                <a:latin typeface="Cambria"/>
                <a:cs typeface="Cambria"/>
              </a:rPr>
              <a:t>In grand unification theories  fermions belong to the same </a:t>
            </a:r>
            <a:r>
              <a:rPr lang="en-GB" sz="2000" dirty="0" err="1" smtClean="0">
                <a:solidFill>
                  <a:srgbClr val="FFFFFF"/>
                </a:solidFill>
                <a:latin typeface="Cambria"/>
                <a:cs typeface="Cambria"/>
              </a:rPr>
              <a:t>multiplet</a:t>
            </a:r>
            <a:r>
              <a:rPr lang="en-GB" sz="2000" dirty="0" smtClean="0">
                <a:solidFill>
                  <a:srgbClr val="FFFFFF"/>
                </a:solidFill>
                <a:latin typeface="Cambria"/>
                <a:cs typeface="Cambria"/>
              </a:rPr>
              <a:t>:</a:t>
            </a:r>
          </a:p>
          <a:p>
            <a:pPr>
              <a:buFont typeface="Arial"/>
              <a:buChar char="•"/>
            </a:pPr>
            <a:r>
              <a:rPr lang="en-GB" sz="2000" dirty="0" smtClean="0">
                <a:solidFill>
                  <a:srgbClr val="FFFFFF"/>
                </a:solidFill>
                <a:latin typeface="Cambria"/>
                <a:cs typeface="Cambria"/>
              </a:rPr>
              <a:t>Relationships between charges</a:t>
            </a:r>
          </a:p>
          <a:p>
            <a:pPr>
              <a:buFont typeface="Arial"/>
              <a:buChar char="•"/>
            </a:pPr>
            <a:r>
              <a:rPr lang="en-GB" sz="2000" dirty="0" smtClean="0">
                <a:solidFill>
                  <a:srgbClr val="FFFFFF"/>
                </a:solidFill>
                <a:latin typeface="Cambria"/>
                <a:cs typeface="Cambria"/>
              </a:rPr>
              <a:t>Transitions between quarks and leptons  </a:t>
            </a:r>
            <a:r>
              <a:rPr lang="en-GB" sz="2000" dirty="0" err="1" smtClean="0">
                <a:solidFill>
                  <a:srgbClr val="FFFFFF"/>
                </a:solidFill>
                <a:latin typeface="Cambria"/>
                <a:cs typeface="Cambria"/>
                <a:sym typeface="Wingdings"/>
              </a:rPr>
              <a:t></a:t>
            </a:r>
            <a:r>
              <a:rPr lang="en-GB" sz="2000" dirty="0" smtClean="0">
                <a:solidFill>
                  <a:srgbClr val="FFFFFF"/>
                </a:solidFill>
                <a:latin typeface="Cambria"/>
                <a:cs typeface="Cambria"/>
                <a:sym typeface="Wingdings"/>
              </a:rPr>
              <a:t> proton decay </a:t>
            </a:r>
            <a:endParaRPr lang="en-GB" sz="2000" dirty="0">
              <a:solidFill>
                <a:srgbClr val="FFFFFF"/>
              </a:solidFill>
              <a:latin typeface="Cambria"/>
              <a:cs typeface="Cambria"/>
            </a:endParaRPr>
          </a:p>
        </p:txBody>
      </p:sp>
      <p:pic>
        <p:nvPicPr>
          <p:cNvPr id="7" name="Image 6"/>
          <p:cNvPicPr>
            <a:picLocks noChangeAspect="1"/>
          </p:cNvPicPr>
          <p:nvPr/>
        </p:nvPicPr>
        <p:blipFill>
          <a:blip r:embed="rId2"/>
          <a:stretch>
            <a:fillRect/>
          </a:stretch>
        </p:blipFill>
        <p:spPr>
          <a:xfrm>
            <a:off x="8153400" y="5105400"/>
            <a:ext cx="812800" cy="1524000"/>
          </a:xfrm>
          <a:prstGeom prst="rect">
            <a:avLst/>
          </a:prstGeom>
          <a:solidFill>
            <a:srgbClr val="FFFFFF"/>
          </a:solidFill>
        </p:spPr>
      </p:pic>
      <p:grpSp>
        <p:nvGrpSpPr>
          <p:cNvPr id="58" name="Grouper 57"/>
          <p:cNvGrpSpPr/>
          <p:nvPr/>
        </p:nvGrpSpPr>
        <p:grpSpPr>
          <a:xfrm>
            <a:off x="304800" y="762000"/>
            <a:ext cx="7154863" cy="5046700"/>
            <a:chOff x="657225" y="1042988"/>
            <a:chExt cx="7154863" cy="5046700"/>
          </a:xfrm>
        </p:grpSpPr>
        <p:grpSp>
          <p:nvGrpSpPr>
            <p:cNvPr id="59" name="Group 52"/>
            <p:cNvGrpSpPr>
              <a:grpSpLocks/>
            </p:cNvGrpSpPr>
            <p:nvPr/>
          </p:nvGrpSpPr>
          <p:grpSpPr bwMode="auto">
            <a:xfrm>
              <a:off x="1692275" y="91702"/>
              <a:ext cx="5984875" cy="1729"/>
              <a:chOff x="1066" y="1214"/>
              <a:chExt cx="3770" cy="1729"/>
            </a:xfrm>
          </p:grpSpPr>
          <p:sp>
            <p:nvSpPr>
              <p:cNvPr id="101" name="Line 19"/>
              <p:cNvSpPr>
                <a:spLocks noChangeShapeType="1"/>
              </p:cNvSpPr>
              <p:nvPr/>
            </p:nvSpPr>
            <p:spPr bwMode="auto">
              <a:xfrm flipV="1">
                <a:off x="1066" y="2943"/>
                <a:ext cx="3770" cy="0"/>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102" name="Line 20"/>
              <p:cNvSpPr>
                <a:spLocks noChangeShapeType="1"/>
              </p:cNvSpPr>
              <p:nvPr/>
            </p:nvSpPr>
            <p:spPr bwMode="auto">
              <a:xfrm flipV="1">
                <a:off x="1066" y="2603"/>
                <a:ext cx="3770" cy="0"/>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103" name="Line 21"/>
              <p:cNvSpPr>
                <a:spLocks noChangeShapeType="1"/>
              </p:cNvSpPr>
              <p:nvPr/>
            </p:nvSpPr>
            <p:spPr bwMode="auto">
              <a:xfrm flipV="1">
                <a:off x="1066" y="2256"/>
                <a:ext cx="3770" cy="0"/>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104" name="Line 22"/>
              <p:cNvSpPr>
                <a:spLocks noChangeShapeType="1"/>
              </p:cNvSpPr>
              <p:nvPr/>
            </p:nvSpPr>
            <p:spPr bwMode="auto">
              <a:xfrm flipV="1">
                <a:off x="1066" y="1908"/>
                <a:ext cx="3770" cy="0"/>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105" name="Line 23"/>
              <p:cNvSpPr>
                <a:spLocks noChangeShapeType="1"/>
              </p:cNvSpPr>
              <p:nvPr/>
            </p:nvSpPr>
            <p:spPr bwMode="auto">
              <a:xfrm flipV="1">
                <a:off x="1066" y="1561"/>
                <a:ext cx="3770" cy="0"/>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106" name="Line 24"/>
              <p:cNvSpPr>
                <a:spLocks noChangeShapeType="1"/>
              </p:cNvSpPr>
              <p:nvPr/>
            </p:nvSpPr>
            <p:spPr bwMode="auto">
              <a:xfrm flipV="1">
                <a:off x="1066" y="1214"/>
                <a:ext cx="3770" cy="0"/>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grpSp>
        <p:grpSp>
          <p:nvGrpSpPr>
            <p:cNvPr id="60" name="Group 51"/>
            <p:cNvGrpSpPr>
              <a:grpSpLocks/>
            </p:cNvGrpSpPr>
            <p:nvPr/>
          </p:nvGrpSpPr>
          <p:grpSpPr bwMode="auto">
            <a:xfrm>
              <a:off x="1272" y="1398588"/>
              <a:ext cx="3338" cy="3916362"/>
              <a:chOff x="1271" y="824"/>
              <a:chExt cx="3338" cy="2467"/>
            </a:xfrm>
          </p:grpSpPr>
          <p:sp>
            <p:nvSpPr>
              <p:cNvPr id="92" name="Line 26"/>
              <p:cNvSpPr>
                <a:spLocks noChangeShapeType="1"/>
              </p:cNvSpPr>
              <p:nvPr/>
            </p:nvSpPr>
            <p:spPr bwMode="auto">
              <a:xfrm>
                <a:off x="1689" y="824"/>
                <a:ext cx="0" cy="2467"/>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93" name="Line 27"/>
              <p:cNvSpPr>
                <a:spLocks noChangeShapeType="1"/>
              </p:cNvSpPr>
              <p:nvPr/>
            </p:nvSpPr>
            <p:spPr bwMode="auto">
              <a:xfrm>
                <a:off x="2108" y="824"/>
                <a:ext cx="0" cy="2467"/>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94" name="Line 28"/>
              <p:cNvSpPr>
                <a:spLocks noChangeShapeType="1"/>
              </p:cNvSpPr>
              <p:nvPr/>
            </p:nvSpPr>
            <p:spPr bwMode="auto">
              <a:xfrm>
                <a:off x="2525" y="824"/>
                <a:ext cx="0" cy="2467"/>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95" name="Line 29"/>
              <p:cNvSpPr>
                <a:spLocks noChangeShapeType="1"/>
              </p:cNvSpPr>
              <p:nvPr/>
            </p:nvSpPr>
            <p:spPr bwMode="auto">
              <a:xfrm>
                <a:off x="2944" y="824"/>
                <a:ext cx="0" cy="2467"/>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96" name="Line 30"/>
              <p:cNvSpPr>
                <a:spLocks noChangeShapeType="1"/>
              </p:cNvSpPr>
              <p:nvPr/>
            </p:nvSpPr>
            <p:spPr bwMode="auto">
              <a:xfrm>
                <a:off x="3355" y="824"/>
                <a:ext cx="0" cy="2467"/>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97" name="Line 31"/>
              <p:cNvSpPr>
                <a:spLocks noChangeShapeType="1"/>
              </p:cNvSpPr>
              <p:nvPr/>
            </p:nvSpPr>
            <p:spPr bwMode="auto">
              <a:xfrm>
                <a:off x="3773" y="824"/>
                <a:ext cx="0" cy="2467"/>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98" name="Line 32"/>
              <p:cNvSpPr>
                <a:spLocks noChangeShapeType="1"/>
              </p:cNvSpPr>
              <p:nvPr/>
            </p:nvSpPr>
            <p:spPr bwMode="auto">
              <a:xfrm>
                <a:off x="4191" y="824"/>
                <a:ext cx="0" cy="2467"/>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99" name="Line 33"/>
              <p:cNvSpPr>
                <a:spLocks noChangeShapeType="1"/>
              </p:cNvSpPr>
              <p:nvPr/>
            </p:nvSpPr>
            <p:spPr bwMode="auto">
              <a:xfrm>
                <a:off x="4609" y="824"/>
                <a:ext cx="0" cy="2467"/>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sp>
            <p:nvSpPr>
              <p:cNvPr id="100" name="Line 34"/>
              <p:cNvSpPr>
                <a:spLocks noChangeShapeType="1"/>
              </p:cNvSpPr>
              <p:nvPr/>
            </p:nvSpPr>
            <p:spPr bwMode="auto">
              <a:xfrm>
                <a:off x="1271" y="824"/>
                <a:ext cx="0" cy="2467"/>
              </a:xfrm>
              <a:prstGeom prst="line">
                <a:avLst/>
              </a:prstGeom>
              <a:noFill/>
              <a:ln w="6350">
                <a:solidFill>
                  <a:srgbClr val="DDDDDD"/>
                </a:solidFill>
                <a:prstDash val="dash"/>
                <a:round/>
                <a:headEnd/>
                <a:tailEnd type="none" w="lg" len="lg"/>
              </a:ln>
              <a:effectLst/>
            </p:spPr>
            <p:txBody>
              <a:bodyPr lIns="90000" tIns="46800" rIns="90000" bIns="46800" anchor="ctr">
                <a:prstTxWarp prst="textNoShape">
                  <a:avLst/>
                </a:prstTxWarp>
                <a:spAutoFit/>
              </a:bodyPr>
              <a:lstStyle/>
              <a:p>
                <a:endParaRPr lang="en-GB"/>
              </a:p>
            </p:txBody>
          </p:sp>
        </p:grpSp>
        <p:sp>
          <p:nvSpPr>
            <p:cNvPr id="61" name="Line 35"/>
            <p:cNvSpPr>
              <a:spLocks noChangeShapeType="1"/>
            </p:cNvSpPr>
            <p:nvPr/>
          </p:nvSpPr>
          <p:spPr bwMode="auto">
            <a:xfrm>
              <a:off x="2355850" y="1398588"/>
              <a:ext cx="0" cy="3916362"/>
            </a:xfrm>
            <a:prstGeom prst="line">
              <a:avLst/>
            </a:prstGeom>
            <a:noFill/>
            <a:ln w="19050">
              <a:solidFill>
                <a:srgbClr val="FF0000"/>
              </a:solidFill>
              <a:prstDash val="dash"/>
              <a:round/>
              <a:headEnd/>
              <a:tailEnd type="none" w="lg" len="lg"/>
            </a:ln>
            <a:effectLst/>
          </p:spPr>
          <p:txBody>
            <a:bodyPr lIns="90000" tIns="46800" rIns="90000" bIns="46800" anchor="ctr">
              <a:prstTxWarp prst="textNoShape">
                <a:avLst/>
              </a:prstTxWarp>
              <a:spAutoFit/>
            </a:bodyPr>
            <a:lstStyle/>
            <a:p>
              <a:endParaRPr lang="en-GB" sz="1800"/>
            </a:p>
          </p:txBody>
        </p:sp>
        <p:sp>
          <p:nvSpPr>
            <p:cNvPr id="62" name="Line 7"/>
            <p:cNvSpPr>
              <a:spLocks noChangeShapeType="1"/>
            </p:cNvSpPr>
            <p:nvPr/>
          </p:nvSpPr>
          <p:spPr bwMode="auto">
            <a:xfrm flipV="1">
              <a:off x="2051050" y="2579688"/>
              <a:ext cx="5581650" cy="1079500"/>
            </a:xfrm>
            <a:prstGeom prst="line">
              <a:avLst/>
            </a:prstGeom>
            <a:noFill/>
            <a:ln w="38100">
              <a:solidFill>
                <a:srgbClr val="FF9900"/>
              </a:solidFill>
              <a:round/>
              <a:headEnd/>
              <a:tailEnd/>
            </a:ln>
            <a:effectLst>
              <a:outerShdw blurRad="63500" dist="37026" dir="7998880" algn="ctr" rotWithShape="0">
                <a:srgbClr val="FF9900">
                  <a:alpha val="50000"/>
                </a:srgbClr>
              </a:outerShdw>
            </a:effectLst>
          </p:spPr>
          <p:txBody>
            <a:bodyPr wrap="none" lIns="90000" tIns="46800" rIns="90000" bIns="46800" anchor="ctr">
              <a:prstTxWarp prst="textNoShape">
                <a:avLst/>
              </a:prstTxWarp>
              <a:spAutoFit/>
            </a:bodyPr>
            <a:lstStyle/>
            <a:p>
              <a:endParaRPr lang="en-GB"/>
            </a:p>
          </p:txBody>
        </p:sp>
        <p:sp>
          <p:nvSpPr>
            <p:cNvPr id="63" name="Line 8"/>
            <p:cNvSpPr>
              <a:spLocks noChangeShapeType="1"/>
            </p:cNvSpPr>
            <p:nvPr/>
          </p:nvSpPr>
          <p:spPr bwMode="auto">
            <a:xfrm flipV="1">
              <a:off x="2051050" y="2433638"/>
              <a:ext cx="5581650" cy="2384425"/>
            </a:xfrm>
            <a:prstGeom prst="line">
              <a:avLst/>
            </a:prstGeom>
            <a:noFill/>
            <a:ln w="38100">
              <a:solidFill>
                <a:srgbClr val="FF9900"/>
              </a:solidFill>
              <a:round/>
              <a:headEnd/>
              <a:tailEnd/>
            </a:ln>
            <a:effectLst>
              <a:outerShdw blurRad="63500" dist="29783" dir="6914402" algn="ctr" rotWithShape="0">
                <a:srgbClr val="FF9900">
                  <a:alpha val="50000"/>
                </a:srgbClr>
              </a:outerShdw>
            </a:effectLst>
          </p:spPr>
          <p:txBody>
            <a:bodyPr lIns="90000" tIns="46800" rIns="90000" bIns="46800" anchor="ctr">
              <a:prstTxWarp prst="textNoShape">
                <a:avLst/>
              </a:prstTxWarp>
              <a:spAutoFit/>
            </a:bodyPr>
            <a:lstStyle/>
            <a:p>
              <a:endParaRPr lang="en-GB"/>
            </a:p>
          </p:txBody>
        </p:sp>
        <p:sp>
          <p:nvSpPr>
            <p:cNvPr id="64" name="Line 9"/>
            <p:cNvSpPr>
              <a:spLocks noChangeShapeType="1"/>
            </p:cNvSpPr>
            <p:nvPr/>
          </p:nvSpPr>
          <p:spPr bwMode="auto">
            <a:xfrm>
              <a:off x="2006600" y="2028825"/>
              <a:ext cx="5581650" cy="1438275"/>
            </a:xfrm>
            <a:prstGeom prst="line">
              <a:avLst/>
            </a:prstGeom>
            <a:noFill/>
            <a:ln w="38100">
              <a:solidFill>
                <a:srgbClr val="FF9900"/>
              </a:solidFill>
              <a:round/>
              <a:headEnd/>
              <a:tailEnd/>
            </a:ln>
            <a:effectLst>
              <a:outerShdw blurRad="63500" dist="40161" dir="9693903" algn="ctr" rotWithShape="0">
                <a:srgbClr val="FF9900">
                  <a:alpha val="50000"/>
                </a:srgbClr>
              </a:outerShdw>
            </a:effectLst>
          </p:spPr>
          <p:txBody>
            <a:bodyPr lIns="90000" tIns="46800" rIns="90000" bIns="46800" anchor="ctr">
              <a:prstTxWarp prst="textNoShape">
                <a:avLst/>
              </a:prstTxWarp>
              <a:spAutoFit/>
            </a:bodyPr>
            <a:lstStyle/>
            <a:p>
              <a:endParaRPr lang="en-GB"/>
            </a:p>
          </p:txBody>
        </p:sp>
        <p:sp>
          <p:nvSpPr>
            <p:cNvPr id="65" name="Line 10"/>
            <p:cNvSpPr>
              <a:spLocks noChangeShapeType="1"/>
            </p:cNvSpPr>
            <p:nvPr/>
          </p:nvSpPr>
          <p:spPr bwMode="auto">
            <a:xfrm>
              <a:off x="2366963" y="2117725"/>
              <a:ext cx="4275137" cy="1755775"/>
            </a:xfrm>
            <a:prstGeom prst="line">
              <a:avLst/>
            </a:prstGeom>
            <a:noFill/>
            <a:ln w="38100">
              <a:solidFill>
                <a:srgbClr val="66FF33"/>
              </a:solidFill>
              <a:round/>
              <a:headEnd/>
              <a:tailEnd/>
            </a:ln>
            <a:effectLst>
              <a:outerShdw blurRad="63500" dist="38099" dir="2700000" algn="ctr" rotWithShape="0">
                <a:srgbClr val="33CC33">
                  <a:alpha val="74998"/>
                </a:srgbClr>
              </a:outerShdw>
            </a:effectLst>
          </p:spPr>
          <p:txBody>
            <a:bodyPr lIns="90000" tIns="46800" rIns="90000" bIns="46800" anchor="ctr">
              <a:prstTxWarp prst="textNoShape">
                <a:avLst/>
              </a:prstTxWarp>
              <a:spAutoFit/>
            </a:bodyPr>
            <a:lstStyle/>
            <a:p>
              <a:endParaRPr lang="en-GB"/>
            </a:p>
          </p:txBody>
        </p:sp>
        <p:sp>
          <p:nvSpPr>
            <p:cNvPr id="66" name="Line 11"/>
            <p:cNvSpPr>
              <a:spLocks noChangeShapeType="1"/>
            </p:cNvSpPr>
            <p:nvPr/>
          </p:nvSpPr>
          <p:spPr bwMode="auto">
            <a:xfrm>
              <a:off x="2366963" y="3603625"/>
              <a:ext cx="4230687" cy="269875"/>
            </a:xfrm>
            <a:prstGeom prst="line">
              <a:avLst/>
            </a:prstGeom>
            <a:noFill/>
            <a:ln w="38100">
              <a:solidFill>
                <a:srgbClr val="66FF33"/>
              </a:solidFill>
              <a:round/>
              <a:headEnd/>
              <a:tailEnd/>
            </a:ln>
            <a:effectLst>
              <a:outerShdw blurRad="63500" dist="38099" dir="2700000" algn="ctr" rotWithShape="0">
                <a:srgbClr val="33CC33">
                  <a:alpha val="74998"/>
                </a:srgbClr>
              </a:outerShdw>
            </a:effectLst>
          </p:spPr>
          <p:txBody>
            <a:bodyPr lIns="90000" tIns="46800" rIns="90000" bIns="46800" anchor="ctr">
              <a:prstTxWarp prst="textNoShape">
                <a:avLst/>
              </a:prstTxWarp>
              <a:spAutoFit/>
            </a:bodyPr>
            <a:lstStyle/>
            <a:p>
              <a:endParaRPr lang="en-GB"/>
            </a:p>
          </p:txBody>
        </p:sp>
        <p:sp>
          <p:nvSpPr>
            <p:cNvPr id="67" name="Line 12"/>
            <p:cNvSpPr>
              <a:spLocks noChangeShapeType="1"/>
            </p:cNvSpPr>
            <p:nvPr/>
          </p:nvSpPr>
          <p:spPr bwMode="auto">
            <a:xfrm flipV="1">
              <a:off x="2366963" y="3873500"/>
              <a:ext cx="4275137" cy="809625"/>
            </a:xfrm>
            <a:prstGeom prst="line">
              <a:avLst/>
            </a:prstGeom>
            <a:noFill/>
            <a:ln w="38100">
              <a:solidFill>
                <a:srgbClr val="66FF33"/>
              </a:solidFill>
              <a:round/>
              <a:headEnd/>
              <a:tailEnd/>
            </a:ln>
            <a:effectLst>
              <a:outerShdw blurRad="63500" dist="29783" dir="1514402" algn="ctr" rotWithShape="0">
                <a:srgbClr val="33CC33">
                  <a:alpha val="50000"/>
                </a:srgbClr>
              </a:outerShdw>
            </a:effectLst>
          </p:spPr>
          <p:txBody>
            <a:bodyPr lIns="90000" tIns="46800" rIns="90000" bIns="46800" anchor="ctr">
              <a:prstTxWarp prst="textNoShape">
                <a:avLst/>
              </a:prstTxWarp>
              <a:spAutoFit/>
            </a:bodyPr>
            <a:lstStyle/>
            <a:p>
              <a:endParaRPr lang="en-GB"/>
            </a:p>
          </p:txBody>
        </p:sp>
        <p:sp>
          <p:nvSpPr>
            <p:cNvPr id="68" name="Oval 16"/>
            <p:cNvSpPr>
              <a:spLocks noChangeArrowheads="1"/>
            </p:cNvSpPr>
            <p:nvPr/>
          </p:nvSpPr>
          <p:spPr bwMode="auto">
            <a:xfrm>
              <a:off x="6573838" y="3806825"/>
              <a:ext cx="134937" cy="134938"/>
            </a:xfrm>
            <a:prstGeom prst="ellipse">
              <a:avLst/>
            </a:prstGeom>
            <a:solidFill>
              <a:srgbClr val="66CCFF"/>
            </a:solidFill>
            <a:ln w="3175">
              <a:solidFill>
                <a:srgbClr val="66CCFF"/>
              </a:solidFill>
              <a:round/>
              <a:headEnd/>
              <a:tailEnd/>
            </a:ln>
            <a:effectLst/>
          </p:spPr>
          <p:txBody>
            <a:bodyPr wrap="none" lIns="90000" tIns="46800" rIns="90000" bIns="46800" anchor="ctr">
              <a:prstTxWarp prst="textNoShape">
                <a:avLst/>
              </a:prstTxWarp>
              <a:spAutoFit/>
            </a:bodyPr>
            <a:lstStyle/>
            <a:p>
              <a:endParaRPr lang="en-GB"/>
            </a:p>
          </p:txBody>
        </p:sp>
        <p:sp>
          <p:nvSpPr>
            <p:cNvPr id="69" name="Line 17"/>
            <p:cNvSpPr>
              <a:spLocks noChangeShapeType="1"/>
            </p:cNvSpPr>
            <p:nvPr/>
          </p:nvSpPr>
          <p:spPr bwMode="auto">
            <a:xfrm flipV="1">
              <a:off x="1692275" y="5313363"/>
              <a:ext cx="5984875" cy="0"/>
            </a:xfrm>
            <a:prstGeom prst="line">
              <a:avLst/>
            </a:prstGeom>
            <a:noFill/>
            <a:ln w="19050">
              <a:solidFill>
                <a:srgbClr val="DDDDDD"/>
              </a:solidFill>
              <a:round/>
              <a:headEnd/>
              <a:tailEnd type="triangle" w="lg" len="lg"/>
            </a:ln>
            <a:effectLst/>
          </p:spPr>
          <p:txBody>
            <a:bodyPr lIns="90000" tIns="46800" rIns="90000" bIns="46800" anchor="ctr">
              <a:prstTxWarp prst="textNoShape">
                <a:avLst/>
              </a:prstTxWarp>
              <a:spAutoFit/>
            </a:bodyPr>
            <a:lstStyle/>
            <a:p>
              <a:endParaRPr lang="en-GB" sz="1800"/>
            </a:p>
          </p:txBody>
        </p:sp>
        <p:sp>
          <p:nvSpPr>
            <p:cNvPr id="70" name="Line 18"/>
            <p:cNvSpPr>
              <a:spLocks noChangeShapeType="1"/>
            </p:cNvSpPr>
            <p:nvPr/>
          </p:nvSpPr>
          <p:spPr bwMode="auto">
            <a:xfrm flipH="1" flipV="1">
              <a:off x="1692275" y="1308100"/>
              <a:ext cx="0" cy="4005263"/>
            </a:xfrm>
            <a:prstGeom prst="line">
              <a:avLst/>
            </a:prstGeom>
            <a:noFill/>
            <a:ln w="19050">
              <a:solidFill>
                <a:srgbClr val="DDDDDD"/>
              </a:solidFill>
              <a:round/>
              <a:headEnd/>
              <a:tailEnd type="triangle" w="lg" len="lg"/>
            </a:ln>
            <a:effectLst/>
          </p:spPr>
          <p:txBody>
            <a:bodyPr lIns="90000" tIns="46800" rIns="90000" bIns="46800" anchor="ctr">
              <a:prstTxWarp prst="textNoShape">
                <a:avLst/>
              </a:prstTxWarp>
              <a:spAutoFit/>
            </a:bodyPr>
            <a:lstStyle/>
            <a:p>
              <a:endParaRPr lang="en-GB" sz="1800"/>
            </a:p>
          </p:txBody>
        </p:sp>
        <p:sp>
          <p:nvSpPr>
            <p:cNvPr id="71" name="Text Box 37"/>
            <p:cNvSpPr txBox="1">
              <a:spLocks noChangeArrowheads="1"/>
            </p:cNvSpPr>
            <p:nvPr/>
          </p:nvSpPr>
          <p:spPr bwMode="auto">
            <a:xfrm>
              <a:off x="5967413" y="5718175"/>
              <a:ext cx="1823959" cy="371513"/>
            </a:xfrm>
            <a:prstGeom prst="rect">
              <a:avLst/>
            </a:prstGeom>
            <a:noFill/>
            <a:ln w="3175">
              <a:noFill/>
              <a:miter lim="800000"/>
              <a:headEnd/>
              <a:tailEnd/>
            </a:ln>
            <a:effectLst/>
          </p:spPr>
          <p:txBody>
            <a:bodyPr wrap="none" lIns="90000" tIns="46800" rIns="90000" bIns="46800">
              <a:prstTxWarp prst="textNoShape">
                <a:avLst/>
              </a:prstTxWarp>
              <a:spAutoFit/>
            </a:bodyPr>
            <a:lstStyle/>
            <a:p>
              <a:r>
                <a:rPr lang="en-GB" sz="1800">
                  <a:solidFill>
                    <a:schemeClr val="bg1"/>
                  </a:solidFill>
                </a:rPr>
                <a:t>Energy   [ GeV ]</a:t>
              </a:r>
            </a:p>
          </p:txBody>
        </p:sp>
        <p:sp>
          <p:nvSpPr>
            <p:cNvPr id="72" name="Text Box 38"/>
            <p:cNvSpPr txBox="1">
              <a:spLocks noChangeArrowheads="1"/>
            </p:cNvSpPr>
            <p:nvPr/>
          </p:nvSpPr>
          <p:spPr bwMode="auto">
            <a:xfrm>
              <a:off x="657225" y="1263650"/>
              <a:ext cx="745670" cy="371513"/>
            </a:xfrm>
            <a:prstGeom prst="rect">
              <a:avLst/>
            </a:prstGeom>
            <a:noFill/>
            <a:ln w="3175">
              <a:noFill/>
              <a:miter lim="800000"/>
              <a:headEnd/>
              <a:tailEnd/>
            </a:ln>
            <a:effectLst/>
          </p:spPr>
          <p:txBody>
            <a:bodyPr wrap="none" lIns="90000" tIns="46800" rIns="90000" bIns="46800">
              <a:prstTxWarp prst="textNoShape">
                <a:avLst/>
              </a:prstTxWarp>
              <a:spAutoFit/>
            </a:bodyPr>
            <a:lstStyle/>
            <a:p>
              <a:r>
                <a:rPr lang="en-GB" sz="1800">
                  <a:solidFill>
                    <a:schemeClr val="bg1"/>
                  </a:solidFill>
                </a:rPr>
                <a:t>1</a:t>
              </a:r>
              <a:r>
                <a:rPr lang="en-GB" sz="200">
                  <a:solidFill>
                    <a:schemeClr val="bg1"/>
                  </a:solidFill>
                </a:rPr>
                <a:t> </a:t>
              </a:r>
              <a:r>
                <a:rPr lang="en-GB" sz="1800">
                  <a:solidFill>
                    <a:schemeClr val="bg1"/>
                  </a:solidFill>
                </a:rPr>
                <a:t>/</a:t>
              </a:r>
              <a:r>
                <a:rPr lang="en-GB" sz="700">
                  <a:solidFill>
                    <a:schemeClr val="bg1"/>
                  </a:solidFill>
                </a:rPr>
                <a:t> </a:t>
              </a:r>
              <a:r>
                <a:rPr lang="en-GB" sz="1800">
                  <a:solidFill>
                    <a:schemeClr val="bg1"/>
                  </a:solidFill>
                  <a:sym typeface="Symbol" charset="2"/>
                </a:rPr>
                <a:t></a:t>
              </a:r>
              <a:r>
                <a:rPr lang="en-GB" sz="1050" b="1">
                  <a:solidFill>
                    <a:schemeClr val="bg1"/>
                  </a:solidFill>
                  <a:sym typeface="Symbol" charset="2"/>
                </a:rPr>
                <a:t>(</a:t>
              </a:r>
              <a:r>
                <a:rPr lang="en-GB" sz="500" b="1">
                  <a:solidFill>
                    <a:schemeClr val="bg1"/>
                  </a:solidFill>
                  <a:sym typeface="Symbol" charset="2"/>
                </a:rPr>
                <a:t> </a:t>
              </a:r>
              <a:r>
                <a:rPr lang="en-GB" sz="1050" b="1" i="1">
                  <a:solidFill>
                    <a:schemeClr val="bg1"/>
                  </a:solidFill>
                  <a:sym typeface="Symbol" charset="2"/>
                </a:rPr>
                <a:t>i </a:t>
              </a:r>
              <a:r>
                <a:rPr lang="en-GB" sz="1050" b="1">
                  <a:solidFill>
                    <a:schemeClr val="bg1"/>
                  </a:solidFill>
                  <a:sym typeface="Symbol" charset="2"/>
                </a:rPr>
                <a:t>)</a:t>
              </a:r>
            </a:p>
          </p:txBody>
        </p:sp>
        <p:grpSp>
          <p:nvGrpSpPr>
            <p:cNvPr id="73" name="Group 54"/>
            <p:cNvGrpSpPr>
              <a:grpSpLocks/>
            </p:cNvGrpSpPr>
            <p:nvPr/>
          </p:nvGrpSpPr>
          <p:grpSpPr bwMode="auto">
            <a:xfrm>
              <a:off x="1209675" y="1847852"/>
              <a:ext cx="738188" cy="3695701"/>
              <a:chOff x="762" y="1107"/>
              <a:chExt cx="465" cy="2328"/>
            </a:xfrm>
          </p:grpSpPr>
          <p:sp>
            <p:nvSpPr>
              <p:cNvPr id="88" name="Text Box 39"/>
              <p:cNvSpPr txBox="1">
                <a:spLocks noChangeArrowheads="1"/>
              </p:cNvSpPr>
              <p:nvPr/>
            </p:nvSpPr>
            <p:spPr bwMode="auto">
              <a:xfrm>
                <a:off x="762" y="1107"/>
                <a:ext cx="459" cy="234"/>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800">
                    <a:solidFill>
                      <a:srgbClr val="DDDDDD"/>
                    </a:solidFill>
                  </a:rPr>
                  <a:t>60</a:t>
                </a:r>
                <a:endParaRPr lang="en-GB" sz="1050" b="1">
                  <a:solidFill>
                    <a:srgbClr val="DDDDDD"/>
                  </a:solidFill>
                  <a:sym typeface="Symbol" charset="2"/>
                </a:endParaRPr>
              </a:p>
            </p:txBody>
          </p:sp>
          <p:sp>
            <p:nvSpPr>
              <p:cNvPr id="89" name="Text Box 40"/>
              <p:cNvSpPr txBox="1">
                <a:spLocks noChangeArrowheads="1"/>
              </p:cNvSpPr>
              <p:nvPr/>
            </p:nvSpPr>
            <p:spPr bwMode="auto">
              <a:xfrm>
                <a:off x="768" y="1812"/>
                <a:ext cx="459" cy="234"/>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800" dirty="0">
                    <a:solidFill>
                      <a:srgbClr val="DDDDDD"/>
                    </a:solidFill>
                  </a:rPr>
                  <a:t>40</a:t>
                </a:r>
                <a:endParaRPr lang="en-GB" sz="1050" b="1" dirty="0">
                  <a:solidFill>
                    <a:srgbClr val="DDDDDD"/>
                  </a:solidFill>
                  <a:sym typeface="Symbol" charset="2"/>
                </a:endParaRPr>
              </a:p>
            </p:txBody>
          </p:sp>
          <p:sp>
            <p:nvSpPr>
              <p:cNvPr id="90" name="Text Box 41"/>
              <p:cNvSpPr txBox="1">
                <a:spLocks noChangeArrowheads="1"/>
              </p:cNvSpPr>
              <p:nvPr/>
            </p:nvSpPr>
            <p:spPr bwMode="auto">
              <a:xfrm>
                <a:off x="768" y="2496"/>
                <a:ext cx="459" cy="234"/>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800">
                    <a:solidFill>
                      <a:srgbClr val="DDDDDD"/>
                    </a:solidFill>
                  </a:rPr>
                  <a:t>30</a:t>
                </a:r>
                <a:endParaRPr lang="en-GB" sz="1050" b="1">
                  <a:solidFill>
                    <a:srgbClr val="DDDDDD"/>
                  </a:solidFill>
                  <a:sym typeface="Symbol" charset="2"/>
                </a:endParaRPr>
              </a:p>
            </p:txBody>
          </p:sp>
          <p:sp>
            <p:nvSpPr>
              <p:cNvPr id="91" name="Text Box 42"/>
              <p:cNvSpPr txBox="1">
                <a:spLocks noChangeArrowheads="1"/>
              </p:cNvSpPr>
              <p:nvPr/>
            </p:nvSpPr>
            <p:spPr bwMode="auto">
              <a:xfrm>
                <a:off x="768" y="3201"/>
                <a:ext cx="459" cy="234"/>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800">
                    <a:solidFill>
                      <a:srgbClr val="DDDDDD"/>
                    </a:solidFill>
                  </a:rPr>
                  <a:t> </a:t>
                </a:r>
                <a:r>
                  <a:rPr lang="en-GB" sz="700">
                    <a:solidFill>
                      <a:srgbClr val="DDDDDD"/>
                    </a:solidFill>
                  </a:rPr>
                  <a:t> </a:t>
                </a:r>
                <a:r>
                  <a:rPr lang="en-GB" sz="1800">
                    <a:solidFill>
                      <a:srgbClr val="DDDDDD"/>
                    </a:solidFill>
                  </a:rPr>
                  <a:t>0</a:t>
                </a:r>
                <a:endParaRPr lang="en-GB" sz="1050" b="1">
                  <a:solidFill>
                    <a:srgbClr val="DDDDDD"/>
                  </a:solidFill>
                  <a:sym typeface="Symbol" charset="2"/>
                </a:endParaRPr>
              </a:p>
            </p:txBody>
          </p:sp>
        </p:grpSp>
        <p:grpSp>
          <p:nvGrpSpPr>
            <p:cNvPr id="74" name="Group 53"/>
            <p:cNvGrpSpPr>
              <a:grpSpLocks/>
            </p:cNvGrpSpPr>
            <p:nvPr/>
          </p:nvGrpSpPr>
          <p:grpSpPr bwMode="auto">
            <a:xfrm>
              <a:off x="1781176" y="5359407"/>
              <a:ext cx="6030916" cy="379413"/>
              <a:chOff x="1122" y="3319"/>
              <a:chExt cx="3799" cy="239"/>
            </a:xfrm>
          </p:grpSpPr>
          <p:sp>
            <p:nvSpPr>
              <p:cNvPr id="83" name="Text Box 43"/>
              <p:cNvSpPr txBox="1">
                <a:spLocks noChangeArrowheads="1"/>
              </p:cNvSpPr>
              <p:nvPr/>
            </p:nvSpPr>
            <p:spPr bwMode="auto">
              <a:xfrm>
                <a:off x="1122" y="3319"/>
                <a:ext cx="459" cy="234"/>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800" dirty="0">
                    <a:solidFill>
                      <a:srgbClr val="DDDDDD"/>
                    </a:solidFill>
                  </a:rPr>
                  <a:t>10</a:t>
                </a:r>
                <a:r>
                  <a:rPr lang="en-GB" sz="400" dirty="0">
                    <a:solidFill>
                      <a:srgbClr val="DDDDDD"/>
                    </a:solidFill>
                  </a:rPr>
                  <a:t> </a:t>
                </a:r>
                <a:r>
                  <a:rPr lang="en-GB" sz="1800" baseline="30000" dirty="0">
                    <a:solidFill>
                      <a:srgbClr val="DDDDDD"/>
                    </a:solidFill>
                  </a:rPr>
                  <a:t>2</a:t>
                </a:r>
                <a:endParaRPr lang="en-GB" sz="1050" b="1" dirty="0">
                  <a:solidFill>
                    <a:srgbClr val="DDDDDD"/>
                  </a:solidFill>
                  <a:sym typeface="Symbol" charset="2"/>
                </a:endParaRPr>
              </a:p>
            </p:txBody>
          </p:sp>
          <p:sp>
            <p:nvSpPr>
              <p:cNvPr id="84" name="Text Box 44"/>
              <p:cNvSpPr txBox="1">
                <a:spLocks noChangeArrowheads="1"/>
              </p:cNvSpPr>
              <p:nvPr/>
            </p:nvSpPr>
            <p:spPr bwMode="auto">
              <a:xfrm>
                <a:off x="1939" y="3324"/>
                <a:ext cx="459" cy="234"/>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800" dirty="0">
                    <a:solidFill>
                      <a:srgbClr val="DDDDDD"/>
                    </a:solidFill>
                  </a:rPr>
                  <a:t>10</a:t>
                </a:r>
                <a:r>
                  <a:rPr lang="en-GB" sz="400" dirty="0">
                    <a:solidFill>
                      <a:srgbClr val="DDDDDD"/>
                    </a:solidFill>
                  </a:rPr>
                  <a:t> </a:t>
                </a:r>
                <a:r>
                  <a:rPr lang="en-GB" sz="1800" baseline="30000" dirty="0">
                    <a:solidFill>
                      <a:srgbClr val="DDDDDD"/>
                    </a:solidFill>
                  </a:rPr>
                  <a:t>6</a:t>
                </a:r>
                <a:endParaRPr lang="en-GB" sz="1050" b="1" dirty="0">
                  <a:solidFill>
                    <a:srgbClr val="DDDDDD"/>
                  </a:solidFill>
                  <a:sym typeface="Symbol" charset="2"/>
                </a:endParaRPr>
              </a:p>
            </p:txBody>
          </p:sp>
          <p:sp>
            <p:nvSpPr>
              <p:cNvPr id="85" name="Text Box 45"/>
              <p:cNvSpPr txBox="1">
                <a:spLocks noChangeArrowheads="1"/>
              </p:cNvSpPr>
              <p:nvPr/>
            </p:nvSpPr>
            <p:spPr bwMode="auto">
              <a:xfrm>
                <a:off x="2790" y="3319"/>
                <a:ext cx="459" cy="234"/>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800">
                    <a:solidFill>
                      <a:srgbClr val="DDDDDD"/>
                    </a:solidFill>
                  </a:rPr>
                  <a:t>10</a:t>
                </a:r>
                <a:r>
                  <a:rPr lang="en-GB" sz="400">
                    <a:solidFill>
                      <a:srgbClr val="DDDDDD"/>
                    </a:solidFill>
                  </a:rPr>
                  <a:t> </a:t>
                </a:r>
                <a:r>
                  <a:rPr lang="en-GB" sz="1800" baseline="30000">
                    <a:solidFill>
                      <a:srgbClr val="DDDDDD"/>
                    </a:solidFill>
                  </a:rPr>
                  <a:t>10</a:t>
                </a:r>
                <a:endParaRPr lang="en-GB" sz="1050" b="1">
                  <a:solidFill>
                    <a:srgbClr val="DDDDDD"/>
                  </a:solidFill>
                  <a:sym typeface="Symbol" charset="2"/>
                </a:endParaRPr>
              </a:p>
            </p:txBody>
          </p:sp>
          <p:sp>
            <p:nvSpPr>
              <p:cNvPr id="86" name="Text Box 46"/>
              <p:cNvSpPr txBox="1">
                <a:spLocks noChangeArrowheads="1"/>
              </p:cNvSpPr>
              <p:nvPr/>
            </p:nvSpPr>
            <p:spPr bwMode="auto">
              <a:xfrm>
                <a:off x="3612" y="3324"/>
                <a:ext cx="459" cy="234"/>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800">
                    <a:solidFill>
                      <a:srgbClr val="DDDDDD"/>
                    </a:solidFill>
                  </a:rPr>
                  <a:t>10</a:t>
                </a:r>
                <a:r>
                  <a:rPr lang="en-GB" sz="400">
                    <a:solidFill>
                      <a:srgbClr val="DDDDDD"/>
                    </a:solidFill>
                  </a:rPr>
                  <a:t> </a:t>
                </a:r>
                <a:r>
                  <a:rPr lang="en-GB" sz="1800" baseline="30000">
                    <a:solidFill>
                      <a:srgbClr val="DDDDDD"/>
                    </a:solidFill>
                  </a:rPr>
                  <a:t>14</a:t>
                </a:r>
                <a:endParaRPr lang="en-GB" sz="1050" b="1">
                  <a:solidFill>
                    <a:srgbClr val="DDDDDD"/>
                  </a:solidFill>
                  <a:sym typeface="Symbol" charset="2"/>
                </a:endParaRPr>
              </a:p>
            </p:txBody>
          </p:sp>
          <p:sp>
            <p:nvSpPr>
              <p:cNvPr id="87" name="Text Box 47"/>
              <p:cNvSpPr txBox="1">
                <a:spLocks noChangeArrowheads="1"/>
              </p:cNvSpPr>
              <p:nvPr/>
            </p:nvSpPr>
            <p:spPr bwMode="auto">
              <a:xfrm>
                <a:off x="4462" y="3324"/>
                <a:ext cx="459" cy="234"/>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800">
                    <a:solidFill>
                      <a:srgbClr val="DDDDDD"/>
                    </a:solidFill>
                  </a:rPr>
                  <a:t>10</a:t>
                </a:r>
                <a:r>
                  <a:rPr lang="en-GB" sz="400">
                    <a:solidFill>
                      <a:srgbClr val="DDDDDD"/>
                    </a:solidFill>
                  </a:rPr>
                  <a:t> </a:t>
                </a:r>
                <a:r>
                  <a:rPr lang="en-GB" sz="1800" baseline="30000">
                    <a:solidFill>
                      <a:srgbClr val="DDDDDD"/>
                    </a:solidFill>
                  </a:rPr>
                  <a:t>18</a:t>
                </a:r>
                <a:endParaRPr lang="en-GB" sz="1050" b="1">
                  <a:solidFill>
                    <a:srgbClr val="DDDDDD"/>
                  </a:solidFill>
                  <a:sym typeface="Symbol" charset="2"/>
                </a:endParaRPr>
              </a:p>
            </p:txBody>
          </p:sp>
        </p:grpSp>
        <p:sp>
          <p:nvSpPr>
            <p:cNvPr id="75" name="Text Box 48"/>
            <p:cNvSpPr txBox="1">
              <a:spLocks noChangeArrowheads="1"/>
            </p:cNvSpPr>
            <p:nvPr/>
          </p:nvSpPr>
          <p:spPr bwMode="auto">
            <a:xfrm>
              <a:off x="2819479" y="1895475"/>
              <a:ext cx="545943" cy="313932"/>
            </a:xfrm>
            <a:prstGeom prst="rect">
              <a:avLst/>
            </a:prstGeom>
            <a:solidFill>
              <a:srgbClr val="292929"/>
            </a:solidFill>
            <a:ln w="3175">
              <a:noFill/>
              <a:miter lim="800000"/>
              <a:headEnd/>
              <a:tailEnd/>
            </a:ln>
            <a:effectLst/>
          </p:spPr>
          <p:txBody>
            <a:bodyPr wrap="none" lIns="45720" tIns="18288" rIns="45720" bIns="18288">
              <a:prstTxWarp prst="textNoShape">
                <a:avLst/>
              </a:prstTxWarp>
              <a:spAutoFit/>
            </a:bodyPr>
            <a:lstStyle/>
            <a:p>
              <a:pPr algn="ctr"/>
              <a:r>
                <a:rPr lang="en-GB" sz="1800" i="1">
                  <a:solidFill>
                    <a:schemeClr val="bg1"/>
                  </a:solidFill>
                </a:rPr>
                <a:t>i</a:t>
              </a:r>
              <a:r>
                <a:rPr lang="en-GB" sz="1800">
                  <a:solidFill>
                    <a:schemeClr val="bg1"/>
                  </a:solidFill>
                </a:rPr>
                <a:t> = 1</a:t>
              </a:r>
            </a:p>
          </p:txBody>
        </p:sp>
        <p:sp>
          <p:nvSpPr>
            <p:cNvPr id="76" name="Text Box 49"/>
            <p:cNvSpPr txBox="1">
              <a:spLocks noChangeArrowheads="1"/>
            </p:cNvSpPr>
            <p:nvPr/>
          </p:nvSpPr>
          <p:spPr bwMode="auto">
            <a:xfrm>
              <a:off x="2808366" y="3065463"/>
              <a:ext cx="545943" cy="313932"/>
            </a:xfrm>
            <a:prstGeom prst="rect">
              <a:avLst/>
            </a:prstGeom>
            <a:solidFill>
              <a:srgbClr val="292929"/>
            </a:solidFill>
            <a:ln w="3175">
              <a:noFill/>
              <a:miter lim="800000"/>
              <a:headEnd/>
              <a:tailEnd/>
            </a:ln>
            <a:effectLst/>
          </p:spPr>
          <p:txBody>
            <a:bodyPr wrap="none" lIns="45720" tIns="18288" rIns="45720" bIns="18288">
              <a:prstTxWarp prst="textNoShape">
                <a:avLst/>
              </a:prstTxWarp>
              <a:spAutoFit/>
            </a:bodyPr>
            <a:lstStyle/>
            <a:p>
              <a:pPr algn="ctr"/>
              <a:r>
                <a:rPr lang="en-GB" sz="1800" i="1">
                  <a:solidFill>
                    <a:schemeClr val="bg1"/>
                  </a:solidFill>
                </a:rPr>
                <a:t>i</a:t>
              </a:r>
              <a:r>
                <a:rPr lang="en-GB" sz="1800">
                  <a:solidFill>
                    <a:schemeClr val="bg1"/>
                  </a:solidFill>
                </a:rPr>
                <a:t> = 2</a:t>
              </a:r>
            </a:p>
          </p:txBody>
        </p:sp>
        <p:sp>
          <p:nvSpPr>
            <p:cNvPr id="77" name="Text Box 50"/>
            <p:cNvSpPr txBox="1">
              <a:spLocks noChangeArrowheads="1"/>
            </p:cNvSpPr>
            <p:nvPr/>
          </p:nvSpPr>
          <p:spPr bwMode="auto">
            <a:xfrm>
              <a:off x="2808366" y="3917950"/>
              <a:ext cx="545943" cy="313932"/>
            </a:xfrm>
            <a:prstGeom prst="rect">
              <a:avLst/>
            </a:prstGeom>
            <a:solidFill>
              <a:srgbClr val="292929"/>
            </a:solidFill>
            <a:ln w="3175">
              <a:noFill/>
              <a:miter lim="800000"/>
              <a:headEnd/>
              <a:tailEnd/>
            </a:ln>
            <a:effectLst/>
          </p:spPr>
          <p:txBody>
            <a:bodyPr wrap="none" lIns="45720" tIns="18288" rIns="45720" bIns="18288">
              <a:prstTxWarp prst="textNoShape">
                <a:avLst/>
              </a:prstTxWarp>
              <a:spAutoFit/>
            </a:bodyPr>
            <a:lstStyle/>
            <a:p>
              <a:pPr algn="ctr"/>
              <a:r>
                <a:rPr lang="en-GB" sz="1800" i="1">
                  <a:solidFill>
                    <a:schemeClr val="bg1"/>
                  </a:solidFill>
                </a:rPr>
                <a:t>i</a:t>
              </a:r>
              <a:r>
                <a:rPr lang="en-GB" sz="1800">
                  <a:solidFill>
                    <a:schemeClr val="bg1"/>
                  </a:solidFill>
                </a:rPr>
                <a:t> = 3</a:t>
              </a:r>
            </a:p>
          </p:txBody>
        </p:sp>
        <p:sp>
          <p:nvSpPr>
            <p:cNvPr id="78" name="Text Box 13"/>
            <p:cNvSpPr txBox="1">
              <a:spLocks noChangeArrowheads="1"/>
            </p:cNvSpPr>
            <p:nvPr/>
          </p:nvSpPr>
          <p:spPr bwMode="auto">
            <a:xfrm>
              <a:off x="4983163" y="2214563"/>
              <a:ext cx="1973262" cy="396875"/>
            </a:xfrm>
            <a:prstGeom prst="rect">
              <a:avLst/>
            </a:prstGeom>
            <a:solidFill>
              <a:srgbClr val="292929"/>
            </a:solidFill>
            <a:ln w="3175">
              <a:noFill/>
              <a:miter lim="800000"/>
              <a:headEnd/>
              <a:tailEnd/>
            </a:ln>
            <a:effectLst/>
          </p:spPr>
          <p:txBody>
            <a:bodyPr wrap="none" lIns="90000" tIns="46800" rIns="90000" bIns="46800">
              <a:prstTxWarp prst="textNoShape">
                <a:avLst/>
              </a:prstTxWarp>
              <a:spAutoFit/>
            </a:bodyPr>
            <a:lstStyle/>
            <a:p>
              <a:r>
                <a:rPr lang="en-GB" sz="2000" dirty="0">
                  <a:solidFill>
                    <a:srgbClr val="FF9900"/>
                  </a:solidFill>
                </a:rPr>
                <a:t>Standard Model</a:t>
              </a:r>
            </a:p>
          </p:txBody>
        </p:sp>
        <p:sp>
          <p:nvSpPr>
            <p:cNvPr id="79" name="Text Box 14"/>
            <p:cNvSpPr txBox="1">
              <a:spLocks noChangeArrowheads="1"/>
            </p:cNvSpPr>
            <p:nvPr/>
          </p:nvSpPr>
          <p:spPr bwMode="auto">
            <a:xfrm>
              <a:off x="4976813" y="4337050"/>
              <a:ext cx="1957387" cy="396875"/>
            </a:xfrm>
            <a:prstGeom prst="rect">
              <a:avLst/>
            </a:prstGeom>
            <a:solidFill>
              <a:srgbClr val="292929"/>
            </a:solidFill>
            <a:ln w="3175">
              <a:noFill/>
              <a:miter lim="800000"/>
              <a:headEnd/>
              <a:tailEnd/>
            </a:ln>
            <a:effectLst/>
          </p:spPr>
          <p:txBody>
            <a:bodyPr wrap="none" lIns="90000" tIns="46800" rIns="90000" bIns="46800">
              <a:prstTxWarp prst="textNoShape">
                <a:avLst/>
              </a:prstTxWarp>
              <a:spAutoFit/>
            </a:bodyPr>
            <a:lstStyle/>
            <a:p>
              <a:r>
                <a:rPr lang="en-GB" sz="2000">
                  <a:solidFill>
                    <a:srgbClr val="66FF33"/>
                  </a:solidFill>
                </a:rPr>
                <a:t>Supersymmetry</a:t>
              </a:r>
            </a:p>
          </p:txBody>
        </p:sp>
        <p:sp>
          <p:nvSpPr>
            <p:cNvPr id="80" name="Text Box 15"/>
            <p:cNvSpPr txBox="1">
              <a:spLocks noChangeArrowheads="1"/>
            </p:cNvSpPr>
            <p:nvPr/>
          </p:nvSpPr>
          <p:spPr bwMode="auto">
            <a:xfrm>
              <a:off x="6778625" y="3690938"/>
              <a:ext cx="928688" cy="396875"/>
            </a:xfrm>
            <a:prstGeom prst="rect">
              <a:avLst/>
            </a:prstGeom>
            <a:solidFill>
              <a:srgbClr val="292929"/>
            </a:solidFill>
            <a:ln w="3175">
              <a:noFill/>
              <a:miter lim="800000"/>
              <a:headEnd/>
              <a:tailEnd/>
            </a:ln>
            <a:effectLst/>
          </p:spPr>
          <p:txBody>
            <a:bodyPr wrap="none" lIns="90000" tIns="46800" rIns="90000" bIns="46800">
              <a:prstTxWarp prst="textNoShape">
                <a:avLst/>
              </a:prstTxWarp>
              <a:spAutoFit/>
            </a:bodyPr>
            <a:lstStyle/>
            <a:p>
              <a:r>
                <a:rPr lang="en-GB" sz="2000" i="1">
                  <a:solidFill>
                    <a:srgbClr val="66CCFF"/>
                  </a:solidFill>
                </a:rPr>
                <a:t>GUT ?</a:t>
              </a:r>
            </a:p>
          </p:txBody>
        </p:sp>
        <p:sp>
          <p:nvSpPr>
            <p:cNvPr id="81" name="Text Box 55"/>
            <p:cNvSpPr txBox="1">
              <a:spLocks noChangeArrowheads="1"/>
            </p:cNvSpPr>
            <p:nvPr/>
          </p:nvSpPr>
          <p:spPr bwMode="auto">
            <a:xfrm>
              <a:off x="2006600" y="1042988"/>
              <a:ext cx="944563" cy="336550"/>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600">
                  <a:solidFill>
                    <a:srgbClr val="FF0000"/>
                  </a:solidFill>
                </a:rPr>
                <a:t>1 TeV </a:t>
              </a:r>
            </a:p>
          </p:txBody>
        </p:sp>
        <p:sp>
          <p:nvSpPr>
            <p:cNvPr id="82" name="Rectangle 57"/>
            <p:cNvSpPr>
              <a:spLocks noChangeArrowheads="1"/>
            </p:cNvSpPr>
            <p:nvPr/>
          </p:nvSpPr>
          <p:spPr bwMode="auto">
            <a:xfrm>
              <a:off x="2614613" y="1095375"/>
              <a:ext cx="3397250" cy="274638"/>
            </a:xfrm>
            <a:prstGeom prst="rect">
              <a:avLst/>
            </a:prstGeom>
            <a:noFill/>
            <a:ln w="3175">
              <a:noFill/>
              <a:miter lim="800000"/>
              <a:headEnd/>
              <a:tailEnd/>
            </a:ln>
            <a:effectLst/>
          </p:spPr>
          <p:txBody>
            <a:bodyPr lIns="90000" tIns="46800" rIns="90000" bIns="46800">
              <a:prstTxWarp prst="textNoShape">
                <a:avLst/>
              </a:prstTxWarp>
              <a:spAutoFit/>
            </a:bodyPr>
            <a:lstStyle/>
            <a:p>
              <a:r>
                <a:rPr lang="en-GB" sz="1200">
                  <a:solidFill>
                    <a:srgbClr val="FF0000"/>
                  </a:solidFill>
                </a:rPr>
                <a:t>characteristic mass scale</a:t>
              </a: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0" y="2362200"/>
            <a:ext cx="8534400" cy="461665"/>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dirty="0">
                <a:solidFill>
                  <a:srgbClr val="FFFFFF"/>
                </a:solidFill>
                <a:latin typeface="Cambria"/>
                <a:cs typeface="Cambria"/>
              </a:rPr>
              <a:t>In 4D SUSY</a:t>
            </a:r>
            <a:r>
              <a:rPr lang="en-US" dirty="0" smtClean="0">
                <a:solidFill>
                  <a:srgbClr val="FFFFFF"/>
                </a:solidFill>
                <a:latin typeface="Cambria"/>
                <a:cs typeface="Cambria"/>
              </a:rPr>
              <a:t>   Dimension </a:t>
            </a:r>
            <a:r>
              <a:rPr lang="en-US" dirty="0">
                <a:solidFill>
                  <a:srgbClr val="FFFFFF"/>
                </a:solidFill>
                <a:latin typeface="Cambria"/>
                <a:cs typeface="Cambria"/>
              </a:rPr>
              <a:t>6 operators</a:t>
            </a:r>
            <a:r>
              <a:rPr lang="en-US" dirty="0" smtClean="0">
                <a:solidFill>
                  <a:srgbClr val="FFFFFF"/>
                </a:solidFill>
                <a:latin typeface="Cambria"/>
                <a:cs typeface="Cambria"/>
              </a:rPr>
              <a:t> predict </a:t>
            </a:r>
            <a:r>
              <a:rPr lang="en-US" dirty="0" err="1">
                <a:solidFill>
                  <a:srgbClr val="FFFFFF"/>
                </a:solidFill>
                <a:latin typeface="Cambria"/>
                <a:cs typeface="Cambria"/>
                <a:sym typeface="Symbol" charset="2"/>
              </a:rPr>
              <a:t></a:t>
            </a:r>
            <a:r>
              <a:rPr lang="en-US" baseline="-25000" dirty="0" err="1">
                <a:solidFill>
                  <a:srgbClr val="FFFFFF"/>
                </a:solidFill>
                <a:latin typeface="Cambria"/>
                <a:cs typeface="Cambria"/>
              </a:rPr>
              <a:t>p</a:t>
            </a:r>
            <a:r>
              <a:rPr lang="en-US" dirty="0">
                <a:solidFill>
                  <a:srgbClr val="FFFFFF"/>
                </a:solidFill>
                <a:latin typeface="Cambria"/>
                <a:cs typeface="Cambria"/>
              </a:rPr>
              <a:t>=10</a:t>
            </a:r>
            <a:r>
              <a:rPr lang="en-US" baseline="30000" dirty="0">
                <a:solidFill>
                  <a:srgbClr val="FFFFFF"/>
                </a:solidFill>
                <a:latin typeface="Cambria"/>
                <a:cs typeface="Cambria"/>
              </a:rPr>
              <a:t>34</a:t>
            </a:r>
            <a:r>
              <a:rPr lang="en-US" dirty="0">
                <a:solidFill>
                  <a:srgbClr val="FFFFFF"/>
                </a:solidFill>
                <a:latin typeface="Cambria"/>
                <a:cs typeface="Cambria"/>
              </a:rPr>
              <a:t>-10</a:t>
            </a:r>
            <a:r>
              <a:rPr lang="en-US" baseline="30000" dirty="0">
                <a:solidFill>
                  <a:srgbClr val="FFFFFF"/>
                </a:solidFill>
                <a:latin typeface="Cambria"/>
                <a:cs typeface="Cambria"/>
              </a:rPr>
              <a:t>36</a:t>
            </a:r>
            <a:r>
              <a:rPr lang="en-US" dirty="0">
                <a:solidFill>
                  <a:srgbClr val="FFFFFF"/>
                </a:solidFill>
                <a:latin typeface="Cambria"/>
                <a:cs typeface="Cambria"/>
              </a:rPr>
              <a:t>y</a:t>
            </a:r>
          </a:p>
        </p:txBody>
      </p:sp>
      <p:pic>
        <p:nvPicPr>
          <p:cNvPr id="11" name="Picture 6"/>
          <p:cNvPicPr>
            <a:picLocks noChangeAspect="1" noChangeArrowheads="1"/>
          </p:cNvPicPr>
          <p:nvPr/>
        </p:nvPicPr>
        <p:blipFill>
          <a:blip r:embed="rId2"/>
          <a:srcRect/>
          <a:stretch>
            <a:fillRect/>
          </a:stretch>
        </p:blipFill>
        <p:spPr bwMode="auto">
          <a:xfrm>
            <a:off x="5562600" y="4648200"/>
            <a:ext cx="3422077" cy="990600"/>
          </a:xfrm>
          <a:prstGeom prst="rect">
            <a:avLst/>
          </a:prstGeom>
          <a:noFill/>
          <a:ln w="9525">
            <a:noFill/>
            <a:miter lim="800000"/>
            <a:headEnd/>
            <a:tailEnd/>
          </a:ln>
        </p:spPr>
      </p:pic>
      <p:pic>
        <p:nvPicPr>
          <p:cNvPr id="12" name="Picture 7"/>
          <p:cNvPicPr>
            <a:picLocks noChangeAspect="1" noChangeArrowheads="1"/>
          </p:cNvPicPr>
          <p:nvPr/>
        </p:nvPicPr>
        <p:blipFill>
          <a:blip r:embed="rId3"/>
          <a:srcRect/>
          <a:stretch>
            <a:fillRect/>
          </a:stretch>
        </p:blipFill>
        <p:spPr bwMode="auto">
          <a:xfrm>
            <a:off x="0" y="3200400"/>
            <a:ext cx="5181600" cy="649288"/>
          </a:xfrm>
          <a:prstGeom prst="rect">
            <a:avLst/>
          </a:prstGeom>
          <a:noFill/>
          <a:ln w="9525">
            <a:noFill/>
            <a:miter lim="800000"/>
            <a:headEnd/>
            <a:tailEnd/>
          </a:ln>
        </p:spPr>
      </p:pic>
      <p:pic>
        <p:nvPicPr>
          <p:cNvPr id="14" name="Picture 12"/>
          <p:cNvPicPr>
            <a:picLocks noChangeAspect="1" noChangeArrowheads="1"/>
          </p:cNvPicPr>
          <p:nvPr/>
        </p:nvPicPr>
        <p:blipFill>
          <a:blip r:embed="rId4"/>
          <a:srcRect/>
          <a:stretch>
            <a:fillRect/>
          </a:stretch>
        </p:blipFill>
        <p:spPr bwMode="auto">
          <a:xfrm>
            <a:off x="228600" y="4800600"/>
            <a:ext cx="5017582" cy="685800"/>
          </a:xfrm>
          <a:prstGeom prst="rect">
            <a:avLst/>
          </a:prstGeom>
          <a:noFill/>
          <a:ln w="9525">
            <a:noFill/>
            <a:miter lim="800000"/>
            <a:headEnd/>
            <a:tailEnd/>
          </a:ln>
        </p:spPr>
      </p:pic>
      <p:sp>
        <p:nvSpPr>
          <p:cNvPr id="15" name="Text Box 13"/>
          <p:cNvSpPr txBox="1">
            <a:spLocks noChangeArrowheads="1"/>
          </p:cNvSpPr>
          <p:nvPr/>
        </p:nvSpPr>
        <p:spPr bwMode="auto">
          <a:xfrm>
            <a:off x="5318125" y="2024063"/>
            <a:ext cx="1428750" cy="366712"/>
          </a:xfrm>
          <a:prstGeom prst="rect">
            <a:avLst/>
          </a:prstGeom>
          <a:noFill/>
          <a:ln w="9525">
            <a:noFill/>
            <a:miter lim="800000"/>
            <a:headEnd/>
            <a:tailEnd/>
          </a:ln>
        </p:spPr>
        <p:txBody>
          <a:bodyPr wrap="none">
            <a:prstTxWarp prst="textNoShape">
              <a:avLst/>
            </a:prstTxWarp>
            <a:spAutoFit/>
          </a:bodyPr>
          <a:lstStyle/>
          <a:p>
            <a:r>
              <a:rPr lang="en-US" sz="1800"/>
              <a:t>(Raby et al.)</a:t>
            </a:r>
          </a:p>
        </p:txBody>
      </p:sp>
      <p:sp>
        <p:nvSpPr>
          <p:cNvPr id="16" name="Rectangle 14"/>
          <p:cNvSpPr>
            <a:spLocks noChangeArrowheads="1"/>
          </p:cNvSpPr>
          <p:nvPr/>
        </p:nvSpPr>
        <p:spPr bwMode="auto">
          <a:xfrm>
            <a:off x="0" y="4114800"/>
            <a:ext cx="9144000" cy="400110"/>
          </a:xfrm>
          <a:prstGeom prst="rect">
            <a:avLst/>
          </a:prstGeom>
          <a:noFill/>
          <a:ln w="9525">
            <a:noFill/>
            <a:miter lim="800000"/>
            <a:headEnd/>
            <a:tailEnd/>
          </a:ln>
        </p:spPr>
        <p:txBody>
          <a:bodyPr wrap="square">
            <a:prstTxWarp prst="textNoShape">
              <a:avLst/>
            </a:prstTxWarp>
            <a:spAutoFit/>
          </a:bodyPr>
          <a:lstStyle/>
          <a:p>
            <a:r>
              <a:rPr lang="en-US" sz="2000" dirty="0">
                <a:solidFill>
                  <a:srgbClr val="FFFFFF"/>
                </a:solidFill>
                <a:latin typeface="Cambria"/>
                <a:cs typeface="Cambria"/>
              </a:rPr>
              <a:t>In 4D SUSY</a:t>
            </a:r>
            <a:r>
              <a:rPr lang="en-US" sz="2000" dirty="0" smtClean="0">
                <a:solidFill>
                  <a:srgbClr val="FFFFFF"/>
                </a:solidFill>
                <a:latin typeface="Cambria"/>
                <a:cs typeface="Cambria"/>
              </a:rPr>
              <a:t>  Dimension </a:t>
            </a:r>
            <a:r>
              <a:rPr lang="en-US" sz="2000" dirty="0">
                <a:solidFill>
                  <a:srgbClr val="FFFFFF"/>
                </a:solidFill>
                <a:latin typeface="Cambria"/>
                <a:cs typeface="Cambria"/>
              </a:rPr>
              <a:t>5 operators</a:t>
            </a:r>
            <a:r>
              <a:rPr lang="en-US" sz="2000" dirty="0" smtClean="0">
                <a:solidFill>
                  <a:srgbClr val="FFFFFF"/>
                </a:solidFill>
                <a:latin typeface="Cambria"/>
                <a:cs typeface="Cambria"/>
              </a:rPr>
              <a:t>  depend </a:t>
            </a:r>
            <a:r>
              <a:rPr lang="en-US" sz="2000" dirty="0">
                <a:solidFill>
                  <a:srgbClr val="FFFFFF"/>
                </a:solidFill>
                <a:latin typeface="Cambria"/>
                <a:cs typeface="Cambria"/>
              </a:rPr>
              <a:t>on </a:t>
            </a:r>
            <a:r>
              <a:rPr lang="en-US" sz="2000" dirty="0" err="1" smtClean="0">
                <a:solidFill>
                  <a:srgbClr val="FFFFFF"/>
                </a:solidFill>
                <a:latin typeface="Cambria"/>
                <a:cs typeface="Cambria"/>
              </a:rPr>
              <a:t>sparticles</a:t>
            </a:r>
            <a:r>
              <a:rPr lang="en-US" sz="2000" dirty="0" smtClean="0">
                <a:solidFill>
                  <a:srgbClr val="FFFFFF"/>
                </a:solidFill>
                <a:latin typeface="Cambria"/>
                <a:cs typeface="Cambria"/>
              </a:rPr>
              <a:t>,  </a:t>
            </a:r>
            <a:r>
              <a:rPr lang="en-US" sz="2000" dirty="0">
                <a:solidFill>
                  <a:srgbClr val="FFFFFF"/>
                </a:solidFill>
                <a:latin typeface="Cambria"/>
                <a:cs typeface="Cambria"/>
              </a:rPr>
              <a:t>predict </a:t>
            </a:r>
            <a:r>
              <a:rPr lang="en-US" sz="2000" dirty="0" err="1">
                <a:solidFill>
                  <a:srgbClr val="FFFFFF"/>
                </a:solidFill>
                <a:latin typeface="Cambria"/>
                <a:cs typeface="Cambria"/>
                <a:sym typeface="Symbol" charset="2"/>
              </a:rPr>
              <a:t></a:t>
            </a:r>
            <a:r>
              <a:rPr lang="en-US" sz="2000" baseline="-25000" dirty="0" err="1">
                <a:solidFill>
                  <a:srgbClr val="FFFFFF"/>
                </a:solidFill>
                <a:latin typeface="Cambria"/>
                <a:cs typeface="Cambria"/>
              </a:rPr>
              <a:t>p</a:t>
            </a:r>
            <a:r>
              <a:rPr lang="en-US" sz="2000" dirty="0">
                <a:solidFill>
                  <a:srgbClr val="FFFFFF"/>
                </a:solidFill>
                <a:latin typeface="Cambria"/>
                <a:cs typeface="Cambria"/>
              </a:rPr>
              <a:t>= 3 </a:t>
            </a:r>
            <a:r>
              <a:rPr lang="en-US" sz="2000" dirty="0" smtClean="0">
                <a:solidFill>
                  <a:srgbClr val="FFFFFF"/>
                </a:solidFill>
                <a:latin typeface="Cambria"/>
                <a:cs typeface="Cambria"/>
              </a:rPr>
              <a:t>x10</a:t>
            </a:r>
            <a:r>
              <a:rPr lang="en-US" sz="2000" baseline="30000" dirty="0" smtClean="0">
                <a:solidFill>
                  <a:srgbClr val="FFFFFF"/>
                </a:solidFill>
                <a:latin typeface="Cambria"/>
                <a:cs typeface="Cambria"/>
              </a:rPr>
              <a:t>33-34</a:t>
            </a:r>
            <a:r>
              <a:rPr lang="en-US" sz="2000" dirty="0" smtClean="0">
                <a:solidFill>
                  <a:srgbClr val="FFFFFF"/>
                </a:solidFill>
                <a:latin typeface="Cambria"/>
                <a:cs typeface="Cambria"/>
              </a:rPr>
              <a:t>y</a:t>
            </a:r>
            <a:endParaRPr lang="en-US" sz="2000" dirty="0">
              <a:solidFill>
                <a:srgbClr val="FFFFFF"/>
              </a:solidFill>
              <a:latin typeface="Cambria"/>
              <a:cs typeface="Cambria"/>
            </a:endParaRPr>
          </a:p>
        </p:txBody>
      </p:sp>
      <p:sp>
        <p:nvSpPr>
          <p:cNvPr id="17" name="Oval 17"/>
          <p:cNvSpPr>
            <a:spLocks noChangeArrowheads="1"/>
          </p:cNvSpPr>
          <p:nvPr/>
        </p:nvSpPr>
        <p:spPr bwMode="auto">
          <a:xfrm>
            <a:off x="304800" y="3200400"/>
            <a:ext cx="1295400" cy="609600"/>
          </a:xfrm>
          <a:prstGeom prst="ellipse">
            <a:avLst/>
          </a:prstGeom>
          <a:noFill/>
          <a:ln w="9525">
            <a:solidFill>
              <a:srgbClr val="FF192C"/>
            </a:solidFill>
            <a:round/>
            <a:headEnd/>
            <a:tailEnd/>
          </a:ln>
        </p:spPr>
        <p:txBody>
          <a:bodyPr wrap="none" anchor="ctr">
            <a:prstTxWarp prst="textNoShape">
              <a:avLst/>
            </a:prstTxWarp>
          </a:bodyPr>
          <a:lstStyle/>
          <a:p>
            <a:endParaRPr lang="fr-FR"/>
          </a:p>
        </p:txBody>
      </p:sp>
      <p:sp>
        <p:nvSpPr>
          <p:cNvPr id="18" name="Text Box 19"/>
          <p:cNvSpPr txBox="1">
            <a:spLocks noChangeArrowheads="1"/>
          </p:cNvSpPr>
          <p:nvPr/>
        </p:nvSpPr>
        <p:spPr bwMode="auto">
          <a:xfrm>
            <a:off x="152400" y="6096000"/>
            <a:ext cx="8991600" cy="400110"/>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sz="2000" dirty="0" smtClean="0">
                <a:solidFill>
                  <a:srgbClr val="FFFFFF"/>
                </a:solidFill>
                <a:latin typeface="Cambria"/>
                <a:cs typeface="Cambria"/>
              </a:rPr>
              <a:t>Unification </a:t>
            </a:r>
            <a:r>
              <a:rPr lang="en-US" sz="2000" dirty="0">
                <a:solidFill>
                  <a:srgbClr val="FFFFFF"/>
                </a:solidFill>
                <a:latin typeface="Cambria"/>
                <a:cs typeface="Cambria"/>
              </a:rPr>
              <a:t>in higher dimensions (5D,</a:t>
            </a:r>
            <a:r>
              <a:rPr lang="en-US" sz="2000" dirty="0" smtClean="0">
                <a:solidFill>
                  <a:srgbClr val="FFFFFF"/>
                </a:solidFill>
                <a:latin typeface="Cambria"/>
                <a:cs typeface="Cambria"/>
              </a:rPr>
              <a:t>6D)  suppresses dim5 enhances dim6 .</a:t>
            </a:r>
            <a:endParaRPr lang="en-US" sz="2000" dirty="0">
              <a:solidFill>
                <a:srgbClr val="FFFFFF"/>
              </a:solidFill>
              <a:latin typeface="Cambria"/>
              <a:cs typeface="Cambria"/>
            </a:endParaRPr>
          </a:p>
        </p:txBody>
      </p:sp>
      <p:sp>
        <p:nvSpPr>
          <p:cNvPr id="19" name="Oval 20"/>
          <p:cNvSpPr>
            <a:spLocks noChangeArrowheads="1"/>
          </p:cNvSpPr>
          <p:nvPr/>
        </p:nvSpPr>
        <p:spPr bwMode="auto">
          <a:xfrm>
            <a:off x="304800" y="4724400"/>
            <a:ext cx="1447800" cy="609600"/>
          </a:xfrm>
          <a:prstGeom prst="ellipse">
            <a:avLst/>
          </a:prstGeom>
          <a:noFill/>
          <a:ln w="9525">
            <a:solidFill>
              <a:srgbClr val="FF192C"/>
            </a:solidFill>
            <a:round/>
            <a:headEnd/>
            <a:tailEnd/>
          </a:ln>
        </p:spPr>
        <p:txBody>
          <a:bodyPr wrap="none" anchor="ctr">
            <a:prstTxWarp prst="textNoShape">
              <a:avLst/>
            </a:prstTxWarp>
          </a:bodyPr>
          <a:lstStyle/>
          <a:p>
            <a:endParaRPr lang="fr-FR"/>
          </a:p>
        </p:txBody>
      </p:sp>
      <p:sp>
        <p:nvSpPr>
          <p:cNvPr id="20" name="ZoneTexte 19"/>
          <p:cNvSpPr txBox="1"/>
          <p:nvPr/>
        </p:nvSpPr>
        <p:spPr>
          <a:xfrm>
            <a:off x="838200" y="152400"/>
            <a:ext cx="4419600" cy="584776"/>
          </a:xfrm>
          <a:prstGeom prst="rect">
            <a:avLst/>
          </a:prstGeom>
          <a:noFill/>
        </p:spPr>
        <p:txBody>
          <a:bodyPr wrap="square" rtlCol="0">
            <a:spAutoFit/>
          </a:bodyPr>
          <a:lstStyle/>
          <a:p>
            <a:r>
              <a:rPr lang="fr-FR" sz="3200" dirty="0" smtClean="0">
                <a:solidFill>
                  <a:srgbClr val="FFFFFF"/>
                </a:solidFill>
                <a:latin typeface="Cambria"/>
                <a:cs typeface="Cambria"/>
              </a:rPr>
              <a:t>Proton </a:t>
            </a:r>
            <a:r>
              <a:rPr lang="fr-FR" sz="3200" dirty="0" err="1" smtClean="0">
                <a:solidFill>
                  <a:srgbClr val="FFFFFF"/>
                </a:solidFill>
                <a:latin typeface="Cambria"/>
                <a:cs typeface="Cambria"/>
              </a:rPr>
              <a:t>decay</a:t>
            </a:r>
            <a:r>
              <a:rPr lang="fr-FR" sz="3200" dirty="0" smtClean="0">
                <a:solidFill>
                  <a:srgbClr val="FFFFFF"/>
                </a:solidFill>
                <a:latin typeface="Cambria"/>
                <a:cs typeface="Cambria"/>
              </a:rPr>
              <a:t> </a:t>
            </a:r>
            <a:endParaRPr lang="fr-FR" sz="3200" dirty="0">
              <a:solidFill>
                <a:srgbClr val="FFFFFF"/>
              </a:solidFill>
              <a:latin typeface="Cambria"/>
              <a:cs typeface="Cambria"/>
            </a:endParaRPr>
          </a:p>
        </p:txBody>
      </p:sp>
      <p:pic>
        <p:nvPicPr>
          <p:cNvPr id="21" name="Image 20"/>
          <p:cNvPicPr>
            <a:picLocks noChangeAspect="1"/>
          </p:cNvPicPr>
          <p:nvPr/>
        </p:nvPicPr>
        <p:blipFill>
          <a:blip r:embed="rId5"/>
          <a:stretch>
            <a:fillRect/>
          </a:stretch>
        </p:blipFill>
        <p:spPr>
          <a:xfrm>
            <a:off x="5334000" y="3048000"/>
            <a:ext cx="3549650" cy="994136"/>
          </a:xfrm>
          <a:prstGeom prst="rect">
            <a:avLst/>
          </a:prstGeom>
          <a:solidFill>
            <a:srgbClr val="FFFFFF"/>
          </a:solidFill>
        </p:spPr>
      </p:pic>
      <p:pic>
        <p:nvPicPr>
          <p:cNvPr id="22" name="Picture 3"/>
          <p:cNvPicPr>
            <a:picLocks noChangeAspect="1" noChangeArrowheads="1"/>
          </p:cNvPicPr>
          <p:nvPr/>
        </p:nvPicPr>
        <p:blipFill>
          <a:blip r:embed="rId6"/>
          <a:srcRect/>
          <a:stretch>
            <a:fillRect/>
          </a:stretch>
        </p:blipFill>
        <p:spPr bwMode="auto">
          <a:xfrm>
            <a:off x="1676400" y="990600"/>
            <a:ext cx="5899150" cy="96837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47042" name="Rectangle 1026"/>
          <p:cNvSpPr>
            <a:spLocks noGrp="1" noChangeArrowheads="1"/>
          </p:cNvSpPr>
          <p:nvPr>
            <p:ph type="title"/>
          </p:nvPr>
        </p:nvSpPr>
        <p:spPr>
          <a:xfrm>
            <a:off x="457200" y="0"/>
            <a:ext cx="8229600" cy="1143000"/>
          </a:xfrm>
        </p:spPr>
        <p:txBody>
          <a:bodyPr lIns="85725" tIns="42863" rIns="85725" bIns="42863"/>
          <a:lstStyle/>
          <a:p>
            <a:r>
              <a:rPr lang="en-US" sz="3200" dirty="0" smtClean="0">
                <a:solidFill>
                  <a:schemeClr val="bg1"/>
                </a:solidFill>
              </a:rPr>
              <a:t>“Standard”  </a:t>
            </a:r>
            <a:r>
              <a:rPr lang="en-US" sz="3200" dirty="0">
                <a:solidFill>
                  <a:schemeClr val="bg1"/>
                </a:solidFill>
              </a:rPr>
              <a:t>Model of Cosmology</a:t>
            </a:r>
          </a:p>
        </p:txBody>
      </p:sp>
      <p:sp>
        <p:nvSpPr>
          <p:cNvPr id="2647043" name="Rectangle 1027"/>
          <p:cNvSpPr>
            <a:spLocks noChangeArrowheads="1"/>
          </p:cNvSpPr>
          <p:nvPr/>
        </p:nvSpPr>
        <p:spPr bwMode="auto">
          <a:xfrm>
            <a:off x="642938" y="785813"/>
            <a:ext cx="7858125" cy="714375"/>
          </a:xfrm>
          <a:prstGeom prst="rect">
            <a:avLst/>
          </a:prstGeom>
          <a:solidFill>
            <a:srgbClr val="DDDDDD"/>
          </a:solidFill>
          <a:ln w="9525">
            <a:solidFill>
              <a:schemeClr val="tx1"/>
            </a:solidFill>
            <a:miter lim="800000"/>
            <a:headEnd/>
            <a:tailEnd/>
          </a:ln>
          <a:effectLst/>
        </p:spPr>
        <p:txBody>
          <a:bodyPr wrap="none" lIns="85725" tIns="42863" rIns="85725" bIns="42863" anchor="ctr">
            <a:prstTxWarp prst="textNoShape">
              <a:avLst/>
            </a:prstTxWarp>
          </a:bodyPr>
          <a:lstStyle/>
          <a:p>
            <a:r>
              <a:rPr lang="en-US" sz="2000" dirty="0">
                <a:effectLst>
                  <a:outerShdw blurRad="38100" dist="38100" dir="2700000" algn="tl">
                    <a:srgbClr val="000000"/>
                  </a:outerShdw>
                </a:effectLst>
              </a:rPr>
              <a:t>A </a:t>
            </a:r>
            <a:r>
              <a:rPr lang="en-US" sz="2000" dirty="0" err="1">
                <a:effectLst>
                  <a:outerShdw blurRad="38100" dist="38100" dir="2700000" algn="tl">
                    <a:srgbClr val="000000"/>
                  </a:outerShdw>
                </a:effectLst>
              </a:rPr>
              <a:t>Friedmann-Lemaître-Robertson-Walker</a:t>
            </a:r>
            <a:r>
              <a:rPr lang="en-US" sz="2000" dirty="0">
                <a:effectLst>
                  <a:outerShdw blurRad="38100" dist="38100" dir="2700000" algn="tl">
                    <a:srgbClr val="000000"/>
                  </a:outerShdw>
                </a:effectLst>
              </a:rPr>
              <a:t> model with the following</a:t>
            </a:r>
          </a:p>
          <a:p>
            <a:r>
              <a:rPr lang="en-US" sz="2000" dirty="0">
                <a:effectLst>
                  <a:outerShdw blurRad="38100" dist="38100" dir="2700000" algn="tl">
                    <a:srgbClr val="000000"/>
                  </a:outerShdw>
                </a:effectLst>
              </a:rPr>
              <a:t>parameters perfectly describes the global properties of the universe </a:t>
            </a:r>
          </a:p>
        </p:txBody>
      </p:sp>
      <p:sp>
        <p:nvSpPr>
          <p:cNvPr id="2647044" name="Rectangle 1028"/>
          <p:cNvSpPr>
            <a:spLocks noChangeArrowheads="1"/>
          </p:cNvSpPr>
          <p:nvPr/>
        </p:nvSpPr>
        <p:spPr bwMode="auto">
          <a:xfrm>
            <a:off x="642938" y="4572000"/>
            <a:ext cx="7858125" cy="1357313"/>
          </a:xfrm>
          <a:prstGeom prst="rect">
            <a:avLst/>
          </a:prstGeom>
          <a:solidFill>
            <a:srgbClr val="DDDDDD"/>
          </a:solidFill>
          <a:ln w="9525">
            <a:solidFill>
              <a:schemeClr val="tx1"/>
            </a:solidFill>
            <a:miter lim="800000"/>
            <a:headEnd/>
            <a:tailEnd/>
          </a:ln>
          <a:effectLst/>
        </p:spPr>
        <p:txBody>
          <a:bodyPr wrap="none" lIns="85725" tIns="42863" rIns="85725" bIns="42863" anchor="ctr">
            <a:prstTxWarp prst="textNoShape">
              <a:avLst/>
            </a:prstTxWarp>
          </a:bodyPr>
          <a:lstStyle/>
          <a:p>
            <a:r>
              <a:rPr lang="en-US" sz="2000" dirty="0">
                <a:effectLst>
                  <a:outerShdw blurRad="38100" dist="38100" dir="2700000" algn="tl">
                    <a:srgbClr val="000000"/>
                  </a:outerShdw>
                </a:effectLst>
              </a:rPr>
              <a:t>The observed large-scale structure and CMBR temperature fluctuations</a:t>
            </a:r>
          </a:p>
          <a:p>
            <a:r>
              <a:rPr lang="en-US" sz="2000" dirty="0">
                <a:effectLst>
                  <a:outerShdw blurRad="38100" dist="38100" dir="2700000" algn="tl">
                    <a:srgbClr val="000000"/>
                  </a:outerShdw>
                </a:effectLst>
              </a:rPr>
              <a:t>are perfectly accounted for by the gravitational instability mechanism</a:t>
            </a:r>
          </a:p>
          <a:p>
            <a:r>
              <a:rPr lang="en-US" sz="2000" dirty="0">
                <a:effectLst>
                  <a:outerShdw blurRad="38100" dist="38100" dir="2700000" algn="tl">
                    <a:srgbClr val="000000"/>
                  </a:outerShdw>
                </a:effectLst>
              </a:rPr>
              <a:t>with the above ingredients and a power-law primordial spectrum of </a:t>
            </a:r>
          </a:p>
          <a:p>
            <a:r>
              <a:rPr lang="en-US" sz="2000" dirty="0">
                <a:effectLst>
                  <a:outerShdw blurRad="38100" dist="38100" dir="2700000" algn="tl">
                    <a:srgbClr val="000000"/>
                  </a:outerShdw>
                </a:effectLst>
              </a:rPr>
              <a:t>adiabatic density fluctuations (curvature fluctuations) </a:t>
            </a:r>
            <a:r>
              <a:rPr lang="en-US" sz="2000" dirty="0" err="1">
                <a:effectLst>
                  <a:outerShdw blurRad="38100" dist="38100" dir="2700000" algn="tl">
                    <a:srgbClr val="000000"/>
                  </a:outerShdw>
                </a:effectLst>
              </a:rPr>
              <a:t>P(k</a:t>
            </a:r>
            <a:r>
              <a:rPr lang="en-US" sz="2000" dirty="0">
                <a:effectLst>
                  <a:outerShdw blurRad="38100" dist="38100" dir="2700000" algn="tl">
                    <a:srgbClr val="000000"/>
                  </a:outerShdw>
                </a:effectLst>
              </a:rPr>
              <a:t>) </a:t>
            </a:r>
            <a:r>
              <a:rPr lang="en-US" sz="2000" b="1" dirty="0" err="1">
                <a:effectLst>
                  <a:outerShdw blurRad="38100" dist="38100" dir="2700000" algn="tl">
                    <a:srgbClr val="000000"/>
                  </a:outerShdw>
                </a:effectLst>
                <a:sym typeface="Symbol" pitchFamily="-109" charset="2"/>
              </a:rPr>
              <a:t></a:t>
            </a:r>
            <a:r>
              <a:rPr lang="en-US" sz="2000" dirty="0">
                <a:effectLst>
                  <a:outerShdw blurRad="38100" dist="38100" dir="2700000" algn="tl">
                    <a:srgbClr val="000000"/>
                  </a:outerShdw>
                </a:effectLst>
              </a:rPr>
              <a:t> </a:t>
            </a:r>
            <a:r>
              <a:rPr lang="en-US" sz="2000" dirty="0" err="1">
                <a:effectLst>
                  <a:outerShdw blurRad="38100" dist="38100" dir="2700000" algn="tl">
                    <a:srgbClr val="000000"/>
                  </a:outerShdw>
                </a:effectLst>
              </a:rPr>
              <a:t>k</a:t>
            </a:r>
            <a:r>
              <a:rPr lang="en-US" sz="2000" baseline="30000" dirty="0" err="1">
                <a:effectLst>
                  <a:outerShdw blurRad="38100" dist="38100" dir="2700000" algn="tl">
                    <a:srgbClr val="000000"/>
                  </a:outerShdw>
                </a:effectLst>
              </a:rPr>
              <a:t>n</a:t>
            </a:r>
            <a:endParaRPr lang="en-US" sz="2000" baseline="30000" dirty="0">
              <a:effectLst>
                <a:outerShdw blurRad="38100" dist="38100" dir="2700000" algn="tl">
                  <a:srgbClr val="000000"/>
                </a:outerShdw>
              </a:effectLst>
            </a:endParaRPr>
          </a:p>
        </p:txBody>
      </p:sp>
      <p:sp>
        <p:nvSpPr>
          <p:cNvPr id="2647045" name="Rectangle 1029"/>
          <p:cNvSpPr>
            <a:spLocks noChangeArrowheads="1"/>
          </p:cNvSpPr>
          <p:nvPr/>
        </p:nvSpPr>
        <p:spPr bwMode="auto">
          <a:xfrm>
            <a:off x="642937" y="1571625"/>
            <a:ext cx="2071688" cy="428625"/>
          </a:xfrm>
          <a:prstGeom prst="rect">
            <a:avLst/>
          </a:prstGeom>
          <a:solidFill>
            <a:srgbClr val="336699"/>
          </a:solidFill>
          <a:ln w="9525">
            <a:solidFill>
              <a:schemeClr val="tx1"/>
            </a:solidFill>
            <a:miter lim="800000"/>
            <a:headEnd/>
            <a:tailEnd/>
          </a:ln>
          <a:effectLst/>
        </p:spPr>
        <p:txBody>
          <a:bodyPr wrap="none" lIns="85725" tIns="42863" rIns="85725" bIns="42863" anchor="ctr">
            <a:prstTxWarp prst="textNoShape">
              <a:avLst/>
            </a:prstTxWarp>
          </a:bodyPr>
          <a:lstStyle/>
          <a:p>
            <a:r>
              <a:rPr lang="en-US" sz="2000">
                <a:solidFill>
                  <a:schemeClr val="bg1"/>
                </a:solidFill>
                <a:effectLst>
                  <a:outerShdw blurRad="38100" dist="38100" dir="2700000" algn="tl">
                    <a:srgbClr val="000000"/>
                  </a:outerShdw>
                </a:effectLst>
              </a:rPr>
              <a:t>Expansion rate</a:t>
            </a:r>
          </a:p>
        </p:txBody>
      </p:sp>
      <p:sp>
        <p:nvSpPr>
          <p:cNvPr id="2647046" name="Rectangle 1030"/>
          <p:cNvSpPr>
            <a:spLocks noChangeArrowheads="1"/>
          </p:cNvSpPr>
          <p:nvPr/>
        </p:nvSpPr>
        <p:spPr bwMode="auto">
          <a:xfrm>
            <a:off x="2786063" y="1571625"/>
            <a:ext cx="3286125" cy="428625"/>
          </a:xfrm>
          <a:prstGeom prst="rect">
            <a:avLst/>
          </a:prstGeom>
          <a:solidFill>
            <a:schemeClr val="bg1"/>
          </a:solidFill>
          <a:ln w="9525">
            <a:solidFill>
              <a:schemeClr val="tx1"/>
            </a:solidFill>
            <a:miter lim="800000"/>
            <a:headEnd/>
            <a:tailEnd/>
          </a:ln>
          <a:effectLst/>
        </p:spPr>
        <p:txBody>
          <a:bodyPr wrap="none" lIns="85725" tIns="42863" rIns="85725" bIns="42863" anchor="ctr">
            <a:prstTxWarp prst="textNoShape">
              <a:avLst/>
            </a:prstTxWarp>
          </a:bodyPr>
          <a:lstStyle/>
          <a:p>
            <a:endParaRPr lang="en-US" sz="2000">
              <a:solidFill>
                <a:schemeClr val="bg1"/>
              </a:solidFill>
              <a:effectLst>
                <a:outerShdw blurRad="38100" dist="38100" dir="2700000" algn="tl">
                  <a:srgbClr val="000000"/>
                </a:outerShdw>
              </a:effectLst>
            </a:endParaRPr>
          </a:p>
        </p:txBody>
      </p:sp>
      <p:graphicFrame>
        <p:nvGraphicFramePr>
          <p:cNvPr id="2647047" name="Object 1031"/>
          <p:cNvGraphicFramePr>
            <a:graphicFrameLocks noChangeAspect="1"/>
          </p:cNvGraphicFramePr>
          <p:nvPr/>
        </p:nvGraphicFramePr>
        <p:xfrm>
          <a:off x="2857500" y="1571625"/>
          <a:ext cx="3143250" cy="357188"/>
        </p:xfrm>
        <a:graphic>
          <a:graphicData uri="http://schemas.openxmlformats.org/presentationml/2006/ole">
            <p:oleObj spid="_x0000_s307202" name="Équation" r:id="rId3" imgW="1866900" imgH="203200" progId="Equation.3">
              <p:embed/>
            </p:oleObj>
          </a:graphicData>
        </a:graphic>
      </p:graphicFrame>
      <p:sp>
        <p:nvSpPr>
          <p:cNvPr id="2647048" name="Rectangle 1032"/>
          <p:cNvSpPr>
            <a:spLocks noChangeArrowheads="1"/>
          </p:cNvSpPr>
          <p:nvPr/>
        </p:nvSpPr>
        <p:spPr bwMode="auto">
          <a:xfrm>
            <a:off x="642937" y="2571750"/>
            <a:ext cx="2071688" cy="428625"/>
          </a:xfrm>
          <a:prstGeom prst="rect">
            <a:avLst/>
          </a:prstGeom>
          <a:solidFill>
            <a:srgbClr val="336699"/>
          </a:solidFill>
          <a:ln w="9525">
            <a:solidFill>
              <a:schemeClr val="tx1"/>
            </a:solidFill>
            <a:miter lim="800000"/>
            <a:headEnd/>
            <a:tailEnd/>
          </a:ln>
          <a:effectLst/>
        </p:spPr>
        <p:txBody>
          <a:bodyPr wrap="none" lIns="85725" tIns="42863" rIns="85725" bIns="42863" anchor="ctr">
            <a:prstTxWarp prst="textNoShape">
              <a:avLst/>
            </a:prstTxWarp>
          </a:bodyPr>
          <a:lstStyle/>
          <a:p>
            <a:r>
              <a:rPr lang="en-US" sz="2000">
                <a:solidFill>
                  <a:schemeClr val="bg1"/>
                </a:solidFill>
                <a:effectLst>
                  <a:outerShdw blurRad="38100" dist="38100" dir="2700000" algn="tl">
                    <a:srgbClr val="000000"/>
                  </a:outerShdw>
                </a:effectLst>
              </a:rPr>
              <a:t>Age</a:t>
            </a:r>
          </a:p>
        </p:txBody>
      </p:sp>
      <p:sp>
        <p:nvSpPr>
          <p:cNvPr id="2647049" name="Rectangle 1033"/>
          <p:cNvSpPr>
            <a:spLocks noChangeArrowheads="1"/>
          </p:cNvSpPr>
          <p:nvPr/>
        </p:nvSpPr>
        <p:spPr bwMode="auto">
          <a:xfrm>
            <a:off x="2786063" y="2571750"/>
            <a:ext cx="3286125" cy="428625"/>
          </a:xfrm>
          <a:prstGeom prst="rect">
            <a:avLst/>
          </a:prstGeom>
          <a:solidFill>
            <a:schemeClr val="bg1"/>
          </a:solidFill>
          <a:ln w="9525">
            <a:solidFill>
              <a:schemeClr val="tx1"/>
            </a:solidFill>
            <a:miter lim="800000"/>
            <a:headEnd/>
            <a:tailEnd/>
          </a:ln>
          <a:effectLst/>
        </p:spPr>
        <p:txBody>
          <a:bodyPr wrap="none" lIns="85725" tIns="42863" rIns="85725" bIns="42863" anchor="ctr">
            <a:prstTxWarp prst="textNoShape">
              <a:avLst/>
            </a:prstTxWarp>
          </a:bodyPr>
          <a:lstStyle/>
          <a:p>
            <a:endParaRPr lang="en-US" sz="2000">
              <a:solidFill>
                <a:schemeClr val="bg1"/>
              </a:solidFill>
              <a:effectLst>
                <a:outerShdw blurRad="38100" dist="38100" dir="2700000" algn="tl">
                  <a:srgbClr val="000000"/>
                </a:outerShdw>
              </a:effectLst>
            </a:endParaRPr>
          </a:p>
        </p:txBody>
      </p:sp>
      <p:graphicFrame>
        <p:nvGraphicFramePr>
          <p:cNvPr id="2647050" name="Object 1034"/>
          <p:cNvGraphicFramePr>
            <a:graphicFrameLocks noChangeAspect="1"/>
          </p:cNvGraphicFramePr>
          <p:nvPr/>
        </p:nvGraphicFramePr>
        <p:xfrm>
          <a:off x="2857501" y="2643188"/>
          <a:ext cx="2984005" cy="338610"/>
        </p:xfrm>
        <a:graphic>
          <a:graphicData uri="http://schemas.openxmlformats.org/presentationml/2006/ole">
            <p:oleObj spid="_x0000_s307203" name="Équation" r:id="rId4" imgW="1790700" imgH="203200" progId="Equation.3">
              <p:embed/>
            </p:oleObj>
          </a:graphicData>
        </a:graphic>
      </p:graphicFrame>
      <p:sp>
        <p:nvSpPr>
          <p:cNvPr id="2647051" name="Rectangle 1035"/>
          <p:cNvSpPr>
            <a:spLocks noChangeArrowheads="1"/>
          </p:cNvSpPr>
          <p:nvPr/>
        </p:nvSpPr>
        <p:spPr bwMode="auto">
          <a:xfrm>
            <a:off x="642937" y="3071813"/>
            <a:ext cx="2071688" cy="428625"/>
          </a:xfrm>
          <a:prstGeom prst="rect">
            <a:avLst/>
          </a:prstGeom>
          <a:solidFill>
            <a:srgbClr val="336699"/>
          </a:solidFill>
          <a:ln w="9525">
            <a:solidFill>
              <a:schemeClr val="tx1"/>
            </a:solidFill>
            <a:miter lim="800000"/>
            <a:headEnd/>
            <a:tailEnd/>
          </a:ln>
          <a:effectLst/>
        </p:spPr>
        <p:txBody>
          <a:bodyPr wrap="none" lIns="85725" tIns="42863" rIns="85725" bIns="42863" anchor="ctr">
            <a:prstTxWarp prst="textNoShape">
              <a:avLst/>
            </a:prstTxWarp>
          </a:bodyPr>
          <a:lstStyle/>
          <a:p>
            <a:r>
              <a:rPr lang="en-US" sz="2000">
                <a:solidFill>
                  <a:schemeClr val="bg1"/>
                </a:solidFill>
                <a:effectLst>
                  <a:outerShdw blurRad="38100" dist="38100" dir="2700000" algn="tl">
                    <a:srgbClr val="000000"/>
                  </a:outerShdw>
                </a:effectLst>
              </a:rPr>
              <a:t>Vacuum energy</a:t>
            </a:r>
          </a:p>
        </p:txBody>
      </p:sp>
      <p:sp>
        <p:nvSpPr>
          <p:cNvPr id="2647052" name="Rectangle 1036"/>
          <p:cNvSpPr>
            <a:spLocks noChangeArrowheads="1"/>
          </p:cNvSpPr>
          <p:nvPr/>
        </p:nvSpPr>
        <p:spPr bwMode="auto">
          <a:xfrm>
            <a:off x="2786063" y="3071813"/>
            <a:ext cx="3286125" cy="428625"/>
          </a:xfrm>
          <a:prstGeom prst="rect">
            <a:avLst/>
          </a:prstGeom>
          <a:solidFill>
            <a:schemeClr val="bg1"/>
          </a:solidFill>
          <a:ln w="9525">
            <a:solidFill>
              <a:schemeClr val="tx1"/>
            </a:solidFill>
            <a:miter lim="800000"/>
            <a:headEnd/>
            <a:tailEnd/>
          </a:ln>
          <a:effectLst/>
        </p:spPr>
        <p:txBody>
          <a:bodyPr wrap="none" lIns="85725" tIns="42863" rIns="85725" bIns="42863" anchor="ctr">
            <a:prstTxWarp prst="textNoShape">
              <a:avLst/>
            </a:prstTxWarp>
          </a:bodyPr>
          <a:lstStyle/>
          <a:p>
            <a:endParaRPr lang="en-US" sz="2000">
              <a:solidFill>
                <a:schemeClr val="bg1"/>
              </a:solidFill>
              <a:effectLst>
                <a:outerShdw blurRad="38100" dist="38100" dir="2700000" algn="tl">
                  <a:srgbClr val="000000"/>
                </a:outerShdw>
              </a:effectLst>
            </a:endParaRPr>
          </a:p>
        </p:txBody>
      </p:sp>
      <p:graphicFrame>
        <p:nvGraphicFramePr>
          <p:cNvPr id="2647053" name="Object 1037"/>
          <p:cNvGraphicFramePr>
            <a:graphicFrameLocks noChangeAspect="1"/>
          </p:cNvGraphicFramePr>
          <p:nvPr/>
        </p:nvGraphicFramePr>
        <p:xfrm>
          <a:off x="2928937" y="3143251"/>
          <a:ext cx="2214563" cy="305909"/>
        </p:xfrm>
        <a:graphic>
          <a:graphicData uri="http://schemas.openxmlformats.org/presentationml/2006/ole">
            <p:oleObj spid="_x0000_s307204" name="Équation" r:id="rId5" imgW="1117600" imgH="177800" progId="Equation.3">
              <p:embed/>
            </p:oleObj>
          </a:graphicData>
        </a:graphic>
      </p:graphicFrame>
      <p:sp>
        <p:nvSpPr>
          <p:cNvPr id="2647054" name="Rectangle 1038"/>
          <p:cNvSpPr>
            <a:spLocks noChangeArrowheads="1"/>
          </p:cNvSpPr>
          <p:nvPr/>
        </p:nvSpPr>
        <p:spPr bwMode="auto">
          <a:xfrm>
            <a:off x="642937" y="4071938"/>
            <a:ext cx="2071688" cy="428625"/>
          </a:xfrm>
          <a:prstGeom prst="rect">
            <a:avLst/>
          </a:prstGeom>
          <a:solidFill>
            <a:srgbClr val="336699"/>
          </a:solidFill>
          <a:ln w="9525">
            <a:solidFill>
              <a:schemeClr val="tx1"/>
            </a:solidFill>
            <a:miter lim="800000"/>
            <a:headEnd/>
            <a:tailEnd/>
          </a:ln>
          <a:effectLst/>
        </p:spPr>
        <p:txBody>
          <a:bodyPr wrap="none" lIns="85725" tIns="42863" rIns="85725" bIns="42863" anchor="ctr">
            <a:prstTxWarp prst="textNoShape">
              <a:avLst/>
            </a:prstTxWarp>
          </a:bodyPr>
          <a:lstStyle/>
          <a:p>
            <a:r>
              <a:rPr lang="en-US" sz="2000">
                <a:solidFill>
                  <a:schemeClr val="bg1"/>
                </a:solidFill>
                <a:effectLst>
                  <a:outerShdw blurRad="38100" dist="38100" dir="2700000" algn="tl">
                    <a:srgbClr val="000000"/>
                  </a:outerShdw>
                </a:effectLst>
              </a:rPr>
              <a:t>Baryonic matter</a:t>
            </a:r>
          </a:p>
        </p:txBody>
      </p:sp>
      <p:sp>
        <p:nvSpPr>
          <p:cNvPr id="2647055" name="Rectangle 1039"/>
          <p:cNvSpPr>
            <a:spLocks noChangeArrowheads="1"/>
          </p:cNvSpPr>
          <p:nvPr/>
        </p:nvSpPr>
        <p:spPr bwMode="auto">
          <a:xfrm>
            <a:off x="2786063" y="4071938"/>
            <a:ext cx="3286125" cy="428625"/>
          </a:xfrm>
          <a:prstGeom prst="rect">
            <a:avLst/>
          </a:prstGeom>
          <a:solidFill>
            <a:schemeClr val="bg1"/>
          </a:solidFill>
          <a:ln w="9525">
            <a:solidFill>
              <a:schemeClr val="tx1"/>
            </a:solidFill>
            <a:miter lim="800000"/>
            <a:headEnd/>
            <a:tailEnd/>
          </a:ln>
          <a:effectLst/>
        </p:spPr>
        <p:txBody>
          <a:bodyPr wrap="none" lIns="85725" tIns="42863" rIns="85725" bIns="42863" anchor="ctr">
            <a:prstTxWarp prst="textNoShape">
              <a:avLst/>
            </a:prstTxWarp>
          </a:bodyPr>
          <a:lstStyle/>
          <a:p>
            <a:endParaRPr lang="en-US" sz="2000">
              <a:solidFill>
                <a:schemeClr val="bg1"/>
              </a:solidFill>
              <a:effectLst>
                <a:outerShdw blurRad="38100" dist="38100" dir="2700000" algn="tl">
                  <a:srgbClr val="000000"/>
                </a:outerShdw>
              </a:effectLst>
            </a:endParaRPr>
          </a:p>
        </p:txBody>
      </p:sp>
      <p:graphicFrame>
        <p:nvGraphicFramePr>
          <p:cNvPr id="2647056" name="Object 1040"/>
          <p:cNvGraphicFramePr>
            <a:graphicFrameLocks noChangeAspect="1"/>
          </p:cNvGraphicFramePr>
          <p:nvPr/>
        </p:nvGraphicFramePr>
        <p:xfrm>
          <a:off x="2928937" y="4143375"/>
          <a:ext cx="2500313" cy="350044"/>
        </p:xfrm>
        <a:graphic>
          <a:graphicData uri="http://schemas.openxmlformats.org/presentationml/2006/ole">
            <p:oleObj spid="_x0000_s307205" name="Équation" r:id="rId6" imgW="1270000" imgH="177800" progId="Equation.3">
              <p:embed/>
            </p:oleObj>
          </a:graphicData>
        </a:graphic>
      </p:graphicFrame>
      <p:sp>
        <p:nvSpPr>
          <p:cNvPr id="2647057" name="Rectangle 1041"/>
          <p:cNvSpPr>
            <a:spLocks noChangeArrowheads="1"/>
          </p:cNvSpPr>
          <p:nvPr/>
        </p:nvSpPr>
        <p:spPr bwMode="auto">
          <a:xfrm>
            <a:off x="642937" y="6000750"/>
            <a:ext cx="2071688" cy="428625"/>
          </a:xfrm>
          <a:prstGeom prst="rect">
            <a:avLst/>
          </a:prstGeom>
          <a:solidFill>
            <a:srgbClr val="336699"/>
          </a:solidFill>
          <a:ln w="9525">
            <a:solidFill>
              <a:schemeClr val="tx1"/>
            </a:solidFill>
            <a:miter lim="800000"/>
            <a:headEnd/>
            <a:tailEnd/>
          </a:ln>
          <a:effectLst/>
        </p:spPr>
        <p:txBody>
          <a:bodyPr wrap="none" lIns="85725" tIns="42863" rIns="85725" bIns="42863" anchor="ctr">
            <a:prstTxWarp prst="textNoShape">
              <a:avLst/>
            </a:prstTxWarp>
          </a:bodyPr>
          <a:lstStyle/>
          <a:p>
            <a:r>
              <a:rPr lang="en-US" sz="2000">
                <a:solidFill>
                  <a:schemeClr val="bg1"/>
                </a:solidFill>
                <a:effectLst>
                  <a:outerShdw blurRad="38100" dist="38100" dir="2700000" algn="tl">
                    <a:srgbClr val="000000"/>
                  </a:outerShdw>
                </a:effectLst>
              </a:rPr>
              <a:t>Power-law index</a:t>
            </a:r>
          </a:p>
        </p:txBody>
      </p:sp>
      <p:sp>
        <p:nvSpPr>
          <p:cNvPr id="2647058" name="Rectangle 1042"/>
          <p:cNvSpPr>
            <a:spLocks noChangeArrowheads="1"/>
          </p:cNvSpPr>
          <p:nvPr/>
        </p:nvSpPr>
        <p:spPr bwMode="auto">
          <a:xfrm>
            <a:off x="2786063" y="6000750"/>
            <a:ext cx="3286125" cy="428625"/>
          </a:xfrm>
          <a:prstGeom prst="rect">
            <a:avLst/>
          </a:prstGeom>
          <a:solidFill>
            <a:srgbClr val="FFFFFF"/>
          </a:solidFill>
          <a:ln w="9525">
            <a:solidFill>
              <a:schemeClr val="tx1"/>
            </a:solidFill>
            <a:miter lim="800000"/>
            <a:headEnd/>
            <a:tailEnd/>
          </a:ln>
          <a:effectLst/>
        </p:spPr>
        <p:txBody>
          <a:bodyPr wrap="none" lIns="85725" tIns="42863" rIns="85725" bIns="42863" anchor="ctr">
            <a:prstTxWarp prst="textNoShape">
              <a:avLst/>
            </a:prstTxWarp>
          </a:bodyPr>
          <a:lstStyle/>
          <a:p>
            <a:endParaRPr lang="en-US" sz="2000">
              <a:solidFill>
                <a:schemeClr val="bg1"/>
              </a:solidFill>
              <a:effectLst>
                <a:outerShdw blurRad="38100" dist="38100" dir="2700000" algn="tl">
                  <a:srgbClr val="000000"/>
                </a:outerShdw>
              </a:effectLst>
            </a:endParaRPr>
          </a:p>
        </p:txBody>
      </p:sp>
      <p:graphicFrame>
        <p:nvGraphicFramePr>
          <p:cNvPr id="2647059" name="Object 1043"/>
          <p:cNvGraphicFramePr>
            <a:graphicFrameLocks noChangeAspect="1"/>
          </p:cNvGraphicFramePr>
          <p:nvPr/>
        </p:nvGraphicFramePr>
        <p:xfrm>
          <a:off x="2857500" y="6096000"/>
          <a:ext cx="1845469" cy="238125"/>
        </p:xfrm>
        <a:graphic>
          <a:graphicData uri="http://schemas.openxmlformats.org/presentationml/2006/ole">
            <p:oleObj spid="_x0000_s307206" name="Equation" r:id="rId7" imgW="1968480" imgH="253800" progId="Equation.3">
              <p:embed/>
            </p:oleObj>
          </a:graphicData>
        </a:graphic>
      </p:graphicFrame>
      <p:sp>
        <p:nvSpPr>
          <p:cNvPr id="2647060" name="Rectangle 1044"/>
          <p:cNvSpPr>
            <a:spLocks noChangeArrowheads="1"/>
          </p:cNvSpPr>
          <p:nvPr/>
        </p:nvSpPr>
        <p:spPr bwMode="auto">
          <a:xfrm>
            <a:off x="642937" y="2071688"/>
            <a:ext cx="2071688" cy="428625"/>
          </a:xfrm>
          <a:prstGeom prst="rect">
            <a:avLst/>
          </a:prstGeom>
          <a:solidFill>
            <a:srgbClr val="336699"/>
          </a:solidFill>
          <a:ln w="9525">
            <a:solidFill>
              <a:schemeClr val="tx1"/>
            </a:solidFill>
            <a:miter lim="800000"/>
            <a:headEnd/>
            <a:tailEnd/>
          </a:ln>
          <a:effectLst/>
        </p:spPr>
        <p:txBody>
          <a:bodyPr wrap="none" lIns="85725" tIns="42863" rIns="85725" bIns="42863" anchor="ctr">
            <a:prstTxWarp prst="textNoShape">
              <a:avLst/>
            </a:prstTxWarp>
          </a:bodyPr>
          <a:lstStyle/>
          <a:p>
            <a:r>
              <a:rPr lang="en-US" sz="2000" dirty="0">
                <a:solidFill>
                  <a:schemeClr val="bg1"/>
                </a:solidFill>
                <a:effectLst>
                  <a:outerShdw blurRad="38100" dist="38100" dir="2700000" algn="tl">
                    <a:srgbClr val="000000"/>
                  </a:outerShdw>
                </a:effectLst>
              </a:rPr>
              <a:t>Spatial curvature</a:t>
            </a:r>
          </a:p>
        </p:txBody>
      </p:sp>
      <p:sp>
        <p:nvSpPr>
          <p:cNvPr id="2647061" name="Rectangle 1045"/>
          <p:cNvSpPr>
            <a:spLocks noChangeArrowheads="1"/>
          </p:cNvSpPr>
          <p:nvPr/>
        </p:nvSpPr>
        <p:spPr bwMode="auto">
          <a:xfrm>
            <a:off x="2786063" y="2071688"/>
            <a:ext cx="3286125" cy="428625"/>
          </a:xfrm>
          <a:prstGeom prst="rect">
            <a:avLst/>
          </a:prstGeom>
          <a:solidFill>
            <a:schemeClr val="bg1"/>
          </a:solidFill>
          <a:ln w="9525">
            <a:solidFill>
              <a:schemeClr val="tx1"/>
            </a:solidFill>
            <a:miter lim="800000"/>
            <a:headEnd/>
            <a:tailEnd/>
          </a:ln>
          <a:effectLst/>
        </p:spPr>
        <p:txBody>
          <a:bodyPr wrap="none" lIns="85725" tIns="42863" rIns="85725" bIns="42863" anchor="ctr">
            <a:prstTxWarp prst="textNoShape">
              <a:avLst/>
            </a:prstTxWarp>
          </a:bodyPr>
          <a:lstStyle/>
          <a:p>
            <a:endParaRPr lang="en-US" sz="2000">
              <a:solidFill>
                <a:schemeClr val="bg1"/>
              </a:solidFill>
              <a:effectLst>
                <a:outerShdw blurRad="38100" dist="38100" dir="2700000" algn="tl">
                  <a:srgbClr val="000000"/>
                </a:outerShdw>
              </a:effectLst>
            </a:endParaRPr>
          </a:p>
        </p:txBody>
      </p:sp>
      <p:sp>
        <p:nvSpPr>
          <p:cNvPr id="2647063" name="Rectangle 1047"/>
          <p:cNvSpPr>
            <a:spLocks noChangeArrowheads="1"/>
          </p:cNvSpPr>
          <p:nvPr/>
        </p:nvSpPr>
        <p:spPr bwMode="auto">
          <a:xfrm>
            <a:off x="6143625" y="4071938"/>
            <a:ext cx="2357438" cy="428625"/>
          </a:xfrm>
          <a:prstGeom prst="rect">
            <a:avLst/>
          </a:prstGeom>
          <a:solidFill>
            <a:srgbClr val="FFFFFF"/>
          </a:solidFill>
          <a:ln w="9525">
            <a:solidFill>
              <a:schemeClr val="tx1"/>
            </a:solidFill>
            <a:miter lim="800000"/>
            <a:headEnd/>
            <a:tailEnd/>
          </a:ln>
          <a:effectLst/>
        </p:spPr>
        <p:txBody>
          <a:bodyPr wrap="none" lIns="85725" tIns="42863" rIns="85725" bIns="42863" anchor="ctr">
            <a:prstTxWarp prst="textNoShape">
              <a:avLst/>
            </a:prstTxWarp>
          </a:bodyPr>
          <a:lstStyle/>
          <a:p>
            <a:endParaRPr lang="en-US" sz="2000">
              <a:solidFill>
                <a:schemeClr val="bg1"/>
              </a:solidFill>
              <a:effectLst>
                <a:outerShdw blurRad="38100" dist="38100" dir="2700000" algn="tl">
                  <a:srgbClr val="000000"/>
                </a:outerShdw>
              </a:effectLst>
            </a:endParaRPr>
          </a:p>
        </p:txBody>
      </p:sp>
      <p:graphicFrame>
        <p:nvGraphicFramePr>
          <p:cNvPr id="2647064" name="Object 1048"/>
          <p:cNvGraphicFramePr>
            <a:graphicFrameLocks noChangeAspect="1"/>
          </p:cNvGraphicFramePr>
          <p:nvPr/>
        </p:nvGraphicFramePr>
        <p:xfrm>
          <a:off x="3000375" y="2143125"/>
          <a:ext cx="2286000" cy="268942"/>
        </p:xfrm>
        <a:graphic>
          <a:graphicData uri="http://schemas.openxmlformats.org/presentationml/2006/ole">
            <p:oleObj spid="_x0000_s307207" name="Équation" r:id="rId8" imgW="1104900" imgH="127000" progId="Equation.3">
              <p:embed/>
            </p:oleObj>
          </a:graphicData>
        </a:graphic>
      </p:graphicFrame>
      <p:sp>
        <p:nvSpPr>
          <p:cNvPr id="2647065" name="Rectangle 1049"/>
          <p:cNvSpPr>
            <a:spLocks noChangeArrowheads="1"/>
          </p:cNvSpPr>
          <p:nvPr/>
        </p:nvSpPr>
        <p:spPr bwMode="auto">
          <a:xfrm>
            <a:off x="642937" y="3571875"/>
            <a:ext cx="2071688" cy="428625"/>
          </a:xfrm>
          <a:prstGeom prst="rect">
            <a:avLst/>
          </a:prstGeom>
          <a:solidFill>
            <a:srgbClr val="336699"/>
          </a:solidFill>
          <a:ln w="9525">
            <a:solidFill>
              <a:schemeClr val="tx1"/>
            </a:solidFill>
            <a:miter lim="800000"/>
            <a:headEnd/>
            <a:tailEnd/>
          </a:ln>
          <a:effectLst/>
        </p:spPr>
        <p:txBody>
          <a:bodyPr wrap="none" lIns="85725" tIns="42863" rIns="85725" bIns="42863" anchor="ctr">
            <a:prstTxWarp prst="textNoShape">
              <a:avLst/>
            </a:prstTxWarp>
          </a:bodyPr>
          <a:lstStyle/>
          <a:p>
            <a:r>
              <a:rPr lang="en-US" sz="2000">
                <a:solidFill>
                  <a:schemeClr val="bg1"/>
                </a:solidFill>
                <a:effectLst>
                  <a:outerShdw blurRad="38100" dist="38100" dir="2700000" algn="tl">
                    <a:srgbClr val="000000"/>
                  </a:outerShdw>
                </a:effectLst>
              </a:rPr>
              <a:t>Cold Dark Matter</a:t>
            </a:r>
          </a:p>
        </p:txBody>
      </p:sp>
      <p:sp>
        <p:nvSpPr>
          <p:cNvPr id="2647066" name="Rectangle 1050"/>
          <p:cNvSpPr>
            <a:spLocks noChangeArrowheads="1"/>
          </p:cNvSpPr>
          <p:nvPr/>
        </p:nvSpPr>
        <p:spPr bwMode="auto">
          <a:xfrm>
            <a:off x="2786063" y="3571875"/>
            <a:ext cx="3286125" cy="428625"/>
          </a:xfrm>
          <a:prstGeom prst="rect">
            <a:avLst/>
          </a:prstGeom>
          <a:solidFill>
            <a:schemeClr val="bg1"/>
          </a:solidFill>
          <a:ln w="9525">
            <a:solidFill>
              <a:schemeClr val="tx1"/>
            </a:solidFill>
            <a:miter lim="800000"/>
            <a:headEnd/>
            <a:tailEnd/>
          </a:ln>
          <a:effectLst/>
        </p:spPr>
        <p:txBody>
          <a:bodyPr wrap="none" lIns="85725" tIns="42863" rIns="85725" bIns="42863" anchor="ctr">
            <a:prstTxWarp prst="textNoShape">
              <a:avLst/>
            </a:prstTxWarp>
          </a:bodyPr>
          <a:lstStyle/>
          <a:p>
            <a:endParaRPr lang="en-US" sz="2000">
              <a:solidFill>
                <a:schemeClr val="bg1"/>
              </a:solidFill>
              <a:effectLst>
                <a:outerShdw blurRad="38100" dist="38100" dir="2700000" algn="tl">
                  <a:srgbClr val="000000"/>
                </a:outerShdw>
              </a:effectLst>
            </a:endParaRPr>
          </a:p>
        </p:txBody>
      </p:sp>
      <p:graphicFrame>
        <p:nvGraphicFramePr>
          <p:cNvPr id="2647067" name="Object 1051"/>
          <p:cNvGraphicFramePr>
            <a:graphicFrameLocks noChangeAspect="1"/>
          </p:cNvGraphicFramePr>
          <p:nvPr/>
        </p:nvGraphicFramePr>
        <p:xfrm>
          <a:off x="2857500" y="3643313"/>
          <a:ext cx="2357438" cy="311360"/>
        </p:xfrm>
        <a:graphic>
          <a:graphicData uri="http://schemas.openxmlformats.org/presentationml/2006/ole">
            <p:oleObj spid="_x0000_s307208" name="Équation" r:id="rId9" imgW="1346200" imgH="177800" progId="Equation.3">
              <p:embed/>
            </p:oleObj>
          </a:graphicData>
        </a:graphic>
      </p:graphicFrame>
      <p:graphicFrame>
        <p:nvGraphicFramePr>
          <p:cNvPr id="30" name="Objet 29"/>
          <p:cNvGraphicFramePr>
            <a:graphicFrameLocks noChangeAspect="1"/>
          </p:cNvGraphicFramePr>
          <p:nvPr/>
        </p:nvGraphicFramePr>
        <p:xfrm>
          <a:off x="6426200" y="4143375"/>
          <a:ext cx="1790700" cy="301625"/>
        </p:xfrm>
        <a:graphic>
          <a:graphicData uri="http://schemas.openxmlformats.org/presentationml/2006/ole">
            <p:oleObj spid="_x0000_s307209" name="Équation" r:id="rId10" imgW="977900" imgH="177800" progId="Equation.3">
              <p:embed/>
            </p:oleObj>
          </a:graphicData>
        </a:graphic>
      </p:graphicFrame>
      <p:pic>
        <p:nvPicPr>
          <p:cNvPr id="28" name="Picture 2" descr="020598_ilc_1024B"/>
          <p:cNvPicPr>
            <a:picLocks noChangeAspect="1" noChangeArrowheads="1"/>
          </p:cNvPicPr>
          <p:nvPr/>
        </p:nvPicPr>
        <p:blipFill>
          <a:blip r:embed="rId11" cstate="print"/>
          <a:srcRect/>
          <a:stretch>
            <a:fillRect/>
          </a:stretch>
        </p:blipFill>
        <p:spPr bwMode="auto">
          <a:xfrm>
            <a:off x="6553200" y="2057400"/>
            <a:ext cx="2413000" cy="1447800"/>
          </a:xfrm>
          <a:prstGeom prst="rect">
            <a:avLst/>
          </a:prstGeom>
          <a:noFill/>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16322" name="Rectangle 2"/>
          <p:cNvSpPr>
            <a:spLocks noGrp="1" noChangeArrowheads="1"/>
          </p:cNvSpPr>
          <p:nvPr>
            <p:ph type="title"/>
          </p:nvPr>
        </p:nvSpPr>
        <p:spPr/>
        <p:txBody>
          <a:bodyPr lIns="85725" tIns="42863" rIns="85725" bIns="42863"/>
          <a:lstStyle/>
          <a:p>
            <a:r>
              <a:rPr lang="en-US"/>
              <a:t>Title</a:t>
            </a:r>
          </a:p>
        </p:txBody>
      </p:sp>
      <p:pic>
        <p:nvPicPr>
          <p:cNvPr id="2616323" name="Picture 3" descr="C:\Users\Georg Raffelt\Desktop\sky.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grpSp>
        <p:nvGrpSpPr>
          <p:cNvPr id="2" name="Group 4"/>
          <p:cNvGrpSpPr>
            <a:grpSpLocks/>
          </p:cNvGrpSpPr>
          <p:nvPr/>
        </p:nvGrpSpPr>
        <p:grpSpPr bwMode="auto">
          <a:xfrm>
            <a:off x="500063" y="1000125"/>
            <a:ext cx="8143875" cy="4933653"/>
            <a:chOff x="336" y="672"/>
            <a:chExt cx="5472" cy="3315"/>
          </a:xfrm>
        </p:grpSpPr>
        <p:graphicFrame>
          <p:nvGraphicFramePr>
            <p:cNvPr id="2616325" name="Object 5"/>
            <p:cNvGraphicFramePr>
              <a:graphicFrameLocks noChangeAspect="1"/>
            </p:cNvGraphicFramePr>
            <p:nvPr/>
          </p:nvGraphicFramePr>
          <p:xfrm>
            <a:off x="691" y="959"/>
            <a:ext cx="4759" cy="2666"/>
          </p:xfrm>
          <a:graphic>
            <a:graphicData uri="http://schemas.openxmlformats.org/presentationml/2006/ole">
              <p:oleObj spid="_x0000_s308226" name="Graphique" r:id="rId4" imgW="7327900" imgH="4089400" progId="MSGraph.Chart.8">
                <p:embed followColorScheme="full"/>
              </p:oleObj>
            </a:graphicData>
          </a:graphic>
        </p:graphicFrame>
        <p:sp>
          <p:nvSpPr>
            <p:cNvPr id="2616326" name="Rectangle 6"/>
            <p:cNvSpPr>
              <a:spLocks noChangeArrowheads="1"/>
            </p:cNvSpPr>
            <p:nvPr/>
          </p:nvSpPr>
          <p:spPr bwMode="auto">
            <a:xfrm>
              <a:off x="336" y="672"/>
              <a:ext cx="2544" cy="672"/>
            </a:xfrm>
            <a:prstGeom prst="rect">
              <a:avLst/>
            </a:prstGeom>
            <a:solidFill>
              <a:schemeClr val="accent1"/>
            </a:solidFill>
            <a:ln w="9525">
              <a:solidFill>
                <a:schemeClr val="tx1"/>
              </a:solidFill>
              <a:miter lim="800000"/>
              <a:headEnd/>
              <a:tailEnd/>
            </a:ln>
            <a:effectLst/>
          </p:spPr>
          <p:txBody>
            <a:bodyPr wrap="none" lIns="97530" tIns="48765" rIns="97530" bIns="48765" anchor="ctr">
              <a:prstTxWarp prst="textNoShape">
                <a:avLst/>
              </a:prstTxWarp>
            </a:bodyPr>
            <a:lstStyle/>
            <a:p>
              <a:pPr defTabSz="913805"/>
              <a:r>
                <a:rPr lang="en-US" sz="2300" b="1" dirty="0">
                  <a:effectLst>
                    <a:outerShdw blurRad="38100" dist="38100" dir="2700000" algn="tl">
                      <a:srgbClr val="FFFFFF"/>
                    </a:outerShdw>
                  </a:effectLst>
                </a:rPr>
                <a:t>Dark Energy 73%</a:t>
              </a:r>
            </a:p>
            <a:p>
              <a:pPr defTabSz="913805"/>
              <a:r>
                <a:rPr lang="en-US" sz="2300" b="1" dirty="0">
                  <a:effectLst>
                    <a:outerShdw blurRad="38100" dist="38100" dir="2700000" algn="tl">
                      <a:srgbClr val="FFFFFF"/>
                    </a:outerShdw>
                  </a:effectLst>
                </a:rPr>
                <a:t>(Cosmological Constant)</a:t>
              </a:r>
            </a:p>
          </p:txBody>
        </p:sp>
        <p:sp>
          <p:nvSpPr>
            <p:cNvPr id="2616327" name="Rectangle 7"/>
            <p:cNvSpPr>
              <a:spLocks noChangeArrowheads="1"/>
            </p:cNvSpPr>
            <p:nvPr/>
          </p:nvSpPr>
          <p:spPr bwMode="auto">
            <a:xfrm>
              <a:off x="4608" y="3024"/>
              <a:ext cx="1200" cy="576"/>
            </a:xfrm>
            <a:prstGeom prst="rect">
              <a:avLst/>
            </a:prstGeom>
            <a:solidFill>
              <a:srgbClr val="FF0000"/>
            </a:solidFill>
            <a:ln w="9525">
              <a:solidFill>
                <a:schemeClr val="tx1"/>
              </a:solidFill>
              <a:miter lim="800000"/>
              <a:headEnd/>
              <a:tailEnd/>
            </a:ln>
            <a:effectLst/>
          </p:spPr>
          <p:txBody>
            <a:bodyPr wrap="none" lIns="97530" tIns="48765" rIns="97530" bIns="48765" anchor="ctr">
              <a:prstTxWarp prst="textNoShape">
                <a:avLst/>
              </a:prstTxWarp>
            </a:bodyPr>
            <a:lstStyle/>
            <a:p>
              <a:pPr defTabSz="913805"/>
              <a:r>
                <a:rPr lang="en-US" sz="2300" b="1" dirty="0">
                  <a:solidFill>
                    <a:schemeClr val="bg1"/>
                  </a:solidFill>
                  <a:effectLst>
                    <a:outerShdw blurRad="38100" dist="38100" dir="2700000" algn="tl">
                      <a:srgbClr val="000000"/>
                    </a:outerShdw>
                  </a:effectLst>
                </a:rPr>
                <a:t> Neutrinos</a:t>
              </a:r>
            </a:p>
            <a:p>
              <a:pPr defTabSz="913805"/>
              <a:r>
                <a:rPr lang="en-US" sz="2300" b="1" dirty="0">
                  <a:solidFill>
                    <a:schemeClr val="bg1"/>
                  </a:solidFill>
                  <a:effectLst>
                    <a:outerShdw blurRad="38100" dist="38100" dir="2700000" algn="tl">
                      <a:srgbClr val="000000"/>
                    </a:outerShdw>
                  </a:effectLst>
                </a:rPr>
                <a:t> 0.1</a:t>
              </a:r>
              <a:r>
                <a:rPr lang="en-US" sz="2300" b="1" dirty="0">
                  <a:solidFill>
                    <a:schemeClr val="bg1"/>
                  </a:solidFill>
                  <a:effectLst>
                    <a:outerShdw blurRad="38100" dist="38100" dir="2700000" algn="tl">
                      <a:srgbClr val="000000"/>
                    </a:outerShdw>
                  </a:effectLst>
                  <a:latin typeface="Symbol" pitchFamily="-109" charset="2"/>
                </a:rPr>
                <a:t>-</a:t>
              </a:r>
              <a:r>
                <a:rPr lang="en-US" sz="2300" b="1" dirty="0">
                  <a:solidFill>
                    <a:schemeClr val="bg1"/>
                  </a:solidFill>
                  <a:effectLst>
                    <a:outerShdw blurRad="38100" dist="38100" dir="2700000" algn="tl">
                      <a:srgbClr val="000000"/>
                    </a:outerShdw>
                  </a:effectLst>
                </a:rPr>
                <a:t>2%</a:t>
              </a:r>
            </a:p>
          </p:txBody>
        </p:sp>
        <p:sp>
          <p:nvSpPr>
            <p:cNvPr id="2616328" name="Rectangle 8"/>
            <p:cNvSpPr>
              <a:spLocks noChangeArrowheads="1"/>
            </p:cNvSpPr>
            <p:nvPr/>
          </p:nvSpPr>
          <p:spPr bwMode="auto">
            <a:xfrm>
              <a:off x="3072" y="3408"/>
              <a:ext cx="1248" cy="576"/>
            </a:xfrm>
            <a:prstGeom prst="rect">
              <a:avLst/>
            </a:prstGeom>
            <a:solidFill>
              <a:srgbClr val="33CCCC"/>
            </a:solidFill>
            <a:ln w="9525">
              <a:solidFill>
                <a:schemeClr val="tx1"/>
              </a:solidFill>
              <a:miter lim="800000"/>
              <a:headEnd/>
              <a:tailEnd/>
            </a:ln>
            <a:effectLst/>
          </p:spPr>
          <p:txBody>
            <a:bodyPr wrap="none" lIns="97530" tIns="48765" rIns="97530" bIns="48765" anchor="ctr">
              <a:prstTxWarp prst="textNoShape">
                <a:avLst/>
              </a:prstTxWarp>
            </a:bodyPr>
            <a:lstStyle/>
            <a:p>
              <a:pPr defTabSz="913805"/>
              <a:r>
                <a:rPr lang="en-US" sz="2300" b="1" dirty="0">
                  <a:effectLst>
                    <a:outerShdw blurRad="38100" dist="38100" dir="2700000" algn="tl">
                      <a:srgbClr val="FFFFFF"/>
                    </a:outerShdw>
                  </a:effectLst>
                </a:rPr>
                <a:t>Dark Matter</a:t>
              </a:r>
            </a:p>
            <a:p>
              <a:pPr defTabSz="913805"/>
              <a:r>
                <a:rPr lang="en-US" sz="2300" b="1" dirty="0">
                  <a:effectLst>
                    <a:outerShdw blurRad="38100" dist="38100" dir="2700000" algn="tl">
                      <a:srgbClr val="FFFFFF"/>
                    </a:outerShdw>
                  </a:effectLst>
                </a:rPr>
                <a:t>23%</a:t>
              </a:r>
            </a:p>
          </p:txBody>
        </p:sp>
        <p:sp>
          <p:nvSpPr>
            <p:cNvPr id="2616329" name="Rectangle 9"/>
            <p:cNvSpPr>
              <a:spLocks noChangeArrowheads="1"/>
            </p:cNvSpPr>
            <p:nvPr/>
          </p:nvSpPr>
          <p:spPr bwMode="auto">
            <a:xfrm>
              <a:off x="336" y="3168"/>
              <a:ext cx="1920" cy="819"/>
            </a:xfrm>
            <a:prstGeom prst="rect">
              <a:avLst/>
            </a:prstGeom>
            <a:solidFill>
              <a:srgbClr val="FFFF00"/>
            </a:solidFill>
            <a:ln w="9525">
              <a:solidFill>
                <a:schemeClr val="tx1"/>
              </a:solidFill>
              <a:miter lim="800000"/>
              <a:headEnd/>
              <a:tailEnd/>
            </a:ln>
            <a:effectLst/>
          </p:spPr>
          <p:txBody>
            <a:bodyPr wrap="none" lIns="97530" tIns="48765" rIns="97530" bIns="48765" anchor="ctr">
              <a:prstTxWarp prst="textNoShape">
                <a:avLst/>
              </a:prstTxWarp>
            </a:bodyPr>
            <a:lstStyle/>
            <a:p>
              <a:pPr defTabSz="913805"/>
              <a:r>
                <a:rPr lang="en-US" sz="2300" b="1" dirty="0">
                  <a:effectLst>
                    <a:outerShdw blurRad="38100" dist="38100" dir="2700000" algn="tl">
                      <a:srgbClr val="FFFFFF"/>
                    </a:outerShdw>
                  </a:effectLst>
                </a:rPr>
                <a:t>Ordinary Matter 4%</a:t>
              </a:r>
            </a:p>
            <a:p>
              <a:pPr defTabSz="913805"/>
              <a:r>
                <a:rPr lang="en-US" sz="2300" b="1" dirty="0">
                  <a:effectLst>
                    <a:outerShdw blurRad="38100" dist="38100" dir="2700000" algn="tl">
                      <a:srgbClr val="FFFFFF"/>
                    </a:outerShdw>
                  </a:effectLst>
                </a:rPr>
                <a:t>(of this only about</a:t>
              </a:r>
            </a:p>
            <a:p>
              <a:pPr defTabSz="913805"/>
              <a:r>
                <a:rPr lang="en-US" sz="2300" b="1" dirty="0">
                  <a:effectLst>
                    <a:outerShdw blurRad="38100" dist="38100" dir="2700000" algn="tl">
                      <a:srgbClr val="FFFFFF"/>
                    </a:outerShdw>
                  </a:effectLst>
                </a:rPr>
                <a:t> 10% luminous)</a:t>
              </a:r>
            </a:p>
          </p:txBody>
        </p:sp>
      </p:gr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686800" cy="868362"/>
          </a:xfrm>
        </p:spPr>
        <p:txBody>
          <a:bodyPr/>
          <a:lstStyle/>
          <a:p>
            <a:r>
              <a:rPr lang="fr-FR" sz="3600" dirty="0" smtClean="0">
                <a:solidFill>
                  <a:srgbClr val="FFFFFF"/>
                </a:solidFill>
              </a:rPr>
              <a:t> </a:t>
            </a:r>
            <a:r>
              <a:rPr lang="fr-FR" sz="3200" dirty="0" err="1" smtClean="0">
                <a:solidFill>
                  <a:srgbClr val="FFFFFF"/>
                </a:solidFill>
              </a:rPr>
              <a:t>Still</a:t>
            </a:r>
            <a:r>
              <a:rPr lang="fr-FR" sz="3200" dirty="0" smtClean="0">
                <a:solidFill>
                  <a:srgbClr val="FFFFFF"/>
                </a:solidFill>
              </a:rPr>
              <a:t> </a:t>
            </a:r>
            <a:r>
              <a:rPr lang="fr-FR" sz="3200" dirty="0" err="1" smtClean="0">
                <a:solidFill>
                  <a:srgbClr val="FFFFFF"/>
                </a:solidFill>
              </a:rPr>
              <a:t>work</a:t>
            </a:r>
            <a:r>
              <a:rPr lang="fr-FR" sz="3200" dirty="0" smtClean="0">
                <a:solidFill>
                  <a:srgbClr val="FFFFFF"/>
                </a:solidFill>
              </a:rPr>
              <a:t> </a:t>
            </a:r>
            <a:r>
              <a:rPr lang="fr-FR" sz="3200" dirty="0" err="1" smtClean="0">
                <a:solidFill>
                  <a:srgbClr val="FFFFFF"/>
                </a:solidFill>
              </a:rPr>
              <a:t>needed</a:t>
            </a:r>
            <a:r>
              <a:rPr lang="fr-FR" sz="3200" dirty="0" smtClean="0">
                <a:solidFill>
                  <a:srgbClr val="FFFFFF"/>
                </a:solidFill>
              </a:rPr>
              <a:t> : formation of </a:t>
            </a:r>
            <a:r>
              <a:rPr lang="fr-FR" sz="3200" dirty="0" err="1" smtClean="0">
                <a:solidFill>
                  <a:srgbClr val="FFFFFF"/>
                </a:solidFill>
              </a:rPr>
              <a:t>cosmic</a:t>
            </a:r>
            <a:r>
              <a:rPr lang="fr-FR" sz="3200" dirty="0" smtClean="0">
                <a:solidFill>
                  <a:srgbClr val="FFFFFF"/>
                </a:solidFill>
              </a:rPr>
              <a:t> structures</a:t>
            </a:r>
            <a:endParaRPr lang="fr-FR" sz="3600" dirty="0">
              <a:solidFill>
                <a:srgbClr val="FFFFFF"/>
              </a:solidFill>
            </a:endParaRPr>
          </a:p>
        </p:txBody>
      </p:sp>
      <p:grpSp>
        <p:nvGrpSpPr>
          <p:cNvPr id="3" name="Group 15"/>
          <p:cNvGrpSpPr>
            <a:grpSpLocks/>
          </p:cNvGrpSpPr>
          <p:nvPr/>
        </p:nvGrpSpPr>
        <p:grpSpPr bwMode="auto">
          <a:xfrm>
            <a:off x="152400" y="1143000"/>
            <a:ext cx="8610600" cy="4191000"/>
            <a:chOff x="240" y="960"/>
            <a:chExt cx="5664" cy="2640"/>
          </a:xfrm>
        </p:grpSpPr>
        <p:sp>
          <p:nvSpPr>
            <p:cNvPr id="4" name="Rectangle 16"/>
            <p:cNvSpPr>
              <a:spLocks noChangeArrowheads="1"/>
            </p:cNvSpPr>
            <p:nvPr/>
          </p:nvSpPr>
          <p:spPr bwMode="auto">
            <a:xfrm>
              <a:off x="240" y="960"/>
              <a:ext cx="2640" cy="2640"/>
            </a:xfrm>
            <a:prstGeom prst="rect">
              <a:avLst/>
            </a:prstGeom>
            <a:noFill/>
            <a:ln w="9525">
              <a:noFill/>
              <a:miter lim="800000"/>
              <a:headEnd/>
              <a:tailEnd/>
            </a:ln>
            <a:effectLst/>
          </p:spPr>
          <p:txBody>
            <a:bodyPr wrap="none" anchor="ctr">
              <a:prstTxWarp prst="textNoShape">
                <a:avLst/>
              </a:prstTxWarp>
            </a:bodyPr>
            <a:lstStyle/>
            <a:p>
              <a:r>
                <a:rPr lang="en-US" sz="2800" b="1">
                  <a:solidFill>
                    <a:srgbClr val="FFFF00"/>
                  </a:solidFill>
                  <a:effectLst>
                    <a:outerShdw blurRad="38100" dist="38100" dir="2700000" algn="tl">
                      <a:srgbClr val="000000"/>
                    </a:outerShdw>
                  </a:effectLst>
                </a:rPr>
                <a:t> Structure forms by</a:t>
              </a:r>
            </a:p>
            <a:p>
              <a:r>
                <a:rPr lang="en-US" sz="2800" b="1">
                  <a:solidFill>
                    <a:srgbClr val="FFFF00"/>
                  </a:solidFill>
                  <a:effectLst>
                    <a:outerShdw blurRad="38100" dist="38100" dir="2700000" algn="tl">
                      <a:srgbClr val="000000"/>
                    </a:outerShdw>
                  </a:effectLst>
                </a:rPr>
                <a:t> gravitational instability</a:t>
              </a:r>
            </a:p>
            <a:p>
              <a:r>
                <a:rPr lang="en-US" sz="2800" b="1">
                  <a:solidFill>
                    <a:srgbClr val="FFFF00"/>
                  </a:solidFill>
                  <a:effectLst>
                    <a:outerShdw blurRad="38100" dist="38100" dir="2700000" algn="tl">
                      <a:srgbClr val="000000"/>
                    </a:outerShdw>
                  </a:effectLst>
                </a:rPr>
                <a:t> of primordial</a:t>
              </a:r>
            </a:p>
            <a:p>
              <a:r>
                <a:rPr lang="en-US" sz="2800" b="1">
                  <a:solidFill>
                    <a:srgbClr val="FFFF00"/>
                  </a:solidFill>
                  <a:effectLst>
                    <a:outerShdw blurRad="38100" dist="38100" dir="2700000" algn="tl">
                      <a:srgbClr val="000000"/>
                    </a:outerShdw>
                  </a:effectLst>
                </a:rPr>
                <a:t> density fluctuations</a:t>
              </a:r>
            </a:p>
          </p:txBody>
        </p:sp>
        <p:pic>
          <p:nvPicPr>
            <p:cNvPr id="5" name="Picture 17" descr="C:\Users\Georg Raffelt\Desktop\s0001.jpg"/>
            <p:cNvPicPr>
              <a:picLocks noChangeAspect="1" noChangeArrowheads="1"/>
            </p:cNvPicPr>
            <p:nvPr/>
          </p:nvPicPr>
          <p:blipFill>
            <a:blip r:embed="rId2"/>
            <a:srcRect/>
            <a:stretch>
              <a:fillRect/>
            </a:stretch>
          </p:blipFill>
          <p:spPr bwMode="auto">
            <a:xfrm>
              <a:off x="3264" y="960"/>
              <a:ext cx="2640" cy="2640"/>
            </a:xfrm>
            <a:prstGeom prst="rect">
              <a:avLst/>
            </a:prstGeom>
            <a:noFill/>
          </p:spPr>
        </p:pic>
        <p:sp>
          <p:nvSpPr>
            <p:cNvPr id="6" name="Rectangle 18"/>
            <p:cNvSpPr>
              <a:spLocks noChangeArrowheads="1"/>
            </p:cNvSpPr>
            <p:nvPr/>
          </p:nvSpPr>
          <p:spPr bwMode="auto">
            <a:xfrm>
              <a:off x="3264" y="960"/>
              <a:ext cx="2640" cy="2640"/>
            </a:xfrm>
            <a:prstGeom prst="rect">
              <a:avLst/>
            </a:prstGeom>
            <a:noFill/>
            <a:ln w="9525">
              <a:solidFill>
                <a:schemeClr val="tx1"/>
              </a:solidFill>
              <a:miter lim="800000"/>
              <a:headEnd/>
              <a:tailEnd/>
            </a:ln>
            <a:effectLst/>
          </p:spPr>
          <p:txBody>
            <a:bodyPr wrap="none" anchor="ctr">
              <a:prstTxWarp prst="textNoShape">
                <a:avLst/>
              </a:prstTxWarp>
            </a:bodyPr>
            <a:lstStyle/>
            <a:p>
              <a:endParaRPr lang="fr-FR"/>
            </a:p>
          </p:txBody>
        </p:sp>
      </p:grpSp>
      <p:pic>
        <p:nvPicPr>
          <p:cNvPr id="7" name="Picture 3" descr="C:\Users\Georg Raffelt\Desktop\struc.jpg"/>
          <p:cNvPicPr>
            <a:picLocks noChangeAspect="1" noChangeArrowheads="1"/>
          </p:cNvPicPr>
          <p:nvPr/>
        </p:nvPicPr>
        <p:blipFill>
          <a:blip r:embed="rId3"/>
          <a:srcRect/>
          <a:stretch>
            <a:fillRect/>
          </a:stretch>
        </p:blipFill>
        <p:spPr bwMode="auto">
          <a:xfrm>
            <a:off x="3581400" y="1524000"/>
            <a:ext cx="5257800" cy="3896405"/>
          </a:xfrm>
          <a:prstGeom prst="rect">
            <a:avLst/>
          </a:prstGeom>
          <a:noFill/>
        </p:spPr>
      </p:pic>
      <p:sp>
        <p:nvSpPr>
          <p:cNvPr id="8" name="ZoneTexte 7"/>
          <p:cNvSpPr txBox="1"/>
          <p:nvPr/>
        </p:nvSpPr>
        <p:spPr>
          <a:xfrm>
            <a:off x="533400" y="5715000"/>
            <a:ext cx="8458200" cy="830997"/>
          </a:xfrm>
          <a:prstGeom prst="rect">
            <a:avLst/>
          </a:prstGeom>
          <a:noFill/>
        </p:spPr>
        <p:txBody>
          <a:bodyPr wrap="square" rtlCol="0">
            <a:spAutoFit/>
          </a:bodyPr>
          <a:lstStyle/>
          <a:p>
            <a:r>
              <a:rPr lang="fr-FR" i="1" dirty="0" smtClean="0">
                <a:solidFill>
                  <a:srgbClr val="FFFFFF"/>
                </a:solidFill>
                <a:latin typeface="Cambria"/>
                <a:cs typeface="Cambria"/>
              </a:rPr>
              <a:t>Neutrinos are not « dominant » </a:t>
            </a:r>
            <a:r>
              <a:rPr lang="fr-FR" i="1" dirty="0" err="1" smtClean="0">
                <a:solidFill>
                  <a:srgbClr val="FFFFFF"/>
                </a:solidFill>
                <a:latin typeface="Cambria"/>
                <a:cs typeface="Cambria"/>
              </a:rPr>
              <a:t>dark</a:t>
            </a:r>
            <a:r>
              <a:rPr lang="fr-FR" i="1" dirty="0" smtClean="0">
                <a:solidFill>
                  <a:srgbClr val="FFFFFF"/>
                </a:solidFill>
                <a:latin typeface="Cambria"/>
                <a:cs typeface="Cambria"/>
              </a:rPr>
              <a:t> </a:t>
            </a:r>
            <a:r>
              <a:rPr lang="fr-FR" i="1" dirty="0" err="1" smtClean="0">
                <a:solidFill>
                  <a:srgbClr val="FFFFFF"/>
                </a:solidFill>
                <a:latin typeface="Cambria"/>
                <a:cs typeface="Cambria"/>
              </a:rPr>
              <a:t>matter</a:t>
            </a:r>
            <a:r>
              <a:rPr lang="fr-FR" i="1" dirty="0" smtClean="0">
                <a:solidFill>
                  <a:srgbClr val="FFFFFF"/>
                </a:solidFill>
                <a:latin typeface="Cambria"/>
                <a:cs typeface="Cambria"/>
              </a:rPr>
              <a:t>. </a:t>
            </a:r>
            <a:r>
              <a:rPr lang="fr-FR" i="1" dirty="0" err="1" smtClean="0">
                <a:solidFill>
                  <a:srgbClr val="FFFFFF"/>
                </a:solidFill>
                <a:latin typeface="Cambria"/>
                <a:cs typeface="Cambria"/>
              </a:rPr>
              <a:t>Other</a:t>
            </a:r>
            <a:r>
              <a:rPr lang="fr-FR" i="1" dirty="0" smtClean="0">
                <a:solidFill>
                  <a:srgbClr val="FFFFFF"/>
                </a:solidFill>
                <a:latin typeface="Cambria"/>
                <a:cs typeface="Cambria"/>
              </a:rPr>
              <a:t> </a:t>
            </a:r>
            <a:r>
              <a:rPr lang="fr-FR" i="1" dirty="0" err="1" smtClean="0">
                <a:solidFill>
                  <a:srgbClr val="FFFFFF"/>
                </a:solidFill>
                <a:latin typeface="Cambria"/>
                <a:cs typeface="Cambria"/>
              </a:rPr>
              <a:t>role</a:t>
            </a:r>
            <a:r>
              <a:rPr lang="fr-FR" i="1" dirty="0" smtClean="0">
                <a:solidFill>
                  <a:srgbClr val="FFFFFF"/>
                </a:solidFill>
                <a:latin typeface="Cambria"/>
                <a:cs typeface="Cambria"/>
              </a:rPr>
              <a:t>?  </a:t>
            </a:r>
          </a:p>
          <a:p>
            <a:r>
              <a:rPr lang="fr-FR" i="1" dirty="0" err="1" smtClean="0">
                <a:solidFill>
                  <a:srgbClr val="FFFFFF"/>
                </a:solidFill>
                <a:latin typeface="Cambria"/>
                <a:cs typeface="Cambria"/>
              </a:rPr>
              <a:t>What</a:t>
            </a:r>
            <a:r>
              <a:rPr lang="fr-FR" i="1" dirty="0" smtClean="0">
                <a:solidFill>
                  <a:srgbClr val="FFFFFF"/>
                </a:solidFill>
                <a:latin typeface="Cambria"/>
                <a:cs typeface="Cambria"/>
              </a:rPr>
              <a:t> </a:t>
            </a:r>
            <a:r>
              <a:rPr lang="fr-FR" i="1" dirty="0" err="1" smtClean="0">
                <a:solidFill>
                  <a:srgbClr val="FFFFFF"/>
                </a:solidFill>
                <a:latin typeface="Cambria"/>
                <a:cs typeface="Cambria"/>
              </a:rPr>
              <a:t>is</a:t>
            </a:r>
            <a:r>
              <a:rPr lang="fr-FR" i="1" dirty="0" smtClean="0">
                <a:solidFill>
                  <a:srgbClr val="FFFFFF"/>
                </a:solidFill>
                <a:latin typeface="Cambria"/>
                <a:cs typeface="Cambria"/>
              </a:rPr>
              <a:t> the </a:t>
            </a:r>
            <a:r>
              <a:rPr lang="fr-FR" i="1" dirty="0" err="1" smtClean="0">
                <a:solidFill>
                  <a:srgbClr val="FFFFFF"/>
                </a:solidFill>
                <a:latin typeface="Cambria"/>
                <a:cs typeface="Cambria"/>
              </a:rPr>
              <a:t>role</a:t>
            </a:r>
            <a:r>
              <a:rPr lang="fr-FR" i="1" dirty="0" smtClean="0">
                <a:solidFill>
                  <a:srgbClr val="FFFFFF"/>
                </a:solidFill>
                <a:latin typeface="Cambria"/>
                <a:cs typeface="Cambria"/>
              </a:rPr>
              <a:t> of violent </a:t>
            </a:r>
            <a:r>
              <a:rPr lang="fr-FR" i="1" dirty="0" err="1" smtClean="0">
                <a:solidFill>
                  <a:srgbClr val="FFFFFF"/>
                </a:solidFill>
                <a:latin typeface="Cambria"/>
                <a:cs typeface="Cambria"/>
              </a:rPr>
              <a:t>phenomena</a:t>
            </a:r>
            <a:r>
              <a:rPr lang="fr-FR" i="1" dirty="0" smtClean="0">
                <a:solidFill>
                  <a:srgbClr val="FFFFFF"/>
                </a:solidFill>
                <a:latin typeface="Cambria"/>
                <a:cs typeface="Cambria"/>
              </a:rPr>
              <a:t> ? (feedback </a:t>
            </a:r>
            <a:r>
              <a:rPr lang="fr-FR" i="1" dirty="0" err="1" smtClean="0">
                <a:solidFill>
                  <a:srgbClr val="FFFFFF"/>
                </a:solidFill>
                <a:latin typeface="Cambria"/>
                <a:cs typeface="Cambria"/>
              </a:rPr>
              <a:t>etc</a:t>
            </a:r>
            <a:r>
              <a:rPr lang="fr-FR" i="1" dirty="0" smtClean="0">
                <a:solidFill>
                  <a:srgbClr val="FFFFFF"/>
                </a:solidFill>
                <a:latin typeface="Cambria"/>
                <a:cs typeface="Cambria"/>
              </a:rPr>
              <a:t>)</a:t>
            </a:r>
            <a:endParaRPr lang="fr-FR" i="1" dirty="0">
              <a:solidFill>
                <a:srgbClr val="FFFFFF"/>
              </a:solidFill>
              <a:latin typeface="Cambria"/>
              <a:cs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2133600" y="2362200"/>
            <a:ext cx="5562600" cy="1938992"/>
          </a:xfrm>
          <a:prstGeom prst="rect">
            <a:avLst/>
          </a:prstGeom>
          <a:noFill/>
        </p:spPr>
        <p:txBody>
          <a:bodyPr wrap="square" rtlCol="0">
            <a:spAutoFit/>
          </a:bodyPr>
          <a:lstStyle/>
          <a:p>
            <a:r>
              <a:rPr lang="fr-FR" sz="4000" dirty="0" smtClean="0">
                <a:solidFill>
                  <a:schemeClr val="bg1"/>
                </a:solidFill>
                <a:latin typeface="Cambria"/>
                <a:cs typeface="Cambria"/>
              </a:rPr>
              <a:t>I      Neutrino mass</a:t>
            </a:r>
          </a:p>
          <a:p>
            <a:endParaRPr lang="fr-FR" sz="4000" dirty="0" smtClean="0">
              <a:solidFill>
                <a:schemeClr val="bg1"/>
              </a:solidFill>
              <a:latin typeface="Cambria"/>
              <a:cs typeface="Cambria"/>
            </a:endParaRPr>
          </a:p>
          <a:p>
            <a:endParaRPr lang="fr-FR" sz="4000" dirty="0">
              <a:solidFill>
                <a:schemeClr val="bg1"/>
              </a:solidFill>
              <a:latin typeface="Cambria"/>
              <a:cs typeface="Cambri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70594" name="Picture 2" descr="C:\Users\Georg Raffelt\Desktop\trit1.jpg"/>
          <p:cNvPicPr>
            <a:picLocks noChangeAspect="1" noChangeArrowheads="1"/>
          </p:cNvPicPr>
          <p:nvPr/>
        </p:nvPicPr>
        <p:blipFill>
          <a:blip r:embed="rId2"/>
          <a:srcRect/>
          <a:stretch>
            <a:fillRect/>
          </a:stretch>
        </p:blipFill>
        <p:spPr bwMode="auto">
          <a:xfrm>
            <a:off x="142875" y="642938"/>
            <a:ext cx="4143375" cy="3494484"/>
          </a:xfrm>
          <a:prstGeom prst="rect">
            <a:avLst/>
          </a:prstGeom>
          <a:noFill/>
        </p:spPr>
      </p:pic>
      <p:pic>
        <p:nvPicPr>
          <p:cNvPr id="2670595" name="Picture 3" descr="C:\Users\Georg Raffelt\Desktop\trit2.jpg"/>
          <p:cNvPicPr>
            <a:picLocks noChangeAspect="1" noChangeArrowheads="1"/>
          </p:cNvPicPr>
          <p:nvPr/>
        </p:nvPicPr>
        <p:blipFill>
          <a:blip r:embed="rId3"/>
          <a:srcRect/>
          <a:stretch>
            <a:fillRect/>
          </a:stretch>
        </p:blipFill>
        <p:spPr bwMode="auto">
          <a:xfrm>
            <a:off x="142875" y="4286250"/>
            <a:ext cx="8858250" cy="2286000"/>
          </a:xfrm>
          <a:prstGeom prst="rect">
            <a:avLst/>
          </a:prstGeom>
          <a:noFill/>
        </p:spPr>
      </p:pic>
      <p:sp>
        <p:nvSpPr>
          <p:cNvPr id="2670596" name="Rectangle 4"/>
          <p:cNvSpPr>
            <a:spLocks noGrp="1" noChangeArrowheads="1"/>
          </p:cNvSpPr>
          <p:nvPr>
            <p:ph type="title"/>
          </p:nvPr>
        </p:nvSpPr>
        <p:spPr>
          <a:xfrm>
            <a:off x="1143000" y="0"/>
            <a:ext cx="8229600" cy="1143000"/>
          </a:xfrm>
        </p:spPr>
        <p:txBody>
          <a:bodyPr lIns="85725" tIns="42863" rIns="85725" bIns="42863"/>
          <a:lstStyle/>
          <a:p>
            <a:r>
              <a:rPr lang="en-US" sz="3600" dirty="0"/>
              <a:t>“</a:t>
            </a:r>
            <a:r>
              <a:rPr lang="en-US" sz="2800" dirty="0">
                <a:solidFill>
                  <a:srgbClr val="FFFFFF"/>
                </a:solidFill>
              </a:rPr>
              <a:t>Weighing” Neutrinos with KATRIN</a:t>
            </a:r>
            <a:endParaRPr lang="en-US" sz="3600" dirty="0">
              <a:solidFill>
                <a:srgbClr val="FFFFFF"/>
              </a:solidFill>
            </a:endParaRPr>
          </a:p>
        </p:txBody>
      </p:sp>
      <p:sp>
        <p:nvSpPr>
          <p:cNvPr id="2670597" name="Rectangle 5"/>
          <p:cNvSpPr>
            <a:spLocks noChangeArrowheads="1"/>
          </p:cNvSpPr>
          <p:nvPr/>
        </p:nvSpPr>
        <p:spPr bwMode="auto">
          <a:xfrm>
            <a:off x="142875" y="642937"/>
            <a:ext cx="4143375" cy="3500438"/>
          </a:xfrm>
          <a:prstGeom prst="rect">
            <a:avLst/>
          </a:prstGeom>
          <a:noFill/>
          <a:ln w="9525">
            <a:solidFill>
              <a:srgbClr val="404040"/>
            </a:solidFill>
            <a:miter lim="800000"/>
            <a:headEnd/>
            <a:tailEnd/>
          </a:ln>
          <a:effectLst/>
        </p:spPr>
        <p:txBody>
          <a:bodyPr wrap="none" lIns="85725" tIns="42863" rIns="85725" bIns="42863" anchor="ctr">
            <a:prstTxWarp prst="textNoShape">
              <a:avLst/>
            </a:prstTxWarp>
          </a:bodyPr>
          <a:lstStyle/>
          <a:p>
            <a:endParaRPr lang="fr-FR" sz="2000"/>
          </a:p>
        </p:txBody>
      </p:sp>
      <p:sp>
        <p:nvSpPr>
          <p:cNvPr id="2670598" name="Rectangle 6"/>
          <p:cNvSpPr>
            <a:spLocks noChangeArrowheads="1"/>
          </p:cNvSpPr>
          <p:nvPr/>
        </p:nvSpPr>
        <p:spPr bwMode="auto">
          <a:xfrm>
            <a:off x="4429125" y="642937"/>
            <a:ext cx="4572000" cy="2500313"/>
          </a:xfrm>
          <a:prstGeom prst="rect">
            <a:avLst/>
          </a:prstGeom>
          <a:solidFill>
            <a:srgbClr val="DDDDDD"/>
          </a:solidFill>
          <a:ln w="9525">
            <a:solidFill>
              <a:schemeClr val="tx1"/>
            </a:solidFill>
            <a:miter lim="800000"/>
            <a:headEnd/>
            <a:tailEnd/>
          </a:ln>
          <a:effectLst/>
        </p:spPr>
        <p:txBody>
          <a:bodyPr wrap="none" lIns="85725" tIns="42863" rIns="85725" bIns="42863" anchor="ctr">
            <a:prstTxWarp prst="textNoShape">
              <a:avLst/>
            </a:prstTxWarp>
          </a:bodyPr>
          <a:lstStyle/>
          <a:p>
            <a:pPr>
              <a:buFontTx/>
              <a:buChar char="•"/>
            </a:pPr>
            <a:r>
              <a:rPr lang="en-US" sz="2000" dirty="0">
                <a:solidFill>
                  <a:srgbClr val="000066"/>
                </a:solidFill>
                <a:effectLst>
                  <a:outerShdw blurRad="38100" dist="38100" dir="2700000" algn="tl">
                    <a:srgbClr val="000000"/>
                  </a:outerShdw>
                </a:effectLst>
              </a:rPr>
              <a:t> Sensitive to </a:t>
            </a:r>
            <a:r>
              <a:rPr lang="en-US" sz="2000" dirty="0">
                <a:solidFill>
                  <a:srgbClr val="CC0000"/>
                </a:solidFill>
                <a:effectLst>
                  <a:outerShdw blurRad="38100" dist="38100" dir="2700000" algn="tl">
                    <a:srgbClr val="000000"/>
                  </a:outerShdw>
                </a:effectLst>
              </a:rPr>
              <a:t>common mass scale </a:t>
            </a:r>
            <a:r>
              <a:rPr lang="en-US" sz="2000" dirty="0" err="1">
                <a:solidFill>
                  <a:srgbClr val="CC0000"/>
                </a:solidFill>
                <a:effectLst>
                  <a:outerShdw blurRad="38100" dist="38100" dir="2700000" algn="tl">
                    <a:srgbClr val="000000"/>
                  </a:outerShdw>
                </a:effectLst>
              </a:rPr>
              <a:t>m</a:t>
            </a:r>
            <a:endParaRPr lang="en-US" sz="2000" dirty="0">
              <a:solidFill>
                <a:srgbClr val="CC0000"/>
              </a:solidFill>
              <a:effectLst>
                <a:outerShdw blurRad="38100" dist="38100" dir="2700000" algn="tl">
                  <a:srgbClr val="000000"/>
                </a:outerShdw>
              </a:effectLst>
            </a:endParaRPr>
          </a:p>
          <a:p>
            <a:r>
              <a:rPr lang="en-US" sz="2000" dirty="0">
                <a:solidFill>
                  <a:srgbClr val="000066"/>
                </a:solidFill>
                <a:effectLst>
                  <a:outerShdw blurRad="38100" dist="38100" dir="2700000" algn="tl">
                    <a:srgbClr val="000000"/>
                  </a:outerShdw>
                </a:effectLst>
              </a:rPr>
              <a:t>   for all flavors because of small mass</a:t>
            </a:r>
          </a:p>
          <a:p>
            <a:r>
              <a:rPr lang="en-US" sz="2000" dirty="0">
                <a:solidFill>
                  <a:srgbClr val="000066"/>
                </a:solidFill>
                <a:effectLst>
                  <a:outerShdw blurRad="38100" dist="38100" dir="2700000" algn="tl">
                    <a:srgbClr val="000000"/>
                  </a:outerShdw>
                </a:effectLst>
              </a:rPr>
              <a:t>   differences from oscillations</a:t>
            </a:r>
          </a:p>
          <a:p>
            <a:pPr>
              <a:buFontTx/>
              <a:buChar char="•"/>
            </a:pPr>
            <a:r>
              <a:rPr lang="en-US" sz="2000" dirty="0">
                <a:solidFill>
                  <a:srgbClr val="000066"/>
                </a:solidFill>
                <a:effectLst>
                  <a:outerShdw blurRad="38100" dist="38100" dir="2700000" algn="tl">
                    <a:srgbClr val="000000"/>
                  </a:outerShdw>
                </a:effectLst>
              </a:rPr>
              <a:t> Best limit from Mainz und </a:t>
            </a:r>
            <a:r>
              <a:rPr lang="en-US" sz="2000" dirty="0" err="1">
                <a:solidFill>
                  <a:srgbClr val="000066"/>
                </a:solidFill>
                <a:effectLst>
                  <a:outerShdw blurRad="38100" dist="38100" dir="2700000" algn="tl">
                    <a:srgbClr val="000000"/>
                  </a:outerShdw>
                </a:effectLst>
              </a:rPr>
              <a:t>Troitsk</a:t>
            </a:r>
            <a:endParaRPr lang="en-US" sz="700" dirty="0">
              <a:solidFill>
                <a:srgbClr val="000066"/>
              </a:solidFill>
              <a:effectLst>
                <a:outerShdw blurRad="38100" dist="38100" dir="2700000" algn="tl">
                  <a:srgbClr val="000000"/>
                </a:outerShdw>
              </a:effectLst>
            </a:endParaRPr>
          </a:p>
          <a:p>
            <a:r>
              <a:rPr lang="en-US" sz="2000" dirty="0">
                <a:solidFill>
                  <a:srgbClr val="000066"/>
                </a:solidFill>
                <a:effectLst>
                  <a:outerShdw blurRad="38100" dist="38100" dir="2700000" algn="tl">
                    <a:srgbClr val="000000"/>
                  </a:outerShdw>
                </a:effectLst>
              </a:rPr>
              <a:t>         </a:t>
            </a:r>
            <a:r>
              <a:rPr lang="en-US" sz="2000" dirty="0" err="1">
                <a:solidFill>
                  <a:srgbClr val="CC0000"/>
                </a:solidFill>
                <a:effectLst>
                  <a:outerShdw blurRad="38100" dist="38100" dir="2700000" algn="tl">
                    <a:srgbClr val="000000"/>
                  </a:outerShdw>
                </a:effectLst>
              </a:rPr>
              <a:t>m</a:t>
            </a:r>
            <a:r>
              <a:rPr lang="en-US" sz="2000" dirty="0">
                <a:solidFill>
                  <a:srgbClr val="CC0000"/>
                </a:solidFill>
                <a:effectLst>
                  <a:outerShdw blurRad="38100" dist="38100" dir="2700000" algn="tl">
                    <a:srgbClr val="000000"/>
                  </a:outerShdw>
                </a:effectLst>
              </a:rPr>
              <a:t> </a:t>
            </a:r>
            <a:r>
              <a:rPr lang="en-US" sz="2000" b="1" dirty="0">
                <a:solidFill>
                  <a:srgbClr val="CC0000"/>
                </a:solidFill>
                <a:effectLst>
                  <a:outerShdw blurRad="38100" dist="38100" dir="2700000" algn="tl">
                    <a:srgbClr val="000000"/>
                  </a:outerShdw>
                </a:effectLst>
              </a:rPr>
              <a:t>&lt;</a:t>
            </a:r>
            <a:r>
              <a:rPr lang="en-US" sz="2000" dirty="0">
                <a:solidFill>
                  <a:srgbClr val="CC0000"/>
                </a:solidFill>
                <a:effectLst>
                  <a:outerShdw blurRad="38100" dist="38100" dir="2700000" algn="tl">
                    <a:srgbClr val="000000"/>
                  </a:outerShdw>
                </a:effectLst>
              </a:rPr>
              <a:t> 2.2 </a:t>
            </a:r>
            <a:r>
              <a:rPr lang="en-US" sz="2000" dirty="0" err="1">
                <a:solidFill>
                  <a:srgbClr val="CC0000"/>
                </a:solidFill>
                <a:effectLst>
                  <a:outerShdw blurRad="38100" dist="38100" dir="2700000" algn="tl">
                    <a:srgbClr val="000000"/>
                  </a:outerShdw>
                </a:effectLst>
              </a:rPr>
              <a:t>eV</a:t>
            </a:r>
            <a:r>
              <a:rPr lang="en-US" sz="2000" dirty="0">
                <a:solidFill>
                  <a:srgbClr val="CC0000"/>
                </a:solidFill>
                <a:effectLst>
                  <a:outerShdw blurRad="38100" dist="38100" dir="2700000" algn="tl">
                    <a:srgbClr val="000000"/>
                  </a:outerShdw>
                </a:effectLst>
              </a:rPr>
              <a:t>  (95% CL)</a:t>
            </a:r>
          </a:p>
          <a:p>
            <a:pPr>
              <a:buFontTx/>
              <a:buChar char="•"/>
            </a:pPr>
            <a:r>
              <a:rPr lang="en-US" sz="2000" dirty="0">
                <a:solidFill>
                  <a:srgbClr val="000066"/>
                </a:solidFill>
                <a:effectLst>
                  <a:outerShdw blurRad="38100" dist="38100" dir="2700000" algn="tl">
                    <a:srgbClr val="000000"/>
                  </a:outerShdw>
                </a:effectLst>
              </a:rPr>
              <a:t> KATRIN can reach </a:t>
            </a:r>
            <a:r>
              <a:rPr lang="en-US" sz="2000" dirty="0">
                <a:solidFill>
                  <a:srgbClr val="CC0000"/>
                </a:solidFill>
                <a:effectLst>
                  <a:outerShdw blurRad="38100" dist="38100" dir="2700000" algn="tl">
                    <a:srgbClr val="000000"/>
                  </a:outerShdw>
                </a:effectLst>
              </a:rPr>
              <a:t>0.2 </a:t>
            </a:r>
            <a:r>
              <a:rPr lang="en-US" sz="2000" dirty="0" err="1">
                <a:solidFill>
                  <a:srgbClr val="CC0000"/>
                </a:solidFill>
                <a:effectLst>
                  <a:outerShdw blurRad="38100" dist="38100" dir="2700000" algn="tl">
                    <a:srgbClr val="000000"/>
                  </a:outerShdw>
                </a:effectLst>
              </a:rPr>
              <a:t>eV</a:t>
            </a:r>
            <a:endParaRPr lang="en-US" sz="2000" dirty="0">
              <a:solidFill>
                <a:srgbClr val="CC0000"/>
              </a:solidFill>
              <a:effectLst>
                <a:outerShdw blurRad="38100" dist="38100" dir="2700000" algn="tl">
                  <a:srgbClr val="000000"/>
                </a:outerShdw>
              </a:effectLst>
            </a:endParaRPr>
          </a:p>
          <a:p>
            <a:pPr>
              <a:buFontTx/>
              <a:buChar char="•"/>
            </a:pPr>
            <a:r>
              <a:rPr lang="en-US" sz="2000" dirty="0">
                <a:solidFill>
                  <a:srgbClr val="000066"/>
                </a:solidFill>
                <a:effectLst>
                  <a:outerShdw blurRad="38100" dist="38100" dir="2700000" algn="tl">
                    <a:srgbClr val="000000"/>
                  </a:outerShdw>
                </a:effectLst>
              </a:rPr>
              <a:t> Under construction</a:t>
            </a:r>
          </a:p>
          <a:p>
            <a:pPr>
              <a:buFontTx/>
              <a:buChar char="•"/>
            </a:pPr>
            <a:r>
              <a:rPr lang="en-US" sz="2000" dirty="0">
                <a:solidFill>
                  <a:srgbClr val="000066"/>
                </a:solidFill>
                <a:effectLst>
                  <a:outerShdw blurRad="38100" dist="38100" dir="2700000" algn="tl">
                    <a:srgbClr val="000000"/>
                  </a:outerShdw>
                </a:effectLst>
              </a:rPr>
              <a:t> Data taking foreseen to begin in </a:t>
            </a:r>
            <a:r>
              <a:rPr lang="en-US" sz="2000" dirty="0" smtClean="0">
                <a:solidFill>
                  <a:srgbClr val="000066"/>
                </a:solidFill>
                <a:effectLst>
                  <a:outerShdw blurRad="38100" dist="38100" dir="2700000" algn="tl">
                    <a:srgbClr val="000000"/>
                  </a:outerShdw>
                </a:effectLst>
              </a:rPr>
              <a:t>2012</a:t>
            </a:r>
            <a:endParaRPr lang="en-US" sz="2000" dirty="0">
              <a:solidFill>
                <a:srgbClr val="000066"/>
              </a:solidFill>
              <a:effectLst>
                <a:outerShdw blurRad="38100" dist="38100" dir="2700000" algn="tl">
                  <a:srgbClr val="000000"/>
                </a:outerShdw>
              </a:effectLst>
            </a:endParaRPr>
          </a:p>
        </p:txBody>
      </p:sp>
      <p:sp>
        <p:nvSpPr>
          <p:cNvPr id="2670599" name="Rectangle 7"/>
          <p:cNvSpPr>
            <a:spLocks noChangeArrowheads="1"/>
          </p:cNvSpPr>
          <p:nvPr/>
        </p:nvSpPr>
        <p:spPr bwMode="auto">
          <a:xfrm>
            <a:off x="214313" y="6192739"/>
            <a:ext cx="1849364" cy="332784"/>
          </a:xfrm>
          <a:prstGeom prst="rect">
            <a:avLst/>
          </a:prstGeom>
          <a:noFill/>
          <a:ln w="9525">
            <a:noFill/>
            <a:miter lim="800000"/>
            <a:headEnd/>
            <a:tailEnd/>
          </a:ln>
          <a:effectLst/>
        </p:spPr>
        <p:txBody>
          <a:bodyPr wrap="none" lIns="85725" tIns="42863" rIns="85725" bIns="42863">
            <a:prstTxWarp prst="textNoShape">
              <a:avLst/>
            </a:prstTxWarp>
            <a:spAutoFit/>
          </a:bodyPr>
          <a:lstStyle/>
          <a:p>
            <a:r>
              <a:rPr lang="en-US" sz="1600" dirty="0" err="1" smtClean="0">
                <a:effectLst>
                  <a:outerShdw blurRad="38100" dist="38100" dir="2700000" algn="tl">
                    <a:srgbClr val="000000"/>
                  </a:outerShdw>
                </a:effectLst>
              </a:rPr>
              <a:t>Gbq</a:t>
            </a:r>
            <a:r>
              <a:rPr lang="en-US" sz="1600" dirty="0" smtClean="0">
                <a:effectLst>
                  <a:outerShdw blurRad="38100" dist="38100" dir="2700000" algn="tl">
                    <a:srgbClr val="000000"/>
                  </a:outerShdw>
                </a:effectLst>
              </a:rPr>
              <a:t> tritium source</a:t>
            </a:r>
            <a:endParaRPr lang="en-US" sz="1600" dirty="0">
              <a:effectLst>
                <a:outerShdw blurRad="38100" dist="38100" dir="2700000" algn="tl">
                  <a:srgbClr val="000000"/>
                </a:outerShdw>
              </a:effectLst>
            </a:endParaRPr>
          </a:p>
        </p:txBody>
      </p:sp>
      <p:sp>
        <p:nvSpPr>
          <p:cNvPr id="2670600" name="Rectangle 8"/>
          <p:cNvSpPr>
            <a:spLocks noChangeArrowheads="1"/>
          </p:cNvSpPr>
          <p:nvPr/>
        </p:nvSpPr>
        <p:spPr bwMode="auto">
          <a:xfrm>
            <a:off x="142875" y="4286250"/>
            <a:ext cx="8858250" cy="2286000"/>
          </a:xfrm>
          <a:prstGeom prst="rect">
            <a:avLst/>
          </a:prstGeom>
          <a:noFill/>
          <a:ln w="9525">
            <a:solidFill>
              <a:schemeClr val="tx1"/>
            </a:solidFill>
            <a:miter lim="800000"/>
            <a:headEnd/>
            <a:tailEnd/>
          </a:ln>
          <a:effectLst/>
        </p:spPr>
        <p:txBody>
          <a:bodyPr wrap="none" lIns="85725" tIns="42863" rIns="85725" bIns="42863" anchor="ctr">
            <a:prstTxWarp prst="textNoShape">
              <a:avLst/>
            </a:prstTxWarp>
          </a:bodyPr>
          <a:lstStyle/>
          <a:p>
            <a:endParaRPr lang="fr-FR" sz="200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71618" name="Rectangle 2"/>
          <p:cNvSpPr>
            <a:spLocks noGrp="1" noChangeArrowheads="1"/>
          </p:cNvSpPr>
          <p:nvPr>
            <p:ph type="title"/>
          </p:nvPr>
        </p:nvSpPr>
        <p:spPr/>
        <p:txBody>
          <a:bodyPr lIns="85725" tIns="42863" rIns="85725" bIns="42863"/>
          <a:lstStyle/>
          <a:p>
            <a:r>
              <a:rPr lang="en-US"/>
              <a:t>“KATRIN Approaching” (25 Nov 2006)</a:t>
            </a:r>
          </a:p>
        </p:txBody>
      </p:sp>
      <p:pic>
        <p:nvPicPr>
          <p:cNvPr id="2671620" name="Picture 4" descr="C:\Users\Georg Raffelt\Desktop\k2.jpg"/>
          <p:cNvPicPr>
            <a:picLocks noChangeAspect="1" noChangeArrowheads="1"/>
          </p:cNvPicPr>
          <p:nvPr/>
        </p:nvPicPr>
        <p:blipFill>
          <a:blip r:embed="rId2"/>
          <a:srcRect/>
          <a:stretch>
            <a:fillRect/>
          </a:stretch>
        </p:blipFill>
        <p:spPr bwMode="auto">
          <a:xfrm>
            <a:off x="609600" y="533400"/>
            <a:ext cx="3929063" cy="2928938"/>
          </a:xfrm>
          <a:prstGeom prst="rect">
            <a:avLst/>
          </a:prstGeom>
          <a:noFill/>
        </p:spPr>
      </p:pic>
      <p:pic>
        <p:nvPicPr>
          <p:cNvPr id="2671622" name="Picture 6" descr="C:\Users\Georg Raffelt\Desktop\k4.jpg"/>
          <p:cNvPicPr>
            <a:picLocks noChangeAspect="1" noChangeArrowheads="1"/>
          </p:cNvPicPr>
          <p:nvPr/>
        </p:nvPicPr>
        <p:blipFill>
          <a:blip r:embed="rId3"/>
          <a:srcRect/>
          <a:stretch>
            <a:fillRect/>
          </a:stretch>
        </p:blipFill>
        <p:spPr bwMode="auto">
          <a:xfrm>
            <a:off x="4724400" y="533400"/>
            <a:ext cx="3929063" cy="2928938"/>
          </a:xfrm>
          <a:prstGeom prst="rect">
            <a:avLst/>
          </a:prstGeom>
          <a:noFill/>
        </p:spPr>
      </p:pic>
      <p:sp>
        <p:nvSpPr>
          <p:cNvPr id="2671623" name="Rectangle 7"/>
          <p:cNvSpPr>
            <a:spLocks noChangeArrowheads="1"/>
          </p:cNvSpPr>
          <p:nvPr/>
        </p:nvSpPr>
        <p:spPr bwMode="auto">
          <a:xfrm>
            <a:off x="607219" y="642937"/>
            <a:ext cx="3929063" cy="2928938"/>
          </a:xfrm>
          <a:prstGeom prst="rect">
            <a:avLst/>
          </a:prstGeom>
          <a:noFill/>
          <a:ln w="9525">
            <a:solidFill>
              <a:schemeClr val="tx1"/>
            </a:solidFill>
            <a:miter lim="800000"/>
            <a:headEnd/>
            <a:tailEnd/>
          </a:ln>
          <a:effectLst/>
        </p:spPr>
        <p:txBody>
          <a:bodyPr wrap="none" lIns="85725" tIns="42863" rIns="85725" bIns="42863" anchor="ctr">
            <a:prstTxWarp prst="textNoShape">
              <a:avLst/>
            </a:prstTxWarp>
          </a:bodyPr>
          <a:lstStyle/>
          <a:p>
            <a:endParaRPr lang="fr-FR"/>
          </a:p>
        </p:txBody>
      </p:sp>
      <p:sp>
        <p:nvSpPr>
          <p:cNvPr id="2671624" name="Rectangle 8"/>
          <p:cNvSpPr>
            <a:spLocks noChangeArrowheads="1"/>
          </p:cNvSpPr>
          <p:nvPr/>
        </p:nvSpPr>
        <p:spPr bwMode="auto">
          <a:xfrm>
            <a:off x="4607719" y="642937"/>
            <a:ext cx="3929063" cy="2928938"/>
          </a:xfrm>
          <a:prstGeom prst="rect">
            <a:avLst/>
          </a:prstGeom>
          <a:noFill/>
          <a:ln w="9525">
            <a:solidFill>
              <a:schemeClr val="tx1"/>
            </a:solidFill>
            <a:miter lim="800000"/>
            <a:headEnd/>
            <a:tailEnd/>
          </a:ln>
          <a:effectLst/>
        </p:spPr>
        <p:txBody>
          <a:bodyPr wrap="none" lIns="85725" tIns="42863" rIns="85725" bIns="42863" anchor="ctr">
            <a:prstTxWarp prst="textNoShape">
              <a:avLst/>
            </a:prstTxWarp>
          </a:bodyPr>
          <a:lstStyle/>
          <a:p>
            <a:endParaRPr lang="fr-FR"/>
          </a:p>
        </p:txBody>
      </p:sp>
      <p:sp>
        <p:nvSpPr>
          <p:cNvPr id="2671625" name="Rectangle 9"/>
          <p:cNvSpPr>
            <a:spLocks noChangeArrowheads="1"/>
          </p:cNvSpPr>
          <p:nvPr/>
        </p:nvSpPr>
        <p:spPr bwMode="auto">
          <a:xfrm>
            <a:off x="607219" y="3643312"/>
            <a:ext cx="3929063" cy="2928938"/>
          </a:xfrm>
          <a:prstGeom prst="rect">
            <a:avLst/>
          </a:prstGeom>
          <a:noFill/>
          <a:ln w="9525">
            <a:solidFill>
              <a:schemeClr val="tx1"/>
            </a:solidFill>
            <a:miter lim="800000"/>
            <a:headEnd/>
            <a:tailEnd/>
          </a:ln>
          <a:effectLst/>
        </p:spPr>
        <p:txBody>
          <a:bodyPr wrap="none" lIns="85725" tIns="42863" rIns="85725" bIns="42863" anchor="ctr">
            <a:prstTxWarp prst="textNoShape">
              <a:avLst/>
            </a:prstTxWarp>
          </a:bodyPr>
          <a:lstStyle/>
          <a:p>
            <a:endParaRPr lang="fr-FR"/>
          </a:p>
        </p:txBody>
      </p:sp>
      <p:sp>
        <p:nvSpPr>
          <p:cNvPr id="2671626" name="Rectangle 10"/>
          <p:cNvSpPr>
            <a:spLocks noChangeArrowheads="1"/>
          </p:cNvSpPr>
          <p:nvPr/>
        </p:nvSpPr>
        <p:spPr bwMode="auto">
          <a:xfrm>
            <a:off x="4607719" y="3643312"/>
            <a:ext cx="3929063" cy="2928938"/>
          </a:xfrm>
          <a:prstGeom prst="rect">
            <a:avLst/>
          </a:prstGeom>
          <a:noFill/>
          <a:ln w="9525">
            <a:solidFill>
              <a:schemeClr val="tx1"/>
            </a:solidFill>
            <a:miter lim="800000"/>
            <a:headEnd/>
            <a:tailEnd/>
          </a:ln>
          <a:effectLst/>
        </p:spPr>
        <p:txBody>
          <a:bodyPr wrap="none" lIns="85725" tIns="42863" rIns="85725" bIns="42863" anchor="ctr">
            <a:prstTxWarp prst="textNoShape">
              <a:avLst/>
            </a:prstTxWarp>
          </a:bodyPr>
          <a:lstStyle/>
          <a:p>
            <a:endParaRPr lang="fr-FR"/>
          </a:p>
        </p:txBody>
      </p:sp>
      <p:pic>
        <p:nvPicPr>
          <p:cNvPr id="11" name="Image 10"/>
          <p:cNvPicPr>
            <a:picLocks noChangeAspect="1"/>
          </p:cNvPicPr>
          <p:nvPr/>
        </p:nvPicPr>
        <p:blipFill>
          <a:blip r:embed="rId4"/>
          <a:stretch>
            <a:fillRect/>
          </a:stretch>
        </p:blipFill>
        <p:spPr>
          <a:xfrm>
            <a:off x="4724400" y="3733800"/>
            <a:ext cx="3962400" cy="2438400"/>
          </a:xfrm>
          <a:prstGeom prst="rect">
            <a:avLst/>
          </a:prstGeom>
        </p:spPr>
      </p:pic>
      <p:pic>
        <p:nvPicPr>
          <p:cNvPr id="12" name="Image 11"/>
          <p:cNvPicPr>
            <a:picLocks noChangeAspect="1"/>
          </p:cNvPicPr>
          <p:nvPr/>
        </p:nvPicPr>
        <p:blipFill>
          <a:blip r:embed="rId5"/>
          <a:stretch>
            <a:fillRect/>
          </a:stretch>
        </p:blipFill>
        <p:spPr>
          <a:xfrm>
            <a:off x="685800" y="3657600"/>
            <a:ext cx="3886200" cy="2750622"/>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Espace réservé du contenu 1"/>
          <p:cNvSpPr>
            <a:spLocks noGrp="1"/>
          </p:cNvSpPr>
          <p:nvPr>
            <p:ph/>
          </p:nvPr>
        </p:nvSpPr>
        <p:spPr bwMode="auto">
          <a:xfrm>
            <a:off x="-304800" y="0"/>
            <a:ext cx="9448800" cy="6858000"/>
          </a:xfrm>
          <a:noFill/>
          <a:ln>
            <a:miter lim="800000"/>
            <a:headEnd/>
            <a:tailEnd/>
          </a:ln>
        </p:spPr>
        <p:txBody>
          <a:bodyPr wrap="square" lIns="91440" tIns="45720" rIns="91440" bIns="45720" numCol="1" anchor="t" anchorCtr="0" compatLnSpc="1">
            <a:prstTxWarp prst="textNoShape">
              <a:avLst/>
            </a:prstTxWarp>
          </a:bodyPr>
          <a:lstStyle/>
          <a:p>
            <a:pPr algn="ctr">
              <a:buFont typeface="StarSymbol" charset="0"/>
              <a:buNone/>
            </a:pPr>
            <a:r>
              <a:rPr lang="en-GB" sz="2400" b="1" dirty="0" smtClean="0">
                <a:solidFill>
                  <a:srgbClr val="FFFFFF"/>
                </a:solidFill>
              </a:rPr>
              <a:t>    Global </a:t>
            </a:r>
            <a:r>
              <a:rPr lang="en-GB" sz="2400" b="1" dirty="0" err="1" smtClean="0">
                <a:solidFill>
                  <a:srgbClr val="FFFFFF"/>
                </a:solidFill>
              </a:rPr>
              <a:t>Roadmapping</a:t>
            </a:r>
            <a:endParaRPr lang="en-GB" sz="2400" b="1" dirty="0" smtClean="0">
              <a:solidFill>
                <a:srgbClr val="FFFFFF"/>
              </a:solidFill>
            </a:endParaRPr>
          </a:p>
          <a:p>
            <a:pPr algn="ctr">
              <a:buNone/>
            </a:pPr>
            <a:r>
              <a:rPr lang="en-GB" sz="2400" b="1" dirty="0" smtClean="0">
                <a:solidFill>
                  <a:srgbClr val="FFFFFF"/>
                </a:solidFill>
              </a:rPr>
              <a:t>From  the Working Group on </a:t>
            </a:r>
            <a:r>
              <a:rPr lang="en-GB" sz="2400" b="1" dirty="0" err="1" smtClean="0">
                <a:solidFill>
                  <a:srgbClr val="FFFFFF"/>
                </a:solidFill>
              </a:rPr>
              <a:t>Astroparticle</a:t>
            </a:r>
            <a:r>
              <a:rPr lang="en-GB" sz="2400" b="1" dirty="0" smtClean="0">
                <a:solidFill>
                  <a:srgbClr val="FFFFFF"/>
                </a:solidFill>
              </a:rPr>
              <a:t> Physics  (2009-2010)</a:t>
            </a:r>
          </a:p>
          <a:p>
            <a:pPr algn="ctr">
              <a:buNone/>
            </a:pPr>
            <a:r>
              <a:rPr lang="en-GB" sz="2400" b="1" dirty="0" smtClean="0">
                <a:solidFill>
                  <a:srgbClr val="FFFFFF"/>
                </a:solidFill>
              </a:rPr>
              <a:t>of the OECD Global Science Forum  to the </a:t>
            </a:r>
          </a:p>
          <a:p>
            <a:pPr algn="ctr">
              <a:buNone/>
            </a:pPr>
            <a:r>
              <a:rPr lang="en-GB" sz="2400" b="1" i="1" dirty="0" err="1" smtClean="0">
                <a:solidFill>
                  <a:srgbClr val="FFFFFF"/>
                </a:solidFill>
                <a:latin typeface="Cambria"/>
                <a:cs typeface="Cambria"/>
              </a:rPr>
              <a:t>Astroparticle</a:t>
            </a:r>
            <a:r>
              <a:rPr lang="en-GB" sz="2400" b="1" i="1" dirty="0" smtClean="0">
                <a:solidFill>
                  <a:srgbClr val="FFFFFF"/>
                </a:solidFill>
                <a:latin typeface="Cambria"/>
                <a:cs typeface="Cambria"/>
              </a:rPr>
              <a:t> Physics   International  Forum</a:t>
            </a:r>
            <a:r>
              <a:rPr lang="fr-FR" sz="2400" b="1" dirty="0" smtClean="0">
                <a:solidFill>
                  <a:srgbClr val="FFFFFF"/>
                </a:solidFill>
                <a:latin typeface="Cambria"/>
                <a:cs typeface="Cambria"/>
              </a:rPr>
              <a:t>  (APIF). </a:t>
            </a:r>
          </a:p>
          <a:p>
            <a:pPr algn="ctr">
              <a:buNone/>
            </a:pPr>
            <a:endParaRPr lang="en-GB" sz="1800" b="1" dirty="0" smtClean="0">
              <a:solidFill>
                <a:schemeClr val="bg1"/>
              </a:solidFill>
              <a:latin typeface="Cambria"/>
              <a:cs typeface="Cambria"/>
            </a:endParaRPr>
          </a:p>
          <a:p>
            <a:pPr lvl="1">
              <a:buClr>
                <a:srgbClr val="FF6600"/>
              </a:buClr>
              <a:buSzPct val="120000"/>
              <a:buFont typeface="Wingdings" charset="2"/>
              <a:buChar char="Ø"/>
            </a:pPr>
            <a:r>
              <a:rPr lang="en-GB" sz="1800" b="1" dirty="0" smtClean="0">
                <a:solidFill>
                  <a:srgbClr val="FFFFFF"/>
                </a:solidFill>
                <a:latin typeface="Cambria"/>
                <a:cs typeface="Cambria"/>
              </a:rPr>
              <a:t> Working Group on </a:t>
            </a:r>
            <a:r>
              <a:rPr lang="en-GB" sz="1800" b="1" dirty="0" err="1" smtClean="0">
                <a:solidFill>
                  <a:srgbClr val="FFFFFF"/>
                </a:solidFill>
                <a:latin typeface="Cambria"/>
                <a:cs typeface="Cambria"/>
              </a:rPr>
              <a:t>Astroparticle</a:t>
            </a:r>
            <a:r>
              <a:rPr lang="en-GB" sz="1800" b="1" dirty="0" smtClean="0">
                <a:solidFill>
                  <a:srgbClr val="FFFFFF"/>
                </a:solidFill>
                <a:latin typeface="Cambria"/>
                <a:cs typeface="Cambria"/>
              </a:rPr>
              <a:t> Physics:  </a:t>
            </a:r>
            <a:r>
              <a:rPr lang="en-GB" sz="1800" b="1" dirty="0" smtClean="0">
                <a:solidFill>
                  <a:schemeClr val="bg1"/>
                </a:solidFill>
                <a:latin typeface="Cambria"/>
                <a:cs typeface="Cambria"/>
              </a:rPr>
              <a:t>EU,  US,  Japan, China,  India, Russia, Australia,  Canada, Argentina</a:t>
            </a:r>
            <a:r>
              <a:rPr lang="en-GB" sz="1800" b="1" dirty="0" smtClean="0">
                <a:solidFill>
                  <a:srgbClr val="FFFFFF"/>
                </a:solidFill>
                <a:latin typeface="Cambria"/>
                <a:cs typeface="Cambria"/>
              </a:rPr>
              <a:t>  worked for 2 years . Chair M. Spiro (FR)</a:t>
            </a:r>
          </a:p>
          <a:p>
            <a:pPr lvl="2">
              <a:buClr>
                <a:srgbClr val="FF6600"/>
              </a:buClr>
              <a:buSzPct val="120000"/>
              <a:buFont typeface="Wingdings" charset="2"/>
              <a:buChar char="Ø"/>
            </a:pPr>
            <a:r>
              <a:rPr lang="en-GB" sz="1800" b="1" dirty="0" smtClean="0">
                <a:solidFill>
                  <a:srgbClr val="FFFFFF"/>
                </a:solidFill>
                <a:latin typeface="Cambria"/>
                <a:cs typeface="Cambria"/>
              </a:rPr>
              <a:t>Produced a strategic visions  of the field   ( can be found in  </a:t>
            </a:r>
            <a:r>
              <a:rPr lang="fr-FR" sz="1800" dirty="0" smtClean="0">
                <a:latin typeface="Cambria"/>
                <a:cs typeface="Cambria"/>
                <a:hlinkClick r:id="rId2"/>
              </a:rPr>
              <a:t>www.oecd.org/sti/gsf</a:t>
            </a:r>
            <a:r>
              <a:rPr lang="fr-FR" sz="1800" dirty="0" smtClean="0">
                <a:latin typeface="Cambria"/>
                <a:cs typeface="Cambria"/>
              </a:rPr>
              <a:t>.</a:t>
            </a:r>
            <a:r>
              <a:rPr lang="fr-FR" sz="1800" dirty="0" smtClean="0">
                <a:solidFill>
                  <a:srgbClr val="FFFFFF"/>
                </a:solidFill>
                <a:latin typeface="Cambria"/>
                <a:cs typeface="Cambria"/>
              </a:rPr>
              <a:t>) </a:t>
            </a:r>
            <a:endParaRPr lang="en-GB" sz="1800" b="1" dirty="0" smtClean="0">
              <a:solidFill>
                <a:srgbClr val="FFFFFF"/>
              </a:solidFill>
              <a:latin typeface="Cambria"/>
              <a:cs typeface="Cambria"/>
            </a:endParaRPr>
          </a:p>
          <a:p>
            <a:pPr lvl="2">
              <a:buClr>
                <a:srgbClr val="FF6600"/>
              </a:buClr>
              <a:buSzPct val="120000"/>
              <a:buFont typeface="Wingdings" charset="2"/>
              <a:buChar char="Ø"/>
            </a:pPr>
            <a:r>
              <a:rPr lang="en-GB" sz="1800" b="1" dirty="0" smtClean="0">
                <a:solidFill>
                  <a:srgbClr val="FFFFFF"/>
                </a:solidFill>
                <a:latin typeface="Cambria"/>
                <a:cs typeface="Cambria"/>
              </a:rPr>
              <a:t> Prompted the creation of a committee reporting to OECD GSF called  </a:t>
            </a:r>
            <a:r>
              <a:rPr lang="en-GB" sz="1800" b="1" i="1" dirty="0" err="1" smtClean="0">
                <a:solidFill>
                  <a:srgbClr val="FFFFFF"/>
                </a:solidFill>
                <a:latin typeface="Cambria"/>
                <a:cs typeface="Cambria"/>
              </a:rPr>
              <a:t>Astroparticle</a:t>
            </a:r>
            <a:r>
              <a:rPr lang="en-GB" sz="1800" b="1" i="1" dirty="0" smtClean="0">
                <a:solidFill>
                  <a:srgbClr val="FFFFFF"/>
                </a:solidFill>
                <a:latin typeface="Cambria"/>
                <a:cs typeface="Cambria"/>
              </a:rPr>
              <a:t> Physics   International  Forum</a:t>
            </a:r>
            <a:r>
              <a:rPr lang="fr-FR" sz="1800" b="1" dirty="0" smtClean="0">
                <a:solidFill>
                  <a:srgbClr val="FFFFFF"/>
                </a:solidFill>
                <a:latin typeface="Cambria"/>
                <a:cs typeface="Cambria"/>
              </a:rPr>
              <a:t>  (APIF).  </a:t>
            </a:r>
          </a:p>
          <a:p>
            <a:pPr lvl="1">
              <a:buClr>
                <a:srgbClr val="FF6600"/>
              </a:buClr>
              <a:buSzPct val="120000"/>
              <a:buFont typeface="Wingdings" charset="2"/>
              <a:buChar char="Ø"/>
            </a:pPr>
            <a:r>
              <a:rPr lang="fr-FR" sz="1800" b="1" dirty="0" smtClean="0">
                <a:solidFill>
                  <a:srgbClr val="FFFFFF"/>
                </a:solidFill>
                <a:latin typeface="Cambria"/>
                <a:cs typeface="Cambria"/>
              </a:rPr>
              <a:t>APIF: first APIF meeting 4-5 April 2011 in Paris.  Chair M. Turner (US)</a:t>
            </a:r>
          </a:p>
          <a:p>
            <a:pPr lvl="2">
              <a:buClr>
                <a:srgbClr val="FF6600"/>
              </a:buClr>
              <a:buSzPct val="120000"/>
              <a:buFont typeface="Wingdings" charset="2"/>
              <a:buChar char="Ø"/>
            </a:pPr>
            <a:r>
              <a:rPr lang="en-GB" sz="1800" b="1" dirty="0" smtClean="0">
                <a:solidFill>
                  <a:srgbClr val="FFFFFF"/>
                </a:solidFill>
                <a:latin typeface="Cambria"/>
                <a:cs typeface="Cambria"/>
              </a:rPr>
              <a:t>From medium scale observatories to world-wide structures </a:t>
            </a:r>
          </a:p>
          <a:p>
            <a:pPr lvl="3">
              <a:buClr>
                <a:srgbClr val="FF6600"/>
              </a:buClr>
              <a:buSzPct val="120000"/>
              <a:buFont typeface="Wingdings" charset="2"/>
              <a:buChar char="Ø"/>
            </a:pPr>
            <a:r>
              <a:rPr lang="en-GB" b="1" dirty="0" smtClean="0">
                <a:solidFill>
                  <a:srgbClr val="FFFFFF"/>
                </a:solidFill>
                <a:latin typeface="Cambria"/>
                <a:cs typeface="Cambria"/>
              </a:rPr>
              <a:t>Work on coordination schemes</a:t>
            </a:r>
          </a:p>
          <a:p>
            <a:pPr lvl="3">
              <a:buClr>
                <a:srgbClr val="FF6600"/>
              </a:buClr>
              <a:buSzPct val="120000"/>
              <a:buFont typeface="Wingdings" charset="2"/>
              <a:buChar char="Ø"/>
            </a:pPr>
            <a:r>
              <a:rPr lang="en-GB" b="1" dirty="0" smtClean="0">
                <a:solidFill>
                  <a:srgbClr val="FFFFFF"/>
                </a:solidFill>
                <a:latin typeface="Cambria"/>
                <a:cs typeface="Cambria"/>
              </a:rPr>
              <a:t>Work on institutional and project  implementations</a:t>
            </a:r>
          </a:p>
          <a:p>
            <a:pPr lvl="3">
              <a:buClr>
                <a:srgbClr val="FF6600"/>
              </a:buClr>
              <a:buSzPct val="120000"/>
              <a:buFont typeface="Wingdings" charset="2"/>
              <a:buChar char="Ø"/>
            </a:pPr>
            <a:r>
              <a:rPr lang="en-GB" b="1" dirty="0" smtClean="0">
                <a:solidFill>
                  <a:srgbClr val="FFFFFF"/>
                </a:solidFill>
                <a:latin typeface="Cambria"/>
                <a:cs typeface="Cambria"/>
              </a:rPr>
              <a:t>Work on data access, observation policies etc? </a:t>
            </a:r>
          </a:p>
          <a:p>
            <a:pPr lvl="2">
              <a:buClr>
                <a:srgbClr val="FF6600"/>
              </a:buClr>
              <a:buSzPct val="120000"/>
              <a:buFont typeface="Wingdings" charset="2"/>
              <a:buChar char="Ø"/>
            </a:pPr>
            <a:endParaRPr lang="fr-FR" sz="1700" b="1" dirty="0" smtClean="0">
              <a:solidFill>
                <a:srgbClr val="FFFFFF"/>
              </a:solidFill>
              <a:latin typeface="Cambria"/>
              <a:cs typeface="Cambria"/>
            </a:endParaRPr>
          </a:p>
          <a:p>
            <a:pPr lvl="2">
              <a:buClr>
                <a:srgbClr val="FF6600"/>
              </a:buClr>
              <a:buSzPct val="120000"/>
              <a:buNone/>
            </a:pPr>
            <a:endParaRPr lang="fr-FR" b="1" dirty="0" smtClean="0">
              <a:solidFill>
                <a:srgbClr val="FFFFFF"/>
              </a:solidFill>
              <a:latin typeface="Cambria"/>
              <a:cs typeface="Cambria"/>
            </a:endParaRPr>
          </a:p>
          <a:p>
            <a:pPr lvl="2">
              <a:buClr>
                <a:srgbClr val="FF6600"/>
              </a:buClr>
              <a:buSzPct val="120000"/>
              <a:buFont typeface="Wingdings" charset="2"/>
              <a:buChar char="Ø"/>
            </a:pPr>
            <a:endParaRPr lang="fr-FR" b="1" dirty="0" smtClean="0">
              <a:solidFill>
                <a:srgbClr val="FFFFFF"/>
              </a:solidFill>
              <a:latin typeface="Cambria"/>
              <a:cs typeface="Cambria"/>
            </a:endParaRPr>
          </a:p>
          <a:p>
            <a:pPr lvl="2">
              <a:buClr>
                <a:srgbClr val="FF6600"/>
              </a:buClr>
              <a:buSzPct val="120000"/>
              <a:buFont typeface="Wingdings" charset="2"/>
              <a:buChar char="Ø"/>
            </a:pPr>
            <a:endParaRPr lang="fr-FR" dirty="0" smtClean="0">
              <a:solidFill>
                <a:srgbClr val="FFFFFF"/>
              </a:solidFill>
              <a:latin typeface="Cambria"/>
              <a:cs typeface="Cambria"/>
            </a:endParaRPr>
          </a:p>
          <a:p>
            <a:pPr lvl="1">
              <a:buClr>
                <a:srgbClr val="FF6600"/>
              </a:buClr>
              <a:buSzPct val="120000"/>
              <a:buFont typeface="Wingdings" charset="2"/>
              <a:buChar char="Ø"/>
            </a:pPr>
            <a:endParaRPr lang="en-GB" sz="2400" b="1" dirty="0" smtClean="0">
              <a:solidFill>
                <a:srgbClr val="FFFFFF"/>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304800" y="304800"/>
            <a:ext cx="8375650" cy="6141437"/>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ZoneTexte 3"/>
          <p:cNvSpPr txBox="1"/>
          <p:nvPr/>
        </p:nvSpPr>
        <p:spPr>
          <a:xfrm>
            <a:off x="228600" y="0"/>
            <a:ext cx="8915400" cy="1754327"/>
          </a:xfrm>
          <a:prstGeom prst="rect">
            <a:avLst/>
          </a:prstGeom>
          <a:noFill/>
        </p:spPr>
        <p:txBody>
          <a:bodyPr wrap="square" rtlCol="0">
            <a:spAutoFit/>
          </a:bodyPr>
          <a:lstStyle/>
          <a:p>
            <a:pPr algn="just"/>
            <a:r>
              <a:rPr lang="fr-FR" b="1" dirty="0" err="1" smtClean="0">
                <a:solidFill>
                  <a:srgbClr val="FFFFFF"/>
                </a:solidFill>
                <a:latin typeface="Cambria"/>
                <a:cs typeface="Cambria"/>
              </a:rPr>
              <a:t>Probing</a:t>
            </a:r>
            <a:r>
              <a:rPr lang="fr-FR" b="1" dirty="0" smtClean="0">
                <a:solidFill>
                  <a:srgbClr val="FFFFFF"/>
                </a:solidFill>
                <a:latin typeface="Cambria"/>
                <a:cs typeface="Cambria"/>
              </a:rPr>
              <a:t> the neutrino mass DBD</a:t>
            </a:r>
            <a:r>
              <a:rPr lang="fr-FR" dirty="0" smtClean="0">
                <a:solidFill>
                  <a:srgbClr val="FFFFFF"/>
                </a:solidFill>
                <a:latin typeface="Cambria"/>
                <a:cs typeface="Cambria"/>
              </a:rPr>
              <a:t>, </a:t>
            </a:r>
            <a:r>
              <a:rPr lang="en-GB" sz="2000" dirty="0" smtClean="0">
                <a:solidFill>
                  <a:srgbClr val="FFFFFF"/>
                </a:solidFill>
                <a:latin typeface="Cambria"/>
                <a:cs typeface="Cambria"/>
              </a:rPr>
              <a:t>the only known experimental approach to testing the </a:t>
            </a:r>
            <a:r>
              <a:rPr lang="en-GB" sz="2000" dirty="0" err="1" smtClean="0">
                <a:solidFill>
                  <a:srgbClr val="FFFFFF"/>
                </a:solidFill>
                <a:latin typeface="Cambria"/>
                <a:cs typeface="Cambria"/>
              </a:rPr>
              <a:t>Majorana</a:t>
            </a:r>
            <a:r>
              <a:rPr lang="en-GB" sz="2000" dirty="0" smtClean="0">
                <a:solidFill>
                  <a:srgbClr val="FFFFFF"/>
                </a:solidFill>
                <a:latin typeface="Cambria"/>
                <a:cs typeface="Cambria"/>
              </a:rPr>
              <a:t> nature of neutrinos is the detection of </a:t>
            </a:r>
            <a:r>
              <a:rPr lang="en-GB" sz="2000" dirty="0" err="1" smtClean="0">
                <a:solidFill>
                  <a:srgbClr val="FFFFFF"/>
                </a:solidFill>
                <a:latin typeface="Cambria"/>
                <a:cs typeface="Cambria"/>
              </a:rPr>
              <a:t>neutrinoless</a:t>
            </a:r>
            <a:r>
              <a:rPr lang="en-GB" sz="2000" dirty="0" smtClean="0">
                <a:solidFill>
                  <a:srgbClr val="FFFFFF"/>
                </a:solidFill>
                <a:latin typeface="Cambria"/>
                <a:cs typeface="Cambria"/>
              </a:rPr>
              <a:t> double beta decays DBD (which would also provide information about their masses). </a:t>
            </a:r>
          </a:p>
          <a:p>
            <a:endParaRPr lang="fr-FR" dirty="0">
              <a:solidFill>
                <a:srgbClr val="FFFFFF"/>
              </a:solidFill>
              <a:latin typeface="Cambria"/>
              <a:cs typeface="Cambria"/>
            </a:endParaRPr>
          </a:p>
        </p:txBody>
      </p:sp>
      <p:pic>
        <p:nvPicPr>
          <p:cNvPr id="14" name="Image 13"/>
          <p:cNvPicPr>
            <a:picLocks noChangeAspect="1"/>
          </p:cNvPicPr>
          <p:nvPr/>
        </p:nvPicPr>
        <p:blipFill>
          <a:blip r:embed="rId2"/>
          <a:stretch>
            <a:fillRect/>
          </a:stretch>
        </p:blipFill>
        <p:spPr>
          <a:xfrm>
            <a:off x="1447800" y="1524000"/>
            <a:ext cx="6553200" cy="4938897"/>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783263" y="3200400"/>
            <a:ext cx="2908300" cy="1808163"/>
            <a:chOff x="3643" y="2016"/>
            <a:chExt cx="1832" cy="1139"/>
          </a:xfrm>
        </p:grpSpPr>
        <p:sp>
          <p:nvSpPr>
            <p:cNvPr id="11304" name="Text Box 3"/>
            <p:cNvSpPr txBox="1">
              <a:spLocks noChangeArrowheads="1"/>
            </p:cNvSpPr>
            <p:nvPr/>
          </p:nvSpPr>
          <p:spPr bwMode="auto">
            <a:xfrm>
              <a:off x="3841" y="2709"/>
              <a:ext cx="1634" cy="446"/>
            </a:xfrm>
            <a:prstGeom prst="rect">
              <a:avLst/>
            </a:prstGeom>
            <a:solidFill>
              <a:srgbClr val="EAEAEA"/>
            </a:solidFill>
            <a:ln w="9525">
              <a:solidFill>
                <a:srgbClr val="996633"/>
              </a:solidFill>
              <a:miter lim="800000"/>
              <a:headEnd/>
              <a:tailEnd/>
            </a:ln>
          </p:spPr>
          <p:txBody>
            <a:bodyPr wrap="none">
              <a:prstTxWarp prst="textNoShape">
                <a:avLst/>
              </a:prstTxWarp>
              <a:spAutoFit/>
            </a:bodyPr>
            <a:lstStyle/>
            <a:p>
              <a:pPr algn="ctr"/>
              <a:r>
                <a:rPr lang="it-IT" sz="2000" dirty="0" err="1"/>
                <a:t>parameter</a:t>
              </a:r>
              <a:r>
                <a:rPr lang="it-IT" sz="2000" dirty="0"/>
                <a:t> </a:t>
              </a:r>
              <a:r>
                <a:rPr lang="it-IT" sz="2000" dirty="0" err="1"/>
                <a:t>containing</a:t>
              </a:r>
              <a:r>
                <a:rPr lang="it-IT" sz="2000" dirty="0"/>
                <a:t> </a:t>
              </a:r>
            </a:p>
            <a:p>
              <a:pPr algn="ctr"/>
              <a:r>
                <a:rPr lang="it-IT" sz="2000" dirty="0"/>
                <a:t>the </a:t>
              </a:r>
              <a:r>
                <a:rPr lang="it-IT" sz="2000" dirty="0" err="1">
                  <a:solidFill>
                    <a:srgbClr val="996633"/>
                  </a:solidFill>
                </a:rPr>
                <a:t>physics</a:t>
              </a:r>
              <a:endParaRPr lang="it-IT" sz="2000" dirty="0">
                <a:solidFill>
                  <a:srgbClr val="996633"/>
                </a:solidFill>
              </a:endParaRPr>
            </a:p>
          </p:txBody>
        </p:sp>
        <p:sp>
          <p:nvSpPr>
            <p:cNvPr id="11305" name="Oval 4"/>
            <p:cNvSpPr>
              <a:spLocks noChangeArrowheads="1"/>
            </p:cNvSpPr>
            <p:nvPr/>
          </p:nvSpPr>
          <p:spPr bwMode="auto">
            <a:xfrm>
              <a:off x="3643" y="2016"/>
              <a:ext cx="363" cy="317"/>
            </a:xfrm>
            <a:prstGeom prst="ellipse">
              <a:avLst/>
            </a:prstGeom>
            <a:solidFill>
              <a:srgbClr val="EAEAEA"/>
            </a:solidFill>
            <a:ln w="9525">
              <a:solidFill>
                <a:srgbClr val="996633"/>
              </a:solidFill>
              <a:round/>
              <a:headEnd/>
              <a:tailEnd/>
            </a:ln>
          </p:spPr>
          <p:txBody>
            <a:bodyPr wrap="none" anchor="ctr">
              <a:prstTxWarp prst="textNoShape">
                <a:avLst/>
              </a:prstTxWarp>
            </a:bodyPr>
            <a:lstStyle/>
            <a:p>
              <a:endParaRPr lang="fr-FR"/>
            </a:p>
          </p:txBody>
        </p:sp>
        <p:cxnSp>
          <p:nvCxnSpPr>
            <p:cNvPr id="11306" name="AutoShape 5"/>
            <p:cNvCxnSpPr>
              <a:cxnSpLocks noChangeShapeType="1"/>
              <a:stCxn id="11305" idx="4"/>
              <a:endCxn id="11304" idx="0"/>
            </p:cNvCxnSpPr>
            <p:nvPr/>
          </p:nvCxnSpPr>
          <p:spPr bwMode="auto">
            <a:xfrm rot="16200000" flipH="1">
              <a:off x="4053" y="2104"/>
              <a:ext cx="376" cy="833"/>
            </a:xfrm>
            <a:prstGeom prst="bentConnector3">
              <a:avLst>
                <a:gd name="adj1" fmla="val 50000"/>
              </a:avLst>
            </a:prstGeom>
            <a:noFill/>
            <a:ln w="9525">
              <a:solidFill>
                <a:srgbClr val="996633"/>
              </a:solidFill>
              <a:miter lim="800000"/>
              <a:headEnd/>
              <a:tailEnd/>
            </a:ln>
          </p:spPr>
        </p:cxnSp>
      </p:grpSp>
      <p:grpSp>
        <p:nvGrpSpPr>
          <p:cNvPr id="3" name="Group 6"/>
          <p:cNvGrpSpPr>
            <a:grpSpLocks/>
          </p:cNvGrpSpPr>
          <p:nvPr/>
        </p:nvGrpSpPr>
        <p:grpSpPr bwMode="auto">
          <a:xfrm>
            <a:off x="3098800" y="3167063"/>
            <a:ext cx="3119438" cy="2273300"/>
            <a:chOff x="1952" y="1995"/>
            <a:chExt cx="1965" cy="1432"/>
          </a:xfrm>
        </p:grpSpPr>
        <p:sp>
          <p:nvSpPr>
            <p:cNvPr id="11301" name="Text Box 7"/>
            <p:cNvSpPr txBox="1">
              <a:spLocks noChangeArrowheads="1"/>
            </p:cNvSpPr>
            <p:nvPr/>
          </p:nvSpPr>
          <p:spPr bwMode="auto">
            <a:xfrm>
              <a:off x="1952" y="2981"/>
              <a:ext cx="1965" cy="446"/>
            </a:xfrm>
            <a:prstGeom prst="rect">
              <a:avLst/>
            </a:prstGeom>
            <a:solidFill>
              <a:srgbClr val="EAEAEA"/>
            </a:solidFill>
            <a:ln w="9525">
              <a:solidFill>
                <a:srgbClr val="00CC00"/>
              </a:solidFill>
              <a:miter lim="800000"/>
              <a:headEnd/>
              <a:tailEnd/>
            </a:ln>
          </p:spPr>
          <p:txBody>
            <a:bodyPr wrap="none">
              <a:prstTxWarp prst="textNoShape">
                <a:avLst/>
              </a:prstTxWarp>
              <a:spAutoFit/>
            </a:bodyPr>
            <a:lstStyle/>
            <a:p>
              <a:pPr algn="ctr"/>
              <a:r>
                <a:rPr lang="it-IT" sz="2000" dirty="0" err="1"/>
                <a:t>what</a:t>
              </a:r>
              <a:r>
                <a:rPr lang="it-IT" sz="2000" dirty="0"/>
                <a:t> the </a:t>
              </a:r>
              <a:r>
                <a:rPr lang="it-IT" sz="2000" dirty="0" err="1">
                  <a:solidFill>
                    <a:srgbClr val="00CC00"/>
                  </a:solidFill>
                </a:rPr>
                <a:t>nuclear</a:t>
              </a:r>
              <a:r>
                <a:rPr lang="it-IT" sz="2000" dirty="0">
                  <a:solidFill>
                    <a:srgbClr val="00CC00"/>
                  </a:solidFill>
                </a:rPr>
                <a:t> </a:t>
              </a:r>
              <a:r>
                <a:rPr lang="it-IT" sz="2000" dirty="0" err="1">
                  <a:solidFill>
                    <a:srgbClr val="00CC00"/>
                  </a:solidFill>
                </a:rPr>
                <a:t>theorists</a:t>
              </a:r>
              <a:r>
                <a:rPr lang="it-IT" sz="2000" dirty="0"/>
                <a:t> </a:t>
              </a:r>
            </a:p>
            <a:p>
              <a:pPr algn="ctr"/>
              <a:r>
                <a:rPr lang="it-IT" sz="2000" dirty="0" err="1"/>
                <a:t>try</a:t>
              </a:r>
              <a:r>
                <a:rPr lang="it-IT" sz="2000" dirty="0"/>
                <a:t> </a:t>
              </a:r>
              <a:r>
                <a:rPr lang="it-IT" sz="2000" dirty="0" err="1"/>
                <a:t>to</a:t>
              </a:r>
              <a:r>
                <a:rPr lang="it-IT" sz="2000" dirty="0"/>
                <a:t> </a:t>
              </a:r>
              <a:r>
                <a:rPr lang="it-IT" sz="2000" dirty="0" err="1"/>
                <a:t>calculate</a:t>
              </a:r>
              <a:endParaRPr lang="it-IT" sz="2000" dirty="0"/>
            </a:p>
          </p:txBody>
        </p:sp>
        <p:sp>
          <p:nvSpPr>
            <p:cNvPr id="11302" name="Oval 8"/>
            <p:cNvSpPr>
              <a:spLocks noChangeArrowheads="1"/>
            </p:cNvSpPr>
            <p:nvPr/>
          </p:nvSpPr>
          <p:spPr bwMode="auto">
            <a:xfrm>
              <a:off x="3077" y="1995"/>
              <a:ext cx="440" cy="370"/>
            </a:xfrm>
            <a:prstGeom prst="ellipse">
              <a:avLst/>
            </a:prstGeom>
            <a:solidFill>
              <a:srgbClr val="EAEAEA"/>
            </a:solidFill>
            <a:ln w="9525">
              <a:solidFill>
                <a:srgbClr val="00CC00"/>
              </a:solidFill>
              <a:round/>
              <a:headEnd/>
              <a:tailEnd/>
            </a:ln>
          </p:spPr>
          <p:txBody>
            <a:bodyPr wrap="none" anchor="ctr">
              <a:prstTxWarp prst="textNoShape">
                <a:avLst/>
              </a:prstTxWarp>
            </a:bodyPr>
            <a:lstStyle/>
            <a:p>
              <a:endParaRPr lang="fr-FR"/>
            </a:p>
          </p:txBody>
        </p:sp>
        <p:cxnSp>
          <p:nvCxnSpPr>
            <p:cNvPr id="11303" name="AutoShape 9"/>
            <p:cNvCxnSpPr>
              <a:cxnSpLocks noChangeShapeType="1"/>
              <a:stCxn id="11302" idx="4"/>
              <a:endCxn id="11301" idx="0"/>
            </p:cNvCxnSpPr>
            <p:nvPr/>
          </p:nvCxnSpPr>
          <p:spPr bwMode="auto">
            <a:xfrm rot="5400000">
              <a:off x="2808" y="2492"/>
              <a:ext cx="616" cy="362"/>
            </a:xfrm>
            <a:prstGeom prst="bentConnector3">
              <a:avLst>
                <a:gd name="adj1" fmla="val 50000"/>
              </a:avLst>
            </a:prstGeom>
            <a:noFill/>
            <a:ln w="9525">
              <a:solidFill>
                <a:srgbClr val="00CC00"/>
              </a:solidFill>
              <a:miter lim="800000"/>
              <a:headEnd/>
              <a:tailEnd/>
            </a:ln>
          </p:spPr>
        </p:cxnSp>
      </p:grpSp>
      <p:grpSp>
        <p:nvGrpSpPr>
          <p:cNvPr id="4" name="Group 10"/>
          <p:cNvGrpSpPr>
            <a:grpSpLocks/>
          </p:cNvGrpSpPr>
          <p:nvPr/>
        </p:nvGrpSpPr>
        <p:grpSpPr bwMode="auto">
          <a:xfrm>
            <a:off x="117476" y="3141663"/>
            <a:ext cx="3441699" cy="1866900"/>
            <a:chOff x="74" y="1979"/>
            <a:chExt cx="2168" cy="1176"/>
          </a:xfrm>
        </p:grpSpPr>
        <p:sp>
          <p:nvSpPr>
            <p:cNvPr id="11298" name="Text Box 11"/>
            <p:cNvSpPr txBox="1">
              <a:spLocks noChangeArrowheads="1"/>
            </p:cNvSpPr>
            <p:nvPr/>
          </p:nvSpPr>
          <p:spPr bwMode="auto">
            <a:xfrm>
              <a:off x="74" y="2709"/>
              <a:ext cx="1947" cy="446"/>
            </a:xfrm>
            <a:prstGeom prst="rect">
              <a:avLst/>
            </a:prstGeom>
            <a:solidFill>
              <a:srgbClr val="EAEAEA"/>
            </a:solidFill>
            <a:ln w="9525">
              <a:solidFill>
                <a:srgbClr val="990099"/>
              </a:solidFill>
              <a:miter lim="800000"/>
              <a:headEnd/>
              <a:tailEnd/>
            </a:ln>
          </p:spPr>
          <p:txBody>
            <a:bodyPr wrap="none">
              <a:prstTxWarp prst="textNoShape">
                <a:avLst/>
              </a:prstTxWarp>
              <a:spAutoFit/>
            </a:bodyPr>
            <a:lstStyle/>
            <a:p>
              <a:pPr algn="ctr"/>
              <a:r>
                <a:rPr lang="it-IT" sz="2000" dirty="0" err="1"/>
                <a:t>what</a:t>
              </a:r>
              <a:r>
                <a:rPr lang="it-IT" sz="2000" dirty="0"/>
                <a:t> the </a:t>
              </a:r>
              <a:r>
                <a:rPr lang="it-IT" sz="2000" dirty="0" err="1">
                  <a:solidFill>
                    <a:srgbClr val="990099"/>
                  </a:solidFill>
                </a:rPr>
                <a:t>experimentalists</a:t>
              </a:r>
              <a:r>
                <a:rPr lang="it-IT" sz="2000" dirty="0"/>
                <a:t> </a:t>
              </a:r>
            </a:p>
            <a:p>
              <a:pPr algn="ctr"/>
              <a:r>
                <a:rPr lang="it-IT" sz="2000" dirty="0" err="1"/>
                <a:t>try</a:t>
              </a:r>
              <a:r>
                <a:rPr lang="it-IT" sz="2000" dirty="0"/>
                <a:t> </a:t>
              </a:r>
              <a:r>
                <a:rPr lang="it-IT" sz="2000" dirty="0" err="1"/>
                <a:t>to</a:t>
              </a:r>
              <a:r>
                <a:rPr lang="it-IT" sz="2000" dirty="0"/>
                <a:t> </a:t>
              </a:r>
              <a:r>
                <a:rPr lang="it-IT" sz="2000" dirty="0" err="1"/>
                <a:t>measure</a:t>
              </a:r>
              <a:endParaRPr lang="it-IT" dirty="0"/>
            </a:p>
          </p:txBody>
        </p:sp>
        <p:sp>
          <p:nvSpPr>
            <p:cNvPr id="11299" name="Oval 12"/>
            <p:cNvSpPr>
              <a:spLocks noChangeArrowheads="1"/>
            </p:cNvSpPr>
            <p:nvPr/>
          </p:nvSpPr>
          <p:spPr bwMode="auto">
            <a:xfrm>
              <a:off x="1879" y="1979"/>
              <a:ext cx="363" cy="362"/>
            </a:xfrm>
            <a:prstGeom prst="ellipse">
              <a:avLst/>
            </a:prstGeom>
            <a:solidFill>
              <a:srgbClr val="EAEAEA"/>
            </a:solidFill>
            <a:ln w="9525">
              <a:solidFill>
                <a:srgbClr val="990099"/>
              </a:solidFill>
              <a:round/>
              <a:headEnd/>
              <a:tailEnd/>
            </a:ln>
          </p:spPr>
          <p:txBody>
            <a:bodyPr wrap="none" anchor="ctr">
              <a:prstTxWarp prst="textNoShape">
                <a:avLst/>
              </a:prstTxWarp>
            </a:bodyPr>
            <a:lstStyle/>
            <a:p>
              <a:endParaRPr lang="fr-FR"/>
            </a:p>
          </p:txBody>
        </p:sp>
        <p:cxnSp>
          <p:nvCxnSpPr>
            <p:cNvPr id="11300" name="AutoShape 13"/>
            <p:cNvCxnSpPr>
              <a:cxnSpLocks noChangeShapeType="1"/>
              <a:stCxn id="11298" idx="0"/>
              <a:endCxn id="11299" idx="4"/>
            </p:cNvCxnSpPr>
            <p:nvPr/>
          </p:nvCxnSpPr>
          <p:spPr bwMode="auto">
            <a:xfrm rot="5400000" flipH="1" flipV="1">
              <a:off x="1370" y="2019"/>
              <a:ext cx="368" cy="1012"/>
            </a:xfrm>
            <a:prstGeom prst="bentConnector3">
              <a:avLst>
                <a:gd name="adj1" fmla="val 50000"/>
              </a:avLst>
            </a:prstGeom>
            <a:noFill/>
            <a:ln w="9525">
              <a:solidFill>
                <a:srgbClr val="990099"/>
              </a:solidFill>
              <a:miter lim="800000"/>
              <a:headEnd/>
              <a:tailEnd/>
            </a:ln>
          </p:spPr>
        </p:cxnSp>
      </p:grpSp>
      <p:grpSp>
        <p:nvGrpSpPr>
          <p:cNvPr id="5" name="Group 15"/>
          <p:cNvGrpSpPr>
            <a:grpSpLocks/>
          </p:cNvGrpSpPr>
          <p:nvPr/>
        </p:nvGrpSpPr>
        <p:grpSpPr bwMode="auto">
          <a:xfrm>
            <a:off x="579438" y="2197100"/>
            <a:ext cx="8169275" cy="1452563"/>
            <a:chOff x="260" y="528"/>
            <a:chExt cx="5146" cy="915"/>
          </a:xfrm>
        </p:grpSpPr>
        <p:sp>
          <p:nvSpPr>
            <p:cNvPr id="11289" name="Text Box 16"/>
            <p:cNvSpPr txBox="1">
              <a:spLocks noChangeArrowheads="1"/>
            </p:cNvSpPr>
            <p:nvPr/>
          </p:nvSpPr>
          <p:spPr bwMode="auto">
            <a:xfrm>
              <a:off x="1787" y="1152"/>
              <a:ext cx="2335" cy="291"/>
            </a:xfrm>
            <a:prstGeom prst="rect">
              <a:avLst/>
            </a:prstGeom>
            <a:noFill/>
            <a:ln w="9525">
              <a:noFill/>
              <a:miter lim="800000"/>
              <a:headEnd/>
              <a:tailEnd/>
            </a:ln>
          </p:spPr>
          <p:txBody>
            <a:bodyPr wrap="none">
              <a:prstTxWarp prst="textNoShape">
                <a:avLst/>
              </a:prstTxWarp>
              <a:spAutoFit/>
            </a:bodyPr>
            <a:lstStyle/>
            <a:p>
              <a:r>
                <a:rPr lang="it-IT" sz="2400" dirty="0">
                  <a:solidFill>
                    <a:srgbClr val="990099"/>
                  </a:solidFill>
                  <a:latin typeface="Symbol" charset="2"/>
                </a:rPr>
                <a:t>1/t</a:t>
              </a:r>
              <a:r>
                <a:rPr lang="it-IT" sz="2400" dirty="0">
                  <a:latin typeface="Symbol" charset="2"/>
                </a:rPr>
                <a:t> </a:t>
              </a:r>
              <a:r>
                <a:rPr lang="it-IT" sz="2400" dirty="0">
                  <a:solidFill>
                    <a:srgbClr val="FFFFFF"/>
                  </a:solidFill>
                </a:rPr>
                <a:t>= </a:t>
              </a:r>
              <a:r>
                <a:rPr lang="it-IT" sz="2400" dirty="0">
                  <a:solidFill>
                    <a:srgbClr val="FF5050"/>
                  </a:solidFill>
                </a:rPr>
                <a:t>G(Q,Z)</a:t>
              </a:r>
              <a:r>
                <a:rPr lang="it-IT" sz="2400" dirty="0"/>
                <a:t> |</a:t>
              </a:r>
              <a:r>
                <a:rPr lang="it-IT" sz="2400" dirty="0">
                  <a:solidFill>
                    <a:srgbClr val="00CC00"/>
                  </a:solidFill>
                </a:rPr>
                <a:t>M</a:t>
              </a:r>
              <a:r>
                <a:rPr lang="it-IT" sz="2400" baseline="-25000" dirty="0">
                  <a:solidFill>
                    <a:srgbClr val="00CC00"/>
                  </a:solidFill>
                </a:rPr>
                <a:t>nucl</a:t>
              </a:r>
              <a:r>
                <a:rPr lang="it-IT" sz="2400" dirty="0"/>
                <a:t>|</a:t>
              </a:r>
              <a:r>
                <a:rPr lang="it-IT" sz="2400" baseline="30000" dirty="0"/>
                <a:t>2</a:t>
              </a:r>
              <a:r>
                <a:rPr lang="it-IT" sz="2400" dirty="0">
                  <a:solidFill>
                    <a:srgbClr val="996633"/>
                  </a:solidFill>
                  <a:sym typeface="Symbol" charset="2"/>
                </a:rPr>
                <a:t>M</a:t>
              </a:r>
              <a:r>
                <a:rPr lang="it-IT" sz="2400" baseline="-25000" dirty="0">
                  <a:solidFill>
                    <a:srgbClr val="996633"/>
                  </a:solidFill>
                  <a:latin typeface="Symbol" charset="2"/>
                  <a:sym typeface="Symbol" charset="2"/>
                </a:rPr>
                <a:t>bb</a:t>
              </a:r>
              <a:r>
                <a:rPr lang="it-IT" sz="2400" dirty="0">
                  <a:solidFill>
                    <a:srgbClr val="996633"/>
                  </a:solidFill>
                  <a:sym typeface="Symbol" charset="2"/>
                </a:rPr>
                <a:t></a:t>
              </a:r>
              <a:r>
                <a:rPr lang="it-IT" sz="2400" baseline="-25000" dirty="0">
                  <a:solidFill>
                    <a:srgbClr val="996633"/>
                  </a:solidFill>
                  <a:ea typeface="Arial" charset="0"/>
                  <a:cs typeface="Arial" charset="0"/>
                </a:rPr>
                <a:t> </a:t>
              </a:r>
              <a:r>
                <a:rPr lang="it-IT" sz="2400" baseline="30000" dirty="0">
                  <a:ea typeface="Arial" charset="0"/>
                  <a:cs typeface="Arial" charset="0"/>
                </a:rPr>
                <a:t>2</a:t>
              </a:r>
            </a:p>
          </p:txBody>
        </p:sp>
        <p:sp>
          <p:nvSpPr>
            <p:cNvPr id="11290" name="Text Box 17"/>
            <p:cNvSpPr txBox="1">
              <a:spLocks noChangeArrowheads="1"/>
            </p:cNvSpPr>
            <p:nvPr/>
          </p:nvSpPr>
          <p:spPr bwMode="auto">
            <a:xfrm>
              <a:off x="260" y="534"/>
              <a:ext cx="1396" cy="577"/>
            </a:xfrm>
            <a:prstGeom prst="rect">
              <a:avLst/>
            </a:prstGeom>
            <a:noFill/>
            <a:ln w="9525">
              <a:noFill/>
              <a:miter lim="800000"/>
              <a:headEnd/>
              <a:tailEnd/>
            </a:ln>
          </p:spPr>
          <p:txBody>
            <a:bodyPr wrap="none">
              <a:prstTxWarp prst="textNoShape">
                <a:avLst/>
              </a:prstTxWarp>
              <a:spAutoFit/>
            </a:bodyPr>
            <a:lstStyle/>
            <a:p>
              <a:pPr algn="ctr"/>
              <a:r>
                <a:rPr lang="en-US" dirty="0" err="1">
                  <a:solidFill>
                    <a:srgbClr val="800080"/>
                  </a:solidFill>
                </a:rPr>
                <a:t>neutrinoless</a:t>
              </a:r>
              <a:endParaRPr lang="en-US" dirty="0">
                <a:solidFill>
                  <a:srgbClr val="800080"/>
                </a:solidFill>
              </a:endParaRPr>
            </a:p>
            <a:p>
              <a:pPr algn="ctr"/>
              <a:r>
                <a:rPr lang="en-US" dirty="0">
                  <a:solidFill>
                    <a:srgbClr val="800080"/>
                  </a:solidFill>
                </a:rPr>
                <a:t>Double Beta Decay </a:t>
              </a:r>
            </a:p>
            <a:p>
              <a:pPr algn="ctr"/>
              <a:r>
                <a:rPr lang="en-US" b="1" dirty="0">
                  <a:solidFill>
                    <a:srgbClr val="FF0000"/>
                  </a:solidFill>
                </a:rPr>
                <a:t>rate</a:t>
              </a:r>
            </a:p>
          </p:txBody>
        </p:sp>
        <p:sp>
          <p:nvSpPr>
            <p:cNvPr id="11291" name="Text Box 18"/>
            <p:cNvSpPr txBox="1">
              <a:spLocks noChangeArrowheads="1"/>
            </p:cNvSpPr>
            <p:nvPr/>
          </p:nvSpPr>
          <p:spPr bwMode="auto">
            <a:xfrm>
              <a:off x="1911" y="528"/>
              <a:ext cx="608" cy="423"/>
            </a:xfrm>
            <a:prstGeom prst="rect">
              <a:avLst/>
            </a:prstGeom>
            <a:noFill/>
            <a:ln w="9525">
              <a:noFill/>
              <a:miter lim="800000"/>
              <a:headEnd/>
              <a:tailEnd/>
            </a:ln>
          </p:spPr>
          <p:txBody>
            <a:bodyPr wrap="none">
              <a:prstTxWarp prst="textNoShape">
                <a:avLst/>
              </a:prstTxWarp>
              <a:spAutoFit/>
            </a:bodyPr>
            <a:lstStyle/>
            <a:p>
              <a:pPr algn="ctr"/>
              <a:r>
                <a:rPr lang="en-US" sz="2000">
                  <a:solidFill>
                    <a:srgbClr val="FF5050"/>
                  </a:solidFill>
                </a:rPr>
                <a:t> </a:t>
              </a:r>
              <a:r>
                <a:rPr lang="en-US">
                  <a:solidFill>
                    <a:srgbClr val="FF5050"/>
                  </a:solidFill>
                </a:rPr>
                <a:t>Phase </a:t>
              </a:r>
            </a:p>
            <a:p>
              <a:pPr algn="ctr"/>
              <a:r>
                <a:rPr lang="en-US">
                  <a:solidFill>
                    <a:srgbClr val="FF5050"/>
                  </a:solidFill>
                </a:rPr>
                <a:t>space</a:t>
              </a:r>
            </a:p>
          </p:txBody>
        </p:sp>
        <p:sp>
          <p:nvSpPr>
            <p:cNvPr id="11292" name="Text Box 19"/>
            <p:cNvSpPr txBox="1">
              <a:spLocks noChangeArrowheads="1"/>
            </p:cNvSpPr>
            <p:nvPr/>
          </p:nvSpPr>
          <p:spPr bwMode="auto">
            <a:xfrm>
              <a:off x="2840" y="544"/>
              <a:ext cx="1132" cy="404"/>
            </a:xfrm>
            <a:prstGeom prst="rect">
              <a:avLst/>
            </a:prstGeom>
            <a:noFill/>
            <a:ln w="9525">
              <a:noFill/>
              <a:miter lim="800000"/>
              <a:headEnd/>
              <a:tailEnd/>
            </a:ln>
          </p:spPr>
          <p:txBody>
            <a:bodyPr wrap="none">
              <a:prstTxWarp prst="textNoShape">
                <a:avLst/>
              </a:prstTxWarp>
              <a:spAutoFit/>
            </a:bodyPr>
            <a:lstStyle/>
            <a:p>
              <a:pPr algn="ctr"/>
              <a:r>
                <a:rPr lang="en-US">
                  <a:solidFill>
                    <a:srgbClr val="00CC00"/>
                  </a:solidFill>
                </a:rPr>
                <a:t>Nuclear </a:t>
              </a:r>
            </a:p>
            <a:p>
              <a:pPr algn="ctr"/>
              <a:r>
                <a:rPr lang="en-US">
                  <a:solidFill>
                    <a:srgbClr val="00CC00"/>
                  </a:solidFill>
                </a:rPr>
                <a:t>matrix elements</a:t>
              </a:r>
            </a:p>
          </p:txBody>
        </p:sp>
        <p:sp>
          <p:nvSpPr>
            <p:cNvPr id="11293" name="Text Box 20"/>
            <p:cNvSpPr txBox="1">
              <a:spLocks noChangeArrowheads="1"/>
            </p:cNvSpPr>
            <p:nvPr/>
          </p:nvSpPr>
          <p:spPr bwMode="auto">
            <a:xfrm>
              <a:off x="4250" y="640"/>
              <a:ext cx="1156" cy="404"/>
            </a:xfrm>
            <a:prstGeom prst="rect">
              <a:avLst/>
            </a:prstGeom>
            <a:noFill/>
            <a:ln w="9525">
              <a:noFill/>
              <a:miter lim="800000"/>
              <a:headEnd/>
              <a:tailEnd/>
            </a:ln>
          </p:spPr>
          <p:txBody>
            <a:bodyPr wrap="none">
              <a:prstTxWarp prst="textNoShape">
                <a:avLst/>
              </a:prstTxWarp>
              <a:spAutoFit/>
            </a:bodyPr>
            <a:lstStyle/>
            <a:p>
              <a:pPr algn="ctr"/>
              <a:r>
                <a:rPr lang="en-US">
                  <a:solidFill>
                    <a:srgbClr val="996633"/>
                  </a:solidFill>
                </a:rPr>
                <a:t>Effective </a:t>
              </a:r>
            </a:p>
            <a:p>
              <a:pPr algn="ctr"/>
              <a:r>
                <a:rPr lang="en-US" b="1">
                  <a:solidFill>
                    <a:srgbClr val="FF0000"/>
                  </a:solidFill>
                </a:rPr>
                <a:t>Majorana mass</a:t>
              </a:r>
            </a:p>
          </p:txBody>
        </p:sp>
        <p:sp>
          <p:nvSpPr>
            <p:cNvPr id="11294" name="Line 21"/>
            <p:cNvSpPr>
              <a:spLocks noChangeShapeType="1"/>
            </p:cNvSpPr>
            <p:nvPr/>
          </p:nvSpPr>
          <p:spPr bwMode="auto">
            <a:xfrm>
              <a:off x="1152" y="960"/>
              <a:ext cx="624" cy="288"/>
            </a:xfrm>
            <a:prstGeom prst="line">
              <a:avLst/>
            </a:prstGeom>
            <a:noFill/>
            <a:ln w="9525">
              <a:solidFill>
                <a:srgbClr val="800080"/>
              </a:solidFill>
              <a:round/>
              <a:headEnd/>
              <a:tailEnd type="triangle" w="med" len="med"/>
            </a:ln>
          </p:spPr>
          <p:txBody>
            <a:bodyPr>
              <a:prstTxWarp prst="textNoShape">
                <a:avLst/>
              </a:prstTxWarp>
            </a:bodyPr>
            <a:lstStyle/>
            <a:p>
              <a:endParaRPr lang="fr-FR"/>
            </a:p>
          </p:txBody>
        </p:sp>
        <p:sp>
          <p:nvSpPr>
            <p:cNvPr id="11295" name="Line 22"/>
            <p:cNvSpPr>
              <a:spLocks noChangeShapeType="1"/>
            </p:cNvSpPr>
            <p:nvPr/>
          </p:nvSpPr>
          <p:spPr bwMode="auto">
            <a:xfrm>
              <a:off x="2256" y="960"/>
              <a:ext cx="288" cy="240"/>
            </a:xfrm>
            <a:prstGeom prst="line">
              <a:avLst/>
            </a:prstGeom>
            <a:noFill/>
            <a:ln w="9525">
              <a:solidFill>
                <a:srgbClr val="FF5050"/>
              </a:solidFill>
              <a:round/>
              <a:headEnd/>
              <a:tailEnd type="triangle" w="med" len="med"/>
            </a:ln>
          </p:spPr>
          <p:txBody>
            <a:bodyPr>
              <a:prstTxWarp prst="textNoShape">
                <a:avLst/>
              </a:prstTxWarp>
            </a:bodyPr>
            <a:lstStyle/>
            <a:p>
              <a:endParaRPr lang="fr-FR"/>
            </a:p>
          </p:txBody>
        </p:sp>
        <p:sp>
          <p:nvSpPr>
            <p:cNvPr id="11296" name="Line 23"/>
            <p:cNvSpPr>
              <a:spLocks noChangeShapeType="1"/>
            </p:cNvSpPr>
            <p:nvPr/>
          </p:nvSpPr>
          <p:spPr bwMode="auto">
            <a:xfrm flipH="1">
              <a:off x="3264" y="960"/>
              <a:ext cx="48" cy="240"/>
            </a:xfrm>
            <a:prstGeom prst="line">
              <a:avLst/>
            </a:prstGeom>
            <a:noFill/>
            <a:ln w="9525">
              <a:solidFill>
                <a:srgbClr val="00CC00"/>
              </a:solidFill>
              <a:round/>
              <a:headEnd/>
              <a:tailEnd type="triangle" w="med" len="med"/>
            </a:ln>
          </p:spPr>
          <p:txBody>
            <a:bodyPr>
              <a:prstTxWarp prst="textNoShape">
                <a:avLst/>
              </a:prstTxWarp>
            </a:bodyPr>
            <a:lstStyle/>
            <a:p>
              <a:endParaRPr lang="fr-FR"/>
            </a:p>
          </p:txBody>
        </p:sp>
        <p:sp>
          <p:nvSpPr>
            <p:cNvPr id="11297" name="Line 24"/>
            <p:cNvSpPr>
              <a:spLocks noChangeShapeType="1"/>
            </p:cNvSpPr>
            <p:nvPr/>
          </p:nvSpPr>
          <p:spPr bwMode="auto">
            <a:xfrm flipH="1">
              <a:off x="3984" y="1056"/>
              <a:ext cx="672" cy="288"/>
            </a:xfrm>
            <a:prstGeom prst="line">
              <a:avLst/>
            </a:prstGeom>
            <a:noFill/>
            <a:ln w="9525">
              <a:solidFill>
                <a:srgbClr val="996633"/>
              </a:solidFill>
              <a:round/>
              <a:headEnd/>
              <a:tailEnd type="triangle" w="med" len="med"/>
            </a:ln>
          </p:spPr>
          <p:txBody>
            <a:bodyPr>
              <a:prstTxWarp prst="textNoShape">
                <a:avLst/>
              </a:prstTxWarp>
            </a:bodyPr>
            <a:lstStyle/>
            <a:p>
              <a:endParaRPr lang="fr-FR"/>
            </a:p>
          </p:txBody>
        </p:sp>
      </p:grpSp>
      <p:sp>
        <p:nvSpPr>
          <p:cNvPr id="193561" name="Text Box 25"/>
          <p:cNvSpPr txBox="1">
            <a:spLocks noChangeArrowheads="1"/>
          </p:cNvSpPr>
          <p:nvPr/>
        </p:nvSpPr>
        <p:spPr bwMode="auto">
          <a:xfrm>
            <a:off x="179388" y="1125538"/>
            <a:ext cx="8863012" cy="831850"/>
          </a:xfrm>
          <a:prstGeom prst="rect">
            <a:avLst/>
          </a:prstGeom>
          <a:solidFill>
            <a:schemeClr val="bg1"/>
          </a:solidFill>
          <a:ln w="9525">
            <a:solidFill>
              <a:schemeClr val="accent2"/>
            </a:solidFill>
            <a:miter lim="800000"/>
            <a:headEnd/>
            <a:tailEnd/>
          </a:ln>
          <a:effectLst/>
        </p:spPr>
        <p:txBody>
          <a:bodyPr wrap="none">
            <a:spAutoFit/>
          </a:bodyPr>
          <a:lstStyle/>
          <a:p>
            <a:pPr algn="ctr">
              <a:buClr>
                <a:schemeClr val="accent2"/>
              </a:buClr>
              <a:buFont typeface="Symbol" pitchFamily="18" charset="2"/>
              <a:buNone/>
              <a:defRPr/>
            </a:pPr>
            <a:r>
              <a:rPr lang="en-US" sz="2400">
                <a:latin typeface="Arial" pitchFamily="34" charset="0"/>
              </a:rPr>
              <a:t>how </a:t>
            </a:r>
            <a:r>
              <a:rPr lang="en-US" sz="2400" b="1">
                <a:solidFill>
                  <a:schemeClr val="accent2"/>
                </a:solidFill>
                <a:latin typeface="Arial" pitchFamily="34" charset="0"/>
              </a:rPr>
              <a:t>0</a:t>
            </a:r>
            <a:r>
              <a:rPr lang="en-US" sz="2400" b="1">
                <a:solidFill>
                  <a:schemeClr val="accent2"/>
                </a:solidFill>
                <a:latin typeface="Symbol" pitchFamily="18" charset="2"/>
              </a:rPr>
              <a:t>n</a:t>
            </a:r>
            <a:r>
              <a:rPr lang="en-US" sz="2400" b="1">
                <a:solidFill>
                  <a:schemeClr val="accent2"/>
                </a:solidFill>
                <a:latin typeface="Arial" pitchFamily="34" charset="0"/>
              </a:rPr>
              <a:t>-DBD</a:t>
            </a:r>
            <a:r>
              <a:rPr lang="en-US" sz="2400" b="1">
                <a:solidFill>
                  <a:srgbClr val="FF0000"/>
                </a:solidFill>
                <a:effectLst>
                  <a:outerShdw blurRad="38100" dist="38100" dir="2700000" algn="tl">
                    <a:srgbClr val="C0C0C0"/>
                  </a:outerShdw>
                </a:effectLst>
                <a:latin typeface="Arial" pitchFamily="34" charset="0"/>
              </a:rPr>
              <a:t> </a:t>
            </a:r>
            <a:r>
              <a:rPr lang="en-US" sz="2400">
                <a:latin typeface="Arial" pitchFamily="34" charset="0"/>
              </a:rPr>
              <a:t>is connected to </a:t>
            </a:r>
            <a:r>
              <a:rPr lang="en-US" sz="2400">
                <a:solidFill>
                  <a:schemeClr val="accent2"/>
                </a:solidFill>
                <a:latin typeface="Arial" pitchFamily="34" charset="0"/>
              </a:rPr>
              <a:t>neutrino mixing matrix</a:t>
            </a:r>
            <a:r>
              <a:rPr lang="en-US" sz="2400">
                <a:latin typeface="Arial" pitchFamily="34" charset="0"/>
              </a:rPr>
              <a:t> and </a:t>
            </a:r>
            <a:r>
              <a:rPr lang="en-US" sz="2400">
                <a:solidFill>
                  <a:schemeClr val="accent2"/>
                </a:solidFill>
                <a:latin typeface="Arial" pitchFamily="34" charset="0"/>
              </a:rPr>
              <a:t>masses</a:t>
            </a:r>
          </a:p>
          <a:p>
            <a:pPr algn="ctr">
              <a:buClr>
                <a:schemeClr val="accent2"/>
              </a:buClr>
              <a:buFont typeface="Symbol" pitchFamily="18" charset="2"/>
              <a:buNone/>
              <a:defRPr/>
            </a:pPr>
            <a:r>
              <a:rPr lang="en-US" sz="2400">
                <a:latin typeface="Arial" pitchFamily="34" charset="0"/>
              </a:rPr>
              <a:t>in case of process induced by mass mechanism</a:t>
            </a:r>
          </a:p>
        </p:txBody>
      </p:sp>
      <p:grpSp>
        <p:nvGrpSpPr>
          <p:cNvPr id="6" name="Group 26"/>
          <p:cNvGrpSpPr>
            <a:grpSpLocks/>
          </p:cNvGrpSpPr>
          <p:nvPr/>
        </p:nvGrpSpPr>
        <p:grpSpPr bwMode="auto">
          <a:xfrm>
            <a:off x="1331913" y="4581525"/>
            <a:ext cx="6759575" cy="1800225"/>
            <a:chOff x="839" y="2886"/>
            <a:chExt cx="4258" cy="1134"/>
          </a:xfrm>
        </p:grpSpPr>
        <p:sp>
          <p:nvSpPr>
            <p:cNvPr id="11287" name="Text Box 27"/>
            <p:cNvSpPr txBox="1">
              <a:spLocks noChangeArrowheads="1"/>
            </p:cNvSpPr>
            <p:nvPr/>
          </p:nvSpPr>
          <p:spPr bwMode="auto">
            <a:xfrm>
              <a:off x="839" y="3649"/>
              <a:ext cx="4258" cy="371"/>
            </a:xfrm>
            <a:prstGeom prst="rect">
              <a:avLst/>
            </a:prstGeom>
            <a:solidFill>
              <a:schemeClr val="bg1"/>
            </a:solidFill>
            <a:ln w="9525">
              <a:solidFill>
                <a:schemeClr val="bg2"/>
              </a:solidFill>
              <a:miter lim="800000"/>
              <a:headEnd/>
              <a:tailEnd/>
            </a:ln>
          </p:spPr>
          <p:txBody>
            <a:bodyPr wrap="none">
              <a:prstTxWarp prst="textNoShape">
                <a:avLst/>
              </a:prstTxWarp>
              <a:spAutoFit/>
            </a:bodyPr>
            <a:lstStyle/>
            <a:p>
              <a:r>
                <a:rPr lang="it-IT" sz="2400">
                  <a:solidFill>
                    <a:srgbClr val="996633"/>
                  </a:solidFill>
                  <a:sym typeface="Symbol" charset="2"/>
                </a:rPr>
                <a:t>M</a:t>
              </a:r>
              <a:r>
                <a:rPr lang="it-IT" sz="2400" baseline="-25000">
                  <a:solidFill>
                    <a:srgbClr val="996633"/>
                  </a:solidFill>
                  <a:latin typeface="Symbol" charset="2"/>
                  <a:sym typeface="Symbol" charset="2"/>
                </a:rPr>
                <a:t>bb</a:t>
              </a:r>
              <a:r>
                <a:rPr lang="it-IT" sz="2400">
                  <a:solidFill>
                    <a:srgbClr val="996633"/>
                  </a:solidFill>
                  <a:sym typeface="Symbol" charset="2"/>
                </a:rPr>
                <a:t></a:t>
              </a:r>
              <a:r>
                <a:rPr lang="it-IT" sz="2400"/>
                <a:t> = </a:t>
              </a:r>
              <a:r>
                <a:rPr lang="it-IT" sz="3200"/>
                <a:t>|</a:t>
              </a:r>
              <a:r>
                <a:rPr lang="it-IT" sz="2400"/>
                <a:t>|</a:t>
              </a:r>
              <a:r>
                <a:rPr lang="it-IT" sz="2400" i="1">
                  <a:solidFill>
                    <a:srgbClr val="008000"/>
                  </a:solidFill>
                </a:rPr>
                <a:t>U</a:t>
              </a:r>
              <a:r>
                <a:rPr lang="it-IT" sz="2400" baseline="-25000">
                  <a:solidFill>
                    <a:srgbClr val="008000"/>
                  </a:solidFill>
                </a:rPr>
                <a:t>e1 </a:t>
              </a:r>
              <a:r>
                <a:rPr lang="it-IT" sz="2400"/>
                <a:t>|</a:t>
              </a:r>
              <a:r>
                <a:rPr lang="it-IT" sz="2400" baseline="-25000">
                  <a:solidFill>
                    <a:srgbClr val="008000"/>
                  </a:solidFill>
                </a:rPr>
                <a:t> </a:t>
              </a:r>
              <a:r>
                <a:rPr lang="it-IT" sz="2400" baseline="30000"/>
                <a:t>2</a:t>
              </a:r>
              <a:r>
                <a:rPr lang="it-IT" sz="2400" i="1">
                  <a:solidFill>
                    <a:srgbClr val="FF0000"/>
                  </a:solidFill>
                </a:rPr>
                <a:t>M</a:t>
              </a:r>
              <a:r>
                <a:rPr lang="it-IT" sz="2400" baseline="-25000">
                  <a:solidFill>
                    <a:srgbClr val="FF0000"/>
                  </a:solidFill>
                </a:rPr>
                <a:t>1 </a:t>
              </a:r>
              <a:r>
                <a:rPr lang="it-IT" sz="2400"/>
                <a:t>+ e</a:t>
              </a:r>
              <a:r>
                <a:rPr lang="it-IT" sz="2400" baseline="30000"/>
                <a:t>i</a:t>
              </a:r>
              <a:r>
                <a:rPr lang="it-IT" sz="2400" baseline="30000">
                  <a:latin typeface="Symbol" charset="2"/>
                </a:rPr>
                <a:t>a</a:t>
              </a:r>
              <a:r>
                <a:rPr lang="it-IT" sz="1200" baseline="30000">
                  <a:latin typeface="Symbol" charset="2"/>
                </a:rPr>
                <a:t>1</a:t>
              </a:r>
              <a:r>
                <a:rPr lang="it-IT" sz="2400"/>
                <a:t> | </a:t>
              </a:r>
              <a:r>
                <a:rPr lang="it-IT" sz="2400" i="1">
                  <a:solidFill>
                    <a:srgbClr val="008000"/>
                  </a:solidFill>
                </a:rPr>
                <a:t>U</a:t>
              </a:r>
              <a:r>
                <a:rPr lang="it-IT" sz="2400" baseline="-25000">
                  <a:solidFill>
                    <a:srgbClr val="008000"/>
                  </a:solidFill>
                </a:rPr>
                <a:t>e2 </a:t>
              </a:r>
              <a:r>
                <a:rPr lang="it-IT" sz="2400"/>
                <a:t>|</a:t>
              </a:r>
              <a:r>
                <a:rPr lang="it-IT" sz="2400" baseline="-25000">
                  <a:solidFill>
                    <a:srgbClr val="008000"/>
                  </a:solidFill>
                </a:rPr>
                <a:t> </a:t>
              </a:r>
              <a:r>
                <a:rPr lang="it-IT" sz="2400" baseline="30000"/>
                <a:t>2</a:t>
              </a:r>
              <a:r>
                <a:rPr lang="it-IT" sz="2400" i="1">
                  <a:solidFill>
                    <a:srgbClr val="FF0000"/>
                  </a:solidFill>
                </a:rPr>
                <a:t>M</a:t>
              </a:r>
              <a:r>
                <a:rPr lang="it-IT" sz="2400" baseline="-25000">
                  <a:solidFill>
                    <a:srgbClr val="FF0000"/>
                  </a:solidFill>
                </a:rPr>
                <a:t>2 </a:t>
              </a:r>
              <a:r>
                <a:rPr lang="it-IT" sz="2400"/>
                <a:t>+</a:t>
              </a:r>
              <a:r>
                <a:rPr lang="it-IT" sz="2400">
                  <a:solidFill>
                    <a:srgbClr val="FF0000"/>
                  </a:solidFill>
                </a:rPr>
                <a:t> </a:t>
              </a:r>
              <a:r>
                <a:rPr lang="it-IT" sz="2400"/>
                <a:t>e</a:t>
              </a:r>
              <a:r>
                <a:rPr lang="it-IT" sz="2400" baseline="30000"/>
                <a:t>i</a:t>
              </a:r>
              <a:r>
                <a:rPr lang="it-IT" sz="2400" baseline="30000">
                  <a:latin typeface="Symbol" charset="2"/>
                </a:rPr>
                <a:t>a</a:t>
              </a:r>
              <a:r>
                <a:rPr lang="it-IT" sz="1200" baseline="30000">
                  <a:latin typeface="Symbol" charset="2"/>
                </a:rPr>
                <a:t>2</a:t>
              </a:r>
              <a:r>
                <a:rPr lang="it-IT" sz="2400">
                  <a:solidFill>
                    <a:srgbClr val="FF0000"/>
                  </a:solidFill>
                </a:rPr>
                <a:t> </a:t>
              </a:r>
              <a:r>
                <a:rPr lang="it-IT" sz="2400"/>
                <a:t>|</a:t>
              </a:r>
              <a:r>
                <a:rPr lang="it-IT" sz="2400" i="1">
                  <a:solidFill>
                    <a:srgbClr val="008000"/>
                  </a:solidFill>
                </a:rPr>
                <a:t>U</a:t>
              </a:r>
              <a:r>
                <a:rPr lang="it-IT" sz="2400" baseline="-25000">
                  <a:solidFill>
                    <a:srgbClr val="008000"/>
                  </a:solidFill>
                </a:rPr>
                <a:t>e3 </a:t>
              </a:r>
              <a:r>
                <a:rPr lang="it-IT" sz="2400"/>
                <a:t>|</a:t>
              </a:r>
              <a:r>
                <a:rPr lang="it-IT" sz="2400" baseline="-25000">
                  <a:solidFill>
                    <a:srgbClr val="008000"/>
                  </a:solidFill>
                </a:rPr>
                <a:t> </a:t>
              </a:r>
              <a:r>
                <a:rPr lang="it-IT" sz="2400" baseline="30000"/>
                <a:t>2</a:t>
              </a:r>
              <a:r>
                <a:rPr lang="it-IT" sz="2400" i="1">
                  <a:solidFill>
                    <a:srgbClr val="FF0000"/>
                  </a:solidFill>
                </a:rPr>
                <a:t>M</a:t>
              </a:r>
              <a:r>
                <a:rPr lang="it-IT" sz="2400" baseline="-25000">
                  <a:solidFill>
                    <a:srgbClr val="FF0000"/>
                  </a:solidFill>
                </a:rPr>
                <a:t>3 </a:t>
              </a:r>
              <a:r>
                <a:rPr lang="it-IT" sz="3200"/>
                <a:t>|</a:t>
              </a:r>
            </a:p>
          </p:txBody>
        </p:sp>
        <p:sp>
          <p:nvSpPr>
            <p:cNvPr id="11288" name="AutoShape 28"/>
            <p:cNvSpPr>
              <a:spLocks noChangeArrowheads="1"/>
            </p:cNvSpPr>
            <p:nvPr/>
          </p:nvSpPr>
          <p:spPr bwMode="auto">
            <a:xfrm rot="5400000" flipV="1">
              <a:off x="3142" y="2870"/>
              <a:ext cx="513" cy="546"/>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21 w 21600"/>
                <a:gd name="T13" fmla="*/ 2927 h 21600"/>
                <a:gd name="T14" fmla="*/ 18232 w 21600"/>
                <a:gd name="T15" fmla="*/ 9257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996633"/>
            </a:solidFill>
            <a:ln w="9525">
              <a:solidFill>
                <a:srgbClr val="996633"/>
              </a:solidFill>
              <a:miter lim="800000"/>
              <a:headEnd/>
              <a:tailEnd/>
            </a:ln>
          </p:spPr>
          <p:txBody>
            <a:bodyPr wrap="none" anchor="ctr">
              <a:prstTxWarp prst="textNoShape">
                <a:avLst/>
              </a:prstTxWarp>
            </a:bodyPr>
            <a:lstStyle/>
            <a:p>
              <a:endParaRPr lang="fr-FR"/>
            </a:p>
          </p:txBody>
        </p:sp>
      </p:grpSp>
      <p:sp>
        <p:nvSpPr>
          <p:cNvPr id="11272" name="Line 37"/>
          <p:cNvSpPr>
            <a:spLocks noChangeShapeType="1"/>
          </p:cNvSpPr>
          <p:nvPr/>
        </p:nvSpPr>
        <p:spPr bwMode="auto">
          <a:xfrm>
            <a:off x="5508625" y="4221163"/>
            <a:ext cx="0" cy="0"/>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grpSp>
        <p:nvGrpSpPr>
          <p:cNvPr id="7" name="Group 42"/>
          <p:cNvGrpSpPr>
            <a:grpSpLocks/>
          </p:cNvGrpSpPr>
          <p:nvPr/>
        </p:nvGrpSpPr>
        <p:grpSpPr bwMode="auto">
          <a:xfrm>
            <a:off x="1371600" y="3048000"/>
            <a:ext cx="6553200" cy="2749550"/>
            <a:chOff x="884" y="1979"/>
            <a:chExt cx="4128" cy="1732"/>
          </a:xfrm>
        </p:grpSpPr>
        <p:grpSp>
          <p:nvGrpSpPr>
            <p:cNvPr id="8" name="Group 31"/>
            <p:cNvGrpSpPr>
              <a:grpSpLocks/>
            </p:cNvGrpSpPr>
            <p:nvPr/>
          </p:nvGrpSpPr>
          <p:grpSpPr bwMode="auto">
            <a:xfrm>
              <a:off x="884" y="2069"/>
              <a:ext cx="4128" cy="1361"/>
              <a:chOff x="748" y="618"/>
              <a:chExt cx="4128" cy="1361"/>
            </a:xfrm>
          </p:grpSpPr>
          <p:pic>
            <p:nvPicPr>
              <p:cNvPr id="11285" name="Picture 29"/>
              <p:cNvPicPr>
                <a:picLocks noChangeAspect="1" noChangeArrowheads="1"/>
              </p:cNvPicPr>
              <p:nvPr/>
            </p:nvPicPr>
            <p:blipFill>
              <a:blip r:embed="rId3"/>
              <a:srcRect l="8873" t="12161" r="11497" b="52322"/>
              <a:stretch>
                <a:fillRect/>
              </a:stretch>
            </p:blipFill>
            <p:spPr bwMode="auto">
              <a:xfrm>
                <a:off x="748" y="618"/>
                <a:ext cx="4128" cy="1361"/>
              </a:xfrm>
              <a:prstGeom prst="rect">
                <a:avLst/>
              </a:prstGeom>
              <a:noFill/>
              <a:ln w="9525">
                <a:solidFill>
                  <a:schemeClr val="bg2"/>
                </a:solidFill>
                <a:miter lim="800000"/>
                <a:headEnd/>
                <a:tailEnd/>
              </a:ln>
            </p:spPr>
          </p:pic>
          <p:sp>
            <p:nvSpPr>
              <p:cNvPr id="11286" name="Text Box 30"/>
              <p:cNvSpPr txBox="1">
                <a:spLocks noChangeArrowheads="1"/>
              </p:cNvSpPr>
              <p:nvPr/>
            </p:nvSpPr>
            <p:spPr bwMode="auto">
              <a:xfrm>
                <a:off x="3865" y="774"/>
                <a:ext cx="512" cy="288"/>
              </a:xfrm>
              <a:prstGeom prst="rect">
                <a:avLst/>
              </a:prstGeom>
              <a:solidFill>
                <a:schemeClr val="bg1"/>
              </a:solidFill>
              <a:ln w="9525">
                <a:noFill/>
                <a:miter lim="800000"/>
                <a:headEnd/>
                <a:tailEnd/>
              </a:ln>
            </p:spPr>
            <p:txBody>
              <a:bodyPr wrap="none">
                <a:prstTxWarp prst="textNoShape">
                  <a:avLst/>
                </a:prstTxWarp>
                <a:spAutoFit/>
              </a:bodyPr>
              <a:lstStyle/>
              <a:p>
                <a:r>
                  <a:rPr lang="en-US" sz="2400">
                    <a:latin typeface="Times New Roman" charset="0"/>
                  </a:rPr>
                  <a:t>&lt; 0.2</a:t>
                </a:r>
                <a:endParaRPr lang="it-IT" sz="2400">
                  <a:latin typeface="Times New Roman" charset="0"/>
                </a:endParaRPr>
              </a:p>
            </p:txBody>
          </p:sp>
        </p:grpSp>
        <p:grpSp>
          <p:nvGrpSpPr>
            <p:cNvPr id="9" name="Group 36"/>
            <p:cNvGrpSpPr>
              <a:grpSpLocks/>
            </p:cNvGrpSpPr>
            <p:nvPr/>
          </p:nvGrpSpPr>
          <p:grpSpPr bwMode="auto">
            <a:xfrm>
              <a:off x="1882" y="1997"/>
              <a:ext cx="1206" cy="1714"/>
              <a:chOff x="1882" y="1997"/>
              <a:chExt cx="1206" cy="1714"/>
            </a:xfrm>
          </p:grpSpPr>
          <p:sp>
            <p:nvSpPr>
              <p:cNvPr id="11283" name="Oval 32"/>
              <p:cNvSpPr>
                <a:spLocks noChangeArrowheads="1"/>
              </p:cNvSpPr>
              <p:nvPr/>
            </p:nvSpPr>
            <p:spPr bwMode="auto">
              <a:xfrm>
                <a:off x="2272" y="1997"/>
                <a:ext cx="816" cy="680"/>
              </a:xfrm>
              <a:prstGeom prst="ellipse">
                <a:avLst/>
              </a:prstGeom>
              <a:noFill/>
              <a:ln w="28575">
                <a:solidFill>
                  <a:srgbClr val="009900"/>
                </a:solidFill>
                <a:round/>
                <a:headEnd/>
                <a:tailEnd/>
              </a:ln>
            </p:spPr>
            <p:txBody>
              <a:bodyPr wrap="none" anchor="ctr">
                <a:prstTxWarp prst="textNoShape">
                  <a:avLst/>
                </a:prstTxWarp>
              </a:bodyPr>
              <a:lstStyle/>
              <a:p>
                <a:endParaRPr lang="fr-FR"/>
              </a:p>
            </p:txBody>
          </p:sp>
          <p:sp>
            <p:nvSpPr>
              <p:cNvPr id="11284" name="Line 35"/>
              <p:cNvSpPr>
                <a:spLocks noChangeShapeType="1"/>
              </p:cNvSpPr>
              <p:nvPr/>
            </p:nvSpPr>
            <p:spPr bwMode="auto">
              <a:xfrm flipH="1">
                <a:off x="1882" y="2668"/>
                <a:ext cx="772" cy="1043"/>
              </a:xfrm>
              <a:prstGeom prst="line">
                <a:avLst/>
              </a:prstGeom>
              <a:noFill/>
              <a:ln w="28575">
                <a:solidFill>
                  <a:srgbClr val="009900"/>
                </a:solidFill>
                <a:round/>
                <a:headEnd/>
                <a:tailEnd type="triangle" w="med" len="med"/>
              </a:ln>
            </p:spPr>
            <p:txBody>
              <a:bodyPr>
                <a:prstTxWarp prst="textNoShape">
                  <a:avLst/>
                </a:prstTxWarp>
              </a:bodyPr>
              <a:lstStyle/>
              <a:p>
                <a:endParaRPr lang="fr-FR"/>
              </a:p>
            </p:txBody>
          </p:sp>
        </p:grpSp>
        <p:grpSp>
          <p:nvGrpSpPr>
            <p:cNvPr id="10" name="Group 41"/>
            <p:cNvGrpSpPr>
              <a:grpSpLocks/>
            </p:cNvGrpSpPr>
            <p:nvPr/>
          </p:nvGrpSpPr>
          <p:grpSpPr bwMode="auto">
            <a:xfrm>
              <a:off x="3107" y="1979"/>
              <a:ext cx="816" cy="1723"/>
              <a:chOff x="3107" y="1979"/>
              <a:chExt cx="816" cy="1723"/>
            </a:xfrm>
          </p:grpSpPr>
          <p:sp>
            <p:nvSpPr>
              <p:cNvPr id="11281" name="Oval 33"/>
              <p:cNvSpPr>
                <a:spLocks noChangeArrowheads="1"/>
              </p:cNvSpPr>
              <p:nvPr/>
            </p:nvSpPr>
            <p:spPr bwMode="auto">
              <a:xfrm>
                <a:off x="3107" y="1979"/>
                <a:ext cx="816" cy="680"/>
              </a:xfrm>
              <a:prstGeom prst="ellipse">
                <a:avLst/>
              </a:prstGeom>
              <a:noFill/>
              <a:ln w="28575">
                <a:solidFill>
                  <a:srgbClr val="009900"/>
                </a:solidFill>
                <a:round/>
                <a:headEnd/>
                <a:tailEnd/>
              </a:ln>
            </p:spPr>
            <p:txBody>
              <a:bodyPr wrap="none" anchor="ctr">
                <a:prstTxWarp prst="textNoShape">
                  <a:avLst/>
                </a:prstTxWarp>
              </a:bodyPr>
              <a:lstStyle/>
              <a:p>
                <a:endParaRPr lang="fr-FR"/>
              </a:p>
            </p:txBody>
          </p:sp>
          <p:sp>
            <p:nvSpPr>
              <p:cNvPr id="11282" name="Line 38"/>
              <p:cNvSpPr>
                <a:spLocks noChangeShapeType="1"/>
              </p:cNvSpPr>
              <p:nvPr/>
            </p:nvSpPr>
            <p:spPr bwMode="auto">
              <a:xfrm flipH="1">
                <a:off x="3152" y="2659"/>
                <a:ext cx="363" cy="1043"/>
              </a:xfrm>
              <a:prstGeom prst="line">
                <a:avLst/>
              </a:prstGeom>
              <a:noFill/>
              <a:ln w="28575">
                <a:solidFill>
                  <a:srgbClr val="009900"/>
                </a:solidFill>
                <a:round/>
                <a:headEnd/>
                <a:tailEnd type="triangle" w="med" len="med"/>
              </a:ln>
            </p:spPr>
            <p:txBody>
              <a:bodyPr>
                <a:prstTxWarp prst="textNoShape">
                  <a:avLst/>
                </a:prstTxWarp>
              </a:bodyPr>
              <a:lstStyle/>
              <a:p>
                <a:endParaRPr lang="fr-FR"/>
              </a:p>
            </p:txBody>
          </p:sp>
        </p:grpSp>
        <p:grpSp>
          <p:nvGrpSpPr>
            <p:cNvPr id="11" name="Group 40"/>
            <p:cNvGrpSpPr>
              <a:grpSpLocks/>
            </p:cNvGrpSpPr>
            <p:nvPr/>
          </p:nvGrpSpPr>
          <p:grpSpPr bwMode="auto">
            <a:xfrm>
              <a:off x="3987" y="2142"/>
              <a:ext cx="544" cy="1560"/>
              <a:chOff x="3987" y="2142"/>
              <a:chExt cx="544" cy="1560"/>
            </a:xfrm>
          </p:grpSpPr>
          <p:sp>
            <p:nvSpPr>
              <p:cNvPr id="11279" name="Oval 34"/>
              <p:cNvSpPr>
                <a:spLocks noChangeArrowheads="1"/>
              </p:cNvSpPr>
              <p:nvPr/>
            </p:nvSpPr>
            <p:spPr bwMode="auto">
              <a:xfrm>
                <a:off x="3987" y="2142"/>
                <a:ext cx="544" cy="472"/>
              </a:xfrm>
              <a:prstGeom prst="ellipse">
                <a:avLst/>
              </a:prstGeom>
              <a:noFill/>
              <a:ln w="28575">
                <a:solidFill>
                  <a:srgbClr val="009900"/>
                </a:solidFill>
                <a:round/>
                <a:headEnd/>
                <a:tailEnd/>
              </a:ln>
            </p:spPr>
            <p:txBody>
              <a:bodyPr wrap="none" anchor="ctr">
                <a:prstTxWarp prst="textNoShape">
                  <a:avLst/>
                </a:prstTxWarp>
              </a:bodyPr>
              <a:lstStyle/>
              <a:p>
                <a:endParaRPr lang="fr-FR"/>
              </a:p>
            </p:txBody>
          </p:sp>
          <p:sp>
            <p:nvSpPr>
              <p:cNvPr id="11280" name="Line 39"/>
              <p:cNvSpPr>
                <a:spLocks noChangeShapeType="1"/>
              </p:cNvSpPr>
              <p:nvPr/>
            </p:nvSpPr>
            <p:spPr bwMode="auto">
              <a:xfrm>
                <a:off x="4286" y="2614"/>
                <a:ext cx="91" cy="1088"/>
              </a:xfrm>
              <a:prstGeom prst="line">
                <a:avLst/>
              </a:prstGeom>
              <a:noFill/>
              <a:ln w="28575">
                <a:solidFill>
                  <a:srgbClr val="009900"/>
                </a:solidFill>
                <a:round/>
                <a:headEnd/>
                <a:tailEnd type="triangle" w="med" len="med"/>
              </a:ln>
            </p:spPr>
            <p:txBody>
              <a:bodyPr>
                <a:prstTxWarp prst="textNoShape">
                  <a:avLst/>
                </a:prstTxWarp>
              </a:bodyPr>
              <a:lstStyle/>
              <a:p>
                <a:endParaRPr lang="fr-FR"/>
              </a:p>
            </p:txBody>
          </p:sp>
        </p:grpSp>
      </p:grpSp>
      <p:sp>
        <p:nvSpPr>
          <p:cNvPr id="43" name="Text Box 4"/>
          <p:cNvSpPr txBox="1">
            <a:spLocks noChangeArrowheads="1"/>
          </p:cNvSpPr>
          <p:nvPr/>
        </p:nvSpPr>
        <p:spPr bwMode="auto">
          <a:xfrm>
            <a:off x="838200" y="0"/>
            <a:ext cx="7772400" cy="1143000"/>
          </a:xfrm>
          <a:prstGeom prst="rect">
            <a:avLst/>
          </a:prstGeom>
          <a:noFill/>
          <a:ln w="9525">
            <a:noFill/>
            <a:miter lim="800000"/>
            <a:headEnd/>
            <a:tailEnd/>
          </a:ln>
          <a:effectLst/>
        </p:spPr>
        <p:txBody>
          <a:bodyPr anchor="ctr"/>
          <a:lstStyle/>
          <a:p>
            <a:pPr algn="ctr" eaLnBrk="0" hangingPunct="0">
              <a:defRPr/>
            </a:pPr>
            <a:r>
              <a:rPr lang="en-US" sz="2400" b="1" dirty="0">
                <a:solidFill>
                  <a:srgbClr val="FF0000"/>
                </a:solidFill>
                <a:effectLst>
                  <a:outerShdw blurRad="38100" dist="38100" dir="2700000" algn="tl">
                    <a:srgbClr val="000000"/>
                  </a:outerShdw>
                </a:effectLst>
                <a:latin typeface="Arial" pitchFamily="34" charset="0"/>
              </a:rPr>
              <a:t>0</a:t>
            </a:r>
            <a:r>
              <a:rPr lang="en-US" sz="2400" b="1" dirty="0">
                <a:solidFill>
                  <a:srgbClr val="FF0000"/>
                </a:solidFill>
                <a:effectLst>
                  <a:outerShdw blurRad="38100" dist="38100" dir="2700000" algn="tl">
                    <a:srgbClr val="000000"/>
                  </a:outerShdw>
                </a:effectLst>
                <a:latin typeface="Symbol" pitchFamily="18" charset="2"/>
              </a:rPr>
              <a:t>n</a:t>
            </a:r>
            <a:r>
              <a:rPr lang="en-US" sz="2400" b="1" dirty="0">
                <a:solidFill>
                  <a:srgbClr val="FF0000"/>
                </a:solidFill>
                <a:effectLst>
                  <a:outerShdw blurRad="38100" dist="38100" dir="2700000" algn="tl">
                    <a:srgbClr val="000000"/>
                  </a:outerShdw>
                </a:effectLst>
                <a:latin typeface="Arial" pitchFamily="34" charset="0"/>
              </a:rPr>
              <a:t>-DBD and neutrino physics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3561"/>
                                        </p:tgtEl>
                                        <p:attrNameLst>
                                          <p:attrName>style.visibility</p:attrName>
                                        </p:attrNameLst>
                                      </p:cBhvr>
                                      <p:to>
                                        <p:strVal val="visible"/>
                                      </p:to>
                                    </p:set>
                                    <p:animEffect transition="in" filter="dissolve">
                                      <p:cBhvr>
                                        <p:cTn id="7" dur="500"/>
                                        <p:tgtEl>
                                          <p:spTgt spid="19356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ssolv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61" grpId="0" animBg="1"/>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684213" y="973138"/>
            <a:ext cx="7627937" cy="4976812"/>
            <a:chOff x="431" y="618"/>
            <a:chExt cx="4805" cy="3135"/>
          </a:xfrm>
        </p:grpSpPr>
        <p:pic>
          <p:nvPicPr>
            <p:cNvPr id="12303" name="Picture 4"/>
            <p:cNvPicPr>
              <a:picLocks noChangeAspect="1" noChangeArrowheads="1"/>
            </p:cNvPicPr>
            <p:nvPr/>
          </p:nvPicPr>
          <p:blipFill>
            <a:blip r:embed="rId3"/>
            <a:srcRect/>
            <a:stretch>
              <a:fillRect/>
            </a:stretch>
          </p:blipFill>
          <p:spPr bwMode="auto">
            <a:xfrm>
              <a:off x="431" y="618"/>
              <a:ext cx="4805" cy="3135"/>
            </a:xfrm>
            <a:prstGeom prst="rect">
              <a:avLst/>
            </a:prstGeom>
            <a:noFill/>
            <a:ln w="9525">
              <a:solidFill>
                <a:schemeClr val="bg2"/>
              </a:solidFill>
              <a:miter lim="800000"/>
              <a:headEnd/>
              <a:tailEnd/>
            </a:ln>
          </p:spPr>
        </p:pic>
        <p:sp>
          <p:nvSpPr>
            <p:cNvPr id="12304" name="Rectangle 5"/>
            <p:cNvSpPr>
              <a:spLocks noChangeArrowheads="1"/>
            </p:cNvSpPr>
            <p:nvPr/>
          </p:nvSpPr>
          <p:spPr bwMode="auto">
            <a:xfrm>
              <a:off x="975" y="693"/>
              <a:ext cx="2557" cy="173"/>
            </a:xfrm>
            <a:prstGeom prst="rect">
              <a:avLst/>
            </a:prstGeom>
            <a:noFill/>
            <a:ln w="9525">
              <a:noFill/>
              <a:miter lim="800000"/>
              <a:headEnd/>
              <a:tailEnd/>
            </a:ln>
          </p:spPr>
          <p:txBody>
            <a:bodyPr wrap="none">
              <a:prstTxWarp prst="textNoShape">
                <a:avLst/>
              </a:prstTxWarp>
              <a:spAutoFit/>
            </a:bodyPr>
            <a:lstStyle/>
            <a:p>
              <a:r>
                <a:rPr lang="it-IT" sz="1200"/>
                <a:t>S. Pascoli, S. T. Petcov and T. Schwetz, hep-ph/0505226</a:t>
              </a:r>
            </a:p>
          </p:txBody>
        </p:sp>
        <p:sp>
          <p:nvSpPr>
            <p:cNvPr id="12305" name="Rectangle 10"/>
            <p:cNvSpPr>
              <a:spLocks noChangeArrowheads="1"/>
            </p:cNvSpPr>
            <p:nvPr/>
          </p:nvSpPr>
          <p:spPr bwMode="auto">
            <a:xfrm>
              <a:off x="1202" y="981"/>
              <a:ext cx="2812" cy="453"/>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endParaRPr lang="fr-FR"/>
            </a:p>
          </p:txBody>
        </p:sp>
      </p:grpSp>
      <p:sp>
        <p:nvSpPr>
          <p:cNvPr id="214023" name="Text Box 7"/>
          <p:cNvSpPr txBox="1">
            <a:spLocks noChangeArrowheads="1"/>
          </p:cNvSpPr>
          <p:nvPr/>
        </p:nvSpPr>
        <p:spPr bwMode="auto">
          <a:xfrm>
            <a:off x="685800" y="-152400"/>
            <a:ext cx="7772400" cy="1143000"/>
          </a:xfrm>
          <a:prstGeom prst="rect">
            <a:avLst/>
          </a:prstGeom>
          <a:noFill/>
          <a:ln w="9525">
            <a:noFill/>
            <a:miter lim="800000"/>
            <a:headEnd/>
            <a:tailEnd/>
          </a:ln>
          <a:effectLst/>
        </p:spPr>
        <p:txBody>
          <a:bodyPr anchor="ctr">
            <a:prstTxWarp prst="textNoShape">
              <a:avLst/>
            </a:prstTxWarp>
          </a:bodyPr>
          <a:lstStyle/>
          <a:p>
            <a:pPr algn="ctr" eaLnBrk="0" hangingPunct="0"/>
            <a:r>
              <a:rPr lang="en-US" sz="2400" b="1">
                <a:solidFill>
                  <a:srgbClr val="FF0000"/>
                </a:solidFill>
                <a:effectLst>
                  <a:outerShdw blurRad="38100" dist="38100" dir="2700000" algn="tl">
                    <a:srgbClr val="000000"/>
                  </a:outerShdw>
                </a:effectLst>
              </a:rPr>
              <a:t>From where we start…</a:t>
            </a:r>
          </a:p>
        </p:txBody>
      </p:sp>
      <p:grpSp>
        <p:nvGrpSpPr>
          <p:cNvPr id="3" name="Group 18"/>
          <p:cNvGrpSpPr>
            <a:grpSpLocks/>
          </p:cNvGrpSpPr>
          <p:nvPr/>
        </p:nvGrpSpPr>
        <p:grpSpPr bwMode="auto">
          <a:xfrm>
            <a:off x="638175" y="1622425"/>
            <a:ext cx="7704138" cy="366713"/>
            <a:chOff x="402" y="1022"/>
            <a:chExt cx="4853" cy="231"/>
          </a:xfrm>
        </p:grpSpPr>
        <p:sp>
          <p:nvSpPr>
            <p:cNvPr id="12301" name="Line 6"/>
            <p:cNvSpPr>
              <a:spLocks noChangeShapeType="1"/>
            </p:cNvSpPr>
            <p:nvPr/>
          </p:nvSpPr>
          <p:spPr bwMode="auto">
            <a:xfrm>
              <a:off x="402" y="1244"/>
              <a:ext cx="4853" cy="0"/>
            </a:xfrm>
            <a:prstGeom prst="line">
              <a:avLst/>
            </a:prstGeom>
            <a:noFill/>
            <a:ln w="28575">
              <a:solidFill>
                <a:srgbClr val="FF6600"/>
              </a:solidFill>
              <a:round/>
              <a:headEnd/>
              <a:tailEnd/>
            </a:ln>
          </p:spPr>
          <p:txBody>
            <a:bodyPr>
              <a:prstTxWarp prst="textNoShape">
                <a:avLst/>
              </a:prstTxWarp>
            </a:bodyPr>
            <a:lstStyle/>
            <a:p>
              <a:endParaRPr lang="fr-FR"/>
            </a:p>
          </p:txBody>
        </p:sp>
        <p:sp>
          <p:nvSpPr>
            <p:cNvPr id="12302" name="Text Box 9"/>
            <p:cNvSpPr txBox="1">
              <a:spLocks noChangeArrowheads="1"/>
            </p:cNvSpPr>
            <p:nvPr/>
          </p:nvSpPr>
          <p:spPr bwMode="auto">
            <a:xfrm>
              <a:off x="972" y="1022"/>
              <a:ext cx="790" cy="231"/>
            </a:xfrm>
            <a:prstGeom prst="rect">
              <a:avLst/>
            </a:prstGeom>
            <a:noFill/>
            <a:ln w="9525">
              <a:noFill/>
              <a:miter lim="800000"/>
              <a:headEnd/>
              <a:tailEnd/>
            </a:ln>
          </p:spPr>
          <p:txBody>
            <a:bodyPr wrap="none">
              <a:prstTxWarp prst="textNoShape">
                <a:avLst/>
              </a:prstTxWarp>
              <a:spAutoFit/>
            </a:bodyPr>
            <a:lstStyle/>
            <a:p>
              <a:r>
                <a:rPr lang="it-IT" baseline="30000">
                  <a:solidFill>
                    <a:srgbClr val="FF6600"/>
                  </a:solidFill>
                </a:rPr>
                <a:t>76</a:t>
              </a:r>
              <a:r>
                <a:rPr lang="it-IT">
                  <a:solidFill>
                    <a:srgbClr val="FF6600"/>
                  </a:solidFill>
                </a:rPr>
                <a:t>Ge claim</a:t>
              </a:r>
            </a:p>
          </p:txBody>
        </p:sp>
      </p:grpSp>
      <p:grpSp>
        <p:nvGrpSpPr>
          <p:cNvPr id="4" name="Group 22"/>
          <p:cNvGrpSpPr>
            <a:grpSpLocks/>
          </p:cNvGrpSpPr>
          <p:nvPr/>
        </p:nvGrpSpPr>
        <p:grpSpPr bwMode="auto">
          <a:xfrm>
            <a:off x="623888" y="1125538"/>
            <a:ext cx="7731125" cy="1301750"/>
            <a:chOff x="393" y="709"/>
            <a:chExt cx="4870" cy="820"/>
          </a:xfrm>
        </p:grpSpPr>
        <p:grpSp>
          <p:nvGrpSpPr>
            <p:cNvPr id="5" name="Group 19"/>
            <p:cNvGrpSpPr>
              <a:grpSpLocks/>
            </p:cNvGrpSpPr>
            <p:nvPr/>
          </p:nvGrpSpPr>
          <p:grpSpPr bwMode="auto">
            <a:xfrm>
              <a:off x="393" y="1055"/>
              <a:ext cx="4870" cy="474"/>
              <a:chOff x="393" y="1055"/>
              <a:chExt cx="4870" cy="474"/>
            </a:xfrm>
          </p:grpSpPr>
          <p:sp>
            <p:nvSpPr>
              <p:cNvPr id="12297" name="Rectangle 13"/>
              <p:cNvSpPr>
                <a:spLocks noChangeArrowheads="1"/>
              </p:cNvSpPr>
              <p:nvPr/>
            </p:nvSpPr>
            <p:spPr bwMode="auto">
              <a:xfrm>
                <a:off x="402" y="1058"/>
                <a:ext cx="4853" cy="454"/>
              </a:xfrm>
              <a:prstGeom prst="rect">
                <a:avLst/>
              </a:prstGeom>
              <a:solidFill>
                <a:srgbClr val="CCECFF">
                  <a:alpha val="50195"/>
                </a:srgbClr>
              </a:solidFill>
              <a:ln w="9525">
                <a:noFill/>
                <a:miter lim="800000"/>
                <a:headEnd/>
                <a:tailEnd/>
              </a:ln>
            </p:spPr>
            <p:txBody>
              <a:bodyPr wrap="none" anchor="ctr">
                <a:prstTxWarp prst="textNoShape">
                  <a:avLst/>
                </a:prstTxWarp>
              </a:bodyPr>
              <a:lstStyle/>
              <a:p>
                <a:pPr algn="ctr"/>
                <a:endParaRPr lang="fr-FR"/>
              </a:p>
            </p:txBody>
          </p:sp>
          <p:sp>
            <p:nvSpPr>
              <p:cNvPr id="12298" name="Text Box 15"/>
              <p:cNvSpPr txBox="1">
                <a:spLocks noChangeArrowheads="1"/>
              </p:cNvSpPr>
              <p:nvPr/>
            </p:nvSpPr>
            <p:spPr bwMode="auto">
              <a:xfrm>
                <a:off x="970" y="1298"/>
                <a:ext cx="2380" cy="231"/>
              </a:xfrm>
              <a:prstGeom prst="rect">
                <a:avLst/>
              </a:prstGeom>
              <a:noFill/>
              <a:ln w="9525">
                <a:noFill/>
                <a:miter lim="800000"/>
                <a:headEnd/>
                <a:tailEnd/>
              </a:ln>
            </p:spPr>
            <p:txBody>
              <a:bodyPr wrap="none">
                <a:prstTxWarp prst="textNoShape">
                  <a:avLst/>
                </a:prstTxWarp>
                <a:spAutoFit/>
              </a:bodyPr>
              <a:lstStyle/>
              <a:p>
                <a:r>
                  <a:rPr lang="it-IT" dirty="0" err="1">
                    <a:solidFill>
                      <a:schemeClr val="accent2"/>
                    </a:solidFill>
                  </a:rPr>
                  <a:t>excluded</a:t>
                </a:r>
                <a:r>
                  <a:rPr lang="it-IT" dirty="0">
                    <a:solidFill>
                      <a:schemeClr val="accent2"/>
                    </a:solidFill>
                  </a:rPr>
                  <a:t> </a:t>
                </a:r>
                <a:r>
                  <a:rPr lang="it-IT" dirty="0" err="1">
                    <a:solidFill>
                      <a:schemeClr val="accent2"/>
                    </a:solidFill>
                  </a:rPr>
                  <a:t>by</a:t>
                </a:r>
                <a:r>
                  <a:rPr lang="it-IT" dirty="0">
                    <a:solidFill>
                      <a:schemeClr val="accent2"/>
                    </a:solidFill>
                  </a:rPr>
                  <a:t> CUORICINO , NEMO3</a:t>
                </a:r>
              </a:p>
            </p:txBody>
          </p:sp>
          <p:sp>
            <p:nvSpPr>
              <p:cNvPr id="12299" name="Line 16"/>
              <p:cNvSpPr>
                <a:spLocks noChangeShapeType="1"/>
              </p:cNvSpPr>
              <p:nvPr/>
            </p:nvSpPr>
            <p:spPr bwMode="auto">
              <a:xfrm>
                <a:off x="410" y="1055"/>
                <a:ext cx="4853" cy="0"/>
              </a:xfrm>
              <a:prstGeom prst="line">
                <a:avLst/>
              </a:prstGeom>
              <a:noFill/>
              <a:ln w="28575">
                <a:solidFill>
                  <a:schemeClr val="accent2"/>
                </a:solidFill>
                <a:round/>
                <a:headEnd/>
                <a:tailEnd/>
              </a:ln>
            </p:spPr>
            <p:txBody>
              <a:bodyPr>
                <a:prstTxWarp prst="textNoShape">
                  <a:avLst/>
                </a:prstTxWarp>
              </a:bodyPr>
              <a:lstStyle/>
              <a:p>
                <a:endParaRPr lang="fr-FR"/>
              </a:p>
            </p:txBody>
          </p:sp>
          <p:sp>
            <p:nvSpPr>
              <p:cNvPr id="12300" name="Line 17"/>
              <p:cNvSpPr>
                <a:spLocks noChangeShapeType="1"/>
              </p:cNvSpPr>
              <p:nvPr/>
            </p:nvSpPr>
            <p:spPr bwMode="auto">
              <a:xfrm>
                <a:off x="393" y="1525"/>
                <a:ext cx="4853" cy="0"/>
              </a:xfrm>
              <a:prstGeom prst="line">
                <a:avLst/>
              </a:prstGeom>
              <a:noFill/>
              <a:ln w="28575">
                <a:solidFill>
                  <a:schemeClr val="accent2"/>
                </a:solidFill>
                <a:round/>
                <a:headEnd/>
                <a:tailEnd/>
              </a:ln>
            </p:spPr>
            <p:txBody>
              <a:bodyPr>
                <a:prstTxWarp prst="textNoShape">
                  <a:avLst/>
                </a:prstTxWarp>
              </a:bodyPr>
              <a:lstStyle/>
              <a:p>
                <a:endParaRPr lang="fr-FR"/>
              </a:p>
            </p:txBody>
          </p:sp>
        </p:grpSp>
        <p:sp>
          <p:nvSpPr>
            <p:cNvPr id="12295" name="Line 20"/>
            <p:cNvSpPr>
              <a:spLocks noChangeShapeType="1"/>
            </p:cNvSpPr>
            <p:nvPr/>
          </p:nvSpPr>
          <p:spPr bwMode="auto">
            <a:xfrm flipV="1">
              <a:off x="3742" y="709"/>
              <a:ext cx="0" cy="349"/>
            </a:xfrm>
            <a:prstGeom prst="line">
              <a:avLst/>
            </a:prstGeom>
            <a:noFill/>
            <a:ln w="28575">
              <a:solidFill>
                <a:schemeClr val="accent2"/>
              </a:solidFill>
              <a:round/>
              <a:headEnd/>
              <a:tailEnd type="triangle" w="med" len="med"/>
            </a:ln>
          </p:spPr>
          <p:txBody>
            <a:bodyPr>
              <a:prstTxWarp prst="textNoShape">
                <a:avLst/>
              </a:prstTxWarp>
            </a:bodyPr>
            <a:lstStyle/>
            <a:p>
              <a:endParaRPr lang="fr-FR"/>
            </a:p>
          </p:txBody>
        </p:sp>
        <p:sp>
          <p:nvSpPr>
            <p:cNvPr id="12296" name="Line 21"/>
            <p:cNvSpPr>
              <a:spLocks noChangeShapeType="1"/>
            </p:cNvSpPr>
            <p:nvPr/>
          </p:nvSpPr>
          <p:spPr bwMode="auto">
            <a:xfrm flipV="1">
              <a:off x="3878" y="1117"/>
              <a:ext cx="0" cy="402"/>
            </a:xfrm>
            <a:prstGeom prst="line">
              <a:avLst/>
            </a:prstGeom>
            <a:noFill/>
            <a:ln w="28575">
              <a:solidFill>
                <a:schemeClr val="accent2"/>
              </a:solidFill>
              <a:round/>
              <a:headEnd/>
              <a:tailEnd type="triangle" w="med" len="med"/>
            </a:ln>
          </p:spPr>
          <p:txBody>
            <a:bodyPr>
              <a:prstTxWarp prst="textNoShape">
                <a:avLst/>
              </a:prstTxWarp>
            </a:bodyPr>
            <a:lstStyle/>
            <a:p>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4"/>
          <p:cNvGrpSpPr>
            <a:grpSpLocks/>
          </p:cNvGrpSpPr>
          <p:nvPr/>
        </p:nvGrpSpPr>
        <p:grpSpPr bwMode="auto">
          <a:xfrm>
            <a:off x="684213" y="973138"/>
            <a:ext cx="7627937" cy="4976812"/>
            <a:chOff x="431" y="618"/>
            <a:chExt cx="4805" cy="3135"/>
          </a:xfrm>
        </p:grpSpPr>
        <p:pic>
          <p:nvPicPr>
            <p:cNvPr id="13331" name="Picture 5"/>
            <p:cNvPicPr>
              <a:picLocks noChangeAspect="1" noChangeArrowheads="1"/>
            </p:cNvPicPr>
            <p:nvPr/>
          </p:nvPicPr>
          <p:blipFill>
            <a:blip r:embed="rId3"/>
            <a:srcRect/>
            <a:stretch>
              <a:fillRect/>
            </a:stretch>
          </p:blipFill>
          <p:spPr bwMode="auto">
            <a:xfrm>
              <a:off x="431" y="618"/>
              <a:ext cx="4805" cy="3135"/>
            </a:xfrm>
            <a:prstGeom prst="rect">
              <a:avLst/>
            </a:prstGeom>
            <a:noFill/>
            <a:ln w="9525">
              <a:solidFill>
                <a:schemeClr val="bg2"/>
              </a:solidFill>
              <a:miter lim="800000"/>
              <a:headEnd/>
              <a:tailEnd/>
            </a:ln>
          </p:spPr>
        </p:pic>
        <p:sp>
          <p:nvSpPr>
            <p:cNvPr id="13332" name="Rectangle 6"/>
            <p:cNvSpPr>
              <a:spLocks noChangeArrowheads="1"/>
            </p:cNvSpPr>
            <p:nvPr/>
          </p:nvSpPr>
          <p:spPr bwMode="auto">
            <a:xfrm>
              <a:off x="975" y="693"/>
              <a:ext cx="2557" cy="173"/>
            </a:xfrm>
            <a:prstGeom prst="rect">
              <a:avLst/>
            </a:prstGeom>
            <a:noFill/>
            <a:ln w="9525">
              <a:noFill/>
              <a:miter lim="800000"/>
              <a:headEnd/>
              <a:tailEnd/>
            </a:ln>
          </p:spPr>
          <p:txBody>
            <a:bodyPr wrap="none">
              <a:prstTxWarp prst="textNoShape">
                <a:avLst/>
              </a:prstTxWarp>
              <a:spAutoFit/>
            </a:bodyPr>
            <a:lstStyle/>
            <a:p>
              <a:r>
                <a:rPr lang="it-IT" sz="1200"/>
                <a:t>S. Pascoli, S. T. Petcov and T. Schwetz, hep-ph/0505226</a:t>
              </a:r>
            </a:p>
          </p:txBody>
        </p:sp>
        <p:sp>
          <p:nvSpPr>
            <p:cNvPr id="13333" name="Rectangle 7"/>
            <p:cNvSpPr>
              <a:spLocks noChangeArrowheads="1"/>
            </p:cNvSpPr>
            <p:nvPr/>
          </p:nvSpPr>
          <p:spPr bwMode="auto">
            <a:xfrm>
              <a:off x="1202" y="981"/>
              <a:ext cx="2812" cy="453"/>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endParaRPr lang="fr-FR"/>
            </a:p>
          </p:txBody>
        </p:sp>
      </p:grpSp>
      <p:sp>
        <p:nvSpPr>
          <p:cNvPr id="220172" name="Text Box 12"/>
          <p:cNvSpPr txBox="1">
            <a:spLocks noChangeArrowheads="1"/>
          </p:cNvSpPr>
          <p:nvPr/>
        </p:nvSpPr>
        <p:spPr bwMode="auto">
          <a:xfrm>
            <a:off x="685800" y="188913"/>
            <a:ext cx="7772400" cy="503237"/>
          </a:xfrm>
          <a:prstGeom prst="rect">
            <a:avLst/>
          </a:prstGeom>
          <a:noFill/>
          <a:ln w="9525">
            <a:noFill/>
            <a:miter lim="800000"/>
            <a:headEnd/>
            <a:tailEnd/>
          </a:ln>
          <a:effectLst/>
        </p:spPr>
        <p:txBody>
          <a:bodyPr anchor="ctr">
            <a:prstTxWarp prst="textNoShape">
              <a:avLst/>
            </a:prstTxWarp>
          </a:bodyPr>
          <a:lstStyle/>
          <a:p>
            <a:pPr algn="ctr" eaLnBrk="0" hangingPunct="0"/>
            <a:r>
              <a:rPr lang="en-US" sz="2400" b="1">
                <a:solidFill>
                  <a:srgbClr val="FF0000"/>
                </a:solidFill>
                <a:effectLst>
                  <a:outerShdw blurRad="38100" dist="38100" dir="2700000" algn="tl">
                    <a:srgbClr val="000000"/>
                  </a:outerShdw>
                </a:effectLst>
              </a:rPr>
              <a:t>…and where we want to go</a:t>
            </a:r>
          </a:p>
        </p:txBody>
      </p:sp>
      <p:grpSp>
        <p:nvGrpSpPr>
          <p:cNvPr id="3" name="Group 27"/>
          <p:cNvGrpSpPr>
            <a:grpSpLocks/>
          </p:cNvGrpSpPr>
          <p:nvPr/>
        </p:nvGrpSpPr>
        <p:grpSpPr bwMode="auto">
          <a:xfrm>
            <a:off x="636588" y="1419225"/>
            <a:ext cx="7705725" cy="1571625"/>
            <a:chOff x="401" y="894"/>
            <a:chExt cx="4854" cy="990"/>
          </a:xfrm>
        </p:grpSpPr>
        <p:grpSp>
          <p:nvGrpSpPr>
            <p:cNvPr id="4" name="Group 15"/>
            <p:cNvGrpSpPr>
              <a:grpSpLocks/>
            </p:cNvGrpSpPr>
            <p:nvPr/>
          </p:nvGrpSpPr>
          <p:grpSpPr bwMode="auto">
            <a:xfrm>
              <a:off x="401" y="1522"/>
              <a:ext cx="4854" cy="362"/>
              <a:chOff x="401" y="1480"/>
              <a:chExt cx="4854" cy="362"/>
            </a:xfrm>
          </p:grpSpPr>
          <p:sp>
            <p:nvSpPr>
              <p:cNvPr id="13329" name="Line 13"/>
              <p:cNvSpPr>
                <a:spLocks noChangeShapeType="1"/>
              </p:cNvSpPr>
              <p:nvPr/>
            </p:nvSpPr>
            <p:spPr bwMode="auto">
              <a:xfrm>
                <a:off x="402" y="1842"/>
                <a:ext cx="4853" cy="0"/>
              </a:xfrm>
              <a:prstGeom prst="line">
                <a:avLst/>
              </a:prstGeom>
              <a:noFill/>
              <a:ln w="28575">
                <a:solidFill>
                  <a:srgbClr val="FF6600"/>
                </a:solidFill>
                <a:round/>
                <a:headEnd/>
                <a:tailEnd/>
              </a:ln>
            </p:spPr>
            <p:txBody>
              <a:bodyPr>
                <a:prstTxWarp prst="textNoShape">
                  <a:avLst/>
                </a:prstTxWarp>
              </a:bodyPr>
              <a:lstStyle/>
              <a:p>
                <a:endParaRPr lang="fr-FR"/>
              </a:p>
            </p:txBody>
          </p:sp>
          <p:sp>
            <p:nvSpPr>
              <p:cNvPr id="13330" name="Rectangle 14"/>
              <p:cNvSpPr>
                <a:spLocks noChangeArrowheads="1"/>
              </p:cNvSpPr>
              <p:nvPr/>
            </p:nvSpPr>
            <p:spPr bwMode="auto">
              <a:xfrm>
                <a:off x="401" y="1480"/>
                <a:ext cx="4854" cy="362"/>
              </a:xfrm>
              <a:prstGeom prst="rect">
                <a:avLst/>
              </a:prstGeom>
              <a:solidFill>
                <a:srgbClr val="FFFF66">
                  <a:alpha val="50195"/>
                </a:srgbClr>
              </a:solidFill>
              <a:ln w="9525">
                <a:noFill/>
                <a:miter lim="800000"/>
                <a:headEnd/>
                <a:tailEnd/>
              </a:ln>
            </p:spPr>
            <p:txBody>
              <a:bodyPr wrap="none" anchor="ctr">
                <a:prstTxWarp prst="textNoShape">
                  <a:avLst/>
                </a:prstTxWarp>
              </a:bodyPr>
              <a:lstStyle/>
              <a:p>
                <a:endParaRPr lang="fr-FR"/>
              </a:p>
            </p:txBody>
          </p:sp>
        </p:grpSp>
        <p:sp>
          <p:nvSpPr>
            <p:cNvPr id="13327" name="Text Box 16"/>
            <p:cNvSpPr txBox="1">
              <a:spLocks noChangeArrowheads="1"/>
            </p:cNvSpPr>
            <p:nvPr/>
          </p:nvSpPr>
          <p:spPr bwMode="auto">
            <a:xfrm>
              <a:off x="1409" y="894"/>
              <a:ext cx="2415" cy="446"/>
            </a:xfrm>
            <a:prstGeom prst="rect">
              <a:avLst/>
            </a:prstGeom>
            <a:solidFill>
              <a:srgbClr val="EAEAEA"/>
            </a:solidFill>
            <a:ln w="12700">
              <a:solidFill>
                <a:srgbClr val="FFCC00"/>
              </a:solidFill>
              <a:miter lim="800000"/>
              <a:headEnd/>
              <a:tailEnd/>
            </a:ln>
          </p:spPr>
          <p:txBody>
            <a:bodyPr wrap="none">
              <a:prstTxWarp prst="textNoShape">
                <a:avLst/>
              </a:prstTxWarp>
              <a:spAutoFit/>
            </a:bodyPr>
            <a:lstStyle/>
            <a:p>
              <a:pPr algn="ctr"/>
              <a:r>
                <a:rPr lang="it-IT" sz="2000" dirty="0" err="1">
                  <a:solidFill>
                    <a:srgbClr val="FF0000"/>
                  </a:solidFill>
                </a:rPr>
                <a:t>Approach</a:t>
              </a:r>
              <a:r>
                <a:rPr lang="it-IT" sz="2000" dirty="0"/>
                <a:t> the </a:t>
              </a:r>
              <a:r>
                <a:rPr lang="it-IT" sz="2000" dirty="0" err="1"/>
                <a:t>inverted</a:t>
              </a:r>
              <a:r>
                <a:rPr lang="it-IT" sz="2000" dirty="0"/>
                <a:t> </a:t>
              </a:r>
              <a:r>
                <a:rPr lang="it-IT" sz="2000" dirty="0" err="1"/>
                <a:t>hierarchy</a:t>
              </a:r>
              <a:r>
                <a:rPr lang="it-IT" sz="2000" dirty="0"/>
                <a:t> </a:t>
              </a:r>
            </a:p>
            <a:p>
              <a:pPr algn="ctr"/>
              <a:r>
                <a:rPr lang="it-IT" sz="2000" dirty="0"/>
                <a:t>region in a </a:t>
              </a:r>
              <a:r>
                <a:rPr lang="it-IT" sz="2000" dirty="0">
                  <a:solidFill>
                    <a:srgbClr val="FFCC00"/>
                  </a:solidFill>
                </a:rPr>
                <a:t>first phase </a:t>
              </a:r>
              <a:r>
                <a:rPr lang="it-IT" sz="1200" dirty="0"/>
                <a:t>(</a:t>
              </a:r>
              <a:r>
                <a:rPr lang="it-IT" sz="1200" dirty="0">
                  <a:solidFill>
                    <a:srgbClr val="FF0000"/>
                  </a:solidFill>
                  <a:sym typeface="Symbol" charset="2"/>
                </a:rPr>
                <a:t>m</a:t>
              </a:r>
              <a:r>
                <a:rPr lang="it-IT" sz="1200" dirty="0">
                  <a:sym typeface="Symbol" charset="2"/>
                </a:rPr>
                <a:t>&gt;</a:t>
              </a:r>
              <a:r>
                <a:rPr lang="it-IT" sz="1200" dirty="0">
                  <a:solidFill>
                    <a:srgbClr val="FFCC00"/>
                  </a:solidFill>
                  <a:sym typeface="Symbol" charset="2"/>
                </a:rPr>
                <a:t>50 meV</a:t>
              </a:r>
              <a:r>
                <a:rPr lang="it-IT" sz="1200" dirty="0">
                  <a:sym typeface="Symbol" charset="2"/>
                </a:rPr>
                <a:t>)</a:t>
              </a:r>
            </a:p>
          </p:txBody>
        </p:sp>
        <p:sp>
          <p:nvSpPr>
            <p:cNvPr id="13328" name="Line 17"/>
            <p:cNvSpPr>
              <a:spLocks noChangeShapeType="1"/>
            </p:cNvSpPr>
            <p:nvPr/>
          </p:nvSpPr>
          <p:spPr bwMode="auto">
            <a:xfrm>
              <a:off x="2608" y="1311"/>
              <a:ext cx="0" cy="454"/>
            </a:xfrm>
            <a:prstGeom prst="line">
              <a:avLst/>
            </a:prstGeom>
            <a:noFill/>
            <a:ln w="12700">
              <a:solidFill>
                <a:srgbClr val="FFCC00"/>
              </a:solidFill>
              <a:round/>
              <a:headEnd/>
              <a:tailEnd type="triangle" w="med" len="med"/>
            </a:ln>
          </p:spPr>
          <p:txBody>
            <a:bodyPr>
              <a:prstTxWarp prst="textNoShape">
                <a:avLst/>
              </a:prstTxWarp>
            </a:bodyPr>
            <a:lstStyle/>
            <a:p>
              <a:endParaRPr lang="fr-FR"/>
            </a:p>
          </p:txBody>
        </p:sp>
      </p:grpSp>
      <p:grpSp>
        <p:nvGrpSpPr>
          <p:cNvPr id="5" name="Group 30"/>
          <p:cNvGrpSpPr>
            <a:grpSpLocks/>
          </p:cNvGrpSpPr>
          <p:nvPr/>
        </p:nvGrpSpPr>
        <p:grpSpPr bwMode="auto">
          <a:xfrm>
            <a:off x="636588" y="2924175"/>
            <a:ext cx="8435975" cy="1939925"/>
            <a:chOff x="401" y="1842"/>
            <a:chExt cx="5314" cy="1222"/>
          </a:xfrm>
        </p:grpSpPr>
        <p:sp>
          <p:nvSpPr>
            <p:cNvPr id="13322" name="Line 19"/>
            <p:cNvSpPr>
              <a:spLocks noChangeShapeType="1"/>
            </p:cNvSpPr>
            <p:nvPr/>
          </p:nvSpPr>
          <p:spPr bwMode="auto">
            <a:xfrm>
              <a:off x="402" y="2204"/>
              <a:ext cx="4853" cy="0"/>
            </a:xfrm>
            <a:prstGeom prst="line">
              <a:avLst/>
            </a:prstGeom>
            <a:noFill/>
            <a:ln w="28575">
              <a:solidFill>
                <a:schemeClr val="accent2"/>
              </a:solidFill>
              <a:round/>
              <a:headEnd/>
              <a:tailEnd/>
            </a:ln>
          </p:spPr>
          <p:txBody>
            <a:bodyPr>
              <a:prstTxWarp prst="textNoShape">
                <a:avLst/>
              </a:prstTxWarp>
            </a:bodyPr>
            <a:lstStyle/>
            <a:p>
              <a:endParaRPr lang="fr-FR"/>
            </a:p>
          </p:txBody>
        </p:sp>
        <p:sp>
          <p:nvSpPr>
            <p:cNvPr id="13323" name="Rectangle 20"/>
            <p:cNvSpPr>
              <a:spLocks noChangeArrowheads="1"/>
            </p:cNvSpPr>
            <p:nvPr/>
          </p:nvSpPr>
          <p:spPr bwMode="auto">
            <a:xfrm>
              <a:off x="401" y="1842"/>
              <a:ext cx="4854" cy="362"/>
            </a:xfrm>
            <a:prstGeom prst="rect">
              <a:avLst/>
            </a:prstGeom>
            <a:solidFill>
              <a:srgbClr val="CCECFF">
                <a:alpha val="50195"/>
              </a:srgbClr>
            </a:solidFill>
            <a:ln w="9525">
              <a:noFill/>
              <a:miter lim="800000"/>
              <a:headEnd/>
              <a:tailEnd/>
            </a:ln>
          </p:spPr>
          <p:txBody>
            <a:bodyPr wrap="none" anchor="ctr">
              <a:prstTxWarp prst="textNoShape">
                <a:avLst/>
              </a:prstTxWarp>
            </a:bodyPr>
            <a:lstStyle/>
            <a:p>
              <a:endParaRPr lang="fr-FR"/>
            </a:p>
          </p:txBody>
        </p:sp>
        <p:sp>
          <p:nvSpPr>
            <p:cNvPr id="13324" name="Text Box 21"/>
            <p:cNvSpPr txBox="1">
              <a:spLocks noChangeArrowheads="1"/>
            </p:cNvSpPr>
            <p:nvPr/>
          </p:nvSpPr>
          <p:spPr bwMode="auto">
            <a:xfrm>
              <a:off x="3049" y="2618"/>
              <a:ext cx="2666" cy="446"/>
            </a:xfrm>
            <a:prstGeom prst="rect">
              <a:avLst/>
            </a:prstGeom>
            <a:solidFill>
              <a:srgbClr val="EAEAEA"/>
            </a:solidFill>
            <a:ln w="9525">
              <a:solidFill>
                <a:schemeClr val="accent2"/>
              </a:solidFill>
              <a:miter lim="800000"/>
              <a:headEnd/>
              <a:tailEnd/>
            </a:ln>
          </p:spPr>
          <p:txBody>
            <a:bodyPr wrap="none">
              <a:prstTxWarp prst="textNoShape">
                <a:avLst/>
              </a:prstTxWarp>
              <a:spAutoFit/>
            </a:bodyPr>
            <a:lstStyle/>
            <a:p>
              <a:pPr algn="ctr"/>
              <a:r>
                <a:rPr lang="it-IT" sz="2000" dirty="0" err="1">
                  <a:solidFill>
                    <a:srgbClr val="FF0000"/>
                  </a:solidFill>
                </a:rPr>
                <a:t>Exclude</a:t>
              </a:r>
              <a:r>
                <a:rPr lang="it-IT" sz="2000" dirty="0"/>
                <a:t> the </a:t>
              </a:r>
              <a:r>
                <a:rPr lang="it-IT" sz="2000" dirty="0" err="1"/>
                <a:t>inverted</a:t>
              </a:r>
              <a:r>
                <a:rPr lang="it-IT" sz="2000" dirty="0"/>
                <a:t> </a:t>
              </a:r>
              <a:r>
                <a:rPr lang="it-IT" sz="2000" dirty="0" err="1"/>
                <a:t>hierarchy</a:t>
              </a:r>
              <a:r>
                <a:rPr lang="it-IT" sz="2000" dirty="0"/>
                <a:t> </a:t>
              </a:r>
            </a:p>
            <a:p>
              <a:pPr algn="ctr"/>
              <a:r>
                <a:rPr lang="it-IT" sz="2000" dirty="0"/>
                <a:t>region in a </a:t>
              </a:r>
              <a:r>
                <a:rPr lang="it-IT" sz="2000" dirty="0">
                  <a:solidFill>
                    <a:schemeClr val="accent2"/>
                  </a:solidFill>
                </a:rPr>
                <a:t>second phase </a:t>
              </a:r>
              <a:r>
                <a:rPr lang="it-IT" sz="1200" dirty="0"/>
                <a:t>(</a:t>
              </a:r>
              <a:r>
                <a:rPr lang="it-IT" sz="1200" dirty="0">
                  <a:solidFill>
                    <a:srgbClr val="FF0000"/>
                  </a:solidFill>
                  <a:sym typeface="Symbol" charset="2"/>
                </a:rPr>
                <a:t>m</a:t>
              </a:r>
              <a:r>
                <a:rPr lang="it-IT" sz="1200" dirty="0">
                  <a:sym typeface="Symbol" charset="2"/>
                </a:rPr>
                <a:t>&gt;</a:t>
              </a:r>
              <a:r>
                <a:rPr lang="it-IT" sz="1200" dirty="0">
                  <a:solidFill>
                    <a:schemeClr val="accent2"/>
                  </a:solidFill>
                  <a:sym typeface="Symbol" charset="2"/>
                </a:rPr>
                <a:t>15 meV</a:t>
              </a:r>
              <a:r>
                <a:rPr lang="it-IT" sz="1200" dirty="0">
                  <a:sym typeface="Symbol" charset="2"/>
                </a:rPr>
                <a:t>)</a:t>
              </a:r>
            </a:p>
          </p:txBody>
        </p:sp>
        <p:sp>
          <p:nvSpPr>
            <p:cNvPr id="13325" name="Line 22"/>
            <p:cNvSpPr>
              <a:spLocks noChangeShapeType="1"/>
            </p:cNvSpPr>
            <p:nvPr/>
          </p:nvSpPr>
          <p:spPr bwMode="auto">
            <a:xfrm flipV="1">
              <a:off x="4377" y="2115"/>
              <a:ext cx="0" cy="499"/>
            </a:xfrm>
            <a:prstGeom prst="line">
              <a:avLst/>
            </a:prstGeom>
            <a:noFill/>
            <a:ln w="9525">
              <a:solidFill>
                <a:schemeClr val="accent2"/>
              </a:solidFill>
              <a:round/>
              <a:headEnd/>
              <a:tailEnd type="triangle" w="med" len="med"/>
            </a:ln>
          </p:spPr>
          <p:txBody>
            <a:bodyPr>
              <a:prstTxWarp prst="textNoShape">
                <a:avLst/>
              </a:prstTxWarp>
            </a:bodyPr>
            <a:lstStyle/>
            <a:p>
              <a:endParaRPr lang="fr-FR"/>
            </a:p>
          </p:txBody>
        </p:sp>
      </p:grpSp>
      <p:grpSp>
        <p:nvGrpSpPr>
          <p:cNvPr id="6" name="Group 29"/>
          <p:cNvGrpSpPr>
            <a:grpSpLocks/>
          </p:cNvGrpSpPr>
          <p:nvPr/>
        </p:nvGrpSpPr>
        <p:grpSpPr bwMode="auto">
          <a:xfrm>
            <a:off x="323850" y="2420938"/>
            <a:ext cx="7504113" cy="4376738"/>
            <a:chOff x="204" y="1525"/>
            <a:chExt cx="4727" cy="2757"/>
          </a:xfrm>
        </p:grpSpPr>
        <p:sp>
          <p:nvSpPr>
            <p:cNvPr id="13319" name="Text Box 24"/>
            <p:cNvSpPr txBox="1">
              <a:spLocks noChangeArrowheads="1"/>
            </p:cNvSpPr>
            <p:nvPr/>
          </p:nvSpPr>
          <p:spPr bwMode="auto">
            <a:xfrm>
              <a:off x="922" y="3797"/>
              <a:ext cx="4009" cy="485"/>
            </a:xfrm>
            <a:prstGeom prst="rect">
              <a:avLst/>
            </a:prstGeom>
            <a:solidFill>
              <a:schemeClr val="bg1"/>
            </a:solidFill>
            <a:ln w="9525">
              <a:solidFill>
                <a:srgbClr val="FF0000"/>
              </a:solidFill>
              <a:miter lim="800000"/>
              <a:headEnd/>
              <a:tailEnd/>
            </a:ln>
          </p:spPr>
          <p:txBody>
            <a:bodyPr wrap="none">
              <a:prstTxWarp prst="textNoShape">
                <a:avLst/>
              </a:prstTxWarp>
              <a:spAutoFit/>
            </a:bodyPr>
            <a:lstStyle/>
            <a:p>
              <a:pPr algn="ctr"/>
              <a:r>
                <a:rPr lang="it-IT" dirty="0" err="1"/>
                <a:t>There</a:t>
              </a:r>
              <a:r>
                <a:rPr lang="it-IT" dirty="0"/>
                <a:t> </a:t>
              </a:r>
              <a:r>
                <a:rPr lang="it-IT" sz="2000" dirty="0"/>
                <a:t>are </a:t>
              </a:r>
              <a:r>
                <a:rPr lang="it-IT" sz="2000" dirty="0" err="1">
                  <a:solidFill>
                    <a:srgbClr val="FF0000"/>
                  </a:solidFill>
                </a:rPr>
                <a:t>techniques</a:t>
              </a:r>
              <a:r>
                <a:rPr lang="it-IT" sz="2000" dirty="0"/>
                <a:t> and </a:t>
              </a:r>
              <a:r>
                <a:rPr lang="it-IT" sz="2000" dirty="0" err="1">
                  <a:solidFill>
                    <a:srgbClr val="FF0000"/>
                  </a:solidFill>
                </a:rPr>
                <a:t>experiments</a:t>
              </a:r>
              <a:r>
                <a:rPr lang="it-IT" sz="2000" dirty="0">
                  <a:solidFill>
                    <a:srgbClr val="FF0000"/>
                  </a:solidFill>
                </a:rPr>
                <a:t> in </a:t>
              </a:r>
              <a:r>
                <a:rPr lang="it-IT" sz="2000" dirty="0" err="1">
                  <a:solidFill>
                    <a:srgbClr val="FF0000"/>
                  </a:solidFill>
                </a:rPr>
                <a:t>preparation</a:t>
              </a:r>
              <a:r>
                <a:rPr lang="it-IT" sz="2000" dirty="0"/>
                <a:t> </a:t>
              </a:r>
            </a:p>
            <a:p>
              <a:pPr algn="ctr"/>
              <a:r>
                <a:rPr lang="it-IT" sz="2000" dirty="0" err="1"/>
                <a:t>which</a:t>
              </a:r>
              <a:r>
                <a:rPr lang="it-IT" sz="2000" dirty="0"/>
                <a:t> </a:t>
              </a:r>
              <a:r>
                <a:rPr lang="it-IT" sz="2000" dirty="0" err="1"/>
                <a:t>have</a:t>
              </a:r>
              <a:r>
                <a:rPr lang="it-IT" sz="2000" dirty="0"/>
                <a:t> the </a:t>
              </a:r>
              <a:r>
                <a:rPr lang="it-IT" sz="2000" dirty="0" err="1"/>
                <a:t>potential</a:t>
              </a:r>
              <a:r>
                <a:rPr lang="it-IT" sz="2000" dirty="0"/>
                <a:t> </a:t>
              </a:r>
              <a:r>
                <a:rPr lang="it-IT" sz="2000" dirty="0" err="1"/>
                <a:t>to</a:t>
              </a:r>
              <a:r>
                <a:rPr lang="it-IT" sz="2000" dirty="0"/>
                <a:t> </a:t>
              </a:r>
              <a:r>
                <a:rPr lang="it-IT" sz="2000" dirty="0" err="1"/>
                <a:t>reach</a:t>
              </a:r>
              <a:r>
                <a:rPr lang="it-IT" sz="2000" dirty="0"/>
                <a:t> </a:t>
              </a:r>
              <a:r>
                <a:rPr lang="it-IT" sz="2000" dirty="0" err="1"/>
                <a:t>these</a:t>
              </a:r>
              <a:r>
                <a:rPr lang="it-IT" sz="2000" dirty="0"/>
                <a:t> </a:t>
              </a:r>
              <a:r>
                <a:rPr lang="it-IT" sz="2000" dirty="0" err="1"/>
                <a:t>sensitivities</a:t>
              </a:r>
              <a:endParaRPr lang="it-IT" sz="2000" dirty="0"/>
            </a:p>
          </p:txBody>
        </p:sp>
        <p:sp>
          <p:nvSpPr>
            <p:cNvPr id="13320" name="Line 25"/>
            <p:cNvSpPr>
              <a:spLocks noChangeShapeType="1"/>
            </p:cNvSpPr>
            <p:nvPr/>
          </p:nvSpPr>
          <p:spPr bwMode="auto">
            <a:xfrm>
              <a:off x="204" y="1525"/>
              <a:ext cx="0" cy="2449"/>
            </a:xfrm>
            <a:prstGeom prst="line">
              <a:avLst/>
            </a:prstGeom>
            <a:noFill/>
            <a:ln w="9525">
              <a:solidFill>
                <a:srgbClr val="FF0000"/>
              </a:solidFill>
              <a:round/>
              <a:headEnd/>
              <a:tailEnd/>
            </a:ln>
          </p:spPr>
          <p:txBody>
            <a:bodyPr>
              <a:prstTxWarp prst="textNoShape">
                <a:avLst/>
              </a:prstTxWarp>
            </a:bodyPr>
            <a:lstStyle/>
            <a:p>
              <a:endParaRPr lang="fr-FR"/>
            </a:p>
          </p:txBody>
        </p:sp>
        <p:sp>
          <p:nvSpPr>
            <p:cNvPr id="13321" name="Line 26"/>
            <p:cNvSpPr>
              <a:spLocks noChangeShapeType="1"/>
            </p:cNvSpPr>
            <p:nvPr/>
          </p:nvSpPr>
          <p:spPr bwMode="auto">
            <a:xfrm>
              <a:off x="204" y="3974"/>
              <a:ext cx="862" cy="0"/>
            </a:xfrm>
            <a:prstGeom prst="line">
              <a:avLst/>
            </a:prstGeom>
            <a:noFill/>
            <a:ln w="9525">
              <a:solidFill>
                <a:srgbClr val="FF0000"/>
              </a:solidFill>
              <a:round/>
              <a:headEnd/>
              <a:tailEnd type="triangle" w="med" len="med"/>
            </a:ln>
          </p:spPr>
          <p:txBody>
            <a:bodyPr>
              <a:prstTxWarp prst="textNoShape">
                <a:avLst/>
              </a:prstTxWarp>
            </a:bodyPr>
            <a:lstStyle/>
            <a:p>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4"/>
          <p:cNvGrpSpPr>
            <a:grpSpLocks/>
          </p:cNvGrpSpPr>
          <p:nvPr/>
        </p:nvGrpSpPr>
        <p:grpSpPr bwMode="auto">
          <a:xfrm>
            <a:off x="684213" y="973138"/>
            <a:ext cx="7627937" cy="4976812"/>
            <a:chOff x="431" y="618"/>
            <a:chExt cx="4805" cy="3135"/>
          </a:xfrm>
        </p:grpSpPr>
        <p:pic>
          <p:nvPicPr>
            <p:cNvPr id="14354" name="Picture 5"/>
            <p:cNvPicPr>
              <a:picLocks noChangeAspect="1" noChangeArrowheads="1"/>
            </p:cNvPicPr>
            <p:nvPr/>
          </p:nvPicPr>
          <p:blipFill>
            <a:blip r:embed="rId3"/>
            <a:srcRect/>
            <a:stretch>
              <a:fillRect/>
            </a:stretch>
          </p:blipFill>
          <p:spPr bwMode="auto">
            <a:xfrm>
              <a:off x="431" y="618"/>
              <a:ext cx="4805" cy="3135"/>
            </a:xfrm>
            <a:prstGeom prst="rect">
              <a:avLst/>
            </a:prstGeom>
            <a:noFill/>
            <a:ln w="9525">
              <a:solidFill>
                <a:schemeClr val="bg2"/>
              </a:solidFill>
              <a:miter lim="800000"/>
              <a:headEnd/>
              <a:tailEnd/>
            </a:ln>
          </p:spPr>
        </p:pic>
        <p:sp>
          <p:nvSpPr>
            <p:cNvPr id="14355" name="Rectangle 6"/>
            <p:cNvSpPr>
              <a:spLocks noChangeArrowheads="1"/>
            </p:cNvSpPr>
            <p:nvPr/>
          </p:nvSpPr>
          <p:spPr bwMode="auto">
            <a:xfrm>
              <a:off x="975" y="693"/>
              <a:ext cx="2557" cy="173"/>
            </a:xfrm>
            <a:prstGeom prst="rect">
              <a:avLst/>
            </a:prstGeom>
            <a:noFill/>
            <a:ln w="9525">
              <a:noFill/>
              <a:miter lim="800000"/>
              <a:headEnd/>
              <a:tailEnd/>
            </a:ln>
          </p:spPr>
          <p:txBody>
            <a:bodyPr wrap="none">
              <a:prstTxWarp prst="textNoShape">
                <a:avLst/>
              </a:prstTxWarp>
              <a:spAutoFit/>
            </a:bodyPr>
            <a:lstStyle/>
            <a:p>
              <a:r>
                <a:rPr lang="it-IT" sz="1200"/>
                <a:t>S. Pascoli, S. T. Petcov and T. Schwetz, hep-ph/0505226</a:t>
              </a:r>
            </a:p>
          </p:txBody>
        </p:sp>
        <p:sp>
          <p:nvSpPr>
            <p:cNvPr id="14356" name="Rectangle 7"/>
            <p:cNvSpPr>
              <a:spLocks noChangeArrowheads="1"/>
            </p:cNvSpPr>
            <p:nvPr/>
          </p:nvSpPr>
          <p:spPr bwMode="auto">
            <a:xfrm>
              <a:off x="1202" y="981"/>
              <a:ext cx="2812" cy="453"/>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endParaRPr lang="fr-FR"/>
            </a:p>
          </p:txBody>
        </p:sp>
      </p:grpSp>
      <p:sp>
        <p:nvSpPr>
          <p:cNvPr id="220172" name="Text Box 12"/>
          <p:cNvSpPr txBox="1">
            <a:spLocks noChangeArrowheads="1"/>
          </p:cNvSpPr>
          <p:nvPr/>
        </p:nvSpPr>
        <p:spPr bwMode="auto">
          <a:xfrm>
            <a:off x="685800" y="188913"/>
            <a:ext cx="7772400" cy="503237"/>
          </a:xfrm>
          <a:prstGeom prst="rect">
            <a:avLst/>
          </a:prstGeom>
          <a:noFill/>
          <a:ln w="9525">
            <a:noFill/>
            <a:miter lim="800000"/>
            <a:headEnd/>
            <a:tailEnd/>
          </a:ln>
          <a:effectLst/>
        </p:spPr>
        <p:txBody>
          <a:bodyPr anchor="ctr"/>
          <a:lstStyle/>
          <a:p>
            <a:pPr algn="ctr" eaLnBrk="0" hangingPunct="0">
              <a:defRPr/>
            </a:pPr>
            <a:r>
              <a:rPr lang="en-US" sz="2400" b="1" dirty="0">
                <a:solidFill>
                  <a:srgbClr val="FF0000"/>
                </a:solidFill>
                <a:effectLst>
                  <a:outerShdw blurRad="38100" dist="38100" dir="2700000" algn="tl">
                    <a:srgbClr val="000000"/>
                  </a:outerShdw>
                </a:effectLst>
                <a:latin typeface="Arial" pitchFamily="34" charset="0"/>
              </a:rPr>
              <a:t>The size of the challenge</a:t>
            </a:r>
          </a:p>
        </p:txBody>
      </p:sp>
      <p:sp>
        <p:nvSpPr>
          <p:cNvPr id="14340" name="Text Box 15"/>
          <p:cNvSpPr txBox="1">
            <a:spLocks noChangeArrowheads="1"/>
          </p:cNvSpPr>
          <p:nvPr/>
        </p:nvSpPr>
        <p:spPr bwMode="auto">
          <a:xfrm>
            <a:off x="4695825" y="1379538"/>
            <a:ext cx="3471863" cy="406400"/>
          </a:xfrm>
          <a:prstGeom prst="rect">
            <a:avLst/>
          </a:prstGeom>
          <a:solidFill>
            <a:srgbClr val="EAEAEA"/>
          </a:solidFill>
          <a:ln w="9525">
            <a:solidFill>
              <a:schemeClr val="tx1"/>
            </a:solidFill>
            <a:miter lim="800000"/>
            <a:headEnd/>
            <a:tailEnd/>
          </a:ln>
        </p:spPr>
        <p:txBody>
          <a:bodyPr wrap="none">
            <a:prstTxWarp prst="textNoShape">
              <a:avLst/>
            </a:prstTxWarp>
            <a:spAutoFit/>
          </a:bodyPr>
          <a:lstStyle/>
          <a:p>
            <a:r>
              <a:rPr lang="it-IT" sz="2000">
                <a:sym typeface="Symbol" charset="2"/>
              </a:rPr>
              <a:t> 100 -  1000 counts / y ton </a:t>
            </a:r>
          </a:p>
        </p:txBody>
      </p:sp>
      <p:sp>
        <p:nvSpPr>
          <p:cNvPr id="14341" name="Text Box 16"/>
          <p:cNvSpPr txBox="1">
            <a:spLocks noChangeArrowheads="1"/>
          </p:cNvSpPr>
          <p:nvPr/>
        </p:nvSpPr>
        <p:spPr bwMode="auto">
          <a:xfrm>
            <a:off x="3694113" y="2117725"/>
            <a:ext cx="3116262" cy="406400"/>
          </a:xfrm>
          <a:prstGeom prst="rect">
            <a:avLst/>
          </a:prstGeom>
          <a:solidFill>
            <a:srgbClr val="EAEAEA"/>
          </a:solidFill>
          <a:ln w="9525">
            <a:solidFill>
              <a:schemeClr val="tx1"/>
            </a:solidFill>
            <a:miter lim="800000"/>
            <a:headEnd/>
            <a:tailEnd/>
          </a:ln>
        </p:spPr>
        <p:txBody>
          <a:bodyPr wrap="none">
            <a:prstTxWarp prst="textNoShape">
              <a:avLst/>
            </a:prstTxWarp>
            <a:spAutoFit/>
          </a:bodyPr>
          <a:lstStyle/>
          <a:p>
            <a:r>
              <a:rPr lang="it-IT" sz="2000">
                <a:sym typeface="Symbol" charset="2"/>
              </a:rPr>
              <a:t> 1 -     10 counts / y ton </a:t>
            </a:r>
          </a:p>
        </p:txBody>
      </p:sp>
      <p:sp>
        <p:nvSpPr>
          <p:cNvPr id="14342" name="Text Box 17"/>
          <p:cNvSpPr txBox="1">
            <a:spLocks noChangeArrowheads="1"/>
          </p:cNvSpPr>
          <p:nvPr/>
        </p:nvSpPr>
        <p:spPr bwMode="auto">
          <a:xfrm>
            <a:off x="3694113" y="2590800"/>
            <a:ext cx="3116262" cy="406400"/>
          </a:xfrm>
          <a:prstGeom prst="rect">
            <a:avLst/>
          </a:prstGeom>
          <a:solidFill>
            <a:srgbClr val="EAEAEA"/>
          </a:solidFill>
          <a:ln w="9525">
            <a:solidFill>
              <a:schemeClr val="tx1"/>
            </a:solidFill>
            <a:miter lim="800000"/>
            <a:headEnd/>
            <a:tailEnd/>
          </a:ln>
        </p:spPr>
        <p:txBody>
          <a:bodyPr wrap="none">
            <a:prstTxWarp prst="textNoShape">
              <a:avLst/>
            </a:prstTxWarp>
            <a:spAutoFit/>
          </a:bodyPr>
          <a:lstStyle/>
          <a:p>
            <a:r>
              <a:rPr lang="it-IT" sz="2000">
                <a:sym typeface="Symbol" charset="2"/>
              </a:rPr>
              <a:t> 0.1 -    1 counts / y ton </a:t>
            </a:r>
          </a:p>
        </p:txBody>
      </p:sp>
      <p:sp>
        <p:nvSpPr>
          <p:cNvPr id="14343" name="Line 21"/>
          <p:cNvSpPr>
            <a:spLocks noChangeShapeType="1"/>
          </p:cNvSpPr>
          <p:nvPr/>
        </p:nvSpPr>
        <p:spPr bwMode="auto">
          <a:xfrm flipH="1">
            <a:off x="3786188" y="1571625"/>
            <a:ext cx="928687" cy="357188"/>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14344" name="Line 24"/>
          <p:cNvSpPr>
            <a:spLocks noChangeShapeType="1"/>
          </p:cNvSpPr>
          <p:nvPr/>
        </p:nvSpPr>
        <p:spPr bwMode="auto">
          <a:xfrm flipH="1">
            <a:off x="1885950" y="2362200"/>
            <a:ext cx="1828800" cy="0"/>
          </a:xfrm>
          <a:prstGeom prst="line">
            <a:avLst/>
          </a:prstGeom>
          <a:noFill/>
          <a:ln w="9525">
            <a:solidFill>
              <a:schemeClr val="tx1"/>
            </a:solidFill>
            <a:round/>
            <a:headEnd/>
            <a:tailEnd/>
          </a:ln>
        </p:spPr>
        <p:txBody>
          <a:bodyPr>
            <a:prstTxWarp prst="textNoShape">
              <a:avLst/>
            </a:prstTxWarp>
          </a:bodyPr>
          <a:lstStyle/>
          <a:p>
            <a:endParaRPr lang="fr-FR"/>
          </a:p>
        </p:txBody>
      </p:sp>
      <p:sp>
        <p:nvSpPr>
          <p:cNvPr id="14345" name="Line 26"/>
          <p:cNvSpPr>
            <a:spLocks noChangeShapeType="1"/>
          </p:cNvSpPr>
          <p:nvPr/>
        </p:nvSpPr>
        <p:spPr bwMode="auto">
          <a:xfrm flipH="1">
            <a:off x="2806700" y="2781300"/>
            <a:ext cx="838200" cy="0"/>
          </a:xfrm>
          <a:prstGeom prst="line">
            <a:avLst/>
          </a:prstGeom>
          <a:noFill/>
          <a:ln w="9525">
            <a:solidFill>
              <a:schemeClr val="tx1"/>
            </a:solidFill>
            <a:round/>
            <a:headEnd/>
            <a:tailEnd/>
          </a:ln>
        </p:spPr>
        <p:txBody>
          <a:bodyPr>
            <a:prstTxWarp prst="textNoShape">
              <a:avLst/>
            </a:prstTxWarp>
          </a:bodyPr>
          <a:lstStyle/>
          <a:p>
            <a:endParaRPr lang="fr-FR"/>
          </a:p>
        </p:txBody>
      </p:sp>
      <p:sp>
        <p:nvSpPr>
          <p:cNvPr id="14346" name="Line 27"/>
          <p:cNvSpPr>
            <a:spLocks noChangeShapeType="1"/>
          </p:cNvSpPr>
          <p:nvPr/>
        </p:nvSpPr>
        <p:spPr bwMode="auto">
          <a:xfrm flipH="1">
            <a:off x="1428750" y="2781300"/>
            <a:ext cx="1377950" cy="719138"/>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14347" name="Line 6"/>
          <p:cNvSpPr>
            <a:spLocks noChangeShapeType="1"/>
          </p:cNvSpPr>
          <p:nvPr/>
        </p:nvSpPr>
        <p:spPr bwMode="auto">
          <a:xfrm>
            <a:off x="638175" y="1974850"/>
            <a:ext cx="7704138" cy="0"/>
          </a:xfrm>
          <a:prstGeom prst="line">
            <a:avLst/>
          </a:prstGeom>
          <a:noFill/>
          <a:ln w="28575">
            <a:solidFill>
              <a:srgbClr val="FF6600"/>
            </a:solidFill>
            <a:round/>
            <a:headEnd/>
            <a:tailEnd/>
          </a:ln>
        </p:spPr>
        <p:txBody>
          <a:bodyPr>
            <a:prstTxWarp prst="textNoShape">
              <a:avLst/>
            </a:prstTxWarp>
          </a:bodyPr>
          <a:lstStyle/>
          <a:p>
            <a:endParaRPr lang="fr-FR"/>
          </a:p>
        </p:txBody>
      </p:sp>
      <p:sp>
        <p:nvSpPr>
          <p:cNvPr id="14348" name="Text Box 9"/>
          <p:cNvSpPr txBox="1">
            <a:spLocks noChangeArrowheads="1"/>
          </p:cNvSpPr>
          <p:nvPr/>
        </p:nvSpPr>
        <p:spPr bwMode="auto">
          <a:xfrm>
            <a:off x="1543050" y="1622425"/>
            <a:ext cx="1316038" cy="369888"/>
          </a:xfrm>
          <a:prstGeom prst="rect">
            <a:avLst/>
          </a:prstGeom>
          <a:noFill/>
          <a:ln w="9525">
            <a:noFill/>
            <a:miter lim="800000"/>
            <a:headEnd/>
            <a:tailEnd/>
          </a:ln>
        </p:spPr>
        <p:txBody>
          <a:bodyPr wrap="none">
            <a:prstTxWarp prst="textNoShape">
              <a:avLst/>
            </a:prstTxWarp>
            <a:spAutoFit/>
          </a:bodyPr>
          <a:lstStyle/>
          <a:p>
            <a:r>
              <a:rPr lang="it-IT" b="1" baseline="30000">
                <a:solidFill>
                  <a:srgbClr val="FF6600"/>
                </a:solidFill>
              </a:rPr>
              <a:t>76</a:t>
            </a:r>
            <a:r>
              <a:rPr lang="it-IT" b="1">
                <a:solidFill>
                  <a:srgbClr val="FF6600"/>
                </a:solidFill>
              </a:rPr>
              <a:t>Ge claim</a:t>
            </a:r>
          </a:p>
        </p:txBody>
      </p:sp>
      <p:sp>
        <p:nvSpPr>
          <p:cNvPr id="14349" name="Line 6"/>
          <p:cNvSpPr>
            <a:spLocks noChangeShapeType="1"/>
          </p:cNvSpPr>
          <p:nvPr/>
        </p:nvSpPr>
        <p:spPr bwMode="auto">
          <a:xfrm>
            <a:off x="654050" y="3543300"/>
            <a:ext cx="7704138" cy="0"/>
          </a:xfrm>
          <a:prstGeom prst="line">
            <a:avLst/>
          </a:prstGeom>
          <a:noFill/>
          <a:ln w="28575">
            <a:solidFill>
              <a:srgbClr val="FF6600"/>
            </a:solidFill>
            <a:round/>
            <a:headEnd/>
            <a:tailEnd/>
          </a:ln>
        </p:spPr>
        <p:txBody>
          <a:bodyPr>
            <a:prstTxWarp prst="textNoShape">
              <a:avLst/>
            </a:prstTxWarp>
          </a:bodyPr>
          <a:lstStyle/>
          <a:p>
            <a:endParaRPr lang="fr-FR"/>
          </a:p>
        </p:txBody>
      </p:sp>
      <p:sp>
        <p:nvSpPr>
          <p:cNvPr id="14350" name="Line 6"/>
          <p:cNvSpPr>
            <a:spLocks noChangeShapeType="1"/>
          </p:cNvSpPr>
          <p:nvPr/>
        </p:nvSpPr>
        <p:spPr bwMode="auto">
          <a:xfrm>
            <a:off x="642938" y="2971800"/>
            <a:ext cx="7704137" cy="0"/>
          </a:xfrm>
          <a:prstGeom prst="line">
            <a:avLst/>
          </a:prstGeom>
          <a:noFill/>
          <a:ln w="28575">
            <a:solidFill>
              <a:srgbClr val="FF6600"/>
            </a:solidFill>
            <a:round/>
            <a:headEnd/>
            <a:tailEnd/>
          </a:ln>
        </p:spPr>
        <p:txBody>
          <a:bodyPr>
            <a:prstTxWarp prst="textNoShape">
              <a:avLst/>
            </a:prstTxWarp>
          </a:bodyPr>
          <a:lstStyle/>
          <a:p>
            <a:endParaRPr lang="fr-FR"/>
          </a:p>
        </p:txBody>
      </p:sp>
      <p:sp>
        <p:nvSpPr>
          <p:cNvPr id="14351" name="Text Box 9"/>
          <p:cNvSpPr txBox="1">
            <a:spLocks noChangeArrowheads="1"/>
          </p:cNvSpPr>
          <p:nvPr/>
        </p:nvSpPr>
        <p:spPr bwMode="auto">
          <a:xfrm>
            <a:off x="0" y="2630488"/>
            <a:ext cx="992188" cy="369887"/>
          </a:xfrm>
          <a:prstGeom prst="rect">
            <a:avLst/>
          </a:prstGeom>
          <a:noFill/>
          <a:ln w="9525">
            <a:noFill/>
            <a:miter lim="800000"/>
            <a:headEnd/>
            <a:tailEnd/>
          </a:ln>
        </p:spPr>
        <p:txBody>
          <a:bodyPr wrap="none">
            <a:prstTxWarp prst="textNoShape">
              <a:avLst/>
            </a:prstTxWarp>
            <a:spAutoFit/>
          </a:bodyPr>
          <a:lstStyle/>
          <a:p>
            <a:r>
              <a:rPr lang="en-GB" b="1">
                <a:solidFill>
                  <a:srgbClr val="FF6600"/>
                </a:solidFill>
              </a:rPr>
              <a:t>50 meV</a:t>
            </a:r>
            <a:endParaRPr lang="it-IT" b="1">
              <a:solidFill>
                <a:srgbClr val="FF6600"/>
              </a:solidFill>
            </a:endParaRPr>
          </a:p>
        </p:txBody>
      </p:sp>
      <p:sp>
        <p:nvSpPr>
          <p:cNvPr id="14352" name="Text Box 9"/>
          <p:cNvSpPr txBox="1">
            <a:spLocks noChangeArrowheads="1"/>
          </p:cNvSpPr>
          <p:nvPr/>
        </p:nvSpPr>
        <p:spPr bwMode="auto">
          <a:xfrm>
            <a:off x="0" y="3201988"/>
            <a:ext cx="992188" cy="369887"/>
          </a:xfrm>
          <a:prstGeom prst="rect">
            <a:avLst/>
          </a:prstGeom>
          <a:noFill/>
          <a:ln w="9525">
            <a:noFill/>
            <a:miter lim="800000"/>
            <a:headEnd/>
            <a:tailEnd/>
          </a:ln>
        </p:spPr>
        <p:txBody>
          <a:bodyPr wrap="none">
            <a:prstTxWarp prst="textNoShape">
              <a:avLst/>
            </a:prstTxWarp>
            <a:spAutoFit/>
          </a:bodyPr>
          <a:lstStyle/>
          <a:p>
            <a:r>
              <a:rPr lang="en-GB" b="1">
                <a:solidFill>
                  <a:srgbClr val="FF6600"/>
                </a:solidFill>
              </a:rPr>
              <a:t>20 meV</a:t>
            </a:r>
            <a:endParaRPr lang="it-IT" b="1">
              <a:solidFill>
                <a:srgbClr val="FF6600"/>
              </a:solidFill>
            </a:endParaRPr>
          </a:p>
        </p:txBody>
      </p:sp>
      <p:cxnSp>
        <p:nvCxnSpPr>
          <p:cNvPr id="56" name="Straight Arrow Connector 55"/>
          <p:cNvCxnSpPr/>
          <p:nvPr/>
        </p:nvCxnSpPr>
        <p:spPr>
          <a:xfrm rot="5400000">
            <a:off x="1385888" y="2428875"/>
            <a:ext cx="571500" cy="428625"/>
          </a:xfrm>
          <a:prstGeom prst="straightConnector1">
            <a:avLst/>
          </a:prstGeom>
          <a:ln w="952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9"/>
          <p:cNvGrpSpPr>
            <a:grpSpLocks/>
          </p:cNvGrpSpPr>
          <p:nvPr/>
        </p:nvGrpSpPr>
        <p:grpSpPr bwMode="auto">
          <a:xfrm>
            <a:off x="468313" y="692150"/>
            <a:ext cx="3419475" cy="3024188"/>
            <a:chOff x="295" y="436"/>
            <a:chExt cx="2154" cy="1905"/>
          </a:xfrm>
        </p:grpSpPr>
        <p:sp>
          <p:nvSpPr>
            <p:cNvPr id="3" name="Rectangle 20"/>
            <p:cNvSpPr>
              <a:spLocks noChangeArrowheads="1"/>
            </p:cNvSpPr>
            <p:nvPr/>
          </p:nvSpPr>
          <p:spPr bwMode="auto">
            <a:xfrm>
              <a:off x="295" y="436"/>
              <a:ext cx="2154" cy="1905"/>
            </a:xfrm>
            <a:prstGeom prst="rect">
              <a:avLst/>
            </a:prstGeom>
            <a:solidFill>
              <a:schemeClr val="bg1"/>
            </a:solidFill>
            <a:ln w="9525">
              <a:solidFill>
                <a:schemeClr val="bg2"/>
              </a:solidFill>
              <a:miter lim="800000"/>
              <a:headEnd/>
              <a:tailEnd/>
            </a:ln>
          </p:spPr>
          <p:txBody>
            <a:bodyPr wrap="none" anchor="ctr">
              <a:prstTxWarp prst="textNoShape">
                <a:avLst/>
              </a:prstTxWarp>
            </a:bodyPr>
            <a:lstStyle/>
            <a:p>
              <a:endParaRPr lang="fr-FR"/>
            </a:p>
          </p:txBody>
        </p:sp>
        <p:pic>
          <p:nvPicPr>
            <p:cNvPr id="4" name="Picture 21"/>
            <p:cNvPicPr>
              <a:picLocks noChangeAspect="1" noChangeArrowheads="1"/>
            </p:cNvPicPr>
            <p:nvPr/>
          </p:nvPicPr>
          <p:blipFill>
            <a:blip r:embed="rId2"/>
            <a:srcRect l="19684" t="53532" r="11263" b="13159"/>
            <a:stretch>
              <a:fillRect/>
            </a:stretch>
          </p:blipFill>
          <p:spPr bwMode="auto">
            <a:xfrm>
              <a:off x="498" y="856"/>
              <a:ext cx="1776" cy="1344"/>
            </a:xfrm>
            <a:prstGeom prst="rect">
              <a:avLst/>
            </a:prstGeom>
            <a:noFill/>
            <a:ln w="9525">
              <a:noFill/>
              <a:miter lim="800000"/>
              <a:headEnd/>
              <a:tailEnd/>
            </a:ln>
          </p:spPr>
        </p:pic>
        <p:sp>
          <p:nvSpPr>
            <p:cNvPr id="5" name="Text Box 22"/>
            <p:cNvSpPr txBox="1">
              <a:spLocks noChangeArrowheads="1"/>
            </p:cNvSpPr>
            <p:nvPr/>
          </p:nvSpPr>
          <p:spPr bwMode="auto">
            <a:xfrm>
              <a:off x="557" y="507"/>
              <a:ext cx="1843" cy="252"/>
            </a:xfrm>
            <a:prstGeom prst="rect">
              <a:avLst/>
            </a:prstGeom>
            <a:solidFill>
              <a:srgbClr val="EAEAEA"/>
            </a:solidFill>
            <a:ln w="9525">
              <a:solidFill>
                <a:schemeClr val="accent2"/>
              </a:solidFill>
              <a:miter lim="800000"/>
              <a:headEnd/>
              <a:tailEnd/>
            </a:ln>
          </p:spPr>
          <p:txBody>
            <a:bodyPr wrap="none">
              <a:prstTxWarp prst="textNoShape">
                <a:avLst/>
              </a:prstTxWarp>
              <a:spAutoFit/>
            </a:bodyPr>
            <a:lstStyle/>
            <a:p>
              <a:pPr eaLnBrk="0" hangingPunct="0"/>
              <a:r>
                <a:rPr lang="en-US" sz="2000" dirty="0"/>
                <a:t>Transition energy (</a:t>
              </a:r>
              <a:r>
                <a:rPr lang="en-US" sz="2000" dirty="0" err="1">
                  <a:solidFill>
                    <a:schemeClr val="accent2"/>
                  </a:solidFill>
                </a:rPr>
                <a:t>MeV</a:t>
              </a:r>
              <a:r>
                <a:rPr lang="en-US" sz="2000" dirty="0"/>
                <a:t>)</a:t>
              </a:r>
            </a:p>
          </p:txBody>
        </p:sp>
        <p:sp>
          <p:nvSpPr>
            <p:cNvPr id="6" name="Rectangle 23"/>
            <p:cNvSpPr>
              <a:spLocks noChangeArrowheads="1"/>
            </p:cNvSpPr>
            <p:nvPr/>
          </p:nvSpPr>
          <p:spPr bwMode="auto">
            <a:xfrm>
              <a:off x="569" y="2104"/>
              <a:ext cx="262"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rgbClr val="FF0000"/>
                  </a:solidFill>
                </a:rPr>
                <a:t>48</a:t>
              </a:r>
              <a:r>
                <a:rPr lang="en-US" sz="900">
                  <a:solidFill>
                    <a:srgbClr val="FF0000"/>
                  </a:solidFill>
                </a:rPr>
                <a:t>Ca</a:t>
              </a:r>
            </a:p>
          </p:txBody>
        </p:sp>
        <p:sp>
          <p:nvSpPr>
            <p:cNvPr id="7" name="Rectangle 24"/>
            <p:cNvSpPr>
              <a:spLocks noChangeArrowheads="1"/>
            </p:cNvSpPr>
            <p:nvPr/>
          </p:nvSpPr>
          <p:spPr bwMode="auto">
            <a:xfrm>
              <a:off x="738" y="2104"/>
              <a:ext cx="266"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76</a:t>
              </a:r>
              <a:r>
                <a:rPr lang="en-US" sz="900">
                  <a:solidFill>
                    <a:schemeClr val="accent2"/>
                  </a:solidFill>
                </a:rPr>
                <a:t>Ge</a:t>
              </a:r>
            </a:p>
          </p:txBody>
        </p:sp>
        <p:sp>
          <p:nvSpPr>
            <p:cNvPr id="8" name="Rectangle 25"/>
            <p:cNvSpPr>
              <a:spLocks noChangeArrowheads="1"/>
            </p:cNvSpPr>
            <p:nvPr/>
          </p:nvSpPr>
          <p:spPr bwMode="auto">
            <a:xfrm>
              <a:off x="910" y="2104"/>
              <a:ext cx="258"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82</a:t>
              </a:r>
              <a:r>
                <a:rPr lang="en-US" sz="900">
                  <a:solidFill>
                    <a:schemeClr val="accent2"/>
                  </a:solidFill>
                </a:rPr>
                <a:t>Se</a:t>
              </a:r>
            </a:p>
          </p:txBody>
        </p:sp>
        <p:sp>
          <p:nvSpPr>
            <p:cNvPr id="9" name="Rectangle 26"/>
            <p:cNvSpPr>
              <a:spLocks noChangeArrowheads="1"/>
            </p:cNvSpPr>
            <p:nvPr/>
          </p:nvSpPr>
          <p:spPr bwMode="auto">
            <a:xfrm>
              <a:off x="1089" y="2104"/>
              <a:ext cx="238"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96</a:t>
              </a:r>
              <a:r>
                <a:rPr lang="en-US" sz="900">
                  <a:solidFill>
                    <a:schemeClr val="accent2"/>
                  </a:solidFill>
                </a:rPr>
                <a:t>Zr</a:t>
              </a:r>
            </a:p>
          </p:txBody>
        </p:sp>
        <p:sp>
          <p:nvSpPr>
            <p:cNvPr id="10" name="Rectangle 27"/>
            <p:cNvSpPr>
              <a:spLocks noChangeArrowheads="1"/>
            </p:cNvSpPr>
            <p:nvPr/>
          </p:nvSpPr>
          <p:spPr bwMode="auto">
            <a:xfrm>
              <a:off x="1230" y="2104"/>
              <a:ext cx="297"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100</a:t>
              </a:r>
              <a:r>
                <a:rPr lang="en-US" sz="900">
                  <a:solidFill>
                    <a:schemeClr val="accent2"/>
                  </a:solidFill>
                </a:rPr>
                <a:t>Mo</a:t>
              </a:r>
            </a:p>
          </p:txBody>
        </p:sp>
        <p:sp>
          <p:nvSpPr>
            <p:cNvPr id="11" name="Rectangle 28"/>
            <p:cNvSpPr>
              <a:spLocks noChangeArrowheads="1"/>
            </p:cNvSpPr>
            <p:nvPr/>
          </p:nvSpPr>
          <p:spPr bwMode="auto">
            <a:xfrm>
              <a:off x="1406" y="2104"/>
              <a:ext cx="289"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116</a:t>
              </a:r>
              <a:r>
                <a:rPr lang="en-US" sz="900">
                  <a:solidFill>
                    <a:schemeClr val="accent2"/>
                  </a:solidFill>
                </a:rPr>
                <a:t>Cd</a:t>
              </a:r>
            </a:p>
          </p:txBody>
        </p:sp>
        <p:sp>
          <p:nvSpPr>
            <p:cNvPr id="12" name="Rectangle 29"/>
            <p:cNvSpPr>
              <a:spLocks noChangeArrowheads="1"/>
            </p:cNvSpPr>
            <p:nvPr/>
          </p:nvSpPr>
          <p:spPr bwMode="auto">
            <a:xfrm>
              <a:off x="1577" y="2104"/>
              <a:ext cx="281"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130</a:t>
              </a:r>
              <a:r>
                <a:rPr lang="en-US" sz="900">
                  <a:solidFill>
                    <a:schemeClr val="accent2"/>
                  </a:solidFill>
                </a:rPr>
                <a:t>Te</a:t>
              </a:r>
            </a:p>
          </p:txBody>
        </p:sp>
        <p:sp>
          <p:nvSpPr>
            <p:cNvPr id="13" name="Rectangle 30"/>
            <p:cNvSpPr>
              <a:spLocks noChangeArrowheads="1"/>
            </p:cNvSpPr>
            <p:nvPr/>
          </p:nvSpPr>
          <p:spPr bwMode="auto">
            <a:xfrm>
              <a:off x="1745" y="2104"/>
              <a:ext cx="285"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136</a:t>
              </a:r>
              <a:r>
                <a:rPr lang="en-US" sz="900">
                  <a:solidFill>
                    <a:schemeClr val="accent2"/>
                  </a:solidFill>
                </a:rPr>
                <a:t>Xe</a:t>
              </a:r>
            </a:p>
          </p:txBody>
        </p:sp>
        <p:sp>
          <p:nvSpPr>
            <p:cNvPr id="14" name="Rectangle 31"/>
            <p:cNvSpPr>
              <a:spLocks noChangeArrowheads="1"/>
            </p:cNvSpPr>
            <p:nvPr/>
          </p:nvSpPr>
          <p:spPr bwMode="auto">
            <a:xfrm>
              <a:off x="1910" y="2104"/>
              <a:ext cx="289"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150</a:t>
              </a:r>
              <a:r>
                <a:rPr lang="en-US" sz="900">
                  <a:solidFill>
                    <a:schemeClr val="accent2"/>
                  </a:solidFill>
                </a:rPr>
                <a:t>Nd</a:t>
              </a:r>
            </a:p>
          </p:txBody>
        </p:sp>
        <p:sp>
          <p:nvSpPr>
            <p:cNvPr id="15" name="Text Box 32"/>
            <p:cNvSpPr txBox="1">
              <a:spLocks noChangeArrowheads="1"/>
            </p:cNvSpPr>
            <p:nvPr/>
          </p:nvSpPr>
          <p:spPr bwMode="auto">
            <a:xfrm>
              <a:off x="377" y="1768"/>
              <a:ext cx="205" cy="250"/>
            </a:xfrm>
            <a:prstGeom prst="rect">
              <a:avLst/>
            </a:prstGeom>
            <a:noFill/>
            <a:ln w="9525">
              <a:noFill/>
              <a:miter lim="800000"/>
              <a:headEnd/>
              <a:tailEnd/>
            </a:ln>
          </p:spPr>
          <p:txBody>
            <a:bodyPr wrap="none">
              <a:prstTxWarp prst="textNoShape">
                <a:avLst/>
              </a:prstTxWarp>
              <a:spAutoFit/>
            </a:bodyPr>
            <a:lstStyle/>
            <a:p>
              <a:pPr algn="ctr" eaLnBrk="0" hangingPunct="0"/>
              <a:r>
                <a:rPr lang="en-US" sz="2000">
                  <a:solidFill>
                    <a:schemeClr val="accent2"/>
                  </a:solidFill>
                </a:rPr>
                <a:t>2</a:t>
              </a:r>
            </a:p>
          </p:txBody>
        </p:sp>
        <p:sp>
          <p:nvSpPr>
            <p:cNvPr id="16" name="Text Box 33"/>
            <p:cNvSpPr txBox="1">
              <a:spLocks noChangeArrowheads="1"/>
            </p:cNvSpPr>
            <p:nvPr/>
          </p:nvSpPr>
          <p:spPr bwMode="auto">
            <a:xfrm>
              <a:off x="377" y="1432"/>
              <a:ext cx="205" cy="250"/>
            </a:xfrm>
            <a:prstGeom prst="rect">
              <a:avLst/>
            </a:prstGeom>
            <a:noFill/>
            <a:ln w="9525">
              <a:noFill/>
              <a:miter lim="800000"/>
              <a:headEnd/>
              <a:tailEnd/>
            </a:ln>
          </p:spPr>
          <p:txBody>
            <a:bodyPr wrap="none">
              <a:prstTxWarp prst="textNoShape">
                <a:avLst/>
              </a:prstTxWarp>
              <a:spAutoFit/>
            </a:bodyPr>
            <a:lstStyle/>
            <a:p>
              <a:pPr algn="ctr" eaLnBrk="0" hangingPunct="0"/>
              <a:r>
                <a:rPr lang="en-US" sz="2000">
                  <a:solidFill>
                    <a:schemeClr val="accent2"/>
                  </a:solidFill>
                </a:rPr>
                <a:t>3</a:t>
              </a:r>
            </a:p>
          </p:txBody>
        </p:sp>
        <p:sp>
          <p:nvSpPr>
            <p:cNvPr id="17" name="Text Box 34"/>
            <p:cNvSpPr txBox="1">
              <a:spLocks noChangeArrowheads="1"/>
            </p:cNvSpPr>
            <p:nvPr/>
          </p:nvSpPr>
          <p:spPr bwMode="auto">
            <a:xfrm>
              <a:off x="377" y="1096"/>
              <a:ext cx="205" cy="250"/>
            </a:xfrm>
            <a:prstGeom prst="rect">
              <a:avLst/>
            </a:prstGeom>
            <a:noFill/>
            <a:ln w="9525">
              <a:noFill/>
              <a:miter lim="800000"/>
              <a:headEnd/>
              <a:tailEnd/>
            </a:ln>
          </p:spPr>
          <p:txBody>
            <a:bodyPr wrap="none">
              <a:prstTxWarp prst="textNoShape">
                <a:avLst/>
              </a:prstTxWarp>
              <a:spAutoFit/>
            </a:bodyPr>
            <a:lstStyle/>
            <a:p>
              <a:pPr algn="ctr" eaLnBrk="0" hangingPunct="0"/>
              <a:r>
                <a:rPr lang="en-US" sz="2000">
                  <a:solidFill>
                    <a:schemeClr val="accent2"/>
                  </a:solidFill>
                </a:rPr>
                <a:t>4</a:t>
              </a:r>
            </a:p>
          </p:txBody>
        </p:sp>
        <p:sp>
          <p:nvSpPr>
            <p:cNvPr id="18" name="Text Box 35"/>
            <p:cNvSpPr txBox="1">
              <a:spLocks noChangeArrowheads="1"/>
            </p:cNvSpPr>
            <p:nvPr/>
          </p:nvSpPr>
          <p:spPr bwMode="auto">
            <a:xfrm>
              <a:off x="377" y="808"/>
              <a:ext cx="205" cy="250"/>
            </a:xfrm>
            <a:prstGeom prst="rect">
              <a:avLst/>
            </a:prstGeom>
            <a:noFill/>
            <a:ln w="9525">
              <a:noFill/>
              <a:miter lim="800000"/>
              <a:headEnd/>
              <a:tailEnd/>
            </a:ln>
          </p:spPr>
          <p:txBody>
            <a:bodyPr wrap="none">
              <a:prstTxWarp prst="textNoShape">
                <a:avLst/>
              </a:prstTxWarp>
              <a:spAutoFit/>
            </a:bodyPr>
            <a:lstStyle/>
            <a:p>
              <a:pPr algn="ctr" eaLnBrk="0" hangingPunct="0"/>
              <a:r>
                <a:rPr lang="en-US" sz="2000">
                  <a:solidFill>
                    <a:schemeClr val="accent2"/>
                  </a:solidFill>
                </a:rPr>
                <a:t>5</a:t>
              </a:r>
            </a:p>
          </p:txBody>
        </p:sp>
        <p:sp>
          <p:nvSpPr>
            <p:cNvPr id="19" name="Oval 36"/>
            <p:cNvSpPr>
              <a:spLocks noChangeArrowheads="1"/>
            </p:cNvSpPr>
            <p:nvPr/>
          </p:nvSpPr>
          <p:spPr bwMode="auto">
            <a:xfrm>
              <a:off x="1673" y="1720"/>
              <a:ext cx="576" cy="576"/>
            </a:xfrm>
            <a:prstGeom prst="ellipse">
              <a:avLst/>
            </a:prstGeom>
            <a:noFill/>
            <a:ln w="9525">
              <a:noFill/>
              <a:round/>
              <a:headEnd/>
              <a:tailEnd/>
            </a:ln>
          </p:spPr>
          <p:txBody>
            <a:bodyPr wrap="none" anchor="ctr">
              <a:prstTxWarp prst="textNoShape">
                <a:avLst/>
              </a:prstTxWarp>
            </a:bodyPr>
            <a:lstStyle/>
            <a:p>
              <a:endParaRPr lang="fr-FR"/>
            </a:p>
          </p:txBody>
        </p:sp>
      </p:grpSp>
      <p:sp>
        <p:nvSpPr>
          <p:cNvPr id="20" name="Rectangle 2"/>
          <p:cNvSpPr>
            <a:spLocks noChangeArrowheads="1"/>
          </p:cNvSpPr>
          <p:nvPr/>
        </p:nvSpPr>
        <p:spPr bwMode="auto">
          <a:xfrm>
            <a:off x="685800" y="-76200"/>
            <a:ext cx="7772400" cy="1143000"/>
          </a:xfrm>
          <a:prstGeom prst="rect">
            <a:avLst/>
          </a:prstGeom>
          <a:noFill/>
          <a:ln w="9525">
            <a:noFill/>
            <a:miter lim="800000"/>
            <a:headEnd/>
            <a:tailEnd/>
          </a:ln>
          <a:effectLst/>
        </p:spPr>
        <p:txBody>
          <a:bodyPr anchor="ctr"/>
          <a:lstStyle/>
          <a:p>
            <a:pPr algn="ctr">
              <a:defRPr/>
            </a:pPr>
            <a:r>
              <a:rPr lang="en-US" sz="2400" b="1" dirty="0">
                <a:solidFill>
                  <a:srgbClr val="FF0000"/>
                </a:solidFill>
                <a:effectLst>
                  <a:outerShdw blurRad="38100" dist="38100" dir="2700000" algn="tl">
                    <a:srgbClr val="000000"/>
                  </a:outerShdw>
                </a:effectLst>
                <a:latin typeface="Arial" pitchFamily="34" charset="0"/>
              </a:rPr>
              <a:t>Choice of the nuclide</a:t>
            </a:r>
          </a:p>
        </p:txBody>
      </p:sp>
      <p:grpSp>
        <p:nvGrpSpPr>
          <p:cNvPr id="21" name="Group 3"/>
          <p:cNvGrpSpPr>
            <a:grpSpLocks/>
          </p:cNvGrpSpPr>
          <p:nvPr/>
        </p:nvGrpSpPr>
        <p:grpSpPr bwMode="auto">
          <a:xfrm>
            <a:off x="5076825" y="692150"/>
            <a:ext cx="3419475" cy="3024188"/>
            <a:chOff x="227" y="618"/>
            <a:chExt cx="2154" cy="1905"/>
          </a:xfrm>
        </p:grpSpPr>
        <p:sp>
          <p:nvSpPr>
            <p:cNvPr id="22" name="Rectangle 4"/>
            <p:cNvSpPr>
              <a:spLocks noChangeArrowheads="1"/>
            </p:cNvSpPr>
            <p:nvPr/>
          </p:nvSpPr>
          <p:spPr bwMode="auto">
            <a:xfrm>
              <a:off x="227" y="618"/>
              <a:ext cx="2154" cy="1905"/>
            </a:xfrm>
            <a:prstGeom prst="rect">
              <a:avLst/>
            </a:prstGeom>
            <a:solidFill>
              <a:schemeClr val="bg1"/>
            </a:solidFill>
            <a:ln w="9525">
              <a:solidFill>
                <a:schemeClr val="bg2"/>
              </a:solidFill>
              <a:miter lim="800000"/>
              <a:headEnd/>
              <a:tailEnd/>
            </a:ln>
          </p:spPr>
          <p:txBody>
            <a:bodyPr wrap="none" anchor="ctr">
              <a:prstTxWarp prst="textNoShape">
                <a:avLst/>
              </a:prstTxWarp>
            </a:bodyPr>
            <a:lstStyle/>
            <a:p>
              <a:endParaRPr lang="fr-FR"/>
            </a:p>
          </p:txBody>
        </p:sp>
        <p:pic>
          <p:nvPicPr>
            <p:cNvPr id="23" name="Picture 5"/>
            <p:cNvPicPr>
              <a:picLocks noChangeAspect="1" noChangeArrowheads="1"/>
            </p:cNvPicPr>
            <p:nvPr/>
          </p:nvPicPr>
          <p:blipFill>
            <a:blip r:embed="rId3"/>
            <a:srcRect l="21368" t="52974" r="12947" b="14313"/>
            <a:stretch>
              <a:fillRect/>
            </a:stretch>
          </p:blipFill>
          <p:spPr bwMode="auto">
            <a:xfrm>
              <a:off x="433" y="1001"/>
              <a:ext cx="1776" cy="1354"/>
            </a:xfrm>
            <a:prstGeom prst="rect">
              <a:avLst/>
            </a:prstGeom>
            <a:noFill/>
            <a:ln w="9525">
              <a:noFill/>
              <a:miter lim="800000"/>
              <a:headEnd/>
              <a:tailEnd/>
            </a:ln>
          </p:spPr>
        </p:pic>
        <p:sp>
          <p:nvSpPr>
            <p:cNvPr id="24" name="Text Box 6"/>
            <p:cNvSpPr txBox="1">
              <a:spLocks noChangeArrowheads="1"/>
            </p:cNvSpPr>
            <p:nvPr/>
          </p:nvSpPr>
          <p:spPr bwMode="auto">
            <a:xfrm>
              <a:off x="423" y="697"/>
              <a:ext cx="1814" cy="252"/>
            </a:xfrm>
            <a:prstGeom prst="rect">
              <a:avLst/>
            </a:prstGeom>
            <a:solidFill>
              <a:srgbClr val="EAEAEA"/>
            </a:solidFill>
            <a:ln w="9525">
              <a:solidFill>
                <a:schemeClr val="accent2"/>
              </a:solidFill>
              <a:miter lim="800000"/>
              <a:headEnd/>
              <a:tailEnd/>
            </a:ln>
          </p:spPr>
          <p:txBody>
            <a:bodyPr wrap="none">
              <a:prstTxWarp prst="textNoShape">
                <a:avLst/>
              </a:prstTxWarp>
              <a:spAutoFit/>
            </a:bodyPr>
            <a:lstStyle/>
            <a:p>
              <a:pPr algn="ctr" eaLnBrk="0" hangingPunct="0"/>
              <a:r>
                <a:rPr lang="en-US" sz="2000" dirty="0"/>
                <a:t>Isotopic abundance (</a:t>
              </a:r>
              <a:r>
                <a:rPr lang="en-US" sz="2000" dirty="0">
                  <a:solidFill>
                    <a:schemeClr val="accent2"/>
                  </a:solidFill>
                </a:rPr>
                <a:t>%</a:t>
              </a:r>
              <a:r>
                <a:rPr lang="en-US" sz="2000" dirty="0"/>
                <a:t>)</a:t>
              </a:r>
            </a:p>
          </p:txBody>
        </p:sp>
        <p:sp>
          <p:nvSpPr>
            <p:cNvPr id="25" name="Rectangle 7"/>
            <p:cNvSpPr>
              <a:spLocks noChangeArrowheads="1"/>
            </p:cNvSpPr>
            <p:nvPr/>
          </p:nvSpPr>
          <p:spPr bwMode="auto">
            <a:xfrm>
              <a:off x="483" y="2297"/>
              <a:ext cx="262"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48</a:t>
              </a:r>
              <a:r>
                <a:rPr lang="en-US" sz="900">
                  <a:solidFill>
                    <a:schemeClr val="accent2"/>
                  </a:solidFill>
                </a:rPr>
                <a:t>Ca</a:t>
              </a:r>
            </a:p>
          </p:txBody>
        </p:sp>
        <p:sp>
          <p:nvSpPr>
            <p:cNvPr id="26" name="Rectangle 8"/>
            <p:cNvSpPr>
              <a:spLocks noChangeArrowheads="1"/>
            </p:cNvSpPr>
            <p:nvPr/>
          </p:nvSpPr>
          <p:spPr bwMode="auto">
            <a:xfrm>
              <a:off x="652" y="2297"/>
              <a:ext cx="266"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76</a:t>
              </a:r>
              <a:r>
                <a:rPr lang="en-US" sz="900">
                  <a:solidFill>
                    <a:schemeClr val="accent2"/>
                  </a:solidFill>
                </a:rPr>
                <a:t>Ge</a:t>
              </a:r>
            </a:p>
          </p:txBody>
        </p:sp>
        <p:sp>
          <p:nvSpPr>
            <p:cNvPr id="27" name="Rectangle 9"/>
            <p:cNvSpPr>
              <a:spLocks noChangeArrowheads="1"/>
            </p:cNvSpPr>
            <p:nvPr/>
          </p:nvSpPr>
          <p:spPr bwMode="auto">
            <a:xfrm>
              <a:off x="824" y="2297"/>
              <a:ext cx="258"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82</a:t>
              </a:r>
              <a:r>
                <a:rPr lang="en-US" sz="900">
                  <a:solidFill>
                    <a:schemeClr val="accent2"/>
                  </a:solidFill>
                </a:rPr>
                <a:t>Se</a:t>
              </a:r>
            </a:p>
          </p:txBody>
        </p:sp>
        <p:sp>
          <p:nvSpPr>
            <p:cNvPr id="28" name="Rectangle 10"/>
            <p:cNvSpPr>
              <a:spLocks noChangeArrowheads="1"/>
            </p:cNvSpPr>
            <p:nvPr/>
          </p:nvSpPr>
          <p:spPr bwMode="auto">
            <a:xfrm>
              <a:off x="1003" y="2297"/>
              <a:ext cx="238"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96</a:t>
              </a:r>
              <a:r>
                <a:rPr lang="en-US" sz="900">
                  <a:solidFill>
                    <a:schemeClr val="accent2"/>
                  </a:solidFill>
                </a:rPr>
                <a:t>Zr</a:t>
              </a:r>
            </a:p>
          </p:txBody>
        </p:sp>
        <p:sp>
          <p:nvSpPr>
            <p:cNvPr id="29" name="Rectangle 11"/>
            <p:cNvSpPr>
              <a:spLocks noChangeArrowheads="1"/>
            </p:cNvSpPr>
            <p:nvPr/>
          </p:nvSpPr>
          <p:spPr bwMode="auto">
            <a:xfrm>
              <a:off x="1144" y="2297"/>
              <a:ext cx="297"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100</a:t>
              </a:r>
              <a:r>
                <a:rPr lang="en-US" sz="900">
                  <a:solidFill>
                    <a:schemeClr val="accent2"/>
                  </a:solidFill>
                </a:rPr>
                <a:t>Mo</a:t>
              </a:r>
            </a:p>
          </p:txBody>
        </p:sp>
        <p:sp>
          <p:nvSpPr>
            <p:cNvPr id="30" name="Rectangle 12"/>
            <p:cNvSpPr>
              <a:spLocks noChangeArrowheads="1"/>
            </p:cNvSpPr>
            <p:nvPr/>
          </p:nvSpPr>
          <p:spPr bwMode="auto">
            <a:xfrm>
              <a:off x="1320" y="2297"/>
              <a:ext cx="289"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116</a:t>
              </a:r>
              <a:r>
                <a:rPr lang="en-US" sz="900">
                  <a:solidFill>
                    <a:schemeClr val="accent2"/>
                  </a:solidFill>
                </a:rPr>
                <a:t>Cd</a:t>
              </a:r>
            </a:p>
          </p:txBody>
        </p:sp>
        <p:sp>
          <p:nvSpPr>
            <p:cNvPr id="31" name="Rectangle 13"/>
            <p:cNvSpPr>
              <a:spLocks noChangeArrowheads="1"/>
            </p:cNvSpPr>
            <p:nvPr/>
          </p:nvSpPr>
          <p:spPr bwMode="auto">
            <a:xfrm>
              <a:off x="1491" y="2297"/>
              <a:ext cx="281"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rgbClr val="FF0000"/>
                  </a:solidFill>
                </a:rPr>
                <a:t>130</a:t>
              </a:r>
              <a:r>
                <a:rPr lang="en-US" sz="900">
                  <a:solidFill>
                    <a:srgbClr val="FF0000"/>
                  </a:solidFill>
                </a:rPr>
                <a:t>Te</a:t>
              </a:r>
              <a:endParaRPr lang="en-US" sz="900">
                <a:solidFill>
                  <a:schemeClr val="accent2"/>
                </a:solidFill>
              </a:endParaRPr>
            </a:p>
          </p:txBody>
        </p:sp>
        <p:sp>
          <p:nvSpPr>
            <p:cNvPr id="32" name="Rectangle 14"/>
            <p:cNvSpPr>
              <a:spLocks noChangeArrowheads="1"/>
            </p:cNvSpPr>
            <p:nvPr/>
          </p:nvSpPr>
          <p:spPr bwMode="auto">
            <a:xfrm>
              <a:off x="1659" y="2297"/>
              <a:ext cx="285"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136</a:t>
              </a:r>
              <a:r>
                <a:rPr lang="en-US" sz="900">
                  <a:solidFill>
                    <a:schemeClr val="accent2"/>
                  </a:solidFill>
                </a:rPr>
                <a:t>Xe</a:t>
              </a:r>
            </a:p>
          </p:txBody>
        </p:sp>
        <p:sp>
          <p:nvSpPr>
            <p:cNvPr id="33" name="Rectangle 15"/>
            <p:cNvSpPr>
              <a:spLocks noChangeArrowheads="1"/>
            </p:cNvSpPr>
            <p:nvPr/>
          </p:nvSpPr>
          <p:spPr bwMode="auto">
            <a:xfrm>
              <a:off x="1824" y="2297"/>
              <a:ext cx="289" cy="144"/>
            </a:xfrm>
            <a:prstGeom prst="rect">
              <a:avLst/>
            </a:prstGeom>
            <a:noFill/>
            <a:ln w="9525">
              <a:noFill/>
              <a:miter lim="800000"/>
              <a:headEnd/>
              <a:tailEnd/>
            </a:ln>
          </p:spPr>
          <p:txBody>
            <a:bodyPr wrap="none" lIns="92075" tIns="46038" rIns="92075" bIns="46038">
              <a:prstTxWarp prst="textNoShape">
                <a:avLst/>
              </a:prstTxWarp>
              <a:spAutoFit/>
            </a:bodyPr>
            <a:lstStyle/>
            <a:p>
              <a:pPr algn="ctr" eaLnBrk="0" hangingPunct="0"/>
              <a:r>
                <a:rPr lang="en-US" sz="900" baseline="50000">
                  <a:solidFill>
                    <a:schemeClr val="accent2"/>
                  </a:solidFill>
                </a:rPr>
                <a:t>150</a:t>
              </a:r>
              <a:r>
                <a:rPr lang="en-US" sz="900">
                  <a:solidFill>
                    <a:schemeClr val="accent2"/>
                  </a:solidFill>
                </a:rPr>
                <a:t>Nd</a:t>
              </a:r>
            </a:p>
          </p:txBody>
        </p:sp>
        <p:sp>
          <p:nvSpPr>
            <p:cNvPr id="34" name="Text Box 16"/>
            <p:cNvSpPr txBox="1">
              <a:spLocks noChangeArrowheads="1"/>
            </p:cNvSpPr>
            <p:nvPr/>
          </p:nvSpPr>
          <p:spPr bwMode="auto">
            <a:xfrm>
              <a:off x="292" y="1929"/>
              <a:ext cx="196" cy="231"/>
            </a:xfrm>
            <a:prstGeom prst="rect">
              <a:avLst/>
            </a:prstGeom>
            <a:noFill/>
            <a:ln w="9525">
              <a:noFill/>
              <a:miter lim="800000"/>
              <a:headEnd/>
              <a:tailEnd/>
            </a:ln>
          </p:spPr>
          <p:txBody>
            <a:bodyPr wrap="none">
              <a:prstTxWarp prst="textNoShape">
                <a:avLst/>
              </a:prstTxWarp>
              <a:spAutoFit/>
            </a:bodyPr>
            <a:lstStyle/>
            <a:p>
              <a:pPr algn="ctr" eaLnBrk="0" hangingPunct="0"/>
              <a:r>
                <a:rPr lang="en-US">
                  <a:solidFill>
                    <a:schemeClr val="accent2"/>
                  </a:solidFill>
                </a:rPr>
                <a:t>0</a:t>
              </a:r>
            </a:p>
          </p:txBody>
        </p:sp>
        <p:sp>
          <p:nvSpPr>
            <p:cNvPr id="35" name="Text Box 17"/>
            <p:cNvSpPr txBox="1">
              <a:spLocks noChangeArrowheads="1"/>
            </p:cNvSpPr>
            <p:nvPr/>
          </p:nvSpPr>
          <p:spPr bwMode="auto">
            <a:xfrm>
              <a:off x="249" y="1497"/>
              <a:ext cx="276" cy="231"/>
            </a:xfrm>
            <a:prstGeom prst="rect">
              <a:avLst/>
            </a:prstGeom>
            <a:noFill/>
            <a:ln w="9525">
              <a:noFill/>
              <a:miter lim="800000"/>
              <a:headEnd/>
              <a:tailEnd/>
            </a:ln>
          </p:spPr>
          <p:txBody>
            <a:bodyPr wrap="none">
              <a:prstTxWarp prst="textNoShape">
                <a:avLst/>
              </a:prstTxWarp>
              <a:spAutoFit/>
            </a:bodyPr>
            <a:lstStyle/>
            <a:p>
              <a:pPr algn="ctr" eaLnBrk="0" hangingPunct="0"/>
              <a:r>
                <a:rPr lang="en-US">
                  <a:solidFill>
                    <a:schemeClr val="accent2"/>
                  </a:solidFill>
                </a:rPr>
                <a:t>20</a:t>
              </a:r>
            </a:p>
          </p:txBody>
        </p:sp>
        <p:sp>
          <p:nvSpPr>
            <p:cNvPr id="36" name="Text Box 18"/>
            <p:cNvSpPr txBox="1">
              <a:spLocks noChangeArrowheads="1"/>
            </p:cNvSpPr>
            <p:nvPr/>
          </p:nvSpPr>
          <p:spPr bwMode="auto">
            <a:xfrm>
              <a:off x="249" y="1113"/>
              <a:ext cx="276" cy="231"/>
            </a:xfrm>
            <a:prstGeom prst="rect">
              <a:avLst/>
            </a:prstGeom>
            <a:noFill/>
            <a:ln w="9525">
              <a:noFill/>
              <a:miter lim="800000"/>
              <a:headEnd/>
              <a:tailEnd/>
            </a:ln>
          </p:spPr>
          <p:txBody>
            <a:bodyPr wrap="none">
              <a:prstTxWarp prst="textNoShape">
                <a:avLst/>
              </a:prstTxWarp>
              <a:spAutoFit/>
            </a:bodyPr>
            <a:lstStyle/>
            <a:p>
              <a:pPr algn="ctr" eaLnBrk="0" hangingPunct="0"/>
              <a:r>
                <a:rPr lang="en-US">
                  <a:solidFill>
                    <a:schemeClr val="accent2"/>
                  </a:solidFill>
                </a:rPr>
                <a:t>40</a:t>
              </a:r>
            </a:p>
          </p:txBody>
        </p:sp>
      </p:grpSp>
      <p:grpSp>
        <p:nvGrpSpPr>
          <p:cNvPr id="37" name="Group 43"/>
          <p:cNvGrpSpPr>
            <a:grpSpLocks/>
          </p:cNvGrpSpPr>
          <p:nvPr/>
        </p:nvGrpSpPr>
        <p:grpSpPr bwMode="auto">
          <a:xfrm>
            <a:off x="1285875" y="2547938"/>
            <a:ext cx="6491288" cy="4238625"/>
            <a:chOff x="1285852" y="2547938"/>
            <a:chExt cx="6491307" cy="4238648"/>
          </a:xfrm>
        </p:grpSpPr>
        <p:sp>
          <p:nvSpPr>
            <p:cNvPr id="38" name="Text Box 40"/>
            <p:cNvSpPr txBox="1">
              <a:spLocks noChangeArrowheads="1"/>
            </p:cNvSpPr>
            <p:nvPr/>
          </p:nvSpPr>
          <p:spPr bwMode="auto">
            <a:xfrm>
              <a:off x="1690688" y="2547938"/>
              <a:ext cx="2850042" cy="400112"/>
            </a:xfrm>
            <a:prstGeom prst="rect">
              <a:avLst/>
            </a:prstGeom>
            <a:solidFill>
              <a:srgbClr val="EAEAEA"/>
            </a:solidFill>
            <a:ln w="9525">
              <a:solidFill>
                <a:schemeClr val="accent2"/>
              </a:solidFill>
              <a:miter lim="800000"/>
              <a:headEnd/>
              <a:tailEnd/>
            </a:ln>
          </p:spPr>
          <p:txBody>
            <a:bodyPr wrap="none">
              <a:prstTxWarp prst="textNoShape">
                <a:avLst/>
              </a:prstTxWarp>
              <a:spAutoFit/>
            </a:bodyPr>
            <a:lstStyle/>
            <a:p>
              <a:pPr eaLnBrk="0" hangingPunct="0"/>
              <a:r>
                <a:rPr lang="en-US" sz="2000" dirty="0"/>
                <a:t>Nuclear Matrix Element</a:t>
              </a:r>
            </a:p>
          </p:txBody>
        </p:sp>
        <p:pic>
          <p:nvPicPr>
            <p:cNvPr id="39" name="Picture 45"/>
            <p:cNvPicPr>
              <a:picLocks noChangeAspect="1" noChangeArrowheads="1"/>
            </p:cNvPicPr>
            <p:nvPr/>
          </p:nvPicPr>
          <p:blipFill>
            <a:blip r:embed="rId4"/>
            <a:srcRect/>
            <a:stretch>
              <a:fillRect/>
            </a:stretch>
          </p:blipFill>
          <p:spPr bwMode="auto">
            <a:xfrm>
              <a:off x="1285852" y="2998600"/>
              <a:ext cx="6491307" cy="3787986"/>
            </a:xfrm>
            <a:prstGeom prst="rect">
              <a:avLst/>
            </a:prstGeom>
            <a:noFill/>
            <a:ln w="3175">
              <a:solidFill>
                <a:schemeClr val="tx1"/>
              </a:solidFill>
              <a:miter lim="800000"/>
              <a:headEnd/>
              <a:tailEnd/>
            </a:ln>
          </p:spPr>
        </p:pic>
      </p:grpSp>
      <p:sp>
        <p:nvSpPr>
          <p:cNvPr id="40" name="Text Box 44"/>
          <p:cNvSpPr txBox="1">
            <a:spLocks noChangeArrowheads="1"/>
          </p:cNvSpPr>
          <p:nvPr/>
        </p:nvSpPr>
        <p:spPr bwMode="auto">
          <a:xfrm>
            <a:off x="3214688" y="5786438"/>
            <a:ext cx="2792676" cy="400110"/>
          </a:xfrm>
          <a:prstGeom prst="rect">
            <a:avLst/>
          </a:prstGeom>
          <a:solidFill>
            <a:srgbClr val="FFE9D3"/>
          </a:solidFill>
          <a:ln w="9525">
            <a:solidFill>
              <a:srgbClr val="FF0000"/>
            </a:solidFill>
            <a:miter lim="800000"/>
            <a:headEnd/>
            <a:tailEnd/>
          </a:ln>
        </p:spPr>
        <p:txBody>
          <a:bodyPr wrap="none">
            <a:prstTxWarp prst="textNoShape">
              <a:avLst/>
            </a:prstTxWarp>
            <a:spAutoFit/>
          </a:bodyPr>
          <a:lstStyle/>
          <a:p>
            <a:r>
              <a:rPr lang="en-US" sz="2000" b="1" dirty="0"/>
              <a:t>Sign of convergence! </a:t>
            </a:r>
            <a:endParaRPr lang="it-IT"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dissolv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dissolve">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148263" y="836613"/>
            <a:ext cx="3527425" cy="5616575"/>
            <a:chOff x="3243" y="527"/>
            <a:chExt cx="2222" cy="3538"/>
          </a:xfrm>
        </p:grpSpPr>
        <p:grpSp>
          <p:nvGrpSpPr>
            <p:cNvPr id="3" name="Group 3"/>
            <p:cNvGrpSpPr>
              <a:grpSpLocks/>
            </p:cNvGrpSpPr>
            <p:nvPr/>
          </p:nvGrpSpPr>
          <p:grpSpPr bwMode="auto">
            <a:xfrm>
              <a:off x="3243" y="527"/>
              <a:ext cx="2222" cy="1542"/>
              <a:chOff x="3077" y="783"/>
              <a:chExt cx="2222" cy="1542"/>
            </a:xfrm>
          </p:grpSpPr>
          <p:sp>
            <p:nvSpPr>
              <p:cNvPr id="14" name="Oval 4"/>
              <p:cNvSpPr>
                <a:spLocks noChangeArrowheads="1"/>
              </p:cNvSpPr>
              <p:nvPr/>
            </p:nvSpPr>
            <p:spPr bwMode="auto">
              <a:xfrm>
                <a:off x="3077" y="78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15" name="Text Box 5"/>
              <p:cNvSpPr txBox="1">
                <a:spLocks noChangeArrowheads="1"/>
              </p:cNvSpPr>
              <p:nvPr/>
            </p:nvSpPr>
            <p:spPr bwMode="auto">
              <a:xfrm>
                <a:off x="3288" y="1516"/>
                <a:ext cx="2004" cy="407"/>
              </a:xfrm>
              <a:prstGeom prst="rect">
                <a:avLst/>
              </a:prstGeom>
              <a:noFill/>
              <a:ln w="9525">
                <a:noFill/>
                <a:miter lim="800000"/>
                <a:headEnd/>
                <a:tailEnd/>
              </a:ln>
            </p:spPr>
            <p:txBody>
              <a:bodyPr wrap="none">
                <a:prstTxWarp prst="textNoShape">
                  <a:avLst/>
                </a:prstTxWarp>
                <a:spAutoFit/>
              </a:bodyPr>
              <a:lstStyle/>
              <a:p>
                <a:r>
                  <a:rPr lang="it-IT" sz="1800">
                    <a:solidFill>
                      <a:srgbClr val="00CC00"/>
                    </a:solidFill>
                  </a:rPr>
                  <a:t>High energy resolution</a:t>
                </a:r>
                <a:r>
                  <a:rPr lang="it-IT" sz="1800"/>
                  <a:t> </a:t>
                </a:r>
                <a:r>
                  <a:rPr lang="it-IT" sz="1800">
                    <a:solidFill>
                      <a:schemeClr val="accent2"/>
                    </a:solidFill>
                  </a:rPr>
                  <a:t>(&lt;2%)</a:t>
                </a:r>
              </a:p>
              <a:p>
                <a:r>
                  <a:rPr lang="it-IT" sz="1800">
                    <a:solidFill>
                      <a:srgbClr val="FF0000"/>
                    </a:solidFill>
                  </a:rPr>
                  <a:t>No tracking capability</a:t>
                </a:r>
              </a:p>
            </p:txBody>
          </p:sp>
          <p:sp>
            <p:nvSpPr>
              <p:cNvPr id="16" name="Text Box 6"/>
              <p:cNvSpPr txBox="1">
                <a:spLocks noChangeArrowheads="1"/>
              </p:cNvSpPr>
              <p:nvPr/>
            </p:nvSpPr>
            <p:spPr bwMode="auto">
              <a:xfrm>
                <a:off x="3243" y="1877"/>
                <a:ext cx="1476" cy="165"/>
              </a:xfrm>
              <a:prstGeom prst="rect">
                <a:avLst/>
              </a:prstGeom>
              <a:noFill/>
              <a:ln w="9525">
                <a:noFill/>
                <a:miter lim="800000"/>
                <a:headEnd/>
                <a:tailEnd/>
              </a:ln>
            </p:spPr>
            <p:txBody>
              <a:bodyPr wrap="none">
                <a:prstTxWarp prst="textNoShape">
                  <a:avLst/>
                </a:prstTxWarp>
                <a:spAutoFit/>
              </a:bodyPr>
              <a:lstStyle/>
              <a:p>
                <a:r>
                  <a:rPr lang="it-IT" sz="1100"/>
                  <a:t>Easy to </a:t>
                </a:r>
                <a:r>
                  <a:rPr lang="it-IT" sz="1100">
                    <a:solidFill>
                      <a:srgbClr val="FF0000"/>
                    </a:solidFill>
                  </a:rPr>
                  <a:t>reject 2</a:t>
                </a:r>
                <a:r>
                  <a:rPr lang="it-IT" sz="1100">
                    <a:solidFill>
                      <a:srgbClr val="FF0000"/>
                    </a:solidFill>
                    <a:latin typeface="Symbol" charset="2"/>
                  </a:rPr>
                  <a:t>n</a:t>
                </a:r>
                <a:r>
                  <a:rPr lang="it-IT" sz="1100">
                    <a:solidFill>
                      <a:srgbClr val="FF0000"/>
                    </a:solidFill>
                  </a:rPr>
                  <a:t> DBD background</a:t>
                </a:r>
              </a:p>
            </p:txBody>
          </p:sp>
          <p:grpSp>
            <p:nvGrpSpPr>
              <p:cNvPr id="17" name="Group 7"/>
              <p:cNvGrpSpPr>
                <a:grpSpLocks/>
              </p:cNvGrpSpPr>
              <p:nvPr/>
            </p:nvGrpSpPr>
            <p:grpSpPr bwMode="auto">
              <a:xfrm>
                <a:off x="3939" y="874"/>
                <a:ext cx="635" cy="688"/>
                <a:chOff x="3061" y="1888"/>
                <a:chExt cx="635" cy="688"/>
              </a:xfrm>
            </p:grpSpPr>
            <p:sp>
              <p:nvSpPr>
                <p:cNvPr id="18" name="Line 8"/>
                <p:cNvSpPr>
                  <a:spLocks noChangeShapeType="1"/>
                </p:cNvSpPr>
                <p:nvPr/>
              </p:nvSpPr>
              <p:spPr bwMode="auto">
                <a:xfrm flipV="1">
                  <a:off x="3061" y="188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9" name="Line 9"/>
                <p:cNvSpPr>
                  <a:spLocks noChangeShapeType="1"/>
                </p:cNvSpPr>
                <p:nvPr/>
              </p:nvSpPr>
              <p:spPr bwMode="auto">
                <a:xfrm>
                  <a:off x="3061" y="256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20" name="Freeform 10"/>
                <p:cNvSpPr>
                  <a:spLocks/>
                </p:cNvSpPr>
                <p:nvPr/>
              </p:nvSpPr>
              <p:spPr bwMode="auto">
                <a:xfrm>
                  <a:off x="3061" y="205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21" name="Line 11"/>
                <p:cNvSpPr>
                  <a:spLocks noChangeShapeType="1"/>
                </p:cNvSpPr>
                <p:nvPr/>
              </p:nvSpPr>
              <p:spPr bwMode="auto">
                <a:xfrm>
                  <a:off x="3515" y="2120"/>
                  <a:ext cx="0" cy="454"/>
                </a:xfrm>
                <a:prstGeom prst="line">
                  <a:avLst/>
                </a:prstGeom>
                <a:noFill/>
                <a:ln w="28575">
                  <a:solidFill>
                    <a:srgbClr val="00CC00"/>
                  </a:solidFill>
                  <a:round/>
                  <a:headEnd/>
                  <a:tailEnd/>
                </a:ln>
              </p:spPr>
              <p:txBody>
                <a:bodyPr>
                  <a:prstTxWarp prst="textNoShape">
                    <a:avLst/>
                  </a:prstTxWarp>
                </a:bodyPr>
                <a:lstStyle/>
                <a:p>
                  <a:endParaRPr lang="fr-FR" sz="1800"/>
                </a:p>
              </p:txBody>
            </p:sp>
          </p:grpSp>
        </p:grpSp>
        <p:grpSp>
          <p:nvGrpSpPr>
            <p:cNvPr id="4" name="Group 12"/>
            <p:cNvGrpSpPr>
              <a:grpSpLocks/>
            </p:cNvGrpSpPr>
            <p:nvPr/>
          </p:nvGrpSpPr>
          <p:grpSpPr bwMode="auto">
            <a:xfrm>
              <a:off x="3243" y="2523"/>
              <a:ext cx="2222" cy="1542"/>
              <a:chOff x="3061" y="2387"/>
              <a:chExt cx="2222" cy="1542"/>
            </a:xfrm>
          </p:grpSpPr>
          <p:sp>
            <p:nvSpPr>
              <p:cNvPr id="6" name="Oval 13"/>
              <p:cNvSpPr>
                <a:spLocks noChangeArrowheads="1"/>
              </p:cNvSpPr>
              <p:nvPr/>
            </p:nvSpPr>
            <p:spPr bwMode="auto">
              <a:xfrm>
                <a:off x="3061" y="2387"/>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7" name="Text Box 14"/>
              <p:cNvSpPr txBox="1">
                <a:spLocks noChangeArrowheads="1"/>
              </p:cNvSpPr>
              <p:nvPr/>
            </p:nvSpPr>
            <p:spPr bwMode="auto">
              <a:xfrm>
                <a:off x="3288" y="3067"/>
                <a:ext cx="1986" cy="407"/>
              </a:xfrm>
              <a:prstGeom prst="rect">
                <a:avLst/>
              </a:prstGeom>
              <a:noFill/>
              <a:ln w="9525">
                <a:noFill/>
                <a:miter lim="800000"/>
                <a:headEnd/>
                <a:tailEnd/>
              </a:ln>
            </p:spPr>
            <p:txBody>
              <a:bodyPr wrap="none">
                <a:prstTxWarp prst="textNoShape">
                  <a:avLst/>
                </a:prstTxWarp>
                <a:spAutoFit/>
              </a:bodyPr>
              <a:lstStyle/>
              <a:p>
                <a:r>
                  <a:rPr lang="it-IT" sz="1800">
                    <a:solidFill>
                      <a:srgbClr val="FF0000"/>
                    </a:solidFill>
                  </a:rPr>
                  <a:t>Low energy resolution</a:t>
                </a:r>
                <a:r>
                  <a:rPr lang="it-IT" sz="1800"/>
                  <a:t> </a:t>
                </a:r>
                <a:r>
                  <a:rPr lang="it-IT" sz="1800">
                    <a:solidFill>
                      <a:schemeClr val="accent2"/>
                    </a:solidFill>
                  </a:rPr>
                  <a:t>(&gt;2%)</a:t>
                </a:r>
              </a:p>
              <a:p>
                <a:r>
                  <a:rPr lang="it-IT" sz="1800">
                    <a:solidFill>
                      <a:srgbClr val="00CC00"/>
                    </a:solidFill>
                  </a:rPr>
                  <a:t>Tracking / topology capability</a:t>
                </a:r>
              </a:p>
            </p:txBody>
          </p:sp>
          <p:sp>
            <p:nvSpPr>
              <p:cNvPr id="8" name="Text Box 15"/>
              <p:cNvSpPr txBox="1">
                <a:spLocks noChangeArrowheads="1"/>
              </p:cNvSpPr>
              <p:nvPr/>
            </p:nvSpPr>
            <p:spPr bwMode="auto">
              <a:xfrm>
                <a:off x="3504" y="3385"/>
                <a:ext cx="1445" cy="378"/>
              </a:xfrm>
              <a:prstGeom prst="rect">
                <a:avLst/>
              </a:prstGeom>
              <a:noFill/>
              <a:ln w="9525">
                <a:noFill/>
                <a:miter lim="800000"/>
                <a:headEnd/>
                <a:tailEnd/>
              </a:ln>
            </p:spPr>
            <p:txBody>
              <a:bodyPr wrap="none">
                <a:prstTxWarp prst="textNoShape">
                  <a:avLst/>
                </a:prstTxWarp>
                <a:spAutoFit/>
              </a:bodyPr>
              <a:lstStyle/>
              <a:p>
                <a:pPr algn="ctr"/>
                <a:r>
                  <a:rPr lang="it-IT" sz="1100"/>
                  <a:t>Easy to approach </a:t>
                </a:r>
                <a:r>
                  <a:rPr lang="it-IT" sz="1100">
                    <a:solidFill>
                      <a:srgbClr val="FF0000"/>
                    </a:solidFill>
                  </a:rPr>
                  <a:t>zero backround</a:t>
                </a:r>
              </a:p>
              <a:p>
                <a:pPr algn="ctr"/>
                <a:r>
                  <a:rPr lang="it-IT" sz="1100"/>
                  <a:t>(with the exception of </a:t>
                </a:r>
              </a:p>
              <a:p>
                <a:pPr algn="ctr"/>
                <a:r>
                  <a:rPr lang="it-IT" sz="1100"/>
                  <a:t>2</a:t>
                </a:r>
                <a:r>
                  <a:rPr lang="it-IT" sz="1100">
                    <a:latin typeface="Symbol" charset="2"/>
                  </a:rPr>
                  <a:t>n</a:t>
                </a:r>
                <a:r>
                  <a:rPr lang="it-IT" sz="1100"/>
                  <a:t> DBD component)</a:t>
                </a:r>
              </a:p>
            </p:txBody>
          </p:sp>
          <p:grpSp>
            <p:nvGrpSpPr>
              <p:cNvPr id="9" name="Group 16"/>
              <p:cNvGrpSpPr>
                <a:grpSpLocks/>
              </p:cNvGrpSpPr>
              <p:nvPr/>
            </p:nvGrpSpPr>
            <p:grpSpPr bwMode="auto">
              <a:xfrm>
                <a:off x="3923" y="2416"/>
                <a:ext cx="635" cy="688"/>
                <a:chOff x="3923" y="2198"/>
                <a:chExt cx="635" cy="688"/>
              </a:xfrm>
            </p:grpSpPr>
            <p:sp>
              <p:nvSpPr>
                <p:cNvPr id="10" name="Line 17"/>
                <p:cNvSpPr>
                  <a:spLocks noChangeShapeType="1"/>
                </p:cNvSpPr>
                <p:nvPr/>
              </p:nvSpPr>
              <p:spPr bwMode="auto">
                <a:xfrm flipV="1">
                  <a:off x="3923" y="219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1" name="Line 18"/>
                <p:cNvSpPr>
                  <a:spLocks noChangeShapeType="1"/>
                </p:cNvSpPr>
                <p:nvPr/>
              </p:nvSpPr>
              <p:spPr bwMode="auto">
                <a:xfrm>
                  <a:off x="3923" y="287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2" name="Freeform 19"/>
                <p:cNvSpPr>
                  <a:spLocks/>
                </p:cNvSpPr>
                <p:nvPr/>
              </p:nvSpPr>
              <p:spPr bwMode="auto">
                <a:xfrm>
                  <a:off x="3923" y="236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13" name="Freeform 20"/>
                <p:cNvSpPr>
                  <a:spLocks/>
                </p:cNvSpPr>
                <p:nvPr/>
              </p:nvSpPr>
              <p:spPr bwMode="auto">
                <a:xfrm>
                  <a:off x="4195" y="2779"/>
                  <a:ext cx="273" cy="91"/>
                </a:xfrm>
                <a:custGeom>
                  <a:avLst/>
                  <a:gdLst>
                    <a:gd name="T0" fmla="*/ 0 w 273"/>
                    <a:gd name="T1" fmla="*/ 91 h 91"/>
                    <a:gd name="T2" fmla="*/ 91 w 273"/>
                    <a:gd name="T3" fmla="*/ 45 h 91"/>
                    <a:gd name="T4" fmla="*/ 137 w 273"/>
                    <a:gd name="T5" fmla="*/ 0 h 91"/>
                    <a:gd name="T6" fmla="*/ 182 w 273"/>
                    <a:gd name="T7" fmla="*/ 45 h 91"/>
                    <a:gd name="T8" fmla="*/ 273 w 273"/>
                    <a:gd name="T9" fmla="*/ 91 h 91"/>
                    <a:gd name="T10" fmla="*/ 0 60000 65536"/>
                    <a:gd name="T11" fmla="*/ 0 60000 65536"/>
                    <a:gd name="T12" fmla="*/ 0 60000 65536"/>
                    <a:gd name="T13" fmla="*/ 0 60000 65536"/>
                    <a:gd name="T14" fmla="*/ 0 60000 65536"/>
                    <a:gd name="T15" fmla="*/ 0 w 273"/>
                    <a:gd name="T16" fmla="*/ 0 h 91"/>
                    <a:gd name="T17" fmla="*/ 273 w 273"/>
                    <a:gd name="T18" fmla="*/ 91 h 91"/>
                  </a:gdLst>
                  <a:ahLst/>
                  <a:cxnLst>
                    <a:cxn ang="T10">
                      <a:pos x="T0" y="T1"/>
                    </a:cxn>
                    <a:cxn ang="T11">
                      <a:pos x="T2" y="T3"/>
                    </a:cxn>
                    <a:cxn ang="T12">
                      <a:pos x="T4" y="T5"/>
                    </a:cxn>
                    <a:cxn ang="T13">
                      <a:pos x="T6" y="T7"/>
                    </a:cxn>
                    <a:cxn ang="T14">
                      <a:pos x="T8" y="T9"/>
                    </a:cxn>
                  </a:cxnLst>
                  <a:rect l="T15" t="T16" r="T17" b="T18"/>
                  <a:pathLst>
                    <a:path w="273" h="91">
                      <a:moveTo>
                        <a:pt x="0" y="91"/>
                      </a:moveTo>
                      <a:cubicBezTo>
                        <a:pt x="34" y="75"/>
                        <a:pt x="68" y="60"/>
                        <a:pt x="91" y="45"/>
                      </a:cubicBezTo>
                      <a:cubicBezTo>
                        <a:pt x="114" y="30"/>
                        <a:pt x="122" y="0"/>
                        <a:pt x="137" y="0"/>
                      </a:cubicBezTo>
                      <a:cubicBezTo>
                        <a:pt x="152" y="0"/>
                        <a:pt x="159" y="30"/>
                        <a:pt x="182" y="45"/>
                      </a:cubicBezTo>
                      <a:cubicBezTo>
                        <a:pt x="205" y="60"/>
                        <a:pt x="258" y="83"/>
                        <a:pt x="273" y="91"/>
                      </a:cubicBezTo>
                    </a:path>
                  </a:pathLst>
                </a:custGeom>
                <a:noFill/>
                <a:ln w="28575" cmpd="sng">
                  <a:solidFill>
                    <a:srgbClr val="00CC00"/>
                  </a:solidFill>
                  <a:round/>
                  <a:headEnd/>
                  <a:tailEnd/>
                </a:ln>
              </p:spPr>
              <p:txBody>
                <a:bodyPr>
                  <a:prstTxWarp prst="textNoShape">
                    <a:avLst/>
                  </a:prstTxWarp>
                </a:bodyPr>
                <a:lstStyle/>
                <a:p>
                  <a:endParaRPr lang="fr-FR" sz="1800"/>
                </a:p>
              </p:txBody>
            </p:sp>
          </p:grpSp>
        </p:grpSp>
        <p:sp>
          <p:nvSpPr>
            <p:cNvPr id="5" name="AutoShape 21"/>
            <p:cNvSpPr>
              <a:spLocks noChangeArrowheads="1"/>
            </p:cNvSpPr>
            <p:nvPr/>
          </p:nvSpPr>
          <p:spPr bwMode="auto">
            <a:xfrm>
              <a:off x="4224" y="2129"/>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grpSp>
        <p:nvGrpSpPr>
          <p:cNvPr id="22" name="Group 22"/>
          <p:cNvGrpSpPr>
            <a:grpSpLocks/>
          </p:cNvGrpSpPr>
          <p:nvPr/>
        </p:nvGrpSpPr>
        <p:grpSpPr bwMode="auto">
          <a:xfrm>
            <a:off x="323850" y="836613"/>
            <a:ext cx="3527425" cy="5616575"/>
            <a:chOff x="204" y="527"/>
            <a:chExt cx="2222" cy="3538"/>
          </a:xfrm>
        </p:grpSpPr>
        <p:grpSp>
          <p:nvGrpSpPr>
            <p:cNvPr id="23" name="Group 23"/>
            <p:cNvGrpSpPr>
              <a:grpSpLocks/>
            </p:cNvGrpSpPr>
            <p:nvPr/>
          </p:nvGrpSpPr>
          <p:grpSpPr bwMode="auto">
            <a:xfrm>
              <a:off x="204" y="527"/>
              <a:ext cx="2222" cy="1542"/>
              <a:chOff x="567" y="709"/>
              <a:chExt cx="2222" cy="1542"/>
            </a:xfrm>
          </p:grpSpPr>
          <p:sp>
            <p:nvSpPr>
              <p:cNvPr id="41" name="Oval 24"/>
              <p:cNvSpPr>
                <a:spLocks noChangeArrowheads="1"/>
              </p:cNvSpPr>
              <p:nvPr/>
            </p:nvSpPr>
            <p:spPr bwMode="auto">
              <a:xfrm>
                <a:off x="567" y="709"/>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42" name="Group 25"/>
              <p:cNvGrpSpPr>
                <a:grpSpLocks/>
              </p:cNvGrpSpPr>
              <p:nvPr/>
            </p:nvGrpSpPr>
            <p:grpSpPr bwMode="auto">
              <a:xfrm>
                <a:off x="823" y="1016"/>
                <a:ext cx="1597" cy="945"/>
                <a:chOff x="823" y="1016"/>
                <a:chExt cx="1597" cy="945"/>
              </a:xfrm>
            </p:grpSpPr>
            <p:sp>
              <p:nvSpPr>
                <p:cNvPr id="43" name="Rectangle 26" descr="Diagonali larghe verso l'alto"/>
                <p:cNvSpPr>
                  <a:spLocks noChangeArrowheads="1"/>
                </p:cNvSpPr>
                <p:nvPr/>
              </p:nvSpPr>
              <p:spPr bwMode="auto">
                <a:xfrm>
                  <a:off x="932" y="1016"/>
                  <a:ext cx="1488" cy="528"/>
                </a:xfrm>
                <a:prstGeom prst="rect">
                  <a:avLst/>
                </a:prstGeom>
                <a:pattFill prst="wdUpDiag">
                  <a:fgClr>
                    <a:srgbClr val="CCECFF"/>
                  </a:fgClr>
                  <a:bgClr>
                    <a:srgbClr val="FFCCFF"/>
                  </a:bgClr>
                </a:pattFill>
                <a:ln w="9525">
                  <a:solidFill>
                    <a:srgbClr val="FF33CC"/>
                  </a:solidFill>
                  <a:miter lim="800000"/>
                  <a:headEnd/>
                  <a:tailEnd/>
                </a:ln>
              </p:spPr>
              <p:txBody>
                <a:bodyPr wrap="none" anchor="ctr">
                  <a:prstTxWarp prst="textNoShape">
                    <a:avLst/>
                  </a:prstTxWarp>
                </a:bodyPr>
                <a:lstStyle/>
                <a:p>
                  <a:endParaRPr lang="fr-FR" sz="1800"/>
                </a:p>
              </p:txBody>
            </p:sp>
            <p:grpSp>
              <p:nvGrpSpPr>
                <p:cNvPr id="44" name="Group 27"/>
                <p:cNvGrpSpPr>
                  <a:grpSpLocks/>
                </p:cNvGrpSpPr>
                <p:nvPr/>
              </p:nvGrpSpPr>
              <p:grpSpPr bwMode="auto">
                <a:xfrm>
                  <a:off x="1357" y="1016"/>
                  <a:ext cx="522" cy="501"/>
                  <a:chOff x="1769" y="2832"/>
                  <a:chExt cx="522" cy="501"/>
                </a:xfrm>
              </p:grpSpPr>
              <p:sp>
                <p:nvSpPr>
                  <p:cNvPr id="47" name="Freeform 28"/>
                  <p:cNvSpPr>
                    <a:spLocks/>
                  </p:cNvSpPr>
                  <p:nvPr/>
                </p:nvSpPr>
                <p:spPr bwMode="auto">
                  <a:xfrm>
                    <a:off x="1792" y="2888"/>
                    <a:ext cx="296" cy="224"/>
                  </a:xfrm>
                  <a:custGeom>
                    <a:avLst/>
                    <a:gdLst>
                      <a:gd name="T0" fmla="*/ 72 w 296"/>
                      <a:gd name="T1" fmla="*/ 224 h 224"/>
                      <a:gd name="T2" fmla="*/ 176 w 296"/>
                      <a:gd name="T3" fmla="*/ 184 h 224"/>
                      <a:gd name="T4" fmla="*/ 192 w 296"/>
                      <a:gd name="T5" fmla="*/ 160 h 224"/>
                      <a:gd name="T6" fmla="*/ 0 w 296"/>
                      <a:gd name="T7" fmla="*/ 120 h 224"/>
                      <a:gd name="T8" fmla="*/ 72 w 296"/>
                      <a:gd name="T9" fmla="*/ 120 h 224"/>
                      <a:gd name="T10" fmla="*/ 128 w 296"/>
                      <a:gd name="T11" fmla="*/ 96 h 224"/>
                      <a:gd name="T12" fmla="*/ 176 w 296"/>
                      <a:gd name="T13" fmla="*/ 64 h 224"/>
                      <a:gd name="T14" fmla="*/ 232 w 296"/>
                      <a:gd name="T15" fmla="*/ 120 h 224"/>
                      <a:gd name="T16" fmla="*/ 240 w 296"/>
                      <a:gd name="T17" fmla="*/ 56 h 224"/>
                      <a:gd name="T18" fmla="*/ 256 w 296"/>
                      <a:gd name="T19" fmla="*/ 0 h 224"/>
                      <a:gd name="T20" fmla="*/ 296 w 296"/>
                      <a:gd name="T21" fmla="*/ 8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6"/>
                      <a:gd name="T34" fmla="*/ 0 h 224"/>
                      <a:gd name="T35" fmla="*/ 296 w 296"/>
                      <a:gd name="T36" fmla="*/ 224 h 2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6" h="224">
                        <a:moveTo>
                          <a:pt x="72" y="224"/>
                        </a:moveTo>
                        <a:cubicBezTo>
                          <a:pt x="108" y="206"/>
                          <a:pt x="143" y="206"/>
                          <a:pt x="176" y="184"/>
                        </a:cubicBezTo>
                        <a:cubicBezTo>
                          <a:pt x="181" y="176"/>
                          <a:pt x="197" y="168"/>
                          <a:pt x="192" y="160"/>
                        </a:cubicBezTo>
                        <a:cubicBezTo>
                          <a:pt x="160" y="104"/>
                          <a:pt x="23" y="121"/>
                          <a:pt x="0" y="120"/>
                        </a:cubicBezTo>
                        <a:cubicBezTo>
                          <a:pt x="17" y="70"/>
                          <a:pt x="41" y="99"/>
                          <a:pt x="72" y="120"/>
                        </a:cubicBezTo>
                        <a:cubicBezTo>
                          <a:pt x="97" y="112"/>
                          <a:pt x="103" y="111"/>
                          <a:pt x="128" y="96"/>
                        </a:cubicBezTo>
                        <a:cubicBezTo>
                          <a:pt x="144" y="86"/>
                          <a:pt x="176" y="64"/>
                          <a:pt x="176" y="64"/>
                        </a:cubicBezTo>
                        <a:cubicBezTo>
                          <a:pt x="202" y="103"/>
                          <a:pt x="183" y="108"/>
                          <a:pt x="232" y="120"/>
                        </a:cubicBezTo>
                        <a:cubicBezTo>
                          <a:pt x="263" y="89"/>
                          <a:pt x="282" y="84"/>
                          <a:pt x="240" y="56"/>
                        </a:cubicBezTo>
                        <a:cubicBezTo>
                          <a:pt x="219" y="25"/>
                          <a:pt x="219" y="12"/>
                          <a:pt x="256" y="0"/>
                        </a:cubicBezTo>
                        <a:cubicBezTo>
                          <a:pt x="269" y="3"/>
                          <a:pt x="296" y="8"/>
                          <a:pt x="296" y="8"/>
                        </a:cubicBezTo>
                      </a:path>
                    </a:pathLst>
                  </a:custGeom>
                  <a:noFill/>
                  <a:ln w="9525">
                    <a:solidFill>
                      <a:schemeClr val="accent2"/>
                    </a:solidFill>
                    <a:round/>
                    <a:headEnd/>
                    <a:tailEnd/>
                  </a:ln>
                </p:spPr>
                <p:txBody>
                  <a:bodyPr>
                    <a:prstTxWarp prst="textNoShape">
                      <a:avLst/>
                    </a:prstTxWarp>
                  </a:bodyPr>
                  <a:lstStyle/>
                  <a:p>
                    <a:endParaRPr lang="fr-FR" sz="1800"/>
                  </a:p>
                </p:txBody>
              </p:sp>
              <p:sp>
                <p:nvSpPr>
                  <p:cNvPr id="48" name="Freeform 29"/>
                  <p:cNvSpPr>
                    <a:spLocks/>
                  </p:cNvSpPr>
                  <p:nvPr/>
                </p:nvSpPr>
                <p:spPr bwMode="auto">
                  <a:xfrm>
                    <a:off x="1769" y="3112"/>
                    <a:ext cx="370" cy="175"/>
                  </a:xfrm>
                  <a:custGeom>
                    <a:avLst/>
                    <a:gdLst>
                      <a:gd name="T0" fmla="*/ 103 w 370"/>
                      <a:gd name="T1" fmla="*/ 0 h 175"/>
                      <a:gd name="T2" fmla="*/ 47 w 370"/>
                      <a:gd name="T3" fmla="*/ 56 h 175"/>
                      <a:gd name="T4" fmla="*/ 63 w 370"/>
                      <a:gd name="T5" fmla="*/ 120 h 175"/>
                      <a:gd name="T6" fmla="*/ 159 w 370"/>
                      <a:gd name="T7" fmla="*/ 104 h 175"/>
                      <a:gd name="T8" fmla="*/ 207 w 370"/>
                      <a:gd name="T9" fmla="*/ 80 h 175"/>
                      <a:gd name="T10" fmla="*/ 295 w 370"/>
                      <a:gd name="T11" fmla="*/ 112 h 175"/>
                      <a:gd name="T12" fmla="*/ 343 w 370"/>
                      <a:gd name="T13" fmla="*/ 56 h 175"/>
                      <a:gd name="T14" fmla="*/ 351 w 370"/>
                      <a:gd name="T15" fmla="*/ 136 h 175"/>
                      <a:gd name="T16" fmla="*/ 327 w 370"/>
                      <a:gd name="T17" fmla="*/ 160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0"/>
                      <a:gd name="T28" fmla="*/ 0 h 175"/>
                      <a:gd name="T29" fmla="*/ 370 w 37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0" h="175">
                        <a:moveTo>
                          <a:pt x="103" y="0"/>
                        </a:moveTo>
                        <a:cubicBezTo>
                          <a:pt x="126" y="68"/>
                          <a:pt x="161" y="45"/>
                          <a:pt x="47" y="56"/>
                        </a:cubicBezTo>
                        <a:cubicBezTo>
                          <a:pt x="0" y="87"/>
                          <a:pt x="15" y="108"/>
                          <a:pt x="63" y="120"/>
                        </a:cubicBezTo>
                        <a:cubicBezTo>
                          <a:pt x="95" y="114"/>
                          <a:pt x="128" y="113"/>
                          <a:pt x="159" y="104"/>
                        </a:cubicBezTo>
                        <a:cubicBezTo>
                          <a:pt x="176" y="99"/>
                          <a:pt x="190" y="86"/>
                          <a:pt x="207" y="80"/>
                        </a:cubicBezTo>
                        <a:cubicBezTo>
                          <a:pt x="224" y="130"/>
                          <a:pt x="244" y="119"/>
                          <a:pt x="295" y="112"/>
                        </a:cubicBezTo>
                        <a:cubicBezTo>
                          <a:pt x="316" y="80"/>
                          <a:pt x="306" y="68"/>
                          <a:pt x="343" y="56"/>
                        </a:cubicBezTo>
                        <a:cubicBezTo>
                          <a:pt x="352" y="84"/>
                          <a:pt x="370" y="108"/>
                          <a:pt x="351" y="136"/>
                        </a:cubicBezTo>
                        <a:cubicBezTo>
                          <a:pt x="325" y="175"/>
                          <a:pt x="327" y="136"/>
                          <a:pt x="327" y="160"/>
                        </a:cubicBezTo>
                      </a:path>
                    </a:pathLst>
                  </a:custGeom>
                  <a:noFill/>
                  <a:ln w="9525">
                    <a:solidFill>
                      <a:srgbClr val="FF0000"/>
                    </a:solidFill>
                    <a:round/>
                    <a:headEnd/>
                    <a:tailEnd/>
                  </a:ln>
                </p:spPr>
                <p:txBody>
                  <a:bodyPr>
                    <a:prstTxWarp prst="textNoShape">
                      <a:avLst/>
                    </a:prstTxWarp>
                  </a:bodyPr>
                  <a:lstStyle/>
                  <a:p>
                    <a:endParaRPr lang="fr-FR" sz="1800"/>
                  </a:p>
                </p:txBody>
              </p:sp>
              <p:sp>
                <p:nvSpPr>
                  <p:cNvPr id="49" name="Oval 30"/>
                  <p:cNvSpPr>
                    <a:spLocks noChangeArrowheads="1"/>
                  </p:cNvSpPr>
                  <p:nvPr/>
                </p:nvSpPr>
                <p:spPr bwMode="auto">
                  <a:xfrm>
                    <a:off x="1824" y="307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50" name="Text Box 31"/>
                  <p:cNvSpPr txBox="1">
                    <a:spLocks noChangeArrowheads="1"/>
                  </p:cNvSpPr>
                  <p:nvPr/>
                </p:nvSpPr>
                <p:spPr bwMode="auto">
                  <a:xfrm>
                    <a:off x="2054" y="283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51" name="Text Box 32"/>
                  <p:cNvSpPr txBox="1">
                    <a:spLocks noChangeArrowheads="1"/>
                  </p:cNvSpPr>
                  <p:nvPr/>
                </p:nvSpPr>
                <p:spPr bwMode="auto">
                  <a:xfrm>
                    <a:off x="2102" y="316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grpSp>
            <p:sp>
              <p:nvSpPr>
                <p:cNvPr id="45" name="Text Box 33"/>
                <p:cNvSpPr txBox="1">
                  <a:spLocks noChangeArrowheads="1"/>
                </p:cNvSpPr>
                <p:nvPr/>
              </p:nvSpPr>
              <p:spPr bwMode="auto">
                <a:xfrm>
                  <a:off x="1027" y="1589"/>
                  <a:ext cx="1288" cy="233"/>
                </a:xfrm>
                <a:prstGeom prst="rect">
                  <a:avLst/>
                </a:prstGeom>
                <a:noFill/>
                <a:ln w="9525">
                  <a:noFill/>
                  <a:miter lim="800000"/>
                  <a:headEnd/>
                  <a:tailEnd/>
                </a:ln>
              </p:spPr>
              <p:txBody>
                <a:bodyPr wrap="none">
                  <a:prstTxWarp prst="textNoShape">
                    <a:avLst/>
                  </a:prstTxWarp>
                  <a:spAutoFit/>
                </a:bodyPr>
                <a:lstStyle/>
                <a:p>
                  <a:pPr algn="ctr"/>
                  <a:r>
                    <a:rPr lang="en-US" sz="1800">
                      <a:solidFill>
                        <a:srgbClr val="6699FF"/>
                      </a:solidFill>
                    </a:rPr>
                    <a:t>Source</a:t>
                  </a:r>
                  <a:r>
                    <a:rPr lang="en-US" sz="1800"/>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996633"/>
                    </a:solidFill>
                  </a:endParaRPr>
                </a:p>
              </p:txBody>
            </p:sp>
            <p:sp>
              <p:nvSpPr>
                <p:cNvPr id="46" name="Text Box 34"/>
                <p:cNvSpPr txBox="1">
                  <a:spLocks noChangeArrowheads="1"/>
                </p:cNvSpPr>
                <p:nvPr/>
              </p:nvSpPr>
              <p:spPr bwMode="auto">
                <a:xfrm>
                  <a:off x="823" y="1796"/>
                  <a:ext cx="1336" cy="165"/>
                </a:xfrm>
                <a:prstGeom prst="rect">
                  <a:avLst/>
                </a:prstGeom>
                <a:noFill/>
                <a:ln w="9525">
                  <a:noFill/>
                  <a:miter lim="800000"/>
                  <a:headEnd/>
                  <a:tailEnd/>
                </a:ln>
              </p:spPr>
              <p:txBody>
                <a:bodyPr wrap="none">
                  <a:prstTxWarp prst="textNoShape">
                    <a:avLst/>
                  </a:prstTxWarp>
                  <a:spAutoFit/>
                </a:bodyPr>
                <a:lstStyle/>
                <a:p>
                  <a:r>
                    <a:rPr lang="it-IT" sz="1100"/>
                    <a:t>Easy to approach </a:t>
                  </a:r>
                  <a:r>
                    <a:rPr lang="it-IT" sz="1100">
                      <a:solidFill>
                        <a:srgbClr val="FF0000"/>
                      </a:solidFill>
                    </a:rPr>
                    <a:t>the ton scale</a:t>
                  </a:r>
                </a:p>
              </p:txBody>
            </p:sp>
          </p:grpSp>
        </p:grpSp>
        <p:grpSp>
          <p:nvGrpSpPr>
            <p:cNvPr id="24" name="Group 35"/>
            <p:cNvGrpSpPr>
              <a:grpSpLocks/>
            </p:cNvGrpSpPr>
            <p:nvPr/>
          </p:nvGrpSpPr>
          <p:grpSpPr bwMode="auto">
            <a:xfrm>
              <a:off x="204" y="2523"/>
              <a:ext cx="2222" cy="1542"/>
              <a:chOff x="522" y="2523"/>
              <a:chExt cx="2222" cy="1542"/>
            </a:xfrm>
          </p:grpSpPr>
          <p:sp>
            <p:nvSpPr>
              <p:cNvPr id="26" name="Oval 36"/>
              <p:cNvSpPr>
                <a:spLocks noChangeArrowheads="1"/>
              </p:cNvSpPr>
              <p:nvPr/>
            </p:nvSpPr>
            <p:spPr bwMode="auto">
              <a:xfrm>
                <a:off x="522" y="252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27" name="Group 37"/>
              <p:cNvGrpSpPr>
                <a:grpSpLocks/>
              </p:cNvGrpSpPr>
              <p:nvPr/>
            </p:nvGrpSpPr>
            <p:grpSpPr bwMode="auto">
              <a:xfrm>
                <a:off x="839" y="2766"/>
                <a:ext cx="1561" cy="1000"/>
                <a:chOff x="839" y="2766"/>
                <a:chExt cx="1561" cy="1000"/>
              </a:xfrm>
            </p:grpSpPr>
            <p:sp>
              <p:nvSpPr>
                <p:cNvPr id="28" name="Rectangle 38" descr="Diagonali larghe verso l'alto"/>
                <p:cNvSpPr>
                  <a:spLocks noChangeArrowheads="1"/>
                </p:cNvSpPr>
                <p:nvPr/>
              </p:nvSpPr>
              <p:spPr bwMode="auto">
                <a:xfrm>
                  <a:off x="912" y="2795"/>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29" name="Rectangle 39" descr="Diagonali larghe verso l'alto"/>
                <p:cNvSpPr>
                  <a:spLocks noChangeArrowheads="1"/>
                </p:cNvSpPr>
                <p:nvPr/>
              </p:nvSpPr>
              <p:spPr bwMode="auto">
                <a:xfrm>
                  <a:off x="912" y="3224"/>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30" name="Rectangle 40" descr="Diagonali larghe verso l'alto"/>
                <p:cNvSpPr>
                  <a:spLocks noChangeArrowheads="1"/>
                </p:cNvSpPr>
                <p:nvPr/>
              </p:nvSpPr>
              <p:spPr bwMode="auto">
                <a:xfrm>
                  <a:off x="912" y="3008"/>
                  <a:ext cx="1488" cy="96"/>
                </a:xfrm>
                <a:prstGeom prst="rect">
                  <a:avLst/>
                </a:prstGeom>
                <a:pattFill prst="wdUpDiag">
                  <a:fgClr>
                    <a:schemeClr val="hlink"/>
                  </a:fgClr>
                  <a:bgClr>
                    <a:srgbClr val="FFFFFF"/>
                  </a:bgClr>
                </a:pattFill>
                <a:ln w="9525">
                  <a:solidFill>
                    <a:srgbClr val="6699FF"/>
                  </a:solidFill>
                  <a:miter lim="800000"/>
                  <a:headEnd/>
                  <a:tailEnd/>
                </a:ln>
              </p:spPr>
              <p:txBody>
                <a:bodyPr wrap="none" anchor="ctr">
                  <a:prstTxWarp prst="textNoShape">
                    <a:avLst/>
                  </a:prstTxWarp>
                </a:bodyPr>
                <a:lstStyle/>
                <a:p>
                  <a:endParaRPr lang="fr-FR" sz="1800"/>
                </a:p>
              </p:txBody>
            </p:sp>
            <p:sp>
              <p:nvSpPr>
                <p:cNvPr id="31" name="Oval 41"/>
                <p:cNvSpPr>
                  <a:spLocks noChangeArrowheads="1"/>
                </p:cNvSpPr>
                <p:nvPr/>
              </p:nvSpPr>
              <p:spPr bwMode="auto">
                <a:xfrm>
                  <a:off x="1488" y="303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32" name="Text Box 42"/>
                <p:cNvSpPr txBox="1">
                  <a:spLocks noChangeArrowheads="1"/>
                </p:cNvSpPr>
                <p:nvPr/>
              </p:nvSpPr>
              <p:spPr bwMode="auto">
                <a:xfrm>
                  <a:off x="1718" y="279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33" name="Text Box 43"/>
                <p:cNvSpPr txBox="1">
                  <a:spLocks noChangeArrowheads="1"/>
                </p:cNvSpPr>
                <p:nvPr/>
              </p:nvSpPr>
              <p:spPr bwMode="auto">
                <a:xfrm>
                  <a:off x="1766" y="312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sp>
              <p:nvSpPr>
                <p:cNvPr id="34" name="Text Box 44"/>
                <p:cNvSpPr txBox="1">
                  <a:spLocks noChangeArrowheads="1"/>
                </p:cNvSpPr>
                <p:nvPr/>
              </p:nvSpPr>
              <p:spPr bwMode="auto">
                <a:xfrm>
                  <a:off x="1949" y="2970"/>
                  <a:ext cx="383" cy="165"/>
                </a:xfrm>
                <a:prstGeom prst="rect">
                  <a:avLst/>
                </a:prstGeom>
                <a:noFill/>
                <a:ln w="9525">
                  <a:noFill/>
                  <a:miter lim="800000"/>
                  <a:headEnd/>
                  <a:tailEnd/>
                </a:ln>
              </p:spPr>
              <p:txBody>
                <a:bodyPr wrap="none">
                  <a:prstTxWarp prst="textNoShape">
                    <a:avLst/>
                  </a:prstTxWarp>
                  <a:spAutoFit/>
                </a:bodyPr>
                <a:lstStyle/>
                <a:p>
                  <a:r>
                    <a:rPr lang="en-US" sz="1050">
                      <a:solidFill>
                        <a:srgbClr val="009999"/>
                      </a:solidFill>
                    </a:rPr>
                    <a:t>source</a:t>
                  </a:r>
                </a:p>
              </p:txBody>
            </p:sp>
            <p:sp>
              <p:nvSpPr>
                <p:cNvPr id="35" name="Text Box 45"/>
                <p:cNvSpPr txBox="1">
                  <a:spLocks noChangeArrowheads="1"/>
                </p:cNvSpPr>
                <p:nvPr/>
              </p:nvSpPr>
              <p:spPr bwMode="auto">
                <a:xfrm>
                  <a:off x="1938" y="3195"/>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36" name="Text Box 46"/>
                <p:cNvSpPr txBox="1">
                  <a:spLocks noChangeArrowheads="1"/>
                </p:cNvSpPr>
                <p:nvPr/>
              </p:nvSpPr>
              <p:spPr bwMode="auto">
                <a:xfrm>
                  <a:off x="1938" y="2766"/>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37" name="Text Box 47"/>
                <p:cNvSpPr txBox="1">
                  <a:spLocks noChangeArrowheads="1"/>
                </p:cNvSpPr>
                <p:nvPr/>
              </p:nvSpPr>
              <p:spPr bwMode="auto">
                <a:xfrm>
                  <a:off x="1008" y="3390"/>
                  <a:ext cx="1288" cy="233"/>
                </a:xfrm>
                <a:prstGeom prst="rect">
                  <a:avLst/>
                </a:prstGeom>
                <a:noFill/>
                <a:ln w="9525">
                  <a:noFill/>
                  <a:miter lim="800000"/>
                  <a:headEnd/>
                  <a:tailEnd/>
                </a:ln>
              </p:spPr>
              <p:txBody>
                <a:bodyPr wrap="none">
                  <a:prstTxWarp prst="textNoShape">
                    <a:avLst/>
                  </a:prstTxWarp>
                  <a:spAutoFit/>
                </a:bodyPr>
                <a:lstStyle/>
                <a:p>
                  <a:r>
                    <a:rPr lang="en-US" sz="1800">
                      <a:solidFill>
                        <a:srgbClr val="6699FF"/>
                      </a:solidFill>
                    </a:rPr>
                    <a:t>Source</a:t>
                  </a:r>
                  <a:r>
                    <a:rPr lang="en-US" sz="1800">
                      <a:solidFill>
                        <a:srgbClr val="FF0000"/>
                      </a:solidFill>
                    </a:rPr>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FF33CC"/>
                    </a:solidFill>
                  </a:endParaRPr>
                </a:p>
              </p:txBody>
            </p:sp>
            <p:sp>
              <p:nvSpPr>
                <p:cNvPr id="38" name="Line 48"/>
                <p:cNvSpPr>
                  <a:spLocks noChangeShapeType="1"/>
                </p:cNvSpPr>
                <p:nvPr/>
              </p:nvSpPr>
              <p:spPr bwMode="auto">
                <a:xfrm flipV="1">
                  <a:off x="1565" y="2840"/>
                  <a:ext cx="226" cy="182"/>
                </a:xfrm>
                <a:prstGeom prst="line">
                  <a:avLst/>
                </a:prstGeom>
                <a:noFill/>
                <a:ln w="9525">
                  <a:solidFill>
                    <a:schemeClr val="accent2"/>
                  </a:solidFill>
                  <a:round/>
                  <a:headEnd/>
                  <a:tailEnd/>
                </a:ln>
              </p:spPr>
              <p:txBody>
                <a:bodyPr>
                  <a:prstTxWarp prst="textNoShape">
                    <a:avLst/>
                  </a:prstTxWarp>
                </a:bodyPr>
                <a:lstStyle/>
                <a:p>
                  <a:endParaRPr lang="fr-FR" sz="1800"/>
                </a:p>
              </p:txBody>
            </p:sp>
            <p:sp>
              <p:nvSpPr>
                <p:cNvPr id="39" name="Line 49"/>
                <p:cNvSpPr>
                  <a:spLocks noChangeShapeType="1"/>
                </p:cNvSpPr>
                <p:nvPr/>
              </p:nvSpPr>
              <p:spPr bwMode="auto">
                <a:xfrm>
                  <a:off x="1549" y="3099"/>
                  <a:ext cx="272" cy="182"/>
                </a:xfrm>
                <a:prstGeom prst="line">
                  <a:avLst/>
                </a:prstGeom>
                <a:noFill/>
                <a:ln w="9525">
                  <a:solidFill>
                    <a:srgbClr val="FF0000"/>
                  </a:solidFill>
                  <a:round/>
                  <a:headEnd/>
                  <a:tailEnd/>
                </a:ln>
              </p:spPr>
              <p:txBody>
                <a:bodyPr>
                  <a:prstTxWarp prst="textNoShape">
                    <a:avLst/>
                  </a:prstTxWarp>
                </a:bodyPr>
                <a:lstStyle/>
                <a:p>
                  <a:endParaRPr lang="fr-FR" sz="1800"/>
                </a:p>
              </p:txBody>
            </p:sp>
            <p:sp>
              <p:nvSpPr>
                <p:cNvPr id="40" name="Text Box 50"/>
                <p:cNvSpPr txBox="1">
                  <a:spLocks noChangeArrowheads="1"/>
                </p:cNvSpPr>
                <p:nvPr/>
              </p:nvSpPr>
              <p:spPr bwMode="auto">
                <a:xfrm>
                  <a:off x="839" y="3601"/>
                  <a:ext cx="1292" cy="165"/>
                </a:xfrm>
                <a:prstGeom prst="rect">
                  <a:avLst/>
                </a:prstGeom>
                <a:noFill/>
                <a:ln w="9525">
                  <a:noFill/>
                  <a:miter lim="800000"/>
                  <a:headEnd/>
                  <a:tailEnd/>
                </a:ln>
              </p:spPr>
              <p:txBody>
                <a:bodyPr wrap="none">
                  <a:prstTxWarp prst="textNoShape">
                    <a:avLst/>
                  </a:prstTxWarp>
                  <a:spAutoFit/>
                </a:bodyPr>
                <a:lstStyle/>
                <a:p>
                  <a:r>
                    <a:rPr lang="it-IT" sz="1100"/>
                    <a:t>Easy to get </a:t>
                  </a:r>
                  <a:r>
                    <a:rPr lang="it-IT" sz="1100">
                      <a:solidFill>
                        <a:srgbClr val="FF0000"/>
                      </a:solidFill>
                    </a:rPr>
                    <a:t>tracking capability</a:t>
                  </a:r>
                </a:p>
              </p:txBody>
            </p:sp>
          </p:grpSp>
        </p:grpSp>
        <p:sp>
          <p:nvSpPr>
            <p:cNvPr id="25" name="AutoShape 51"/>
            <p:cNvSpPr>
              <a:spLocks noChangeArrowheads="1"/>
            </p:cNvSpPr>
            <p:nvPr/>
          </p:nvSpPr>
          <p:spPr bwMode="auto">
            <a:xfrm>
              <a:off x="1156" y="2115"/>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sp>
        <p:nvSpPr>
          <p:cNvPr id="52" name="Rectangle 53"/>
          <p:cNvSpPr>
            <a:spLocks noChangeArrowheads="1"/>
          </p:cNvSpPr>
          <p:nvPr/>
        </p:nvSpPr>
        <p:spPr bwMode="auto">
          <a:xfrm>
            <a:off x="179388" y="3860800"/>
            <a:ext cx="288925" cy="288925"/>
          </a:xfrm>
          <a:prstGeom prst="rect">
            <a:avLst/>
          </a:prstGeom>
          <a:noFill/>
          <a:ln w="9525">
            <a:noFill/>
            <a:miter lim="800000"/>
            <a:headEnd/>
            <a:tailEnd/>
          </a:ln>
        </p:spPr>
        <p:txBody>
          <a:bodyPr wrap="none" anchor="ctr">
            <a:prstTxWarp prst="textNoShape">
              <a:avLst/>
            </a:prstTxWarp>
          </a:bodyPr>
          <a:lstStyle/>
          <a:p>
            <a:endParaRPr lang="fr-FR" sz="1800"/>
          </a:p>
        </p:txBody>
      </p:sp>
      <p:sp>
        <p:nvSpPr>
          <p:cNvPr id="53" name="Rectangle 54"/>
          <p:cNvSpPr>
            <a:spLocks noChangeArrowheads="1"/>
          </p:cNvSpPr>
          <p:nvPr/>
        </p:nvSpPr>
        <p:spPr bwMode="auto">
          <a:xfrm>
            <a:off x="250825" y="6381750"/>
            <a:ext cx="504825" cy="287338"/>
          </a:xfrm>
          <a:prstGeom prst="rect">
            <a:avLst/>
          </a:prstGeom>
          <a:noFill/>
          <a:ln w="9525">
            <a:noFill/>
            <a:miter lim="800000"/>
            <a:headEnd/>
            <a:tailEnd/>
          </a:ln>
        </p:spPr>
        <p:txBody>
          <a:bodyPr wrap="none" anchor="ctr">
            <a:prstTxWarp prst="textNoShape">
              <a:avLst/>
            </a:prstTxWarp>
          </a:bodyPr>
          <a:lstStyle/>
          <a:p>
            <a:endParaRPr lang="fr-FR" sz="1800"/>
          </a:p>
        </p:txBody>
      </p:sp>
      <p:grpSp>
        <p:nvGrpSpPr>
          <p:cNvPr id="54" name="Group 63"/>
          <p:cNvGrpSpPr>
            <a:grpSpLocks/>
          </p:cNvGrpSpPr>
          <p:nvPr/>
        </p:nvGrpSpPr>
        <p:grpSpPr bwMode="auto">
          <a:xfrm>
            <a:off x="3429000" y="2060576"/>
            <a:ext cx="2365375" cy="3168650"/>
            <a:chOff x="2160" y="1298"/>
            <a:chExt cx="1490" cy="1996"/>
          </a:xfrm>
        </p:grpSpPr>
        <p:grpSp>
          <p:nvGrpSpPr>
            <p:cNvPr id="55" name="Group 61"/>
            <p:cNvGrpSpPr>
              <a:grpSpLocks/>
            </p:cNvGrpSpPr>
            <p:nvPr/>
          </p:nvGrpSpPr>
          <p:grpSpPr bwMode="auto">
            <a:xfrm>
              <a:off x="2160" y="1298"/>
              <a:ext cx="1490" cy="954"/>
              <a:chOff x="2160" y="1298"/>
              <a:chExt cx="1490" cy="954"/>
            </a:xfrm>
          </p:grpSpPr>
          <p:sp>
            <p:nvSpPr>
              <p:cNvPr id="60" name="Text Box 55"/>
              <p:cNvSpPr txBox="1">
                <a:spLocks noChangeArrowheads="1"/>
              </p:cNvSpPr>
              <p:nvPr/>
            </p:nvSpPr>
            <p:spPr bwMode="auto">
              <a:xfrm>
                <a:off x="2160" y="1845"/>
                <a:ext cx="1490" cy="407"/>
              </a:xfrm>
              <a:prstGeom prst="rect">
                <a:avLst/>
              </a:prstGeom>
              <a:solidFill>
                <a:schemeClr val="bg1"/>
              </a:solidFill>
              <a:ln w="9525">
                <a:solidFill>
                  <a:schemeClr val="accent2"/>
                </a:solidFill>
                <a:miter lim="800000"/>
                <a:headEnd/>
                <a:tailEnd/>
              </a:ln>
            </p:spPr>
            <p:txBody>
              <a:bodyPr>
                <a:prstTxWarp prst="textNoShape">
                  <a:avLst/>
                </a:prstTxWarp>
                <a:spAutoFit/>
              </a:bodyPr>
              <a:lstStyle/>
              <a:p>
                <a:pPr algn="ctr"/>
                <a:r>
                  <a:rPr lang="en-US" sz="1800" b="1">
                    <a:solidFill>
                      <a:schemeClr val="accent2"/>
                    </a:solidFill>
                  </a:rPr>
                  <a:t>Heidelberg-Moscow</a:t>
                </a:r>
              </a:p>
              <a:p>
                <a:pPr algn="ctr"/>
                <a:r>
                  <a:rPr lang="en-US" sz="1800" b="1">
                    <a:solidFill>
                      <a:schemeClr val="accent2"/>
                    </a:solidFill>
                  </a:rPr>
                  <a:t>CUORICINO</a:t>
                </a:r>
                <a:endParaRPr lang="it-IT" sz="1800" b="1">
                  <a:solidFill>
                    <a:schemeClr val="accent2"/>
                  </a:solidFill>
                </a:endParaRPr>
              </a:p>
            </p:txBody>
          </p:sp>
          <p:cxnSp>
            <p:nvCxnSpPr>
              <p:cNvPr id="61" name="AutoShape 57"/>
              <p:cNvCxnSpPr>
                <a:cxnSpLocks noChangeShapeType="1"/>
                <a:stCxn id="60" idx="0"/>
                <a:endCxn id="41" idx="6"/>
              </p:cNvCxnSpPr>
              <p:nvPr/>
            </p:nvCxnSpPr>
            <p:spPr bwMode="auto">
              <a:xfrm rot="16200000" flipV="1">
                <a:off x="2392" y="1332"/>
                <a:ext cx="547" cy="479"/>
              </a:xfrm>
              <a:prstGeom prst="bentConnector2">
                <a:avLst/>
              </a:prstGeom>
              <a:noFill/>
              <a:ln w="28575">
                <a:solidFill>
                  <a:schemeClr val="accent2"/>
                </a:solidFill>
                <a:miter lim="800000"/>
                <a:headEnd/>
                <a:tailEnd type="triangle" w="med" len="med"/>
              </a:ln>
            </p:spPr>
          </p:cxnSp>
          <p:cxnSp>
            <p:nvCxnSpPr>
              <p:cNvPr id="62" name="AutoShape 58"/>
              <p:cNvCxnSpPr>
                <a:cxnSpLocks noChangeShapeType="1"/>
                <a:stCxn id="60" idx="0"/>
                <a:endCxn id="14" idx="2"/>
              </p:cNvCxnSpPr>
              <p:nvPr/>
            </p:nvCxnSpPr>
            <p:spPr bwMode="auto">
              <a:xfrm rot="5400000" flipH="1" flipV="1">
                <a:off x="2801" y="1403"/>
                <a:ext cx="547" cy="338"/>
              </a:xfrm>
              <a:prstGeom prst="bentConnector2">
                <a:avLst/>
              </a:prstGeom>
              <a:noFill/>
              <a:ln w="28575">
                <a:solidFill>
                  <a:schemeClr val="accent2"/>
                </a:solidFill>
                <a:miter lim="800000"/>
                <a:headEnd/>
                <a:tailEnd type="triangle" w="med" len="med"/>
              </a:ln>
            </p:spPr>
          </p:cxnSp>
        </p:grpSp>
        <p:grpSp>
          <p:nvGrpSpPr>
            <p:cNvPr id="56" name="Group 62"/>
            <p:cNvGrpSpPr>
              <a:grpSpLocks/>
            </p:cNvGrpSpPr>
            <p:nvPr/>
          </p:nvGrpSpPr>
          <p:grpSpPr bwMode="auto">
            <a:xfrm>
              <a:off x="2425" y="2331"/>
              <a:ext cx="818" cy="963"/>
              <a:chOff x="2425" y="2331"/>
              <a:chExt cx="818" cy="963"/>
            </a:xfrm>
          </p:grpSpPr>
          <p:sp>
            <p:nvSpPr>
              <p:cNvPr id="57" name="Text Box 56"/>
              <p:cNvSpPr txBox="1">
                <a:spLocks noChangeArrowheads="1"/>
              </p:cNvSpPr>
              <p:nvPr/>
            </p:nvSpPr>
            <p:spPr bwMode="auto">
              <a:xfrm>
                <a:off x="2488" y="2331"/>
                <a:ext cx="682" cy="233"/>
              </a:xfrm>
              <a:prstGeom prst="rect">
                <a:avLst/>
              </a:prstGeom>
              <a:solidFill>
                <a:schemeClr val="bg1"/>
              </a:solidFill>
              <a:ln w="9525">
                <a:solidFill>
                  <a:srgbClr val="FF0000"/>
                </a:solidFill>
                <a:miter lim="800000"/>
                <a:headEnd/>
                <a:tailEnd/>
              </a:ln>
            </p:spPr>
            <p:txBody>
              <a:bodyPr wrap="none">
                <a:prstTxWarp prst="textNoShape">
                  <a:avLst/>
                </a:prstTxWarp>
                <a:spAutoFit/>
              </a:bodyPr>
              <a:lstStyle/>
              <a:p>
                <a:r>
                  <a:rPr lang="en-US" sz="1800" b="1">
                    <a:solidFill>
                      <a:srgbClr val="FF0000"/>
                    </a:solidFill>
                  </a:rPr>
                  <a:t>NEMO-3</a:t>
                </a:r>
                <a:endParaRPr lang="it-IT" sz="1800" b="1">
                  <a:solidFill>
                    <a:srgbClr val="FF0000"/>
                  </a:solidFill>
                </a:endParaRPr>
              </a:p>
            </p:txBody>
          </p:sp>
          <p:cxnSp>
            <p:nvCxnSpPr>
              <p:cNvPr id="58" name="AutoShape 59"/>
              <p:cNvCxnSpPr>
                <a:cxnSpLocks noChangeShapeType="1"/>
                <a:stCxn id="57" idx="2"/>
                <a:endCxn id="26" idx="6"/>
              </p:cNvCxnSpPr>
              <p:nvPr/>
            </p:nvCxnSpPr>
            <p:spPr bwMode="auto">
              <a:xfrm rot="5400000">
                <a:off x="2262" y="2727"/>
                <a:ext cx="730" cy="403"/>
              </a:xfrm>
              <a:prstGeom prst="bentConnector2">
                <a:avLst/>
              </a:prstGeom>
              <a:noFill/>
              <a:ln w="28575">
                <a:solidFill>
                  <a:srgbClr val="FF0000"/>
                </a:solidFill>
                <a:miter lim="800000"/>
                <a:headEnd/>
                <a:tailEnd type="triangle" w="med" len="med"/>
              </a:ln>
            </p:spPr>
          </p:cxnSp>
          <p:cxnSp>
            <p:nvCxnSpPr>
              <p:cNvPr id="59" name="AutoShape 60"/>
              <p:cNvCxnSpPr>
                <a:cxnSpLocks noChangeShapeType="1"/>
                <a:stCxn id="57" idx="2"/>
                <a:endCxn id="6" idx="2"/>
              </p:cNvCxnSpPr>
              <p:nvPr/>
            </p:nvCxnSpPr>
            <p:spPr bwMode="auto">
              <a:xfrm rot="16200000" flipH="1">
                <a:off x="2671" y="2722"/>
                <a:ext cx="730" cy="414"/>
              </a:xfrm>
              <a:prstGeom prst="bentConnector2">
                <a:avLst/>
              </a:prstGeom>
              <a:noFill/>
              <a:ln w="28575">
                <a:solidFill>
                  <a:srgbClr val="FF0000"/>
                </a:solidFill>
                <a:miter lim="800000"/>
                <a:headEnd/>
                <a:tailEnd type="triangle" w="med" len="med"/>
              </a:ln>
            </p:spPr>
          </p:cxnSp>
        </p:grpSp>
      </p:grpSp>
      <p:sp>
        <p:nvSpPr>
          <p:cNvPr id="63" name="Rectangle 62"/>
          <p:cNvSpPr/>
          <p:nvPr/>
        </p:nvSpPr>
        <p:spPr>
          <a:xfrm>
            <a:off x="2810612" y="304800"/>
            <a:ext cx="3314429" cy="461665"/>
          </a:xfrm>
          <a:prstGeom prst="rect">
            <a:avLst/>
          </a:prstGeom>
        </p:spPr>
        <p:txBody>
          <a:bodyPr wrap="none">
            <a:spAutoFit/>
          </a:bodyPr>
          <a:lstStyle/>
          <a:p>
            <a:pPr algn="ctr">
              <a:defRPr/>
            </a:pPr>
            <a:r>
              <a:rPr lang="en-US" b="1" dirty="0" smtClean="0">
                <a:solidFill>
                  <a:srgbClr val="FF0000"/>
                </a:solidFill>
                <a:effectLst>
                  <a:outerShdw blurRad="38100" dist="38100" dir="2700000" algn="tl">
                    <a:srgbClr val="000000"/>
                  </a:outerShdw>
                </a:effectLst>
                <a:latin typeface="Arial" pitchFamily="34" charset="0"/>
              </a:rPr>
              <a:t>Experimental method</a:t>
            </a:r>
            <a:endParaRPr lang="en-US" b="1" dirty="0">
              <a:solidFill>
                <a:srgbClr val="FF0000"/>
              </a:solidFill>
              <a:effectLst>
                <a:outerShdw blurRad="38100" dist="38100" dir="2700000" algn="tl">
                  <a:srgbClr val="000000"/>
                </a:outerShdw>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out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685800" y="188913"/>
            <a:ext cx="7772400" cy="503237"/>
          </a:xfrm>
          <a:prstGeom prst="rect">
            <a:avLst/>
          </a:prstGeom>
          <a:noFill/>
          <a:ln w="9525">
            <a:noFill/>
            <a:miter lim="800000"/>
            <a:headEnd/>
            <a:tailEnd/>
          </a:ln>
          <a:effectLst/>
        </p:spPr>
        <p:txBody>
          <a:bodyPr anchor="ctr"/>
          <a:lstStyle/>
          <a:p>
            <a:pPr algn="ctr" eaLnBrk="0" hangingPunct="0">
              <a:defRPr/>
            </a:pPr>
            <a:r>
              <a:rPr lang="en-US" sz="1800" b="1">
                <a:solidFill>
                  <a:srgbClr val="FF0000"/>
                </a:solidFill>
                <a:effectLst>
                  <a:outerShdw blurRad="38100" dist="38100" dir="2700000" algn="tl">
                    <a:srgbClr val="000000"/>
                  </a:outerShdw>
                </a:effectLst>
                <a:latin typeface="Arial" pitchFamily="34" charset="0"/>
              </a:rPr>
              <a:t>Experiments and techniques</a:t>
            </a:r>
          </a:p>
        </p:txBody>
      </p:sp>
      <p:grpSp>
        <p:nvGrpSpPr>
          <p:cNvPr id="3" name="Group 3"/>
          <p:cNvGrpSpPr>
            <a:grpSpLocks/>
          </p:cNvGrpSpPr>
          <p:nvPr/>
        </p:nvGrpSpPr>
        <p:grpSpPr bwMode="auto">
          <a:xfrm>
            <a:off x="323850" y="836613"/>
            <a:ext cx="3527425" cy="5616575"/>
            <a:chOff x="204" y="527"/>
            <a:chExt cx="2222" cy="3538"/>
          </a:xfrm>
        </p:grpSpPr>
        <p:grpSp>
          <p:nvGrpSpPr>
            <p:cNvPr id="4" name="Group 4"/>
            <p:cNvGrpSpPr>
              <a:grpSpLocks/>
            </p:cNvGrpSpPr>
            <p:nvPr/>
          </p:nvGrpSpPr>
          <p:grpSpPr bwMode="auto">
            <a:xfrm>
              <a:off x="204" y="527"/>
              <a:ext cx="2222" cy="1542"/>
              <a:chOff x="567" y="709"/>
              <a:chExt cx="2222" cy="1542"/>
            </a:xfrm>
          </p:grpSpPr>
          <p:sp>
            <p:nvSpPr>
              <p:cNvPr id="22" name="Oval 5"/>
              <p:cNvSpPr>
                <a:spLocks noChangeArrowheads="1"/>
              </p:cNvSpPr>
              <p:nvPr/>
            </p:nvSpPr>
            <p:spPr bwMode="auto">
              <a:xfrm>
                <a:off x="567" y="709"/>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23" name="Group 6"/>
              <p:cNvGrpSpPr>
                <a:grpSpLocks/>
              </p:cNvGrpSpPr>
              <p:nvPr/>
            </p:nvGrpSpPr>
            <p:grpSpPr bwMode="auto">
              <a:xfrm>
                <a:off x="823" y="1016"/>
                <a:ext cx="1597" cy="945"/>
                <a:chOff x="823" y="1016"/>
                <a:chExt cx="1597" cy="945"/>
              </a:xfrm>
            </p:grpSpPr>
            <p:sp>
              <p:nvSpPr>
                <p:cNvPr id="24" name="Rectangle 7" descr="Diagonali larghe verso l'alto"/>
                <p:cNvSpPr>
                  <a:spLocks noChangeArrowheads="1"/>
                </p:cNvSpPr>
                <p:nvPr/>
              </p:nvSpPr>
              <p:spPr bwMode="auto">
                <a:xfrm>
                  <a:off x="932" y="1016"/>
                  <a:ext cx="1488" cy="528"/>
                </a:xfrm>
                <a:prstGeom prst="rect">
                  <a:avLst/>
                </a:prstGeom>
                <a:pattFill prst="wdUpDiag">
                  <a:fgClr>
                    <a:srgbClr val="CCECFF"/>
                  </a:fgClr>
                  <a:bgClr>
                    <a:srgbClr val="FFCCFF"/>
                  </a:bgClr>
                </a:pattFill>
                <a:ln w="9525">
                  <a:solidFill>
                    <a:srgbClr val="FF33CC"/>
                  </a:solidFill>
                  <a:miter lim="800000"/>
                  <a:headEnd/>
                  <a:tailEnd/>
                </a:ln>
              </p:spPr>
              <p:txBody>
                <a:bodyPr wrap="none" anchor="ctr">
                  <a:prstTxWarp prst="textNoShape">
                    <a:avLst/>
                  </a:prstTxWarp>
                </a:bodyPr>
                <a:lstStyle/>
                <a:p>
                  <a:endParaRPr lang="fr-FR" sz="1800"/>
                </a:p>
              </p:txBody>
            </p:sp>
            <p:grpSp>
              <p:nvGrpSpPr>
                <p:cNvPr id="25" name="Group 8"/>
                <p:cNvGrpSpPr>
                  <a:grpSpLocks/>
                </p:cNvGrpSpPr>
                <p:nvPr/>
              </p:nvGrpSpPr>
              <p:grpSpPr bwMode="auto">
                <a:xfrm>
                  <a:off x="1357" y="1016"/>
                  <a:ext cx="522" cy="501"/>
                  <a:chOff x="1769" y="2832"/>
                  <a:chExt cx="522" cy="501"/>
                </a:xfrm>
              </p:grpSpPr>
              <p:sp>
                <p:nvSpPr>
                  <p:cNvPr id="28" name="Freeform 9"/>
                  <p:cNvSpPr>
                    <a:spLocks/>
                  </p:cNvSpPr>
                  <p:nvPr/>
                </p:nvSpPr>
                <p:spPr bwMode="auto">
                  <a:xfrm>
                    <a:off x="1792" y="2888"/>
                    <a:ext cx="296" cy="224"/>
                  </a:xfrm>
                  <a:custGeom>
                    <a:avLst/>
                    <a:gdLst>
                      <a:gd name="T0" fmla="*/ 72 w 296"/>
                      <a:gd name="T1" fmla="*/ 224 h 224"/>
                      <a:gd name="T2" fmla="*/ 176 w 296"/>
                      <a:gd name="T3" fmla="*/ 184 h 224"/>
                      <a:gd name="T4" fmla="*/ 192 w 296"/>
                      <a:gd name="T5" fmla="*/ 160 h 224"/>
                      <a:gd name="T6" fmla="*/ 0 w 296"/>
                      <a:gd name="T7" fmla="*/ 120 h 224"/>
                      <a:gd name="T8" fmla="*/ 72 w 296"/>
                      <a:gd name="T9" fmla="*/ 120 h 224"/>
                      <a:gd name="T10" fmla="*/ 128 w 296"/>
                      <a:gd name="T11" fmla="*/ 96 h 224"/>
                      <a:gd name="T12" fmla="*/ 176 w 296"/>
                      <a:gd name="T13" fmla="*/ 64 h 224"/>
                      <a:gd name="T14" fmla="*/ 232 w 296"/>
                      <a:gd name="T15" fmla="*/ 120 h 224"/>
                      <a:gd name="T16" fmla="*/ 240 w 296"/>
                      <a:gd name="T17" fmla="*/ 56 h 224"/>
                      <a:gd name="T18" fmla="*/ 256 w 296"/>
                      <a:gd name="T19" fmla="*/ 0 h 224"/>
                      <a:gd name="T20" fmla="*/ 296 w 296"/>
                      <a:gd name="T21" fmla="*/ 8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6"/>
                      <a:gd name="T34" fmla="*/ 0 h 224"/>
                      <a:gd name="T35" fmla="*/ 296 w 296"/>
                      <a:gd name="T36" fmla="*/ 224 h 2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6" h="224">
                        <a:moveTo>
                          <a:pt x="72" y="224"/>
                        </a:moveTo>
                        <a:cubicBezTo>
                          <a:pt x="108" y="206"/>
                          <a:pt x="143" y="206"/>
                          <a:pt x="176" y="184"/>
                        </a:cubicBezTo>
                        <a:cubicBezTo>
                          <a:pt x="181" y="176"/>
                          <a:pt x="197" y="168"/>
                          <a:pt x="192" y="160"/>
                        </a:cubicBezTo>
                        <a:cubicBezTo>
                          <a:pt x="160" y="104"/>
                          <a:pt x="23" y="121"/>
                          <a:pt x="0" y="120"/>
                        </a:cubicBezTo>
                        <a:cubicBezTo>
                          <a:pt x="17" y="70"/>
                          <a:pt x="41" y="99"/>
                          <a:pt x="72" y="120"/>
                        </a:cubicBezTo>
                        <a:cubicBezTo>
                          <a:pt x="97" y="112"/>
                          <a:pt x="103" y="111"/>
                          <a:pt x="128" y="96"/>
                        </a:cubicBezTo>
                        <a:cubicBezTo>
                          <a:pt x="144" y="86"/>
                          <a:pt x="176" y="64"/>
                          <a:pt x="176" y="64"/>
                        </a:cubicBezTo>
                        <a:cubicBezTo>
                          <a:pt x="202" y="103"/>
                          <a:pt x="183" y="108"/>
                          <a:pt x="232" y="120"/>
                        </a:cubicBezTo>
                        <a:cubicBezTo>
                          <a:pt x="263" y="89"/>
                          <a:pt x="282" y="84"/>
                          <a:pt x="240" y="56"/>
                        </a:cubicBezTo>
                        <a:cubicBezTo>
                          <a:pt x="219" y="25"/>
                          <a:pt x="219" y="12"/>
                          <a:pt x="256" y="0"/>
                        </a:cubicBezTo>
                        <a:cubicBezTo>
                          <a:pt x="269" y="3"/>
                          <a:pt x="296" y="8"/>
                          <a:pt x="296" y="8"/>
                        </a:cubicBezTo>
                      </a:path>
                    </a:pathLst>
                  </a:custGeom>
                  <a:noFill/>
                  <a:ln w="9525">
                    <a:solidFill>
                      <a:schemeClr val="accent2"/>
                    </a:solidFill>
                    <a:round/>
                    <a:headEnd/>
                    <a:tailEnd/>
                  </a:ln>
                </p:spPr>
                <p:txBody>
                  <a:bodyPr>
                    <a:prstTxWarp prst="textNoShape">
                      <a:avLst/>
                    </a:prstTxWarp>
                  </a:bodyPr>
                  <a:lstStyle/>
                  <a:p>
                    <a:endParaRPr lang="fr-FR" sz="1800"/>
                  </a:p>
                </p:txBody>
              </p:sp>
              <p:sp>
                <p:nvSpPr>
                  <p:cNvPr id="29" name="Freeform 10"/>
                  <p:cNvSpPr>
                    <a:spLocks/>
                  </p:cNvSpPr>
                  <p:nvPr/>
                </p:nvSpPr>
                <p:spPr bwMode="auto">
                  <a:xfrm>
                    <a:off x="1769" y="3112"/>
                    <a:ext cx="370" cy="175"/>
                  </a:xfrm>
                  <a:custGeom>
                    <a:avLst/>
                    <a:gdLst>
                      <a:gd name="T0" fmla="*/ 103 w 370"/>
                      <a:gd name="T1" fmla="*/ 0 h 175"/>
                      <a:gd name="T2" fmla="*/ 47 w 370"/>
                      <a:gd name="T3" fmla="*/ 56 h 175"/>
                      <a:gd name="T4" fmla="*/ 63 w 370"/>
                      <a:gd name="T5" fmla="*/ 120 h 175"/>
                      <a:gd name="T6" fmla="*/ 159 w 370"/>
                      <a:gd name="T7" fmla="*/ 104 h 175"/>
                      <a:gd name="T8" fmla="*/ 207 w 370"/>
                      <a:gd name="T9" fmla="*/ 80 h 175"/>
                      <a:gd name="T10" fmla="*/ 295 w 370"/>
                      <a:gd name="T11" fmla="*/ 112 h 175"/>
                      <a:gd name="T12" fmla="*/ 343 w 370"/>
                      <a:gd name="T13" fmla="*/ 56 h 175"/>
                      <a:gd name="T14" fmla="*/ 351 w 370"/>
                      <a:gd name="T15" fmla="*/ 136 h 175"/>
                      <a:gd name="T16" fmla="*/ 327 w 370"/>
                      <a:gd name="T17" fmla="*/ 160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0"/>
                      <a:gd name="T28" fmla="*/ 0 h 175"/>
                      <a:gd name="T29" fmla="*/ 370 w 37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0" h="175">
                        <a:moveTo>
                          <a:pt x="103" y="0"/>
                        </a:moveTo>
                        <a:cubicBezTo>
                          <a:pt x="126" y="68"/>
                          <a:pt x="161" y="45"/>
                          <a:pt x="47" y="56"/>
                        </a:cubicBezTo>
                        <a:cubicBezTo>
                          <a:pt x="0" y="87"/>
                          <a:pt x="15" y="108"/>
                          <a:pt x="63" y="120"/>
                        </a:cubicBezTo>
                        <a:cubicBezTo>
                          <a:pt x="95" y="114"/>
                          <a:pt x="128" y="113"/>
                          <a:pt x="159" y="104"/>
                        </a:cubicBezTo>
                        <a:cubicBezTo>
                          <a:pt x="176" y="99"/>
                          <a:pt x="190" y="86"/>
                          <a:pt x="207" y="80"/>
                        </a:cubicBezTo>
                        <a:cubicBezTo>
                          <a:pt x="224" y="130"/>
                          <a:pt x="244" y="119"/>
                          <a:pt x="295" y="112"/>
                        </a:cubicBezTo>
                        <a:cubicBezTo>
                          <a:pt x="316" y="80"/>
                          <a:pt x="306" y="68"/>
                          <a:pt x="343" y="56"/>
                        </a:cubicBezTo>
                        <a:cubicBezTo>
                          <a:pt x="352" y="84"/>
                          <a:pt x="370" y="108"/>
                          <a:pt x="351" y="136"/>
                        </a:cubicBezTo>
                        <a:cubicBezTo>
                          <a:pt x="325" y="175"/>
                          <a:pt x="327" y="136"/>
                          <a:pt x="327" y="160"/>
                        </a:cubicBezTo>
                      </a:path>
                    </a:pathLst>
                  </a:custGeom>
                  <a:noFill/>
                  <a:ln w="9525">
                    <a:solidFill>
                      <a:srgbClr val="FF0000"/>
                    </a:solidFill>
                    <a:round/>
                    <a:headEnd/>
                    <a:tailEnd/>
                  </a:ln>
                </p:spPr>
                <p:txBody>
                  <a:bodyPr>
                    <a:prstTxWarp prst="textNoShape">
                      <a:avLst/>
                    </a:prstTxWarp>
                  </a:bodyPr>
                  <a:lstStyle/>
                  <a:p>
                    <a:endParaRPr lang="fr-FR" sz="1800"/>
                  </a:p>
                </p:txBody>
              </p:sp>
              <p:sp>
                <p:nvSpPr>
                  <p:cNvPr id="30" name="Oval 11"/>
                  <p:cNvSpPr>
                    <a:spLocks noChangeArrowheads="1"/>
                  </p:cNvSpPr>
                  <p:nvPr/>
                </p:nvSpPr>
                <p:spPr bwMode="auto">
                  <a:xfrm>
                    <a:off x="1824" y="307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31" name="Text Box 12"/>
                  <p:cNvSpPr txBox="1">
                    <a:spLocks noChangeArrowheads="1"/>
                  </p:cNvSpPr>
                  <p:nvPr/>
                </p:nvSpPr>
                <p:spPr bwMode="auto">
                  <a:xfrm>
                    <a:off x="2054" y="283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32" name="Text Box 13"/>
                  <p:cNvSpPr txBox="1">
                    <a:spLocks noChangeArrowheads="1"/>
                  </p:cNvSpPr>
                  <p:nvPr/>
                </p:nvSpPr>
                <p:spPr bwMode="auto">
                  <a:xfrm>
                    <a:off x="2102" y="316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grpSp>
            <p:sp>
              <p:nvSpPr>
                <p:cNvPr id="26" name="Text Box 14"/>
                <p:cNvSpPr txBox="1">
                  <a:spLocks noChangeArrowheads="1"/>
                </p:cNvSpPr>
                <p:nvPr/>
              </p:nvSpPr>
              <p:spPr bwMode="auto">
                <a:xfrm>
                  <a:off x="1027" y="1589"/>
                  <a:ext cx="1288" cy="233"/>
                </a:xfrm>
                <a:prstGeom prst="rect">
                  <a:avLst/>
                </a:prstGeom>
                <a:noFill/>
                <a:ln w="9525">
                  <a:noFill/>
                  <a:miter lim="800000"/>
                  <a:headEnd/>
                  <a:tailEnd/>
                </a:ln>
              </p:spPr>
              <p:txBody>
                <a:bodyPr wrap="none">
                  <a:prstTxWarp prst="textNoShape">
                    <a:avLst/>
                  </a:prstTxWarp>
                  <a:spAutoFit/>
                </a:bodyPr>
                <a:lstStyle/>
                <a:p>
                  <a:pPr algn="ctr"/>
                  <a:r>
                    <a:rPr lang="en-US" sz="1800">
                      <a:solidFill>
                        <a:srgbClr val="6699FF"/>
                      </a:solidFill>
                    </a:rPr>
                    <a:t>Source</a:t>
                  </a:r>
                  <a:r>
                    <a:rPr lang="en-US" sz="1800"/>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996633"/>
                    </a:solidFill>
                  </a:endParaRPr>
                </a:p>
              </p:txBody>
            </p:sp>
            <p:sp>
              <p:nvSpPr>
                <p:cNvPr id="27" name="Text Box 15"/>
                <p:cNvSpPr txBox="1">
                  <a:spLocks noChangeArrowheads="1"/>
                </p:cNvSpPr>
                <p:nvPr/>
              </p:nvSpPr>
              <p:spPr bwMode="auto">
                <a:xfrm>
                  <a:off x="823" y="1796"/>
                  <a:ext cx="1336" cy="165"/>
                </a:xfrm>
                <a:prstGeom prst="rect">
                  <a:avLst/>
                </a:prstGeom>
                <a:noFill/>
                <a:ln w="9525">
                  <a:noFill/>
                  <a:miter lim="800000"/>
                  <a:headEnd/>
                  <a:tailEnd/>
                </a:ln>
              </p:spPr>
              <p:txBody>
                <a:bodyPr wrap="none">
                  <a:prstTxWarp prst="textNoShape">
                    <a:avLst/>
                  </a:prstTxWarp>
                  <a:spAutoFit/>
                </a:bodyPr>
                <a:lstStyle/>
                <a:p>
                  <a:r>
                    <a:rPr lang="it-IT" sz="1100"/>
                    <a:t>Easy to approach </a:t>
                  </a:r>
                  <a:r>
                    <a:rPr lang="it-IT" sz="1100">
                      <a:solidFill>
                        <a:srgbClr val="FF0000"/>
                      </a:solidFill>
                    </a:rPr>
                    <a:t>the ton scale</a:t>
                  </a:r>
                </a:p>
              </p:txBody>
            </p:sp>
          </p:grpSp>
        </p:grpSp>
        <p:grpSp>
          <p:nvGrpSpPr>
            <p:cNvPr id="5" name="Group 16"/>
            <p:cNvGrpSpPr>
              <a:grpSpLocks/>
            </p:cNvGrpSpPr>
            <p:nvPr/>
          </p:nvGrpSpPr>
          <p:grpSpPr bwMode="auto">
            <a:xfrm>
              <a:off x="204" y="2523"/>
              <a:ext cx="2222" cy="1542"/>
              <a:chOff x="522" y="2523"/>
              <a:chExt cx="2222" cy="1542"/>
            </a:xfrm>
          </p:grpSpPr>
          <p:sp>
            <p:nvSpPr>
              <p:cNvPr id="7" name="Oval 17"/>
              <p:cNvSpPr>
                <a:spLocks noChangeArrowheads="1"/>
              </p:cNvSpPr>
              <p:nvPr/>
            </p:nvSpPr>
            <p:spPr bwMode="auto">
              <a:xfrm>
                <a:off x="522" y="252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8" name="Group 18"/>
              <p:cNvGrpSpPr>
                <a:grpSpLocks/>
              </p:cNvGrpSpPr>
              <p:nvPr/>
            </p:nvGrpSpPr>
            <p:grpSpPr bwMode="auto">
              <a:xfrm>
                <a:off x="839" y="2766"/>
                <a:ext cx="1561" cy="1000"/>
                <a:chOff x="839" y="2766"/>
                <a:chExt cx="1561" cy="1000"/>
              </a:xfrm>
            </p:grpSpPr>
            <p:sp>
              <p:nvSpPr>
                <p:cNvPr id="9" name="Rectangle 19" descr="Diagonali larghe verso l'alto"/>
                <p:cNvSpPr>
                  <a:spLocks noChangeArrowheads="1"/>
                </p:cNvSpPr>
                <p:nvPr/>
              </p:nvSpPr>
              <p:spPr bwMode="auto">
                <a:xfrm>
                  <a:off x="912" y="2795"/>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10" name="Rectangle 20" descr="Diagonali larghe verso l'alto"/>
                <p:cNvSpPr>
                  <a:spLocks noChangeArrowheads="1"/>
                </p:cNvSpPr>
                <p:nvPr/>
              </p:nvSpPr>
              <p:spPr bwMode="auto">
                <a:xfrm>
                  <a:off x="912" y="3224"/>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11" name="Rectangle 21" descr="Diagonali larghe verso l'alto"/>
                <p:cNvSpPr>
                  <a:spLocks noChangeArrowheads="1"/>
                </p:cNvSpPr>
                <p:nvPr/>
              </p:nvSpPr>
              <p:spPr bwMode="auto">
                <a:xfrm>
                  <a:off x="912" y="3008"/>
                  <a:ext cx="1488" cy="96"/>
                </a:xfrm>
                <a:prstGeom prst="rect">
                  <a:avLst/>
                </a:prstGeom>
                <a:pattFill prst="wdUpDiag">
                  <a:fgClr>
                    <a:schemeClr val="hlink"/>
                  </a:fgClr>
                  <a:bgClr>
                    <a:srgbClr val="FFFFFF"/>
                  </a:bgClr>
                </a:pattFill>
                <a:ln w="9525">
                  <a:solidFill>
                    <a:srgbClr val="6699FF"/>
                  </a:solidFill>
                  <a:miter lim="800000"/>
                  <a:headEnd/>
                  <a:tailEnd/>
                </a:ln>
              </p:spPr>
              <p:txBody>
                <a:bodyPr wrap="none" anchor="ctr">
                  <a:prstTxWarp prst="textNoShape">
                    <a:avLst/>
                  </a:prstTxWarp>
                </a:bodyPr>
                <a:lstStyle/>
                <a:p>
                  <a:endParaRPr lang="fr-FR" sz="1800"/>
                </a:p>
              </p:txBody>
            </p:sp>
            <p:sp>
              <p:nvSpPr>
                <p:cNvPr id="12" name="Oval 22"/>
                <p:cNvSpPr>
                  <a:spLocks noChangeArrowheads="1"/>
                </p:cNvSpPr>
                <p:nvPr/>
              </p:nvSpPr>
              <p:spPr bwMode="auto">
                <a:xfrm>
                  <a:off x="1488" y="303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13" name="Text Box 23"/>
                <p:cNvSpPr txBox="1">
                  <a:spLocks noChangeArrowheads="1"/>
                </p:cNvSpPr>
                <p:nvPr/>
              </p:nvSpPr>
              <p:spPr bwMode="auto">
                <a:xfrm>
                  <a:off x="1718" y="279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14" name="Text Box 24"/>
                <p:cNvSpPr txBox="1">
                  <a:spLocks noChangeArrowheads="1"/>
                </p:cNvSpPr>
                <p:nvPr/>
              </p:nvSpPr>
              <p:spPr bwMode="auto">
                <a:xfrm>
                  <a:off x="1766" y="312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sp>
              <p:nvSpPr>
                <p:cNvPr id="15" name="Text Box 25"/>
                <p:cNvSpPr txBox="1">
                  <a:spLocks noChangeArrowheads="1"/>
                </p:cNvSpPr>
                <p:nvPr/>
              </p:nvSpPr>
              <p:spPr bwMode="auto">
                <a:xfrm>
                  <a:off x="1949" y="2970"/>
                  <a:ext cx="383" cy="165"/>
                </a:xfrm>
                <a:prstGeom prst="rect">
                  <a:avLst/>
                </a:prstGeom>
                <a:noFill/>
                <a:ln w="9525">
                  <a:noFill/>
                  <a:miter lim="800000"/>
                  <a:headEnd/>
                  <a:tailEnd/>
                </a:ln>
              </p:spPr>
              <p:txBody>
                <a:bodyPr wrap="none">
                  <a:prstTxWarp prst="textNoShape">
                    <a:avLst/>
                  </a:prstTxWarp>
                  <a:spAutoFit/>
                </a:bodyPr>
                <a:lstStyle/>
                <a:p>
                  <a:r>
                    <a:rPr lang="en-US" sz="1050">
                      <a:solidFill>
                        <a:srgbClr val="009999"/>
                      </a:solidFill>
                    </a:rPr>
                    <a:t>source</a:t>
                  </a:r>
                </a:p>
              </p:txBody>
            </p:sp>
            <p:sp>
              <p:nvSpPr>
                <p:cNvPr id="16" name="Text Box 26"/>
                <p:cNvSpPr txBox="1">
                  <a:spLocks noChangeArrowheads="1"/>
                </p:cNvSpPr>
                <p:nvPr/>
              </p:nvSpPr>
              <p:spPr bwMode="auto">
                <a:xfrm>
                  <a:off x="1938" y="3195"/>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17" name="Text Box 27"/>
                <p:cNvSpPr txBox="1">
                  <a:spLocks noChangeArrowheads="1"/>
                </p:cNvSpPr>
                <p:nvPr/>
              </p:nvSpPr>
              <p:spPr bwMode="auto">
                <a:xfrm>
                  <a:off x="1938" y="2766"/>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18" name="Text Box 28"/>
                <p:cNvSpPr txBox="1">
                  <a:spLocks noChangeArrowheads="1"/>
                </p:cNvSpPr>
                <p:nvPr/>
              </p:nvSpPr>
              <p:spPr bwMode="auto">
                <a:xfrm>
                  <a:off x="1008" y="3390"/>
                  <a:ext cx="1288" cy="233"/>
                </a:xfrm>
                <a:prstGeom prst="rect">
                  <a:avLst/>
                </a:prstGeom>
                <a:noFill/>
                <a:ln w="9525">
                  <a:noFill/>
                  <a:miter lim="800000"/>
                  <a:headEnd/>
                  <a:tailEnd/>
                </a:ln>
              </p:spPr>
              <p:txBody>
                <a:bodyPr wrap="none">
                  <a:prstTxWarp prst="textNoShape">
                    <a:avLst/>
                  </a:prstTxWarp>
                  <a:spAutoFit/>
                </a:bodyPr>
                <a:lstStyle/>
                <a:p>
                  <a:r>
                    <a:rPr lang="en-US" sz="1800">
                      <a:solidFill>
                        <a:srgbClr val="6699FF"/>
                      </a:solidFill>
                    </a:rPr>
                    <a:t>Source</a:t>
                  </a:r>
                  <a:r>
                    <a:rPr lang="en-US" sz="1800">
                      <a:solidFill>
                        <a:srgbClr val="FF0000"/>
                      </a:solidFill>
                    </a:rPr>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FF33CC"/>
                    </a:solidFill>
                  </a:endParaRPr>
                </a:p>
              </p:txBody>
            </p:sp>
            <p:sp>
              <p:nvSpPr>
                <p:cNvPr id="19" name="Line 29"/>
                <p:cNvSpPr>
                  <a:spLocks noChangeShapeType="1"/>
                </p:cNvSpPr>
                <p:nvPr/>
              </p:nvSpPr>
              <p:spPr bwMode="auto">
                <a:xfrm flipV="1">
                  <a:off x="1565" y="2840"/>
                  <a:ext cx="226" cy="182"/>
                </a:xfrm>
                <a:prstGeom prst="line">
                  <a:avLst/>
                </a:prstGeom>
                <a:noFill/>
                <a:ln w="9525">
                  <a:solidFill>
                    <a:schemeClr val="accent2"/>
                  </a:solidFill>
                  <a:round/>
                  <a:headEnd/>
                  <a:tailEnd/>
                </a:ln>
              </p:spPr>
              <p:txBody>
                <a:bodyPr>
                  <a:prstTxWarp prst="textNoShape">
                    <a:avLst/>
                  </a:prstTxWarp>
                </a:bodyPr>
                <a:lstStyle/>
                <a:p>
                  <a:endParaRPr lang="fr-FR" sz="1800"/>
                </a:p>
              </p:txBody>
            </p:sp>
            <p:sp>
              <p:nvSpPr>
                <p:cNvPr id="20" name="Line 30"/>
                <p:cNvSpPr>
                  <a:spLocks noChangeShapeType="1"/>
                </p:cNvSpPr>
                <p:nvPr/>
              </p:nvSpPr>
              <p:spPr bwMode="auto">
                <a:xfrm>
                  <a:off x="1549" y="3099"/>
                  <a:ext cx="272" cy="182"/>
                </a:xfrm>
                <a:prstGeom prst="line">
                  <a:avLst/>
                </a:prstGeom>
                <a:noFill/>
                <a:ln w="9525">
                  <a:solidFill>
                    <a:srgbClr val="FF0000"/>
                  </a:solidFill>
                  <a:round/>
                  <a:headEnd/>
                  <a:tailEnd/>
                </a:ln>
              </p:spPr>
              <p:txBody>
                <a:bodyPr>
                  <a:prstTxWarp prst="textNoShape">
                    <a:avLst/>
                  </a:prstTxWarp>
                </a:bodyPr>
                <a:lstStyle/>
                <a:p>
                  <a:endParaRPr lang="fr-FR" sz="1800"/>
                </a:p>
              </p:txBody>
            </p:sp>
            <p:sp>
              <p:nvSpPr>
                <p:cNvPr id="21" name="Text Box 31"/>
                <p:cNvSpPr txBox="1">
                  <a:spLocks noChangeArrowheads="1"/>
                </p:cNvSpPr>
                <p:nvPr/>
              </p:nvSpPr>
              <p:spPr bwMode="auto">
                <a:xfrm>
                  <a:off x="839" y="3601"/>
                  <a:ext cx="1292" cy="165"/>
                </a:xfrm>
                <a:prstGeom prst="rect">
                  <a:avLst/>
                </a:prstGeom>
                <a:noFill/>
                <a:ln w="9525">
                  <a:noFill/>
                  <a:miter lim="800000"/>
                  <a:headEnd/>
                  <a:tailEnd/>
                </a:ln>
              </p:spPr>
              <p:txBody>
                <a:bodyPr wrap="none">
                  <a:prstTxWarp prst="textNoShape">
                    <a:avLst/>
                  </a:prstTxWarp>
                  <a:spAutoFit/>
                </a:bodyPr>
                <a:lstStyle/>
                <a:p>
                  <a:r>
                    <a:rPr lang="it-IT" sz="1100"/>
                    <a:t>Easy to get </a:t>
                  </a:r>
                  <a:r>
                    <a:rPr lang="it-IT" sz="1100">
                      <a:solidFill>
                        <a:srgbClr val="FF0000"/>
                      </a:solidFill>
                    </a:rPr>
                    <a:t>tracking capability</a:t>
                  </a:r>
                </a:p>
              </p:txBody>
            </p:sp>
          </p:grpSp>
        </p:grpSp>
        <p:sp>
          <p:nvSpPr>
            <p:cNvPr id="6" name="AutoShape 32"/>
            <p:cNvSpPr>
              <a:spLocks noChangeArrowheads="1"/>
            </p:cNvSpPr>
            <p:nvPr/>
          </p:nvSpPr>
          <p:spPr bwMode="auto">
            <a:xfrm>
              <a:off x="1156" y="2115"/>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grpSp>
        <p:nvGrpSpPr>
          <p:cNvPr id="33" name="Group 33"/>
          <p:cNvGrpSpPr>
            <a:grpSpLocks/>
          </p:cNvGrpSpPr>
          <p:nvPr/>
        </p:nvGrpSpPr>
        <p:grpSpPr bwMode="auto">
          <a:xfrm>
            <a:off x="5149850" y="836613"/>
            <a:ext cx="3527425" cy="5616575"/>
            <a:chOff x="3243" y="527"/>
            <a:chExt cx="2222" cy="3538"/>
          </a:xfrm>
        </p:grpSpPr>
        <p:grpSp>
          <p:nvGrpSpPr>
            <p:cNvPr id="34" name="Group 34"/>
            <p:cNvGrpSpPr>
              <a:grpSpLocks/>
            </p:cNvGrpSpPr>
            <p:nvPr/>
          </p:nvGrpSpPr>
          <p:grpSpPr bwMode="auto">
            <a:xfrm>
              <a:off x="3243" y="527"/>
              <a:ext cx="2222" cy="1542"/>
              <a:chOff x="3077" y="783"/>
              <a:chExt cx="2222" cy="1542"/>
            </a:xfrm>
          </p:grpSpPr>
          <p:sp>
            <p:nvSpPr>
              <p:cNvPr id="45" name="Oval 35"/>
              <p:cNvSpPr>
                <a:spLocks noChangeArrowheads="1"/>
              </p:cNvSpPr>
              <p:nvPr/>
            </p:nvSpPr>
            <p:spPr bwMode="auto">
              <a:xfrm>
                <a:off x="3077" y="78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46" name="Text Box 36"/>
              <p:cNvSpPr txBox="1">
                <a:spLocks noChangeArrowheads="1"/>
              </p:cNvSpPr>
              <p:nvPr/>
            </p:nvSpPr>
            <p:spPr bwMode="auto">
              <a:xfrm>
                <a:off x="3288" y="1516"/>
                <a:ext cx="2004" cy="407"/>
              </a:xfrm>
              <a:prstGeom prst="rect">
                <a:avLst/>
              </a:prstGeom>
              <a:noFill/>
              <a:ln w="9525">
                <a:noFill/>
                <a:miter lim="800000"/>
                <a:headEnd/>
                <a:tailEnd/>
              </a:ln>
            </p:spPr>
            <p:txBody>
              <a:bodyPr wrap="none">
                <a:prstTxWarp prst="textNoShape">
                  <a:avLst/>
                </a:prstTxWarp>
                <a:spAutoFit/>
              </a:bodyPr>
              <a:lstStyle/>
              <a:p>
                <a:r>
                  <a:rPr lang="it-IT" sz="1800">
                    <a:solidFill>
                      <a:srgbClr val="00CC00"/>
                    </a:solidFill>
                  </a:rPr>
                  <a:t>High energy resolution</a:t>
                </a:r>
                <a:r>
                  <a:rPr lang="it-IT" sz="1800"/>
                  <a:t> </a:t>
                </a:r>
                <a:r>
                  <a:rPr lang="it-IT" sz="1800">
                    <a:solidFill>
                      <a:schemeClr val="accent2"/>
                    </a:solidFill>
                  </a:rPr>
                  <a:t>(&lt;2%)</a:t>
                </a:r>
              </a:p>
              <a:p>
                <a:r>
                  <a:rPr lang="it-IT" sz="1800">
                    <a:solidFill>
                      <a:srgbClr val="FF0000"/>
                    </a:solidFill>
                  </a:rPr>
                  <a:t>No tracking capability</a:t>
                </a:r>
              </a:p>
            </p:txBody>
          </p:sp>
          <p:sp>
            <p:nvSpPr>
              <p:cNvPr id="47" name="Text Box 37"/>
              <p:cNvSpPr txBox="1">
                <a:spLocks noChangeArrowheads="1"/>
              </p:cNvSpPr>
              <p:nvPr/>
            </p:nvSpPr>
            <p:spPr bwMode="auto">
              <a:xfrm>
                <a:off x="3243" y="1877"/>
                <a:ext cx="1476" cy="165"/>
              </a:xfrm>
              <a:prstGeom prst="rect">
                <a:avLst/>
              </a:prstGeom>
              <a:noFill/>
              <a:ln w="9525">
                <a:noFill/>
                <a:miter lim="800000"/>
                <a:headEnd/>
                <a:tailEnd/>
              </a:ln>
            </p:spPr>
            <p:txBody>
              <a:bodyPr wrap="none">
                <a:prstTxWarp prst="textNoShape">
                  <a:avLst/>
                </a:prstTxWarp>
                <a:spAutoFit/>
              </a:bodyPr>
              <a:lstStyle/>
              <a:p>
                <a:r>
                  <a:rPr lang="it-IT" sz="1100"/>
                  <a:t>Easy to </a:t>
                </a:r>
                <a:r>
                  <a:rPr lang="it-IT" sz="1100">
                    <a:solidFill>
                      <a:srgbClr val="FF0000"/>
                    </a:solidFill>
                  </a:rPr>
                  <a:t>reject 2</a:t>
                </a:r>
                <a:r>
                  <a:rPr lang="it-IT" sz="1100">
                    <a:solidFill>
                      <a:srgbClr val="FF0000"/>
                    </a:solidFill>
                    <a:latin typeface="Symbol" charset="2"/>
                  </a:rPr>
                  <a:t>n</a:t>
                </a:r>
                <a:r>
                  <a:rPr lang="it-IT" sz="1100">
                    <a:solidFill>
                      <a:srgbClr val="FF0000"/>
                    </a:solidFill>
                  </a:rPr>
                  <a:t> DBD background</a:t>
                </a:r>
              </a:p>
            </p:txBody>
          </p:sp>
          <p:grpSp>
            <p:nvGrpSpPr>
              <p:cNvPr id="48" name="Group 38"/>
              <p:cNvGrpSpPr>
                <a:grpSpLocks/>
              </p:cNvGrpSpPr>
              <p:nvPr/>
            </p:nvGrpSpPr>
            <p:grpSpPr bwMode="auto">
              <a:xfrm>
                <a:off x="3939" y="874"/>
                <a:ext cx="635" cy="688"/>
                <a:chOff x="3061" y="1888"/>
                <a:chExt cx="635" cy="688"/>
              </a:xfrm>
            </p:grpSpPr>
            <p:sp>
              <p:nvSpPr>
                <p:cNvPr id="49" name="Line 39"/>
                <p:cNvSpPr>
                  <a:spLocks noChangeShapeType="1"/>
                </p:cNvSpPr>
                <p:nvPr/>
              </p:nvSpPr>
              <p:spPr bwMode="auto">
                <a:xfrm flipV="1">
                  <a:off x="3061" y="188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50" name="Line 40"/>
                <p:cNvSpPr>
                  <a:spLocks noChangeShapeType="1"/>
                </p:cNvSpPr>
                <p:nvPr/>
              </p:nvSpPr>
              <p:spPr bwMode="auto">
                <a:xfrm>
                  <a:off x="3061" y="256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51" name="Freeform 41"/>
                <p:cNvSpPr>
                  <a:spLocks/>
                </p:cNvSpPr>
                <p:nvPr/>
              </p:nvSpPr>
              <p:spPr bwMode="auto">
                <a:xfrm>
                  <a:off x="3061" y="205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52" name="Line 42"/>
                <p:cNvSpPr>
                  <a:spLocks noChangeShapeType="1"/>
                </p:cNvSpPr>
                <p:nvPr/>
              </p:nvSpPr>
              <p:spPr bwMode="auto">
                <a:xfrm>
                  <a:off x="3515" y="2120"/>
                  <a:ext cx="0" cy="454"/>
                </a:xfrm>
                <a:prstGeom prst="line">
                  <a:avLst/>
                </a:prstGeom>
                <a:noFill/>
                <a:ln w="28575">
                  <a:solidFill>
                    <a:srgbClr val="00CC00"/>
                  </a:solidFill>
                  <a:round/>
                  <a:headEnd/>
                  <a:tailEnd/>
                </a:ln>
              </p:spPr>
              <p:txBody>
                <a:bodyPr>
                  <a:prstTxWarp prst="textNoShape">
                    <a:avLst/>
                  </a:prstTxWarp>
                </a:bodyPr>
                <a:lstStyle/>
                <a:p>
                  <a:endParaRPr lang="fr-FR" sz="1800"/>
                </a:p>
              </p:txBody>
            </p:sp>
          </p:grpSp>
        </p:grpSp>
        <p:grpSp>
          <p:nvGrpSpPr>
            <p:cNvPr id="35" name="Group 43"/>
            <p:cNvGrpSpPr>
              <a:grpSpLocks/>
            </p:cNvGrpSpPr>
            <p:nvPr/>
          </p:nvGrpSpPr>
          <p:grpSpPr bwMode="auto">
            <a:xfrm>
              <a:off x="3243" y="2523"/>
              <a:ext cx="2222" cy="1542"/>
              <a:chOff x="3061" y="2387"/>
              <a:chExt cx="2222" cy="1542"/>
            </a:xfrm>
          </p:grpSpPr>
          <p:sp>
            <p:nvSpPr>
              <p:cNvPr id="37" name="Oval 44"/>
              <p:cNvSpPr>
                <a:spLocks noChangeArrowheads="1"/>
              </p:cNvSpPr>
              <p:nvPr/>
            </p:nvSpPr>
            <p:spPr bwMode="auto">
              <a:xfrm>
                <a:off x="3061" y="2387"/>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38" name="Text Box 45"/>
              <p:cNvSpPr txBox="1">
                <a:spLocks noChangeArrowheads="1"/>
              </p:cNvSpPr>
              <p:nvPr/>
            </p:nvSpPr>
            <p:spPr bwMode="auto">
              <a:xfrm>
                <a:off x="3288" y="3067"/>
                <a:ext cx="1971" cy="407"/>
              </a:xfrm>
              <a:prstGeom prst="rect">
                <a:avLst/>
              </a:prstGeom>
              <a:noFill/>
              <a:ln w="9525">
                <a:noFill/>
                <a:miter lim="800000"/>
                <a:headEnd/>
                <a:tailEnd/>
              </a:ln>
            </p:spPr>
            <p:txBody>
              <a:bodyPr wrap="none">
                <a:prstTxWarp prst="textNoShape">
                  <a:avLst/>
                </a:prstTxWarp>
                <a:spAutoFit/>
              </a:bodyPr>
              <a:lstStyle/>
              <a:p>
                <a:r>
                  <a:rPr lang="it-IT" sz="1800">
                    <a:solidFill>
                      <a:srgbClr val="FF0000"/>
                    </a:solidFill>
                  </a:rPr>
                  <a:t>Low energy resolution</a:t>
                </a:r>
                <a:r>
                  <a:rPr lang="it-IT" sz="1800"/>
                  <a:t> </a:t>
                </a:r>
                <a:r>
                  <a:rPr lang="it-IT" sz="1800">
                    <a:solidFill>
                      <a:schemeClr val="accent2"/>
                    </a:solidFill>
                  </a:rPr>
                  <a:t>(&gt;2%)</a:t>
                </a:r>
              </a:p>
              <a:p>
                <a:r>
                  <a:rPr lang="it-IT" sz="1800">
                    <a:solidFill>
                      <a:srgbClr val="00CC00"/>
                    </a:solidFill>
                  </a:rPr>
                  <a:t>Tracking capability</a:t>
                </a:r>
              </a:p>
            </p:txBody>
          </p:sp>
          <p:sp>
            <p:nvSpPr>
              <p:cNvPr id="39" name="Text Box 46"/>
              <p:cNvSpPr txBox="1">
                <a:spLocks noChangeArrowheads="1"/>
              </p:cNvSpPr>
              <p:nvPr/>
            </p:nvSpPr>
            <p:spPr bwMode="auto">
              <a:xfrm>
                <a:off x="3504" y="3385"/>
                <a:ext cx="1445" cy="378"/>
              </a:xfrm>
              <a:prstGeom prst="rect">
                <a:avLst/>
              </a:prstGeom>
              <a:noFill/>
              <a:ln w="9525">
                <a:noFill/>
                <a:miter lim="800000"/>
                <a:headEnd/>
                <a:tailEnd/>
              </a:ln>
            </p:spPr>
            <p:txBody>
              <a:bodyPr wrap="none">
                <a:prstTxWarp prst="textNoShape">
                  <a:avLst/>
                </a:prstTxWarp>
                <a:spAutoFit/>
              </a:bodyPr>
              <a:lstStyle/>
              <a:p>
                <a:pPr algn="ctr"/>
                <a:r>
                  <a:rPr lang="it-IT" sz="1100"/>
                  <a:t>Easy to approach </a:t>
                </a:r>
                <a:r>
                  <a:rPr lang="it-IT" sz="1100">
                    <a:solidFill>
                      <a:srgbClr val="FF0000"/>
                    </a:solidFill>
                  </a:rPr>
                  <a:t>zero backround</a:t>
                </a:r>
              </a:p>
              <a:p>
                <a:pPr algn="ctr"/>
                <a:r>
                  <a:rPr lang="it-IT" sz="1100"/>
                  <a:t>(with the exception of </a:t>
                </a:r>
              </a:p>
              <a:p>
                <a:pPr algn="ctr"/>
                <a:r>
                  <a:rPr lang="it-IT" sz="1100"/>
                  <a:t>2</a:t>
                </a:r>
                <a:r>
                  <a:rPr lang="it-IT" sz="1100">
                    <a:latin typeface="Symbol" charset="2"/>
                  </a:rPr>
                  <a:t>n</a:t>
                </a:r>
                <a:r>
                  <a:rPr lang="it-IT" sz="1100"/>
                  <a:t> DBD component)</a:t>
                </a:r>
              </a:p>
            </p:txBody>
          </p:sp>
          <p:grpSp>
            <p:nvGrpSpPr>
              <p:cNvPr id="40" name="Group 47"/>
              <p:cNvGrpSpPr>
                <a:grpSpLocks/>
              </p:cNvGrpSpPr>
              <p:nvPr/>
            </p:nvGrpSpPr>
            <p:grpSpPr bwMode="auto">
              <a:xfrm>
                <a:off x="3923" y="2416"/>
                <a:ext cx="635" cy="688"/>
                <a:chOff x="3923" y="2198"/>
                <a:chExt cx="635" cy="688"/>
              </a:xfrm>
            </p:grpSpPr>
            <p:sp>
              <p:nvSpPr>
                <p:cNvPr id="41" name="Line 48"/>
                <p:cNvSpPr>
                  <a:spLocks noChangeShapeType="1"/>
                </p:cNvSpPr>
                <p:nvPr/>
              </p:nvSpPr>
              <p:spPr bwMode="auto">
                <a:xfrm flipV="1">
                  <a:off x="3923" y="219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42" name="Line 49"/>
                <p:cNvSpPr>
                  <a:spLocks noChangeShapeType="1"/>
                </p:cNvSpPr>
                <p:nvPr/>
              </p:nvSpPr>
              <p:spPr bwMode="auto">
                <a:xfrm>
                  <a:off x="3923" y="287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43" name="Freeform 50"/>
                <p:cNvSpPr>
                  <a:spLocks/>
                </p:cNvSpPr>
                <p:nvPr/>
              </p:nvSpPr>
              <p:spPr bwMode="auto">
                <a:xfrm>
                  <a:off x="3923" y="236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44" name="Freeform 51"/>
                <p:cNvSpPr>
                  <a:spLocks/>
                </p:cNvSpPr>
                <p:nvPr/>
              </p:nvSpPr>
              <p:spPr bwMode="auto">
                <a:xfrm>
                  <a:off x="4195" y="2779"/>
                  <a:ext cx="273" cy="91"/>
                </a:xfrm>
                <a:custGeom>
                  <a:avLst/>
                  <a:gdLst>
                    <a:gd name="T0" fmla="*/ 0 w 273"/>
                    <a:gd name="T1" fmla="*/ 91 h 91"/>
                    <a:gd name="T2" fmla="*/ 91 w 273"/>
                    <a:gd name="T3" fmla="*/ 45 h 91"/>
                    <a:gd name="T4" fmla="*/ 137 w 273"/>
                    <a:gd name="T5" fmla="*/ 0 h 91"/>
                    <a:gd name="T6" fmla="*/ 182 w 273"/>
                    <a:gd name="T7" fmla="*/ 45 h 91"/>
                    <a:gd name="T8" fmla="*/ 273 w 273"/>
                    <a:gd name="T9" fmla="*/ 91 h 91"/>
                    <a:gd name="T10" fmla="*/ 0 60000 65536"/>
                    <a:gd name="T11" fmla="*/ 0 60000 65536"/>
                    <a:gd name="T12" fmla="*/ 0 60000 65536"/>
                    <a:gd name="T13" fmla="*/ 0 60000 65536"/>
                    <a:gd name="T14" fmla="*/ 0 60000 65536"/>
                    <a:gd name="T15" fmla="*/ 0 w 273"/>
                    <a:gd name="T16" fmla="*/ 0 h 91"/>
                    <a:gd name="T17" fmla="*/ 273 w 273"/>
                    <a:gd name="T18" fmla="*/ 91 h 91"/>
                  </a:gdLst>
                  <a:ahLst/>
                  <a:cxnLst>
                    <a:cxn ang="T10">
                      <a:pos x="T0" y="T1"/>
                    </a:cxn>
                    <a:cxn ang="T11">
                      <a:pos x="T2" y="T3"/>
                    </a:cxn>
                    <a:cxn ang="T12">
                      <a:pos x="T4" y="T5"/>
                    </a:cxn>
                    <a:cxn ang="T13">
                      <a:pos x="T6" y="T7"/>
                    </a:cxn>
                    <a:cxn ang="T14">
                      <a:pos x="T8" y="T9"/>
                    </a:cxn>
                  </a:cxnLst>
                  <a:rect l="T15" t="T16" r="T17" b="T18"/>
                  <a:pathLst>
                    <a:path w="273" h="91">
                      <a:moveTo>
                        <a:pt x="0" y="91"/>
                      </a:moveTo>
                      <a:cubicBezTo>
                        <a:pt x="34" y="75"/>
                        <a:pt x="68" y="60"/>
                        <a:pt x="91" y="45"/>
                      </a:cubicBezTo>
                      <a:cubicBezTo>
                        <a:pt x="114" y="30"/>
                        <a:pt x="122" y="0"/>
                        <a:pt x="137" y="0"/>
                      </a:cubicBezTo>
                      <a:cubicBezTo>
                        <a:pt x="152" y="0"/>
                        <a:pt x="159" y="30"/>
                        <a:pt x="182" y="45"/>
                      </a:cubicBezTo>
                      <a:cubicBezTo>
                        <a:pt x="205" y="60"/>
                        <a:pt x="258" y="83"/>
                        <a:pt x="273" y="91"/>
                      </a:cubicBezTo>
                    </a:path>
                  </a:pathLst>
                </a:custGeom>
                <a:noFill/>
                <a:ln w="28575" cmpd="sng">
                  <a:solidFill>
                    <a:srgbClr val="00CC00"/>
                  </a:solidFill>
                  <a:round/>
                  <a:headEnd/>
                  <a:tailEnd/>
                </a:ln>
              </p:spPr>
              <p:txBody>
                <a:bodyPr>
                  <a:prstTxWarp prst="textNoShape">
                    <a:avLst/>
                  </a:prstTxWarp>
                </a:bodyPr>
                <a:lstStyle/>
                <a:p>
                  <a:endParaRPr lang="fr-FR" sz="1800"/>
                </a:p>
              </p:txBody>
            </p:sp>
          </p:grpSp>
        </p:grpSp>
        <p:sp>
          <p:nvSpPr>
            <p:cNvPr id="36" name="AutoShape 52"/>
            <p:cNvSpPr>
              <a:spLocks noChangeArrowheads="1"/>
            </p:cNvSpPr>
            <p:nvPr/>
          </p:nvSpPr>
          <p:spPr bwMode="auto">
            <a:xfrm>
              <a:off x="4224" y="2129"/>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grpSp>
        <p:nvGrpSpPr>
          <p:cNvPr id="53" name="Group 53"/>
          <p:cNvGrpSpPr>
            <a:grpSpLocks/>
          </p:cNvGrpSpPr>
          <p:nvPr/>
        </p:nvGrpSpPr>
        <p:grpSpPr bwMode="auto">
          <a:xfrm>
            <a:off x="142875" y="836613"/>
            <a:ext cx="7021513" cy="3949700"/>
            <a:chOff x="114" y="527"/>
            <a:chExt cx="4423" cy="2488"/>
          </a:xfrm>
        </p:grpSpPr>
        <p:sp>
          <p:nvSpPr>
            <p:cNvPr id="54" name="Text Box 54"/>
            <p:cNvSpPr txBox="1">
              <a:spLocks noChangeArrowheads="1"/>
            </p:cNvSpPr>
            <p:nvPr/>
          </p:nvSpPr>
          <p:spPr bwMode="auto">
            <a:xfrm>
              <a:off x="114" y="527"/>
              <a:ext cx="4423" cy="1900"/>
            </a:xfrm>
            <a:prstGeom prst="rect">
              <a:avLst/>
            </a:prstGeom>
            <a:solidFill>
              <a:srgbClr val="EAEAEA"/>
            </a:solidFill>
            <a:ln w="9525">
              <a:solidFill>
                <a:schemeClr val="bg2"/>
              </a:solidFill>
              <a:miter lim="800000"/>
              <a:headEnd/>
              <a:tailEnd/>
            </a:ln>
          </p:spPr>
          <p:txBody>
            <a:bodyPr wrap="none">
              <a:prstTxWarp prst="textNoShape">
                <a:avLst/>
              </a:prstTxWarp>
              <a:spAutoFit/>
            </a:bodyPr>
            <a:lstStyle/>
            <a:p>
              <a:r>
                <a:rPr lang="it-IT" sz="1200" b="1">
                  <a:solidFill>
                    <a:srgbClr val="FF0000"/>
                  </a:solidFill>
                </a:rPr>
                <a:t>SUPERNEMO </a:t>
              </a:r>
              <a:r>
                <a:rPr lang="it-IT" sz="1200" b="1"/>
                <a:t>-</a:t>
              </a:r>
              <a:r>
                <a:rPr lang="it-IT" sz="1200" b="1">
                  <a:solidFill>
                    <a:srgbClr val="FF0000"/>
                  </a:solidFill>
                </a:rPr>
                <a:t> </a:t>
              </a:r>
              <a:r>
                <a:rPr lang="it-IT" sz="1100" baseline="30000">
                  <a:solidFill>
                    <a:schemeClr val="accent2"/>
                  </a:solidFill>
                </a:rPr>
                <a:t>82</a:t>
              </a:r>
              <a:r>
                <a:rPr lang="it-IT" sz="1100">
                  <a:solidFill>
                    <a:schemeClr val="accent2"/>
                  </a:solidFill>
                </a:rPr>
                <a:t>Se </a:t>
              </a:r>
              <a:r>
                <a:rPr lang="it-IT" sz="1100"/>
                <a:t>or</a:t>
              </a:r>
              <a:r>
                <a:rPr lang="it-IT" sz="1100">
                  <a:solidFill>
                    <a:schemeClr val="accent2"/>
                  </a:solidFill>
                </a:rPr>
                <a:t> </a:t>
              </a:r>
              <a:r>
                <a:rPr lang="it-IT" sz="1100" baseline="30000">
                  <a:solidFill>
                    <a:schemeClr val="accent2"/>
                  </a:solidFill>
                </a:rPr>
                <a:t>150</a:t>
              </a:r>
              <a:r>
                <a:rPr lang="it-IT" sz="1100">
                  <a:solidFill>
                    <a:schemeClr val="accent2"/>
                  </a:solidFill>
                </a:rPr>
                <a:t>Nd</a:t>
              </a:r>
            </a:p>
            <a:p>
              <a:r>
                <a:rPr lang="it-IT" sz="1100"/>
                <a:t>Modules with source foils, tracking (drift chamber in Geiger mode) and calorimetric (low Z scintillator) sections</a:t>
              </a:r>
            </a:p>
            <a:p>
              <a:r>
                <a:rPr lang="it-IT" sz="1100"/>
                <a:t>Magnetic field for charge sign</a:t>
              </a:r>
            </a:p>
            <a:p>
              <a:r>
                <a:rPr lang="it-IT" sz="1100"/>
                <a:t>Possible configuration: 20 modules with 5 kg source for each module </a:t>
              </a:r>
              <a:r>
                <a:rPr lang="it-IT" sz="1100">
                  <a:sym typeface="Symbol" charset="2"/>
                </a:rPr>
                <a:t> </a:t>
              </a:r>
              <a:r>
                <a:rPr lang="it-IT" sz="1100">
                  <a:solidFill>
                    <a:schemeClr val="accent2"/>
                  </a:solidFill>
                  <a:sym typeface="Symbol" charset="2"/>
                </a:rPr>
                <a:t>100 Kg in </a:t>
              </a:r>
              <a:r>
                <a:rPr lang="it-IT" sz="1100">
                  <a:sym typeface="Symbol" charset="2"/>
                </a:rPr>
                <a:t>Modane extension</a:t>
              </a:r>
            </a:p>
            <a:p>
              <a:r>
                <a:rPr lang="it-IT" sz="1100"/>
                <a:t>Energy resolution: </a:t>
              </a:r>
              <a:r>
                <a:rPr lang="it-IT" sz="1100">
                  <a:solidFill>
                    <a:schemeClr val="accent2"/>
                  </a:solidFill>
                </a:rPr>
                <a:t>4 % FWHM</a:t>
              </a:r>
            </a:p>
            <a:p>
              <a:r>
                <a:rPr lang="it-IT" sz="1100">
                  <a:solidFill>
                    <a:schemeClr val="accent2"/>
                  </a:solidFill>
                </a:rPr>
                <a:t>it can take advantage of NEMO3 experience</a:t>
              </a:r>
            </a:p>
            <a:p>
              <a:r>
                <a:rPr lang="it-IT" sz="1200" b="1">
                  <a:solidFill>
                    <a:srgbClr val="FF0000"/>
                  </a:solidFill>
                </a:rPr>
                <a:t>MOON </a:t>
              </a:r>
              <a:r>
                <a:rPr lang="it-IT" sz="1200" b="1"/>
                <a:t>- </a:t>
              </a:r>
              <a:r>
                <a:rPr lang="it-IT" sz="1100" baseline="30000">
                  <a:solidFill>
                    <a:schemeClr val="accent2"/>
                  </a:solidFill>
                </a:rPr>
                <a:t>100</a:t>
              </a:r>
              <a:r>
                <a:rPr lang="it-IT" sz="1100">
                  <a:solidFill>
                    <a:schemeClr val="accent2"/>
                  </a:solidFill>
                </a:rPr>
                <a:t>Mo </a:t>
              </a:r>
              <a:r>
                <a:rPr lang="it-IT" sz="1100"/>
                <a:t>or</a:t>
              </a:r>
              <a:r>
                <a:rPr lang="it-IT" sz="1100">
                  <a:solidFill>
                    <a:schemeClr val="accent2"/>
                  </a:solidFill>
                </a:rPr>
                <a:t> </a:t>
              </a:r>
              <a:r>
                <a:rPr lang="it-IT" sz="1100" baseline="30000">
                  <a:solidFill>
                    <a:schemeClr val="accent2"/>
                  </a:solidFill>
                </a:rPr>
                <a:t>82</a:t>
              </a:r>
              <a:r>
                <a:rPr lang="it-IT" sz="1100">
                  <a:solidFill>
                    <a:schemeClr val="accent2"/>
                  </a:solidFill>
                </a:rPr>
                <a:t>Se </a:t>
              </a:r>
              <a:r>
                <a:rPr lang="it-IT" sz="1100"/>
                <a:t>or</a:t>
              </a:r>
              <a:r>
                <a:rPr lang="it-IT" sz="1100">
                  <a:solidFill>
                    <a:schemeClr val="accent2"/>
                  </a:solidFill>
                </a:rPr>
                <a:t> </a:t>
              </a:r>
              <a:r>
                <a:rPr lang="it-IT" sz="1100" baseline="30000">
                  <a:solidFill>
                    <a:schemeClr val="accent2"/>
                  </a:solidFill>
                </a:rPr>
                <a:t>150</a:t>
              </a:r>
              <a:r>
                <a:rPr lang="it-IT" sz="1100">
                  <a:solidFill>
                    <a:schemeClr val="accent2"/>
                  </a:solidFill>
                </a:rPr>
                <a:t>Nd</a:t>
              </a:r>
            </a:p>
            <a:p>
              <a:r>
                <a:rPr lang="it-IT" sz="1100"/>
                <a:t>Multilayer plastic scintillators interleaved with source foils + tracking section (PL fibers or MWPC)</a:t>
              </a:r>
            </a:p>
            <a:p>
              <a:r>
                <a:rPr lang="it-IT" sz="1100"/>
                <a:t>MOON-1 </a:t>
              </a:r>
              <a:r>
                <a:rPr lang="it-IT" sz="1100" u="sng"/>
                <a:t>prototype</a:t>
              </a:r>
              <a:r>
                <a:rPr lang="it-IT" sz="1100"/>
                <a:t> without tracking section (2006)</a:t>
              </a:r>
            </a:p>
            <a:p>
              <a:r>
                <a:rPr lang="it-IT" sz="1100"/>
                <a:t>MOON-2 prototype with tracking section</a:t>
              </a:r>
            </a:p>
            <a:p>
              <a:r>
                <a:rPr lang="it-IT" sz="1100"/>
                <a:t>Proved energy resolution: </a:t>
              </a:r>
              <a:r>
                <a:rPr lang="it-IT" sz="1100">
                  <a:solidFill>
                    <a:schemeClr val="accent2"/>
                  </a:solidFill>
                </a:rPr>
                <a:t>6.8 % FWHM</a:t>
              </a:r>
            </a:p>
            <a:p>
              <a:r>
                <a:rPr lang="it-IT" sz="1100"/>
                <a:t>Final target: collect 5 y x ton</a:t>
              </a:r>
              <a:endParaRPr lang="it-IT" sz="1100">
                <a:solidFill>
                  <a:schemeClr val="accent2"/>
                </a:solidFill>
              </a:endParaRPr>
            </a:p>
            <a:p>
              <a:r>
                <a:rPr lang="it-IT" sz="1200" b="1">
                  <a:solidFill>
                    <a:srgbClr val="FF0000"/>
                  </a:solidFill>
                </a:rPr>
                <a:t>DCBA </a:t>
              </a:r>
              <a:r>
                <a:rPr lang="it-IT" sz="1200" b="1"/>
                <a:t>-</a:t>
              </a:r>
              <a:r>
                <a:rPr lang="it-IT" sz="1200" b="1">
                  <a:solidFill>
                    <a:srgbClr val="FF0000"/>
                  </a:solidFill>
                </a:rPr>
                <a:t> </a:t>
              </a:r>
              <a:r>
                <a:rPr lang="it-IT" sz="1100" baseline="30000">
                  <a:solidFill>
                    <a:schemeClr val="accent2"/>
                  </a:solidFill>
                </a:rPr>
                <a:t>82</a:t>
              </a:r>
              <a:r>
                <a:rPr lang="it-IT" sz="1100">
                  <a:solidFill>
                    <a:schemeClr val="accent2"/>
                  </a:solidFill>
                </a:rPr>
                <a:t>Se </a:t>
              </a:r>
              <a:r>
                <a:rPr lang="it-IT" sz="1100"/>
                <a:t>or</a:t>
              </a:r>
              <a:r>
                <a:rPr lang="it-IT" sz="1100">
                  <a:solidFill>
                    <a:schemeClr val="accent2"/>
                  </a:solidFill>
                </a:rPr>
                <a:t> </a:t>
              </a:r>
              <a:r>
                <a:rPr lang="it-IT" sz="1100" baseline="30000">
                  <a:solidFill>
                    <a:schemeClr val="accent2"/>
                  </a:solidFill>
                </a:rPr>
                <a:t>150</a:t>
              </a:r>
              <a:r>
                <a:rPr lang="it-IT" sz="1100">
                  <a:solidFill>
                    <a:schemeClr val="accent2"/>
                  </a:solidFill>
                </a:rPr>
                <a:t>Nd</a:t>
              </a:r>
            </a:p>
            <a:p>
              <a:r>
                <a:rPr lang="it-IT" sz="1100"/>
                <a:t>Momentum analyzer for beta particles consisting of source foils inserted in a drift chamber with magnetic field</a:t>
              </a:r>
            </a:p>
            <a:p>
              <a:r>
                <a:rPr lang="it-IT" sz="1100"/>
                <a:t>Prototype: Nd</a:t>
              </a:r>
              <a:r>
                <a:rPr lang="it-IT" sz="1100" baseline="-25000"/>
                <a:t>2</a:t>
              </a:r>
              <a:r>
                <a:rPr lang="it-IT" sz="1100"/>
                <a:t>O</a:t>
              </a:r>
              <a:r>
                <a:rPr lang="it-IT" sz="1100" baseline="-25000"/>
                <a:t>3</a:t>
              </a:r>
              <a:r>
                <a:rPr lang="it-IT" sz="1100"/>
                <a:t> foils </a:t>
              </a:r>
              <a:r>
                <a:rPr lang="it-IT" sz="1100">
                  <a:sym typeface="Symbol" charset="2"/>
                </a:rPr>
                <a:t> </a:t>
              </a:r>
              <a:r>
                <a:rPr lang="it-IT" sz="1100">
                  <a:solidFill>
                    <a:schemeClr val="accent2"/>
                  </a:solidFill>
                  <a:sym typeface="Symbol" charset="2"/>
                </a:rPr>
                <a:t>1.2 g</a:t>
              </a:r>
              <a:r>
                <a:rPr lang="it-IT" sz="1100">
                  <a:sym typeface="Symbol" charset="2"/>
                </a:rPr>
                <a:t> of </a:t>
              </a:r>
              <a:r>
                <a:rPr lang="it-IT" sz="1100" baseline="30000">
                  <a:sym typeface="Symbol" charset="2"/>
                </a:rPr>
                <a:t>150</a:t>
              </a:r>
              <a:r>
                <a:rPr lang="it-IT" sz="1100">
                  <a:sym typeface="Symbol" charset="2"/>
                </a:rPr>
                <a:t>Nd</a:t>
              </a:r>
            </a:p>
            <a:p>
              <a:r>
                <a:rPr lang="it-IT" sz="1100">
                  <a:sym typeface="Symbol" charset="2"/>
                </a:rPr>
                <a:t>Space resolution </a:t>
              </a:r>
              <a:r>
                <a:rPr lang="en-US" sz="1100">
                  <a:sym typeface="Symbol" charset="2"/>
                </a:rPr>
                <a:t>~ 0.5 mm</a:t>
              </a:r>
              <a:r>
                <a:rPr lang="it-IT" sz="1100">
                  <a:sym typeface="Symbol" charset="2"/>
                </a:rPr>
                <a:t>; energy resolution 11% FWHM at 1 MeV  </a:t>
              </a:r>
              <a:r>
                <a:rPr lang="it-IT" sz="1100">
                  <a:solidFill>
                    <a:schemeClr val="accent2"/>
                  </a:solidFill>
                  <a:sym typeface="Symbol" charset="2"/>
                </a:rPr>
                <a:t>6 % FWHM</a:t>
              </a:r>
              <a:r>
                <a:rPr lang="it-IT" sz="1100">
                  <a:sym typeface="Symbol" charset="2"/>
                </a:rPr>
                <a:t> at 3 MeV</a:t>
              </a:r>
            </a:p>
            <a:p>
              <a:r>
                <a:rPr lang="it-IT" sz="1100"/>
                <a:t>Final target: 10 modules with 84 m</a:t>
              </a:r>
              <a:r>
                <a:rPr lang="it-IT" sz="1100" baseline="30000"/>
                <a:t>2</a:t>
              </a:r>
              <a:r>
                <a:rPr lang="it-IT" sz="1100"/>
                <a:t> source foil for module (126 through 330 Kg total mass)</a:t>
              </a:r>
              <a:endParaRPr lang="it-IT" sz="1100">
                <a:solidFill>
                  <a:schemeClr val="accent2"/>
                </a:solidFill>
              </a:endParaRPr>
            </a:p>
          </p:txBody>
        </p:sp>
        <p:grpSp>
          <p:nvGrpSpPr>
            <p:cNvPr id="55" name="Group 55"/>
            <p:cNvGrpSpPr>
              <a:grpSpLocks/>
            </p:cNvGrpSpPr>
            <p:nvPr/>
          </p:nvGrpSpPr>
          <p:grpSpPr bwMode="auto">
            <a:xfrm flipV="1">
              <a:off x="2426" y="2471"/>
              <a:ext cx="227" cy="544"/>
              <a:chOff x="2426" y="1298"/>
              <a:chExt cx="182" cy="544"/>
            </a:xfrm>
          </p:grpSpPr>
          <p:sp>
            <p:nvSpPr>
              <p:cNvPr id="59" name="Line 56"/>
              <p:cNvSpPr>
                <a:spLocks noChangeShapeType="1"/>
              </p:cNvSpPr>
              <p:nvPr/>
            </p:nvSpPr>
            <p:spPr bwMode="auto">
              <a:xfrm>
                <a:off x="2426" y="1298"/>
                <a:ext cx="182" cy="0"/>
              </a:xfrm>
              <a:prstGeom prst="line">
                <a:avLst/>
              </a:prstGeom>
              <a:noFill/>
              <a:ln w="28575">
                <a:solidFill>
                  <a:srgbClr val="FF0000"/>
                </a:solidFill>
                <a:round/>
                <a:headEnd/>
                <a:tailEnd/>
              </a:ln>
            </p:spPr>
            <p:txBody>
              <a:bodyPr>
                <a:prstTxWarp prst="textNoShape">
                  <a:avLst/>
                </a:prstTxWarp>
              </a:bodyPr>
              <a:lstStyle/>
              <a:p>
                <a:endParaRPr lang="fr-FR" sz="1800"/>
              </a:p>
            </p:txBody>
          </p:sp>
          <p:sp>
            <p:nvSpPr>
              <p:cNvPr id="60" name="Line 57"/>
              <p:cNvSpPr>
                <a:spLocks noChangeShapeType="1"/>
              </p:cNvSpPr>
              <p:nvPr/>
            </p:nvSpPr>
            <p:spPr bwMode="auto">
              <a:xfrm>
                <a:off x="2608" y="1298"/>
                <a:ext cx="0" cy="544"/>
              </a:xfrm>
              <a:prstGeom prst="line">
                <a:avLst/>
              </a:prstGeom>
              <a:noFill/>
              <a:ln w="28575">
                <a:solidFill>
                  <a:srgbClr val="FF0000"/>
                </a:solidFill>
                <a:round/>
                <a:headEnd/>
                <a:tailEnd type="triangle" w="med" len="med"/>
              </a:ln>
            </p:spPr>
            <p:txBody>
              <a:bodyPr>
                <a:prstTxWarp prst="textNoShape">
                  <a:avLst/>
                </a:prstTxWarp>
              </a:bodyPr>
              <a:lstStyle/>
              <a:p>
                <a:endParaRPr lang="fr-FR" sz="1800"/>
              </a:p>
            </p:txBody>
          </p:sp>
        </p:grpSp>
        <p:grpSp>
          <p:nvGrpSpPr>
            <p:cNvPr id="56" name="Group 58"/>
            <p:cNvGrpSpPr>
              <a:grpSpLocks/>
            </p:cNvGrpSpPr>
            <p:nvPr/>
          </p:nvGrpSpPr>
          <p:grpSpPr bwMode="auto">
            <a:xfrm flipH="1" flipV="1">
              <a:off x="3061" y="2471"/>
              <a:ext cx="182" cy="544"/>
              <a:chOff x="2426" y="1298"/>
              <a:chExt cx="182" cy="544"/>
            </a:xfrm>
          </p:grpSpPr>
          <p:sp>
            <p:nvSpPr>
              <p:cNvPr id="57" name="Line 59"/>
              <p:cNvSpPr>
                <a:spLocks noChangeShapeType="1"/>
              </p:cNvSpPr>
              <p:nvPr/>
            </p:nvSpPr>
            <p:spPr bwMode="auto">
              <a:xfrm>
                <a:off x="2426" y="1298"/>
                <a:ext cx="182" cy="0"/>
              </a:xfrm>
              <a:prstGeom prst="line">
                <a:avLst/>
              </a:prstGeom>
              <a:noFill/>
              <a:ln w="28575">
                <a:solidFill>
                  <a:srgbClr val="FF0000"/>
                </a:solidFill>
                <a:round/>
                <a:headEnd/>
                <a:tailEnd/>
              </a:ln>
            </p:spPr>
            <p:txBody>
              <a:bodyPr>
                <a:prstTxWarp prst="textNoShape">
                  <a:avLst/>
                </a:prstTxWarp>
              </a:bodyPr>
              <a:lstStyle/>
              <a:p>
                <a:endParaRPr lang="fr-FR" sz="1800"/>
              </a:p>
            </p:txBody>
          </p:sp>
          <p:sp>
            <p:nvSpPr>
              <p:cNvPr id="58" name="Line 60"/>
              <p:cNvSpPr>
                <a:spLocks noChangeShapeType="1"/>
              </p:cNvSpPr>
              <p:nvPr/>
            </p:nvSpPr>
            <p:spPr bwMode="auto">
              <a:xfrm>
                <a:off x="2608" y="1298"/>
                <a:ext cx="0" cy="544"/>
              </a:xfrm>
              <a:prstGeom prst="line">
                <a:avLst/>
              </a:prstGeom>
              <a:noFill/>
              <a:ln w="28575">
                <a:solidFill>
                  <a:srgbClr val="FF0000"/>
                </a:solidFill>
                <a:round/>
                <a:headEnd/>
                <a:tailEnd type="triangle" w="med" len="med"/>
              </a:ln>
            </p:spPr>
            <p:txBody>
              <a:bodyPr>
                <a:prstTxWarp prst="textNoShape">
                  <a:avLst/>
                </a:prstTxWarp>
              </a:bodyPr>
              <a:lstStyle/>
              <a:p>
                <a:endParaRPr lang="fr-FR" sz="1800"/>
              </a:p>
            </p:txBody>
          </p:sp>
        </p:grpSp>
      </p:grpSp>
      <p:sp>
        <p:nvSpPr>
          <p:cNvPr id="61" name="Rectangle 755"/>
          <p:cNvSpPr>
            <a:spLocks noChangeArrowheads="1"/>
          </p:cNvSpPr>
          <p:nvPr/>
        </p:nvSpPr>
        <p:spPr bwMode="auto">
          <a:xfrm>
            <a:off x="539750" y="6308725"/>
            <a:ext cx="287338" cy="288925"/>
          </a:xfrm>
          <a:prstGeom prst="rect">
            <a:avLst/>
          </a:prstGeom>
          <a:noFill/>
          <a:ln w="9525">
            <a:noFill/>
            <a:miter lim="800000"/>
            <a:headEnd/>
            <a:tailEnd/>
          </a:ln>
        </p:spPr>
        <p:txBody>
          <a:bodyPr wrap="none" anchor="ctr">
            <a:prstTxWarp prst="textNoShape">
              <a:avLst/>
            </a:prstTxWarp>
          </a:bodyPr>
          <a:lstStyle/>
          <a:p>
            <a:endParaRPr lang="fr-FR"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nodePh="1">
                                  <p:stCondLst>
                                    <p:cond delay="0"/>
                                  </p:stCondLst>
                                  <p:endCondLst>
                                    <p:cond evt="begin" delay="0">
                                      <p:tn val="10"/>
                                    </p:cond>
                                  </p:endCondLst>
                                  <p:childTnLst>
                                    <p:set>
                                      <p:cBhvr>
                                        <p:cTn id="11" dur="1" fill="hold">
                                          <p:stCondLst>
                                            <p:cond delay="0"/>
                                          </p:stCondLst>
                                        </p:cTn>
                                        <p:tgtEl>
                                          <p:spTgt spid="61"/>
                                        </p:tgtEl>
                                        <p:attrNameLst>
                                          <p:attrName>style.visibility</p:attrName>
                                        </p:attrNameLst>
                                      </p:cBhvr>
                                      <p:to>
                                        <p:strVal val="visible"/>
                                      </p:to>
                                    </p:set>
                                    <p:animEffect transition="in" filter="wipe(down)">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1" nodeType="clickEffect" nodePh="1">
                                  <p:stCondLst>
                                    <p:cond delay="0"/>
                                  </p:stCondLst>
                                  <p:endCondLst>
                                    <p:cond evt="begin" delay="0">
                                      <p:tn val="15"/>
                                    </p:cond>
                                  </p:endCondLst>
                                  <p:childTnLst>
                                    <p:set>
                                      <p:cBhvr>
                                        <p:cTn id="16" dur="1" fill="hold">
                                          <p:stCondLst>
                                            <p:cond delay="0"/>
                                          </p:stCondLst>
                                        </p:cTn>
                                        <p:tgtEl>
                                          <p:spTgt spid="61"/>
                                        </p:tgtEl>
                                        <p:attrNameLst>
                                          <p:attrName>style.visibility</p:attrName>
                                        </p:attrNameLst>
                                      </p:cBhvr>
                                      <p:to>
                                        <p:strVal val="visible"/>
                                      </p:to>
                                    </p:set>
                                    <p:animEffect transition="in" filter="wipe(down)">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2" nodeType="clickEffect" nodePh="1">
                                  <p:stCondLst>
                                    <p:cond delay="0"/>
                                  </p:stCondLst>
                                  <p:endCondLst>
                                    <p:cond evt="begin" delay="0">
                                      <p:tn val="20"/>
                                    </p:cond>
                                  </p:endCondLst>
                                  <p:childTnLst>
                                    <p:set>
                                      <p:cBhvr>
                                        <p:cTn id="21" dur="1" fill="hold">
                                          <p:stCondLst>
                                            <p:cond delay="0"/>
                                          </p:stCondLst>
                                        </p:cTn>
                                        <p:tgtEl>
                                          <p:spTgt spid="61"/>
                                        </p:tgtEl>
                                        <p:attrNameLst>
                                          <p:attrName>style.visibility</p:attrName>
                                        </p:attrNameLst>
                                      </p:cBhvr>
                                      <p:to>
                                        <p:strVal val="visible"/>
                                      </p:to>
                                    </p:set>
                                    <p:animEffect transition="in" filter="wipe(down)">
                                      <p:cBhvr>
                                        <p:cTn id="2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1" grpId="2" animBg="1"/>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148263" y="836613"/>
            <a:ext cx="3527425" cy="5616575"/>
            <a:chOff x="3243" y="527"/>
            <a:chExt cx="2222" cy="3538"/>
          </a:xfrm>
        </p:grpSpPr>
        <p:grpSp>
          <p:nvGrpSpPr>
            <p:cNvPr id="3" name="Group 3"/>
            <p:cNvGrpSpPr>
              <a:grpSpLocks/>
            </p:cNvGrpSpPr>
            <p:nvPr/>
          </p:nvGrpSpPr>
          <p:grpSpPr bwMode="auto">
            <a:xfrm>
              <a:off x="3243" y="527"/>
              <a:ext cx="2222" cy="1542"/>
              <a:chOff x="3077" y="783"/>
              <a:chExt cx="2222" cy="1542"/>
            </a:xfrm>
          </p:grpSpPr>
          <p:sp>
            <p:nvSpPr>
              <p:cNvPr id="14" name="Oval 4"/>
              <p:cNvSpPr>
                <a:spLocks noChangeArrowheads="1"/>
              </p:cNvSpPr>
              <p:nvPr/>
            </p:nvSpPr>
            <p:spPr bwMode="auto">
              <a:xfrm>
                <a:off x="3077" y="78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15" name="Text Box 5"/>
              <p:cNvSpPr txBox="1">
                <a:spLocks noChangeArrowheads="1"/>
              </p:cNvSpPr>
              <p:nvPr/>
            </p:nvSpPr>
            <p:spPr bwMode="auto">
              <a:xfrm>
                <a:off x="3288" y="1516"/>
                <a:ext cx="2004" cy="407"/>
              </a:xfrm>
              <a:prstGeom prst="rect">
                <a:avLst/>
              </a:prstGeom>
              <a:noFill/>
              <a:ln w="9525">
                <a:noFill/>
                <a:miter lim="800000"/>
                <a:headEnd/>
                <a:tailEnd/>
              </a:ln>
            </p:spPr>
            <p:txBody>
              <a:bodyPr wrap="none">
                <a:prstTxWarp prst="textNoShape">
                  <a:avLst/>
                </a:prstTxWarp>
                <a:spAutoFit/>
              </a:bodyPr>
              <a:lstStyle/>
              <a:p>
                <a:r>
                  <a:rPr lang="it-IT" sz="1800">
                    <a:solidFill>
                      <a:srgbClr val="00CC00"/>
                    </a:solidFill>
                  </a:rPr>
                  <a:t>High energy resolution</a:t>
                </a:r>
                <a:r>
                  <a:rPr lang="it-IT" sz="1800"/>
                  <a:t> </a:t>
                </a:r>
                <a:r>
                  <a:rPr lang="it-IT" sz="1800">
                    <a:solidFill>
                      <a:schemeClr val="accent2"/>
                    </a:solidFill>
                  </a:rPr>
                  <a:t>(&lt;2%)</a:t>
                </a:r>
              </a:p>
              <a:p>
                <a:r>
                  <a:rPr lang="it-IT" sz="1800">
                    <a:solidFill>
                      <a:srgbClr val="FF0000"/>
                    </a:solidFill>
                  </a:rPr>
                  <a:t>No tracking capability</a:t>
                </a:r>
              </a:p>
            </p:txBody>
          </p:sp>
          <p:sp>
            <p:nvSpPr>
              <p:cNvPr id="16" name="Text Box 6"/>
              <p:cNvSpPr txBox="1">
                <a:spLocks noChangeArrowheads="1"/>
              </p:cNvSpPr>
              <p:nvPr/>
            </p:nvSpPr>
            <p:spPr bwMode="auto">
              <a:xfrm>
                <a:off x="3243" y="1877"/>
                <a:ext cx="1476" cy="165"/>
              </a:xfrm>
              <a:prstGeom prst="rect">
                <a:avLst/>
              </a:prstGeom>
              <a:noFill/>
              <a:ln w="9525">
                <a:noFill/>
                <a:miter lim="800000"/>
                <a:headEnd/>
                <a:tailEnd/>
              </a:ln>
            </p:spPr>
            <p:txBody>
              <a:bodyPr wrap="none">
                <a:prstTxWarp prst="textNoShape">
                  <a:avLst/>
                </a:prstTxWarp>
                <a:spAutoFit/>
              </a:bodyPr>
              <a:lstStyle/>
              <a:p>
                <a:r>
                  <a:rPr lang="it-IT" sz="1100"/>
                  <a:t>Easy to </a:t>
                </a:r>
                <a:r>
                  <a:rPr lang="it-IT" sz="1100">
                    <a:solidFill>
                      <a:srgbClr val="FF0000"/>
                    </a:solidFill>
                  </a:rPr>
                  <a:t>reject 2</a:t>
                </a:r>
                <a:r>
                  <a:rPr lang="it-IT" sz="1100">
                    <a:solidFill>
                      <a:srgbClr val="FF0000"/>
                    </a:solidFill>
                    <a:latin typeface="Symbol" charset="2"/>
                  </a:rPr>
                  <a:t>n</a:t>
                </a:r>
                <a:r>
                  <a:rPr lang="it-IT" sz="1100">
                    <a:solidFill>
                      <a:srgbClr val="FF0000"/>
                    </a:solidFill>
                  </a:rPr>
                  <a:t> DBD background</a:t>
                </a:r>
              </a:p>
            </p:txBody>
          </p:sp>
          <p:grpSp>
            <p:nvGrpSpPr>
              <p:cNvPr id="17" name="Group 7"/>
              <p:cNvGrpSpPr>
                <a:grpSpLocks/>
              </p:cNvGrpSpPr>
              <p:nvPr/>
            </p:nvGrpSpPr>
            <p:grpSpPr bwMode="auto">
              <a:xfrm>
                <a:off x="3939" y="874"/>
                <a:ext cx="635" cy="688"/>
                <a:chOff x="3061" y="1888"/>
                <a:chExt cx="635" cy="688"/>
              </a:xfrm>
            </p:grpSpPr>
            <p:sp>
              <p:nvSpPr>
                <p:cNvPr id="18" name="Line 8"/>
                <p:cNvSpPr>
                  <a:spLocks noChangeShapeType="1"/>
                </p:cNvSpPr>
                <p:nvPr/>
              </p:nvSpPr>
              <p:spPr bwMode="auto">
                <a:xfrm flipV="1">
                  <a:off x="3061" y="188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9" name="Line 9"/>
                <p:cNvSpPr>
                  <a:spLocks noChangeShapeType="1"/>
                </p:cNvSpPr>
                <p:nvPr/>
              </p:nvSpPr>
              <p:spPr bwMode="auto">
                <a:xfrm>
                  <a:off x="3061" y="256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20" name="Freeform 10"/>
                <p:cNvSpPr>
                  <a:spLocks/>
                </p:cNvSpPr>
                <p:nvPr/>
              </p:nvSpPr>
              <p:spPr bwMode="auto">
                <a:xfrm>
                  <a:off x="3061" y="205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21" name="Line 11"/>
                <p:cNvSpPr>
                  <a:spLocks noChangeShapeType="1"/>
                </p:cNvSpPr>
                <p:nvPr/>
              </p:nvSpPr>
              <p:spPr bwMode="auto">
                <a:xfrm>
                  <a:off x="3515" y="2120"/>
                  <a:ext cx="0" cy="454"/>
                </a:xfrm>
                <a:prstGeom prst="line">
                  <a:avLst/>
                </a:prstGeom>
                <a:noFill/>
                <a:ln w="28575">
                  <a:solidFill>
                    <a:srgbClr val="00CC00"/>
                  </a:solidFill>
                  <a:round/>
                  <a:headEnd/>
                  <a:tailEnd/>
                </a:ln>
              </p:spPr>
              <p:txBody>
                <a:bodyPr>
                  <a:prstTxWarp prst="textNoShape">
                    <a:avLst/>
                  </a:prstTxWarp>
                </a:bodyPr>
                <a:lstStyle/>
                <a:p>
                  <a:endParaRPr lang="fr-FR" sz="1800"/>
                </a:p>
              </p:txBody>
            </p:sp>
          </p:grpSp>
        </p:grpSp>
        <p:grpSp>
          <p:nvGrpSpPr>
            <p:cNvPr id="4" name="Group 12"/>
            <p:cNvGrpSpPr>
              <a:grpSpLocks/>
            </p:cNvGrpSpPr>
            <p:nvPr/>
          </p:nvGrpSpPr>
          <p:grpSpPr bwMode="auto">
            <a:xfrm>
              <a:off x="3243" y="2523"/>
              <a:ext cx="2222" cy="1542"/>
              <a:chOff x="3061" y="2387"/>
              <a:chExt cx="2222" cy="1542"/>
            </a:xfrm>
          </p:grpSpPr>
          <p:sp>
            <p:nvSpPr>
              <p:cNvPr id="6" name="Oval 13"/>
              <p:cNvSpPr>
                <a:spLocks noChangeArrowheads="1"/>
              </p:cNvSpPr>
              <p:nvPr/>
            </p:nvSpPr>
            <p:spPr bwMode="auto">
              <a:xfrm>
                <a:off x="3061" y="2387"/>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7" name="Text Box 14"/>
              <p:cNvSpPr txBox="1">
                <a:spLocks noChangeArrowheads="1"/>
              </p:cNvSpPr>
              <p:nvPr/>
            </p:nvSpPr>
            <p:spPr bwMode="auto">
              <a:xfrm>
                <a:off x="3288" y="3067"/>
                <a:ext cx="1986" cy="407"/>
              </a:xfrm>
              <a:prstGeom prst="rect">
                <a:avLst/>
              </a:prstGeom>
              <a:noFill/>
              <a:ln w="9525">
                <a:noFill/>
                <a:miter lim="800000"/>
                <a:headEnd/>
                <a:tailEnd/>
              </a:ln>
            </p:spPr>
            <p:txBody>
              <a:bodyPr wrap="none">
                <a:prstTxWarp prst="textNoShape">
                  <a:avLst/>
                </a:prstTxWarp>
                <a:spAutoFit/>
              </a:bodyPr>
              <a:lstStyle/>
              <a:p>
                <a:r>
                  <a:rPr lang="it-IT" sz="1800">
                    <a:solidFill>
                      <a:srgbClr val="FF0000"/>
                    </a:solidFill>
                  </a:rPr>
                  <a:t>Low energy resolution</a:t>
                </a:r>
                <a:r>
                  <a:rPr lang="it-IT" sz="1800"/>
                  <a:t> </a:t>
                </a:r>
                <a:r>
                  <a:rPr lang="it-IT" sz="1800">
                    <a:solidFill>
                      <a:schemeClr val="accent2"/>
                    </a:solidFill>
                  </a:rPr>
                  <a:t>(&gt;2%)</a:t>
                </a:r>
              </a:p>
              <a:p>
                <a:r>
                  <a:rPr lang="it-IT" sz="1800">
                    <a:solidFill>
                      <a:srgbClr val="00CC00"/>
                    </a:solidFill>
                  </a:rPr>
                  <a:t>Tracking / topology capability</a:t>
                </a:r>
              </a:p>
            </p:txBody>
          </p:sp>
          <p:sp>
            <p:nvSpPr>
              <p:cNvPr id="8" name="Text Box 15"/>
              <p:cNvSpPr txBox="1">
                <a:spLocks noChangeArrowheads="1"/>
              </p:cNvSpPr>
              <p:nvPr/>
            </p:nvSpPr>
            <p:spPr bwMode="auto">
              <a:xfrm>
                <a:off x="3504" y="3385"/>
                <a:ext cx="1445" cy="378"/>
              </a:xfrm>
              <a:prstGeom prst="rect">
                <a:avLst/>
              </a:prstGeom>
              <a:noFill/>
              <a:ln w="9525">
                <a:noFill/>
                <a:miter lim="800000"/>
                <a:headEnd/>
                <a:tailEnd/>
              </a:ln>
            </p:spPr>
            <p:txBody>
              <a:bodyPr wrap="none">
                <a:prstTxWarp prst="textNoShape">
                  <a:avLst/>
                </a:prstTxWarp>
                <a:spAutoFit/>
              </a:bodyPr>
              <a:lstStyle/>
              <a:p>
                <a:pPr algn="ctr"/>
                <a:r>
                  <a:rPr lang="it-IT" sz="1100"/>
                  <a:t>Easy to approach </a:t>
                </a:r>
                <a:r>
                  <a:rPr lang="it-IT" sz="1100">
                    <a:solidFill>
                      <a:srgbClr val="FF0000"/>
                    </a:solidFill>
                  </a:rPr>
                  <a:t>zero backround</a:t>
                </a:r>
              </a:p>
              <a:p>
                <a:pPr algn="ctr"/>
                <a:r>
                  <a:rPr lang="it-IT" sz="1100"/>
                  <a:t>(with the exception of </a:t>
                </a:r>
              </a:p>
              <a:p>
                <a:pPr algn="ctr"/>
                <a:r>
                  <a:rPr lang="it-IT" sz="1100"/>
                  <a:t>2</a:t>
                </a:r>
                <a:r>
                  <a:rPr lang="it-IT" sz="1100">
                    <a:latin typeface="Symbol" charset="2"/>
                  </a:rPr>
                  <a:t>n</a:t>
                </a:r>
                <a:r>
                  <a:rPr lang="it-IT" sz="1100"/>
                  <a:t> DBD component)</a:t>
                </a:r>
              </a:p>
            </p:txBody>
          </p:sp>
          <p:grpSp>
            <p:nvGrpSpPr>
              <p:cNvPr id="9" name="Group 16"/>
              <p:cNvGrpSpPr>
                <a:grpSpLocks/>
              </p:cNvGrpSpPr>
              <p:nvPr/>
            </p:nvGrpSpPr>
            <p:grpSpPr bwMode="auto">
              <a:xfrm>
                <a:off x="3923" y="2416"/>
                <a:ext cx="635" cy="688"/>
                <a:chOff x="3923" y="2198"/>
                <a:chExt cx="635" cy="688"/>
              </a:xfrm>
            </p:grpSpPr>
            <p:sp>
              <p:nvSpPr>
                <p:cNvPr id="10" name="Line 17"/>
                <p:cNvSpPr>
                  <a:spLocks noChangeShapeType="1"/>
                </p:cNvSpPr>
                <p:nvPr/>
              </p:nvSpPr>
              <p:spPr bwMode="auto">
                <a:xfrm flipV="1">
                  <a:off x="3923" y="219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1" name="Line 18"/>
                <p:cNvSpPr>
                  <a:spLocks noChangeShapeType="1"/>
                </p:cNvSpPr>
                <p:nvPr/>
              </p:nvSpPr>
              <p:spPr bwMode="auto">
                <a:xfrm>
                  <a:off x="3923" y="287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2" name="Freeform 19"/>
                <p:cNvSpPr>
                  <a:spLocks/>
                </p:cNvSpPr>
                <p:nvPr/>
              </p:nvSpPr>
              <p:spPr bwMode="auto">
                <a:xfrm>
                  <a:off x="3923" y="236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13" name="Freeform 20"/>
                <p:cNvSpPr>
                  <a:spLocks/>
                </p:cNvSpPr>
                <p:nvPr/>
              </p:nvSpPr>
              <p:spPr bwMode="auto">
                <a:xfrm>
                  <a:off x="4195" y="2779"/>
                  <a:ext cx="273" cy="91"/>
                </a:xfrm>
                <a:custGeom>
                  <a:avLst/>
                  <a:gdLst>
                    <a:gd name="T0" fmla="*/ 0 w 273"/>
                    <a:gd name="T1" fmla="*/ 91 h 91"/>
                    <a:gd name="T2" fmla="*/ 91 w 273"/>
                    <a:gd name="T3" fmla="*/ 45 h 91"/>
                    <a:gd name="T4" fmla="*/ 137 w 273"/>
                    <a:gd name="T5" fmla="*/ 0 h 91"/>
                    <a:gd name="T6" fmla="*/ 182 w 273"/>
                    <a:gd name="T7" fmla="*/ 45 h 91"/>
                    <a:gd name="T8" fmla="*/ 273 w 273"/>
                    <a:gd name="T9" fmla="*/ 91 h 91"/>
                    <a:gd name="T10" fmla="*/ 0 60000 65536"/>
                    <a:gd name="T11" fmla="*/ 0 60000 65536"/>
                    <a:gd name="T12" fmla="*/ 0 60000 65536"/>
                    <a:gd name="T13" fmla="*/ 0 60000 65536"/>
                    <a:gd name="T14" fmla="*/ 0 60000 65536"/>
                    <a:gd name="T15" fmla="*/ 0 w 273"/>
                    <a:gd name="T16" fmla="*/ 0 h 91"/>
                    <a:gd name="T17" fmla="*/ 273 w 273"/>
                    <a:gd name="T18" fmla="*/ 91 h 91"/>
                  </a:gdLst>
                  <a:ahLst/>
                  <a:cxnLst>
                    <a:cxn ang="T10">
                      <a:pos x="T0" y="T1"/>
                    </a:cxn>
                    <a:cxn ang="T11">
                      <a:pos x="T2" y="T3"/>
                    </a:cxn>
                    <a:cxn ang="T12">
                      <a:pos x="T4" y="T5"/>
                    </a:cxn>
                    <a:cxn ang="T13">
                      <a:pos x="T6" y="T7"/>
                    </a:cxn>
                    <a:cxn ang="T14">
                      <a:pos x="T8" y="T9"/>
                    </a:cxn>
                  </a:cxnLst>
                  <a:rect l="T15" t="T16" r="T17" b="T18"/>
                  <a:pathLst>
                    <a:path w="273" h="91">
                      <a:moveTo>
                        <a:pt x="0" y="91"/>
                      </a:moveTo>
                      <a:cubicBezTo>
                        <a:pt x="34" y="75"/>
                        <a:pt x="68" y="60"/>
                        <a:pt x="91" y="45"/>
                      </a:cubicBezTo>
                      <a:cubicBezTo>
                        <a:pt x="114" y="30"/>
                        <a:pt x="122" y="0"/>
                        <a:pt x="137" y="0"/>
                      </a:cubicBezTo>
                      <a:cubicBezTo>
                        <a:pt x="152" y="0"/>
                        <a:pt x="159" y="30"/>
                        <a:pt x="182" y="45"/>
                      </a:cubicBezTo>
                      <a:cubicBezTo>
                        <a:pt x="205" y="60"/>
                        <a:pt x="258" y="83"/>
                        <a:pt x="273" y="91"/>
                      </a:cubicBezTo>
                    </a:path>
                  </a:pathLst>
                </a:custGeom>
                <a:noFill/>
                <a:ln w="28575" cmpd="sng">
                  <a:solidFill>
                    <a:srgbClr val="00CC00"/>
                  </a:solidFill>
                  <a:round/>
                  <a:headEnd/>
                  <a:tailEnd/>
                </a:ln>
              </p:spPr>
              <p:txBody>
                <a:bodyPr>
                  <a:prstTxWarp prst="textNoShape">
                    <a:avLst/>
                  </a:prstTxWarp>
                </a:bodyPr>
                <a:lstStyle/>
                <a:p>
                  <a:endParaRPr lang="fr-FR" sz="1800"/>
                </a:p>
              </p:txBody>
            </p:sp>
          </p:grpSp>
        </p:grpSp>
        <p:sp>
          <p:nvSpPr>
            <p:cNvPr id="5" name="AutoShape 21"/>
            <p:cNvSpPr>
              <a:spLocks noChangeArrowheads="1"/>
            </p:cNvSpPr>
            <p:nvPr/>
          </p:nvSpPr>
          <p:spPr bwMode="auto">
            <a:xfrm>
              <a:off x="4224" y="2129"/>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grpSp>
        <p:nvGrpSpPr>
          <p:cNvPr id="22" name="Group 22"/>
          <p:cNvGrpSpPr>
            <a:grpSpLocks/>
          </p:cNvGrpSpPr>
          <p:nvPr/>
        </p:nvGrpSpPr>
        <p:grpSpPr bwMode="auto">
          <a:xfrm>
            <a:off x="323850" y="836613"/>
            <a:ext cx="3527425" cy="5616575"/>
            <a:chOff x="204" y="527"/>
            <a:chExt cx="2222" cy="3538"/>
          </a:xfrm>
        </p:grpSpPr>
        <p:grpSp>
          <p:nvGrpSpPr>
            <p:cNvPr id="23" name="Group 23"/>
            <p:cNvGrpSpPr>
              <a:grpSpLocks/>
            </p:cNvGrpSpPr>
            <p:nvPr/>
          </p:nvGrpSpPr>
          <p:grpSpPr bwMode="auto">
            <a:xfrm>
              <a:off x="204" y="527"/>
              <a:ext cx="2222" cy="1542"/>
              <a:chOff x="567" y="709"/>
              <a:chExt cx="2222" cy="1542"/>
            </a:xfrm>
          </p:grpSpPr>
          <p:sp>
            <p:nvSpPr>
              <p:cNvPr id="41" name="Oval 24"/>
              <p:cNvSpPr>
                <a:spLocks noChangeArrowheads="1"/>
              </p:cNvSpPr>
              <p:nvPr/>
            </p:nvSpPr>
            <p:spPr bwMode="auto">
              <a:xfrm>
                <a:off x="567" y="709"/>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42" name="Group 25"/>
              <p:cNvGrpSpPr>
                <a:grpSpLocks/>
              </p:cNvGrpSpPr>
              <p:nvPr/>
            </p:nvGrpSpPr>
            <p:grpSpPr bwMode="auto">
              <a:xfrm>
                <a:off x="823" y="1016"/>
                <a:ext cx="1597" cy="945"/>
                <a:chOff x="823" y="1016"/>
                <a:chExt cx="1597" cy="945"/>
              </a:xfrm>
            </p:grpSpPr>
            <p:sp>
              <p:nvSpPr>
                <p:cNvPr id="43" name="Rectangle 26" descr="Diagonali larghe verso l'alto"/>
                <p:cNvSpPr>
                  <a:spLocks noChangeArrowheads="1"/>
                </p:cNvSpPr>
                <p:nvPr/>
              </p:nvSpPr>
              <p:spPr bwMode="auto">
                <a:xfrm>
                  <a:off x="932" y="1016"/>
                  <a:ext cx="1488" cy="528"/>
                </a:xfrm>
                <a:prstGeom prst="rect">
                  <a:avLst/>
                </a:prstGeom>
                <a:pattFill prst="wdUpDiag">
                  <a:fgClr>
                    <a:srgbClr val="CCECFF"/>
                  </a:fgClr>
                  <a:bgClr>
                    <a:srgbClr val="FFCCFF"/>
                  </a:bgClr>
                </a:pattFill>
                <a:ln w="9525">
                  <a:solidFill>
                    <a:srgbClr val="FF33CC"/>
                  </a:solidFill>
                  <a:miter lim="800000"/>
                  <a:headEnd/>
                  <a:tailEnd/>
                </a:ln>
              </p:spPr>
              <p:txBody>
                <a:bodyPr wrap="none" anchor="ctr">
                  <a:prstTxWarp prst="textNoShape">
                    <a:avLst/>
                  </a:prstTxWarp>
                </a:bodyPr>
                <a:lstStyle/>
                <a:p>
                  <a:endParaRPr lang="fr-FR" sz="1800"/>
                </a:p>
              </p:txBody>
            </p:sp>
            <p:grpSp>
              <p:nvGrpSpPr>
                <p:cNvPr id="44" name="Group 27"/>
                <p:cNvGrpSpPr>
                  <a:grpSpLocks/>
                </p:cNvGrpSpPr>
                <p:nvPr/>
              </p:nvGrpSpPr>
              <p:grpSpPr bwMode="auto">
                <a:xfrm>
                  <a:off x="1357" y="1016"/>
                  <a:ext cx="522" cy="501"/>
                  <a:chOff x="1769" y="2832"/>
                  <a:chExt cx="522" cy="501"/>
                </a:xfrm>
              </p:grpSpPr>
              <p:sp>
                <p:nvSpPr>
                  <p:cNvPr id="47" name="Freeform 28"/>
                  <p:cNvSpPr>
                    <a:spLocks/>
                  </p:cNvSpPr>
                  <p:nvPr/>
                </p:nvSpPr>
                <p:spPr bwMode="auto">
                  <a:xfrm>
                    <a:off x="1792" y="2888"/>
                    <a:ext cx="296" cy="224"/>
                  </a:xfrm>
                  <a:custGeom>
                    <a:avLst/>
                    <a:gdLst>
                      <a:gd name="T0" fmla="*/ 72 w 296"/>
                      <a:gd name="T1" fmla="*/ 224 h 224"/>
                      <a:gd name="T2" fmla="*/ 176 w 296"/>
                      <a:gd name="T3" fmla="*/ 184 h 224"/>
                      <a:gd name="T4" fmla="*/ 192 w 296"/>
                      <a:gd name="T5" fmla="*/ 160 h 224"/>
                      <a:gd name="T6" fmla="*/ 0 w 296"/>
                      <a:gd name="T7" fmla="*/ 120 h 224"/>
                      <a:gd name="T8" fmla="*/ 72 w 296"/>
                      <a:gd name="T9" fmla="*/ 120 h 224"/>
                      <a:gd name="T10" fmla="*/ 128 w 296"/>
                      <a:gd name="T11" fmla="*/ 96 h 224"/>
                      <a:gd name="T12" fmla="*/ 176 w 296"/>
                      <a:gd name="T13" fmla="*/ 64 h 224"/>
                      <a:gd name="T14" fmla="*/ 232 w 296"/>
                      <a:gd name="T15" fmla="*/ 120 h 224"/>
                      <a:gd name="T16" fmla="*/ 240 w 296"/>
                      <a:gd name="T17" fmla="*/ 56 h 224"/>
                      <a:gd name="T18" fmla="*/ 256 w 296"/>
                      <a:gd name="T19" fmla="*/ 0 h 224"/>
                      <a:gd name="T20" fmla="*/ 296 w 296"/>
                      <a:gd name="T21" fmla="*/ 8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6"/>
                      <a:gd name="T34" fmla="*/ 0 h 224"/>
                      <a:gd name="T35" fmla="*/ 296 w 296"/>
                      <a:gd name="T36" fmla="*/ 224 h 2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6" h="224">
                        <a:moveTo>
                          <a:pt x="72" y="224"/>
                        </a:moveTo>
                        <a:cubicBezTo>
                          <a:pt x="108" y="206"/>
                          <a:pt x="143" y="206"/>
                          <a:pt x="176" y="184"/>
                        </a:cubicBezTo>
                        <a:cubicBezTo>
                          <a:pt x="181" y="176"/>
                          <a:pt x="197" y="168"/>
                          <a:pt x="192" y="160"/>
                        </a:cubicBezTo>
                        <a:cubicBezTo>
                          <a:pt x="160" y="104"/>
                          <a:pt x="23" y="121"/>
                          <a:pt x="0" y="120"/>
                        </a:cubicBezTo>
                        <a:cubicBezTo>
                          <a:pt x="17" y="70"/>
                          <a:pt x="41" y="99"/>
                          <a:pt x="72" y="120"/>
                        </a:cubicBezTo>
                        <a:cubicBezTo>
                          <a:pt x="97" y="112"/>
                          <a:pt x="103" y="111"/>
                          <a:pt x="128" y="96"/>
                        </a:cubicBezTo>
                        <a:cubicBezTo>
                          <a:pt x="144" y="86"/>
                          <a:pt x="176" y="64"/>
                          <a:pt x="176" y="64"/>
                        </a:cubicBezTo>
                        <a:cubicBezTo>
                          <a:pt x="202" y="103"/>
                          <a:pt x="183" y="108"/>
                          <a:pt x="232" y="120"/>
                        </a:cubicBezTo>
                        <a:cubicBezTo>
                          <a:pt x="263" y="89"/>
                          <a:pt x="282" y="84"/>
                          <a:pt x="240" y="56"/>
                        </a:cubicBezTo>
                        <a:cubicBezTo>
                          <a:pt x="219" y="25"/>
                          <a:pt x="219" y="12"/>
                          <a:pt x="256" y="0"/>
                        </a:cubicBezTo>
                        <a:cubicBezTo>
                          <a:pt x="269" y="3"/>
                          <a:pt x="296" y="8"/>
                          <a:pt x="296" y="8"/>
                        </a:cubicBezTo>
                      </a:path>
                    </a:pathLst>
                  </a:custGeom>
                  <a:noFill/>
                  <a:ln w="9525">
                    <a:solidFill>
                      <a:schemeClr val="accent2"/>
                    </a:solidFill>
                    <a:round/>
                    <a:headEnd/>
                    <a:tailEnd/>
                  </a:ln>
                </p:spPr>
                <p:txBody>
                  <a:bodyPr>
                    <a:prstTxWarp prst="textNoShape">
                      <a:avLst/>
                    </a:prstTxWarp>
                  </a:bodyPr>
                  <a:lstStyle/>
                  <a:p>
                    <a:endParaRPr lang="fr-FR" sz="1800"/>
                  </a:p>
                </p:txBody>
              </p:sp>
              <p:sp>
                <p:nvSpPr>
                  <p:cNvPr id="48" name="Freeform 29"/>
                  <p:cNvSpPr>
                    <a:spLocks/>
                  </p:cNvSpPr>
                  <p:nvPr/>
                </p:nvSpPr>
                <p:spPr bwMode="auto">
                  <a:xfrm>
                    <a:off x="1769" y="3112"/>
                    <a:ext cx="370" cy="175"/>
                  </a:xfrm>
                  <a:custGeom>
                    <a:avLst/>
                    <a:gdLst>
                      <a:gd name="T0" fmla="*/ 103 w 370"/>
                      <a:gd name="T1" fmla="*/ 0 h 175"/>
                      <a:gd name="T2" fmla="*/ 47 w 370"/>
                      <a:gd name="T3" fmla="*/ 56 h 175"/>
                      <a:gd name="T4" fmla="*/ 63 w 370"/>
                      <a:gd name="T5" fmla="*/ 120 h 175"/>
                      <a:gd name="T6" fmla="*/ 159 w 370"/>
                      <a:gd name="T7" fmla="*/ 104 h 175"/>
                      <a:gd name="T8" fmla="*/ 207 w 370"/>
                      <a:gd name="T9" fmla="*/ 80 h 175"/>
                      <a:gd name="T10" fmla="*/ 295 w 370"/>
                      <a:gd name="T11" fmla="*/ 112 h 175"/>
                      <a:gd name="T12" fmla="*/ 343 w 370"/>
                      <a:gd name="T13" fmla="*/ 56 h 175"/>
                      <a:gd name="T14" fmla="*/ 351 w 370"/>
                      <a:gd name="T15" fmla="*/ 136 h 175"/>
                      <a:gd name="T16" fmla="*/ 327 w 370"/>
                      <a:gd name="T17" fmla="*/ 160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0"/>
                      <a:gd name="T28" fmla="*/ 0 h 175"/>
                      <a:gd name="T29" fmla="*/ 370 w 37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0" h="175">
                        <a:moveTo>
                          <a:pt x="103" y="0"/>
                        </a:moveTo>
                        <a:cubicBezTo>
                          <a:pt x="126" y="68"/>
                          <a:pt x="161" y="45"/>
                          <a:pt x="47" y="56"/>
                        </a:cubicBezTo>
                        <a:cubicBezTo>
                          <a:pt x="0" y="87"/>
                          <a:pt x="15" y="108"/>
                          <a:pt x="63" y="120"/>
                        </a:cubicBezTo>
                        <a:cubicBezTo>
                          <a:pt x="95" y="114"/>
                          <a:pt x="128" y="113"/>
                          <a:pt x="159" y="104"/>
                        </a:cubicBezTo>
                        <a:cubicBezTo>
                          <a:pt x="176" y="99"/>
                          <a:pt x="190" y="86"/>
                          <a:pt x="207" y="80"/>
                        </a:cubicBezTo>
                        <a:cubicBezTo>
                          <a:pt x="224" y="130"/>
                          <a:pt x="244" y="119"/>
                          <a:pt x="295" y="112"/>
                        </a:cubicBezTo>
                        <a:cubicBezTo>
                          <a:pt x="316" y="80"/>
                          <a:pt x="306" y="68"/>
                          <a:pt x="343" y="56"/>
                        </a:cubicBezTo>
                        <a:cubicBezTo>
                          <a:pt x="352" y="84"/>
                          <a:pt x="370" y="108"/>
                          <a:pt x="351" y="136"/>
                        </a:cubicBezTo>
                        <a:cubicBezTo>
                          <a:pt x="325" y="175"/>
                          <a:pt x="327" y="136"/>
                          <a:pt x="327" y="160"/>
                        </a:cubicBezTo>
                      </a:path>
                    </a:pathLst>
                  </a:custGeom>
                  <a:noFill/>
                  <a:ln w="9525">
                    <a:solidFill>
                      <a:srgbClr val="FF0000"/>
                    </a:solidFill>
                    <a:round/>
                    <a:headEnd/>
                    <a:tailEnd/>
                  </a:ln>
                </p:spPr>
                <p:txBody>
                  <a:bodyPr>
                    <a:prstTxWarp prst="textNoShape">
                      <a:avLst/>
                    </a:prstTxWarp>
                  </a:bodyPr>
                  <a:lstStyle/>
                  <a:p>
                    <a:endParaRPr lang="fr-FR" sz="1800"/>
                  </a:p>
                </p:txBody>
              </p:sp>
              <p:sp>
                <p:nvSpPr>
                  <p:cNvPr id="49" name="Oval 30"/>
                  <p:cNvSpPr>
                    <a:spLocks noChangeArrowheads="1"/>
                  </p:cNvSpPr>
                  <p:nvPr/>
                </p:nvSpPr>
                <p:spPr bwMode="auto">
                  <a:xfrm>
                    <a:off x="1824" y="307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50" name="Text Box 31"/>
                  <p:cNvSpPr txBox="1">
                    <a:spLocks noChangeArrowheads="1"/>
                  </p:cNvSpPr>
                  <p:nvPr/>
                </p:nvSpPr>
                <p:spPr bwMode="auto">
                  <a:xfrm>
                    <a:off x="2054" y="283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51" name="Text Box 32"/>
                  <p:cNvSpPr txBox="1">
                    <a:spLocks noChangeArrowheads="1"/>
                  </p:cNvSpPr>
                  <p:nvPr/>
                </p:nvSpPr>
                <p:spPr bwMode="auto">
                  <a:xfrm>
                    <a:off x="2102" y="316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grpSp>
            <p:sp>
              <p:nvSpPr>
                <p:cNvPr id="45" name="Text Box 33"/>
                <p:cNvSpPr txBox="1">
                  <a:spLocks noChangeArrowheads="1"/>
                </p:cNvSpPr>
                <p:nvPr/>
              </p:nvSpPr>
              <p:spPr bwMode="auto">
                <a:xfrm>
                  <a:off x="1027" y="1589"/>
                  <a:ext cx="1288" cy="233"/>
                </a:xfrm>
                <a:prstGeom prst="rect">
                  <a:avLst/>
                </a:prstGeom>
                <a:noFill/>
                <a:ln w="9525">
                  <a:noFill/>
                  <a:miter lim="800000"/>
                  <a:headEnd/>
                  <a:tailEnd/>
                </a:ln>
              </p:spPr>
              <p:txBody>
                <a:bodyPr wrap="none">
                  <a:prstTxWarp prst="textNoShape">
                    <a:avLst/>
                  </a:prstTxWarp>
                  <a:spAutoFit/>
                </a:bodyPr>
                <a:lstStyle/>
                <a:p>
                  <a:pPr algn="ctr"/>
                  <a:r>
                    <a:rPr lang="en-US" sz="1800">
                      <a:solidFill>
                        <a:srgbClr val="6699FF"/>
                      </a:solidFill>
                    </a:rPr>
                    <a:t>Source</a:t>
                  </a:r>
                  <a:r>
                    <a:rPr lang="en-US" sz="1800"/>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996633"/>
                    </a:solidFill>
                  </a:endParaRPr>
                </a:p>
              </p:txBody>
            </p:sp>
            <p:sp>
              <p:nvSpPr>
                <p:cNvPr id="46" name="Text Box 34"/>
                <p:cNvSpPr txBox="1">
                  <a:spLocks noChangeArrowheads="1"/>
                </p:cNvSpPr>
                <p:nvPr/>
              </p:nvSpPr>
              <p:spPr bwMode="auto">
                <a:xfrm>
                  <a:off x="823" y="1796"/>
                  <a:ext cx="1336" cy="165"/>
                </a:xfrm>
                <a:prstGeom prst="rect">
                  <a:avLst/>
                </a:prstGeom>
                <a:noFill/>
                <a:ln w="9525">
                  <a:noFill/>
                  <a:miter lim="800000"/>
                  <a:headEnd/>
                  <a:tailEnd/>
                </a:ln>
              </p:spPr>
              <p:txBody>
                <a:bodyPr wrap="none">
                  <a:prstTxWarp prst="textNoShape">
                    <a:avLst/>
                  </a:prstTxWarp>
                  <a:spAutoFit/>
                </a:bodyPr>
                <a:lstStyle/>
                <a:p>
                  <a:r>
                    <a:rPr lang="it-IT" sz="1100"/>
                    <a:t>Easy to approach </a:t>
                  </a:r>
                  <a:r>
                    <a:rPr lang="it-IT" sz="1100">
                      <a:solidFill>
                        <a:srgbClr val="FF0000"/>
                      </a:solidFill>
                    </a:rPr>
                    <a:t>the ton scale</a:t>
                  </a:r>
                </a:p>
              </p:txBody>
            </p:sp>
          </p:grpSp>
        </p:grpSp>
        <p:grpSp>
          <p:nvGrpSpPr>
            <p:cNvPr id="24" name="Group 35"/>
            <p:cNvGrpSpPr>
              <a:grpSpLocks/>
            </p:cNvGrpSpPr>
            <p:nvPr/>
          </p:nvGrpSpPr>
          <p:grpSpPr bwMode="auto">
            <a:xfrm>
              <a:off x="204" y="2523"/>
              <a:ext cx="2222" cy="1542"/>
              <a:chOff x="522" y="2523"/>
              <a:chExt cx="2222" cy="1542"/>
            </a:xfrm>
          </p:grpSpPr>
          <p:sp>
            <p:nvSpPr>
              <p:cNvPr id="26" name="Oval 36"/>
              <p:cNvSpPr>
                <a:spLocks noChangeArrowheads="1"/>
              </p:cNvSpPr>
              <p:nvPr/>
            </p:nvSpPr>
            <p:spPr bwMode="auto">
              <a:xfrm>
                <a:off x="522" y="252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27" name="Group 37"/>
              <p:cNvGrpSpPr>
                <a:grpSpLocks/>
              </p:cNvGrpSpPr>
              <p:nvPr/>
            </p:nvGrpSpPr>
            <p:grpSpPr bwMode="auto">
              <a:xfrm>
                <a:off x="839" y="2766"/>
                <a:ext cx="1561" cy="1000"/>
                <a:chOff x="839" y="2766"/>
                <a:chExt cx="1561" cy="1000"/>
              </a:xfrm>
            </p:grpSpPr>
            <p:sp>
              <p:nvSpPr>
                <p:cNvPr id="28" name="Rectangle 38" descr="Diagonali larghe verso l'alto"/>
                <p:cNvSpPr>
                  <a:spLocks noChangeArrowheads="1"/>
                </p:cNvSpPr>
                <p:nvPr/>
              </p:nvSpPr>
              <p:spPr bwMode="auto">
                <a:xfrm>
                  <a:off x="912" y="2795"/>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29" name="Rectangle 39" descr="Diagonali larghe verso l'alto"/>
                <p:cNvSpPr>
                  <a:spLocks noChangeArrowheads="1"/>
                </p:cNvSpPr>
                <p:nvPr/>
              </p:nvSpPr>
              <p:spPr bwMode="auto">
                <a:xfrm>
                  <a:off x="912" y="3224"/>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30" name="Rectangle 40" descr="Diagonali larghe verso l'alto"/>
                <p:cNvSpPr>
                  <a:spLocks noChangeArrowheads="1"/>
                </p:cNvSpPr>
                <p:nvPr/>
              </p:nvSpPr>
              <p:spPr bwMode="auto">
                <a:xfrm>
                  <a:off x="912" y="3008"/>
                  <a:ext cx="1488" cy="96"/>
                </a:xfrm>
                <a:prstGeom prst="rect">
                  <a:avLst/>
                </a:prstGeom>
                <a:pattFill prst="wdUpDiag">
                  <a:fgClr>
                    <a:schemeClr val="hlink"/>
                  </a:fgClr>
                  <a:bgClr>
                    <a:srgbClr val="FFFFFF"/>
                  </a:bgClr>
                </a:pattFill>
                <a:ln w="9525">
                  <a:solidFill>
                    <a:srgbClr val="6699FF"/>
                  </a:solidFill>
                  <a:miter lim="800000"/>
                  <a:headEnd/>
                  <a:tailEnd/>
                </a:ln>
              </p:spPr>
              <p:txBody>
                <a:bodyPr wrap="none" anchor="ctr">
                  <a:prstTxWarp prst="textNoShape">
                    <a:avLst/>
                  </a:prstTxWarp>
                </a:bodyPr>
                <a:lstStyle/>
                <a:p>
                  <a:endParaRPr lang="fr-FR" sz="1800"/>
                </a:p>
              </p:txBody>
            </p:sp>
            <p:sp>
              <p:nvSpPr>
                <p:cNvPr id="31" name="Oval 41"/>
                <p:cNvSpPr>
                  <a:spLocks noChangeArrowheads="1"/>
                </p:cNvSpPr>
                <p:nvPr/>
              </p:nvSpPr>
              <p:spPr bwMode="auto">
                <a:xfrm>
                  <a:off x="1488" y="303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32" name="Text Box 42"/>
                <p:cNvSpPr txBox="1">
                  <a:spLocks noChangeArrowheads="1"/>
                </p:cNvSpPr>
                <p:nvPr/>
              </p:nvSpPr>
              <p:spPr bwMode="auto">
                <a:xfrm>
                  <a:off x="1718" y="279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33" name="Text Box 43"/>
                <p:cNvSpPr txBox="1">
                  <a:spLocks noChangeArrowheads="1"/>
                </p:cNvSpPr>
                <p:nvPr/>
              </p:nvSpPr>
              <p:spPr bwMode="auto">
                <a:xfrm>
                  <a:off x="1766" y="312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sp>
              <p:nvSpPr>
                <p:cNvPr id="34" name="Text Box 44"/>
                <p:cNvSpPr txBox="1">
                  <a:spLocks noChangeArrowheads="1"/>
                </p:cNvSpPr>
                <p:nvPr/>
              </p:nvSpPr>
              <p:spPr bwMode="auto">
                <a:xfrm>
                  <a:off x="1949" y="2970"/>
                  <a:ext cx="383" cy="165"/>
                </a:xfrm>
                <a:prstGeom prst="rect">
                  <a:avLst/>
                </a:prstGeom>
                <a:noFill/>
                <a:ln w="9525">
                  <a:noFill/>
                  <a:miter lim="800000"/>
                  <a:headEnd/>
                  <a:tailEnd/>
                </a:ln>
              </p:spPr>
              <p:txBody>
                <a:bodyPr wrap="none">
                  <a:prstTxWarp prst="textNoShape">
                    <a:avLst/>
                  </a:prstTxWarp>
                  <a:spAutoFit/>
                </a:bodyPr>
                <a:lstStyle/>
                <a:p>
                  <a:r>
                    <a:rPr lang="en-US" sz="1050">
                      <a:solidFill>
                        <a:srgbClr val="009999"/>
                      </a:solidFill>
                    </a:rPr>
                    <a:t>source</a:t>
                  </a:r>
                </a:p>
              </p:txBody>
            </p:sp>
            <p:sp>
              <p:nvSpPr>
                <p:cNvPr id="35" name="Text Box 45"/>
                <p:cNvSpPr txBox="1">
                  <a:spLocks noChangeArrowheads="1"/>
                </p:cNvSpPr>
                <p:nvPr/>
              </p:nvSpPr>
              <p:spPr bwMode="auto">
                <a:xfrm>
                  <a:off x="1938" y="3195"/>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36" name="Text Box 46"/>
                <p:cNvSpPr txBox="1">
                  <a:spLocks noChangeArrowheads="1"/>
                </p:cNvSpPr>
                <p:nvPr/>
              </p:nvSpPr>
              <p:spPr bwMode="auto">
                <a:xfrm>
                  <a:off x="1938" y="2766"/>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37" name="Text Box 47"/>
                <p:cNvSpPr txBox="1">
                  <a:spLocks noChangeArrowheads="1"/>
                </p:cNvSpPr>
                <p:nvPr/>
              </p:nvSpPr>
              <p:spPr bwMode="auto">
                <a:xfrm>
                  <a:off x="1008" y="3390"/>
                  <a:ext cx="1288" cy="233"/>
                </a:xfrm>
                <a:prstGeom prst="rect">
                  <a:avLst/>
                </a:prstGeom>
                <a:noFill/>
                <a:ln w="9525">
                  <a:noFill/>
                  <a:miter lim="800000"/>
                  <a:headEnd/>
                  <a:tailEnd/>
                </a:ln>
              </p:spPr>
              <p:txBody>
                <a:bodyPr wrap="none">
                  <a:prstTxWarp prst="textNoShape">
                    <a:avLst/>
                  </a:prstTxWarp>
                  <a:spAutoFit/>
                </a:bodyPr>
                <a:lstStyle/>
                <a:p>
                  <a:r>
                    <a:rPr lang="en-US" sz="1800">
                      <a:solidFill>
                        <a:srgbClr val="6699FF"/>
                      </a:solidFill>
                    </a:rPr>
                    <a:t>Source</a:t>
                  </a:r>
                  <a:r>
                    <a:rPr lang="en-US" sz="1800">
                      <a:solidFill>
                        <a:srgbClr val="FF0000"/>
                      </a:solidFill>
                    </a:rPr>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FF33CC"/>
                    </a:solidFill>
                  </a:endParaRPr>
                </a:p>
              </p:txBody>
            </p:sp>
            <p:sp>
              <p:nvSpPr>
                <p:cNvPr id="38" name="Line 48"/>
                <p:cNvSpPr>
                  <a:spLocks noChangeShapeType="1"/>
                </p:cNvSpPr>
                <p:nvPr/>
              </p:nvSpPr>
              <p:spPr bwMode="auto">
                <a:xfrm flipV="1">
                  <a:off x="1565" y="2840"/>
                  <a:ext cx="226" cy="182"/>
                </a:xfrm>
                <a:prstGeom prst="line">
                  <a:avLst/>
                </a:prstGeom>
                <a:noFill/>
                <a:ln w="9525">
                  <a:solidFill>
                    <a:schemeClr val="accent2"/>
                  </a:solidFill>
                  <a:round/>
                  <a:headEnd/>
                  <a:tailEnd/>
                </a:ln>
              </p:spPr>
              <p:txBody>
                <a:bodyPr>
                  <a:prstTxWarp prst="textNoShape">
                    <a:avLst/>
                  </a:prstTxWarp>
                </a:bodyPr>
                <a:lstStyle/>
                <a:p>
                  <a:endParaRPr lang="fr-FR" sz="1800"/>
                </a:p>
              </p:txBody>
            </p:sp>
            <p:sp>
              <p:nvSpPr>
                <p:cNvPr id="39" name="Line 49"/>
                <p:cNvSpPr>
                  <a:spLocks noChangeShapeType="1"/>
                </p:cNvSpPr>
                <p:nvPr/>
              </p:nvSpPr>
              <p:spPr bwMode="auto">
                <a:xfrm>
                  <a:off x="1549" y="3099"/>
                  <a:ext cx="272" cy="182"/>
                </a:xfrm>
                <a:prstGeom prst="line">
                  <a:avLst/>
                </a:prstGeom>
                <a:noFill/>
                <a:ln w="9525">
                  <a:solidFill>
                    <a:srgbClr val="FF0000"/>
                  </a:solidFill>
                  <a:round/>
                  <a:headEnd/>
                  <a:tailEnd/>
                </a:ln>
              </p:spPr>
              <p:txBody>
                <a:bodyPr>
                  <a:prstTxWarp prst="textNoShape">
                    <a:avLst/>
                  </a:prstTxWarp>
                </a:bodyPr>
                <a:lstStyle/>
                <a:p>
                  <a:endParaRPr lang="fr-FR" sz="1800"/>
                </a:p>
              </p:txBody>
            </p:sp>
            <p:sp>
              <p:nvSpPr>
                <p:cNvPr id="40" name="Text Box 50"/>
                <p:cNvSpPr txBox="1">
                  <a:spLocks noChangeArrowheads="1"/>
                </p:cNvSpPr>
                <p:nvPr/>
              </p:nvSpPr>
              <p:spPr bwMode="auto">
                <a:xfrm>
                  <a:off x="839" y="3601"/>
                  <a:ext cx="1292" cy="165"/>
                </a:xfrm>
                <a:prstGeom prst="rect">
                  <a:avLst/>
                </a:prstGeom>
                <a:noFill/>
                <a:ln w="9525">
                  <a:noFill/>
                  <a:miter lim="800000"/>
                  <a:headEnd/>
                  <a:tailEnd/>
                </a:ln>
              </p:spPr>
              <p:txBody>
                <a:bodyPr wrap="none">
                  <a:prstTxWarp prst="textNoShape">
                    <a:avLst/>
                  </a:prstTxWarp>
                  <a:spAutoFit/>
                </a:bodyPr>
                <a:lstStyle/>
                <a:p>
                  <a:r>
                    <a:rPr lang="it-IT" sz="1100"/>
                    <a:t>Easy to get </a:t>
                  </a:r>
                  <a:r>
                    <a:rPr lang="it-IT" sz="1100">
                      <a:solidFill>
                        <a:srgbClr val="FF0000"/>
                      </a:solidFill>
                    </a:rPr>
                    <a:t>tracking capability</a:t>
                  </a:r>
                </a:p>
              </p:txBody>
            </p:sp>
          </p:grpSp>
        </p:grpSp>
        <p:sp>
          <p:nvSpPr>
            <p:cNvPr id="25" name="AutoShape 51"/>
            <p:cNvSpPr>
              <a:spLocks noChangeArrowheads="1"/>
            </p:cNvSpPr>
            <p:nvPr/>
          </p:nvSpPr>
          <p:spPr bwMode="auto">
            <a:xfrm>
              <a:off x="1156" y="2115"/>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sp>
        <p:nvSpPr>
          <p:cNvPr id="52" name="Text Box 60"/>
          <p:cNvSpPr txBox="1">
            <a:spLocks noChangeArrowheads="1"/>
          </p:cNvSpPr>
          <p:nvPr/>
        </p:nvSpPr>
        <p:spPr bwMode="auto">
          <a:xfrm>
            <a:off x="685800" y="188913"/>
            <a:ext cx="7772400" cy="503237"/>
          </a:xfrm>
          <a:prstGeom prst="rect">
            <a:avLst/>
          </a:prstGeom>
          <a:noFill/>
          <a:ln w="9525">
            <a:noFill/>
            <a:miter lim="800000"/>
            <a:headEnd/>
            <a:tailEnd/>
          </a:ln>
          <a:effectLst/>
        </p:spPr>
        <p:txBody>
          <a:bodyPr anchor="ctr"/>
          <a:lstStyle/>
          <a:p>
            <a:pPr algn="ctr" eaLnBrk="0" hangingPunct="0">
              <a:defRPr/>
            </a:pPr>
            <a:r>
              <a:rPr lang="en-US" sz="1800" b="1">
                <a:solidFill>
                  <a:srgbClr val="FF0000"/>
                </a:solidFill>
                <a:effectLst>
                  <a:outerShdw blurRad="38100" dist="38100" dir="2700000" algn="tl">
                    <a:srgbClr val="000000"/>
                  </a:outerShdw>
                </a:effectLst>
                <a:latin typeface="Arial" pitchFamily="34" charset="0"/>
              </a:rPr>
              <a:t>Experiments and techniques</a:t>
            </a:r>
          </a:p>
        </p:txBody>
      </p:sp>
      <p:sp>
        <p:nvSpPr>
          <p:cNvPr id="53" name="Rectangle 68"/>
          <p:cNvSpPr>
            <a:spLocks noChangeArrowheads="1"/>
          </p:cNvSpPr>
          <p:nvPr/>
        </p:nvSpPr>
        <p:spPr bwMode="auto">
          <a:xfrm>
            <a:off x="179388" y="3860800"/>
            <a:ext cx="288925" cy="288925"/>
          </a:xfrm>
          <a:prstGeom prst="rect">
            <a:avLst/>
          </a:prstGeom>
          <a:noFill/>
          <a:ln w="9525">
            <a:noFill/>
            <a:miter lim="800000"/>
            <a:headEnd/>
            <a:tailEnd/>
          </a:ln>
        </p:spPr>
        <p:txBody>
          <a:bodyPr wrap="none" anchor="ctr">
            <a:prstTxWarp prst="textNoShape">
              <a:avLst/>
            </a:prstTxWarp>
          </a:bodyPr>
          <a:lstStyle/>
          <a:p>
            <a:endParaRPr lang="fr-FR" sz="1800"/>
          </a:p>
        </p:txBody>
      </p:sp>
      <p:sp>
        <p:nvSpPr>
          <p:cNvPr id="54" name="Rectangle 99"/>
          <p:cNvSpPr>
            <a:spLocks noChangeArrowheads="1"/>
          </p:cNvSpPr>
          <p:nvPr/>
        </p:nvSpPr>
        <p:spPr bwMode="auto">
          <a:xfrm>
            <a:off x="250825" y="6381750"/>
            <a:ext cx="504825" cy="287338"/>
          </a:xfrm>
          <a:prstGeom prst="rect">
            <a:avLst/>
          </a:prstGeom>
          <a:noFill/>
          <a:ln w="9525">
            <a:noFill/>
            <a:miter lim="800000"/>
            <a:headEnd/>
            <a:tailEnd/>
          </a:ln>
        </p:spPr>
        <p:txBody>
          <a:bodyPr wrap="none" anchor="ctr">
            <a:prstTxWarp prst="textNoShape">
              <a:avLst/>
            </a:prstTxWarp>
          </a:bodyPr>
          <a:lstStyle/>
          <a:p>
            <a:endParaRPr lang="fr-FR" sz="1800"/>
          </a:p>
        </p:txBody>
      </p:sp>
      <p:grpSp>
        <p:nvGrpSpPr>
          <p:cNvPr id="55" name="Group 131"/>
          <p:cNvGrpSpPr>
            <a:grpSpLocks/>
          </p:cNvGrpSpPr>
          <p:nvPr/>
        </p:nvGrpSpPr>
        <p:grpSpPr bwMode="auto">
          <a:xfrm>
            <a:off x="1622425" y="1181100"/>
            <a:ext cx="5475289" cy="4624386"/>
            <a:chOff x="642944" y="1228710"/>
            <a:chExt cx="5475288" cy="4624391"/>
          </a:xfrm>
        </p:grpSpPr>
        <p:grpSp>
          <p:nvGrpSpPr>
            <p:cNvPr id="56" name="Group 52"/>
            <p:cNvGrpSpPr>
              <a:grpSpLocks/>
            </p:cNvGrpSpPr>
            <p:nvPr/>
          </p:nvGrpSpPr>
          <p:grpSpPr bwMode="auto">
            <a:xfrm>
              <a:off x="642944" y="1228710"/>
              <a:ext cx="5475288" cy="4624391"/>
              <a:chOff x="405" y="798"/>
              <a:chExt cx="3449" cy="2913"/>
            </a:xfrm>
          </p:grpSpPr>
          <p:sp>
            <p:nvSpPr>
              <p:cNvPr id="58" name="Text Box 53"/>
              <p:cNvSpPr txBox="1">
                <a:spLocks noChangeArrowheads="1"/>
              </p:cNvSpPr>
              <p:nvPr/>
            </p:nvSpPr>
            <p:spPr bwMode="auto">
              <a:xfrm>
                <a:off x="405" y="1365"/>
                <a:ext cx="3449" cy="2346"/>
              </a:xfrm>
              <a:prstGeom prst="rect">
                <a:avLst/>
              </a:prstGeom>
              <a:solidFill>
                <a:srgbClr val="EAEAEA"/>
              </a:solidFill>
              <a:ln w="9525">
                <a:solidFill>
                  <a:schemeClr val="bg2"/>
                </a:solidFill>
                <a:miter lim="800000"/>
                <a:headEnd/>
                <a:tailEnd/>
              </a:ln>
            </p:spPr>
            <p:txBody>
              <a:bodyPr wrap="none">
                <a:prstTxWarp prst="textNoShape">
                  <a:avLst/>
                </a:prstTxWarp>
                <a:spAutoFit/>
              </a:bodyPr>
              <a:lstStyle/>
              <a:p>
                <a:r>
                  <a:rPr lang="it-IT" sz="1200" b="1">
                    <a:solidFill>
                      <a:srgbClr val="FF0000"/>
                    </a:solidFill>
                  </a:rPr>
                  <a:t>CUORE </a:t>
                </a:r>
                <a:r>
                  <a:rPr lang="it-IT" sz="1200" b="1"/>
                  <a:t>-</a:t>
                </a:r>
                <a:r>
                  <a:rPr lang="it-IT" sz="1200" b="1">
                    <a:solidFill>
                      <a:srgbClr val="FF0000"/>
                    </a:solidFill>
                  </a:rPr>
                  <a:t> </a:t>
                </a:r>
                <a:r>
                  <a:rPr lang="it-IT" sz="1100" baseline="30000">
                    <a:solidFill>
                      <a:schemeClr val="accent2"/>
                    </a:solidFill>
                  </a:rPr>
                  <a:t>130</a:t>
                </a:r>
                <a:r>
                  <a:rPr lang="it-IT" sz="1100">
                    <a:solidFill>
                      <a:schemeClr val="accent2"/>
                    </a:solidFill>
                  </a:rPr>
                  <a:t>Te</a:t>
                </a:r>
              </a:p>
              <a:p>
                <a:r>
                  <a:rPr lang="it-IT" sz="1100"/>
                  <a:t>Array  of low temperature natural TeO</a:t>
                </a:r>
                <a:r>
                  <a:rPr lang="it-IT" sz="1100" baseline="-25000"/>
                  <a:t>2</a:t>
                </a:r>
                <a:r>
                  <a:rPr lang="it-IT" sz="1100"/>
                  <a:t> calorimeters operated at 10 mK</a:t>
                </a:r>
              </a:p>
              <a:p>
                <a:r>
                  <a:rPr lang="it-IT" sz="1100"/>
                  <a:t>First step: </a:t>
                </a:r>
                <a:r>
                  <a:rPr lang="it-IT" sz="1100">
                    <a:solidFill>
                      <a:schemeClr val="accent2"/>
                    </a:solidFill>
                  </a:rPr>
                  <a:t>200 Kg </a:t>
                </a:r>
                <a:r>
                  <a:rPr lang="it-IT" sz="1100"/>
                  <a:t>(2012) – LNGS – </a:t>
                </a:r>
                <a:r>
                  <a:rPr lang="it-IT" sz="1100">
                    <a:solidFill>
                      <a:schemeClr val="accent2"/>
                    </a:solidFill>
                  </a:rPr>
                  <a:t>it can take advantage from Cuoricino experience</a:t>
                </a:r>
              </a:p>
              <a:p>
                <a:r>
                  <a:rPr lang="it-IT" sz="1100"/>
                  <a:t>Proved energy resolution: </a:t>
                </a:r>
                <a:r>
                  <a:rPr lang="it-IT" sz="1100">
                    <a:solidFill>
                      <a:schemeClr val="accent2"/>
                    </a:solidFill>
                  </a:rPr>
                  <a:t>0.25 % FWHM</a:t>
                </a:r>
              </a:p>
              <a:p>
                <a:r>
                  <a:rPr lang="it-IT" sz="1200" b="1">
                    <a:solidFill>
                      <a:srgbClr val="FF0000"/>
                    </a:solidFill>
                  </a:rPr>
                  <a:t>GERDA </a:t>
                </a:r>
                <a:r>
                  <a:rPr lang="it-IT" sz="1200" b="1"/>
                  <a:t>-</a:t>
                </a:r>
                <a:r>
                  <a:rPr lang="it-IT" sz="1200" b="1">
                    <a:solidFill>
                      <a:srgbClr val="FF0000"/>
                    </a:solidFill>
                  </a:rPr>
                  <a:t> </a:t>
                </a:r>
                <a:r>
                  <a:rPr lang="it-IT" sz="1100" baseline="30000">
                    <a:solidFill>
                      <a:schemeClr val="accent2"/>
                    </a:solidFill>
                  </a:rPr>
                  <a:t>76</a:t>
                </a:r>
                <a:r>
                  <a:rPr lang="it-IT" sz="1100">
                    <a:solidFill>
                      <a:schemeClr val="accent2"/>
                    </a:solidFill>
                  </a:rPr>
                  <a:t>Ge</a:t>
                </a:r>
              </a:p>
              <a:p>
                <a:r>
                  <a:rPr lang="it-IT" sz="1100"/>
                  <a:t>Array of enriched Ge diodes operated in liquid nitrogen or liquid argon</a:t>
                </a:r>
              </a:p>
              <a:p>
                <a:r>
                  <a:rPr lang="it-IT" sz="1100"/>
                  <a:t>First phase: </a:t>
                </a:r>
                <a:r>
                  <a:rPr lang="it-IT" sz="1100">
                    <a:solidFill>
                      <a:schemeClr val="accent2"/>
                    </a:solidFill>
                  </a:rPr>
                  <a:t>18 Kg</a:t>
                </a:r>
                <a:r>
                  <a:rPr lang="it-IT" sz="1100"/>
                  <a:t>; second phase: </a:t>
                </a:r>
                <a:r>
                  <a:rPr lang="it-IT" sz="1100">
                    <a:solidFill>
                      <a:schemeClr val="accent2"/>
                    </a:solidFill>
                  </a:rPr>
                  <a:t>40 Kg </a:t>
                </a:r>
                <a:r>
                  <a:rPr lang="it-IT" sz="1100"/>
                  <a:t>- LNGS</a:t>
                </a:r>
              </a:p>
              <a:p>
                <a:r>
                  <a:rPr lang="it-IT" sz="1100"/>
                  <a:t>Proved energy resolution: </a:t>
                </a:r>
                <a:r>
                  <a:rPr lang="it-IT" sz="1100">
                    <a:solidFill>
                      <a:schemeClr val="accent2"/>
                    </a:solidFill>
                  </a:rPr>
                  <a:t>0.16 % FWHM</a:t>
                </a:r>
              </a:p>
              <a:p>
                <a:r>
                  <a:rPr lang="it-IT" sz="1200" b="1">
                    <a:solidFill>
                      <a:srgbClr val="FF0000"/>
                    </a:solidFill>
                  </a:rPr>
                  <a:t>MAJORANA </a:t>
                </a:r>
                <a:r>
                  <a:rPr lang="it-IT" sz="1200" b="1"/>
                  <a:t>-</a:t>
                </a:r>
                <a:r>
                  <a:rPr lang="it-IT" sz="1200" b="1">
                    <a:solidFill>
                      <a:srgbClr val="FF0000"/>
                    </a:solidFill>
                  </a:rPr>
                  <a:t> </a:t>
                </a:r>
                <a:r>
                  <a:rPr lang="it-IT" sz="1100" baseline="30000">
                    <a:solidFill>
                      <a:schemeClr val="accent2"/>
                    </a:solidFill>
                  </a:rPr>
                  <a:t>76</a:t>
                </a:r>
                <a:r>
                  <a:rPr lang="it-IT" sz="1100">
                    <a:solidFill>
                      <a:schemeClr val="accent2"/>
                    </a:solidFill>
                  </a:rPr>
                  <a:t>Ge</a:t>
                </a:r>
              </a:p>
              <a:p>
                <a:r>
                  <a:rPr lang="it-IT" sz="1100"/>
                  <a:t>Array of enriched Ge diodes operated in conventional Cu cryostats</a:t>
                </a:r>
              </a:p>
              <a:p>
                <a:r>
                  <a:rPr lang="it-IT" sz="1100"/>
                  <a:t>Based on 60 Kg modules; first step: </a:t>
                </a:r>
                <a:r>
                  <a:rPr lang="it-IT" sz="1100">
                    <a:solidFill>
                      <a:schemeClr val="accent2"/>
                    </a:solidFill>
                  </a:rPr>
                  <a:t>2x60 Kg</a:t>
                </a:r>
                <a:r>
                  <a:rPr lang="it-IT" sz="1100"/>
                  <a:t> modules</a:t>
                </a:r>
              </a:p>
              <a:p>
                <a:r>
                  <a:rPr lang="it-IT" sz="1100"/>
                  <a:t>Proved energy resolution: </a:t>
                </a:r>
                <a:r>
                  <a:rPr lang="it-IT" sz="1100">
                    <a:solidFill>
                      <a:schemeClr val="accent2"/>
                    </a:solidFill>
                  </a:rPr>
                  <a:t>0.16 % FWHM</a:t>
                </a:r>
              </a:p>
              <a:p>
                <a:r>
                  <a:rPr lang="it-IT" sz="1200" b="1">
                    <a:solidFill>
                      <a:srgbClr val="FF0000"/>
                    </a:solidFill>
                  </a:rPr>
                  <a:t>COBRA </a:t>
                </a:r>
                <a:r>
                  <a:rPr lang="it-IT" sz="1200" b="1"/>
                  <a:t>-</a:t>
                </a:r>
                <a:r>
                  <a:rPr lang="it-IT" sz="1200" b="1">
                    <a:solidFill>
                      <a:srgbClr val="FF0000"/>
                    </a:solidFill>
                  </a:rPr>
                  <a:t> </a:t>
                </a:r>
                <a:r>
                  <a:rPr lang="it-IT" sz="1100" baseline="30000">
                    <a:solidFill>
                      <a:schemeClr val="accent2"/>
                    </a:solidFill>
                  </a:rPr>
                  <a:t>116</a:t>
                </a:r>
                <a:r>
                  <a:rPr lang="it-IT" sz="1100">
                    <a:solidFill>
                      <a:schemeClr val="accent2"/>
                    </a:solidFill>
                  </a:rPr>
                  <a:t>Cd</a:t>
                </a:r>
                <a:r>
                  <a:rPr lang="it-IT" sz="1100"/>
                  <a:t> competing candidate – 9 </a:t>
                </a:r>
                <a:r>
                  <a:rPr lang="it-IT" sz="1100">
                    <a:latin typeface="Symbol" charset="2"/>
                  </a:rPr>
                  <a:t>bb</a:t>
                </a:r>
                <a:r>
                  <a:rPr lang="it-IT" sz="1100"/>
                  <a:t> isotopes</a:t>
                </a:r>
              </a:p>
              <a:p>
                <a:r>
                  <a:rPr lang="it-IT" sz="1100"/>
                  <a:t>Array of </a:t>
                </a:r>
                <a:r>
                  <a:rPr lang="it-IT" sz="1100" baseline="30000"/>
                  <a:t>116</a:t>
                </a:r>
                <a:r>
                  <a:rPr lang="it-IT" sz="1100"/>
                  <a:t>Cd enriched CdZnTe of semiconductor detectors at room temperatures</a:t>
                </a:r>
              </a:p>
              <a:p>
                <a:r>
                  <a:rPr lang="it-IT" sz="1100"/>
                  <a:t>Final aim: </a:t>
                </a:r>
                <a:r>
                  <a:rPr lang="it-IT" sz="1100">
                    <a:solidFill>
                      <a:schemeClr val="accent2"/>
                    </a:solidFill>
                  </a:rPr>
                  <a:t>117 kg</a:t>
                </a:r>
                <a:r>
                  <a:rPr lang="it-IT" sz="1100"/>
                  <a:t> of </a:t>
                </a:r>
                <a:r>
                  <a:rPr lang="it-IT" sz="1100" baseline="30000"/>
                  <a:t>116</a:t>
                </a:r>
                <a:r>
                  <a:rPr lang="it-IT" sz="1100"/>
                  <a:t>Cd</a:t>
                </a:r>
              </a:p>
              <a:p>
                <a:r>
                  <a:rPr lang="it-IT" sz="1100"/>
                  <a:t>Small scale prototype at LNGS</a:t>
                </a:r>
              </a:p>
              <a:p>
                <a:r>
                  <a:rPr lang="it-IT" sz="1100"/>
                  <a:t>Proved energy resolution: </a:t>
                </a:r>
                <a:r>
                  <a:rPr lang="it-IT" sz="1100">
                    <a:solidFill>
                      <a:schemeClr val="accent2"/>
                    </a:solidFill>
                  </a:rPr>
                  <a:t>1.9% FWHM</a:t>
                </a:r>
              </a:p>
              <a:p>
                <a:r>
                  <a:rPr lang="en-GB" sz="1200" b="1">
                    <a:solidFill>
                      <a:srgbClr val="FF0000"/>
                    </a:solidFill>
                  </a:rPr>
                  <a:t>LUCIFER</a:t>
                </a:r>
                <a:r>
                  <a:rPr lang="en-GB" sz="1100">
                    <a:solidFill>
                      <a:schemeClr val="accent2"/>
                    </a:solidFill>
                  </a:rPr>
                  <a:t> </a:t>
                </a:r>
                <a:r>
                  <a:rPr lang="it-IT" sz="1100" b="1"/>
                  <a:t>-</a:t>
                </a:r>
                <a:r>
                  <a:rPr lang="en-GB" sz="1100">
                    <a:solidFill>
                      <a:schemeClr val="accent2"/>
                    </a:solidFill>
                  </a:rPr>
                  <a:t> </a:t>
                </a:r>
                <a:r>
                  <a:rPr lang="en-GB" sz="1100" baseline="30000">
                    <a:solidFill>
                      <a:schemeClr val="accent2"/>
                    </a:solidFill>
                  </a:rPr>
                  <a:t>82</a:t>
                </a:r>
                <a:r>
                  <a:rPr lang="en-GB" sz="1100">
                    <a:solidFill>
                      <a:schemeClr val="accent2"/>
                    </a:solidFill>
                  </a:rPr>
                  <a:t>Se – </a:t>
                </a:r>
                <a:r>
                  <a:rPr lang="en-GB" sz="1100" baseline="30000">
                    <a:solidFill>
                      <a:schemeClr val="accent2"/>
                    </a:solidFill>
                  </a:rPr>
                  <a:t>116</a:t>
                </a:r>
                <a:r>
                  <a:rPr lang="en-GB" sz="1100">
                    <a:solidFill>
                      <a:schemeClr val="accent2"/>
                    </a:solidFill>
                  </a:rPr>
                  <a:t>Cd – </a:t>
                </a:r>
                <a:r>
                  <a:rPr lang="en-GB" sz="1100" baseline="30000">
                    <a:solidFill>
                      <a:schemeClr val="accent2"/>
                    </a:solidFill>
                  </a:rPr>
                  <a:t>100</a:t>
                </a:r>
                <a:r>
                  <a:rPr lang="en-GB" sz="1100">
                    <a:solidFill>
                      <a:schemeClr val="accent2"/>
                    </a:solidFill>
                  </a:rPr>
                  <a:t>Mo </a:t>
                </a:r>
              </a:p>
              <a:p>
                <a:r>
                  <a:rPr lang="en-GB" sz="1100"/>
                  <a:t>Array of scintillating bolometers operated at 10 mK (ZnSe or CdWO</a:t>
                </a:r>
                <a:r>
                  <a:rPr lang="en-GB" sz="1100" baseline="-25000"/>
                  <a:t>4</a:t>
                </a:r>
                <a:r>
                  <a:rPr lang="en-GB" sz="1100"/>
                  <a:t> or ZnMoO</a:t>
                </a:r>
                <a:r>
                  <a:rPr lang="en-GB" sz="1100" baseline="-25000"/>
                  <a:t>4</a:t>
                </a:r>
                <a:r>
                  <a:rPr lang="en-GB" sz="1100"/>
                  <a:t>)</a:t>
                </a:r>
              </a:p>
              <a:p>
                <a:r>
                  <a:rPr lang="en-GB" sz="1100"/>
                  <a:t>First step: </a:t>
                </a:r>
                <a:r>
                  <a:rPr lang="en-GB" sz="1100">
                    <a:solidFill>
                      <a:schemeClr val="accent2"/>
                    </a:solidFill>
                  </a:rPr>
                  <a:t>20 Kg </a:t>
                </a:r>
                <a:r>
                  <a:rPr lang="en-GB" sz="1100"/>
                  <a:t>(2013) – LNGS – based on R&amp;D performed by S. Pirro in LNGS</a:t>
                </a:r>
              </a:p>
              <a:p>
                <a:r>
                  <a:rPr lang="en-GB" sz="1100"/>
                  <a:t>Proved energy resolution: </a:t>
                </a:r>
                <a:r>
                  <a:rPr lang="en-GB" sz="1100">
                    <a:solidFill>
                      <a:schemeClr val="accent2"/>
                    </a:solidFill>
                  </a:rPr>
                  <a:t>0.25 % FWHM</a:t>
                </a:r>
                <a:endParaRPr lang="it-IT" sz="1100">
                  <a:solidFill>
                    <a:schemeClr val="accent2"/>
                  </a:solidFill>
                </a:endParaRPr>
              </a:p>
            </p:txBody>
          </p:sp>
          <p:grpSp>
            <p:nvGrpSpPr>
              <p:cNvPr id="59" name="Group 54"/>
              <p:cNvGrpSpPr>
                <a:grpSpLocks/>
              </p:cNvGrpSpPr>
              <p:nvPr/>
            </p:nvGrpSpPr>
            <p:grpSpPr bwMode="auto">
              <a:xfrm>
                <a:off x="1575" y="810"/>
                <a:ext cx="303" cy="544"/>
                <a:chOff x="1575" y="810"/>
                <a:chExt cx="303" cy="544"/>
              </a:xfrm>
            </p:grpSpPr>
            <p:sp>
              <p:nvSpPr>
                <p:cNvPr id="61" name="Line 55"/>
                <p:cNvSpPr>
                  <a:spLocks noChangeShapeType="1"/>
                </p:cNvSpPr>
                <p:nvPr/>
              </p:nvSpPr>
              <p:spPr bwMode="auto">
                <a:xfrm>
                  <a:off x="1575" y="810"/>
                  <a:ext cx="303" cy="0"/>
                </a:xfrm>
                <a:prstGeom prst="line">
                  <a:avLst/>
                </a:prstGeom>
                <a:noFill/>
                <a:ln w="28575">
                  <a:solidFill>
                    <a:srgbClr val="FF0000"/>
                  </a:solidFill>
                  <a:round/>
                  <a:headEnd/>
                  <a:tailEnd/>
                </a:ln>
              </p:spPr>
              <p:txBody>
                <a:bodyPr>
                  <a:prstTxWarp prst="textNoShape">
                    <a:avLst/>
                  </a:prstTxWarp>
                </a:bodyPr>
                <a:lstStyle/>
                <a:p>
                  <a:endParaRPr lang="fr-FR" sz="1800"/>
                </a:p>
              </p:txBody>
            </p:sp>
            <p:sp>
              <p:nvSpPr>
                <p:cNvPr id="62" name="Line 56"/>
                <p:cNvSpPr>
                  <a:spLocks noChangeShapeType="1"/>
                </p:cNvSpPr>
                <p:nvPr/>
              </p:nvSpPr>
              <p:spPr bwMode="auto">
                <a:xfrm>
                  <a:off x="1878" y="810"/>
                  <a:ext cx="0" cy="544"/>
                </a:xfrm>
                <a:prstGeom prst="line">
                  <a:avLst/>
                </a:prstGeom>
                <a:noFill/>
                <a:ln w="28575">
                  <a:solidFill>
                    <a:srgbClr val="FF0000"/>
                  </a:solidFill>
                  <a:round/>
                  <a:headEnd/>
                  <a:tailEnd type="triangle" w="med" len="med"/>
                </a:ln>
              </p:spPr>
              <p:txBody>
                <a:bodyPr>
                  <a:prstTxWarp prst="textNoShape">
                    <a:avLst/>
                  </a:prstTxWarp>
                </a:bodyPr>
                <a:lstStyle/>
                <a:p>
                  <a:endParaRPr lang="fr-FR" sz="1800"/>
                </a:p>
              </p:txBody>
            </p:sp>
          </p:grpSp>
          <p:sp>
            <p:nvSpPr>
              <p:cNvPr id="60" name="Line 59"/>
              <p:cNvSpPr>
                <a:spLocks noChangeShapeType="1"/>
              </p:cNvSpPr>
              <p:nvPr/>
            </p:nvSpPr>
            <p:spPr bwMode="auto">
              <a:xfrm flipH="1">
                <a:off x="2610" y="798"/>
                <a:ext cx="0" cy="544"/>
              </a:xfrm>
              <a:prstGeom prst="line">
                <a:avLst/>
              </a:prstGeom>
              <a:noFill/>
              <a:ln w="28575">
                <a:solidFill>
                  <a:srgbClr val="FF0000"/>
                </a:solidFill>
                <a:round/>
                <a:headEnd/>
                <a:tailEnd type="triangle" w="med" len="med"/>
              </a:ln>
            </p:spPr>
            <p:txBody>
              <a:bodyPr>
                <a:prstTxWarp prst="textNoShape">
                  <a:avLst/>
                </a:prstTxWarp>
              </a:bodyPr>
              <a:lstStyle/>
              <a:p>
                <a:endParaRPr lang="fr-FR" sz="1800"/>
              </a:p>
            </p:txBody>
          </p:sp>
        </p:grpSp>
        <p:sp>
          <p:nvSpPr>
            <p:cNvPr id="57" name="Line 55"/>
            <p:cNvSpPr>
              <a:spLocks noChangeShapeType="1"/>
            </p:cNvSpPr>
            <p:nvPr/>
          </p:nvSpPr>
          <p:spPr bwMode="auto">
            <a:xfrm>
              <a:off x="4162456" y="1247760"/>
              <a:ext cx="481016" cy="0"/>
            </a:xfrm>
            <a:prstGeom prst="line">
              <a:avLst/>
            </a:prstGeom>
            <a:noFill/>
            <a:ln w="28575">
              <a:solidFill>
                <a:srgbClr val="FF0000"/>
              </a:solidFill>
              <a:round/>
              <a:headEnd/>
              <a:tailEnd/>
            </a:ln>
          </p:spPr>
          <p:txBody>
            <a:bodyPr>
              <a:prstTxWarp prst="textNoShape">
                <a:avLst/>
              </a:prstTxWarp>
            </a:bodyPr>
            <a:lstStyle/>
            <a:p>
              <a:endParaRPr lang="fr-FR" sz="1800"/>
            </a:p>
          </p:txBody>
        </p:sp>
      </p:grpSp>
      <p:sp>
        <p:nvSpPr>
          <p:cNvPr id="63" name="Text Box 60"/>
          <p:cNvSpPr txBox="1">
            <a:spLocks noChangeArrowheads="1"/>
          </p:cNvSpPr>
          <p:nvPr/>
        </p:nvSpPr>
        <p:spPr bwMode="auto">
          <a:xfrm>
            <a:off x="685800" y="188913"/>
            <a:ext cx="7772400" cy="503237"/>
          </a:xfrm>
          <a:prstGeom prst="rect">
            <a:avLst/>
          </a:prstGeom>
          <a:noFill/>
          <a:ln w="9525">
            <a:noFill/>
            <a:miter lim="800000"/>
            <a:headEnd/>
            <a:tailEnd/>
          </a:ln>
          <a:effectLst/>
        </p:spPr>
        <p:txBody>
          <a:bodyPr anchor="ctr"/>
          <a:lstStyle/>
          <a:p>
            <a:pPr algn="ctr" eaLnBrk="0" hangingPunct="0">
              <a:defRPr/>
            </a:pPr>
            <a:r>
              <a:rPr lang="en-US" sz="1800" b="1">
                <a:solidFill>
                  <a:srgbClr val="FF0000"/>
                </a:solidFill>
                <a:effectLst>
                  <a:outerShdw blurRad="38100" dist="38100" dir="2700000" algn="tl">
                    <a:srgbClr val="000000"/>
                  </a:outerShdw>
                </a:effectLst>
                <a:latin typeface="Arial" pitchFamily="34" charset="0"/>
              </a:rPr>
              <a:t>Experiments and techniques</a:t>
            </a:r>
          </a:p>
        </p:txBody>
      </p:sp>
      <p:sp>
        <p:nvSpPr>
          <p:cNvPr id="64" name="Rectangle 68"/>
          <p:cNvSpPr>
            <a:spLocks noChangeArrowheads="1"/>
          </p:cNvSpPr>
          <p:nvPr/>
        </p:nvSpPr>
        <p:spPr bwMode="auto">
          <a:xfrm>
            <a:off x="179388" y="3860800"/>
            <a:ext cx="288925" cy="288925"/>
          </a:xfrm>
          <a:prstGeom prst="rect">
            <a:avLst/>
          </a:prstGeom>
          <a:noFill/>
          <a:ln w="9525">
            <a:noFill/>
            <a:miter lim="800000"/>
            <a:headEnd/>
            <a:tailEnd/>
          </a:ln>
        </p:spPr>
        <p:txBody>
          <a:bodyPr wrap="none" anchor="ctr">
            <a:prstTxWarp prst="textNoShape">
              <a:avLst/>
            </a:prstTxWarp>
          </a:bodyPr>
          <a:lstStyle/>
          <a:p>
            <a:endParaRPr lang="fr-FR" sz="1800"/>
          </a:p>
        </p:txBody>
      </p:sp>
      <p:sp>
        <p:nvSpPr>
          <p:cNvPr id="65" name="Rectangle 99"/>
          <p:cNvSpPr>
            <a:spLocks noChangeArrowheads="1"/>
          </p:cNvSpPr>
          <p:nvPr/>
        </p:nvSpPr>
        <p:spPr bwMode="auto">
          <a:xfrm>
            <a:off x="250825" y="6381750"/>
            <a:ext cx="504825" cy="287338"/>
          </a:xfrm>
          <a:prstGeom prst="rect">
            <a:avLst/>
          </a:prstGeom>
          <a:noFill/>
          <a:ln w="9525">
            <a:noFill/>
            <a:miter lim="800000"/>
            <a:headEnd/>
            <a:tailEnd/>
          </a:ln>
        </p:spPr>
        <p:txBody>
          <a:bodyPr wrap="none" anchor="ctr">
            <a:prstTxWarp prst="textNoShape">
              <a:avLst/>
            </a:prstTxWarp>
          </a:bodyPr>
          <a:lstStyle/>
          <a:p>
            <a:endParaRPr lang="fr-FR" sz="1800"/>
          </a:p>
        </p:txBody>
      </p:sp>
      <p:sp>
        <p:nvSpPr>
          <p:cNvPr id="66" name="Rectangle 65"/>
          <p:cNvSpPr/>
          <p:nvPr/>
        </p:nvSpPr>
        <p:spPr>
          <a:xfrm>
            <a:off x="8786813" y="3143250"/>
            <a:ext cx="357187" cy="4286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nodePh="1">
                                  <p:stCondLst>
                                    <p:cond delay="0"/>
                                  </p:stCondLst>
                                  <p:endCondLst>
                                    <p:cond evt="begin" delay="0">
                                      <p:tn val="10"/>
                                    </p:cond>
                                  </p:endCondLst>
                                  <p:childTnLst>
                                    <p:set>
                                      <p:cBhvr>
                                        <p:cTn id="11" dur="1" fill="hold">
                                          <p:stCondLst>
                                            <p:cond delay="0"/>
                                          </p:stCondLst>
                                        </p:cTn>
                                        <p:tgtEl>
                                          <p:spTgt spid="64"/>
                                        </p:tgtEl>
                                        <p:attrNameLst>
                                          <p:attrName>style.visibility</p:attrName>
                                        </p:attrNameLst>
                                      </p:cBhvr>
                                      <p:to>
                                        <p:strVal val="visible"/>
                                      </p:to>
                                    </p:set>
                                    <p:animEffect transition="in" filter="wipe(down)">
                                      <p:cBhvr>
                                        <p:cTn id="12" dur="500"/>
                                        <p:tgtEl>
                                          <p:spTgt spid="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1" nodeType="clickEffect" nodePh="1">
                                  <p:stCondLst>
                                    <p:cond delay="0"/>
                                  </p:stCondLst>
                                  <p:endCondLst>
                                    <p:cond evt="begin" delay="0">
                                      <p:tn val="15"/>
                                    </p:cond>
                                  </p:endCondLst>
                                  <p:childTnLst>
                                    <p:set>
                                      <p:cBhvr>
                                        <p:cTn id="16" dur="1" fill="hold">
                                          <p:stCondLst>
                                            <p:cond delay="0"/>
                                          </p:stCondLst>
                                        </p:cTn>
                                        <p:tgtEl>
                                          <p:spTgt spid="64"/>
                                        </p:tgtEl>
                                        <p:attrNameLst>
                                          <p:attrName>style.visibility</p:attrName>
                                        </p:attrNameLst>
                                      </p:cBhvr>
                                      <p:to>
                                        <p:strVal val="visible"/>
                                      </p:to>
                                    </p:set>
                                    <p:animEffect transition="in" filter="wipe(down)">
                                      <p:cBhvr>
                                        <p:cTn id="17" dur="500"/>
                                        <p:tgtEl>
                                          <p:spTgt spid="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2" nodeType="clickEffect" nodePh="1">
                                  <p:stCondLst>
                                    <p:cond delay="0"/>
                                  </p:stCondLst>
                                  <p:endCondLst>
                                    <p:cond evt="begin" delay="0">
                                      <p:tn val="20"/>
                                    </p:cond>
                                  </p:endCondLst>
                                  <p:childTnLst>
                                    <p:set>
                                      <p:cBhvr>
                                        <p:cTn id="21" dur="1" fill="hold">
                                          <p:stCondLst>
                                            <p:cond delay="0"/>
                                          </p:stCondLst>
                                        </p:cTn>
                                        <p:tgtEl>
                                          <p:spTgt spid="64"/>
                                        </p:tgtEl>
                                        <p:attrNameLst>
                                          <p:attrName>style.visibility</p:attrName>
                                        </p:attrNameLst>
                                      </p:cBhvr>
                                      <p:to>
                                        <p:strVal val="visible"/>
                                      </p:to>
                                    </p:set>
                                    <p:animEffect transition="in" filter="wipe(down)">
                                      <p:cBhvr>
                                        <p:cTn id="22" dur="500"/>
                                        <p:tgtEl>
                                          <p:spTgt spid="6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3" nodeType="clickEffect" nodePh="1">
                                  <p:stCondLst>
                                    <p:cond delay="0"/>
                                  </p:stCondLst>
                                  <p:endCondLst>
                                    <p:cond evt="begin" delay="0">
                                      <p:tn val="25"/>
                                    </p:cond>
                                  </p:endCondLst>
                                  <p:childTnLst>
                                    <p:set>
                                      <p:cBhvr>
                                        <p:cTn id="26" dur="1" fill="hold">
                                          <p:stCondLst>
                                            <p:cond delay="0"/>
                                          </p:stCondLst>
                                        </p:cTn>
                                        <p:tgtEl>
                                          <p:spTgt spid="64"/>
                                        </p:tgtEl>
                                        <p:attrNameLst>
                                          <p:attrName>style.visibility</p:attrName>
                                        </p:attrNameLst>
                                      </p:cBhvr>
                                      <p:to>
                                        <p:strVal val="visible"/>
                                      </p:to>
                                    </p:set>
                                    <p:animEffect transition="in" filter="wipe(down)">
                                      <p:cBhvr>
                                        <p:cTn id="27" dur="500"/>
                                        <p:tgtEl>
                                          <p:spTgt spid="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4" nodeType="clickEffect" nodePh="1">
                                  <p:stCondLst>
                                    <p:cond delay="0"/>
                                  </p:stCondLst>
                                  <p:endCondLst>
                                    <p:cond evt="begin" delay="0">
                                      <p:tn val="30"/>
                                    </p:cond>
                                  </p:endCondLst>
                                  <p:childTnLst>
                                    <p:set>
                                      <p:cBhvr>
                                        <p:cTn id="31" dur="1" fill="hold">
                                          <p:stCondLst>
                                            <p:cond delay="0"/>
                                          </p:stCondLst>
                                        </p:cTn>
                                        <p:tgtEl>
                                          <p:spTgt spid="64"/>
                                        </p:tgtEl>
                                        <p:attrNameLst>
                                          <p:attrName>style.visibility</p:attrName>
                                        </p:attrNameLst>
                                      </p:cBhvr>
                                      <p:to>
                                        <p:strVal val="visible"/>
                                      </p:to>
                                    </p:set>
                                    <p:animEffect transition="in" filter="wipe(down)">
                                      <p:cBhvr>
                                        <p:cTn id="32" dur="500"/>
                                        <p:tgtEl>
                                          <p:spTgt spid="64"/>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nodePh="1">
                                  <p:stCondLst>
                                    <p:cond delay="0"/>
                                  </p:stCondLst>
                                  <p:endCondLst>
                                    <p:cond evt="begin" delay="0">
                                      <p:tn val="35"/>
                                    </p:cond>
                                  </p:endCondLst>
                                  <p:childTnLst>
                                    <p:set>
                                      <p:cBhvr>
                                        <p:cTn id="36" dur="1" fill="hold">
                                          <p:stCondLst>
                                            <p:cond delay="0"/>
                                          </p:stCondLst>
                                        </p:cTn>
                                        <p:tgtEl>
                                          <p:spTgt spid="6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5" nodeType="clickEffect" nodePh="1">
                                  <p:stCondLst>
                                    <p:cond delay="0"/>
                                  </p:stCondLst>
                                  <p:endCondLst>
                                    <p:cond evt="begin" delay="0">
                                      <p:tn val="39"/>
                                    </p:cond>
                                  </p:endCondLst>
                                  <p:childTnLst>
                                    <p:set>
                                      <p:cBhvr>
                                        <p:cTn id="40" dur="1" fill="hold">
                                          <p:stCondLst>
                                            <p:cond delay="0"/>
                                          </p:stCondLst>
                                        </p:cTn>
                                        <p:tgtEl>
                                          <p:spTgt spid="64"/>
                                        </p:tgtEl>
                                        <p:attrNameLst>
                                          <p:attrName>style.visibility</p:attrName>
                                        </p:attrNameLst>
                                      </p:cBhvr>
                                      <p:to>
                                        <p:strVal val="visible"/>
                                      </p:to>
                                    </p:set>
                                    <p:animEffect transition="in" filter="wipe(down)">
                                      <p:cBhvr>
                                        <p:cTn id="41" dur="500"/>
                                        <p:tgtEl>
                                          <p:spTgt spid="64"/>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nodePh="1">
                                  <p:stCondLst>
                                    <p:cond delay="0"/>
                                  </p:stCondLst>
                                  <p:endCondLst>
                                    <p:cond evt="begin" delay="0">
                                      <p:tn val="44"/>
                                    </p:cond>
                                  </p:endCondLst>
                                  <p:childTnLst>
                                    <p:set>
                                      <p:cBhvr>
                                        <p:cTn id="45" dur="1" fill="hold">
                                          <p:stCondLst>
                                            <p:cond delay="0"/>
                                          </p:stCondLst>
                                        </p:cTn>
                                        <p:tgtEl>
                                          <p:spTgt spid="6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1" nodeType="clickEffect" nodePh="1">
                                  <p:stCondLst>
                                    <p:cond delay="0"/>
                                  </p:stCondLst>
                                  <p:endCondLst>
                                    <p:cond evt="begin" delay="0">
                                      <p:tn val="48"/>
                                    </p:cond>
                                  </p:endCondLst>
                                  <p:childTnLst>
                                    <p:set>
                                      <p:cBhvr>
                                        <p:cTn id="49" dur="1" fill="hold">
                                          <p:stCondLst>
                                            <p:cond delay="0"/>
                                          </p:stCondLst>
                                        </p:cTn>
                                        <p:tgtEl>
                                          <p:spTgt spid="6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2" nodeType="clickEffect" nodePh="1">
                                  <p:stCondLst>
                                    <p:cond delay="0"/>
                                  </p:stCondLst>
                                  <p:endCondLst>
                                    <p:cond evt="begin" delay="0">
                                      <p:tn val="52"/>
                                    </p:cond>
                                  </p:endCondLst>
                                  <p:childTnLst>
                                    <p:set>
                                      <p:cBhvr>
                                        <p:cTn id="53" dur="1" fill="hold">
                                          <p:stCondLst>
                                            <p:cond delay="0"/>
                                          </p:stCondLst>
                                        </p:cTn>
                                        <p:tgtEl>
                                          <p:spTgt spid="66"/>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3" nodeType="clickEffect" nodePh="1">
                                  <p:stCondLst>
                                    <p:cond delay="0"/>
                                  </p:stCondLst>
                                  <p:endCondLst>
                                    <p:cond evt="begin" delay="0">
                                      <p:tn val="56"/>
                                    </p:cond>
                                  </p:endCondLst>
                                  <p:childTnLst>
                                    <p:set>
                                      <p:cBhvr>
                                        <p:cTn id="57" dur="1" fill="hold">
                                          <p:stCondLst>
                                            <p:cond delay="0"/>
                                          </p:stCondLst>
                                        </p:cTn>
                                        <p:tgtEl>
                                          <p:spTgt spid="66"/>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4" nodeType="clickEffect" nodePh="1">
                                  <p:stCondLst>
                                    <p:cond delay="0"/>
                                  </p:stCondLst>
                                  <p:endCondLst>
                                    <p:cond evt="begin" delay="0">
                                      <p:tn val="60"/>
                                    </p:cond>
                                  </p:endCondLst>
                                  <p:childTnLst>
                                    <p:set>
                                      <p:cBhvr>
                                        <p:cTn id="61" dur="1" fill="hold">
                                          <p:stCondLst>
                                            <p:cond delay="0"/>
                                          </p:stCondLst>
                                        </p:cTn>
                                        <p:tgtEl>
                                          <p:spTgt spid="66"/>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5" nodeType="clickEffect" nodePh="1">
                                  <p:stCondLst>
                                    <p:cond delay="0"/>
                                  </p:stCondLst>
                                  <p:endCondLst>
                                    <p:cond evt="begin" delay="0">
                                      <p:tn val="64"/>
                                    </p:cond>
                                  </p:endCondLst>
                                  <p:childTnLst>
                                    <p:set>
                                      <p:cBhvr>
                                        <p:cTn id="65" dur="1" fill="hold">
                                          <p:stCondLst>
                                            <p:cond delay="0"/>
                                          </p:stCondLst>
                                        </p:cTn>
                                        <p:tgtEl>
                                          <p:spTgt spid="66"/>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6" nodeType="clickEffect" nodePh="1">
                                  <p:stCondLst>
                                    <p:cond delay="0"/>
                                  </p:stCondLst>
                                  <p:endCondLst>
                                    <p:cond evt="begin" delay="0">
                                      <p:tn val="68"/>
                                    </p:cond>
                                  </p:endCondLst>
                                  <p:childTnLst>
                                    <p:set>
                                      <p:cBhvr>
                                        <p:cTn id="69" dur="1" fill="hold">
                                          <p:stCondLst>
                                            <p:cond delay="0"/>
                                          </p:stCondLst>
                                        </p:cTn>
                                        <p:tgtEl>
                                          <p:spTgt spid="66"/>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7" nodeType="clickEffect" nodePh="1">
                                  <p:stCondLst>
                                    <p:cond delay="0"/>
                                  </p:stCondLst>
                                  <p:endCondLst>
                                    <p:cond evt="begin" delay="0">
                                      <p:tn val="72"/>
                                    </p:cond>
                                  </p:endCondLst>
                                  <p:childTnLst>
                                    <p:set>
                                      <p:cBhvr>
                                        <p:cTn id="73"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4" grpId="1" animBg="1"/>
      <p:bldP spid="64" grpId="2" animBg="1"/>
      <p:bldP spid="64" grpId="3" animBg="1"/>
      <p:bldP spid="64" grpId="4" animBg="1"/>
      <p:bldP spid="64" grpId="5" animBg="1"/>
      <p:bldP spid="65" grpId="0" animBg="1"/>
      <p:bldP spid="66" grpId="0"/>
      <p:bldP spid="66" grpId="1"/>
      <p:bldP spid="66" grpId="2"/>
      <p:bldP spid="66" grpId="3"/>
      <p:bldP spid="66" grpId="4"/>
      <p:bldP spid="66" grpId="5"/>
      <p:bldP spid="66" grpId="6"/>
      <p:bldP spid="66" grpId="7"/>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62" name="Espace réservé du contenu 1"/>
          <p:cNvSpPr>
            <a:spLocks noGrp="1"/>
          </p:cNvSpPr>
          <p:nvPr>
            <p:ph/>
          </p:nvPr>
        </p:nvSpPr>
        <p:spPr bwMode="auto">
          <a:xfrm>
            <a:off x="3810000" y="4419600"/>
            <a:ext cx="5334000" cy="2057400"/>
          </a:xfrm>
          <a:noFill/>
          <a:ln>
            <a:miter lim="800000"/>
            <a:headEnd/>
            <a:tailEnd/>
          </a:ln>
        </p:spPr>
        <p:txBody>
          <a:bodyPr wrap="square" lIns="91440" tIns="45720" rIns="91440" bIns="45720" numCol="1" anchor="t" anchorCtr="0" compatLnSpc="1">
            <a:prstTxWarp prst="textNoShape">
              <a:avLst/>
            </a:prstTxWarp>
          </a:bodyPr>
          <a:lstStyle/>
          <a:p>
            <a:pPr eaLnBrk="1" hangingPunct="1">
              <a:spcAft>
                <a:spcPct val="0"/>
              </a:spcAft>
              <a:buClr>
                <a:srgbClr val="FF0000"/>
              </a:buClr>
              <a:buNone/>
            </a:pPr>
            <a:r>
              <a:rPr lang="en-GB" sz="2000" dirty="0" smtClean="0">
                <a:solidFill>
                  <a:srgbClr val="FFFFFF"/>
                </a:solidFill>
                <a:latin typeface="Times New Roman"/>
                <a:cs typeface="Times New Roman"/>
              </a:rPr>
              <a:t>Understand cosmic accelerators and their role in  the formation of cosmic structures. Probe for new particles or violations of fundamental laws.</a:t>
            </a:r>
          </a:p>
          <a:p>
            <a:pPr marL="612775" indent="-514350" eaLnBrk="1" hangingPunct="1">
              <a:spcAft>
                <a:spcPct val="0"/>
              </a:spcAft>
              <a:buClr>
                <a:srgbClr val="FF0000"/>
              </a:buClr>
              <a:buSzPct val="100000"/>
              <a:buFont typeface="+mj-lt"/>
              <a:buAutoNum type="romanUcPeriod" startAt="5"/>
            </a:pPr>
            <a:r>
              <a:rPr lang="en-US" sz="2000" dirty="0" smtClean="0">
                <a:solidFill>
                  <a:srgbClr val="FF6600"/>
                </a:solidFill>
                <a:latin typeface="Times New Roman"/>
                <a:cs typeface="Times New Roman"/>
              </a:rPr>
              <a:t>High energy cosmic messengers (</a:t>
            </a:r>
            <a:r>
              <a:rPr lang="el-GR" sz="2000" dirty="0" smtClean="0">
                <a:solidFill>
                  <a:srgbClr val="FF6600"/>
                </a:solidFill>
                <a:latin typeface="Times New Roman"/>
                <a:cs typeface="Times New Roman"/>
              </a:rPr>
              <a:t>γ, ν, </a:t>
            </a:r>
            <a:r>
              <a:rPr lang="fr-FR" sz="2000" dirty="0" smtClean="0">
                <a:solidFill>
                  <a:srgbClr val="FF6600"/>
                </a:solidFill>
                <a:latin typeface="Times New Roman"/>
                <a:cs typeface="Times New Roman"/>
              </a:rPr>
              <a:t>CR)</a:t>
            </a:r>
          </a:p>
          <a:p>
            <a:pPr marL="612775" indent="-514350" eaLnBrk="1" hangingPunct="1">
              <a:spcAft>
                <a:spcPct val="0"/>
              </a:spcAft>
              <a:buClr>
                <a:srgbClr val="FF0000"/>
              </a:buClr>
              <a:buSzPct val="100000"/>
              <a:buFont typeface="+mj-lt"/>
              <a:buAutoNum type="romanUcPeriod" startAt="5"/>
            </a:pPr>
            <a:r>
              <a:rPr lang="fr-FR" sz="2000" dirty="0" err="1" smtClean="0">
                <a:solidFill>
                  <a:srgbClr val="FF6600"/>
                </a:solidFill>
                <a:latin typeface="Times New Roman"/>
                <a:cs typeface="Times New Roman"/>
              </a:rPr>
              <a:t>Gravitational</a:t>
            </a:r>
            <a:r>
              <a:rPr lang="fr-FR" sz="2000" dirty="0" smtClean="0">
                <a:solidFill>
                  <a:srgbClr val="FF6600"/>
                </a:solidFill>
                <a:latin typeface="Times New Roman"/>
                <a:cs typeface="Times New Roman"/>
              </a:rPr>
              <a:t> </a:t>
            </a:r>
            <a:r>
              <a:rPr lang="fr-FR" sz="2000" dirty="0" err="1" smtClean="0">
                <a:solidFill>
                  <a:srgbClr val="FF6600"/>
                </a:solidFill>
                <a:latin typeface="Times New Roman"/>
                <a:cs typeface="Times New Roman"/>
              </a:rPr>
              <a:t>waves</a:t>
            </a:r>
            <a:r>
              <a:rPr lang="fr-FR" sz="2000" dirty="0" smtClean="0">
                <a:solidFill>
                  <a:srgbClr val="FF6600"/>
                </a:solidFill>
                <a:latin typeface="Times New Roman"/>
                <a:cs typeface="Times New Roman"/>
              </a:rPr>
              <a:t> </a:t>
            </a:r>
          </a:p>
        </p:txBody>
      </p:sp>
      <p:sp>
        <p:nvSpPr>
          <p:cNvPr id="30724" name="ZoneTexte 4"/>
          <p:cNvSpPr txBox="1">
            <a:spLocks noChangeArrowheads="1"/>
          </p:cNvSpPr>
          <p:nvPr/>
        </p:nvSpPr>
        <p:spPr bwMode="auto">
          <a:xfrm>
            <a:off x="1828800" y="152400"/>
            <a:ext cx="6350000" cy="892552"/>
          </a:xfrm>
          <a:prstGeom prst="rect">
            <a:avLst/>
          </a:prstGeom>
          <a:noFill/>
          <a:ln w="9525">
            <a:noFill/>
            <a:miter lim="800000"/>
            <a:headEnd/>
            <a:tailEnd/>
          </a:ln>
        </p:spPr>
        <p:txBody>
          <a:bodyPr>
            <a:prstTxWarp prst="textNoShape">
              <a:avLst/>
            </a:prstTxWarp>
            <a:spAutoFit/>
          </a:bodyPr>
          <a:lstStyle/>
          <a:p>
            <a:pPr algn="ctr" eaLnBrk="0" hangingPunct="0"/>
            <a:r>
              <a:rPr lang="en-GB" sz="2800" i="1" dirty="0" smtClean="0">
                <a:solidFill>
                  <a:schemeClr val="bg1"/>
                </a:solidFill>
              </a:rPr>
              <a:t>The 3  themes of </a:t>
            </a:r>
            <a:r>
              <a:rPr lang="en-GB" sz="2800" i="1" dirty="0" err="1" smtClean="0">
                <a:solidFill>
                  <a:schemeClr val="bg1"/>
                </a:solidFill>
              </a:rPr>
              <a:t>Astroparticle</a:t>
            </a:r>
            <a:r>
              <a:rPr lang="en-GB" sz="2800" i="1" dirty="0" smtClean="0">
                <a:solidFill>
                  <a:schemeClr val="bg1"/>
                </a:solidFill>
              </a:rPr>
              <a:t> Physics</a:t>
            </a:r>
          </a:p>
          <a:p>
            <a:pPr algn="ctr" eaLnBrk="0" hangingPunct="0"/>
            <a:r>
              <a:rPr lang="en-GB" i="1" dirty="0" smtClean="0">
                <a:solidFill>
                  <a:schemeClr val="bg1"/>
                </a:solidFill>
              </a:rPr>
              <a:t>(OECD APIF  definition)  </a:t>
            </a:r>
            <a:endParaRPr lang="en-GB" i="1" dirty="0">
              <a:solidFill>
                <a:schemeClr val="bg1"/>
              </a:solidFill>
            </a:endParaRPr>
          </a:p>
        </p:txBody>
      </p:sp>
      <p:sp>
        <p:nvSpPr>
          <p:cNvPr id="5" name="ZoneTexte 4"/>
          <p:cNvSpPr txBox="1">
            <a:spLocks noChangeArrowheads="1"/>
          </p:cNvSpPr>
          <p:nvPr/>
        </p:nvSpPr>
        <p:spPr bwMode="auto">
          <a:xfrm>
            <a:off x="4114800" y="2819400"/>
            <a:ext cx="4419600" cy="1015663"/>
          </a:xfrm>
          <a:prstGeom prst="rect">
            <a:avLst/>
          </a:prstGeom>
          <a:noFill/>
          <a:ln w="9525">
            <a:noFill/>
            <a:miter lim="800000"/>
            <a:headEnd/>
            <a:tailEnd/>
          </a:ln>
        </p:spPr>
        <p:txBody>
          <a:bodyPr wrap="square">
            <a:prstTxWarp prst="textNoShape">
              <a:avLst/>
            </a:prstTxWarp>
            <a:spAutoFit/>
          </a:bodyPr>
          <a:lstStyle/>
          <a:p>
            <a:pPr>
              <a:buClr>
                <a:srgbClr val="FF0000"/>
              </a:buClr>
            </a:pPr>
            <a:r>
              <a:rPr lang="en-GB" sz="2000" dirty="0">
                <a:solidFill>
                  <a:srgbClr val="FFFFFF"/>
                </a:solidFill>
                <a:latin typeface="Times New Roman" charset="0"/>
              </a:rPr>
              <a:t>What is the Universe made of?</a:t>
            </a:r>
            <a:r>
              <a:rPr lang="en-GB" sz="2000" dirty="0" smtClean="0">
                <a:solidFill>
                  <a:srgbClr val="FFFFFF"/>
                </a:solidFill>
                <a:latin typeface="Times New Roman" charset="0"/>
              </a:rPr>
              <a:t> </a:t>
            </a:r>
          </a:p>
          <a:p>
            <a:pPr marL="514350" indent="-514350">
              <a:buClr>
                <a:srgbClr val="FF0000"/>
              </a:buClr>
              <a:buAutoNum type="romanUcPeriod" startAt="3"/>
            </a:pPr>
            <a:r>
              <a:rPr lang="en-GB" sz="2000" dirty="0" smtClean="0">
                <a:solidFill>
                  <a:srgbClr val="FF6600"/>
                </a:solidFill>
                <a:latin typeface="Times New Roman" charset="0"/>
              </a:rPr>
              <a:t>Nature of dark </a:t>
            </a:r>
            <a:r>
              <a:rPr lang="en-GB" sz="2000" dirty="0">
                <a:solidFill>
                  <a:srgbClr val="FF6600"/>
                </a:solidFill>
                <a:latin typeface="Times New Roman" charset="0"/>
              </a:rPr>
              <a:t>matter</a:t>
            </a:r>
            <a:r>
              <a:rPr lang="en-GB" sz="2000" dirty="0" smtClean="0">
                <a:solidFill>
                  <a:srgbClr val="FF6600"/>
                </a:solidFill>
                <a:latin typeface="Times New Roman" charset="0"/>
              </a:rPr>
              <a:t> </a:t>
            </a:r>
          </a:p>
          <a:p>
            <a:pPr marL="514350" indent="-514350">
              <a:buClr>
                <a:srgbClr val="FF0000"/>
              </a:buClr>
              <a:buAutoNum type="romanUcPeriod" startAt="3"/>
            </a:pPr>
            <a:r>
              <a:rPr lang="en-GB" sz="2000" dirty="0" smtClean="0">
                <a:solidFill>
                  <a:srgbClr val="FF6600"/>
                </a:solidFill>
                <a:latin typeface="Times New Roman" charset="0"/>
              </a:rPr>
              <a:t>Nature of dark  energy</a:t>
            </a:r>
          </a:p>
        </p:txBody>
      </p:sp>
      <p:sp>
        <p:nvSpPr>
          <p:cNvPr id="6" name="ZoneTexte 5"/>
          <p:cNvSpPr txBox="1"/>
          <p:nvPr/>
        </p:nvSpPr>
        <p:spPr>
          <a:xfrm>
            <a:off x="4038600" y="1066800"/>
            <a:ext cx="4800600" cy="1631216"/>
          </a:xfrm>
          <a:prstGeom prst="rect">
            <a:avLst/>
          </a:prstGeom>
          <a:noFill/>
        </p:spPr>
        <p:txBody>
          <a:bodyPr wrap="square">
            <a:prstTxWarp prst="textNoShape">
              <a:avLst/>
            </a:prstTxWarp>
            <a:spAutoFit/>
          </a:bodyPr>
          <a:lstStyle/>
          <a:p>
            <a:pPr marL="457200" indent="-457200">
              <a:buClr>
                <a:srgbClr val="FF0000"/>
              </a:buClr>
            </a:pPr>
            <a:r>
              <a:rPr lang="en-GB" sz="2000" dirty="0" smtClean="0">
                <a:solidFill>
                  <a:srgbClr val="FFFFFF"/>
                </a:solidFill>
                <a:latin typeface="Times New Roman" charset="0"/>
              </a:rPr>
              <a:t>Probe matter </a:t>
            </a:r>
            <a:r>
              <a:rPr lang="en-GB" sz="2000" dirty="0">
                <a:solidFill>
                  <a:srgbClr val="FFFFFF"/>
                </a:solidFill>
                <a:latin typeface="Times New Roman" charset="0"/>
              </a:rPr>
              <a:t>and interactions at the smallest scales</a:t>
            </a:r>
            <a:r>
              <a:rPr lang="en-GB" sz="2000" dirty="0" smtClean="0">
                <a:solidFill>
                  <a:srgbClr val="FFFFFF"/>
                </a:solidFill>
                <a:latin typeface="Times New Roman" charset="0"/>
              </a:rPr>
              <a:t> or highest energies beyond those of accelerators, through rare decays.</a:t>
            </a:r>
            <a:endParaRPr lang="en-US" sz="2000" dirty="0" smtClean="0">
              <a:solidFill>
                <a:srgbClr val="FFFFFF"/>
              </a:solidFill>
              <a:latin typeface="Times New Roman" charset="0"/>
            </a:endParaRPr>
          </a:p>
          <a:p>
            <a:pPr marL="514350" indent="-514350">
              <a:buClr>
                <a:srgbClr val="FF0000"/>
              </a:buClr>
              <a:buFont typeface="+mj-lt"/>
              <a:buAutoNum type="romanUcPeriod"/>
            </a:pPr>
            <a:r>
              <a:rPr lang="en-GB" sz="2000" dirty="0" smtClean="0">
                <a:solidFill>
                  <a:srgbClr val="FF6600"/>
                </a:solidFill>
                <a:latin typeface="Times New Roman" charset="0"/>
              </a:rPr>
              <a:t> Neutrino mass</a:t>
            </a:r>
          </a:p>
          <a:p>
            <a:pPr marL="514350" indent="-514350">
              <a:buClr>
                <a:srgbClr val="FF0000"/>
              </a:buClr>
              <a:buFont typeface="+mj-lt"/>
              <a:buAutoNum type="romanUcPeriod"/>
            </a:pPr>
            <a:r>
              <a:rPr lang="en-GB" sz="2000" dirty="0" smtClean="0">
                <a:solidFill>
                  <a:srgbClr val="FF6600"/>
                </a:solidFill>
                <a:latin typeface="Times New Roman" charset="0"/>
              </a:rPr>
              <a:t> Proton lifetime  and neutrino properties</a:t>
            </a:r>
          </a:p>
        </p:txBody>
      </p:sp>
      <p:pic>
        <p:nvPicPr>
          <p:cNvPr id="14" name="Image 10"/>
          <p:cNvPicPr>
            <a:picLocks noChangeAspect="1"/>
          </p:cNvPicPr>
          <p:nvPr/>
        </p:nvPicPr>
        <p:blipFill>
          <a:blip r:embed="rId2"/>
          <a:srcRect/>
          <a:stretch>
            <a:fillRect/>
          </a:stretch>
        </p:blipFill>
        <p:spPr bwMode="auto">
          <a:xfrm>
            <a:off x="152400" y="1066800"/>
            <a:ext cx="3581400" cy="5586984"/>
          </a:xfrm>
          <a:prstGeom prst="rect">
            <a:avLst/>
          </a:prstGeom>
          <a:noFill/>
          <a:ln w="9525">
            <a:noFill/>
            <a:miter lim="800000"/>
            <a:headEnd/>
            <a:tailEnd/>
          </a:ln>
        </p:spPr>
      </p:pic>
      <p:sp>
        <p:nvSpPr>
          <p:cNvPr id="7" name="Ellipse 6"/>
          <p:cNvSpPr/>
          <p:nvPr/>
        </p:nvSpPr>
        <p:spPr bwMode="auto">
          <a:xfrm>
            <a:off x="0" y="4495800"/>
            <a:ext cx="1828800" cy="14478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8" name="Ellipse 7"/>
          <p:cNvSpPr/>
          <p:nvPr/>
        </p:nvSpPr>
        <p:spPr bwMode="auto">
          <a:xfrm>
            <a:off x="152400" y="5410200"/>
            <a:ext cx="1752600" cy="14478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10" name="Connecteur droit avec flèche 9"/>
          <p:cNvCxnSpPr/>
          <p:nvPr/>
        </p:nvCxnSpPr>
        <p:spPr bwMode="auto">
          <a:xfrm rot="5400000">
            <a:off x="1295400" y="3048000"/>
            <a:ext cx="3352800" cy="2133600"/>
          </a:xfrm>
          <a:prstGeom prst="straightConnector1">
            <a:avLst/>
          </a:prstGeom>
          <a:solidFill>
            <a:schemeClr val="accent1"/>
          </a:solidFill>
          <a:ln w="57150" cap="flat" cmpd="sng" algn="ctr">
            <a:solidFill>
              <a:srgbClr val="FF0000"/>
            </a:solidFill>
            <a:prstDash val="solid"/>
            <a:round/>
            <a:headEnd type="none" w="med" len="med"/>
            <a:tailEnd type="arrow" w="med" len="med"/>
          </a:ln>
          <a:effectLst/>
        </p:spPr>
      </p:cxnSp>
      <p:cxnSp>
        <p:nvCxnSpPr>
          <p:cNvPr id="15" name="Connecteur droit avec flèche 14"/>
          <p:cNvCxnSpPr>
            <a:stCxn id="5" idx="1"/>
            <a:endCxn id="7" idx="7"/>
          </p:cNvCxnSpPr>
          <p:nvPr/>
        </p:nvCxnSpPr>
        <p:spPr bwMode="auto">
          <a:xfrm rot="10800000" flipV="1">
            <a:off x="1560978" y="3327231"/>
            <a:ext cx="2553822" cy="1380593"/>
          </a:xfrm>
          <a:prstGeom prst="straightConnector1">
            <a:avLst/>
          </a:prstGeom>
          <a:solidFill>
            <a:schemeClr val="accent1"/>
          </a:solidFill>
          <a:ln w="57150" cap="flat" cmpd="sng" algn="ctr">
            <a:solidFill>
              <a:srgbClr val="FF0000"/>
            </a:solidFill>
            <a:prstDash val="solid"/>
            <a:round/>
            <a:headEnd type="none" w="med" len="med"/>
            <a:tailEnd type="arrow" w="med" len="med"/>
          </a:ln>
          <a:effectLst/>
        </p:spPr>
      </p:cxnSp>
      <p:sp>
        <p:nvSpPr>
          <p:cNvPr id="19" name="Ellipse 18"/>
          <p:cNvSpPr/>
          <p:nvPr/>
        </p:nvSpPr>
        <p:spPr bwMode="auto">
          <a:xfrm>
            <a:off x="0" y="1219200"/>
            <a:ext cx="1752600" cy="15240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20" name="Connecteur droit avec flèche 19"/>
          <p:cNvCxnSpPr/>
          <p:nvPr/>
        </p:nvCxnSpPr>
        <p:spPr bwMode="auto">
          <a:xfrm rot="10800000">
            <a:off x="1600200" y="2362200"/>
            <a:ext cx="2438400" cy="1219200"/>
          </a:xfrm>
          <a:prstGeom prst="straightConnector1">
            <a:avLst/>
          </a:prstGeom>
          <a:solidFill>
            <a:schemeClr val="accent1"/>
          </a:solidFill>
          <a:ln w="57150" cap="flat" cmpd="sng" algn="ctr">
            <a:solidFill>
              <a:srgbClr val="FF0000"/>
            </a:solidFill>
            <a:prstDash val="solid"/>
            <a:round/>
            <a:headEnd type="none" w="med" len="med"/>
            <a:tailEnd type="arrow" w="med" len="med"/>
          </a:ln>
          <a:effectLst/>
        </p:spPr>
      </p:cxnSp>
      <p:cxnSp>
        <p:nvCxnSpPr>
          <p:cNvPr id="23" name="Connecteur droit avec flèche 22"/>
          <p:cNvCxnSpPr/>
          <p:nvPr/>
        </p:nvCxnSpPr>
        <p:spPr bwMode="auto">
          <a:xfrm rot="16200000" flipV="1">
            <a:off x="952500" y="3009900"/>
            <a:ext cx="3276600" cy="2590800"/>
          </a:xfrm>
          <a:prstGeom prst="straightConnector1">
            <a:avLst/>
          </a:prstGeom>
          <a:solidFill>
            <a:schemeClr val="accent1"/>
          </a:solidFill>
          <a:ln w="57150" cap="flat" cmpd="sng" algn="ctr">
            <a:solidFill>
              <a:srgbClr val="FF0000"/>
            </a:solidFill>
            <a:prstDash val="solid"/>
            <a:round/>
            <a:headEnd type="none" w="med" len="med"/>
            <a:tailEnd type="arrow" w="med" len="med"/>
          </a:ln>
          <a:effectLst/>
        </p:spPr>
      </p:cxnSp>
      <p:cxnSp>
        <p:nvCxnSpPr>
          <p:cNvPr id="26" name="Connecteur droit avec flèche 25"/>
          <p:cNvCxnSpPr/>
          <p:nvPr/>
        </p:nvCxnSpPr>
        <p:spPr bwMode="auto">
          <a:xfrm rot="10800000" flipV="1">
            <a:off x="1981200" y="5943600"/>
            <a:ext cx="1905000" cy="457200"/>
          </a:xfrm>
          <a:prstGeom prst="straightConnector1">
            <a:avLst/>
          </a:prstGeom>
          <a:solidFill>
            <a:schemeClr val="accent1"/>
          </a:solidFill>
          <a:ln w="57150" cap="flat" cmpd="sng" algn="ctr">
            <a:solidFill>
              <a:srgbClr val="FF0000"/>
            </a:solidFill>
            <a:prstDash val="solid"/>
            <a:round/>
            <a:headEnd type="none" w="med" len="med"/>
            <a:tailEnd type="arrow" w="med" len="med"/>
          </a:ln>
          <a:effectLst/>
        </p:spPr>
      </p:cxnSp>
      <p:cxnSp>
        <p:nvCxnSpPr>
          <p:cNvPr id="16" name="Connecteur droit avec flèche 15"/>
          <p:cNvCxnSpPr/>
          <p:nvPr/>
        </p:nvCxnSpPr>
        <p:spPr bwMode="auto">
          <a:xfrm rot="10800000" flipV="1">
            <a:off x="1295400" y="3352800"/>
            <a:ext cx="2743200" cy="381000"/>
          </a:xfrm>
          <a:prstGeom prst="straightConnector1">
            <a:avLst/>
          </a:prstGeom>
          <a:solidFill>
            <a:schemeClr val="accent1"/>
          </a:solidFill>
          <a:ln w="57150" cap="flat" cmpd="sng" algn="ctr">
            <a:solidFill>
              <a:srgbClr val="FF0000"/>
            </a:solidFill>
            <a:prstDash val="solid"/>
            <a:round/>
            <a:headEnd type="none" w="med" len="med"/>
            <a:tailEnd type="arrow" w="med" len="me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9" grpId="0" animBg="1"/>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 name="Text Box 2"/>
          <p:cNvSpPr txBox="1">
            <a:spLocks noChangeArrowheads="1"/>
          </p:cNvSpPr>
          <p:nvPr/>
        </p:nvSpPr>
        <p:spPr bwMode="auto">
          <a:xfrm>
            <a:off x="685800" y="188913"/>
            <a:ext cx="7772400" cy="503237"/>
          </a:xfrm>
          <a:prstGeom prst="rect">
            <a:avLst/>
          </a:prstGeom>
          <a:noFill/>
          <a:ln w="9525">
            <a:noFill/>
            <a:miter lim="800000"/>
            <a:headEnd/>
            <a:tailEnd/>
          </a:ln>
          <a:effectLst/>
        </p:spPr>
        <p:txBody>
          <a:bodyPr anchor="ctr"/>
          <a:lstStyle/>
          <a:p>
            <a:pPr algn="ctr" eaLnBrk="0" hangingPunct="0">
              <a:defRPr/>
            </a:pPr>
            <a:r>
              <a:rPr lang="en-US" sz="1800" b="1">
                <a:solidFill>
                  <a:srgbClr val="FF0000"/>
                </a:solidFill>
                <a:effectLst>
                  <a:outerShdw blurRad="38100" dist="38100" dir="2700000" algn="tl">
                    <a:srgbClr val="000000"/>
                  </a:outerShdw>
                </a:effectLst>
                <a:latin typeface="Arial" pitchFamily="34" charset="0"/>
              </a:rPr>
              <a:t>Experiments and techniques</a:t>
            </a:r>
          </a:p>
        </p:txBody>
      </p:sp>
      <p:grpSp>
        <p:nvGrpSpPr>
          <p:cNvPr id="68" name="Group 3"/>
          <p:cNvGrpSpPr>
            <a:grpSpLocks/>
          </p:cNvGrpSpPr>
          <p:nvPr/>
        </p:nvGrpSpPr>
        <p:grpSpPr bwMode="auto">
          <a:xfrm>
            <a:off x="323850" y="836613"/>
            <a:ext cx="3527425" cy="5616575"/>
            <a:chOff x="204" y="527"/>
            <a:chExt cx="2222" cy="3538"/>
          </a:xfrm>
        </p:grpSpPr>
        <p:grpSp>
          <p:nvGrpSpPr>
            <p:cNvPr id="69" name="Group 4"/>
            <p:cNvGrpSpPr>
              <a:grpSpLocks/>
            </p:cNvGrpSpPr>
            <p:nvPr/>
          </p:nvGrpSpPr>
          <p:grpSpPr bwMode="auto">
            <a:xfrm>
              <a:off x="204" y="527"/>
              <a:ext cx="2222" cy="1542"/>
              <a:chOff x="567" y="709"/>
              <a:chExt cx="2222" cy="1542"/>
            </a:xfrm>
          </p:grpSpPr>
          <p:sp>
            <p:nvSpPr>
              <p:cNvPr id="87" name="Oval 5"/>
              <p:cNvSpPr>
                <a:spLocks noChangeArrowheads="1"/>
              </p:cNvSpPr>
              <p:nvPr/>
            </p:nvSpPr>
            <p:spPr bwMode="auto">
              <a:xfrm>
                <a:off x="567" y="709"/>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88" name="Group 6"/>
              <p:cNvGrpSpPr>
                <a:grpSpLocks/>
              </p:cNvGrpSpPr>
              <p:nvPr/>
            </p:nvGrpSpPr>
            <p:grpSpPr bwMode="auto">
              <a:xfrm>
                <a:off x="823" y="1016"/>
                <a:ext cx="1597" cy="945"/>
                <a:chOff x="823" y="1016"/>
                <a:chExt cx="1597" cy="945"/>
              </a:xfrm>
            </p:grpSpPr>
            <p:sp>
              <p:nvSpPr>
                <p:cNvPr id="89" name="Rectangle 7" descr="Diagonali larghe verso l'alto"/>
                <p:cNvSpPr>
                  <a:spLocks noChangeArrowheads="1"/>
                </p:cNvSpPr>
                <p:nvPr/>
              </p:nvSpPr>
              <p:spPr bwMode="auto">
                <a:xfrm>
                  <a:off x="932" y="1016"/>
                  <a:ext cx="1488" cy="528"/>
                </a:xfrm>
                <a:prstGeom prst="rect">
                  <a:avLst/>
                </a:prstGeom>
                <a:pattFill prst="wdUpDiag">
                  <a:fgClr>
                    <a:srgbClr val="CCECFF"/>
                  </a:fgClr>
                  <a:bgClr>
                    <a:srgbClr val="FFCCFF"/>
                  </a:bgClr>
                </a:pattFill>
                <a:ln w="9525">
                  <a:solidFill>
                    <a:srgbClr val="FF33CC"/>
                  </a:solidFill>
                  <a:miter lim="800000"/>
                  <a:headEnd/>
                  <a:tailEnd/>
                </a:ln>
              </p:spPr>
              <p:txBody>
                <a:bodyPr wrap="none" anchor="ctr">
                  <a:prstTxWarp prst="textNoShape">
                    <a:avLst/>
                  </a:prstTxWarp>
                </a:bodyPr>
                <a:lstStyle/>
                <a:p>
                  <a:endParaRPr lang="fr-FR" sz="1800"/>
                </a:p>
              </p:txBody>
            </p:sp>
            <p:grpSp>
              <p:nvGrpSpPr>
                <p:cNvPr id="90" name="Group 8"/>
                <p:cNvGrpSpPr>
                  <a:grpSpLocks/>
                </p:cNvGrpSpPr>
                <p:nvPr/>
              </p:nvGrpSpPr>
              <p:grpSpPr bwMode="auto">
                <a:xfrm>
                  <a:off x="1357" y="1016"/>
                  <a:ext cx="522" cy="501"/>
                  <a:chOff x="1769" y="2832"/>
                  <a:chExt cx="522" cy="501"/>
                </a:xfrm>
              </p:grpSpPr>
              <p:sp>
                <p:nvSpPr>
                  <p:cNvPr id="93" name="Freeform 9"/>
                  <p:cNvSpPr>
                    <a:spLocks/>
                  </p:cNvSpPr>
                  <p:nvPr/>
                </p:nvSpPr>
                <p:spPr bwMode="auto">
                  <a:xfrm>
                    <a:off x="1792" y="2888"/>
                    <a:ext cx="296" cy="224"/>
                  </a:xfrm>
                  <a:custGeom>
                    <a:avLst/>
                    <a:gdLst>
                      <a:gd name="T0" fmla="*/ 72 w 296"/>
                      <a:gd name="T1" fmla="*/ 224 h 224"/>
                      <a:gd name="T2" fmla="*/ 176 w 296"/>
                      <a:gd name="T3" fmla="*/ 184 h 224"/>
                      <a:gd name="T4" fmla="*/ 192 w 296"/>
                      <a:gd name="T5" fmla="*/ 160 h 224"/>
                      <a:gd name="T6" fmla="*/ 0 w 296"/>
                      <a:gd name="T7" fmla="*/ 120 h 224"/>
                      <a:gd name="T8" fmla="*/ 72 w 296"/>
                      <a:gd name="T9" fmla="*/ 120 h 224"/>
                      <a:gd name="T10" fmla="*/ 128 w 296"/>
                      <a:gd name="T11" fmla="*/ 96 h 224"/>
                      <a:gd name="T12" fmla="*/ 176 w 296"/>
                      <a:gd name="T13" fmla="*/ 64 h 224"/>
                      <a:gd name="T14" fmla="*/ 232 w 296"/>
                      <a:gd name="T15" fmla="*/ 120 h 224"/>
                      <a:gd name="T16" fmla="*/ 240 w 296"/>
                      <a:gd name="T17" fmla="*/ 56 h 224"/>
                      <a:gd name="T18" fmla="*/ 256 w 296"/>
                      <a:gd name="T19" fmla="*/ 0 h 224"/>
                      <a:gd name="T20" fmla="*/ 296 w 296"/>
                      <a:gd name="T21" fmla="*/ 8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6"/>
                      <a:gd name="T34" fmla="*/ 0 h 224"/>
                      <a:gd name="T35" fmla="*/ 296 w 296"/>
                      <a:gd name="T36" fmla="*/ 224 h 2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6" h="224">
                        <a:moveTo>
                          <a:pt x="72" y="224"/>
                        </a:moveTo>
                        <a:cubicBezTo>
                          <a:pt x="108" y="206"/>
                          <a:pt x="143" y="206"/>
                          <a:pt x="176" y="184"/>
                        </a:cubicBezTo>
                        <a:cubicBezTo>
                          <a:pt x="181" y="176"/>
                          <a:pt x="197" y="168"/>
                          <a:pt x="192" y="160"/>
                        </a:cubicBezTo>
                        <a:cubicBezTo>
                          <a:pt x="160" y="104"/>
                          <a:pt x="23" y="121"/>
                          <a:pt x="0" y="120"/>
                        </a:cubicBezTo>
                        <a:cubicBezTo>
                          <a:pt x="17" y="70"/>
                          <a:pt x="41" y="99"/>
                          <a:pt x="72" y="120"/>
                        </a:cubicBezTo>
                        <a:cubicBezTo>
                          <a:pt x="97" y="112"/>
                          <a:pt x="103" y="111"/>
                          <a:pt x="128" y="96"/>
                        </a:cubicBezTo>
                        <a:cubicBezTo>
                          <a:pt x="144" y="86"/>
                          <a:pt x="176" y="64"/>
                          <a:pt x="176" y="64"/>
                        </a:cubicBezTo>
                        <a:cubicBezTo>
                          <a:pt x="202" y="103"/>
                          <a:pt x="183" y="108"/>
                          <a:pt x="232" y="120"/>
                        </a:cubicBezTo>
                        <a:cubicBezTo>
                          <a:pt x="263" y="89"/>
                          <a:pt x="282" y="84"/>
                          <a:pt x="240" y="56"/>
                        </a:cubicBezTo>
                        <a:cubicBezTo>
                          <a:pt x="219" y="25"/>
                          <a:pt x="219" y="12"/>
                          <a:pt x="256" y="0"/>
                        </a:cubicBezTo>
                        <a:cubicBezTo>
                          <a:pt x="269" y="3"/>
                          <a:pt x="296" y="8"/>
                          <a:pt x="296" y="8"/>
                        </a:cubicBezTo>
                      </a:path>
                    </a:pathLst>
                  </a:custGeom>
                  <a:noFill/>
                  <a:ln w="9525">
                    <a:solidFill>
                      <a:schemeClr val="accent2"/>
                    </a:solidFill>
                    <a:round/>
                    <a:headEnd/>
                    <a:tailEnd/>
                  </a:ln>
                </p:spPr>
                <p:txBody>
                  <a:bodyPr>
                    <a:prstTxWarp prst="textNoShape">
                      <a:avLst/>
                    </a:prstTxWarp>
                  </a:bodyPr>
                  <a:lstStyle/>
                  <a:p>
                    <a:endParaRPr lang="fr-FR" sz="1800"/>
                  </a:p>
                </p:txBody>
              </p:sp>
              <p:sp>
                <p:nvSpPr>
                  <p:cNvPr id="94" name="Freeform 10"/>
                  <p:cNvSpPr>
                    <a:spLocks/>
                  </p:cNvSpPr>
                  <p:nvPr/>
                </p:nvSpPr>
                <p:spPr bwMode="auto">
                  <a:xfrm>
                    <a:off x="1769" y="3112"/>
                    <a:ext cx="370" cy="175"/>
                  </a:xfrm>
                  <a:custGeom>
                    <a:avLst/>
                    <a:gdLst>
                      <a:gd name="T0" fmla="*/ 103 w 370"/>
                      <a:gd name="T1" fmla="*/ 0 h 175"/>
                      <a:gd name="T2" fmla="*/ 47 w 370"/>
                      <a:gd name="T3" fmla="*/ 56 h 175"/>
                      <a:gd name="T4" fmla="*/ 63 w 370"/>
                      <a:gd name="T5" fmla="*/ 120 h 175"/>
                      <a:gd name="T6" fmla="*/ 159 w 370"/>
                      <a:gd name="T7" fmla="*/ 104 h 175"/>
                      <a:gd name="T8" fmla="*/ 207 w 370"/>
                      <a:gd name="T9" fmla="*/ 80 h 175"/>
                      <a:gd name="T10" fmla="*/ 295 w 370"/>
                      <a:gd name="T11" fmla="*/ 112 h 175"/>
                      <a:gd name="T12" fmla="*/ 343 w 370"/>
                      <a:gd name="T13" fmla="*/ 56 h 175"/>
                      <a:gd name="T14" fmla="*/ 351 w 370"/>
                      <a:gd name="T15" fmla="*/ 136 h 175"/>
                      <a:gd name="T16" fmla="*/ 327 w 370"/>
                      <a:gd name="T17" fmla="*/ 160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0"/>
                      <a:gd name="T28" fmla="*/ 0 h 175"/>
                      <a:gd name="T29" fmla="*/ 370 w 37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0" h="175">
                        <a:moveTo>
                          <a:pt x="103" y="0"/>
                        </a:moveTo>
                        <a:cubicBezTo>
                          <a:pt x="126" y="68"/>
                          <a:pt x="161" y="45"/>
                          <a:pt x="47" y="56"/>
                        </a:cubicBezTo>
                        <a:cubicBezTo>
                          <a:pt x="0" y="87"/>
                          <a:pt x="15" y="108"/>
                          <a:pt x="63" y="120"/>
                        </a:cubicBezTo>
                        <a:cubicBezTo>
                          <a:pt x="95" y="114"/>
                          <a:pt x="128" y="113"/>
                          <a:pt x="159" y="104"/>
                        </a:cubicBezTo>
                        <a:cubicBezTo>
                          <a:pt x="176" y="99"/>
                          <a:pt x="190" y="86"/>
                          <a:pt x="207" y="80"/>
                        </a:cubicBezTo>
                        <a:cubicBezTo>
                          <a:pt x="224" y="130"/>
                          <a:pt x="244" y="119"/>
                          <a:pt x="295" y="112"/>
                        </a:cubicBezTo>
                        <a:cubicBezTo>
                          <a:pt x="316" y="80"/>
                          <a:pt x="306" y="68"/>
                          <a:pt x="343" y="56"/>
                        </a:cubicBezTo>
                        <a:cubicBezTo>
                          <a:pt x="352" y="84"/>
                          <a:pt x="370" y="108"/>
                          <a:pt x="351" y="136"/>
                        </a:cubicBezTo>
                        <a:cubicBezTo>
                          <a:pt x="325" y="175"/>
                          <a:pt x="327" y="136"/>
                          <a:pt x="327" y="160"/>
                        </a:cubicBezTo>
                      </a:path>
                    </a:pathLst>
                  </a:custGeom>
                  <a:noFill/>
                  <a:ln w="9525">
                    <a:solidFill>
                      <a:srgbClr val="FF0000"/>
                    </a:solidFill>
                    <a:round/>
                    <a:headEnd/>
                    <a:tailEnd/>
                  </a:ln>
                </p:spPr>
                <p:txBody>
                  <a:bodyPr>
                    <a:prstTxWarp prst="textNoShape">
                      <a:avLst/>
                    </a:prstTxWarp>
                  </a:bodyPr>
                  <a:lstStyle/>
                  <a:p>
                    <a:endParaRPr lang="fr-FR" sz="1800"/>
                  </a:p>
                </p:txBody>
              </p:sp>
              <p:sp>
                <p:nvSpPr>
                  <p:cNvPr id="95" name="Oval 11"/>
                  <p:cNvSpPr>
                    <a:spLocks noChangeArrowheads="1"/>
                  </p:cNvSpPr>
                  <p:nvPr/>
                </p:nvSpPr>
                <p:spPr bwMode="auto">
                  <a:xfrm>
                    <a:off x="1824" y="307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96" name="Text Box 12"/>
                  <p:cNvSpPr txBox="1">
                    <a:spLocks noChangeArrowheads="1"/>
                  </p:cNvSpPr>
                  <p:nvPr/>
                </p:nvSpPr>
                <p:spPr bwMode="auto">
                  <a:xfrm>
                    <a:off x="2054" y="283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97" name="Text Box 13"/>
                  <p:cNvSpPr txBox="1">
                    <a:spLocks noChangeArrowheads="1"/>
                  </p:cNvSpPr>
                  <p:nvPr/>
                </p:nvSpPr>
                <p:spPr bwMode="auto">
                  <a:xfrm>
                    <a:off x="2102" y="316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grpSp>
            <p:sp>
              <p:nvSpPr>
                <p:cNvPr id="91" name="Text Box 14"/>
                <p:cNvSpPr txBox="1">
                  <a:spLocks noChangeArrowheads="1"/>
                </p:cNvSpPr>
                <p:nvPr/>
              </p:nvSpPr>
              <p:spPr bwMode="auto">
                <a:xfrm>
                  <a:off x="1027" y="1589"/>
                  <a:ext cx="1288" cy="233"/>
                </a:xfrm>
                <a:prstGeom prst="rect">
                  <a:avLst/>
                </a:prstGeom>
                <a:noFill/>
                <a:ln w="9525">
                  <a:noFill/>
                  <a:miter lim="800000"/>
                  <a:headEnd/>
                  <a:tailEnd/>
                </a:ln>
              </p:spPr>
              <p:txBody>
                <a:bodyPr wrap="none">
                  <a:prstTxWarp prst="textNoShape">
                    <a:avLst/>
                  </a:prstTxWarp>
                  <a:spAutoFit/>
                </a:bodyPr>
                <a:lstStyle/>
                <a:p>
                  <a:pPr algn="ctr"/>
                  <a:r>
                    <a:rPr lang="en-US" sz="1800">
                      <a:solidFill>
                        <a:srgbClr val="6699FF"/>
                      </a:solidFill>
                    </a:rPr>
                    <a:t>Source</a:t>
                  </a:r>
                  <a:r>
                    <a:rPr lang="en-US" sz="1800"/>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996633"/>
                    </a:solidFill>
                  </a:endParaRPr>
                </a:p>
              </p:txBody>
            </p:sp>
            <p:sp>
              <p:nvSpPr>
                <p:cNvPr id="92" name="Text Box 15"/>
                <p:cNvSpPr txBox="1">
                  <a:spLocks noChangeArrowheads="1"/>
                </p:cNvSpPr>
                <p:nvPr/>
              </p:nvSpPr>
              <p:spPr bwMode="auto">
                <a:xfrm>
                  <a:off x="823" y="1796"/>
                  <a:ext cx="1336" cy="165"/>
                </a:xfrm>
                <a:prstGeom prst="rect">
                  <a:avLst/>
                </a:prstGeom>
                <a:noFill/>
                <a:ln w="9525">
                  <a:noFill/>
                  <a:miter lim="800000"/>
                  <a:headEnd/>
                  <a:tailEnd/>
                </a:ln>
              </p:spPr>
              <p:txBody>
                <a:bodyPr wrap="none">
                  <a:prstTxWarp prst="textNoShape">
                    <a:avLst/>
                  </a:prstTxWarp>
                  <a:spAutoFit/>
                </a:bodyPr>
                <a:lstStyle/>
                <a:p>
                  <a:r>
                    <a:rPr lang="it-IT" sz="1100"/>
                    <a:t>Easy to approach </a:t>
                  </a:r>
                  <a:r>
                    <a:rPr lang="it-IT" sz="1100">
                      <a:solidFill>
                        <a:srgbClr val="FF0000"/>
                      </a:solidFill>
                    </a:rPr>
                    <a:t>the ton scale</a:t>
                  </a:r>
                </a:p>
              </p:txBody>
            </p:sp>
          </p:grpSp>
        </p:grpSp>
        <p:grpSp>
          <p:nvGrpSpPr>
            <p:cNvPr id="70" name="Group 16"/>
            <p:cNvGrpSpPr>
              <a:grpSpLocks/>
            </p:cNvGrpSpPr>
            <p:nvPr/>
          </p:nvGrpSpPr>
          <p:grpSpPr bwMode="auto">
            <a:xfrm>
              <a:off x="204" y="2523"/>
              <a:ext cx="2222" cy="1542"/>
              <a:chOff x="522" y="2523"/>
              <a:chExt cx="2222" cy="1542"/>
            </a:xfrm>
          </p:grpSpPr>
          <p:sp>
            <p:nvSpPr>
              <p:cNvPr id="72" name="Oval 17"/>
              <p:cNvSpPr>
                <a:spLocks noChangeArrowheads="1"/>
              </p:cNvSpPr>
              <p:nvPr/>
            </p:nvSpPr>
            <p:spPr bwMode="auto">
              <a:xfrm>
                <a:off x="522" y="252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73" name="Group 18"/>
              <p:cNvGrpSpPr>
                <a:grpSpLocks/>
              </p:cNvGrpSpPr>
              <p:nvPr/>
            </p:nvGrpSpPr>
            <p:grpSpPr bwMode="auto">
              <a:xfrm>
                <a:off x="839" y="2766"/>
                <a:ext cx="1561" cy="1000"/>
                <a:chOff x="839" y="2766"/>
                <a:chExt cx="1561" cy="1000"/>
              </a:xfrm>
            </p:grpSpPr>
            <p:sp>
              <p:nvSpPr>
                <p:cNvPr id="74" name="Rectangle 19" descr="Diagonali larghe verso l'alto"/>
                <p:cNvSpPr>
                  <a:spLocks noChangeArrowheads="1"/>
                </p:cNvSpPr>
                <p:nvPr/>
              </p:nvSpPr>
              <p:spPr bwMode="auto">
                <a:xfrm>
                  <a:off x="912" y="2795"/>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75" name="Rectangle 20" descr="Diagonali larghe verso l'alto"/>
                <p:cNvSpPr>
                  <a:spLocks noChangeArrowheads="1"/>
                </p:cNvSpPr>
                <p:nvPr/>
              </p:nvSpPr>
              <p:spPr bwMode="auto">
                <a:xfrm>
                  <a:off x="912" y="3224"/>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76" name="Rectangle 21" descr="Diagonali larghe verso l'alto"/>
                <p:cNvSpPr>
                  <a:spLocks noChangeArrowheads="1"/>
                </p:cNvSpPr>
                <p:nvPr/>
              </p:nvSpPr>
              <p:spPr bwMode="auto">
                <a:xfrm>
                  <a:off x="912" y="3008"/>
                  <a:ext cx="1488" cy="96"/>
                </a:xfrm>
                <a:prstGeom prst="rect">
                  <a:avLst/>
                </a:prstGeom>
                <a:pattFill prst="wdUpDiag">
                  <a:fgClr>
                    <a:schemeClr val="hlink"/>
                  </a:fgClr>
                  <a:bgClr>
                    <a:srgbClr val="FFFFFF"/>
                  </a:bgClr>
                </a:pattFill>
                <a:ln w="9525">
                  <a:solidFill>
                    <a:srgbClr val="6699FF"/>
                  </a:solidFill>
                  <a:miter lim="800000"/>
                  <a:headEnd/>
                  <a:tailEnd/>
                </a:ln>
              </p:spPr>
              <p:txBody>
                <a:bodyPr wrap="none" anchor="ctr">
                  <a:prstTxWarp prst="textNoShape">
                    <a:avLst/>
                  </a:prstTxWarp>
                </a:bodyPr>
                <a:lstStyle/>
                <a:p>
                  <a:endParaRPr lang="fr-FR" sz="1800"/>
                </a:p>
              </p:txBody>
            </p:sp>
            <p:sp>
              <p:nvSpPr>
                <p:cNvPr id="77" name="Oval 22"/>
                <p:cNvSpPr>
                  <a:spLocks noChangeArrowheads="1"/>
                </p:cNvSpPr>
                <p:nvPr/>
              </p:nvSpPr>
              <p:spPr bwMode="auto">
                <a:xfrm>
                  <a:off x="1488" y="303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78" name="Text Box 23"/>
                <p:cNvSpPr txBox="1">
                  <a:spLocks noChangeArrowheads="1"/>
                </p:cNvSpPr>
                <p:nvPr/>
              </p:nvSpPr>
              <p:spPr bwMode="auto">
                <a:xfrm>
                  <a:off x="1718" y="279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79" name="Text Box 24"/>
                <p:cNvSpPr txBox="1">
                  <a:spLocks noChangeArrowheads="1"/>
                </p:cNvSpPr>
                <p:nvPr/>
              </p:nvSpPr>
              <p:spPr bwMode="auto">
                <a:xfrm>
                  <a:off x="1766" y="312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sp>
              <p:nvSpPr>
                <p:cNvPr id="80" name="Text Box 25"/>
                <p:cNvSpPr txBox="1">
                  <a:spLocks noChangeArrowheads="1"/>
                </p:cNvSpPr>
                <p:nvPr/>
              </p:nvSpPr>
              <p:spPr bwMode="auto">
                <a:xfrm>
                  <a:off x="1949" y="2970"/>
                  <a:ext cx="383" cy="165"/>
                </a:xfrm>
                <a:prstGeom prst="rect">
                  <a:avLst/>
                </a:prstGeom>
                <a:noFill/>
                <a:ln w="9525">
                  <a:noFill/>
                  <a:miter lim="800000"/>
                  <a:headEnd/>
                  <a:tailEnd/>
                </a:ln>
              </p:spPr>
              <p:txBody>
                <a:bodyPr wrap="none">
                  <a:prstTxWarp prst="textNoShape">
                    <a:avLst/>
                  </a:prstTxWarp>
                  <a:spAutoFit/>
                </a:bodyPr>
                <a:lstStyle/>
                <a:p>
                  <a:r>
                    <a:rPr lang="en-US" sz="1050">
                      <a:solidFill>
                        <a:srgbClr val="009999"/>
                      </a:solidFill>
                    </a:rPr>
                    <a:t>source</a:t>
                  </a:r>
                </a:p>
              </p:txBody>
            </p:sp>
            <p:sp>
              <p:nvSpPr>
                <p:cNvPr id="81" name="Text Box 26"/>
                <p:cNvSpPr txBox="1">
                  <a:spLocks noChangeArrowheads="1"/>
                </p:cNvSpPr>
                <p:nvPr/>
              </p:nvSpPr>
              <p:spPr bwMode="auto">
                <a:xfrm>
                  <a:off x="1938" y="3195"/>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82" name="Text Box 27"/>
                <p:cNvSpPr txBox="1">
                  <a:spLocks noChangeArrowheads="1"/>
                </p:cNvSpPr>
                <p:nvPr/>
              </p:nvSpPr>
              <p:spPr bwMode="auto">
                <a:xfrm>
                  <a:off x="1938" y="2766"/>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83" name="Text Box 28"/>
                <p:cNvSpPr txBox="1">
                  <a:spLocks noChangeArrowheads="1"/>
                </p:cNvSpPr>
                <p:nvPr/>
              </p:nvSpPr>
              <p:spPr bwMode="auto">
                <a:xfrm>
                  <a:off x="1008" y="3390"/>
                  <a:ext cx="1288" cy="233"/>
                </a:xfrm>
                <a:prstGeom prst="rect">
                  <a:avLst/>
                </a:prstGeom>
                <a:noFill/>
                <a:ln w="9525">
                  <a:noFill/>
                  <a:miter lim="800000"/>
                  <a:headEnd/>
                  <a:tailEnd/>
                </a:ln>
              </p:spPr>
              <p:txBody>
                <a:bodyPr wrap="none">
                  <a:prstTxWarp prst="textNoShape">
                    <a:avLst/>
                  </a:prstTxWarp>
                  <a:spAutoFit/>
                </a:bodyPr>
                <a:lstStyle/>
                <a:p>
                  <a:r>
                    <a:rPr lang="en-US" sz="1800">
                      <a:solidFill>
                        <a:srgbClr val="6699FF"/>
                      </a:solidFill>
                    </a:rPr>
                    <a:t>Source</a:t>
                  </a:r>
                  <a:r>
                    <a:rPr lang="en-US" sz="1800">
                      <a:solidFill>
                        <a:srgbClr val="FF0000"/>
                      </a:solidFill>
                    </a:rPr>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FF33CC"/>
                    </a:solidFill>
                  </a:endParaRPr>
                </a:p>
              </p:txBody>
            </p:sp>
            <p:sp>
              <p:nvSpPr>
                <p:cNvPr id="84" name="Line 29"/>
                <p:cNvSpPr>
                  <a:spLocks noChangeShapeType="1"/>
                </p:cNvSpPr>
                <p:nvPr/>
              </p:nvSpPr>
              <p:spPr bwMode="auto">
                <a:xfrm flipV="1">
                  <a:off x="1565" y="2840"/>
                  <a:ext cx="226" cy="182"/>
                </a:xfrm>
                <a:prstGeom prst="line">
                  <a:avLst/>
                </a:prstGeom>
                <a:noFill/>
                <a:ln w="9525">
                  <a:solidFill>
                    <a:schemeClr val="accent2"/>
                  </a:solidFill>
                  <a:round/>
                  <a:headEnd/>
                  <a:tailEnd/>
                </a:ln>
              </p:spPr>
              <p:txBody>
                <a:bodyPr>
                  <a:prstTxWarp prst="textNoShape">
                    <a:avLst/>
                  </a:prstTxWarp>
                </a:bodyPr>
                <a:lstStyle/>
                <a:p>
                  <a:endParaRPr lang="fr-FR" sz="1800"/>
                </a:p>
              </p:txBody>
            </p:sp>
            <p:sp>
              <p:nvSpPr>
                <p:cNvPr id="85" name="Line 30"/>
                <p:cNvSpPr>
                  <a:spLocks noChangeShapeType="1"/>
                </p:cNvSpPr>
                <p:nvPr/>
              </p:nvSpPr>
              <p:spPr bwMode="auto">
                <a:xfrm>
                  <a:off x="1549" y="3099"/>
                  <a:ext cx="272" cy="182"/>
                </a:xfrm>
                <a:prstGeom prst="line">
                  <a:avLst/>
                </a:prstGeom>
                <a:noFill/>
                <a:ln w="9525">
                  <a:solidFill>
                    <a:srgbClr val="FF0000"/>
                  </a:solidFill>
                  <a:round/>
                  <a:headEnd/>
                  <a:tailEnd/>
                </a:ln>
              </p:spPr>
              <p:txBody>
                <a:bodyPr>
                  <a:prstTxWarp prst="textNoShape">
                    <a:avLst/>
                  </a:prstTxWarp>
                </a:bodyPr>
                <a:lstStyle/>
                <a:p>
                  <a:endParaRPr lang="fr-FR" sz="1800"/>
                </a:p>
              </p:txBody>
            </p:sp>
            <p:sp>
              <p:nvSpPr>
                <p:cNvPr id="86" name="Text Box 31"/>
                <p:cNvSpPr txBox="1">
                  <a:spLocks noChangeArrowheads="1"/>
                </p:cNvSpPr>
                <p:nvPr/>
              </p:nvSpPr>
              <p:spPr bwMode="auto">
                <a:xfrm>
                  <a:off x="839" y="3601"/>
                  <a:ext cx="1292" cy="165"/>
                </a:xfrm>
                <a:prstGeom prst="rect">
                  <a:avLst/>
                </a:prstGeom>
                <a:noFill/>
                <a:ln w="9525">
                  <a:noFill/>
                  <a:miter lim="800000"/>
                  <a:headEnd/>
                  <a:tailEnd/>
                </a:ln>
              </p:spPr>
              <p:txBody>
                <a:bodyPr wrap="none">
                  <a:prstTxWarp prst="textNoShape">
                    <a:avLst/>
                  </a:prstTxWarp>
                  <a:spAutoFit/>
                </a:bodyPr>
                <a:lstStyle/>
                <a:p>
                  <a:r>
                    <a:rPr lang="it-IT" sz="1100"/>
                    <a:t>Easy to get </a:t>
                  </a:r>
                  <a:r>
                    <a:rPr lang="it-IT" sz="1100">
                      <a:solidFill>
                        <a:srgbClr val="FF0000"/>
                      </a:solidFill>
                    </a:rPr>
                    <a:t>tracking capability</a:t>
                  </a:r>
                </a:p>
              </p:txBody>
            </p:sp>
          </p:grpSp>
        </p:grpSp>
        <p:sp>
          <p:nvSpPr>
            <p:cNvPr id="71" name="AutoShape 32"/>
            <p:cNvSpPr>
              <a:spLocks noChangeArrowheads="1"/>
            </p:cNvSpPr>
            <p:nvPr/>
          </p:nvSpPr>
          <p:spPr bwMode="auto">
            <a:xfrm>
              <a:off x="1156" y="2115"/>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grpSp>
        <p:nvGrpSpPr>
          <p:cNvPr id="98" name="Group 33"/>
          <p:cNvGrpSpPr>
            <a:grpSpLocks/>
          </p:cNvGrpSpPr>
          <p:nvPr/>
        </p:nvGrpSpPr>
        <p:grpSpPr bwMode="auto">
          <a:xfrm>
            <a:off x="5148264" y="836613"/>
            <a:ext cx="3527425" cy="5616575"/>
            <a:chOff x="3243" y="527"/>
            <a:chExt cx="2222" cy="3538"/>
          </a:xfrm>
        </p:grpSpPr>
        <p:grpSp>
          <p:nvGrpSpPr>
            <p:cNvPr id="99" name="Group 34"/>
            <p:cNvGrpSpPr>
              <a:grpSpLocks/>
            </p:cNvGrpSpPr>
            <p:nvPr/>
          </p:nvGrpSpPr>
          <p:grpSpPr bwMode="auto">
            <a:xfrm>
              <a:off x="3243" y="527"/>
              <a:ext cx="2222" cy="1542"/>
              <a:chOff x="3077" y="783"/>
              <a:chExt cx="2222" cy="1542"/>
            </a:xfrm>
          </p:grpSpPr>
          <p:sp>
            <p:nvSpPr>
              <p:cNvPr id="110" name="Oval 35"/>
              <p:cNvSpPr>
                <a:spLocks noChangeArrowheads="1"/>
              </p:cNvSpPr>
              <p:nvPr/>
            </p:nvSpPr>
            <p:spPr bwMode="auto">
              <a:xfrm>
                <a:off x="3077" y="78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111" name="Text Box 36"/>
              <p:cNvSpPr txBox="1">
                <a:spLocks noChangeArrowheads="1"/>
              </p:cNvSpPr>
              <p:nvPr/>
            </p:nvSpPr>
            <p:spPr bwMode="auto">
              <a:xfrm>
                <a:off x="3288" y="1516"/>
                <a:ext cx="2004" cy="407"/>
              </a:xfrm>
              <a:prstGeom prst="rect">
                <a:avLst/>
              </a:prstGeom>
              <a:noFill/>
              <a:ln w="9525">
                <a:noFill/>
                <a:miter lim="800000"/>
                <a:headEnd/>
                <a:tailEnd/>
              </a:ln>
            </p:spPr>
            <p:txBody>
              <a:bodyPr wrap="none">
                <a:prstTxWarp prst="textNoShape">
                  <a:avLst/>
                </a:prstTxWarp>
                <a:spAutoFit/>
              </a:bodyPr>
              <a:lstStyle/>
              <a:p>
                <a:r>
                  <a:rPr lang="it-IT" sz="1800">
                    <a:solidFill>
                      <a:srgbClr val="00CC00"/>
                    </a:solidFill>
                  </a:rPr>
                  <a:t>High energy resolution</a:t>
                </a:r>
                <a:r>
                  <a:rPr lang="it-IT" sz="1800"/>
                  <a:t> </a:t>
                </a:r>
                <a:r>
                  <a:rPr lang="it-IT" sz="1800">
                    <a:solidFill>
                      <a:schemeClr val="accent2"/>
                    </a:solidFill>
                  </a:rPr>
                  <a:t>(&lt;2%)</a:t>
                </a:r>
              </a:p>
              <a:p>
                <a:r>
                  <a:rPr lang="it-IT" sz="1800">
                    <a:solidFill>
                      <a:srgbClr val="FF0000"/>
                    </a:solidFill>
                  </a:rPr>
                  <a:t>No tracking capability</a:t>
                </a:r>
              </a:p>
            </p:txBody>
          </p:sp>
          <p:sp>
            <p:nvSpPr>
              <p:cNvPr id="112" name="Text Box 37"/>
              <p:cNvSpPr txBox="1">
                <a:spLocks noChangeArrowheads="1"/>
              </p:cNvSpPr>
              <p:nvPr/>
            </p:nvSpPr>
            <p:spPr bwMode="auto">
              <a:xfrm>
                <a:off x="3243" y="1877"/>
                <a:ext cx="1476" cy="165"/>
              </a:xfrm>
              <a:prstGeom prst="rect">
                <a:avLst/>
              </a:prstGeom>
              <a:noFill/>
              <a:ln w="9525">
                <a:noFill/>
                <a:miter lim="800000"/>
                <a:headEnd/>
                <a:tailEnd/>
              </a:ln>
            </p:spPr>
            <p:txBody>
              <a:bodyPr wrap="none">
                <a:prstTxWarp prst="textNoShape">
                  <a:avLst/>
                </a:prstTxWarp>
                <a:spAutoFit/>
              </a:bodyPr>
              <a:lstStyle/>
              <a:p>
                <a:r>
                  <a:rPr lang="it-IT" sz="1100"/>
                  <a:t>Easy to </a:t>
                </a:r>
                <a:r>
                  <a:rPr lang="it-IT" sz="1100">
                    <a:solidFill>
                      <a:srgbClr val="FF0000"/>
                    </a:solidFill>
                  </a:rPr>
                  <a:t>reject 2</a:t>
                </a:r>
                <a:r>
                  <a:rPr lang="it-IT" sz="1100">
                    <a:solidFill>
                      <a:srgbClr val="FF0000"/>
                    </a:solidFill>
                    <a:latin typeface="Symbol" charset="2"/>
                  </a:rPr>
                  <a:t>n</a:t>
                </a:r>
                <a:r>
                  <a:rPr lang="it-IT" sz="1100">
                    <a:solidFill>
                      <a:srgbClr val="FF0000"/>
                    </a:solidFill>
                  </a:rPr>
                  <a:t> DBD background</a:t>
                </a:r>
              </a:p>
            </p:txBody>
          </p:sp>
          <p:grpSp>
            <p:nvGrpSpPr>
              <p:cNvPr id="113" name="Group 38"/>
              <p:cNvGrpSpPr>
                <a:grpSpLocks/>
              </p:cNvGrpSpPr>
              <p:nvPr/>
            </p:nvGrpSpPr>
            <p:grpSpPr bwMode="auto">
              <a:xfrm>
                <a:off x="3939" y="874"/>
                <a:ext cx="635" cy="688"/>
                <a:chOff x="3061" y="1888"/>
                <a:chExt cx="635" cy="688"/>
              </a:xfrm>
            </p:grpSpPr>
            <p:sp>
              <p:nvSpPr>
                <p:cNvPr id="114" name="Line 39"/>
                <p:cNvSpPr>
                  <a:spLocks noChangeShapeType="1"/>
                </p:cNvSpPr>
                <p:nvPr/>
              </p:nvSpPr>
              <p:spPr bwMode="auto">
                <a:xfrm flipV="1">
                  <a:off x="3061" y="188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15" name="Line 40"/>
                <p:cNvSpPr>
                  <a:spLocks noChangeShapeType="1"/>
                </p:cNvSpPr>
                <p:nvPr/>
              </p:nvSpPr>
              <p:spPr bwMode="auto">
                <a:xfrm>
                  <a:off x="3061" y="256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16" name="Freeform 41"/>
                <p:cNvSpPr>
                  <a:spLocks/>
                </p:cNvSpPr>
                <p:nvPr/>
              </p:nvSpPr>
              <p:spPr bwMode="auto">
                <a:xfrm>
                  <a:off x="3061" y="205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117" name="Line 42"/>
                <p:cNvSpPr>
                  <a:spLocks noChangeShapeType="1"/>
                </p:cNvSpPr>
                <p:nvPr/>
              </p:nvSpPr>
              <p:spPr bwMode="auto">
                <a:xfrm>
                  <a:off x="3515" y="2120"/>
                  <a:ext cx="0" cy="454"/>
                </a:xfrm>
                <a:prstGeom prst="line">
                  <a:avLst/>
                </a:prstGeom>
                <a:noFill/>
                <a:ln w="28575">
                  <a:solidFill>
                    <a:srgbClr val="00CC00"/>
                  </a:solidFill>
                  <a:round/>
                  <a:headEnd/>
                  <a:tailEnd/>
                </a:ln>
              </p:spPr>
              <p:txBody>
                <a:bodyPr>
                  <a:prstTxWarp prst="textNoShape">
                    <a:avLst/>
                  </a:prstTxWarp>
                </a:bodyPr>
                <a:lstStyle/>
                <a:p>
                  <a:endParaRPr lang="fr-FR" sz="1800"/>
                </a:p>
              </p:txBody>
            </p:sp>
          </p:grpSp>
        </p:grpSp>
        <p:grpSp>
          <p:nvGrpSpPr>
            <p:cNvPr id="100" name="Group 43"/>
            <p:cNvGrpSpPr>
              <a:grpSpLocks/>
            </p:cNvGrpSpPr>
            <p:nvPr/>
          </p:nvGrpSpPr>
          <p:grpSpPr bwMode="auto">
            <a:xfrm>
              <a:off x="3243" y="2523"/>
              <a:ext cx="2222" cy="1542"/>
              <a:chOff x="3061" y="2387"/>
              <a:chExt cx="2222" cy="1542"/>
            </a:xfrm>
          </p:grpSpPr>
          <p:sp>
            <p:nvSpPr>
              <p:cNvPr id="102" name="Oval 44"/>
              <p:cNvSpPr>
                <a:spLocks noChangeArrowheads="1"/>
              </p:cNvSpPr>
              <p:nvPr/>
            </p:nvSpPr>
            <p:spPr bwMode="auto">
              <a:xfrm>
                <a:off x="3061" y="2387"/>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103" name="Text Box 45"/>
              <p:cNvSpPr txBox="1">
                <a:spLocks noChangeArrowheads="1"/>
              </p:cNvSpPr>
              <p:nvPr/>
            </p:nvSpPr>
            <p:spPr bwMode="auto">
              <a:xfrm>
                <a:off x="3288" y="3067"/>
                <a:ext cx="1986" cy="407"/>
              </a:xfrm>
              <a:prstGeom prst="rect">
                <a:avLst/>
              </a:prstGeom>
              <a:noFill/>
              <a:ln w="9525">
                <a:noFill/>
                <a:miter lim="800000"/>
                <a:headEnd/>
                <a:tailEnd/>
              </a:ln>
            </p:spPr>
            <p:txBody>
              <a:bodyPr wrap="none">
                <a:prstTxWarp prst="textNoShape">
                  <a:avLst/>
                </a:prstTxWarp>
                <a:spAutoFit/>
              </a:bodyPr>
              <a:lstStyle/>
              <a:p>
                <a:r>
                  <a:rPr lang="it-IT" sz="1800">
                    <a:solidFill>
                      <a:srgbClr val="FF0000"/>
                    </a:solidFill>
                  </a:rPr>
                  <a:t>Low energy resolution</a:t>
                </a:r>
                <a:r>
                  <a:rPr lang="it-IT" sz="1800"/>
                  <a:t> </a:t>
                </a:r>
                <a:r>
                  <a:rPr lang="it-IT" sz="1800">
                    <a:solidFill>
                      <a:schemeClr val="accent2"/>
                    </a:solidFill>
                  </a:rPr>
                  <a:t>(&gt;2%)</a:t>
                </a:r>
              </a:p>
              <a:p>
                <a:r>
                  <a:rPr lang="it-IT" sz="1800">
                    <a:solidFill>
                      <a:srgbClr val="00CC00"/>
                    </a:solidFill>
                  </a:rPr>
                  <a:t>Tracking / topology capability </a:t>
                </a:r>
              </a:p>
            </p:txBody>
          </p:sp>
          <p:sp>
            <p:nvSpPr>
              <p:cNvPr id="104" name="Text Box 46"/>
              <p:cNvSpPr txBox="1">
                <a:spLocks noChangeArrowheads="1"/>
              </p:cNvSpPr>
              <p:nvPr/>
            </p:nvSpPr>
            <p:spPr bwMode="auto">
              <a:xfrm>
                <a:off x="3504" y="3385"/>
                <a:ext cx="1445" cy="378"/>
              </a:xfrm>
              <a:prstGeom prst="rect">
                <a:avLst/>
              </a:prstGeom>
              <a:noFill/>
              <a:ln w="9525">
                <a:noFill/>
                <a:miter lim="800000"/>
                <a:headEnd/>
                <a:tailEnd/>
              </a:ln>
            </p:spPr>
            <p:txBody>
              <a:bodyPr wrap="none">
                <a:prstTxWarp prst="textNoShape">
                  <a:avLst/>
                </a:prstTxWarp>
                <a:spAutoFit/>
              </a:bodyPr>
              <a:lstStyle/>
              <a:p>
                <a:pPr algn="ctr"/>
                <a:r>
                  <a:rPr lang="it-IT" sz="1100"/>
                  <a:t>Easy to approach </a:t>
                </a:r>
                <a:r>
                  <a:rPr lang="it-IT" sz="1100">
                    <a:solidFill>
                      <a:srgbClr val="FF0000"/>
                    </a:solidFill>
                  </a:rPr>
                  <a:t>zero backround</a:t>
                </a:r>
              </a:p>
              <a:p>
                <a:pPr algn="ctr"/>
                <a:r>
                  <a:rPr lang="it-IT" sz="1100"/>
                  <a:t>(with the exception of </a:t>
                </a:r>
              </a:p>
              <a:p>
                <a:pPr algn="ctr"/>
                <a:r>
                  <a:rPr lang="it-IT" sz="1100"/>
                  <a:t>2</a:t>
                </a:r>
                <a:r>
                  <a:rPr lang="it-IT" sz="1100">
                    <a:latin typeface="Symbol" charset="2"/>
                  </a:rPr>
                  <a:t>n</a:t>
                </a:r>
                <a:r>
                  <a:rPr lang="it-IT" sz="1100"/>
                  <a:t> DBD component)</a:t>
                </a:r>
              </a:p>
            </p:txBody>
          </p:sp>
          <p:grpSp>
            <p:nvGrpSpPr>
              <p:cNvPr id="105" name="Group 47"/>
              <p:cNvGrpSpPr>
                <a:grpSpLocks/>
              </p:cNvGrpSpPr>
              <p:nvPr/>
            </p:nvGrpSpPr>
            <p:grpSpPr bwMode="auto">
              <a:xfrm>
                <a:off x="3923" y="2416"/>
                <a:ext cx="635" cy="688"/>
                <a:chOff x="3923" y="2198"/>
                <a:chExt cx="635" cy="688"/>
              </a:xfrm>
            </p:grpSpPr>
            <p:sp>
              <p:nvSpPr>
                <p:cNvPr id="106" name="Line 48"/>
                <p:cNvSpPr>
                  <a:spLocks noChangeShapeType="1"/>
                </p:cNvSpPr>
                <p:nvPr/>
              </p:nvSpPr>
              <p:spPr bwMode="auto">
                <a:xfrm flipV="1">
                  <a:off x="3923" y="219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07" name="Line 49"/>
                <p:cNvSpPr>
                  <a:spLocks noChangeShapeType="1"/>
                </p:cNvSpPr>
                <p:nvPr/>
              </p:nvSpPr>
              <p:spPr bwMode="auto">
                <a:xfrm>
                  <a:off x="3923" y="287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108" name="Freeform 50"/>
                <p:cNvSpPr>
                  <a:spLocks/>
                </p:cNvSpPr>
                <p:nvPr/>
              </p:nvSpPr>
              <p:spPr bwMode="auto">
                <a:xfrm>
                  <a:off x="3923" y="236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109" name="Freeform 51"/>
                <p:cNvSpPr>
                  <a:spLocks/>
                </p:cNvSpPr>
                <p:nvPr/>
              </p:nvSpPr>
              <p:spPr bwMode="auto">
                <a:xfrm>
                  <a:off x="4195" y="2779"/>
                  <a:ext cx="273" cy="91"/>
                </a:xfrm>
                <a:custGeom>
                  <a:avLst/>
                  <a:gdLst>
                    <a:gd name="T0" fmla="*/ 0 w 273"/>
                    <a:gd name="T1" fmla="*/ 91 h 91"/>
                    <a:gd name="T2" fmla="*/ 91 w 273"/>
                    <a:gd name="T3" fmla="*/ 45 h 91"/>
                    <a:gd name="T4" fmla="*/ 137 w 273"/>
                    <a:gd name="T5" fmla="*/ 0 h 91"/>
                    <a:gd name="T6" fmla="*/ 182 w 273"/>
                    <a:gd name="T7" fmla="*/ 45 h 91"/>
                    <a:gd name="T8" fmla="*/ 273 w 273"/>
                    <a:gd name="T9" fmla="*/ 91 h 91"/>
                    <a:gd name="T10" fmla="*/ 0 60000 65536"/>
                    <a:gd name="T11" fmla="*/ 0 60000 65536"/>
                    <a:gd name="T12" fmla="*/ 0 60000 65536"/>
                    <a:gd name="T13" fmla="*/ 0 60000 65536"/>
                    <a:gd name="T14" fmla="*/ 0 60000 65536"/>
                    <a:gd name="T15" fmla="*/ 0 w 273"/>
                    <a:gd name="T16" fmla="*/ 0 h 91"/>
                    <a:gd name="T17" fmla="*/ 273 w 273"/>
                    <a:gd name="T18" fmla="*/ 91 h 91"/>
                  </a:gdLst>
                  <a:ahLst/>
                  <a:cxnLst>
                    <a:cxn ang="T10">
                      <a:pos x="T0" y="T1"/>
                    </a:cxn>
                    <a:cxn ang="T11">
                      <a:pos x="T2" y="T3"/>
                    </a:cxn>
                    <a:cxn ang="T12">
                      <a:pos x="T4" y="T5"/>
                    </a:cxn>
                    <a:cxn ang="T13">
                      <a:pos x="T6" y="T7"/>
                    </a:cxn>
                    <a:cxn ang="T14">
                      <a:pos x="T8" y="T9"/>
                    </a:cxn>
                  </a:cxnLst>
                  <a:rect l="T15" t="T16" r="T17" b="T18"/>
                  <a:pathLst>
                    <a:path w="273" h="91">
                      <a:moveTo>
                        <a:pt x="0" y="91"/>
                      </a:moveTo>
                      <a:cubicBezTo>
                        <a:pt x="34" y="75"/>
                        <a:pt x="68" y="60"/>
                        <a:pt x="91" y="45"/>
                      </a:cubicBezTo>
                      <a:cubicBezTo>
                        <a:pt x="114" y="30"/>
                        <a:pt x="122" y="0"/>
                        <a:pt x="137" y="0"/>
                      </a:cubicBezTo>
                      <a:cubicBezTo>
                        <a:pt x="152" y="0"/>
                        <a:pt x="159" y="30"/>
                        <a:pt x="182" y="45"/>
                      </a:cubicBezTo>
                      <a:cubicBezTo>
                        <a:pt x="205" y="60"/>
                        <a:pt x="258" y="83"/>
                        <a:pt x="273" y="91"/>
                      </a:cubicBezTo>
                    </a:path>
                  </a:pathLst>
                </a:custGeom>
                <a:noFill/>
                <a:ln w="28575" cmpd="sng">
                  <a:solidFill>
                    <a:srgbClr val="00CC00"/>
                  </a:solidFill>
                  <a:round/>
                  <a:headEnd/>
                  <a:tailEnd/>
                </a:ln>
              </p:spPr>
              <p:txBody>
                <a:bodyPr>
                  <a:prstTxWarp prst="textNoShape">
                    <a:avLst/>
                  </a:prstTxWarp>
                </a:bodyPr>
                <a:lstStyle/>
                <a:p>
                  <a:endParaRPr lang="fr-FR" sz="1800"/>
                </a:p>
              </p:txBody>
            </p:sp>
          </p:grpSp>
        </p:grpSp>
        <p:sp>
          <p:nvSpPr>
            <p:cNvPr id="101" name="AutoShape 52"/>
            <p:cNvSpPr>
              <a:spLocks noChangeArrowheads="1"/>
            </p:cNvSpPr>
            <p:nvPr/>
          </p:nvSpPr>
          <p:spPr bwMode="auto">
            <a:xfrm>
              <a:off x="4224" y="2129"/>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grpSp>
        <p:nvGrpSpPr>
          <p:cNvPr id="118" name="Group 53"/>
          <p:cNvGrpSpPr>
            <a:grpSpLocks/>
          </p:cNvGrpSpPr>
          <p:nvPr/>
        </p:nvGrpSpPr>
        <p:grpSpPr bwMode="auto">
          <a:xfrm>
            <a:off x="214313" y="2060575"/>
            <a:ext cx="6904037" cy="2663825"/>
            <a:chOff x="158" y="1298"/>
            <a:chExt cx="4349" cy="1678"/>
          </a:xfrm>
        </p:grpSpPr>
        <p:sp>
          <p:nvSpPr>
            <p:cNvPr id="119" name="Text Box 54"/>
            <p:cNvSpPr txBox="1">
              <a:spLocks noChangeArrowheads="1"/>
            </p:cNvSpPr>
            <p:nvPr/>
          </p:nvSpPr>
          <p:spPr bwMode="auto">
            <a:xfrm>
              <a:off x="158" y="1842"/>
              <a:ext cx="4349" cy="1134"/>
            </a:xfrm>
            <a:prstGeom prst="rect">
              <a:avLst/>
            </a:prstGeom>
            <a:solidFill>
              <a:srgbClr val="EAEAEA"/>
            </a:solidFill>
            <a:ln w="9525">
              <a:solidFill>
                <a:schemeClr val="bg2"/>
              </a:solidFill>
              <a:miter lim="800000"/>
              <a:headEnd/>
              <a:tailEnd/>
            </a:ln>
          </p:spPr>
          <p:txBody>
            <a:bodyPr wrap="none">
              <a:prstTxWarp prst="textNoShape">
                <a:avLst/>
              </a:prstTxWarp>
              <a:spAutoFit/>
            </a:bodyPr>
            <a:lstStyle/>
            <a:p>
              <a:r>
                <a:rPr lang="it-IT" sz="1200" b="1">
                  <a:solidFill>
                    <a:srgbClr val="FF0000"/>
                  </a:solidFill>
                </a:rPr>
                <a:t>CANDLES </a:t>
              </a:r>
              <a:r>
                <a:rPr lang="it-IT" sz="1200" b="1"/>
                <a:t>–</a:t>
              </a:r>
              <a:r>
                <a:rPr lang="it-IT" sz="1200" b="1">
                  <a:solidFill>
                    <a:srgbClr val="FF0000"/>
                  </a:solidFill>
                </a:rPr>
                <a:t> </a:t>
              </a:r>
              <a:r>
                <a:rPr lang="it-IT" sz="1100" baseline="30000">
                  <a:solidFill>
                    <a:schemeClr val="accent2"/>
                  </a:solidFill>
                </a:rPr>
                <a:t>48</a:t>
              </a:r>
              <a:r>
                <a:rPr lang="it-IT" sz="1100">
                  <a:solidFill>
                    <a:schemeClr val="accent2"/>
                  </a:solidFill>
                </a:rPr>
                <a:t>Ca</a:t>
              </a:r>
            </a:p>
            <a:p>
              <a:r>
                <a:rPr lang="it-IT" sz="1100"/>
                <a:t>Array  of natural pure (not Eu doped) CaF</a:t>
              </a:r>
              <a:r>
                <a:rPr lang="it-IT" sz="1100" baseline="-25000"/>
                <a:t>2</a:t>
              </a:r>
              <a:r>
                <a:rPr lang="it-IT" sz="1100"/>
                <a:t> scintillators</a:t>
              </a:r>
            </a:p>
            <a:p>
              <a:r>
                <a:rPr lang="it-IT" sz="1100"/>
                <a:t>Prove of principle completed (CANDLES I and II)</a:t>
              </a:r>
            </a:p>
            <a:p>
              <a:r>
                <a:rPr lang="it-IT" sz="1100"/>
                <a:t>Next step (</a:t>
              </a:r>
              <a:r>
                <a:rPr lang="it-IT" sz="1100" u="sng"/>
                <a:t>CANDLES III</a:t>
              </a:r>
              <a:r>
                <a:rPr lang="it-IT" sz="1100"/>
                <a:t>): under commissioning 305 kg divided in 96 crystals read by 40 PMT</a:t>
              </a:r>
            </a:p>
            <a:p>
              <a:r>
                <a:rPr lang="it-IT" sz="1100"/>
                <a:t>Further step (CANDLES IV: requires R&amp;D): 6.4 tons divided in 600 crystals: </a:t>
              </a:r>
              <a:r>
                <a:rPr lang="it-IT" sz="1100">
                  <a:solidFill>
                    <a:schemeClr val="accent2"/>
                  </a:solidFill>
                </a:rPr>
                <a:t>6.4 Kg</a:t>
              </a:r>
              <a:r>
                <a:rPr lang="it-IT" sz="1100"/>
                <a:t> of </a:t>
              </a:r>
              <a:r>
                <a:rPr lang="it-IT" sz="1100" baseline="30000"/>
                <a:t>48</a:t>
              </a:r>
              <a:r>
                <a:rPr lang="it-IT" sz="1100"/>
                <a:t>Ca</a:t>
              </a:r>
            </a:p>
            <a:p>
              <a:r>
                <a:rPr lang="it-IT" sz="1100"/>
                <a:t>Final goal (CANDLES V): 100 ton (SNO, Kamland...)</a:t>
              </a:r>
            </a:p>
            <a:p>
              <a:r>
                <a:rPr lang="it-IT" sz="1100"/>
                <a:t>Proved energy resolution: </a:t>
              </a:r>
              <a:r>
                <a:rPr lang="it-IT" sz="1100">
                  <a:solidFill>
                    <a:schemeClr val="accent2"/>
                  </a:solidFill>
                </a:rPr>
                <a:t>3.4 % FWHM </a:t>
              </a:r>
              <a:r>
                <a:rPr lang="it-IT" sz="1100"/>
                <a:t>(extrapolated from 9.1 % at 662 keV)</a:t>
              </a:r>
            </a:p>
            <a:p>
              <a:r>
                <a:rPr lang="it-IT" sz="1100"/>
                <a:t>The good point of this search is </a:t>
              </a:r>
              <a:r>
                <a:rPr lang="it-IT" sz="1100">
                  <a:solidFill>
                    <a:schemeClr val="accent2"/>
                  </a:solidFill>
                </a:rPr>
                <a:t>the high Q-value of </a:t>
              </a:r>
              <a:r>
                <a:rPr lang="it-IT" sz="1100" baseline="30000">
                  <a:solidFill>
                    <a:schemeClr val="accent2"/>
                  </a:solidFill>
                </a:rPr>
                <a:t>48</a:t>
              </a:r>
              <a:r>
                <a:rPr lang="it-IT" sz="1100">
                  <a:solidFill>
                    <a:schemeClr val="accent2"/>
                  </a:solidFill>
                </a:rPr>
                <a:t>Ca</a:t>
              </a:r>
              <a:r>
                <a:rPr lang="it-IT" sz="1100"/>
                <a:t>:  </a:t>
              </a:r>
              <a:r>
                <a:rPr lang="it-IT" sz="1100">
                  <a:solidFill>
                    <a:schemeClr val="accent2"/>
                  </a:solidFill>
                </a:rPr>
                <a:t>4.27 MeV</a:t>
              </a:r>
            </a:p>
            <a:p>
              <a:pPr>
                <a:buFont typeface="Symbol" charset="2"/>
                <a:buChar char="Þ"/>
              </a:pPr>
              <a:r>
                <a:rPr lang="it-IT" sz="1100">
                  <a:sym typeface="Symbol" charset="2"/>
                </a:rPr>
                <a:t>out of </a:t>
              </a:r>
              <a:r>
                <a:rPr lang="it-IT" sz="1100">
                  <a:latin typeface="Symbol" charset="2"/>
                  <a:sym typeface="Symbol" charset="2"/>
                </a:rPr>
                <a:t>g </a:t>
              </a:r>
              <a:r>
                <a:rPr lang="it-IT" sz="1100">
                  <a:sym typeface="Symbol" charset="2"/>
                </a:rPr>
                <a:t>(2.6 MeV end point), </a:t>
              </a:r>
              <a:r>
                <a:rPr lang="it-IT" sz="1100">
                  <a:latin typeface="Symbol" charset="2"/>
                  <a:sym typeface="Symbol" charset="2"/>
                </a:rPr>
                <a:t>b</a:t>
              </a:r>
              <a:r>
                <a:rPr lang="it-IT" sz="1100">
                  <a:sym typeface="Symbol" charset="2"/>
                </a:rPr>
                <a:t> (3.3 MeV end point) and </a:t>
              </a:r>
              <a:r>
                <a:rPr lang="it-IT" sz="1100">
                  <a:latin typeface="Symbol" charset="2"/>
                  <a:sym typeface="Symbol" charset="2"/>
                </a:rPr>
                <a:t>a</a:t>
              </a:r>
              <a:r>
                <a:rPr lang="it-IT" sz="1100">
                  <a:sym typeface="Symbol" charset="2"/>
                </a:rPr>
                <a:t> (max 2.5 MeV with quench) natural radioactivity</a:t>
              </a:r>
            </a:p>
            <a:p>
              <a:pPr>
                <a:buFont typeface="Symbol" charset="2"/>
                <a:buNone/>
              </a:pPr>
              <a:r>
                <a:rPr lang="it-IT" sz="1100">
                  <a:sym typeface="Symbol" charset="2"/>
                </a:rPr>
                <a:t>Other background cuts come from PSD (</a:t>
              </a:r>
              <a:r>
                <a:rPr lang="it-IT" sz="1100">
                  <a:latin typeface="Symbol" charset="2"/>
                  <a:sym typeface="Symbol" charset="2"/>
                </a:rPr>
                <a:t>a</a:t>
              </a:r>
              <a:r>
                <a:rPr lang="it-IT" sz="1100">
                  <a:sym typeface="Symbol" charset="2"/>
                </a:rPr>
                <a:t>/</a:t>
              </a:r>
              <a:r>
                <a:rPr lang="it-IT" sz="1100">
                  <a:latin typeface="Symbol" charset="2"/>
                  <a:sym typeface="Symbol" charset="2"/>
                </a:rPr>
                <a:t>b</a:t>
              </a:r>
              <a:r>
                <a:rPr lang="it-IT" sz="1100">
                  <a:sym typeface="Symbol" charset="2"/>
                </a:rPr>
                <a:t> different timing) and space-time correlation for Bi-Po and Bi-Tl</a:t>
              </a:r>
            </a:p>
          </p:txBody>
        </p:sp>
        <p:grpSp>
          <p:nvGrpSpPr>
            <p:cNvPr id="120" name="Group 55"/>
            <p:cNvGrpSpPr>
              <a:grpSpLocks/>
            </p:cNvGrpSpPr>
            <p:nvPr/>
          </p:nvGrpSpPr>
          <p:grpSpPr bwMode="auto">
            <a:xfrm>
              <a:off x="2426" y="1298"/>
              <a:ext cx="182" cy="544"/>
              <a:chOff x="2426" y="1298"/>
              <a:chExt cx="182" cy="544"/>
            </a:xfrm>
          </p:grpSpPr>
          <p:sp>
            <p:nvSpPr>
              <p:cNvPr id="121" name="Line 56"/>
              <p:cNvSpPr>
                <a:spLocks noChangeShapeType="1"/>
              </p:cNvSpPr>
              <p:nvPr/>
            </p:nvSpPr>
            <p:spPr bwMode="auto">
              <a:xfrm>
                <a:off x="2426" y="1298"/>
                <a:ext cx="182" cy="0"/>
              </a:xfrm>
              <a:prstGeom prst="line">
                <a:avLst/>
              </a:prstGeom>
              <a:noFill/>
              <a:ln w="28575">
                <a:solidFill>
                  <a:srgbClr val="FF0000"/>
                </a:solidFill>
                <a:round/>
                <a:headEnd/>
                <a:tailEnd/>
              </a:ln>
            </p:spPr>
            <p:txBody>
              <a:bodyPr>
                <a:prstTxWarp prst="textNoShape">
                  <a:avLst/>
                </a:prstTxWarp>
              </a:bodyPr>
              <a:lstStyle/>
              <a:p>
                <a:endParaRPr lang="fr-FR" sz="1800"/>
              </a:p>
            </p:txBody>
          </p:sp>
          <p:sp>
            <p:nvSpPr>
              <p:cNvPr id="122" name="Line 57"/>
              <p:cNvSpPr>
                <a:spLocks noChangeShapeType="1"/>
              </p:cNvSpPr>
              <p:nvPr/>
            </p:nvSpPr>
            <p:spPr bwMode="auto">
              <a:xfrm>
                <a:off x="2608" y="1298"/>
                <a:ext cx="0" cy="544"/>
              </a:xfrm>
              <a:prstGeom prst="line">
                <a:avLst/>
              </a:prstGeom>
              <a:noFill/>
              <a:ln w="28575">
                <a:solidFill>
                  <a:srgbClr val="FF0000"/>
                </a:solidFill>
                <a:round/>
                <a:headEnd/>
                <a:tailEnd type="triangle" w="med" len="med"/>
              </a:ln>
            </p:spPr>
            <p:txBody>
              <a:bodyPr>
                <a:prstTxWarp prst="textNoShape">
                  <a:avLst/>
                </a:prstTxWarp>
              </a:bodyPr>
              <a:lstStyle/>
              <a:p>
                <a:endParaRPr lang="fr-FR" sz="1800"/>
              </a:p>
            </p:txBody>
          </p:sp>
        </p:grpSp>
      </p:grpSp>
      <p:sp>
        <p:nvSpPr>
          <p:cNvPr id="123" name="Rectangle 61"/>
          <p:cNvSpPr>
            <a:spLocks noChangeArrowheads="1"/>
          </p:cNvSpPr>
          <p:nvPr/>
        </p:nvSpPr>
        <p:spPr bwMode="auto">
          <a:xfrm>
            <a:off x="4284663" y="5949950"/>
            <a:ext cx="287337" cy="287338"/>
          </a:xfrm>
          <a:prstGeom prst="rect">
            <a:avLst/>
          </a:prstGeom>
          <a:noFill/>
          <a:ln w="9525">
            <a:noFill/>
            <a:miter lim="800000"/>
            <a:headEnd/>
            <a:tailEnd/>
          </a:ln>
        </p:spPr>
        <p:txBody>
          <a:bodyPr wrap="none" anchor="ctr">
            <a:prstTxWarp prst="textNoShape">
              <a:avLst/>
            </a:prstTxWarp>
          </a:bodyPr>
          <a:lstStyle/>
          <a:p>
            <a:endParaRPr lang="fr-FR"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wipe(up)">
                                      <p:cBhvr>
                                        <p:cTn id="7" dur="500"/>
                                        <p:tgtEl>
                                          <p:spTgt spid="1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nodePh="1">
                                  <p:stCondLst>
                                    <p:cond delay="0"/>
                                  </p:stCondLst>
                                  <p:endCondLst>
                                    <p:cond evt="begin" delay="0">
                                      <p:tn val="10"/>
                                    </p:cond>
                                  </p:endCondLst>
                                  <p:childTnLst>
                                    <p:set>
                                      <p:cBhvr>
                                        <p:cTn id="11" dur="1" fill="hold">
                                          <p:stCondLst>
                                            <p:cond delay="0"/>
                                          </p:stCondLst>
                                        </p:cTn>
                                        <p:tgtEl>
                                          <p:spTgt spid="123"/>
                                        </p:tgtEl>
                                        <p:attrNameLst>
                                          <p:attrName>style.visibility</p:attrName>
                                        </p:attrNameLst>
                                      </p:cBhvr>
                                      <p:to>
                                        <p:strVal val="visible"/>
                                      </p:to>
                                    </p:set>
                                    <p:animEffect transition="in" filter="wipe(down)">
                                      <p:cBhvr>
                                        <p:cTn id="12" dur="500"/>
                                        <p:tgtEl>
                                          <p:spTgt spid="1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1" nodeType="clickEffect" nodePh="1">
                                  <p:stCondLst>
                                    <p:cond delay="0"/>
                                  </p:stCondLst>
                                  <p:endCondLst>
                                    <p:cond evt="begin" delay="0">
                                      <p:tn val="15"/>
                                    </p:cond>
                                  </p:endCondLst>
                                  <p:childTnLst>
                                    <p:set>
                                      <p:cBhvr>
                                        <p:cTn id="16" dur="1" fill="hold">
                                          <p:stCondLst>
                                            <p:cond delay="0"/>
                                          </p:stCondLst>
                                        </p:cTn>
                                        <p:tgtEl>
                                          <p:spTgt spid="123"/>
                                        </p:tgtEl>
                                        <p:attrNameLst>
                                          <p:attrName>style.visibility</p:attrName>
                                        </p:attrNameLst>
                                      </p:cBhvr>
                                      <p:to>
                                        <p:strVal val="visible"/>
                                      </p:to>
                                    </p:set>
                                    <p:animEffect transition="in" filter="wipe(down)">
                                      <p:cBhvr>
                                        <p:cTn id="17"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3" grpId="1" animBg="1"/>
    </p:bld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685800" y="188913"/>
            <a:ext cx="7772400" cy="503237"/>
          </a:xfrm>
          <a:prstGeom prst="rect">
            <a:avLst/>
          </a:prstGeom>
          <a:noFill/>
          <a:ln w="9525">
            <a:noFill/>
            <a:miter lim="800000"/>
            <a:headEnd/>
            <a:tailEnd/>
          </a:ln>
          <a:effectLst/>
        </p:spPr>
        <p:txBody>
          <a:bodyPr anchor="ctr"/>
          <a:lstStyle/>
          <a:p>
            <a:pPr algn="ctr" eaLnBrk="0" hangingPunct="0">
              <a:defRPr/>
            </a:pPr>
            <a:r>
              <a:rPr lang="en-US" sz="1800" b="1">
                <a:solidFill>
                  <a:srgbClr val="FF0000"/>
                </a:solidFill>
                <a:effectLst>
                  <a:outerShdw blurRad="38100" dist="38100" dir="2700000" algn="tl">
                    <a:srgbClr val="000000"/>
                  </a:outerShdw>
                </a:effectLst>
                <a:latin typeface="Arial" pitchFamily="34" charset="0"/>
              </a:rPr>
              <a:t>Experiments and techniques</a:t>
            </a:r>
          </a:p>
        </p:txBody>
      </p:sp>
      <p:grpSp>
        <p:nvGrpSpPr>
          <p:cNvPr id="3" name="Group 3"/>
          <p:cNvGrpSpPr>
            <a:grpSpLocks/>
          </p:cNvGrpSpPr>
          <p:nvPr/>
        </p:nvGrpSpPr>
        <p:grpSpPr bwMode="auto">
          <a:xfrm>
            <a:off x="323850" y="836613"/>
            <a:ext cx="3527425" cy="5616575"/>
            <a:chOff x="204" y="527"/>
            <a:chExt cx="2222" cy="3538"/>
          </a:xfrm>
        </p:grpSpPr>
        <p:grpSp>
          <p:nvGrpSpPr>
            <p:cNvPr id="4" name="Group 4"/>
            <p:cNvGrpSpPr>
              <a:grpSpLocks/>
            </p:cNvGrpSpPr>
            <p:nvPr/>
          </p:nvGrpSpPr>
          <p:grpSpPr bwMode="auto">
            <a:xfrm>
              <a:off x="204" y="527"/>
              <a:ext cx="2222" cy="1542"/>
              <a:chOff x="567" y="709"/>
              <a:chExt cx="2222" cy="1542"/>
            </a:xfrm>
          </p:grpSpPr>
          <p:sp>
            <p:nvSpPr>
              <p:cNvPr id="22" name="Oval 5"/>
              <p:cNvSpPr>
                <a:spLocks noChangeArrowheads="1"/>
              </p:cNvSpPr>
              <p:nvPr/>
            </p:nvSpPr>
            <p:spPr bwMode="auto">
              <a:xfrm>
                <a:off x="567" y="709"/>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23" name="Group 6"/>
              <p:cNvGrpSpPr>
                <a:grpSpLocks/>
              </p:cNvGrpSpPr>
              <p:nvPr/>
            </p:nvGrpSpPr>
            <p:grpSpPr bwMode="auto">
              <a:xfrm>
                <a:off x="823" y="1016"/>
                <a:ext cx="1597" cy="945"/>
                <a:chOff x="823" y="1016"/>
                <a:chExt cx="1597" cy="945"/>
              </a:xfrm>
            </p:grpSpPr>
            <p:sp>
              <p:nvSpPr>
                <p:cNvPr id="24" name="Rectangle 7" descr="Diagonali larghe verso l'alto"/>
                <p:cNvSpPr>
                  <a:spLocks noChangeArrowheads="1"/>
                </p:cNvSpPr>
                <p:nvPr/>
              </p:nvSpPr>
              <p:spPr bwMode="auto">
                <a:xfrm>
                  <a:off x="932" y="1016"/>
                  <a:ext cx="1488" cy="528"/>
                </a:xfrm>
                <a:prstGeom prst="rect">
                  <a:avLst/>
                </a:prstGeom>
                <a:pattFill prst="wdUpDiag">
                  <a:fgClr>
                    <a:srgbClr val="CCECFF"/>
                  </a:fgClr>
                  <a:bgClr>
                    <a:srgbClr val="FFCCFF"/>
                  </a:bgClr>
                </a:pattFill>
                <a:ln w="9525">
                  <a:solidFill>
                    <a:srgbClr val="FF33CC"/>
                  </a:solidFill>
                  <a:miter lim="800000"/>
                  <a:headEnd/>
                  <a:tailEnd/>
                </a:ln>
              </p:spPr>
              <p:txBody>
                <a:bodyPr wrap="none" anchor="ctr">
                  <a:prstTxWarp prst="textNoShape">
                    <a:avLst/>
                  </a:prstTxWarp>
                </a:bodyPr>
                <a:lstStyle/>
                <a:p>
                  <a:endParaRPr lang="fr-FR" sz="1800"/>
                </a:p>
              </p:txBody>
            </p:sp>
            <p:grpSp>
              <p:nvGrpSpPr>
                <p:cNvPr id="25" name="Group 8"/>
                <p:cNvGrpSpPr>
                  <a:grpSpLocks/>
                </p:cNvGrpSpPr>
                <p:nvPr/>
              </p:nvGrpSpPr>
              <p:grpSpPr bwMode="auto">
                <a:xfrm>
                  <a:off x="1357" y="1016"/>
                  <a:ext cx="522" cy="501"/>
                  <a:chOff x="1769" y="2832"/>
                  <a:chExt cx="522" cy="501"/>
                </a:xfrm>
              </p:grpSpPr>
              <p:sp>
                <p:nvSpPr>
                  <p:cNvPr id="28" name="Freeform 9"/>
                  <p:cNvSpPr>
                    <a:spLocks/>
                  </p:cNvSpPr>
                  <p:nvPr/>
                </p:nvSpPr>
                <p:spPr bwMode="auto">
                  <a:xfrm>
                    <a:off x="1792" y="2888"/>
                    <a:ext cx="296" cy="224"/>
                  </a:xfrm>
                  <a:custGeom>
                    <a:avLst/>
                    <a:gdLst>
                      <a:gd name="T0" fmla="*/ 72 w 296"/>
                      <a:gd name="T1" fmla="*/ 224 h 224"/>
                      <a:gd name="T2" fmla="*/ 176 w 296"/>
                      <a:gd name="T3" fmla="*/ 184 h 224"/>
                      <a:gd name="T4" fmla="*/ 192 w 296"/>
                      <a:gd name="T5" fmla="*/ 160 h 224"/>
                      <a:gd name="T6" fmla="*/ 0 w 296"/>
                      <a:gd name="T7" fmla="*/ 120 h 224"/>
                      <a:gd name="T8" fmla="*/ 72 w 296"/>
                      <a:gd name="T9" fmla="*/ 120 h 224"/>
                      <a:gd name="T10" fmla="*/ 128 w 296"/>
                      <a:gd name="T11" fmla="*/ 96 h 224"/>
                      <a:gd name="T12" fmla="*/ 176 w 296"/>
                      <a:gd name="T13" fmla="*/ 64 h 224"/>
                      <a:gd name="T14" fmla="*/ 232 w 296"/>
                      <a:gd name="T15" fmla="*/ 120 h 224"/>
                      <a:gd name="T16" fmla="*/ 240 w 296"/>
                      <a:gd name="T17" fmla="*/ 56 h 224"/>
                      <a:gd name="T18" fmla="*/ 256 w 296"/>
                      <a:gd name="T19" fmla="*/ 0 h 224"/>
                      <a:gd name="T20" fmla="*/ 296 w 296"/>
                      <a:gd name="T21" fmla="*/ 8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6"/>
                      <a:gd name="T34" fmla="*/ 0 h 224"/>
                      <a:gd name="T35" fmla="*/ 296 w 296"/>
                      <a:gd name="T36" fmla="*/ 224 h 2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6" h="224">
                        <a:moveTo>
                          <a:pt x="72" y="224"/>
                        </a:moveTo>
                        <a:cubicBezTo>
                          <a:pt x="108" y="206"/>
                          <a:pt x="143" y="206"/>
                          <a:pt x="176" y="184"/>
                        </a:cubicBezTo>
                        <a:cubicBezTo>
                          <a:pt x="181" y="176"/>
                          <a:pt x="197" y="168"/>
                          <a:pt x="192" y="160"/>
                        </a:cubicBezTo>
                        <a:cubicBezTo>
                          <a:pt x="160" y="104"/>
                          <a:pt x="23" y="121"/>
                          <a:pt x="0" y="120"/>
                        </a:cubicBezTo>
                        <a:cubicBezTo>
                          <a:pt x="17" y="70"/>
                          <a:pt x="41" y="99"/>
                          <a:pt x="72" y="120"/>
                        </a:cubicBezTo>
                        <a:cubicBezTo>
                          <a:pt x="97" y="112"/>
                          <a:pt x="103" y="111"/>
                          <a:pt x="128" y="96"/>
                        </a:cubicBezTo>
                        <a:cubicBezTo>
                          <a:pt x="144" y="86"/>
                          <a:pt x="176" y="64"/>
                          <a:pt x="176" y="64"/>
                        </a:cubicBezTo>
                        <a:cubicBezTo>
                          <a:pt x="202" y="103"/>
                          <a:pt x="183" y="108"/>
                          <a:pt x="232" y="120"/>
                        </a:cubicBezTo>
                        <a:cubicBezTo>
                          <a:pt x="263" y="89"/>
                          <a:pt x="282" y="84"/>
                          <a:pt x="240" y="56"/>
                        </a:cubicBezTo>
                        <a:cubicBezTo>
                          <a:pt x="219" y="25"/>
                          <a:pt x="219" y="12"/>
                          <a:pt x="256" y="0"/>
                        </a:cubicBezTo>
                        <a:cubicBezTo>
                          <a:pt x="269" y="3"/>
                          <a:pt x="296" y="8"/>
                          <a:pt x="296" y="8"/>
                        </a:cubicBezTo>
                      </a:path>
                    </a:pathLst>
                  </a:custGeom>
                  <a:noFill/>
                  <a:ln w="9525">
                    <a:solidFill>
                      <a:schemeClr val="accent2"/>
                    </a:solidFill>
                    <a:round/>
                    <a:headEnd/>
                    <a:tailEnd/>
                  </a:ln>
                </p:spPr>
                <p:txBody>
                  <a:bodyPr>
                    <a:prstTxWarp prst="textNoShape">
                      <a:avLst/>
                    </a:prstTxWarp>
                  </a:bodyPr>
                  <a:lstStyle/>
                  <a:p>
                    <a:endParaRPr lang="fr-FR" sz="1800"/>
                  </a:p>
                </p:txBody>
              </p:sp>
              <p:sp>
                <p:nvSpPr>
                  <p:cNvPr id="29" name="Freeform 10"/>
                  <p:cNvSpPr>
                    <a:spLocks/>
                  </p:cNvSpPr>
                  <p:nvPr/>
                </p:nvSpPr>
                <p:spPr bwMode="auto">
                  <a:xfrm>
                    <a:off x="1769" y="3112"/>
                    <a:ext cx="370" cy="175"/>
                  </a:xfrm>
                  <a:custGeom>
                    <a:avLst/>
                    <a:gdLst>
                      <a:gd name="T0" fmla="*/ 103 w 370"/>
                      <a:gd name="T1" fmla="*/ 0 h 175"/>
                      <a:gd name="T2" fmla="*/ 47 w 370"/>
                      <a:gd name="T3" fmla="*/ 56 h 175"/>
                      <a:gd name="T4" fmla="*/ 63 w 370"/>
                      <a:gd name="T5" fmla="*/ 120 h 175"/>
                      <a:gd name="T6" fmla="*/ 159 w 370"/>
                      <a:gd name="T7" fmla="*/ 104 h 175"/>
                      <a:gd name="T8" fmla="*/ 207 w 370"/>
                      <a:gd name="T9" fmla="*/ 80 h 175"/>
                      <a:gd name="T10" fmla="*/ 295 w 370"/>
                      <a:gd name="T11" fmla="*/ 112 h 175"/>
                      <a:gd name="T12" fmla="*/ 343 w 370"/>
                      <a:gd name="T13" fmla="*/ 56 h 175"/>
                      <a:gd name="T14" fmla="*/ 351 w 370"/>
                      <a:gd name="T15" fmla="*/ 136 h 175"/>
                      <a:gd name="T16" fmla="*/ 327 w 370"/>
                      <a:gd name="T17" fmla="*/ 160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0"/>
                      <a:gd name="T28" fmla="*/ 0 h 175"/>
                      <a:gd name="T29" fmla="*/ 370 w 37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0" h="175">
                        <a:moveTo>
                          <a:pt x="103" y="0"/>
                        </a:moveTo>
                        <a:cubicBezTo>
                          <a:pt x="126" y="68"/>
                          <a:pt x="161" y="45"/>
                          <a:pt x="47" y="56"/>
                        </a:cubicBezTo>
                        <a:cubicBezTo>
                          <a:pt x="0" y="87"/>
                          <a:pt x="15" y="108"/>
                          <a:pt x="63" y="120"/>
                        </a:cubicBezTo>
                        <a:cubicBezTo>
                          <a:pt x="95" y="114"/>
                          <a:pt x="128" y="113"/>
                          <a:pt x="159" y="104"/>
                        </a:cubicBezTo>
                        <a:cubicBezTo>
                          <a:pt x="176" y="99"/>
                          <a:pt x="190" y="86"/>
                          <a:pt x="207" y="80"/>
                        </a:cubicBezTo>
                        <a:cubicBezTo>
                          <a:pt x="224" y="130"/>
                          <a:pt x="244" y="119"/>
                          <a:pt x="295" y="112"/>
                        </a:cubicBezTo>
                        <a:cubicBezTo>
                          <a:pt x="316" y="80"/>
                          <a:pt x="306" y="68"/>
                          <a:pt x="343" y="56"/>
                        </a:cubicBezTo>
                        <a:cubicBezTo>
                          <a:pt x="352" y="84"/>
                          <a:pt x="370" y="108"/>
                          <a:pt x="351" y="136"/>
                        </a:cubicBezTo>
                        <a:cubicBezTo>
                          <a:pt x="325" y="175"/>
                          <a:pt x="327" y="136"/>
                          <a:pt x="327" y="160"/>
                        </a:cubicBezTo>
                      </a:path>
                    </a:pathLst>
                  </a:custGeom>
                  <a:noFill/>
                  <a:ln w="9525">
                    <a:solidFill>
                      <a:srgbClr val="FF0000"/>
                    </a:solidFill>
                    <a:round/>
                    <a:headEnd/>
                    <a:tailEnd/>
                  </a:ln>
                </p:spPr>
                <p:txBody>
                  <a:bodyPr>
                    <a:prstTxWarp prst="textNoShape">
                      <a:avLst/>
                    </a:prstTxWarp>
                  </a:bodyPr>
                  <a:lstStyle/>
                  <a:p>
                    <a:endParaRPr lang="fr-FR" sz="1800"/>
                  </a:p>
                </p:txBody>
              </p:sp>
              <p:sp>
                <p:nvSpPr>
                  <p:cNvPr id="30" name="Oval 11"/>
                  <p:cNvSpPr>
                    <a:spLocks noChangeArrowheads="1"/>
                  </p:cNvSpPr>
                  <p:nvPr/>
                </p:nvSpPr>
                <p:spPr bwMode="auto">
                  <a:xfrm>
                    <a:off x="1824" y="307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31" name="Text Box 12"/>
                  <p:cNvSpPr txBox="1">
                    <a:spLocks noChangeArrowheads="1"/>
                  </p:cNvSpPr>
                  <p:nvPr/>
                </p:nvSpPr>
                <p:spPr bwMode="auto">
                  <a:xfrm>
                    <a:off x="2054" y="283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32" name="Text Box 13"/>
                  <p:cNvSpPr txBox="1">
                    <a:spLocks noChangeArrowheads="1"/>
                  </p:cNvSpPr>
                  <p:nvPr/>
                </p:nvSpPr>
                <p:spPr bwMode="auto">
                  <a:xfrm>
                    <a:off x="2102" y="316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grpSp>
            <p:sp>
              <p:nvSpPr>
                <p:cNvPr id="26" name="Text Box 14"/>
                <p:cNvSpPr txBox="1">
                  <a:spLocks noChangeArrowheads="1"/>
                </p:cNvSpPr>
                <p:nvPr/>
              </p:nvSpPr>
              <p:spPr bwMode="auto">
                <a:xfrm>
                  <a:off x="1027" y="1589"/>
                  <a:ext cx="1288" cy="233"/>
                </a:xfrm>
                <a:prstGeom prst="rect">
                  <a:avLst/>
                </a:prstGeom>
                <a:noFill/>
                <a:ln w="9525">
                  <a:noFill/>
                  <a:miter lim="800000"/>
                  <a:headEnd/>
                  <a:tailEnd/>
                </a:ln>
              </p:spPr>
              <p:txBody>
                <a:bodyPr wrap="none">
                  <a:prstTxWarp prst="textNoShape">
                    <a:avLst/>
                  </a:prstTxWarp>
                  <a:spAutoFit/>
                </a:bodyPr>
                <a:lstStyle/>
                <a:p>
                  <a:pPr algn="ctr"/>
                  <a:r>
                    <a:rPr lang="en-US" sz="1800">
                      <a:solidFill>
                        <a:srgbClr val="6699FF"/>
                      </a:solidFill>
                    </a:rPr>
                    <a:t>Source</a:t>
                  </a:r>
                  <a:r>
                    <a:rPr lang="en-US" sz="1800"/>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996633"/>
                    </a:solidFill>
                  </a:endParaRPr>
                </a:p>
              </p:txBody>
            </p:sp>
            <p:sp>
              <p:nvSpPr>
                <p:cNvPr id="27" name="Text Box 15"/>
                <p:cNvSpPr txBox="1">
                  <a:spLocks noChangeArrowheads="1"/>
                </p:cNvSpPr>
                <p:nvPr/>
              </p:nvSpPr>
              <p:spPr bwMode="auto">
                <a:xfrm>
                  <a:off x="823" y="1796"/>
                  <a:ext cx="1336" cy="165"/>
                </a:xfrm>
                <a:prstGeom prst="rect">
                  <a:avLst/>
                </a:prstGeom>
                <a:noFill/>
                <a:ln w="9525">
                  <a:noFill/>
                  <a:miter lim="800000"/>
                  <a:headEnd/>
                  <a:tailEnd/>
                </a:ln>
              </p:spPr>
              <p:txBody>
                <a:bodyPr wrap="none">
                  <a:prstTxWarp prst="textNoShape">
                    <a:avLst/>
                  </a:prstTxWarp>
                  <a:spAutoFit/>
                </a:bodyPr>
                <a:lstStyle/>
                <a:p>
                  <a:r>
                    <a:rPr lang="it-IT" sz="1100"/>
                    <a:t>Easy to approach </a:t>
                  </a:r>
                  <a:r>
                    <a:rPr lang="it-IT" sz="1100">
                      <a:solidFill>
                        <a:srgbClr val="FF0000"/>
                      </a:solidFill>
                    </a:rPr>
                    <a:t>the ton scale</a:t>
                  </a:r>
                </a:p>
              </p:txBody>
            </p:sp>
          </p:grpSp>
        </p:grpSp>
        <p:grpSp>
          <p:nvGrpSpPr>
            <p:cNvPr id="5" name="Group 16"/>
            <p:cNvGrpSpPr>
              <a:grpSpLocks/>
            </p:cNvGrpSpPr>
            <p:nvPr/>
          </p:nvGrpSpPr>
          <p:grpSpPr bwMode="auto">
            <a:xfrm>
              <a:off x="204" y="2523"/>
              <a:ext cx="2222" cy="1542"/>
              <a:chOff x="522" y="2523"/>
              <a:chExt cx="2222" cy="1542"/>
            </a:xfrm>
          </p:grpSpPr>
          <p:sp>
            <p:nvSpPr>
              <p:cNvPr id="7" name="Oval 17"/>
              <p:cNvSpPr>
                <a:spLocks noChangeArrowheads="1"/>
              </p:cNvSpPr>
              <p:nvPr/>
            </p:nvSpPr>
            <p:spPr bwMode="auto">
              <a:xfrm>
                <a:off x="522" y="252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8" name="Group 18"/>
              <p:cNvGrpSpPr>
                <a:grpSpLocks/>
              </p:cNvGrpSpPr>
              <p:nvPr/>
            </p:nvGrpSpPr>
            <p:grpSpPr bwMode="auto">
              <a:xfrm>
                <a:off x="839" y="2766"/>
                <a:ext cx="1561" cy="1000"/>
                <a:chOff x="839" y="2766"/>
                <a:chExt cx="1561" cy="1000"/>
              </a:xfrm>
            </p:grpSpPr>
            <p:sp>
              <p:nvSpPr>
                <p:cNvPr id="9" name="Rectangle 19" descr="Diagonali larghe verso l'alto"/>
                <p:cNvSpPr>
                  <a:spLocks noChangeArrowheads="1"/>
                </p:cNvSpPr>
                <p:nvPr/>
              </p:nvSpPr>
              <p:spPr bwMode="auto">
                <a:xfrm>
                  <a:off x="912" y="2795"/>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10" name="Rectangle 20" descr="Diagonali larghe verso l'alto"/>
                <p:cNvSpPr>
                  <a:spLocks noChangeArrowheads="1"/>
                </p:cNvSpPr>
                <p:nvPr/>
              </p:nvSpPr>
              <p:spPr bwMode="auto">
                <a:xfrm>
                  <a:off x="912" y="3224"/>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11" name="Rectangle 21" descr="Diagonali larghe verso l'alto"/>
                <p:cNvSpPr>
                  <a:spLocks noChangeArrowheads="1"/>
                </p:cNvSpPr>
                <p:nvPr/>
              </p:nvSpPr>
              <p:spPr bwMode="auto">
                <a:xfrm>
                  <a:off x="912" y="3008"/>
                  <a:ext cx="1488" cy="96"/>
                </a:xfrm>
                <a:prstGeom prst="rect">
                  <a:avLst/>
                </a:prstGeom>
                <a:pattFill prst="wdUpDiag">
                  <a:fgClr>
                    <a:schemeClr val="hlink"/>
                  </a:fgClr>
                  <a:bgClr>
                    <a:srgbClr val="FFFFFF"/>
                  </a:bgClr>
                </a:pattFill>
                <a:ln w="9525">
                  <a:solidFill>
                    <a:srgbClr val="6699FF"/>
                  </a:solidFill>
                  <a:miter lim="800000"/>
                  <a:headEnd/>
                  <a:tailEnd/>
                </a:ln>
              </p:spPr>
              <p:txBody>
                <a:bodyPr wrap="none" anchor="ctr">
                  <a:prstTxWarp prst="textNoShape">
                    <a:avLst/>
                  </a:prstTxWarp>
                </a:bodyPr>
                <a:lstStyle/>
                <a:p>
                  <a:endParaRPr lang="fr-FR" sz="1800"/>
                </a:p>
              </p:txBody>
            </p:sp>
            <p:sp>
              <p:nvSpPr>
                <p:cNvPr id="12" name="Oval 22"/>
                <p:cNvSpPr>
                  <a:spLocks noChangeArrowheads="1"/>
                </p:cNvSpPr>
                <p:nvPr/>
              </p:nvSpPr>
              <p:spPr bwMode="auto">
                <a:xfrm>
                  <a:off x="1488" y="303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13" name="Text Box 23"/>
                <p:cNvSpPr txBox="1">
                  <a:spLocks noChangeArrowheads="1"/>
                </p:cNvSpPr>
                <p:nvPr/>
              </p:nvSpPr>
              <p:spPr bwMode="auto">
                <a:xfrm>
                  <a:off x="1718" y="279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14" name="Text Box 24"/>
                <p:cNvSpPr txBox="1">
                  <a:spLocks noChangeArrowheads="1"/>
                </p:cNvSpPr>
                <p:nvPr/>
              </p:nvSpPr>
              <p:spPr bwMode="auto">
                <a:xfrm>
                  <a:off x="1766" y="312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sp>
              <p:nvSpPr>
                <p:cNvPr id="15" name="Text Box 25"/>
                <p:cNvSpPr txBox="1">
                  <a:spLocks noChangeArrowheads="1"/>
                </p:cNvSpPr>
                <p:nvPr/>
              </p:nvSpPr>
              <p:spPr bwMode="auto">
                <a:xfrm>
                  <a:off x="1949" y="2970"/>
                  <a:ext cx="383" cy="165"/>
                </a:xfrm>
                <a:prstGeom prst="rect">
                  <a:avLst/>
                </a:prstGeom>
                <a:noFill/>
                <a:ln w="9525">
                  <a:noFill/>
                  <a:miter lim="800000"/>
                  <a:headEnd/>
                  <a:tailEnd/>
                </a:ln>
              </p:spPr>
              <p:txBody>
                <a:bodyPr wrap="none">
                  <a:prstTxWarp prst="textNoShape">
                    <a:avLst/>
                  </a:prstTxWarp>
                  <a:spAutoFit/>
                </a:bodyPr>
                <a:lstStyle/>
                <a:p>
                  <a:r>
                    <a:rPr lang="en-US" sz="1050">
                      <a:solidFill>
                        <a:srgbClr val="009999"/>
                      </a:solidFill>
                    </a:rPr>
                    <a:t>source</a:t>
                  </a:r>
                </a:p>
              </p:txBody>
            </p:sp>
            <p:sp>
              <p:nvSpPr>
                <p:cNvPr id="16" name="Text Box 26"/>
                <p:cNvSpPr txBox="1">
                  <a:spLocks noChangeArrowheads="1"/>
                </p:cNvSpPr>
                <p:nvPr/>
              </p:nvSpPr>
              <p:spPr bwMode="auto">
                <a:xfrm>
                  <a:off x="1938" y="3195"/>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17" name="Text Box 27"/>
                <p:cNvSpPr txBox="1">
                  <a:spLocks noChangeArrowheads="1"/>
                </p:cNvSpPr>
                <p:nvPr/>
              </p:nvSpPr>
              <p:spPr bwMode="auto">
                <a:xfrm>
                  <a:off x="1938" y="2766"/>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18" name="Text Box 28"/>
                <p:cNvSpPr txBox="1">
                  <a:spLocks noChangeArrowheads="1"/>
                </p:cNvSpPr>
                <p:nvPr/>
              </p:nvSpPr>
              <p:spPr bwMode="auto">
                <a:xfrm>
                  <a:off x="1008" y="3390"/>
                  <a:ext cx="1288" cy="233"/>
                </a:xfrm>
                <a:prstGeom prst="rect">
                  <a:avLst/>
                </a:prstGeom>
                <a:noFill/>
                <a:ln w="9525">
                  <a:noFill/>
                  <a:miter lim="800000"/>
                  <a:headEnd/>
                  <a:tailEnd/>
                </a:ln>
              </p:spPr>
              <p:txBody>
                <a:bodyPr wrap="none">
                  <a:prstTxWarp prst="textNoShape">
                    <a:avLst/>
                  </a:prstTxWarp>
                  <a:spAutoFit/>
                </a:bodyPr>
                <a:lstStyle/>
                <a:p>
                  <a:r>
                    <a:rPr lang="en-US" sz="1800">
                      <a:solidFill>
                        <a:srgbClr val="6699FF"/>
                      </a:solidFill>
                    </a:rPr>
                    <a:t>Source</a:t>
                  </a:r>
                  <a:r>
                    <a:rPr lang="en-US" sz="1800">
                      <a:solidFill>
                        <a:srgbClr val="FF0000"/>
                      </a:solidFill>
                    </a:rPr>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FF33CC"/>
                    </a:solidFill>
                  </a:endParaRPr>
                </a:p>
              </p:txBody>
            </p:sp>
            <p:sp>
              <p:nvSpPr>
                <p:cNvPr id="19" name="Line 29"/>
                <p:cNvSpPr>
                  <a:spLocks noChangeShapeType="1"/>
                </p:cNvSpPr>
                <p:nvPr/>
              </p:nvSpPr>
              <p:spPr bwMode="auto">
                <a:xfrm flipV="1">
                  <a:off x="1565" y="2840"/>
                  <a:ext cx="226" cy="182"/>
                </a:xfrm>
                <a:prstGeom prst="line">
                  <a:avLst/>
                </a:prstGeom>
                <a:noFill/>
                <a:ln w="9525">
                  <a:solidFill>
                    <a:schemeClr val="accent2"/>
                  </a:solidFill>
                  <a:round/>
                  <a:headEnd/>
                  <a:tailEnd/>
                </a:ln>
              </p:spPr>
              <p:txBody>
                <a:bodyPr>
                  <a:prstTxWarp prst="textNoShape">
                    <a:avLst/>
                  </a:prstTxWarp>
                </a:bodyPr>
                <a:lstStyle/>
                <a:p>
                  <a:endParaRPr lang="fr-FR" sz="1800"/>
                </a:p>
              </p:txBody>
            </p:sp>
            <p:sp>
              <p:nvSpPr>
                <p:cNvPr id="20" name="Line 30"/>
                <p:cNvSpPr>
                  <a:spLocks noChangeShapeType="1"/>
                </p:cNvSpPr>
                <p:nvPr/>
              </p:nvSpPr>
              <p:spPr bwMode="auto">
                <a:xfrm>
                  <a:off x="1549" y="3099"/>
                  <a:ext cx="272" cy="182"/>
                </a:xfrm>
                <a:prstGeom prst="line">
                  <a:avLst/>
                </a:prstGeom>
                <a:noFill/>
                <a:ln w="9525">
                  <a:solidFill>
                    <a:srgbClr val="FF0000"/>
                  </a:solidFill>
                  <a:round/>
                  <a:headEnd/>
                  <a:tailEnd/>
                </a:ln>
              </p:spPr>
              <p:txBody>
                <a:bodyPr>
                  <a:prstTxWarp prst="textNoShape">
                    <a:avLst/>
                  </a:prstTxWarp>
                </a:bodyPr>
                <a:lstStyle/>
                <a:p>
                  <a:endParaRPr lang="fr-FR" sz="1800"/>
                </a:p>
              </p:txBody>
            </p:sp>
            <p:sp>
              <p:nvSpPr>
                <p:cNvPr id="21" name="Text Box 31"/>
                <p:cNvSpPr txBox="1">
                  <a:spLocks noChangeArrowheads="1"/>
                </p:cNvSpPr>
                <p:nvPr/>
              </p:nvSpPr>
              <p:spPr bwMode="auto">
                <a:xfrm>
                  <a:off x="839" y="3601"/>
                  <a:ext cx="1292" cy="165"/>
                </a:xfrm>
                <a:prstGeom prst="rect">
                  <a:avLst/>
                </a:prstGeom>
                <a:noFill/>
                <a:ln w="9525">
                  <a:noFill/>
                  <a:miter lim="800000"/>
                  <a:headEnd/>
                  <a:tailEnd/>
                </a:ln>
              </p:spPr>
              <p:txBody>
                <a:bodyPr wrap="none">
                  <a:prstTxWarp prst="textNoShape">
                    <a:avLst/>
                  </a:prstTxWarp>
                  <a:spAutoFit/>
                </a:bodyPr>
                <a:lstStyle/>
                <a:p>
                  <a:r>
                    <a:rPr lang="it-IT" sz="1100"/>
                    <a:t>Easy to get </a:t>
                  </a:r>
                  <a:r>
                    <a:rPr lang="it-IT" sz="1100">
                      <a:solidFill>
                        <a:srgbClr val="FF0000"/>
                      </a:solidFill>
                    </a:rPr>
                    <a:t>tracking capability</a:t>
                  </a:r>
                </a:p>
              </p:txBody>
            </p:sp>
          </p:grpSp>
        </p:grpSp>
        <p:sp>
          <p:nvSpPr>
            <p:cNvPr id="6" name="AutoShape 32"/>
            <p:cNvSpPr>
              <a:spLocks noChangeArrowheads="1"/>
            </p:cNvSpPr>
            <p:nvPr/>
          </p:nvSpPr>
          <p:spPr bwMode="auto">
            <a:xfrm>
              <a:off x="1156" y="2115"/>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grpSp>
        <p:nvGrpSpPr>
          <p:cNvPr id="33" name="Group 33"/>
          <p:cNvGrpSpPr>
            <a:grpSpLocks/>
          </p:cNvGrpSpPr>
          <p:nvPr/>
        </p:nvGrpSpPr>
        <p:grpSpPr bwMode="auto">
          <a:xfrm>
            <a:off x="5148263" y="836613"/>
            <a:ext cx="3527425" cy="5616575"/>
            <a:chOff x="3243" y="527"/>
            <a:chExt cx="2222" cy="3538"/>
          </a:xfrm>
        </p:grpSpPr>
        <p:grpSp>
          <p:nvGrpSpPr>
            <p:cNvPr id="34" name="Group 34"/>
            <p:cNvGrpSpPr>
              <a:grpSpLocks/>
            </p:cNvGrpSpPr>
            <p:nvPr/>
          </p:nvGrpSpPr>
          <p:grpSpPr bwMode="auto">
            <a:xfrm>
              <a:off x="3243" y="527"/>
              <a:ext cx="2222" cy="1542"/>
              <a:chOff x="3077" y="783"/>
              <a:chExt cx="2222" cy="1542"/>
            </a:xfrm>
          </p:grpSpPr>
          <p:sp>
            <p:nvSpPr>
              <p:cNvPr id="45" name="Oval 35"/>
              <p:cNvSpPr>
                <a:spLocks noChangeArrowheads="1"/>
              </p:cNvSpPr>
              <p:nvPr/>
            </p:nvSpPr>
            <p:spPr bwMode="auto">
              <a:xfrm>
                <a:off x="3077" y="78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46" name="Text Box 36"/>
              <p:cNvSpPr txBox="1">
                <a:spLocks noChangeArrowheads="1"/>
              </p:cNvSpPr>
              <p:nvPr/>
            </p:nvSpPr>
            <p:spPr bwMode="auto">
              <a:xfrm>
                <a:off x="3288" y="1516"/>
                <a:ext cx="2004" cy="407"/>
              </a:xfrm>
              <a:prstGeom prst="rect">
                <a:avLst/>
              </a:prstGeom>
              <a:noFill/>
              <a:ln w="9525">
                <a:noFill/>
                <a:miter lim="800000"/>
                <a:headEnd/>
                <a:tailEnd/>
              </a:ln>
            </p:spPr>
            <p:txBody>
              <a:bodyPr wrap="none">
                <a:prstTxWarp prst="textNoShape">
                  <a:avLst/>
                </a:prstTxWarp>
                <a:spAutoFit/>
              </a:bodyPr>
              <a:lstStyle/>
              <a:p>
                <a:r>
                  <a:rPr lang="it-IT" sz="1800">
                    <a:solidFill>
                      <a:srgbClr val="00CC00"/>
                    </a:solidFill>
                  </a:rPr>
                  <a:t>High energy resolution</a:t>
                </a:r>
                <a:r>
                  <a:rPr lang="it-IT" sz="1800"/>
                  <a:t> </a:t>
                </a:r>
                <a:r>
                  <a:rPr lang="it-IT" sz="1800">
                    <a:solidFill>
                      <a:schemeClr val="accent2"/>
                    </a:solidFill>
                  </a:rPr>
                  <a:t>(&lt;2%)</a:t>
                </a:r>
              </a:p>
              <a:p>
                <a:r>
                  <a:rPr lang="it-IT" sz="1800">
                    <a:solidFill>
                      <a:srgbClr val="FF0000"/>
                    </a:solidFill>
                  </a:rPr>
                  <a:t>No tracking capability</a:t>
                </a:r>
              </a:p>
            </p:txBody>
          </p:sp>
          <p:sp>
            <p:nvSpPr>
              <p:cNvPr id="47" name="Text Box 37"/>
              <p:cNvSpPr txBox="1">
                <a:spLocks noChangeArrowheads="1"/>
              </p:cNvSpPr>
              <p:nvPr/>
            </p:nvSpPr>
            <p:spPr bwMode="auto">
              <a:xfrm>
                <a:off x="3243" y="1877"/>
                <a:ext cx="1476" cy="165"/>
              </a:xfrm>
              <a:prstGeom prst="rect">
                <a:avLst/>
              </a:prstGeom>
              <a:noFill/>
              <a:ln w="9525">
                <a:noFill/>
                <a:miter lim="800000"/>
                <a:headEnd/>
                <a:tailEnd/>
              </a:ln>
            </p:spPr>
            <p:txBody>
              <a:bodyPr wrap="none">
                <a:prstTxWarp prst="textNoShape">
                  <a:avLst/>
                </a:prstTxWarp>
                <a:spAutoFit/>
              </a:bodyPr>
              <a:lstStyle/>
              <a:p>
                <a:r>
                  <a:rPr lang="it-IT" sz="1100"/>
                  <a:t>Easy to </a:t>
                </a:r>
                <a:r>
                  <a:rPr lang="it-IT" sz="1100">
                    <a:solidFill>
                      <a:srgbClr val="FF0000"/>
                    </a:solidFill>
                  </a:rPr>
                  <a:t>reject 2</a:t>
                </a:r>
                <a:r>
                  <a:rPr lang="it-IT" sz="1100">
                    <a:solidFill>
                      <a:srgbClr val="FF0000"/>
                    </a:solidFill>
                    <a:latin typeface="Symbol" charset="2"/>
                  </a:rPr>
                  <a:t>n</a:t>
                </a:r>
                <a:r>
                  <a:rPr lang="it-IT" sz="1100">
                    <a:solidFill>
                      <a:srgbClr val="FF0000"/>
                    </a:solidFill>
                  </a:rPr>
                  <a:t> DBD background</a:t>
                </a:r>
              </a:p>
            </p:txBody>
          </p:sp>
          <p:grpSp>
            <p:nvGrpSpPr>
              <p:cNvPr id="48" name="Group 38"/>
              <p:cNvGrpSpPr>
                <a:grpSpLocks/>
              </p:cNvGrpSpPr>
              <p:nvPr/>
            </p:nvGrpSpPr>
            <p:grpSpPr bwMode="auto">
              <a:xfrm>
                <a:off x="3939" y="874"/>
                <a:ext cx="635" cy="688"/>
                <a:chOff x="3061" y="1888"/>
                <a:chExt cx="635" cy="688"/>
              </a:xfrm>
            </p:grpSpPr>
            <p:sp>
              <p:nvSpPr>
                <p:cNvPr id="49" name="Line 39"/>
                <p:cNvSpPr>
                  <a:spLocks noChangeShapeType="1"/>
                </p:cNvSpPr>
                <p:nvPr/>
              </p:nvSpPr>
              <p:spPr bwMode="auto">
                <a:xfrm flipV="1">
                  <a:off x="3061" y="188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50" name="Line 40"/>
                <p:cNvSpPr>
                  <a:spLocks noChangeShapeType="1"/>
                </p:cNvSpPr>
                <p:nvPr/>
              </p:nvSpPr>
              <p:spPr bwMode="auto">
                <a:xfrm>
                  <a:off x="3061" y="256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51" name="Freeform 41"/>
                <p:cNvSpPr>
                  <a:spLocks/>
                </p:cNvSpPr>
                <p:nvPr/>
              </p:nvSpPr>
              <p:spPr bwMode="auto">
                <a:xfrm>
                  <a:off x="3061" y="205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52" name="Line 42"/>
                <p:cNvSpPr>
                  <a:spLocks noChangeShapeType="1"/>
                </p:cNvSpPr>
                <p:nvPr/>
              </p:nvSpPr>
              <p:spPr bwMode="auto">
                <a:xfrm>
                  <a:off x="3515" y="2120"/>
                  <a:ext cx="0" cy="454"/>
                </a:xfrm>
                <a:prstGeom prst="line">
                  <a:avLst/>
                </a:prstGeom>
                <a:noFill/>
                <a:ln w="28575">
                  <a:solidFill>
                    <a:srgbClr val="00CC00"/>
                  </a:solidFill>
                  <a:round/>
                  <a:headEnd/>
                  <a:tailEnd/>
                </a:ln>
              </p:spPr>
              <p:txBody>
                <a:bodyPr>
                  <a:prstTxWarp prst="textNoShape">
                    <a:avLst/>
                  </a:prstTxWarp>
                </a:bodyPr>
                <a:lstStyle/>
                <a:p>
                  <a:endParaRPr lang="fr-FR" sz="1800"/>
                </a:p>
              </p:txBody>
            </p:sp>
          </p:grpSp>
        </p:grpSp>
        <p:grpSp>
          <p:nvGrpSpPr>
            <p:cNvPr id="35" name="Group 43"/>
            <p:cNvGrpSpPr>
              <a:grpSpLocks/>
            </p:cNvGrpSpPr>
            <p:nvPr/>
          </p:nvGrpSpPr>
          <p:grpSpPr bwMode="auto">
            <a:xfrm>
              <a:off x="3243" y="2523"/>
              <a:ext cx="2222" cy="1542"/>
              <a:chOff x="3061" y="2387"/>
              <a:chExt cx="2222" cy="1542"/>
            </a:xfrm>
          </p:grpSpPr>
          <p:sp>
            <p:nvSpPr>
              <p:cNvPr id="37" name="Oval 44"/>
              <p:cNvSpPr>
                <a:spLocks noChangeArrowheads="1"/>
              </p:cNvSpPr>
              <p:nvPr/>
            </p:nvSpPr>
            <p:spPr bwMode="auto">
              <a:xfrm>
                <a:off x="3061" y="2387"/>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38" name="Text Box 45"/>
              <p:cNvSpPr txBox="1">
                <a:spLocks noChangeArrowheads="1"/>
              </p:cNvSpPr>
              <p:nvPr/>
            </p:nvSpPr>
            <p:spPr bwMode="auto">
              <a:xfrm>
                <a:off x="3288" y="3067"/>
                <a:ext cx="1986" cy="407"/>
              </a:xfrm>
              <a:prstGeom prst="rect">
                <a:avLst/>
              </a:prstGeom>
              <a:noFill/>
              <a:ln w="9525">
                <a:noFill/>
                <a:miter lim="800000"/>
                <a:headEnd/>
                <a:tailEnd/>
              </a:ln>
            </p:spPr>
            <p:txBody>
              <a:bodyPr wrap="none">
                <a:prstTxWarp prst="textNoShape">
                  <a:avLst/>
                </a:prstTxWarp>
                <a:spAutoFit/>
              </a:bodyPr>
              <a:lstStyle/>
              <a:p>
                <a:r>
                  <a:rPr lang="it-IT" sz="1800">
                    <a:solidFill>
                      <a:srgbClr val="FF0000"/>
                    </a:solidFill>
                  </a:rPr>
                  <a:t>Low energy resolution</a:t>
                </a:r>
                <a:r>
                  <a:rPr lang="it-IT" sz="1800"/>
                  <a:t> </a:t>
                </a:r>
                <a:r>
                  <a:rPr lang="it-IT" sz="1800">
                    <a:solidFill>
                      <a:schemeClr val="accent2"/>
                    </a:solidFill>
                  </a:rPr>
                  <a:t>(&gt;2%)</a:t>
                </a:r>
              </a:p>
              <a:p>
                <a:r>
                  <a:rPr lang="it-IT" sz="1800">
                    <a:solidFill>
                      <a:srgbClr val="00CC00"/>
                    </a:solidFill>
                  </a:rPr>
                  <a:t>Tracking / topology capability</a:t>
                </a:r>
              </a:p>
            </p:txBody>
          </p:sp>
          <p:sp>
            <p:nvSpPr>
              <p:cNvPr id="39" name="Text Box 46"/>
              <p:cNvSpPr txBox="1">
                <a:spLocks noChangeArrowheads="1"/>
              </p:cNvSpPr>
              <p:nvPr/>
            </p:nvSpPr>
            <p:spPr bwMode="auto">
              <a:xfrm>
                <a:off x="3504" y="3385"/>
                <a:ext cx="1445" cy="378"/>
              </a:xfrm>
              <a:prstGeom prst="rect">
                <a:avLst/>
              </a:prstGeom>
              <a:noFill/>
              <a:ln w="9525">
                <a:noFill/>
                <a:miter lim="800000"/>
                <a:headEnd/>
                <a:tailEnd/>
              </a:ln>
            </p:spPr>
            <p:txBody>
              <a:bodyPr wrap="none">
                <a:prstTxWarp prst="textNoShape">
                  <a:avLst/>
                </a:prstTxWarp>
                <a:spAutoFit/>
              </a:bodyPr>
              <a:lstStyle/>
              <a:p>
                <a:pPr algn="ctr"/>
                <a:r>
                  <a:rPr lang="it-IT" sz="1100"/>
                  <a:t>Easy to approach </a:t>
                </a:r>
                <a:r>
                  <a:rPr lang="it-IT" sz="1100">
                    <a:solidFill>
                      <a:srgbClr val="FF0000"/>
                    </a:solidFill>
                  </a:rPr>
                  <a:t>zero backround</a:t>
                </a:r>
              </a:p>
              <a:p>
                <a:pPr algn="ctr"/>
                <a:r>
                  <a:rPr lang="it-IT" sz="1100"/>
                  <a:t>(with the exception of </a:t>
                </a:r>
              </a:p>
              <a:p>
                <a:pPr algn="ctr"/>
                <a:r>
                  <a:rPr lang="it-IT" sz="1100"/>
                  <a:t>2</a:t>
                </a:r>
                <a:r>
                  <a:rPr lang="it-IT" sz="1100">
                    <a:latin typeface="Symbol" charset="2"/>
                  </a:rPr>
                  <a:t>n</a:t>
                </a:r>
                <a:r>
                  <a:rPr lang="it-IT" sz="1100"/>
                  <a:t> DBD component)</a:t>
                </a:r>
              </a:p>
            </p:txBody>
          </p:sp>
          <p:grpSp>
            <p:nvGrpSpPr>
              <p:cNvPr id="40" name="Group 47"/>
              <p:cNvGrpSpPr>
                <a:grpSpLocks/>
              </p:cNvGrpSpPr>
              <p:nvPr/>
            </p:nvGrpSpPr>
            <p:grpSpPr bwMode="auto">
              <a:xfrm>
                <a:off x="3923" y="2416"/>
                <a:ext cx="635" cy="688"/>
                <a:chOff x="3923" y="2198"/>
                <a:chExt cx="635" cy="688"/>
              </a:xfrm>
            </p:grpSpPr>
            <p:sp>
              <p:nvSpPr>
                <p:cNvPr id="41" name="Line 48"/>
                <p:cNvSpPr>
                  <a:spLocks noChangeShapeType="1"/>
                </p:cNvSpPr>
                <p:nvPr/>
              </p:nvSpPr>
              <p:spPr bwMode="auto">
                <a:xfrm flipV="1">
                  <a:off x="3923" y="219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42" name="Line 49"/>
                <p:cNvSpPr>
                  <a:spLocks noChangeShapeType="1"/>
                </p:cNvSpPr>
                <p:nvPr/>
              </p:nvSpPr>
              <p:spPr bwMode="auto">
                <a:xfrm>
                  <a:off x="3923" y="287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43" name="Freeform 50"/>
                <p:cNvSpPr>
                  <a:spLocks/>
                </p:cNvSpPr>
                <p:nvPr/>
              </p:nvSpPr>
              <p:spPr bwMode="auto">
                <a:xfrm>
                  <a:off x="3923" y="236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44" name="Freeform 51"/>
                <p:cNvSpPr>
                  <a:spLocks/>
                </p:cNvSpPr>
                <p:nvPr/>
              </p:nvSpPr>
              <p:spPr bwMode="auto">
                <a:xfrm>
                  <a:off x="4195" y="2779"/>
                  <a:ext cx="273" cy="91"/>
                </a:xfrm>
                <a:custGeom>
                  <a:avLst/>
                  <a:gdLst>
                    <a:gd name="T0" fmla="*/ 0 w 273"/>
                    <a:gd name="T1" fmla="*/ 91 h 91"/>
                    <a:gd name="T2" fmla="*/ 91 w 273"/>
                    <a:gd name="T3" fmla="*/ 45 h 91"/>
                    <a:gd name="T4" fmla="*/ 137 w 273"/>
                    <a:gd name="T5" fmla="*/ 0 h 91"/>
                    <a:gd name="T6" fmla="*/ 182 w 273"/>
                    <a:gd name="T7" fmla="*/ 45 h 91"/>
                    <a:gd name="T8" fmla="*/ 273 w 273"/>
                    <a:gd name="T9" fmla="*/ 91 h 91"/>
                    <a:gd name="T10" fmla="*/ 0 60000 65536"/>
                    <a:gd name="T11" fmla="*/ 0 60000 65536"/>
                    <a:gd name="T12" fmla="*/ 0 60000 65536"/>
                    <a:gd name="T13" fmla="*/ 0 60000 65536"/>
                    <a:gd name="T14" fmla="*/ 0 60000 65536"/>
                    <a:gd name="T15" fmla="*/ 0 w 273"/>
                    <a:gd name="T16" fmla="*/ 0 h 91"/>
                    <a:gd name="T17" fmla="*/ 273 w 273"/>
                    <a:gd name="T18" fmla="*/ 91 h 91"/>
                  </a:gdLst>
                  <a:ahLst/>
                  <a:cxnLst>
                    <a:cxn ang="T10">
                      <a:pos x="T0" y="T1"/>
                    </a:cxn>
                    <a:cxn ang="T11">
                      <a:pos x="T2" y="T3"/>
                    </a:cxn>
                    <a:cxn ang="T12">
                      <a:pos x="T4" y="T5"/>
                    </a:cxn>
                    <a:cxn ang="T13">
                      <a:pos x="T6" y="T7"/>
                    </a:cxn>
                    <a:cxn ang="T14">
                      <a:pos x="T8" y="T9"/>
                    </a:cxn>
                  </a:cxnLst>
                  <a:rect l="T15" t="T16" r="T17" b="T18"/>
                  <a:pathLst>
                    <a:path w="273" h="91">
                      <a:moveTo>
                        <a:pt x="0" y="91"/>
                      </a:moveTo>
                      <a:cubicBezTo>
                        <a:pt x="34" y="75"/>
                        <a:pt x="68" y="60"/>
                        <a:pt x="91" y="45"/>
                      </a:cubicBezTo>
                      <a:cubicBezTo>
                        <a:pt x="114" y="30"/>
                        <a:pt x="122" y="0"/>
                        <a:pt x="137" y="0"/>
                      </a:cubicBezTo>
                      <a:cubicBezTo>
                        <a:pt x="152" y="0"/>
                        <a:pt x="159" y="30"/>
                        <a:pt x="182" y="45"/>
                      </a:cubicBezTo>
                      <a:cubicBezTo>
                        <a:pt x="205" y="60"/>
                        <a:pt x="258" y="83"/>
                        <a:pt x="273" y="91"/>
                      </a:cubicBezTo>
                    </a:path>
                  </a:pathLst>
                </a:custGeom>
                <a:noFill/>
                <a:ln w="28575" cmpd="sng">
                  <a:solidFill>
                    <a:srgbClr val="00CC00"/>
                  </a:solidFill>
                  <a:round/>
                  <a:headEnd/>
                  <a:tailEnd/>
                </a:ln>
              </p:spPr>
              <p:txBody>
                <a:bodyPr>
                  <a:prstTxWarp prst="textNoShape">
                    <a:avLst/>
                  </a:prstTxWarp>
                </a:bodyPr>
                <a:lstStyle/>
                <a:p>
                  <a:endParaRPr lang="fr-FR" sz="1800"/>
                </a:p>
              </p:txBody>
            </p:sp>
          </p:grpSp>
        </p:grpSp>
        <p:sp>
          <p:nvSpPr>
            <p:cNvPr id="36" name="AutoShape 52"/>
            <p:cNvSpPr>
              <a:spLocks noChangeArrowheads="1"/>
            </p:cNvSpPr>
            <p:nvPr/>
          </p:nvSpPr>
          <p:spPr bwMode="auto">
            <a:xfrm>
              <a:off x="4224" y="2129"/>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grpSp>
        <p:nvGrpSpPr>
          <p:cNvPr id="53" name="Group 89"/>
          <p:cNvGrpSpPr>
            <a:grpSpLocks/>
          </p:cNvGrpSpPr>
          <p:nvPr/>
        </p:nvGrpSpPr>
        <p:grpSpPr bwMode="auto">
          <a:xfrm>
            <a:off x="147638" y="1428750"/>
            <a:ext cx="7105650" cy="4298950"/>
            <a:chOff x="68" y="1253"/>
            <a:chExt cx="4476" cy="2708"/>
          </a:xfrm>
        </p:grpSpPr>
        <p:grpSp>
          <p:nvGrpSpPr>
            <p:cNvPr id="54" name="Group 53"/>
            <p:cNvGrpSpPr>
              <a:grpSpLocks/>
            </p:cNvGrpSpPr>
            <p:nvPr/>
          </p:nvGrpSpPr>
          <p:grpSpPr bwMode="auto">
            <a:xfrm>
              <a:off x="68" y="1253"/>
              <a:ext cx="4476" cy="2066"/>
              <a:chOff x="68" y="1253"/>
              <a:chExt cx="4476" cy="2066"/>
            </a:xfrm>
          </p:grpSpPr>
          <p:sp>
            <p:nvSpPr>
              <p:cNvPr id="58" name="Text Box 54"/>
              <p:cNvSpPr txBox="1">
                <a:spLocks noChangeArrowheads="1"/>
              </p:cNvSpPr>
              <p:nvPr/>
            </p:nvSpPr>
            <p:spPr bwMode="auto">
              <a:xfrm>
                <a:off x="68" y="1797"/>
                <a:ext cx="4476" cy="1522"/>
              </a:xfrm>
              <a:prstGeom prst="rect">
                <a:avLst/>
              </a:prstGeom>
              <a:solidFill>
                <a:srgbClr val="EAEAEA"/>
              </a:solidFill>
              <a:ln w="9525">
                <a:solidFill>
                  <a:schemeClr val="bg2"/>
                </a:solidFill>
                <a:miter lim="800000"/>
                <a:headEnd/>
                <a:tailEnd/>
              </a:ln>
            </p:spPr>
            <p:txBody>
              <a:bodyPr wrap="none">
                <a:prstTxWarp prst="textNoShape">
                  <a:avLst/>
                </a:prstTxWarp>
                <a:spAutoFit/>
              </a:bodyPr>
              <a:lstStyle/>
              <a:p>
                <a:r>
                  <a:rPr lang="it-IT" sz="1200" b="1">
                    <a:solidFill>
                      <a:srgbClr val="FF0000"/>
                    </a:solidFill>
                  </a:rPr>
                  <a:t>EXO </a:t>
                </a:r>
                <a:r>
                  <a:rPr lang="it-IT" sz="1200" b="1"/>
                  <a:t>-</a:t>
                </a:r>
                <a:r>
                  <a:rPr lang="it-IT" sz="1200" b="1">
                    <a:solidFill>
                      <a:srgbClr val="FF0000"/>
                    </a:solidFill>
                  </a:rPr>
                  <a:t> </a:t>
                </a:r>
                <a:r>
                  <a:rPr lang="it-IT" sz="1100" baseline="30000">
                    <a:solidFill>
                      <a:schemeClr val="accent2"/>
                    </a:solidFill>
                  </a:rPr>
                  <a:t>136</a:t>
                </a:r>
                <a:r>
                  <a:rPr lang="it-IT" sz="1100">
                    <a:solidFill>
                      <a:schemeClr val="accent2"/>
                    </a:solidFill>
                  </a:rPr>
                  <a:t>Xe</a:t>
                </a:r>
              </a:p>
              <a:p>
                <a:r>
                  <a:rPr lang="it-IT" sz="1100"/>
                  <a:t>TPC of enriched liquid Xenon</a:t>
                </a:r>
              </a:p>
              <a:p>
                <a:r>
                  <a:rPr lang="it-IT" sz="1100"/>
                  <a:t>Event position and topology; in prospect, tagging of Ba single ion (DBD daughter) </a:t>
                </a:r>
                <a:r>
                  <a:rPr lang="it-IT" sz="1100">
                    <a:sym typeface="Symbol" charset="2"/>
                  </a:rPr>
                  <a:t> only 2</a:t>
                </a:r>
                <a:r>
                  <a:rPr lang="it-IT" sz="1100">
                    <a:latin typeface="Symbol" charset="2"/>
                    <a:sym typeface="Symbol" charset="2"/>
                  </a:rPr>
                  <a:t>n</a:t>
                </a:r>
                <a:r>
                  <a:rPr lang="it-IT" sz="1100">
                    <a:sym typeface="Symbol" charset="2"/>
                  </a:rPr>
                  <a:t> DBD background</a:t>
                </a:r>
              </a:p>
              <a:p>
                <a:r>
                  <a:rPr lang="it-IT" sz="1100"/>
                  <a:t>Next step (</a:t>
                </a:r>
                <a:r>
                  <a:rPr lang="it-IT" sz="1100" u="sng"/>
                  <a:t>EXO-200: funded</a:t>
                </a:r>
                <a:r>
                  <a:rPr lang="it-IT" sz="1100"/>
                  <a:t>, under commissioning): </a:t>
                </a:r>
                <a:r>
                  <a:rPr lang="it-IT" sz="1100">
                    <a:solidFill>
                      <a:schemeClr val="accent2"/>
                    </a:solidFill>
                  </a:rPr>
                  <a:t>200 kg </a:t>
                </a:r>
                <a:r>
                  <a:rPr lang="it-IT" sz="1100"/>
                  <a:t>– WIPP facility – sensitivity:  </a:t>
                </a:r>
                <a:r>
                  <a:rPr lang="it-IT" sz="1100">
                    <a:solidFill>
                      <a:schemeClr val="accent2"/>
                    </a:solidFill>
                  </a:rPr>
                  <a:t>270-380 meV</a:t>
                </a:r>
              </a:p>
              <a:p>
                <a:r>
                  <a:rPr lang="it-IT" sz="1100"/>
                  <a:t>Further steps: 1-10 ton</a:t>
                </a:r>
              </a:p>
              <a:p>
                <a:r>
                  <a:rPr lang="it-IT" sz="1100"/>
                  <a:t>Proved </a:t>
                </a:r>
                <a:r>
                  <a:rPr lang="it-IT" sz="1100" u="sng"/>
                  <a:t>en</a:t>
                </a:r>
                <a:r>
                  <a:rPr lang="it-IT" sz="1100"/>
                  <a:t>ergy resolution: </a:t>
                </a:r>
                <a:r>
                  <a:rPr lang="it-IT" sz="1100">
                    <a:solidFill>
                      <a:schemeClr val="accent2"/>
                    </a:solidFill>
                  </a:rPr>
                  <a:t>3.3 % FWHM </a:t>
                </a:r>
                <a:r>
                  <a:rPr lang="it-IT" sz="1100"/>
                  <a:t>(inproved thanks to simultaneous measurement of ionization and light)</a:t>
                </a:r>
              </a:p>
              <a:p>
                <a:r>
                  <a:rPr lang="it-IT" sz="1100"/>
                  <a:t>In parallel with the EXO-200 development, R&amp;D for Ba ion grabbing and tagging</a:t>
                </a:r>
              </a:p>
              <a:p>
                <a:r>
                  <a:rPr lang="it-IT" sz="1100"/>
                  <a:t>Ba</a:t>
                </a:r>
                <a:r>
                  <a:rPr lang="it-IT" sz="1100" baseline="30000"/>
                  <a:t>++</a:t>
                </a:r>
                <a:r>
                  <a:rPr lang="it-IT" sz="1100"/>
                  <a:t> e</a:t>
                </a:r>
                <a:r>
                  <a:rPr lang="it-IT" sz="1100" baseline="30000"/>
                  <a:t>-</a:t>
                </a:r>
                <a:r>
                  <a:rPr lang="it-IT" sz="1100"/>
                  <a:t> e</a:t>
                </a:r>
                <a:r>
                  <a:rPr lang="it-IT" sz="1100" baseline="30000"/>
                  <a:t>-</a:t>
                </a:r>
                <a:r>
                  <a:rPr lang="it-IT" sz="1100"/>
                  <a:t> final state is identified through optical spectroscopy</a:t>
                </a:r>
              </a:p>
              <a:p>
                <a:r>
                  <a:rPr lang="en-GB" sz="1200" b="1">
                    <a:solidFill>
                      <a:srgbClr val="FF0000"/>
                    </a:solidFill>
                  </a:rPr>
                  <a:t>NEXT</a:t>
                </a:r>
                <a:r>
                  <a:rPr lang="en-GB" sz="1100"/>
                  <a:t>  - </a:t>
                </a:r>
                <a:r>
                  <a:rPr lang="it-IT" sz="1100" baseline="30000">
                    <a:solidFill>
                      <a:schemeClr val="accent2"/>
                    </a:solidFill>
                  </a:rPr>
                  <a:t>136</a:t>
                </a:r>
                <a:r>
                  <a:rPr lang="it-IT" sz="1100">
                    <a:solidFill>
                      <a:schemeClr val="accent2"/>
                    </a:solidFill>
                  </a:rPr>
                  <a:t>Xe</a:t>
                </a:r>
              </a:p>
              <a:p>
                <a:r>
                  <a:rPr lang="en-GB" sz="1100"/>
                  <a:t>High pressure gas TPC</a:t>
                </a:r>
              </a:p>
              <a:p>
                <a:r>
                  <a:rPr lang="en-GB" sz="1100"/>
                  <a:t>Total mass: 80 kg</a:t>
                </a:r>
              </a:p>
              <a:p>
                <a:r>
                  <a:rPr lang="en-GB" sz="1100"/>
                  <a:t>Aims at energy resolution down to 1%</a:t>
                </a:r>
              </a:p>
              <a:p>
                <a:r>
                  <a:rPr lang="en-GB" sz="1100"/>
                  <a:t>To be installed in CANFRANC in 2013</a:t>
                </a:r>
                <a:endParaRPr lang="it-IT" sz="1100"/>
              </a:p>
            </p:txBody>
          </p:sp>
          <p:grpSp>
            <p:nvGrpSpPr>
              <p:cNvPr id="59" name="Group 55"/>
              <p:cNvGrpSpPr>
                <a:grpSpLocks/>
              </p:cNvGrpSpPr>
              <p:nvPr/>
            </p:nvGrpSpPr>
            <p:grpSpPr bwMode="auto">
              <a:xfrm>
                <a:off x="2426" y="1253"/>
                <a:ext cx="182" cy="544"/>
                <a:chOff x="2426" y="1298"/>
                <a:chExt cx="182" cy="544"/>
              </a:xfrm>
            </p:grpSpPr>
            <p:sp>
              <p:nvSpPr>
                <p:cNvPr id="60" name="Line 56"/>
                <p:cNvSpPr>
                  <a:spLocks noChangeShapeType="1"/>
                </p:cNvSpPr>
                <p:nvPr/>
              </p:nvSpPr>
              <p:spPr bwMode="auto">
                <a:xfrm>
                  <a:off x="2426" y="1298"/>
                  <a:ext cx="182" cy="0"/>
                </a:xfrm>
                <a:prstGeom prst="line">
                  <a:avLst/>
                </a:prstGeom>
                <a:noFill/>
                <a:ln w="28575">
                  <a:solidFill>
                    <a:srgbClr val="FF0000"/>
                  </a:solidFill>
                  <a:round/>
                  <a:headEnd/>
                  <a:tailEnd/>
                </a:ln>
              </p:spPr>
              <p:txBody>
                <a:bodyPr>
                  <a:prstTxWarp prst="textNoShape">
                    <a:avLst/>
                  </a:prstTxWarp>
                </a:bodyPr>
                <a:lstStyle/>
                <a:p>
                  <a:endParaRPr lang="fr-FR" sz="1800"/>
                </a:p>
              </p:txBody>
            </p:sp>
            <p:sp>
              <p:nvSpPr>
                <p:cNvPr id="61" name="Line 57"/>
                <p:cNvSpPr>
                  <a:spLocks noChangeShapeType="1"/>
                </p:cNvSpPr>
                <p:nvPr/>
              </p:nvSpPr>
              <p:spPr bwMode="auto">
                <a:xfrm>
                  <a:off x="2608" y="1298"/>
                  <a:ext cx="0" cy="544"/>
                </a:xfrm>
                <a:prstGeom prst="line">
                  <a:avLst/>
                </a:prstGeom>
                <a:noFill/>
                <a:ln w="28575">
                  <a:solidFill>
                    <a:srgbClr val="FF0000"/>
                  </a:solidFill>
                  <a:round/>
                  <a:headEnd/>
                  <a:tailEnd type="triangle" w="med" len="med"/>
                </a:ln>
              </p:spPr>
              <p:txBody>
                <a:bodyPr>
                  <a:prstTxWarp prst="textNoShape">
                    <a:avLst/>
                  </a:prstTxWarp>
                </a:bodyPr>
                <a:lstStyle/>
                <a:p>
                  <a:endParaRPr lang="fr-FR" sz="1800"/>
                </a:p>
              </p:txBody>
            </p:sp>
          </p:grpSp>
        </p:grpSp>
        <p:grpSp>
          <p:nvGrpSpPr>
            <p:cNvPr id="55" name="Group 58"/>
            <p:cNvGrpSpPr>
              <a:grpSpLocks/>
            </p:cNvGrpSpPr>
            <p:nvPr/>
          </p:nvGrpSpPr>
          <p:grpSpPr bwMode="auto">
            <a:xfrm flipH="1" flipV="1">
              <a:off x="2982" y="3417"/>
              <a:ext cx="335" cy="544"/>
              <a:chOff x="2371" y="368"/>
              <a:chExt cx="182" cy="544"/>
            </a:xfrm>
          </p:grpSpPr>
          <p:sp>
            <p:nvSpPr>
              <p:cNvPr id="56" name="Line 59"/>
              <p:cNvSpPr>
                <a:spLocks noChangeShapeType="1"/>
              </p:cNvSpPr>
              <p:nvPr/>
            </p:nvSpPr>
            <p:spPr bwMode="auto">
              <a:xfrm>
                <a:off x="2371" y="368"/>
                <a:ext cx="182" cy="0"/>
              </a:xfrm>
              <a:prstGeom prst="line">
                <a:avLst/>
              </a:prstGeom>
              <a:noFill/>
              <a:ln w="28575">
                <a:solidFill>
                  <a:srgbClr val="FF0000"/>
                </a:solidFill>
                <a:round/>
                <a:headEnd/>
                <a:tailEnd/>
              </a:ln>
            </p:spPr>
            <p:txBody>
              <a:bodyPr>
                <a:prstTxWarp prst="textNoShape">
                  <a:avLst/>
                </a:prstTxWarp>
              </a:bodyPr>
              <a:lstStyle/>
              <a:p>
                <a:endParaRPr lang="fr-FR" sz="1800"/>
              </a:p>
            </p:txBody>
          </p:sp>
          <p:sp>
            <p:nvSpPr>
              <p:cNvPr id="57" name="Line 60"/>
              <p:cNvSpPr>
                <a:spLocks noChangeShapeType="1"/>
              </p:cNvSpPr>
              <p:nvPr/>
            </p:nvSpPr>
            <p:spPr bwMode="auto">
              <a:xfrm>
                <a:off x="2549" y="368"/>
                <a:ext cx="0" cy="544"/>
              </a:xfrm>
              <a:prstGeom prst="line">
                <a:avLst/>
              </a:prstGeom>
              <a:noFill/>
              <a:ln w="28575">
                <a:solidFill>
                  <a:srgbClr val="FF0000"/>
                </a:solidFill>
                <a:round/>
                <a:headEnd/>
                <a:tailEnd type="triangle" w="med" len="med"/>
              </a:ln>
            </p:spPr>
            <p:txBody>
              <a:bodyPr>
                <a:prstTxWarp prst="textNoShape">
                  <a:avLst/>
                </a:prstTxWarp>
              </a:bodyPr>
              <a:lstStyle/>
              <a:p>
                <a:endParaRPr lang="fr-FR" sz="1800"/>
              </a:p>
            </p:txBody>
          </p:sp>
        </p:grpSp>
      </p:grpSp>
      <p:sp>
        <p:nvSpPr>
          <p:cNvPr id="62" name="Rectangle 64"/>
          <p:cNvSpPr>
            <a:spLocks noChangeArrowheads="1"/>
          </p:cNvSpPr>
          <p:nvPr/>
        </p:nvSpPr>
        <p:spPr bwMode="auto">
          <a:xfrm>
            <a:off x="4067175" y="6237288"/>
            <a:ext cx="360363" cy="431800"/>
          </a:xfrm>
          <a:prstGeom prst="rect">
            <a:avLst/>
          </a:prstGeom>
          <a:noFill/>
          <a:ln w="9525">
            <a:noFill/>
            <a:miter lim="800000"/>
            <a:headEnd/>
            <a:tailEnd/>
          </a:ln>
        </p:spPr>
        <p:txBody>
          <a:bodyPr wrap="none" anchor="ctr">
            <a:prstTxWarp prst="textNoShape">
              <a:avLst/>
            </a:prstTxWarp>
          </a:bodyPr>
          <a:lstStyle/>
          <a:p>
            <a:endParaRPr lang="fr-FR"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Horizontal)">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nodePh="1">
                                  <p:stCondLst>
                                    <p:cond delay="0"/>
                                  </p:stCondLst>
                                  <p:endCondLst>
                                    <p:cond evt="begin" delay="0">
                                      <p:tn val="10"/>
                                    </p:cond>
                                  </p:endCondLst>
                                  <p:childTnLst>
                                    <p:set>
                                      <p:cBhvr>
                                        <p:cTn id="11" dur="1" fill="hold">
                                          <p:stCondLst>
                                            <p:cond delay="0"/>
                                          </p:stCondLst>
                                        </p:cTn>
                                        <p:tgtEl>
                                          <p:spTgt spid="62"/>
                                        </p:tgtEl>
                                        <p:attrNameLst>
                                          <p:attrName>style.visibility</p:attrName>
                                        </p:attrNameLst>
                                      </p:cBhvr>
                                      <p:to>
                                        <p:strVal val="visible"/>
                                      </p:to>
                                    </p:set>
                                    <p:animEffect transition="in" filter="wipe(down)">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1" nodeType="clickEffect" nodePh="1">
                                  <p:stCondLst>
                                    <p:cond delay="0"/>
                                  </p:stCondLst>
                                  <p:endCondLst>
                                    <p:cond evt="begin" delay="0">
                                      <p:tn val="15"/>
                                    </p:cond>
                                  </p:endCondLst>
                                  <p:childTnLst>
                                    <p:set>
                                      <p:cBhvr>
                                        <p:cTn id="16" dur="1" fill="hold">
                                          <p:stCondLst>
                                            <p:cond delay="0"/>
                                          </p:stCondLst>
                                        </p:cTn>
                                        <p:tgtEl>
                                          <p:spTgt spid="62"/>
                                        </p:tgtEl>
                                        <p:attrNameLst>
                                          <p:attrName>style.visibility</p:attrName>
                                        </p:attrNameLst>
                                      </p:cBhvr>
                                      <p:to>
                                        <p:strVal val="visible"/>
                                      </p:to>
                                    </p:set>
                                    <p:animEffect transition="in" filter="wipe(down)">
                                      <p:cBhvr>
                                        <p:cTn id="1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685800" y="188913"/>
            <a:ext cx="7772400" cy="503237"/>
          </a:xfrm>
          <a:prstGeom prst="rect">
            <a:avLst/>
          </a:prstGeom>
          <a:noFill/>
          <a:ln w="9525">
            <a:noFill/>
            <a:miter lim="800000"/>
            <a:headEnd/>
            <a:tailEnd/>
          </a:ln>
          <a:effectLst/>
        </p:spPr>
        <p:txBody>
          <a:bodyPr anchor="ctr"/>
          <a:lstStyle/>
          <a:p>
            <a:pPr algn="ctr" eaLnBrk="0" hangingPunct="0">
              <a:defRPr/>
            </a:pPr>
            <a:r>
              <a:rPr lang="en-US" sz="1800" b="1">
                <a:solidFill>
                  <a:srgbClr val="FF0000"/>
                </a:solidFill>
                <a:effectLst>
                  <a:outerShdw blurRad="38100" dist="38100" dir="2700000" algn="tl">
                    <a:srgbClr val="000000"/>
                  </a:outerShdw>
                </a:effectLst>
                <a:latin typeface="Arial" pitchFamily="34" charset="0"/>
              </a:rPr>
              <a:t>Experiments and techniques</a:t>
            </a:r>
          </a:p>
        </p:txBody>
      </p:sp>
      <p:grpSp>
        <p:nvGrpSpPr>
          <p:cNvPr id="3" name="Group 3"/>
          <p:cNvGrpSpPr>
            <a:grpSpLocks/>
          </p:cNvGrpSpPr>
          <p:nvPr/>
        </p:nvGrpSpPr>
        <p:grpSpPr bwMode="auto">
          <a:xfrm>
            <a:off x="323850" y="836613"/>
            <a:ext cx="3527425" cy="5616575"/>
            <a:chOff x="204" y="527"/>
            <a:chExt cx="2222" cy="3538"/>
          </a:xfrm>
        </p:grpSpPr>
        <p:grpSp>
          <p:nvGrpSpPr>
            <p:cNvPr id="4" name="Group 4"/>
            <p:cNvGrpSpPr>
              <a:grpSpLocks/>
            </p:cNvGrpSpPr>
            <p:nvPr/>
          </p:nvGrpSpPr>
          <p:grpSpPr bwMode="auto">
            <a:xfrm>
              <a:off x="204" y="527"/>
              <a:ext cx="2222" cy="1542"/>
              <a:chOff x="567" y="709"/>
              <a:chExt cx="2222" cy="1542"/>
            </a:xfrm>
          </p:grpSpPr>
          <p:sp>
            <p:nvSpPr>
              <p:cNvPr id="22" name="Oval 5"/>
              <p:cNvSpPr>
                <a:spLocks noChangeArrowheads="1"/>
              </p:cNvSpPr>
              <p:nvPr/>
            </p:nvSpPr>
            <p:spPr bwMode="auto">
              <a:xfrm>
                <a:off x="567" y="709"/>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23" name="Group 6"/>
              <p:cNvGrpSpPr>
                <a:grpSpLocks/>
              </p:cNvGrpSpPr>
              <p:nvPr/>
            </p:nvGrpSpPr>
            <p:grpSpPr bwMode="auto">
              <a:xfrm>
                <a:off x="823" y="1016"/>
                <a:ext cx="1597" cy="945"/>
                <a:chOff x="823" y="1016"/>
                <a:chExt cx="1597" cy="945"/>
              </a:xfrm>
            </p:grpSpPr>
            <p:sp>
              <p:nvSpPr>
                <p:cNvPr id="24" name="Rectangle 7" descr="Diagonali larghe verso l'alto"/>
                <p:cNvSpPr>
                  <a:spLocks noChangeArrowheads="1"/>
                </p:cNvSpPr>
                <p:nvPr/>
              </p:nvSpPr>
              <p:spPr bwMode="auto">
                <a:xfrm>
                  <a:off x="932" y="1016"/>
                  <a:ext cx="1488" cy="528"/>
                </a:xfrm>
                <a:prstGeom prst="rect">
                  <a:avLst/>
                </a:prstGeom>
                <a:pattFill prst="wdUpDiag">
                  <a:fgClr>
                    <a:srgbClr val="CCECFF"/>
                  </a:fgClr>
                  <a:bgClr>
                    <a:srgbClr val="FFCCFF"/>
                  </a:bgClr>
                </a:pattFill>
                <a:ln w="9525">
                  <a:solidFill>
                    <a:srgbClr val="FF33CC"/>
                  </a:solidFill>
                  <a:miter lim="800000"/>
                  <a:headEnd/>
                  <a:tailEnd/>
                </a:ln>
              </p:spPr>
              <p:txBody>
                <a:bodyPr wrap="none" anchor="ctr">
                  <a:prstTxWarp prst="textNoShape">
                    <a:avLst/>
                  </a:prstTxWarp>
                </a:bodyPr>
                <a:lstStyle/>
                <a:p>
                  <a:endParaRPr lang="fr-FR" sz="1800"/>
                </a:p>
              </p:txBody>
            </p:sp>
            <p:grpSp>
              <p:nvGrpSpPr>
                <p:cNvPr id="25" name="Group 8"/>
                <p:cNvGrpSpPr>
                  <a:grpSpLocks/>
                </p:cNvGrpSpPr>
                <p:nvPr/>
              </p:nvGrpSpPr>
              <p:grpSpPr bwMode="auto">
                <a:xfrm>
                  <a:off x="1357" y="1016"/>
                  <a:ext cx="522" cy="501"/>
                  <a:chOff x="1769" y="2832"/>
                  <a:chExt cx="522" cy="501"/>
                </a:xfrm>
              </p:grpSpPr>
              <p:sp>
                <p:nvSpPr>
                  <p:cNvPr id="28" name="Freeform 9"/>
                  <p:cNvSpPr>
                    <a:spLocks/>
                  </p:cNvSpPr>
                  <p:nvPr/>
                </p:nvSpPr>
                <p:spPr bwMode="auto">
                  <a:xfrm>
                    <a:off x="1792" y="2888"/>
                    <a:ext cx="296" cy="224"/>
                  </a:xfrm>
                  <a:custGeom>
                    <a:avLst/>
                    <a:gdLst>
                      <a:gd name="T0" fmla="*/ 72 w 296"/>
                      <a:gd name="T1" fmla="*/ 224 h 224"/>
                      <a:gd name="T2" fmla="*/ 176 w 296"/>
                      <a:gd name="T3" fmla="*/ 184 h 224"/>
                      <a:gd name="T4" fmla="*/ 192 w 296"/>
                      <a:gd name="T5" fmla="*/ 160 h 224"/>
                      <a:gd name="T6" fmla="*/ 0 w 296"/>
                      <a:gd name="T7" fmla="*/ 120 h 224"/>
                      <a:gd name="T8" fmla="*/ 72 w 296"/>
                      <a:gd name="T9" fmla="*/ 120 h 224"/>
                      <a:gd name="T10" fmla="*/ 128 w 296"/>
                      <a:gd name="T11" fmla="*/ 96 h 224"/>
                      <a:gd name="T12" fmla="*/ 176 w 296"/>
                      <a:gd name="T13" fmla="*/ 64 h 224"/>
                      <a:gd name="T14" fmla="*/ 232 w 296"/>
                      <a:gd name="T15" fmla="*/ 120 h 224"/>
                      <a:gd name="T16" fmla="*/ 240 w 296"/>
                      <a:gd name="T17" fmla="*/ 56 h 224"/>
                      <a:gd name="T18" fmla="*/ 256 w 296"/>
                      <a:gd name="T19" fmla="*/ 0 h 224"/>
                      <a:gd name="T20" fmla="*/ 296 w 296"/>
                      <a:gd name="T21" fmla="*/ 8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6"/>
                      <a:gd name="T34" fmla="*/ 0 h 224"/>
                      <a:gd name="T35" fmla="*/ 296 w 296"/>
                      <a:gd name="T36" fmla="*/ 224 h 2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6" h="224">
                        <a:moveTo>
                          <a:pt x="72" y="224"/>
                        </a:moveTo>
                        <a:cubicBezTo>
                          <a:pt x="108" y="206"/>
                          <a:pt x="143" y="206"/>
                          <a:pt x="176" y="184"/>
                        </a:cubicBezTo>
                        <a:cubicBezTo>
                          <a:pt x="181" y="176"/>
                          <a:pt x="197" y="168"/>
                          <a:pt x="192" y="160"/>
                        </a:cubicBezTo>
                        <a:cubicBezTo>
                          <a:pt x="160" y="104"/>
                          <a:pt x="23" y="121"/>
                          <a:pt x="0" y="120"/>
                        </a:cubicBezTo>
                        <a:cubicBezTo>
                          <a:pt x="17" y="70"/>
                          <a:pt x="41" y="99"/>
                          <a:pt x="72" y="120"/>
                        </a:cubicBezTo>
                        <a:cubicBezTo>
                          <a:pt x="97" y="112"/>
                          <a:pt x="103" y="111"/>
                          <a:pt x="128" y="96"/>
                        </a:cubicBezTo>
                        <a:cubicBezTo>
                          <a:pt x="144" y="86"/>
                          <a:pt x="176" y="64"/>
                          <a:pt x="176" y="64"/>
                        </a:cubicBezTo>
                        <a:cubicBezTo>
                          <a:pt x="202" y="103"/>
                          <a:pt x="183" y="108"/>
                          <a:pt x="232" y="120"/>
                        </a:cubicBezTo>
                        <a:cubicBezTo>
                          <a:pt x="263" y="89"/>
                          <a:pt x="282" y="84"/>
                          <a:pt x="240" y="56"/>
                        </a:cubicBezTo>
                        <a:cubicBezTo>
                          <a:pt x="219" y="25"/>
                          <a:pt x="219" y="12"/>
                          <a:pt x="256" y="0"/>
                        </a:cubicBezTo>
                        <a:cubicBezTo>
                          <a:pt x="269" y="3"/>
                          <a:pt x="296" y="8"/>
                          <a:pt x="296" y="8"/>
                        </a:cubicBezTo>
                      </a:path>
                    </a:pathLst>
                  </a:custGeom>
                  <a:noFill/>
                  <a:ln w="9525">
                    <a:solidFill>
                      <a:schemeClr val="accent2"/>
                    </a:solidFill>
                    <a:round/>
                    <a:headEnd/>
                    <a:tailEnd/>
                  </a:ln>
                </p:spPr>
                <p:txBody>
                  <a:bodyPr>
                    <a:prstTxWarp prst="textNoShape">
                      <a:avLst/>
                    </a:prstTxWarp>
                  </a:bodyPr>
                  <a:lstStyle/>
                  <a:p>
                    <a:endParaRPr lang="fr-FR" sz="1800"/>
                  </a:p>
                </p:txBody>
              </p:sp>
              <p:sp>
                <p:nvSpPr>
                  <p:cNvPr id="29" name="Freeform 10"/>
                  <p:cNvSpPr>
                    <a:spLocks/>
                  </p:cNvSpPr>
                  <p:nvPr/>
                </p:nvSpPr>
                <p:spPr bwMode="auto">
                  <a:xfrm>
                    <a:off x="1769" y="3112"/>
                    <a:ext cx="370" cy="175"/>
                  </a:xfrm>
                  <a:custGeom>
                    <a:avLst/>
                    <a:gdLst>
                      <a:gd name="T0" fmla="*/ 103 w 370"/>
                      <a:gd name="T1" fmla="*/ 0 h 175"/>
                      <a:gd name="T2" fmla="*/ 47 w 370"/>
                      <a:gd name="T3" fmla="*/ 56 h 175"/>
                      <a:gd name="T4" fmla="*/ 63 w 370"/>
                      <a:gd name="T5" fmla="*/ 120 h 175"/>
                      <a:gd name="T6" fmla="*/ 159 w 370"/>
                      <a:gd name="T7" fmla="*/ 104 h 175"/>
                      <a:gd name="T8" fmla="*/ 207 w 370"/>
                      <a:gd name="T9" fmla="*/ 80 h 175"/>
                      <a:gd name="T10" fmla="*/ 295 w 370"/>
                      <a:gd name="T11" fmla="*/ 112 h 175"/>
                      <a:gd name="T12" fmla="*/ 343 w 370"/>
                      <a:gd name="T13" fmla="*/ 56 h 175"/>
                      <a:gd name="T14" fmla="*/ 351 w 370"/>
                      <a:gd name="T15" fmla="*/ 136 h 175"/>
                      <a:gd name="T16" fmla="*/ 327 w 370"/>
                      <a:gd name="T17" fmla="*/ 160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0"/>
                      <a:gd name="T28" fmla="*/ 0 h 175"/>
                      <a:gd name="T29" fmla="*/ 370 w 37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0" h="175">
                        <a:moveTo>
                          <a:pt x="103" y="0"/>
                        </a:moveTo>
                        <a:cubicBezTo>
                          <a:pt x="126" y="68"/>
                          <a:pt x="161" y="45"/>
                          <a:pt x="47" y="56"/>
                        </a:cubicBezTo>
                        <a:cubicBezTo>
                          <a:pt x="0" y="87"/>
                          <a:pt x="15" y="108"/>
                          <a:pt x="63" y="120"/>
                        </a:cubicBezTo>
                        <a:cubicBezTo>
                          <a:pt x="95" y="114"/>
                          <a:pt x="128" y="113"/>
                          <a:pt x="159" y="104"/>
                        </a:cubicBezTo>
                        <a:cubicBezTo>
                          <a:pt x="176" y="99"/>
                          <a:pt x="190" y="86"/>
                          <a:pt x="207" y="80"/>
                        </a:cubicBezTo>
                        <a:cubicBezTo>
                          <a:pt x="224" y="130"/>
                          <a:pt x="244" y="119"/>
                          <a:pt x="295" y="112"/>
                        </a:cubicBezTo>
                        <a:cubicBezTo>
                          <a:pt x="316" y="80"/>
                          <a:pt x="306" y="68"/>
                          <a:pt x="343" y="56"/>
                        </a:cubicBezTo>
                        <a:cubicBezTo>
                          <a:pt x="352" y="84"/>
                          <a:pt x="370" y="108"/>
                          <a:pt x="351" y="136"/>
                        </a:cubicBezTo>
                        <a:cubicBezTo>
                          <a:pt x="325" y="175"/>
                          <a:pt x="327" y="136"/>
                          <a:pt x="327" y="160"/>
                        </a:cubicBezTo>
                      </a:path>
                    </a:pathLst>
                  </a:custGeom>
                  <a:noFill/>
                  <a:ln w="9525">
                    <a:solidFill>
                      <a:srgbClr val="FF0000"/>
                    </a:solidFill>
                    <a:round/>
                    <a:headEnd/>
                    <a:tailEnd/>
                  </a:ln>
                </p:spPr>
                <p:txBody>
                  <a:bodyPr>
                    <a:prstTxWarp prst="textNoShape">
                      <a:avLst/>
                    </a:prstTxWarp>
                  </a:bodyPr>
                  <a:lstStyle/>
                  <a:p>
                    <a:endParaRPr lang="fr-FR" sz="1800"/>
                  </a:p>
                </p:txBody>
              </p:sp>
              <p:sp>
                <p:nvSpPr>
                  <p:cNvPr id="30" name="Oval 11"/>
                  <p:cNvSpPr>
                    <a:spLocks noChangeArrowheads="1"/>
                  </p:cNvSpPr>
                  <p:nvPr/>
                </p:nvSpPr>
                <p:spPr bwMode="auto">
                  <a:xfrm>
                    <a:off x="1824" y="307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31" name="Text Box 12"/>
                  <p:cNvSpPr txBox="1">
                    <a:spLocks noChangeArrowheads="1"/>
                  </p:cNvSpPr>
                  <p:nvPr/>
                </p:nvSpPr>
                <p:spPr bwMode="auto">
                  <a:xfrm>
                    <a:off x="2054" y="283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32" name="Text Box 13"/>
                  <p:cNvSpPr txBox="1">
                    <a:spLocks noChangeArrowheads="1"/>
                  </p:cNvSpPr>
                  <p:nvPr/>
                </p:nvSpPr>
                <p:spPr bwMode="auto">
                  <a:xfrm>
                    <a:off x="2102" y="316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grpSp>
            <p:sp>
              <p:nvSpPr>
                <p:cNvPr id="26" name="Text Box 14"/>
                <p:cNvSpPr txBox="1">
                  <a:spLocks noChangeArrowheads="1"/>
                </p:cNvSpPr>
                <p:nvPr/>
              </p:nvSpPr>
              <p:spPr bwMode="auto">
                <a:xfrm>
                  <a:off x="1027" y="1589"/>
                  <a:ext cx="1288" cy="233"/>
                </a:xfrm>
                <a:prstGeom prst="rect">
                  <a:avLst/>
                </a:prstGeom>
                <a:noFill/>
                <a:ln w="9525">
                  <a:noFill/>
                  <a:miter lim="800000"/>
                  <a:headEnd/>
                  <a:tailEnd/>
                </a:ln>
              </p:spPr>
              <p:txBody>
                <a:bodyPr wrap="none">
                  <a:prstTxWarp prst="textNoShape">
                    <a:avLst/>
                  </a:prstTxWarp>
                  <a:spAutoFit/>
                </a:bodyPr>
                <a:lstStyle/>
                <a:p>
                  <a:pPr algn="ctr"/>
                  <a:r>
                    <a:rPr lang="en-US" sz="1800">
                      <a:solidFill>
                        <a:srgbClr val="6699FF"/>
                      </a:solidFill>
                    </a:rPr>
                    <a:t>Source</a:t>
                  </a:r>
                  <a:r>
                    <a:rPr lang="en-US" sz="1800"/>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996633"/>
                    </a:solidFill>
                  </a:endParaRPr>
                </a:p>
              </p:txBody>
            </p:sp>
            <p:sp>
              <p:nvSpPr>
                <p:cNvPr id="27" name="Text Box 15"/>
                <p:cNvSpPr txBox="1">
                  <a:spLocks noChangeArrowheads="1"/>
                </p:cNvSpPr>
                <p:nvPr/>
              </p:nvSpPr>
              <p:spPr bwMode="auto">
                <a:xfrm>
                  <a:off x="823" y="1796"/>
                  <a:ext cx="1336" cy="165"/>
                </a:xfrm>
                <a:prstGeom prst="rect">
                  <a:avLst/>
                </a:prstGeom>
                <a:noFill/>
                <a:ln w="9525">
                  <a:noFill/>
                  <a:miter lim="800000"/>
                  <a:headEnd/>
                  <a:tailEnd/>
                </a:ln>
              </p:spPr>
              <p:txBody>
                <a:bodyPr wrap="none">
                  <a:prstTxWarp prst="textNoShape">
                    <a:avLst/>
                  </a:prstTxWarp>
                  <a:spAutoFit/>
                </a:bodyPr>
                <a:lstStyle/>
                <a:p>
                  <a:r>
                    <a:rPr lang="it-IT" sz="1100"/>
                    <a:t>Easy to approach </a:t>
                  </a:r>
                  <a:r>
                    <a:rPr lang="it-IT" sz="1100">
                      <a:solidFill>
                        <a:srgbClr val="FF0000"/>
                      </a:solidFill>
                    </a:rPr>
                    <a:t>the ton scale</a:t>
                  </a:r>
                </a:p>
              </p:txBody>
            </p:sp>
          </p:grpSp>
        </p:grpSp>
        <p:grpSp>
          <p:nvGrpSpPr>
            <p:cNvPr id="5" name="Group 16"/>
            <p:cNvGrpSpPr>
              <a:grpSpLocks/>
            </p:cNvGrpSpPr>
            <p:nvPr/>
          </p:nvGrpSpPr>
          <p:grpSpPr bwMode="auto">
            <a:xfrm>
              <a:off x="204" y="2523"/>
              <a:ext cx="2222" cy="1542"/>
              <a:chOff x="522" y="2523"/>
              <a:chExt cx="2222" cy="1542"/>
            </a:xfrm>
          </p:grpSpPr>
          <p:sp>
            <p:nvSpPr>
              <p:cNvPr id="7" name="Oval 17"/>
              <p:cNvSpPr>
                <a:spLocks noChangeArrowheads="1"/>
              </p:cNvSpPr>
              <p:nvPr/>
            </p:nvSpPr>
            <p:spPr bwMode="auto">
              <a:xfrm>
                <a:off x="522" y="252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grpSp>
            <p:nvGrpSpPr>
              <p:cNvPr id="8" name="Group 18"/>
              <p:cNvGrpSpPr>
                <a:grpSpLocks/>
              </p:cNvGrpSpPr>
              <p:nvPr/>
            </p:nvGrpSpPr>
            <p:grpSpPr bwMode="auto">
              <a:xfrm>
                <a:off x="839" y="2766"/>
                <a:ext cx="1561" cy="1000"/>
                <a:chOff x="839" y="2766"/>
                <a:chExt cx="1561" cy="1000"/>
              </a:xfrm>
            </p:grpSpPr>
            <p:sp>
              <p:nvSpPr>
                <p:cNvPr id="9" name="Rectangle 19" descr="Diagonali larghe verso l'alto"/>
                <p:cNvSpPr>
                  <a:spLocks noChangeArrowheads="1"/>
                </p:cNvSpPr>
                <p:nvPr/>
              </p:nvSpPr>
              <p:spPr bwMode="auto">
                <a:xfrm>
                  <a:off x="912" y="2795"/>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10" name="Rectangle 20" descr="Diagonali larghe verso l'alto"/>
                <p:cNvSpPr>
                  <a:spLocks noChangeArrowheads="1"/>
                </p:cNvSpPr>
                <p:nvPr/>
              </p:nvSpPr>
              <p:spPr bwMode="auto">
                <a:xfrm>
                  <a:off x="912" y="3224"/>
                  <a:ext cx="1488" cy="96"/>
                </a:xfrm>
                <a:prstGeom prst="rect">
                  <a:avLst/>
                </a:prstGeom>
                <a:pattFill prst="wdUpDiag">
                  <a:fgClr>
                    <a:srgbClr val="FFCCFF"/>
                  </a:fgClr>
                  <a:bgClr>
                    <a:srgbClr val="FFFFFF"/>
                  </a:bgClr>
                </a:pattFill>
                <a:ln w="9525">
                  <a:solidFill>
                    <a:srgbClr val="FF33CC"/>
                  </a:solidFill>
                  <a:miter lim="800000"/>
                  <a:headEnd/>
                  <a:tailEnd/>
                </a:ln>
              </p:spPr>
              <p:txBody>
                <a:bodyPr wrap="none" anchor="ctr">
                  <a:prstTxWarp prst="textNoShape">
                    <a:avLst/>
                  </a:prstTxWarp>
                </a:bodyPr>
                <a:lstStyle/>
                <a:p>
                  <a:endParaRPr lang="fr-FR" sz="1800"/>
                </a:p>
              </p:txBody>
            </p:sp>
            <p:sp>
              <p:nvSpPr>
                <p:cNvPr id="11" name="Rectangle 21" descr="Diagonali larghe verso l'alto"/>
                <p:cNvSpPr>
                  <a:spLocks noChangeArrowheads="1"/>
                </p:cNvSpPr>
                <p:nvPr/>
              </p:nvSpPr>
              <p:spPr bwMode="auto">
                <a:xfrm>
                  <a:off x="912" y="3008"/>
                  <a:ext cx="1488" cy="96"/>
                </a:xfrm>
                <a:prstGeom prst="rect">
                  <a:avLst/>
                </a:prstGeom>
                <a:pattFill prst="wdUpDiag">
                  <a:fgClr>
                    <a:schemeClr val="hlink"/>
                  </a:fgClr>
                  <a:bgClr>
                    <a:srgbClr val="FFFFFF"/>
                  </a:bgClr>
                </a:pattFill>
                <a:ln w="9525">
                  <a:solidFill>
                    <a:srgbClr val="6699FF"/>
                  </a:solidFill>
                  <a:miter lim="800000"/>
                  <a:headEnd/>
                  <a:tailEnd/>
                </a:ln>
              </p:spPr>
              <p:txBody>
                <a:bodyPr wrap="none" anchor="ctr">
                  <a:prstTxWarp prst="textNoShape">
                    <a:avLst/>
                  </a:prstTxWarp>
                </a:bodyPr>
                <a:lstStyle/>
                <a:p>
                  <a:endParaRPr lang="fr-FR" sz="1800"/>
                </a:p>
              </p:txBody>
            </p:sp>
            <p:sp>
              <p:nvSpPr>
                <p:cNvPr id="12" name="Oval 22"/>
                <p:cNvSpPr>
                  <a:spLocks noChangeArrowheads="1"/>
                </p:cNvSpPr>
                <p:nvPr/>
              </p:nvSpPr>
              <p:spPr bwMode="auto">
                <a:xfrm>
                  <a:off x="1488" y="3032"/>
                  <a:ext cx="48" cy="48"/>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fr-FR" sz="1800"/>
                </a:p>
              </p:txBody>
            </p:sp>
            <p:sp>
              <p:nvSpPr>
                <p:cNvPr id="13" name="Text Box 23"/>
                <p:cNvSpPr txBox="1">
                  <a:spLocks noChangeArrowheads="1"/>
                </p:cNvSpPr>
                <p:nvPr/>
              </p:nvSpPr>
              <p:spPr bwMode="auto">
                <a:xfrm>
                  <a:off x="1718" y="2792"/>
                  <a:ext cx="189" cy="165"/>
                </a:xfrm>
                <a:prstGeom prst="rect">
                  <a:avLst/>
                </a:prstGeom>
                <a:noFill/>
                <a:ln w="9525">
                  <a:noFill/>
                  <a:miter lim="800000"/>
                  <a:headEnd/>
                  <a:tailEnd/>
                </a:ln>
              </p:spPr>
              <p:txBody>
                <a:bodyPr wrap="none">
                  <a:prstTxWarp prst="textNoShape">
                    <a:avLst/>
                  </a:prstTxWarp>
                  <a:spAutoFit/>
                </a:bodyPr>
                <a:lstStyle/>
                <a:p>
                  <a:r>
                    <a:rPr lang="en-US" sz="1100">
                      <a:solidFill>
                        <a:schemeClr val="accent2"/>
                      </a:solidFill>
                    </a:rPr>
                    <a:t>e</a:t>
                  </a:r>
                  <a:r>
                    <a:rPr lang="en-US" sz="1100" baseline="30000">
                      <a:solidFill>
                        <a:schemeClr val="accent2"/>
                      </a:solidFill>
                    </a:rPr>
                    <a:t>-</a:t>
                  </a:r>
                </a:p>
              </p:txBody>
            </p:sp>
            <p:sp>
              <p:nvSpPr>
                <p:cNvPr id="14" name="Text Box 24"/>
                <p:cNvSpPr txBox="1">
                  <a:spLocks noChangeArrowheads="1"/>
                </p:cNvSpPr>
                <p:nvPr/>
              </p:nvSpPr>
              <p:spPr bwMode="auto">
                <a:xfrm>
                  <a:off x="1766" y="3128"/>
                  <a:ext cx="189" cy="165"/>
                </a:xfrm>
                <a:prstGeom prst="rect">
                  <a:avLst/>
                </a:prstGeom>
                <a:noFill/>
                <a:ln w="9525">
                  <a:noFill/>
                  <a:miter lim="800000"/>
                  <a:headEnd/>
                  <a:tailEnd/>
                </a:ln>
              </p:spPr>
              <p:txBody>
                <a:bodyPr wrap="none">
                  <a:prstTxWarp prst="textNoShape">
                    <a:avLst/>
                  </a:prstTxWarp>
                  <a:spAutoFit/>
                </a:bodyPr>
                <a:lstStyle/>
                <a:p>
                  <a:r>
                    <a:rPr lang="en-US" sz="1100">
                      <a:solidFill>
                        <a:srgbClr val="FF0000"/>
                      </a:solidFill>
                    </a:rPr>
                    <a:t>e</a:t>
                  </a:r>
                  <a:r>
                    <a:rPr lang="en-US" sz="1100" baseline="30000">
                      <a:solidFill>
                        <a:srgbClr val="FF0000"/>
                      </a:solidFill>
                    </a:rPr>
                    <a:t>-</a:t>
                  </a:r>
                </a:p>
              </p:txBody>
            </p:sp>
            <p:sp>
              <p:nvSpPr>
                <p:cNvPr id="15" name="Text Box 25"/>
                <p:cNvSpPr txBox="1">
                  <a:spLocks noChangeArrowheads="1"/>
                </p:cNvSpPr>
                <p:nvPr/>
              </p:nvSpPr>
              <p:spPr bwMode="auto">
                <a:xfrm>
                  <a:off x="1949" y="2970"/>
                  <a:ext cx="383" cy="165"/>
                </a:xfrm>
                <a:prstGeom prst="rect">
                  <a:avLst/>
                </a:prstGeom>
                <a:noFill/>
                <a:ln w="9525">
                  <a:noFill/>
                  <a:miter lim="800000"/>
                  <a:headEnd/>
                  <a:tailEnd/>
                </a:ln>
              </p:spPr>
              <p:txBody>
                <a:bodyPr wrap="none">
                  <a:prstTxWarp prst="textNoShape">
                    <a:avLst/>
                  </a:prstTxWarp>
                  <a:spAutoFit/>
                </a:bodyPr>
                <a:lstStyle/>
                <a:p>
                  <a:r>
                    <a:rPr lang="en-US" sz="1050">
                      <a:solidFill>
                        <a:srgbClr val="009999"/>
                      </a:solidFill>
                    </a:rPr>
                    <a:t>source</a:t>
                  </a:r>
                </a:p>
              </p:txBody>
            </p:sp>
            <p:sp>
              <p:nvSpPr>
                <p:cNvPr id="16" name="Text Box 26"/>
                <p:cNvSpPr txBox="1">
                  <a:spLocks noChangeArrowheads="1"/>
                </p:cNvSpPr>
                <p:nvPr/>
              </p:nvSpPr>
              <p:spPr bwMode="auto">
                <a:xfrm>
                  <a:off x="1938" y="3195"/>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17" name="Text Box 27"/>
                <p:cNvSpPr txBox="1">
                  <a:spLocks noChangeArrowheads="1"/>
                </p:cNvSpPr>
                <p:nvPr/>
              </p:nvSpPr>
              <p:spPr bwMode="auto">
                <a:xfrm>
                  <a:off x="1938" y="2766"/>
                  <a:ext cx="437" cy="165"/>
                </a:xfrm>
                <a:prstGeom prst="rect">
                  <a:avLst/>
                </a:prstGeom>
                <a:noFill/>
                <a:ln w="9525">
                  <a:noFill/>
                  <a:miter lim="800000"/>
                  <a:headEnd/>
                  <a:tailEnd/>
                </a:ln>
              </p:spPr>
              <p:txBody>
                <a:bodyPr wrap="none">
                  <a:prstTxWarp prst="textNoShape">
                    <a:avLst/>
                  </a:prstTxWarp>
                  <a:spAutoFit/>
                </a:bodyPr>
                <a:lstStyle/>
                <a:p>
                  <a:r>
                    <a:rPr lang="en-US" sz="1050">
                      <a:solidFill>
                        <a:srgbClr val="FF33CC"/>
                      </a:solidFill>
                    </a:rPr>
                    <a:t>detector</a:t>
                  </a:r>
                </a:p>
              </p:txBody>
            </p:sp>
            <p:sp>
              <p:nvSpPr>
                <p:cNvPr id="18" name="Text Box 28"/>
                <p:cNvSpPr txBox="1">
                  <a:spLocks noChangeArrowheads="1"/>
                </p:cNvSpPr>
                <p:nvPr/>
              </p:nvSpPr>
              <p:spPr bwMode="auto">
                <a:xfrm>
                  <a:off x="1008" y="3390"/>
                  <a:ext cx="1288" cy="233"/>
                </a:xfrm>
                <a:prstGeom prst="rect">
                  <a:avLst/>
                </a:prstGeom>
                <a:noFill/>
                <a:ln w="9525">
                  <a:noFill/>
                  <a:miter lim="800000"/>
                  <a:headEnd/>
                  <a:tailEnd/>
                </a:ln>
              </p:spPr>
              <p:txBody>
                <a:bodyPr wrap="none">
                  <a:prstTxWarp prst="textNoShape">
                    <a:avLst/>
                  </a:prstTxWarp>
                  <a:spAutoFit/>
                </a:bodyPr>
                <a:lstStyle/>
                <a:p>
                  <a:r>
                    <a:rPr lang="en-US" sz="1800">
                      <a:solidFill>
                        <a:srgbClr val="6699FF"/>
                      </a:solidFill>
                    </a:rPr>
                    <a:t>Source</a:t>
                  </a:r>
                  <a:r>
                    <a:rPr lang="en-US" sz="1800">
                      <a:solidFill>
                        <a:srgbClr val="FF0000"/>
                      </a:solidFill>
                    </a:rPr>
                    <a:t> </a:t>
                  </a:r>
                  <a:r>
                    <a:rPr lang="en-US" sz="1800">
                      <a:solidFill>
                        <a:srgbClr val="FF0000"/>
                      </a:solidFill>
                      <a:sym typeface="Symbol" charset="2"/>
                    </a:rPr>
                    <a:t></a:t>
                  </a:r>
                  <a:r>
                    <a:rPr lang="en-US" sz="1800">
                      <a:sym typeface="Symbol" charset="2"/>
                    </a:rPr>
                    <a:t> </a:t>
                  </a:r>
                  <a:r>
                    <a:rPr lang="en-US" sz="1800">
                      <a:solidFill>
                        <a:srgbClr val="FF33CC"/>
                      </a:solidFill>
                      <a:sym typeface="Symbol" charset="2"/>
                    </a:rPr>
                    <a:t>Detector</a:t>
                  </a:r>
                  <a:endParaRPr lang="en-US" sz="1800">
                    <a:solidFill>
                      <a:srgbClr val="FF33CC"/>
                    </a:solidFill>
                  </a:endParaRPr>
                </a:p>
              </p:txBody>
            </p:sp>
            <p:sp>
              <p:nvSpPr>
                <p:cNvPr id="19" name="Line 29"/>
                <p:cNvSpPr>
                  <a:spLocks noChangeShapeType="1"/>
                </p:cNvSpPr>
                <p:nvPr/>
              </p:nvSpPr>
              <p:spPr bwMode="auto">
                <a:xfrm flipV="1">
                  <a:off x="1565" y="2840"/>
                  <a:ext cx="226" cy="182"/>
                </a:xfrm>
                <a:prstGeom prst="line">
                  <a:avLst/>
                </a:prstGeom>
                <a:noFill/>
                <a:ln w="9525">
                  <a:solidFill>
                    <a:schemeClr val="accent2"/>
                  </a:solidFill>
                  <a:round/>
                  <a:headEnd/>
                  <a:tailEnd/>
                </a:ln>
              </p:spPr>
              <p:txBody>
                <a:bodyPr>
                  <a:prstTxWarp prst="textNoShape">
                    <a:avLst/>
                  </a:prstTxWarp>
                </a:bodyPr>
                <a:lstStyle/>
                <a:p>
                  <a:endParaRPr lang="fr-FR" sz="1800"/>
                </a:p>
              </p:txBody>
            </p:sp>
            <p:sp>
              <p:nvSpPr>
                <p:cNvPr id="20" name="Line 30"/>
                <p:cNvSpPr>
                  <a:spLocks noChangeShapeType="1"/>
                </p:cNvSpPr>
                <p:nvPr/>
              </p:nvSpPr>
              <p:spPr bwMode="auto">
                <a:xfrm>
                  <a:off x="1549" y="3099"/>
                  <a:ext cx="272" cy="182"/>
                </a:xfrm>
                <a:prstGeom prst="line">
                  <a:avLst/>
                </a:prstGeom>
                <a:noFill/>
                <a:ln w="9525">
                  <a:solidFill>
                    <a:srgbClr val="FF0000"/>
                  </a:solidFill>
                  <a:round/>
                  <a:headEnd/>
                  <a:tailEnd/>
                </a:ln>
              </p:spPr>
              <p:txBody>
                <a:bodyPr>
                  <a:prstTxWarp prst="textNoShape">
                    <a:avLst/>
                  </a:prstTxWarp>
                </a:bodyPr>
                <a:lstStyle/>
                <a:p>
                  <a:endParaRPr lang="fr-FR" sz="1800"/>
                </a:p>
              </p:txBody>
            </p:sp>
            <p:sp>
              <p:nvSpPr>
                <p:cNvPr id="21" name="Text Box 31"/>
                <p:cNvSpPr txBox="1">
                  <a:spLocks noChangeArrowheads="1"/>
                </p:cNvSpPr>
                <p:nvPr/>
              </p:nvSpPr>
              <p:spPr bwMode="auto">
                <a:xfrm>
                  <a:off x="839" y="3601"/>
                  <a:ext cx="1292" cy="165"/>
                </a:xfrm>
                <a:prstGeom prst="rect">
                  <a:avLst/>
                </a:prstGeom>
                <a:noFill/>
                <a:ln w="9525">
                  <a:noFill/>
                  <a:miter lim="800000"/>
                  <a:headEnd/>
                  <a:tailEnd/>
                </a:ln>
              </p:spPr>
              <p:txBody>
                <a:bodyPr wrap="none">
                  <a:prstTxWarp prst="textNoShape">
                    <a:avLst/>
                  </a:prstTxWarp>
                  <a:spAutoFit/>
                </a:bodyPr>
                <a:lstStyle/>
                <a:p>
                  <a:r>
                    <a:rPr lang="it-IT" sz="1100"/>
                    <a:t>Easy to get </a:t>
                  </a:r>
                  <a:r>
                    <a:rPr lang="it-IT" sz="1100">
                      <a:solidFill>
                        <a:srgbClr val="FF0000"/>
                      </a:solidFill>
                    </a:rPr>
                    <a:t>tracking capability</a:t>
                  </a:r>
                </a:p>
              </p:txBody>
            </p:sp>
          </p:grpSp>
        </p:grpSp>
        <p:sp>
          <p:nvSpPr>
            <p:cNvPr id="6" name="AutoShape 32"/>
            <p:cNvSpPr>
              <a:spLocks noChangeArrowheads="1"/>
            </p:cNvSpPr>
            <p:nvPr/>
          </p:nvSpPr>
          <p:spPr bwMode="auto">
            <a:xfrm>
              <a:off x="1156" y="2115"/>
              <a:ext cx="318" cy="317"/>
            </a:xfrm>
            <a:prstGeom prst="upDownArrow">
              <a:avLst>
                <a:gd name="adj1" fmla="val 50000"/>
                <a:gd name="adj2" fmla="val 20000"/>
              </a:avLst>
            </a:prstGeom>
            <a:solidFill>
              <a:srgbClr val="FF0000"/>
            </a:solidFill>
            <a:ln w="9525">
              <a:noFill/>
              <a:miter lim="800000"/>
              <a:headEnd/>
              <a:tailEnd/>
            </a:ln>
          </p:spPr>
          <p:txBody>
            <a:bodyPr wrap="none" anchor="ctr">
              <a:prstTxWarp prst="textNoShape">
                <a:avLst/>
              </a:prstTxWarp>
            </a:bodyPr>
            <a:lstStyle/>
            <a:p>
              <a:endParaRPr lang="fr-FR" sz="1800"/>
            </a:p>
          </p:txBody>
        </p:sp>
      </p:grpSp>
      <p:grpSp>
        <p:nvGrpSpPr>
          <p:cNvPr id="33" name="Group 34"/>
          <p:cNvGrpSpPr>
            <a:grpSpLocks/>
          </p:cNvGrpSpPr>
          <p:nvPr/>
        </p:nvGrpSpPr>
        <p:grpSpPr bwMode="auto">
          <a:xfrm>
            <a:off x="5148263" y="836613"/>
            <a:ext cx="3527425" cy="2447925"/>
            <a:chOff x="3077" y="783"/>
            <a:chExt cx="2222" cy="1542"/>
          </a:xfrm>
        </p:grpSpPr>
        <p:sp>
          <p:nvSpPr>
            <p:cNvPr id="34" name="Oval 35"/>
            <p:cNvSpPr>
              <a:spLocks noChangeArrowheads="1"/>
            </p:cNvSpPr>
            <p:nvPr/>
          </p:nvSpPr>
          <p:spPr bwMode="auto">
            <a:xfrm>
              <a:off x="3077" y="783"/>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35" name="Text Box 36"/>
            <p:cNvSpPr txBox="1">
              <a:spLocks noChangeArrowheads="1"/>
            </p:cNvSpPr>
            <p:nvPr/>
          </p:nvSpPr>
          <p:spPr bwMode="auto">
            <a:xfrm>
              <a:off x="3288" y="1516"/>
              <a:ext cx="2004" cy="407"/>
            </a:xfrm>
            <a:prstGeom prst="rect">
              <a:avLst/>
            </a:prstGeom>
            <a:noFill/>
            <a:ln w="9525">
              <a:noFill/>
              <a:miter lim="800000"/>
              <a:headEnd/>
              <a:tailEnd/>
            </a:ln>
          </p:spPr>
          <p:txBody>
            <a:bodyPr wrap="none">
              <a:prstTxWarp prst="textNoShape">
                <a:avLst/>
              </a:prstTxWarp>
              <a:spAutoFit/>
            </a:bodyPr>
            <a:lstStyle/>
            <a:p>
              <a:r>
                <a:rPr lang="it-IT" sz="1800">
                  <a:solidFill>
                    <a:srgbClr val="00CC00"/>
                  </a:solidFill>
                </a:rPr>
                <a:t>High energy resolution</a:t>
              </a:r>
              <a:r>
                <a:rPr lang="it-IT" sz="1800"/>
                <a:t> </a:t>
              </a:r>
              <a:r>
                <a:rPr lang="it-IT" sz="1800">
                  <a:solidFill>
                    <a:schemeClr val="accent2"/>
                  </a:solidFill>
                </a:rPr>
                <a:t>(&lt;2%)</a:t>
              </a:r>
            </a:p>
            <a:p>
              <a:r>
                <a:rPr lang="it-IT" sz="1800">
                  <a:solidFill>
                    <a:srgbClr val="FF0000"/>
                  </a:solidFill>
                </a:rPr>
                <a:t>No tracking capability</a:t>
              </a:r>
            </a:p>
          </p:txBody>
        </p:sp>
        <p:sp>
          <p:nvSpPr>
            <p:cNvPr id="36" name="Text Box 37"/>
            <p:cNvSpPr txBox="1">
              <a:spLocks noChangeArrowheads="1"/>
            </p:cNvSpPr>
            <p:nvPr/>
          </p:nvSpPr>
          <p:spPr bwMode="auto">
            <a:xfrm>
              <a:off x="3243" y="1877"/>
              <a:ext cx="1476" cy="165"/>
            </a:xfrm>
            <a:prstGeom prst="rect">
              <a:avLst/>
            </a:prstGeom>
            <a:noFill/>
            <a:ln w="9525">
              <a:noFill/>
              <a:miter lim="800000"/>
              <a:headEnd/>
              <a:tailEnd/>
            </a:ln>
          </p:spPr>
          <p:txBody>
            <a:bodyPr wrap="none">
              <a:prstTxWarp prst="textNoShape">
                <a:avLst/>
              </a:prstTxWarp>
              <a:spAutoFit/>
            </a:bodyPr>
            <a:lstStyle/>
            <a:p>
              <a:r>
                <a:rPr lang="it-IT" sz="1100"/>
                <a:t>Easy to </a:t>
              </a:r>
              <a:r>
                <a:rPr lang="it-IT" sz="1100">
                  <a:solidFill>
                    <a:srgbClr val="FF0000"/>
                  </a:solidFill>
                </a:rPr>
                <a:t>reject 2</a:t>
              </a:r>
              <a:r>
                <a:rPr lang="it-IT" sz="1100">
                  <a:solidFill>
                    <a:srgbClr val="FF0000"/>
                  </a:solidFill>
                  <a:latin typeface="Symbol" charset="2"/>
                </a:rPr>
                <a:t>n</a:t>
              </a:r>
              <a:r>
                <a:rPr lang="it-IT" sz="1100">
                  <a:solidFill>
                    <a:srgbClr val="FF0000"/>
                  </a:solidFill>
                </a:rPr>
                <a:t> DBD background</a:t>
              </a:r>
            </a:p>
          </p:txBody>
        </p:sp>
        <p:grpSp>
          <p:nvGrpSpPr>
            <p:cNvPr id="37" name="Group 38"/>
            <p:cNvGrpSpPr>
              <a:grpSpLocks/>
            </p:cNvGrpSpPr>
            <p:nvPr/>
          </p:nvGrpSpPr>
          <p:grpSpPr bwMode="auto">
            <a:xfrm>
              <a:off x="3939" y="874"/>
              <a:ext cx="635" cy="688"/>
              <a:chOff x="3061" y="1888"/>
              <a:chExt cx="635" cy="688"/>
            </a:xfrm>
          </p:grpSpPr>
          <p:sp>
            <p:nvSpPr>
              <p:cNvPr id="38" name="Line 39"/>
              <p:cNvSpPr>
                <a:spLocks noChangeShapeType="1"/>
              </p:cNvSpPr>
              <p:nvPr/>
            </p:nvSpPr>
            <p:spPr bwMode="auto">
              <a:xfrm flipV="1">
                <a:off x="3061" y="188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39" name="Line 40"/>
              <p:cNvSpPr>
                <a:spLocks noChangeShapeType="1"/>
              </p:cNvSpPr>
              <p:nvPr/>
            </p:nvSpPr>
            <p:spPr bwMode="auto">
              <a:xfrm>
                <a:off x="3061" y="256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40" name="Freeform 41"/>
              <p:cNvSpPr>
                <a:spLocks/>
              </p:cNvSpPr>
              <p:nvPr/>
            </p:nvSpPr>
            <p:spPr bwMode="auto">
              <a:xfrm>
                <a:off x="3061" y="205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41" name="Line 42"/>
              <p:cNvSpPr>
                <a:spLocks noChangeShapeType="1"/>
              </p:cNvSpPr>
              <p:nvPr/>
            </p:nvSpPr>
            <p:spPr bwMode="auto">
              <a:xfrm>
                <a:off x="3515" y="2120"/>
                <a:ext cx="0" cy="454"/>
              </a:xfrm>
              <a:prstGeom prst="line">
                <a:avLst/>
              </a:prstGeom>
              <a:noFill/>
              <a:ln w="28575">
                <a:solidFill>
                  <a:srgbClr val="00CC00"/>
                </a:solidFill>
                <a:round/>
                <a:headEnd/>
                <a:tailEnd/>
              </a:ln>
            </p:spPr>
            <p:txBody>
              <a:bodyPr>
                <a:prstTxWarp prst="textNoShape">
                  <a:avLst/>
                </a:prstTxWarp>
              </a:bodyPr>
              <a:lstStyle/>
              <a:p>
                <a:endParaRPr lang="fr-FR" sz="1800"/>
              </a:p>
            </p:txBody>
          </p:sp>
        </p:grpSp>
      </p:grpSp>
      <p:grpSp>
        <p:nvGrpSpPr>
          <p:cNvPr id="42" name="Group 43"/>
          <p:cNvGrpSpPr>
            <a:grpSpLocks/>
          </p:cNvGrpSpPr>
          <p:nvPr/>
        </p:nvGrpSpPr>
        <p:grpSpPr bwMode="auto">
          <a:xfrm>
            <a:off x="5148263" y="4005263"/>
            <a:ext cx="3527425" cy="2447925"/>
            <a:chOff x="3061" y="2387"/>
            <a:chExt cx="2222" cy="1542"/>
          </a:xfrm>
        </p:grpSpPr>
        <p:sp>
          <p:nvSpPr>
            <p:cNvPr id="43" name="Oval 44"/>
            <p:cNvSpPr>
              <a:spLocks noChangeArrowheads="1"/>
            </p:cNvSpPr>
            <p:nvPr/>
          </p:nvSpPr>
          <p:spPr bwMode="auto">
            <a:xfrm>
              <a:off x="3061" y="2387"/>
              <a:ext cx="2222" cy="1542"/>
            </a:xfrm>
            <a:prstGeom prst="ellipse">
              <a:avLst/>
            </a:prstGeom>
            <a:solidFill>
              <a:schemeClr val="bg1"/>
            </a:solidFill>
            <a:ln w="9525">
              <a:solidFill>
                <a:schemeClr val="tx1"/>
              </a:solidFill>
              <a:round/>
              <a:headEnd/>
              <a:tailEnd/>
            </a:ln>
          </p:spPr>
          <p:txBody>
            <a:bodyPr wrap="none" anchor="ctr">
              <a:prstTxWarp prst="textNoShape">
                <a:avLst/>
              </a:prstTxWarp>
            </a:bodyPr>
            <a:lstStyle/>
            <a:p>
              <a:endParaRPr lang="fr-FR" sz="1800"/>
            </a:p>
          </p:txBody>
        </p:sp>
        <p:sp>
          <p:nvSpPr>
            <p:cNvPr id="44" name="Text Box 45"/>
            <p:cNvSpPr txBox="1">
              <a:spLocks noChangeArrowheads="1"/>
            </p:cNvSpPr>
            <p:nvPr/>
          </p:nvSpPr>
          <p:spPr bwMode="auto">
            <a:xfrm>
              <a:off x="3288" y="3067"/>
              <a:ext cx="1986" cy="407"/>
            </a:xfrm>
            <a:prstGeom prst="rect">
              <a:avLst/>
            </a:prstGeom>
            <a:noFill/>
            <a:ln w="9525">
              <a:noFill/>
              <a:miter lim="800000"/>
              <a:headEnd/>
              <a:tailEnd/>
            </a:ln>
          </p:spPr>
          <p:txBody>
            <a:bodyPr wrap="none">
              <a:prstTxWarp prst="textNoShape">
                <a:avLst/>
              </a:prstTxWarp>
              <a:spAutoFit/>
            </a:bodyPr>
            <a:lstStyle/>
            <a:p>
              <a:r>
                <a:rPr lang="it-IT" sz="1800">
                  <a:solidFill>
                    <a:srgbClr val="FF0000"/>
                  </a:solidFill>
                </a:rPr>
                <a:t>Low energy resolution</a:t>
              </a:r>
              <a:r>
                <a:rPr lang="it-IT" sz="1800"/>
                <a:t> </a:t>
              </a:r>
              <a:r>
                <a:rPr lang="it-IT" sz="1800">
                  <a:solidFill>
                    <a:schemeClr val="accent2"/>
                  </a:solidFill>
                </a:rPr>
                <a:t>(&gt;2%)</a:t>
              </a:r>
            </a:p>
            <a:p>
              <a:r>
                <a:rPr lang="it-IT" sz="1800">
                  <a:solidFill>
                    <a:srgbClr val="00CC00"/>
                  </a:solidFill>
                </a:rPr>
                <a:t>Tracking / topology capability</a:t>
              </a:r>
            </a:p>
          </p:txBody>
        </p:sp>
        <p:sp>
          <p:nvSpPr>
            <p:cNvPr id="45" name="Text Box 46"/>
            <p:cNvSpPr txBox="1">
              <a:spLocks noChangeArrowheads="1"/>
            </p:cNvSpPr>
            <p:nvPr/>
          </p:nvSpPr>
          <p:spPr bwMode="auto">
            <a:xfrm>
              <a:off x="3504" y="3385"/>
              <a:ext cx="1445" cy="378"/>
            </a:xfrm>
            <a:prstGeom prst="rect">
              <a:avLst/>
            </a:prstGeom>
            <a:noFill/>
            <a:ln w="9525">
              <a:noFill/>
              <a:miter lim="800000"/>
              <a:headEnd/>
              <a:tailEnd/>
            </a:ln>
          </p:spPr>
          <p:txBody>
            <a:bodyPr wrap="none">
              <a:prstTxWarp prst="textNoShape">
                <a:avLst/>
              </a:prstTxWarp>
              <a:spAutoFit/>
            </a:bodyPr>
            <a:lstStyle/>
            <a:p>
              <a:pPr algn="ctr"/>
              <a:r>
                <a:rPr lang="it-IT" sz="1100"/>
                <a:t>Easy to approach </a:t>
              </a:r>
              <a:r>
                <a:rPr lang="it-IT" sz="1100">
                  <a:solidFill>
                    <a:srgbClr val="FF0000"/>
                  </a:solidFill>
                </a:rPr>
                <a:t>zero backround</a:t>
              </a:r>
            </a:p>
            <a:p>
              <a:pPr algn="ctr"/>
              <a:r>
                <a:rPr lang="it-IT" sz="1100"/>
                <a:t>(with the exception of </a:t>
              </a:r>
            </a:p>
            <a:p>
              <a:pPr algn="ctr"/>
              <a:r>
                <a:rPr lang="it-IT" sz="1100"/>
                <a:t>2</a:t>
              </a:r>
              <a:r>
                <a:rPr lang="it-IT" sz="1100">
                  <a:latin typeface="Symbol" charset="2"/>
                </a:rPr>
                <a:t>n</a:t>
              </a:r>
              <a:r>
                <a:rPr lang="it-IT" sz="1100"/>
                <a:t> DBD component)</a:t>
              </a:r>
            </a:p>
          </p:txBody>
        </p:sp>
        <p:grpSp>
          <p:nvGrpSpPr>
            <p:cNvPr id="46" name="Group 47"/>
            <p:cNvGrpSpPr>
              <a:grpSpLocks/>
            </p:cNvGrpSpPr>
            <p:nvPr/>
          </p:nvGrpSpPr>
          <p:grpSpPr bwMode="auto">
            <a:xfrm>
              <a:off x="3923" y="2416"/>
              <a:ext cx="635" cy="688"/>
              <a:chOff x="3923" y="2198"/>
              <a:chExt cx="635" cy="688"/>
            </a:xfrm>
          </p:grpSpPr>
          <p:sp>
            <p:nvSpPr>
              <p:cNvPr id="47" name="Line 48"/>
              <p:cNvSpPr>
                <a:spLocks noChangeShapeType="1"/>
              </p:cNvSpPr>
              <p:nvPr/>
            </p:nvSpPr>
            <p:spPr bwMode="auto">
              <a:xfrm flipV="1">
                <a:off x="3923" y="2198"/>
                <a:ext cx="0" cy="68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48" name="Line 49"/>
              <p:cNvSpPr>
                <a:spLocks noChangeShapeType="1"/>
              </p:cNvSpPr>
              <p:nvPr/>
            </p:nvSpPr>
            <p:spPr bwMode="auto">
              <a:xfrm>
                <a:off x="3923" y="2878"/>
                <a:ext cx="635" cy="0"/>
              </a:xfrm>
              <a:prstGeom prst="line">
                <a:avLst/>
              </a:prstGeom>
              <a:noFill/>
              <a:ln w="9525">
                <a:solidFill>
                  <a:schemeClr val="tx1"/>
                </a:solidFill>
                <a:round/>
                <a:headEnd/>
                <a:tailEnd type="triangle" w="med" len="med"/>
              </a:ln>
            </p:spPr>
            <p:txBody>
              <a:bodyPr>
                <a:prstTxWarp prst="textNoShape">
                  <a:avLst/>
                </a:prstTxWarp>
              </a:bodyPr>
              <a:lstStyle/>
              <a:p>
                <a:endParaRPr lang="fr-FR" sz="1800"/>
              </a:p>
            </p:txBody>
          </p:sp>
          <p:sp>
            <p:nvSpPr>
              <p:cNvPr id="49" name="Freeform 50"/>
              <p:cNvSpPr>
                <a:spLocks/>
              </p:cNvSpPr>
              <p:nvPr/>
            </p:nvSpPr>
            <p:spPr bwMode="auto">
              <a:xfrm>
                <a:off x="3923" y="2364"/>
                <a:ext cx="454" cy="522"/>
              </a:xfrm>
              <a:custGeom>
                <a:avLst/>
                <a:gdLst>
                  <a:gd name="T0" fmla="*/ 0 w 454"/>
                  <a:gd name="T1" fmla="*/ 106 h 522"/>
                  <a:gd name="T2" fmla="*/ 91 w 454"/>
                  <a:gd name="T3" fmla="*/ 15 h 522"/>
                  <a:gd name="T4" fmla="*/ 227 w 454"/>
                  <a:gd name="T5" fmla="*/ 197 h 522"/>
                  <a:gd name="T6" fmla="*/ 409 w 454"/>
                  <a:gd name="T7" fmla="*/ 469 h 522"/>
                  <a:gd name="T8" fmla="*/ 454 w 454"/>
                  <a:gd name="T9" fmla="*/ 514 h 522"/>
                  <a:gd name="T10" fmla="*/ 0 60000 65536"/>
                  <a:gd name="T11" fmla="*/ 0 60000 65536"/>
                  <a:gd name="T12" fmla="*/ 0 60000 65536"/>
                  <a:gd name="T13" fmla="*/ 0 60000 65536"/>
                  <a:gd name="T14" fmla="*/ 0 60000 65536"/>
                  <a:gd name="T15" fmla="*/ 0 w 454"/>
                  <a:gd name="T16" fmla="*/ 0 h 522"/>
                  <a:gd name="T17" fmla="*/ 454 w 454"/>
                  <a:gd name="T18" fmla="*/ 522 h 522"/>
                </a:gdLst>
                <a:ahLst/>
                <a:cxnLst>
                  <a:cxn ang="T10">
                    <a:pos x="T0" y="T1"/>
                  </a:cxn>
                  <a:cxn ang="T11">
                    <a:pos x="T2" y="T3"/>
                  </a:cxn>
                  <a:cxn ang="T12">
                    <a:pos x="T4" y="T5"/>
                  </a:cxn>
                  <a:cxn ang="T13">
                    <a:pos x="T6" y="T7"/>
                  </a:cxn>
                  <a:cxn ang="T14">
                    <a:pos x="T8" y="T9"/>
                  </a:cxn>
                </a:cxnLst>
                <a:rect l="T15" t="T16" r="T17" b="T18"/>
                <a:pathLst>
                  <a:path w="454" h="522">
                    <a:moveTo>
                      <a:pt x="0" y="106"/>
                    </a:moveTo>
                    <a:cubicBezTo>
                      <a:pt x="26" y="53"/>
                      <a:pt x="53" y="0"/>
                      <a:pt x="91" y="15"/>
                    </a:cubicBezTo>
                    <a:cubicBezTo>
                      <a:pt x="129" y="30"/>
                      <a:pt x="174" y="122"/>
                      <a:pt x="227" y="197"/>
                    </a:cubicBezTo>
                    <a:cubicBezTo>
                      <a:pt x="280" y="272"/>
                      <a:pt x="371" y="416"/>
                      <a:pt x="409" y="469"/>
                    </a:cubicBezTo>
                    <a:cubicBezTo>
                      <a:pt x="447" y="522"/>
                      <a:pt x="447" y="507"/>
                      <a:pt x="454" y="514"/>
                    </a:cubicBezTo>
                  </a:path>
                </a:pathLst>
              </a:custGeom>
              <a:noFill/>
              <a:ln w="28575" cmpd="sng">
                <a:solidFill>
                  <a:srgbClr val="FF0000"/>
                </a:solidFill>
                <a:round/>
                <a:headEnd/>
                <a:tailEnd/>
              </a:ln>
            </p:spPr>
            <p:txBody>
              <a:bodyPr>
                <a:prstTxWarp prst="textNoShape">
                  <a:avLst/>
                </a:prstTxWarp>
              </a:bodyPr>
              <a:lstStyle/>
              <a:p>
                <a:endParaRPr lang="fr-FR" sz="1800"/>
              </a:p>
            </p:txBody>
          </p:sp>
          <p:sp>
            <p:nvSpPr>
              <p:cNvPr id="50" name="Freeform 51"/>
              <p:cNvSpPr>
                <a:spLocks/>
              </p:cNvSpPr>
              <p:nvPr/>
            </p:nvSpPr>
            <p:spPr bwMode="auto">
              <a:xfrm>
                <a:off x="4195" y="2779"/>
                <a:ext cx="273" cy="91"/>
              </a:xfrm>
              <a:custGeom>
                <a:avLst/>
                <a:gdLst>
                  <a:gd name="T0" fmla="*/ 0 w 273"/>
                  <a:gd name="T1" fmla="*/ 91 h 91"/>
                  <a:gd name="T2" fmla="*/ 91 w 273"/>
                  <a:gd name="T3" fmla="*/ 45 h 91"/>
                  <a:gd name="T4" fmla="*/ 137 w 273"/>
                  <a:gd name="T5" fmla="*/ 0 h 91"/>
                  <a:gd name="T6" fmla="*/ 182 w 273"/>
                  <a:gd name="T7" fmla="*/ 45 h 91"/>
                  <a:gd name="T8" fmla="*/ 273 w 273"/>
                  <a:gd name="T9" fmla="*/ 91 h 91"/>
                  <a:gd name="T10" fmla="*/ 0 60000 65536"/>
                  <a:gd name="T11" fmla="*/ 0 60000 65536"/>
                  <a:gd name="T12" fmla="*/ 0 60000 65536"/>
                  <a:gd name="T13" fmla="*/ 0 60000 65536"/>
                  <a:gd name="T14" fmla="*/ 0 60000 65536"/>
                  <a:gd name="T15" fmla="*/ 0 w 273"/>
                  <a:gd name="T16" fmla="*/ 0 h 91"/>
                  <a:gd name="T17" fmla="*/ 273 w 273"/>
                  <a:gd name="T18" fmla="*/ 91 h 91"/>
                </a:gdLst>
                <a:ahLst/>
                <a:cxnLst>
                  <a:cxn ang="T10">
                    <a:pos x="T0" y="T1"/>
                  </a:cxn>
                  <a:cxn ang="T11">
                    <a:pos x="T2" y="T3"/>
                  </a:cxn>
                  <a:cxn ang="T12">
                    <a:pos x="T4" y="T5"/>
                  </a:cxn>
                  <a:cxn ang="T13">
                    <a:pos x="T6" y="T7"/>
                  </a:cxn>
                  <a:cxn ang="T14">
                    <a:pos x="T8" y="T9"/>
                  </a:cxn>
                </a:cxnLst>
                <a:rect l="T15" t="T16" r="T17" b="T18"/>
                <a:pathLst>
                  <a:path w="273" h="91">
                    <a:moveTo>
                      <a:pt x="0" y="91"/>
                    </a:moveTo>
                    <a:cubicBezTo>
                      <a:pt x="34" y="75"/>
                      <a:pt x="68" y="60"/>
                      <a:pt x="91" y="45"/>
                    </a:cubicBezTo>
                    <a:cubicBezTo>
                      <a:pt x="114" y="30"/>
                      <a:pt x="122" y="0"/>
                      <a:pt x="137" y="0"/>
                    </a:cubicBezTo>
                    <a:cubicBezTo>
                      <a:pt x="152" y="0"/>
                      <a:pt x="159" y="30"/>
                      <a:pt x="182" y="45"/>
                    </a:cubicBezTo>
                    <a:cubicBezTo>
                      <a:pt x="205" y="60"/>
                      <a:pt x="258" y="83"/>
                      <a:pt x="273" y="91"/>
                    </a:cubicBezTo>
                  </a:path>
                </a:pathLst>
              </a:custGeom>
              <a:noFill/>
              <a:ln w="28575" cmpd="sng">
                <a:solidFill>
                  <a:srgbClr val="00CC00"/>
                </a:solidFill>
                <a:round/>
                <a:headEnd/>
                <a:tailEnd/>
              </a:ln>
            </p:spPr>
            <p:txBody>
              <a:bodyPr>
                <a:prstTxWarp prst="textNoShape">
                  <a:avLst/>
                </a:prstTxWarp>
              </a:bodyPr>
              <a:lstStyle/>
              <a:p>
                <a:endParaRPr lang="fr-FR" sz="1800"/>
              </a:p>
            </p:txBody>
          </p:sp>
        </p:grpSp>
      </p:grpSp>
      <p:sp>
        <p:nvSpPr>
          <p:cNvPr id="51" name="Rectangle 64"/>
          <p:cNvSpPr>
            <a:spLocks noChangeArrowheads="1"/>
          </p:cNvSpPr>
          <p:nvPr/>
        </p:nvSpPr>
        <p:spPr bwMode="auto">
          <a:xfrm>
            <a:off x="4067175" y="6237288"/>
            <a:ext cx="360363" cy="431800"/>
          </a:xfrm>
          <a:prstGeom prst="rect">
            <a:avLst/>
          </a:prstGeom>
          <a:noFill/>
          <a:ln w="9525">
            <a:noFill/>
            <a:miter lim="800000"/>
            <a:headEnd/>
            <a:tailEnd/>
          </a:ln>
        </p:spPr>
        <p:txBody>
          <a:bodyPr wrap="none" anchor="ctr">
            <a:prstTxWarp prst="textNoShape">
              <a:avLst/>
            </a:prstTxWarp>
          </a:bodyPr>
          <a:lstStyle/>
          <a:p>
            <a:endParaRPr lang="fr-FR" sz="1800"/>
          </a:p>
        </p:txBody>
      </p:sp>
      <p:grpSp>
        <p:nvGrpSpPr>
          <p:cNvPr id="52" name="Group 99"/>
          <p:cNvGrpSpPr>
            <a:grpSpLocks/>
          </p:cNvGrpSpPr>
          <p:nvPr/>
        </p:nvGrpSpPr>
        <p:grpSpPr bwMode="auto">
          <a:xfrm>
            <a:off x="107950" y="1989138"/>
            <a:ext cx="6443663" cy="4230687"/>
            <a:chOff x="68" y="1253"/>
            <a:chExt cx="4059" cy="2665"/>
          </a:xfrm>
        </p:grpSpPr>
        <p:grpSp>
          <p:nvGrpSpPr>
            <p:cNvPr id="53" name="Group 53"/>
            <p:cNvGrpSpPr>
              <a:grpSpLocks/>
            </p:cNvGrpSpPr>
            <p:nvPr/>
          </p:nvGrpSpPr>
          <p:grpSpPr bwMode="auto">
            <a:xfrm>
              <a:off x="68" y="1253"/>
              <a:ext cx="4059" cy="1959"/>
              <a:chOff x="68" y="1253"/>
              <a:chExt cx="4059" cy="1959"/>
            </a:xfrm>
          </p:grpSpPr>
          <p:sp>
            <p:nvSpPr>
              <p:cNvPr id="57" name="Text Box 54"/>
              <p:cNvSpPr txBox="1">
                <a:spLocks noChangeArrowheads="1"/>
              </p:cNvSpPr>
              <p:nvPr/>
            </p:nvSpPr>
            <p:spPr bwMode="auto">
              <a:xfrm>
                <a:off x="68" y="1797"/>
                <a:ext cx="4059" cy="1415"/>
              </a:xfrm>
              <a:prstGeom prst="rect">
                <a:avLst/>
              </a:prstGeom>
              <a:solidFill>
                <a:srgbClr val="EAEAEA"/>
              </a:solidFill>
              <a:ln w="9525">
                <a:solidFill>
                  <a:schemeClr val="bg2"/>
                </a:solidFill>
                <a:miter lim="800000"/>
                <a:headEnd/>
                <a:tailEnd/>
              </a:ln>
            </p:spPr>
            <p:txBody>
              <a:bodyPr wrap="none">
                <a:prstTxWarp prst="textNoShape">
                  <a:avLst/>
                </a:prstTxWarp>
                <a:spAutoFit/>
              </a:bodyPr>
              <a:lstStyle/>
              <a:p>
                <a:r>
                  <a:rPr lang="it-IT" sz="1200" b="1">
                    <a:solidFill>
                      <a:srgbClr val="FF0000"/>
                    </a:solidFill>
                  </a:rPr>
                  <a:t>XMASS </a:t>
                </a:r>
                <a:r>
                  <a:rPr lang="it-IT" sz="1200" b="1"/>
                  <a:t>–</a:t>
                </a:r>
                <a:r>
                  <a:rPr lang="it-IT" sz="1200" b="1">
                    <a:solidFill>
                      <a:srgbClr val="FF0000"/>
                    </a:solidFill>
                  </a:rPr>
                  <a:t> </a:t>
                </a:r>
                <a:r>
                  <a:rPr lang="it-IT" sz="1100" baseline="30000">
                    <a:solidFill>
                      <a:schemeClr val="accent2"/>
                    </a:solidFill>
                  </a:rPr>
                  <a:t>136</a:t>
                </a:r>
                <a:r>
                  <a:rPr lang="it-IT" sz="1100">
                    <a:solidFill>
                      <a:schemeClr val="accent2"/>
                    </a:solidFill>
                  </a:rPr>
                  <a:t>Xe</a:t>
                </a:r>
                <a:r>
                  <a:rPr lang="en-US" sz="1100"/>
                  <a:t> </a:t>
                </a:r>
              </a:p>
              <a:p>
                <a:r>
                  <a:rPr lang="en-US" sz="1100"/>
                  <a:t>Multipurpose scintillating liquid Xe detector (Dark Matter, Double Beta Decay, solar neutrinos)</a:t>
                </a:r>
              </a:p>
              <a:p>
                <a:r>
                  <a:rPr lang="en-US" sz="1100"/>
                  <a:t>Three development stages: 3 Kg (prototype) </a:t>
                </a:r>
                <a:r>
                  <a:rPr lang="en-US" sz="1100">
                    <a:sym typeface="Symbol" charset="2"/>
                  </a:rPr>
                  <a:t> 1 ton  10 ton</a:t>
                </a:r>
              </a:p>
              <a:p>
                <a:r>
                  <a:rPr lang="en-US" sz="1100">
                    <a:sym typeface="Symbol" charset="2"/>
                  </a:rPr>
                  <a:t>DBD option: low background in the MeV region</a:t>
                </a:r>
              </a:p>
              <a:p>
                <a:pPr>
                  <a:buFont typeface="Symbol" charset="2"/>
                  <a:buChar char="Þ"/>
                </a:pPr>
                <a:r>
                  <a:rPr lang="en-US" sz="1100">
                    <a:sym typeface="Symbol" charset="2"/>
                  </a:rPr>
                  <a:t>Special development with an eliptic water tank to shield high energy gamma rays</a:t>
                </a:r>
              </a:p>
              <a:p>
                <a:pPr>
                  <a:buFont typeface="Symbol" charset="2"/>
                  <a:buNone/>
                </a:pPr>
                <a:r>
                  <a:rPr lang="en-US" sz="1100">
                    <a:sym typeface="Symbol" charset="2"/>
                  </a:rPr>
                  <a:t>High light yield and collection efficiency  energy resolution down to 1.4%  control 2</a:t>
                </a:r>
                <a:r>
                  <a:rPr lang="en-US" sz="1100">
                    <a:latin typeface="Symbol" charset="2"/>
                    <a:sym typeface="Symbol" charset="2"/>
                  </a:rPr>
                  <a:t>n</a:t>
                </a:r>
                <a:r>
                  <a:rPr lang="en-US" sz="1100">
                    <a:sym typeface="Symbol" charset="2"/>
                  </a:rPr>
                  <a:t> background</a:t>
                </a:r>
              </a:p>
              <a:p>
                <a:pPr>
                  <a:buFont typeface="Symbol" charset="2"/>
                  <a:buNone/>
                </a:pPr>
                <a:r>
                  <a:rPr lang="en-US" sz="1100">
                    <a:sym typeface="Symbol" charset="2"/>
                  </a:rPr>
                  <a:t>Target: to cover inverted hierarchy with 10 ton natural or 1 ton enriched</a:t>
                </a:r>
              </a:p>
              <a:p>
                <a:r>
                  <a:rPr lang="en-US" sz="1200" b="1">
                    <a:solidFill>
                      <a:srgbClr val="FF0000"/>
                    </a:solidFill>
                  </a:rPr>
                  <a:t>SNO+</a:t>
                </a:r>
                <a:r>
                  <a:rPr lang="en-US" sz="1100"/>
                  <a:t> </a:t>
                </a:r>
                <a:r>
                  <a:rPr lang="it-IT" sz="1800" b="1"/>
                  <a:t>–</a:t>
                </a:r>
                <a:r>
                  <a:rPr lang="en-US" sz="1100"/>
                  <a:t> </a:t>
                </a:r>
                <a:r>
                  <a:rPr lang="en-US" sz="1100" baseline="30000">
                    <a:solidFill>
                      <a:schemeClr val="accent2"/>
                    </a:solidFill>
                  </a:rPr>
                  <a:t>150</a:t>
                </a:r>
                <a:r>
                  <a:rPr lang="en-US" sz="1100">
                    <a:solidFill>
                      <a:schemeClr val="accent2"/>
                    </a:solidFill>
                  </a:rPr>
                  <a:t>Nd</a:t>
                </a:r>
              </a:p>
              <a:p>
                <a:r>
                  <a:rPr lang="en-US" sz="1100"/>
                  <a:t>SNO detector filled with Nd-loaded liquid scintillator</a:t>
                </a:r>
              </a:p>
              <a:p>
                <a:r>
                  <a:rPr lang="en-US" sz="1100"/>
                  <a:t>0.1% loading with natural Nd </a:t>
                </a:r>
                <a:r>
                  <a:rPr lang="en-US" sz="1100">
                    <a:ea typeface="Arial" charset="0"/>
                    <a:cs typeface="Arial" charset="0"/>
                  </a:rPr>
                  <a:t>→ 56 Kg of isotope</a:t>
                </a:r>
                <a:endParaRPr lang="en-US" sz="1100"/>
              </a:p>
              <a:p>
                <a:r>
                  <a:rPr lang="en-US" sz="1100"/>
                  <a:t>Very interesting and original approach. </a:t>
                </a:r>
              </a:p>
              <a:p>
                <a:r>
                  <a:rPr lang="en-US" sz="1100"/>
                  <a:t>Crucial points: Nd enrichment and purity; </a:t>
                </a:r>
                <a:r>
                  <a:rPr lang="en-US" sz="1100" baseline="30000"/>
                  <a:t>150</a:t>
                </a:r>
                <a:r>
                  <a:rPr lang="en-US" sz="1100"/>
                  <a:t>Nd nuclear matrix elements </a:t>
                </a:r>
                <a:endParaRPr lang="it-IT" sz="1100"/>
              </a:p>
            </p:txBody>
          </p:sp>
          <p:grpSp>
            <p:nvGrpSpPr>
              <p:cNvPr id="58" name="Group 55"/>
              <p:cNvGrpSpPr>
                <a:grpSpLocks/>
              </p:cNvGrpSpPr>
              <p:nvPr/>
            </p:nvGrpSpPr>
            <p:grpSpPr bwMode="auto">
              <a:xfrm>
                <a:off x="2426" y="1253"/>
                <a:ext cx="182" cy="544"/>
                <a:chOff x="2426" y="1298"/>
                <a:chExt cx="182" cy="544"/>
              </a:xfrm>
            </p:grpSpPr>
            <p:sp>
              <p:nvSpPr>
                <p:cNvPr id="59" name="Line 56"/>
                <p:cNvSpPr>
                  <a:spLocks noChangeShapeType="1"/>
                </p:cNvSpPr>
                <p:nvPr/>
              </p:nvSpPr>
              <p:spPr bwMode="auto">
                <a:xfrm>
                  <a:off x="2426" y="1298"/>
                  <a:ext cx="182" cy="0"/>
                </a:xfrm>
                <a:prstGeom prst="line">
                  <a:avLst/>
                </a:prstGeom>
                <a:noFill/>
                <a:ln w="28575">
                  <a:solidFill>
                    <a:srgbClr val="FF0000"/>
                  </a:solidFill>
                  <a:round/>
                  <a:headEnd/>
                  <a:tailEnd/>
                </a:ln>
              </p:spPr>
              <p:txBody>
                <a:bodyPr>
                  <a:prstTxWarp prst="textNoShape">
                    <a:avLst/>
                  </a:prstTxWarp>
                </a:bodyPr>
                <a:lstStyle/>
                <a:p>
                  <a:endParaRPr lang="fr-FR" sz="1800"/>
                </a:p>
              </p:txBody>
            </p:sp>
            <p:sp>
              <p:nvSpPr>
                <p:cNvPr id="60" name="Line 57"/>
                <p:cNvSpPr>
                  <a:spLocks noChangeShapeType="1"/>
                </p:cNvSpPr>
                <p:nvPr/>
              </p:nvSpPr>
              <p:spPr bwMode="auto">
                <a:xfrm>
                  <a:off x="2608" y="1298"/>
                  <a:ext cx="0" cy="544"/>
                </a:xfrm>
                <a:prstGeom prst="line">
                  <a:avLst/>
                </a:prstGeom>
                <a:noFill/>
                <a:ln w="28575">
                  <a:solidFill>
                    <a:srgbClr val="FF0000"/>
                  </a:solidFill>
                  <a:round/>
                  <a:headEnd/>
                  <a:tailEnd type="triangle" w="med" len="med"/>
                </a:ln>
              </p:spPr>
              <p:txBody>
                <a:bodyPr>
                  <a:prstTxWarp prst="textNoShape">
                    <a:avLst/>
                  </a:prstTxWarp>
                </a:bodyPr>
                <a:lstStyle/>
                <a:p>
                  <a:endParaRPr lang="fr-FR" sz="1800"/>
                </a:p>
              </p:txBody>
            </p:sp>
          </p:grpSp>
        </p:grpSp>
        <p:grpSp>
          <p:nvGrpSpPr>
            <p:cNvPr id="54" name="Group 96"/>
            <p:cNvGrpSpPr>
              <a:grpSpLocks/>
            </p:cNvGrpSpPr>
            <p:nvPr/>
          </p:nvGrpSpPr>
          <p:grpSpPr bwMode="auto">
            <a:xfrm flipH="1" flipV="1">
              <a:off x="3142" y="3510"/>
              <a:ext cx="501" cy="408"/>
              <a:chOff x="2276" y="974"/>
              <a:chExt cx="273" cy="544"/>
            </a:xfrm>
          </p:grpSpPr>
          <p:sp>
            <p:nvSpPr>
              <p:cNvPr id="55" name="Line 97"/>
              <p:cNvSpPr>
                <a:spLocks noChangeShapeType="1"/>
              </p:cNvSpPr>
              <p:nvPr/>
            </p:nvSpPr>
            <p:spPr bwMode="auto">
              <a:xfrm flipV="1">
                <a:off x="2276" y="974"/>
                <a:ext cx="265" cy="4"/>
              </a:xfrm>
              <a:prstGeom prst="line">
                <a:avLst/>
              </a:prstGeom>
              <a:noFill/>
              <a:ln w="28575">
                <a:solidFill>
                  <a:srgbClr val="FF0000"/>
                </a:solidFill>
                <a:round/>
                <a:headEnd/>
                <a:tailEnd/>
              </a:ln>
            </p:spPr>
            <p:txBody>
              <a:bodyPr>
                <a:prstTxWarp prst="textNoShape">
                  <a:avLst/>
                </a:prstTxWarp>
              </a:bodyPr>
              <a:lstStyle/>
              <a:p>
                <a:endParaRPr lang="fr-FR" sz="1800"/>
              </a:p>
            </p:txBody>
          </p:sp>
          <p:sp>
            <p:nvSpPr>
              <p:cNvPr id="56" name="Line 98"/>
              <p:cNvSpPr>
                <a:spLocks noChangeShapeType="1"/>
              </p:cNvSpPr>
              <p:nvPr/>
            </p:nvSpPr>
            <p:spPr bwMode="auto">
              <a:xfrm>
                <a:off x="2549" y="974"/>
                <a:ext cx="0" cy="544"/>
              </a:xfrm>
              <a:prstGeom prst="line">
                <a:avLst/>
              </a:prstGeom>
              <a:noFill/>
              <a:ln w="28575">
                <a:solidFill>
                  <a:srgbClr val="FF0000"/>
                </a:solidFill>
                <a:round/>
                <a:headEnd/>
                <a:tailEnd type="triangle" w="med" len="med"/>
              </a:ln>
            </p:spPr>
            <p:txBody>
              <a:bodyPr>
                <a:prstTxWarp prst="textNoShape">
                  <a:avLst/>
                </a:prstTxWarp>
              </a:bodyPr>
              <a:lstStyle/>
              <a:p>
                <a:endParaRPr lang="fr-FR" sz="18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Horizontal)">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5" name="Text Box 6"/>
          <p:cNvSpPr txBox="1">
            <a:spLocks noChangeArrowheads="1"/>
          </p:cNvSpPr>
          <p:nvPr/>
        </p:nvSpPr>
        <p:spPr bwMode="auto">
          <a:xfrm>
            <a:off x="2590800" y="1676400"/>
            <a:ext cx="5029200" cy="1435549"/>
          </a:xfrm>
          <a:prstGeom prst="rect">
            <a:avLst/>
          </a:prstGeom>
          <a:noFill/>
          <a:ln w="9525">
            <a:noFill/>
            <a:miter lim="800000"/>
            <a:headEnd/>
            <a:tailEnd/>
          </a:ln>
        </p:spPr>
        <p:txBody>
          <a:bodyPr wrap="square" lIns="95786" tIns="47893" rIns="95786" bIns="47893">
            <a:prstTxWarp prst="textNoShape">
              <a:avLst/>
            </a:prstTxWarp>
            <a:spAutoFit/>
          </a:bodyPr>
          <a:lstStyle/>
          <a:p>
            <a:pPr defTabSz="957263" eaLnBrk="0" hangingPunct="0"/>
            <a:r>
              <a:rPr lang="fr-FR" sz="1700" b="1" dirty="0">
                <a:solidFill>
                  <a:srgbClr val="FFFFFF"/>
                </a:solidFill>
              </a:rPr>
              <a:t>Ge diodes in </a:t>
            </a:r>
            <a:r>
              <a:rPr lang="fr-FR" sz="1700" b="1" dirty="0" err="1">
                <a:solidFill>
                  <a:srgbClr val="FFFFFF"/>
                </a:solidFill>
              </a:rPr>
              <a:t>liquid</a:t>
            </a:r>
            <a:r>
              <a:rPr lang="fr-FR" sz="1700" b="1" dirty="0">
                <a:solidFill>
                  <a:srgbClr val="FFFFFF"/>
                </a:solidFill>
              </a:rPr>
              <a:t> </a:t>
            </a:r>
            <a:r>
              <a:rPr lang="fr-FR" sz="1700" b="1" dirty="0" err="1">
                <a:solidFill>
                  <a:srgbClr val="FFFFFF"/>
                </a:solidFill>
              </a:rPr>
              <a:t>nitrogen</a:t>
            </a:r>
            <a:endParaRPr lang="fr-FR" sz="1700" b="1" dirty="0">
              <a:solidFill>
                <a:srgbClr val="FFFFFF"/>
              </a:solidFill>
            </a:endParaRPr>
          </a:p>
          <a:p>
            <a:pPr defTabSz="957263" eaLnBrk="0" hangingPunct="0"/>
            <a:r>
              <a:rPr lang="fr-FR" sz="1700" b="1" dirty="0" err="1">
                <a:solidFill>
                  <a:srgbClr val="FFFFFF"/>
                </a:solidFill>
              </a:rPr>
              <a:t>Implemented</a:t>
            </a:r>
            <a:r>
              <a:rPr lang="fr-FR" sz="1700" b="1" dirty="0">
                <a:solidFill>
                  <a:srgbClr val="FFFFFF"/>
                </a:solidFill>
              </a:rPr>
              <a:t> in </a:t>
            </a:r>
            <a:r>
              <a:rPr lang="fr-FR" sz="1700" b="1" dirty="0" smtClean="0">
                <a:solidFill>
                  <a:srgbClr val="FFFFFF"/>
                </a:solidFill>
              </a:rPr>
              <a:t>phases (18,40,500 Kg)</a:t>
            </a:r>
          </a:p>
          <a:p>
            <a:pPr defTabSz="957263" eaLnBrk="0" hangingPunct="0"/>
            <a:r>
              <a:rPr lang="en-GB" sz="1800" b="1" dirty="0" smtClean="0">
                <a:solidFill>
                  <a:srgbClr val="FFFFFF"/>
                </a:solidFill>
                <a:latin typeface="Times New Roman" charset="0"/>
              </a:rPr>
              <a:t>Current </a:t>
            </a:r>
            <a:r>
              <a:rPr lang="en-GB" sz="1800" b="1" dirty="0" err="1" smtClean="0">
                <a:solidFill>
                  <a:srgbClr val="FFFFFF"/>
                </a:solidFill>
                <a:latin typeface="Times New Roman" charset="0"/>
              </a:rPr>
              <a:t>bkg</a:t>
            </a:r>
            <a:r>
              <a:rPr lang="en-GB" sz="1800" b="1" dirty="0" smtClean="0">
                <a:solidFill>
                  <a:srgbClr val="FFFFFF"/>
                </a:solidFill>
                <a:latin typeface="Times New Roman" charset="0"/>
              </a:rPr>
              <a:t> 0,04 </a:t>
            </a:r>
            <a:r>
              <a:rPr lang="en-GB" sz="1800" b="1" dirty="0" err="1" smtClean="0">
                <a:solidFill>
                  <a:srgbClr val="FFFFFF"/>
                </a:solidFill>
                <a:latin typeface="Times New Roman" charset="0"/>
              </a:rPr>
              <a:t>c/keV/kg/y</a:t>
            </a:r>
            <a:endParaRPr lang="en-GB" sz="1800" b="1" dirty="0" smtClean="0">
              <a:solidFill>
                <a:srgbClr val="FFFFFF"/>
              </a:solidFill>
              <a:latin typeface="Times New Roman" charset="0"/>
            </a:endParaRPr>
          </a:p>
          <a:p>
            <a:pPr defTabSz="957263" eaLnBrk="0" hangingPunct="0"/>
            <a:r>
              <a:rPr lang="en-GB" sz="1800" b="1" dirty="0" smtClean="0">
                <a:solidFill>
                  <a:srgbClr val="FFFFFF"/>
                </a:solidFill>
                <a:latin typeface="Times New Roman" charset="0"/>
              </a:rPr>
              <a:t>Goal 0,01 and further 0,001</a:t>
            </a:r>
          </a:p>
          <a:p>
            <a:pPr defTabSz="957263" eaLnBrk="0" hangingPunct="0"/>
            <a:endParaRPr lang="fr-FR" sz="1700" b="1" dirty="0" smtClean="0">
              <a:solidFill>
                <a:srgbClr val="FFFFFF"/>
              </a:solidFill>
            </a:endParaRPr>
          </a:p>
        </p:txBody>
      </p:sp>
      <p:sp>
        <p:nvSpPr>
          <p:cNvPr id="79876" name="Text Box 7"/>
          <p:cNvSpPr txBox="1">
            <a:spLocks noChangeArrowheads="1"/>
          </p:cNvSpPr>
          <p:nvPr/>
        </p:nvSpPr>
        <p:spPr bwMode="auto">
          <a:xfrm>
            <a:off x="2590800" y="1295400"/>
            <a:ext cx="3120332" cy="481442"/>
          </a:xfrm>
          <a:prstGeom prst="rect">
            <a:avLst/>
          </a:prstGeom>
          <a:noFill/>
          <a:ln w="9525">
            <a:noFill/>
            <a:miter lim="800000"/>
            <a:headEnd/>
            <a:tailEnd/>
          </a:ln>
        </p:spPr>
        <p:txBody>
          <a:bodyPr wrap="none" lIns="95786" tIns="47893" rIns="95786" bIns="47893">
            <a:prstTxWarp prst="textNoShape">
              <a:avLst/>
            </a:prstTxWarp>
            <a:spAutoFit/>
          </a:bodyPr>
          <a:lstStyle/>
          <a:p>
            <a:pPr defTabSz="957263" eaLnBrk="0" hangingPunct="0"/>
            <a:r>
              <a:rPr lang="fr-FR" sz="2500" b="1" dirty="0" smtClean="0">
                <a:solidFill>
                  <a:srgbClr val="FF9900"/>
                </a:solidFill>
              </a:rPr>
              <a:t>GERDA  (I-II and III)</a:t>
            </a:r>
            <a:endParaRPr lang="fr-FR" sz="2500" b="1" dirty="0">
              <a:solidFill>
                <a:srgbClr val="FF9900"/>
              </a:solidFill>
            </a:endParaRPr>
          </a:p>
        </p:txBody>
      </p:sp>
      <p:sp>
        <p:nvSpPr>
          <p:cNvPr id="79878" name="Rectangle 15"/>
          <p:cNvSpPr>
            <a:spLocks noChangeArrowheads="1"/>
          </p:cNvSpPr>
          <p:nvPr/>
        </p:nvSpPr>
        <p:spPr bwMode="auto">
          <a:xfrm>
            <a:off x="2895600" y="2971800"/>
            <a:ext cx="1350963" cy="481013"/>
          </a:xfrm>
          <a:prstGeom prst="rect">
            <a:avLst/>
          </a:prstGeom>
          <a:noFill/>
          <a:ln w="9525">
            <a:noFill/>
            <a:miter lim="800000"/>
            <a:headEnd/>
            <a:tailEnd/>
          </a:ln>
        </p:spPr>
        <p:txBody>
          <a:bodyPr wrap="none" lIns="95786" tIns="47893" rIns="95786" bIns="47893">
            <a:prstTxWarp prst="textNoShape">
              <a:avLst/>
            </a:prstTxWarp>
            <a:spAutoFit/>
          </a:bodyPr>
          <a:lstStyle/>
          <a:p>
            <a:pPr defTabSz="957263" eaLnBrk="0" hangingPunct="0"/>
            <a:r>
              <a:rPr lang="fr-FR" sz="2500" b="1" dirty="0">
                <a:solidFill>
                  <a:srgbClr val="FF9900"/>
                </a:solidFill>
              </a:rPr>
              <a:t>CUORE</a:t>
            </a:r>
            <a:endParaRPr lang="fr-FR" sz="3400" b="1" dirty="0">
              <a:solidFill>
                <a:srgbClr val="FF9900"/>
              </a:solidFill>
            </a:endParaRPr>
          </a:p>
        </p:txBody>
      </p:sp>
      <p:sp>
        <p:nvSpPr>
          <p:cNvPr id="79879" name="Rectangle 17"/>
          <p:cNvSpPr>
            <a:spLocks noChangeArrowheads="1"/>
          </p:cNvSpPr>
          <p:nvPr/>
        </p:nvSpPr>
        <p:spPr bwMode="auto">
          <a:xfrm>
            <a:off x="2667000" y="3429000"/>
            <a:ext cx="4114800" cy="1066218"/>
          </a:xfrm>
          <a:prstGeom prst="rect">
            <a:avLst/>
          </a:prstGeom>
          <a:noFill/>
          <a:ln w="9525">
            <a:noFill/>
            <a:miter lim="800000"/>
            <a:headEnd/>
            <a:tailEnd/>
          </a:ln>
        </p:spPr>
        <p:txBody>
          <a:bodyPr wrap="square" lIns="95786" tIns="47893" rIns="95786" bIns="47893">
            <a:prstTxWarp prst="textNoShape">
              <a:avLst/>
            </a:prstTxWarp>
            <a:spAutoFit/>
          </a:bodyPr>
          <a:lstStyle/>
          <a:p>
            <a:pPr defTabSz="957263" eaLnBrk="0" hangingPunct="0"/>
            <a:r>
              <a:rPr lang="en-GB" sz="2100" b="1" dirty="0">
                <a:solidFill>
                  <a:srgbClr val="FFFFFF"/>
                </a:solidFill>
                <a:latin typeface="Times New Roman" charset="0"/>
              </a:rPr>
              <a:t>Bolometer of  </a:t>
            </a:r>
            <a:r>
              <a:rPr lang="en-GB" sz="2100" b="1" dirty="0" smtClean="0">
                <a:solidFill>
                  <a:srgbClr val="FFFFFF"/>
                </a:solidFill>
                <a:latin typeface="Times New Roman" charset="0"/>
              </a:rPr>
              <a:t>TeO</a:t>
            </a:r>
            <a:r>
              <a:rPr lang="en-GB" sz="2100" b="1" baseline="-25000" dirty="0" smtClean="0">
                <a:solidFill>
                  <a:srgbClr val="FFFFFF"/>
                </a:solidFill>
                <a:latin typeface="Times New Roman" charset="0"/>
              </a:rPr>
              <a:t>2 </a:t>
            </a:r>
            <a:r>
              <a:rPr lang="en-GB" sz="2100" b="1" dirty="0" smtClean="0">
                <a:solidFill>
                  <a:srgbClr val="FFFFFF"/>
                </a:solidFill>
                <a:latin typeface="Times New Roman" charset="0"/>
              </a:rPr>
              <a:t>(</a:t>
            </a:r>
            <a:r>
              <a:rPr lang="en-GB" sz="2100" b="1" baseline="41000" dirty="0">
                <a:solidFill>
                  <a:srgbClr val="FFFFFF"/>
                </a:solidFill>
                <a:latin typeface="Times New Roman" charset="0"/>
              </a:rPr>
              <a:t>130</a:t>
            </a:r>
            <a:r>
              <a:rPr lang="en-GB" sz="2100" b="1" dirty="0">
                <a:solidFill>
                  <a:srgbClr val="FFFFFF"/>
                </a:solidFill>
                <a:latin typeface="Times New Roman" charset="0"/>
              </a:rPr>
              <a:t>Te 203 kg</a:t>
            </a:r>
            <a:r>
              <a:rPr lang="en-GB" sz="2100" b="1" dirty="0" smtClean="0">
                <a:solidFill>
                  <a:srgbClr val="FFFFFF"/>
                </a:solidFill>
                <a:latin typeface="Times New Roman" charset="0"/>
              </a:rPr>
              <a:t>)</a:t>
            </a:r>
          </a:p>
          <a:p>
            <a:pPr defTabSz="957263" eaLnBrk="0" hangingPunct="0"/>
            <a:r>
              <a:rPr lang="en-GB" sz="2100" b="1" dirty="0" smtClean="0">
                <a:solidFill>
                  <a:srgbClr val="FFFFFF"/>
                </a:solidFill>
                <a:latin typeface="Times New Roman" charset="0"/>
              </a:rPr>
              <a:t>Current </a:t>
            </a:r>
            <a:r>
              <a:rPr lang="en-GB" sz="2100" b="1" dirty="0" err="1" smtClean="0">
                <a:solidFill>
                  <a:srgbClr val="FFFFFF"/>
                </a:solidFill>
                <a:latin typeface="Times New Roman" charset="0"/>
              </a:rPr>
              <a:t>bkg</a:t>
            </a:r>
            <a:r>
              <a:rPr lang="en-GB" sz="2100" b="1" dirty="0" smtClean="0">
                <a:solidFill>
                  <a:srgbClr val="FFFFFF"/>
                </a:solidFill>
                <a:latin typeface="Times New Roman" charset="0"/>
              </a:rPr>
              <a:t> 0,06 </a:t>
            </a:r>
            <a:r>
              <a:rPr lang="en-GB" sz="2100" b="1" dirty="0" err="1" smtClean="0">
                <a:solidFill>
                  <a:srgbClr val="FFFFFF"/>
                </a:solidFill>
                <a:latin typeface="Times New Roman" charset="0"/>
              </a:rPr>
              <a:t>c/keV/kg/y</a:t>
            </a:r>
            <a:endParaRPr lang="en-GB" sz="2100" b="1" dirty="0" smtClean="0">
              <a:solidFill>
                <a:srgbClr val="FFFFFF"/>
              </a:solidFill>
              <a:latin typeface="Times New Roman" charset="0"/>
            </a:endParaRPr>
          </a:p>
          <a:p>
            <a:pPr defTabSz="957263" eaLnBrk="0" hangingPunct="0"/>
            <a:r>
              <a:rPr lang="en-GB" sz="2100" b="1" dirty="0" smtClean="0">
                <a:solidFill>
                  <a:srgbClr val="FFFFFF"/>
                </a:solidFill>
                <a:latin typeface="Times New Roman" charset="0"/>
              </a:rPr>
              <a:t>Goal 0,01 and further 0,001</a:t>
            </a:r>
            <a:endParaRPr lang="en-GB" sz="2100" b="1" dirty="0">
              <a:solidFill>
                <a:srgbClr val="FFFFFF"/>
              </a:solidFill>
              <a:latin typeface="Times New Roman" charset="0"/>
            </a:endParaRPr>
          </a:p>
        </p:txBody>
      </p:sp>
      <p:grpSp>
        <p:nvGrpSpPr>
          <p:cNvPr id="2" name="Group 18"/>
          <p:cNvGrpSpPr>
            <a:grpSpLocks/>
          </p:cNvGrpSpPr>
          <p:nvPr/>
        </p:nvGrpSpPr>
        <p:grpSpPr bwMode="auto">
          <a:xfrm>
            <a:off x="152400" y="5181600"/>
            <a:ext cx="2247900" cy="1485900"/>
            <a:chOff x="1814" y="660"/>
            <a:chExt cx="2775" cy="3660"/>
          </a:xfrm>
        </p:grpSpPr>
        <p:pic>
          <p:nvPicPr>
            <p:cNvPr id="79889" name="Picture 19" descr="Grand assemblage 07"/>
            <p:cNvPicPr>
              <a:picLocks noChangeAspect="1" noChangeArrowheads="1"/>
            </p:cNvPicPr>
            <p:nvPr/>
          </p:nvPicPr>
          <p:blipFill>
            <a:blip r:embed="rId2"/>
            <a:srcRect/>
            <a:stretch>
              <a:fillRect/>
            </a:stretch>
          </p:blipFill>
          <p:spPr bwMode="auto">
            <a:xfrm>
              <a:off x="1875" y="660"/>
              <a:ext cx="2714" cy="3660"/>
            </a:xfrm>
            <a:prstGeom prst="rect">
              <a:avLst/>
            </a:prstGeom>
            <a:noFill/>
            <a:ln w="9525">
              <a:noFill/>
              <a:miter lim="800000"/>
              <a:headEnd/>
              <a:tailEnd/>
            </a:ln>
          </p:spPr>
        </p:pic>
        <p:sp>
          <p:nvSpPr>
            <p:cNvPr id="79890" name="Freeform 20"/>
            <p:cNvSpPr>
              <a:spLocks/>
            </p:cNvSpPr>
            <p:nvPr/>
          </p:nvSpPr>
          <p:spPr bwMode="auto">
            <a:xfrm>
              <a:off x="1814" y="2304"/>
              <a:ext cx="1272" cy="1030"/>
            </a:xfrm>
            <a:custGeom>
              <a:avLst/>
              <a:gdLst>
                <a:gd name="T0" fmla="*/ 352 w 1272"/>
                <a:gd name="T1" fmla="*/ 0 h 1030"/>
                <a:gd name="T2" fmla="*/ 0 w 1272"/>
                <a:gd name="T3" fmla="*/ 84 h 1030"/>
                <a:gd name="T4" fmla="*/ 1272 w 1272"/>
                <a:gd name="T5" fmla="*/ 1030 h 1030"/>
                <a:gd name="T6" fmla="*/ 1262 w 1272"/>
                <a:gd name="T7" fmla="*/ 1006 h 1030"/>
                <a:gd name="T8" fmla="*/ 1258 w 1272"/>
                <a:gd name="T9" fmla="*/ 972 h 1030"/>
                <a:gd name="T10" fmla="*/ 74 w 1272"/>
                <a:gd name="T11" fmla="*/ 98 h 1030"/>
                <a:gd name="T12" fmla="*/ 352 w 1272"/>
                <a:gd name="T13" fmla="*/ 30 h 1030"/>
                <a:gd name="T14" fmla="*/ 352 w 1272"/>
                <a:gd name="T15" fmla="*/ 0 h 1030"/>
                <a:gd name="T16" fmla="*/ 0 60000 65536"/>
                <a:gd name="T17" fmla="*/ 0 60000 65536"/>
                <a:gd name="T18" fmla="*/ 0 60000 65536"/>
                <a:gd name="T19" fmla="*/ 0 60000 65536"/>
                <a:gd name="T20" fmla="*/ 0 60000 65536"/>
                <a:gd name="T21" fmla="*/ 0 60000 65536"/>
                <a:gd name="T22" fmla="*/ 0 60000 65536"/>
                <a:gd name="T23" fmla="*/ 0 60000 65536"/>
                <a:gd name="T24" fmla="*/ 0 w 1272"/>
                <a:gd name="T25" fmla="*/ 0 h 1030"/>
                <a:gd name="T26" fmla="*/ 1272 w 1272"/>
                <a:gd name="T27" fmla="*/ 1030 h 10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72" h="1030">
                  <a:moveTo>
                    <a:pt x="352" y="0"/>
                  </a:moveTo>
                  <a:lnTo>
                    <a:pt x="0" y="84"/>
                  </a:lnTo>
                  <a:lnTo>
                    <a:pt x="1272" y="1030"/>
                  </a:lnTo>
                  <a:lnTo>
                    <a:pt x="1262" y="1006"/>
                  </a:lnTo>
                  <a:lnTo>
                    <a:pt x="1258" y="972"/>
                  </a:lnTo>
                  <a:lnTo>
                    <a:pt x="74" y="98"/>
                  </a:lnTo>
                  <a:lnTo>
                    <a:pt x="352" y="30"/>
                  </a:lnTo>
                  <a:lnTo>
                    <a:pt x="352" y="0"/>
                  </a:lnTo>
                  <a:close/>
                </a:path>
              </a:pathLst>
            </a:custGeom>
            <a:solidFill>
              <a:srgbClr val="ACFED5">
                <a:alpha val="49019"/>
              </a:srgbClr>
            </a:solidFill>
            <a:ln w="3175">
              <a:solidFill>
                <a:srgbClr val="000000"/>
              </a:solidFill>
              <a:round/>
              <a:headEnd/>
              <a:tailEnd/>
            </a:ln>
          </p:spPr>
          <p:txBody>
            <a:bodyPr>
              <a:prstTxWarp prst="textNoShape">
                <a:avLst/>
              </a:prstTxWarp>
            </a:bodyPr>
            <a:lstStyle/>
            <a:p>
              <a:pPr eaLnBrk="0" hangingPunct="0"/>
              <a:endParaRPr lang="fr-FR"/>
            </a:p>
          </p:txBody>
        </p:sp>
        <p:sp>
          <p:nvSpPr>
            <p:cNvPr id="79891" name="Freeform 21"/>
            <p:cNvSpPr>
              <a:spLocks/>
            </p:cNvSpPr>
            <p:nvPr/>
          </p:nvSpPr>
          <p:spPr bwMode="auto">
            <a:xfrm>
              <a:off x="1951" y="2357"/>
              <a:ext cx="1145" cy="882"/>
            </a:xfrm>
            <a:custGeom>
              <a:avLst/>
              <a:gdLst>
                <a:gd name="T0" fmla="*/ 215 w 1145"/>
                <a:gd name="T1" fmla="*/ 0 h 882"/>
                <a:gd name="T2" fmla="*/ 0 w 1145"/>
                <a:gd name="T3" fmla="*/ 52 h 882"/>
                <a:gd name="T4" fmla="*/ 1118 w 1145"/>
                <a:gd name="T5" fmla="*/ 882 h 882"/>
                <a:gd name="T6" fmla="*/ 1124 w 1145"/>
                <a:gd name="T7" fmla="*/ 865 h 882"/>
                <a:gd name="T8" fmla="*/ 1145 w 1145"/>
                <a:gd name="T9" fmla="*/ 853 h 882"/>
                <a:gd name="T10" fmla="*/ 74 w 1145"/>
                <a:gd name="T11" fmla="*/ 66 h 882"/>
                <a:gd name="T12" fmla="*/ 217 w 1145"/>
                <a:gd name="T13" fmla="*/ 31 h 882"/>
                <a:gd name="T14" fmla="*/ 215 w 1145"/>
                <a:gd name="T15" fmla="*/ 0 h 882"/>
                <a:gd name="T16" fmla="*/ 0 60000 65536"/>
                <a:gd name="T17" fmla="*/ 0 60000 65536"/>
                <a:gd name="T18" fmla="*/ 0 60000 65536"/>
                <a:gd name="T19" fmla="*/ 0 60000 65536"/>
                <a:gd name="T20" fmla="*/ 0 60000 65536"/>
                <a:gd name="T21" fmla="*/ 0 60000 65536"/>
                <a:gd name="T22" fmla="*/ 0 60000 65536"/>
                <a:gd name="T23" fmla="*/ 0 60000 65536"/>
                <a:gd name="T24" fmla="*/ 0 w 1145"/>
                <a:gd name="T25" fmla="*/ 0 h 882"/>
                <a:gd name="T26" fmla="*/ 1145 w 1145"/>
                <a:gd name="T27" fmla="*/ 882 h 8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5" h="882">
                  <a:moveTo>
                    <a:pt x="215" y="0"/>
                  </a:moveTo>
                  <a:lnTo>
                    <a:pt x="0" y="52"/>
                  </a:lnTo>
                  <a:lnTo>
                    <a:pt x="1118" y="882"/>
                  </a:lnTo>
                  <a:lnTo>
                    <a:pt x="1124" y="865"/>
                  </a:lnTo>
                  <a:lnTo>
                    <a:pt x="1145" y="853"/>
                  </a:lnTo>
                  <a:lnTo>
                    <a:pt x="74" y="66"/>
                  </a:lnTo>
                  <a:lnTo>
                    <a:pt x="217" y="31"/>
                  </a:lnTo>
                  <a:lnTo>
                    <a:pt x="215" y="0"/>
                  </a:lnTo>
                  <a:close/>
                </a:path>
              </a:pathLst>
            </a:custGeom>
            <a:solidFill>
              <a:srgbClr val="ACFED5">
                <a:alpha val="43921"/>
              </a:srgbClr>
            </a:solidFill>
            <a:ln w="3175">
              <a:solidFill>
                <a:srgbClr val="000000"/>
              </a:solidFill>
              <a:round/>
              <a:headEnd/>
              <a:tailEnd/>
            </a:ln>
          </p:spPr>
          <p:txBody>
            <a:bodyPr>
              <a:prstTxWarp prst="textNoShape">
                <a:avLst/>
              </a:prstTxWarp>
            </a:bodyPr>
            <a:lstStyle/>
            <a:p>
              <a:pPr eaLnBrk="0" hangingPunct="0"/>
              <a:endParaRPr lang="fr-FR"/>
            </a:p>
          </p:txBody>
        </p:sp>
        <p:sp>
          <p:nvSpPr>
            <p:cNvPr id="79892" name="Freeform 22"/>
            <p:cNvSpPr>
              <a:spLocks/>
            </p:cNvSpPr>
            <p:nvPr/>
          </p:nvSpPr>
          <p:spPr bwMode="auto">
            <a:xfrm>
              <a:off x="2022" y="2390"/>
              <a:ext cx="148" cy="62"/>
            </a:xfrm>
            <a:custGeom>
              <a:avLst/>
              <a:gdLst>
                <a:gd name="T0" fmla="*/ 146 w 148"/>
                <a:gd name="T1" fmla="*/ 0 h 62"/>
                <a:gd name="T2" fmla="*/ 0 w 148"/>
                <a:gd name="T3" fmla="*/ 34 h 62"/>
                <a:gd name="T4" fmla="*/ 46 w 148"/>
                <a:gd name="T5" fmla="*/ 62 h 62"/>
                <a:gd name="T6" fmla="*/ 148 w 148"/>
                <a:gd name="T7" fmla="*/ 42 h 62"/>
                <a:gd name="T8" fmla="*/ 146 w 148"/>
                <a:gd name="T9" fmla="*/ 0 h 62"/>
                <a:gd name="T10" fmla="*/ 0 60000 65536"/>
                <a:gd name="T11" fmla="*/ 0 60000 65536"/>
                <a:gd name="T12" fmla="*/ 0 60000 65536"/>
                <a:gd name="T13" fmla="*/ 0 60000 65536"/>
                <a:gd name="T14" fmla="*/ 0 60000 65536"/>
                <a:gd name="T15" fmla="*/ 0 w 148"/>
                <a:gd name="T16" fmla="*/ 0 h 62"/>
                <a:gd name="T17" fmla="*/ 148 w 148"/>
                <a:gd name="T18" fmla="*/ 62 h 62"/>
              </a:gdLst>
              <a:ahLst/>
              <a:cxnLst>
                <a:cxn ang="T10">
                  <a:pos x="T0" y="T1"/>
                </a:cxn>
                <a:cxn ang="T11">
                  <a:pos x="T2" y="T3"/>
                </a:cxn>
                <a:cxn ang="T12">
                  <a:pos x="T4" y="T5"/>
                </a:cxn>
                <a:cxn ang="T13">
                  <a:pos x="T6" y="T7"/>
                </a:cxn>
                <a:cxn ang="T14">
                  <a:pos x="T8" y="T9"/>
                </a:cxn>
              </a:cxnLst>
              <a:rect l="T15" t="T16" r="T17" b="T18"/>
              <a:pathLst>
                <a:path w="148" h="62">
                  <a:moveTo>
                    <a:pt x="146" y="0"/>
                  </a:moveTo>
                  <a:lnTo>
                    <a:pt x="0" y="34"/>
                  </a:lnTo>
                  <a:lnTo>
                    <a:pt x="46" y="62"/>
                  </a:lnTo>
                  <a:lnTo>
                    <a:pt x="148" y="42"/>
                  </a:lnTo>
                  <a:lnTo>
                    <a:pt x="146" y="0"/>
                  </a:lnTo>
                  <a:close/>
                </a:path>
              </a:pathLst>
            </a:custGeom>
            <a:solidFill>
              <a:srgbClr val="12907B">
                <a:alpha val="52156"/>
              </a:srgbClr>
            </a:solidFill>
            <a:ln w="9525">
              <a:noFill/>
              <a:round/>
              <a:headEnd/>
              <a:tailEnd/>
            </a:ln>
          </p:spPr>
          <p:txBody>
            <a:bodyPr>
              <a:prstTxWarp prst="textNoShape">
                <a:avLst/>
              </a:prstTxWarp>
            </a:bodyPr>
            <a:lstStyle/>
            <a:p>
              <a:pPr eaLnBrk="0" hangingPunct="0"/>
              <a:endParaRPr lang="fr-FR"/>
            </a:p>
          </p:txBody>
        </p:sp>
        <p:sp>
          <p:nvSpPr>
            <p:cNvPr id="79893" name="Freeform 23"/>
            <p:cNvSpPr>
              <a:spLocks/>
            </p:cNvSpPr>
            <p:nvPr/>
          </p:nvSpPr>
          <p:spPr bwMode="auto">
            <a:xfrm>
              <a:off x="1952" y="2410"/>
              <a:ext cx="1122" cy="868"/>
            </a:xfrm>
            <a:custGeom>
              <a:avLst/>
              <a:gdLst>
                <a:gd name="T0" fmla="*/ 0 w 1122"/>
                <a:gd name="T1" fmla="*/ 0 h 868"/>
                <a:gd name="T2" fmla="*/ 0 w 1122"/>
                <a:gd name="T3" fmla="*/ 38 h 868"/>
                <a:gd name="T4" fmla="*/ 1122 w 1122"/>
                <a:gd name="T5" fmla="*/ 868 h 868"/>
                <a:gd name="T6" fmla="*/ 1116 w 1122"/>
                <a:gd name="T7" fmla="*/ 828 h 868"/>
                <a:gd name="T8" fmla="*/ 0 w 1122"/>
                <a:gd name="T9" fmla="*/ 0 h 868"/>
                <a:gd name="T10" fmla="*/ 0 60000 65536"/>
                <a:gd name="T11" fmla="*/ 0 60000 65536"/>
                <a:gd name="T12" fmla="*/ 0 60000 65536"/>
                <a:gd name="T13" fmla="*/ 0 60000 65536"/>
                <a:gd name="T14" fmla="*/ 0 60000 65536"/>
                <a:gd name="T15" fmla="*/ 0 w 1122"/>
                <a:gd name="T16" fmla="*/ 0 h 868"/>
                <a:gd name="T17" fmla="*/ 1122 w 1122"/>
                <a:gd name="T18" fmla="*/ 868 h 868"/>
              </a:gdLst>
              <a:ahLst/>
              <a:cxnLst>
                <a:cxn ang="T10">
                  <a:pos x="T0" y="T1"/>
                </a:cxn>
                <a:cxn ang="T11">
                  <a:pos x="T2" y="T3"/>
                </a:cxn>
                <a:cxn ang="T12">
                  <a:pos x="T4" y="T5"/>
                </a:cxn>
                <a:cxn ang="T13">
                  <a:pos x="T6" y="T7"/>
                </a:cxn>
                <a:cxn ang="T14">
                  <a:pos x="T8" y="T9"/>
                </a:cxn>
              </a:cxnLst>
              <a:rect l="T15" t="T16" r="T17" b="T18"/>
              <a:pathLst>
                <a:path w="1122" h="868">
                  <a:moveTo>
                    <a:pt x="0" y="0"/>
                  </a:moveTo>
                  <a:lnTo>
                    <a:pt x="0" y="38"/>
                  </a:lnTo>
                  <a:lnTo>
                    <a:pt x="1122" y="868"/>
                  </a:lnTo>
                  <a:lnTo>
                    <a:pt x="1116" y="828"/>
                  </a:lnTo>
                  <a:lnTo>
                    <a:pt x="0" y="0"/>
                  </a:lnTo>
                  <a:close/>
                </a:path>
              </a:pathLst>
            </a:custGeom>
            <a:solidFill>
              <a:srgbClr val="CCFFFF">
                <a:alpha val="50980"/>
              </a:srgbClr>
            </a:solidFill>
            <a:ln w="3175">
              <a:solidFill>
                <a:srgbClr val="000000"/>
              </a:solidFill>
              <a:round/>
              <a:headEnd/>
              <a:tailEnd/>
            </a:ln>
          </p:spPr>
          <p:txBody>
            <a:bodyPr>
              <a:prstTxWarp prst="textNoShape">
                <a:avLst/>
              </a:prstTxWarp>
            </a:bodyPr>
            <a:lstStyle/>
            <a:p>
              <a:pPr eaLnBrk="0" hangingPunct="0"/>
              <a:endParaRPr lang="fr-FR"/>
            </a:p>
          </p:txBody>
        </p:sp>
        <p:sp>
          <p:nvSpPr>
            <p:cNvPr id="79894" name="Freeform 24"/>
            <p:cNvSpPr>
              <a:spLocks/>
            </p:cNvSpPr>
            <p:nvPr/>
          </p:nvSpPr>
          <p:spPr bwMode="auto">
            <a:xfrm>
              <a:off x="1814" y="2388"/>
              <a:ext cx="1281" cy="981"/>
            </a:xfrm>
            <a:custGeom>
              <a:avLst/>
              <a:gdLst>
                <a:gd name="T0" fmla="*/ 0 w 1281"/>
                <a:gd name="T1" fmla="*/ 0 h 981"/>
                <a:gd name="T2" fmla="*/ 1280 w 1281"/>
                <a:gd name="T3" fmla="*/ 952 h 981"/>
                <a:gd name="T4" fmla="*/ 1281 w 1281"/>
                <a:gd name="T5" fmla="*/ 981 h 981"/>
                <a:gd name="T6" fmla="*/ 0 w 1281"/>
                <a:gd name="T7" fmla="*/ 32 h 981"/>
                <a:gd name="T8" fmla="*/ 0 w 1281"/>
                <a:gd name="T9" fmla="*/ 0 h 981"/>
                <a:gd name="T10" fmla="*/ 0 60000 65536"/>
                <a:gd name="T11" fmla="*/ 0 60000 65536"/>
                <a:gd name="T12" fmla="*/ 0 60000 65536"/>
                <a:gd name="T13" fmla="*/ 0 60000 65536"/>
                <a:gd name="T14" fmla="*/ 0 60000 65536"/>
                <a:gd name="T15" fmla="*/ 0 w 1281"/>
                <a:gd name="T16" fmla="*/ 0 h 981"/>
                <a:gd name="T17" fmla="*/ 1281 w 1281"/>
                <a:gd name="T18" fmla="*/ 981 h 981"/>
              </a:gdLst>
              <a:ahLst/>
              <a:cxnLst>
                <a:cxn ang="T10">
                  <a:pos x="T0" y="T1"/>
                </a:cxn>
                <a:cxn ang="T11">
                  <a:pos x="T2" y="T3"/>
                </a:cxn>
                <a:cxn ang="T12">
                  <a:pos x="T4" y="T5"/>
                </a:cxn>
                <a:cxn ang="T13">
                  <a:pos x="T6" y="T7"/>
                </a:cxn>
                <a:cxn ang="T14">
                  <a:pos x="T8" y="T9"/>
                </a:cxn>
              </a:cxnLst>
              <a:rect l="T15" t="T16" r="T17" b="T18"/>
              <a:pathLst>
                <a:path w="1281" h="981">
                  <a:moveTo>
                    <a:pt x="0" y="0"/>
                  </a:moveTo>
                  <a:lnTo>
                    <a:pt x="1280" y="952"/>
                  </a:lnTo>
                  <a:lnTo>
                    <a:pt x="1281" y="981"/>
                  </a:lnTo>
                  <a:lnTo>
                    <a:pt x="0" y="32"/>
                  </a:lnTo>
                  <a:lnTo>
                    <a:pt x="0" y="0"/>
                  </a:lnTo>
                  <a:close/>
                </a:path>
              </a:pathLst>
            </a:custGeom>
            <a:solidFill>
              <a:srgbClr val="CCFFFF">
                <a:alpha val="50195"/>
              </a:srgbClr>
            </a:solidFill>
            <a:ln w="9525">
              <a:noFill/>
              <a:round/>
              <a:headEnd/>
              <a:tailEnd/>
            </a:ln>
          </p:spPr>
          <p:txBody>
            <a:bodyPr>
              <a:prstTxWarp prst="textNoShape">
                <a:avLst/>
              </a:prstTxWarp>
            </a:bodyPr>
            <a:lstStyle/>
            <a:p>
              <a:pPr eaLnBrk="0" hangingPunct="0"/>
              <a:endParaRPr lang="fr-FR"/>
            </a:p>
          </p:txBody>
        </p:sp>
        <p:sp>
          <p:nvSpPr>
            <p:cNvPr id="79895" name="Freeform 25"/>
            <p:cNvSpPr>
              <a:spLocks/>
            </p:cNvSpPr>
            <p:nvPr/>
          </p:nvSpPr>
          <p:spPr bwMode="auto">
            <a:xfrm>
              <a:off x="2464" y="962"/>
              <a:ext cx="1241" cy="3165"/>
            </a:xfrm>
            <a:custGeom>
              <a:avLst/>
              <a:gdLst>
                <a:gd name="T0" fmla="*/ 1230 w 1241"/>
                <a:gd name="T1" fmla="*/ 897 h 3165"/>
                <a:gd name="T2" fmla="*/ 962 w 1241"/>
                <a:gd name="T3" fmla="*/ 2963 h 3165"/>
                <a:gd name="T4" fmla="*/ 1117 w 1241"/>
                <a:gd name="T5" fmla="*/ 2945 h 3165"/>
                <a:gd name="T6" fmla="*/ 1032 w 1241"/>
                <a:gd name="T7" fmla="*/ 900 h 3165"/>
                <a:gd name="T8" fmla="*/ 958 w 1241"/>
                <a:gd name="T9" fmla="*/ 966 h 3165"/>
                <a:gd name="T10" fmla="*/ 804 w 1241"/>
                <a:gd name="T11" fmla="*/ 960 h 3165"/>
                <a:gd name="T12" fmla="*/ 778 w 1241"/>
                <a:gd name="T13" fmla="*/ 1028 h 3165"/>
                <a:gd name="T14" fmla="*/ 774 w 1241"/>
                <a:gd name="T15" fmla="*/ 1092 h 3165"/>
                <a:gd name="T16" fmla="*/ 808 w 1241"/>
                <a:gd name="T17" fmla="*/ 1120 h 3165"/>
                <a:gd name="T18" fmla="*/ 782 w 1241"/>
                <a:gd name="T19" fmla="*/ 1170 h 3165"/>
                <a:gd name="T20" fmla="*/ 768 w 1241"/>
                <a:gd name="T21" fmla="*/ 1212 h 3165"/>
                <a:gd name="T22" fmla="*/ 796 w 1241"/>
                <a:gd name="T23" fmla="*/ 1258 h 3165"/>
                <a:gd name="T24" fmla="*/ 806 w 1241"/>
                <a:gd name="T25" fmla="*/ 1302 h 3165"/>
                <a:gd name="T26" fmla="*/ 768 w 1241"/>
                <a:gd name="T27" fmla="*/ 1328 h 3165"/>
                <a:gd name="T28" fmla="*/ 782 w 1241"/>
                <a:gd name="T29" fmla="*/ 1390 h 3165"/>
                <a:gd name="T30" fmla="*/ 808 w 1241"/>
                <a:gd name="T31" fmla="*/ 1442 h 3165"/>
                <a:gd name="T32" fmla="*/ 770 w 1241"/>
                <a:gd name="T33" fmla="*/ 1466 h 3165"/>
                <a:gd name="T34" fmla="*/ 776 w 1241"/>
                <a:gd name="T35" fmla="*/ 1516 h 3165"/>
                <a:gd name="T36" fmla="*/ 804 w 1241"/>
                <a:gd name="T37" fmla="*/ 1536 h 3165"/>
                <a:gd name="T38" fmla="*/ 780 w 1241"/>
                <a:gd name="T39" fmla="*/ 1590 h 3165"/>
                <a:gd name="T40" fmla="*/ 770 w 1241"/>
                <a:gd name="T41" fmla="*/ 1622 h 3165"/>
                <a:gd name="T42" fmla="*/ 792 w 1241"/>
                <a:gd name="T43" fmla="*/ 1676 h 3165"/>
                <a:gd name="T44" fmla="*/ 806 w 1241"/>
                <a:gd name="T45" fmla="*/ 1722 h 3165"/>
                <a:gd name="T46" fmla="*/ 772 w 1241"/>
                <a:gd name="T47" fmla="*/ 1742 h 3165"/>
                <a:gd name="T48" fmla="*/ 774 w 1241"/>
                <a:gd name="T49" fmla="*/ 1798 h 3165"/>
                <a:gd name="T50" fmla="*/ 808 w 1241"/>
                <a:gd name="T51" fmla="*/ 1818 h 3165"/>
                <a:gd name="T52" fmla="*/ 784 w 1241"/>
                <a:gd name="T53" fmla="*/ 1868 h 3165"/>
                <a:gd name="T54" fmla="*/ 766 w 1241"/>
                <a:gd name="T55" fmla="*/ 1900 h 3165"/>
                <a:gd name="T56" fmla="*/ 792 w 1241"/>
                <a:gd name="T57" fmla="*/ 1952 h 3165"/>
                <a:gd name="T58" fmla="*/ 810 w 1241"/>
                <a:gd name="T59" fmla="*/ 2002 h 3165"/>
                <a:gd name="T60" fmla="*/ 768 w 1241"/>
                <a:gd name="T61" fmla="*/ 2022 h 3165"/>
                <a:gd name="T62" fmla="*/ 784 w 1241"/>
                <a:gd name="T63" fmla="*/ 2082 h 3165"/>
                <a:gd name="T64" fmla="*/ 806 w 1241"/>
                <a:gd name="T65" fmla="*/ 2140 h 3165"/>
                <a:gd name="T66" fmla="*/ 767 w 1241"/>
                <a:gd name="T67" fmla="*/ 2170 h 3165"/>
                <a:gd name="T68" fmla="*/ 785 w 1241"/>
                <a:gd name="T69" fmla="*/ 2229 h 3165"/>
                <a:gd name="T70" fmla="*/ 806 w 1241"/>
                <a:gd name="T71" fmla="*/ 2282 h 3165"/>
                <a:gd name="T72" fmla="*/ 770 w 1241"/>
                <a:gd name="T73" fmla="*/ 2306 h 3165"/>
                <a:gd name="T74" fmla="*/ 782 w 1241"/>
                <a:gd name="T75" fmla="*/ 2364 h 3165"/>
                <a:gd name="T76" fmla="*/ 806 w 1241"/>
                <a:gd name="T77" fmla="*/ 2448 h 3165"/>
                <a:gd name="T78" fmla="*/ 710 w 1241"/>
                <a:gd name="T79" fmla="*/ 2420 h 3165"/>
                <a:gd name="T80" fmla="*/ 718 w 1241"/>
                <a:gd name="T81" fmla="*/ 2310 h 3165"/>
                <a:gd name="T82" fmla="*/ 685 w 1241"/>
                <a:gd name="T83" fmla="*/ 2248 h 3165"/>
                <a:gd name="T84" fmla="*/ 620 w 1241"/>
                <a:gd name="T85" fmla="*/ 2251 h 3165"/>
                <a:gd name="T86" fmla="*/ 605 w 1241"/>
                <a:gd name="T87" fmla="*/ 2304 h 3165"/>
                <a:gd name="T88" fmla="*/ 630 w 1241"/>
                <a:gd name="T89" fmla="*/ 2388 h 3165"/>
                <a:gd name="T90" fmla="*/ 266 w 1241"/>
                <a:gd name="T91" fmla="*/ 2134 h 3165"/>
                <a:gd name="T92" fmla="*/ 189 w 1241"/>
                <a:gd name="T93" fmla="*/ 1870 h 3165"/>
                <a:gd name="T94" fmla="*/ 72 w 1241"/>
                <a:gd name="T95" fmla="*/ 1479 h 3165"/>
                <a:gd name="T96" fmla="*/ 48 w 1241"/>
                <a:gd name="T97" fmla="*/ 1027 h 3165"/>
                <a:gd name="T98" fmla="*/ 24 w 1241"/>
                <a:gd name="T99" fmla="*/ 606 h 3165"/>
                <a:gd name="T100" fmla="*/ 0 w 1241"/>
                <a:gd name="T101" fmla="*/ 154 h 316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241"/>
                <a:gd name="T154" fmla="*/ 0 h 3165"/>
                <a:gd name="T155" fmla="*/ 1241 w 1241"/>
                <a:gd name="T156" fmla="*/ 3165 h 316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241" h="3165">
                  <a:moveTo>
                    <a:pt x="24" y="0"/>
                  </a:moveTo>
                  <a:lnTo>
                    <a:pt x="1230" y="897"/>
                  </a:lnTo>
                  <a:lnTo>
                    <a:pt x="1241" y="3165"/>
                  </a:lnTo>
                  <a:lnTo>
                    <a:pt x="962" y="2963"/>
                  </a:lnTo>
                  <a:lnTo>
                    <a:pt x="1004" y="2933"/>
                  </a:lnTo>
                  <a:lnTo>
                    <a:pt x="1117" y="2945"/>
                  </a:lnTo>
                  <a:lnTo>
                    <a:pt x="1112" y="960"/>
                  </a:lnTo>
                  <a:lnTo>
                    <a:pt x="1032" y="900"/>
                  </a:lnTo>
                  <a:lnTo>
                    <a:pt x="978" y="914"/>
                  </a:lnTo>
                  <a:lnTo>
                    <a:pt x="958" y="966"/>
                  </a:lnTo>
                  <a:lnTo>
                    <a:pt x="916" y="932"/>
                  </a:lnTo>
                  <a:lnTo>
                    <a:pt x="804" y="960"/>
                  </a:lnTo>
                  <a:lnTo>
                    <a:pt x="800" y="1022"/>
                  </a:lnTo>
                  <a:lnTo>
                    <a:pt x="778" y="1028"/>
                  </a:lnTo>
                  <a:lnTo>
                    <a:pt x="766" y="1045"/>
                  </a:lnTo>
                  <a:lnTo>
                    <a:pt x="774" y="1092"/>
                  </a:lnTo>
                  <a:lnTo>
                    <a:pt x="792" y="1116"/>
                  </a:lnTo>
                  <a:lnTo>
                    <a:pt x="808" y="1120"/>
                  </a:lnTo>
                  <a:lnTo>
                    <a:pt x="806" y="1160"/>
                  </a:lnTo>
                  <a:lnTo>
                    <a:pt x="782" y="1170"/>
                  </a:lnTo>
                  <a:lnTo>
                    <a:pt x="770" y="1188"/>
                  </a:lnTo>
                  <a:lnTo>
                    <a:pt x="768" y="1212"/>
                  </a:lnTo>
                  <a:lnTo>
                    <a:pt x="776" y="1240"/>
                  </a:lnTo>
                  <a:lnTo>
                    <a:pt x="796" y="1258"/>
                  </a:lnTo>
                  <a:lnTo>
                    <a:pt x="808" y="1260"/>
                  </a:lnTo>
                  <a:lnTo>
                    <a:pt x="806" y="1302"/>
                  </a:lnTo>
                  <a:lnTo>
                    <a:pt x="780" y="1310"/>
                  </a:lnTo>
                  <a:lnTo>
                    <a:pt x="768" y="1328"/>
                  </a:lnTo>
                  <a:lnTo>
                    <a:pt x="768" y="1358"/>
                  </a:lnTo>
                  <a:lnTo>
                    <a:pt x="782" y="1390"/>
                  </a:lnTo>
                  <a:lnTo>
                    <a:pt x="808" y="1398"/>
                  </a:lnTo>
                  <a:lnTo>
                    <a:pt x="808" y="1442"/>
                  </a:lnTo>
                  <a:lnTo>
                    <a:pt x="780" y="1450"/>
                  </a:lnTo>
                  <a:lnTo>
                    <a:pt x="770" y="1466"/>
                  </a:lnTo>
                  <a:lnTo>
                    <a:pt x="770" y="1496"/>
                  </a:lnTo>
                  <a:lnTo>
                    <a:pt x="776" y="1516"/>
                  </a:lnTo>
                  <a:lnTo>
                    <a:pt x="794" y="1534"/>
                  </a:lnTo>
                  <a:lnTo>
                    <a:pt x="804" y="1536"/>
                  </a:lnTo>
                  <a:lnTo>
                    <a:pt x="804" y="1580"/>
                  </a:lnTo>
                  <a:lnTo>
                    <a:pt x="780" y="1590"/>
                  </a:lnTo>
                  <a:lnTo>
                    <a:pt x="770" y="1602"/>
                  </a:lnTo>
                  <a:lnTo>
                    <a:pt x="770" y="1622"/>
                  </a:lnTo>
                  <a:lnTo>
                    <a:pt x="776" y="1658"/>
                  </a:lnTo>
                  <a:lnTo>
                    <a:pt x="792" y="1676"/>
                  </a:lnTo>
                  <a:lnTo>
                    <a:pt x="806" y="1676"/>
                  </a:lnTo>
                  <a:lnTo>
                    <a:pt x="806" y="1722"/>
                  </a:lnTo>
                  <a:lnTo>
                    <a:pt x="784" y="1728"/>
                  </a:lnTo>
                  <a:lnTo>
                    <a:pt x="772" y="1742"/>
                  </a:lnTo>
                  <a:lnTo>
                    <a:pt x="768" y="1762"/>
                  </a:lnTo>
                  <a:lnTo>
                    <a:pt x="774" y="1798"/>
                  </a:lnTo>
                  <a:lnTo>
                    <a:pt x="788" y="1812"/>
                  </a:lnTo>
                  <a:lnTo>
                    <a:pt x="808" y="1818"/>
                  </a:lnTo>
                  <a:lnTo>
                    <a:pt x="808" y="1860"/>
                  </a:lnTo>
                  <a:lnTo>
                    <a:pt x="784" y="1868"/>
                  </a:lnTo>
                  <a:lnTo>
                    <a:pt x="770" y="1882"/>
                  </a:lnTo>
                  <a:lnTo>
                    <a:pt x="766" y="1900"/>
                  </a:lnTo>
                  <a:lnTo>
                    <a:pt x="774" y="1936"/>
                  </a:lnTo>
                  <a:lnTo>
                    <a:pt x="792" y="1952"/>
                  </a:lnTo>
                  <a:lnTo>
                    <a:pt x="808" y="1954"/>
                  </a:lnTo>
                  <a:lnTo>
                    <a:pt x="810" y="2002"/>
                  </a:lnTo>
                  <a:lnTo>
                    <a:pt x="782" y="2008"/>
                  </a:lnTo>
                  <a:lnTo>
                    <a:pt x="768" y="2022"/>
                  </a:lnTo>
                  <a:lnTo>
                    <a:pt x="770" y="2056"/>
                  </a:lnTo>
                  <a:lnTo>
                    <a:pt x="784" y="2082"/>
                  </a:lnTo>
                  <a:lnTo>
                    <a:pt x="804" y="2102"/>
                  </a:lnTo>
                  <a:lnTo>
                    <a:pt x="806" y="2140"/>
                  </a:lnTo>
                  <a:lnTo>
                    <a:pt x="776" y="2148"/>
                  </a:lnTo>
                  <a:lnTo>
                    <a:pt x="767" y="2170"/>
                  </a:lnTo>
                  <a:lnTo>
                    <a:pt x="770" y="2197"/>
                  </a:lnTo>
                  <a:lnTo>
                    <a:pt x="785" y="2229"/>
                  </a:lnTo>
                  <a:lnTo>
                    <a:pt x="806" y="2236"/>
                  </a:lnTo>
                  <a:lnTo>
                    <a:pt x="806" y="2282"/>
                  </a:lnTo>
                  <a:lnTo>
                    <a:pt x="780" y="2290"/>
                  </a:lnTo>
                  <a:lnTo>
                    <a:pt x="770" y="2306"/>
                  </a:lnTo>
                  <a:lnTo>
                    <a:pt x="770" y="2334"/>
                  </a:lnTo>
                  <a:lnTo>
                    <a:pt x="782" y="2364"/>
                  </a:lnTo>
                  <a:lnTo>
                    <a:pt x="804" y="2372"/>
                  </a:lnTo>
                  <a:lnTo>
                    <a:pt x="806" y="2448"/>
                  </a:lnTo>
                  <a:lnTo>
                    <a:pt x="772" y="2422"/>
                  </a:lnTo>
                  <a:lnTo>
                    <a:pt x="710" y="2420"/>
                  </a:lnTo>
                  <a:lnTo>
                    <a:pt x="701" y="2381"/>
                  </a:lnTo>
                  <a:lnTo>
                    <a:pt x="718" y="2310"/>
                  </a:lnTo>
                  <a:lnTo>
                    <a:pt x="707" y="2278"/>
                  </a:lnTo>
                  <a:lnTo>
                    <a:pt x="685" y="2248"/>
                  </a:lnTo>
                  <a:lnTo>
                    <a:pt x="647" y="2244"/>
                  </a:lnTo>
                  <a:lnTo>
                    <a:pt x="620" y="2251"/>
                  </a:lnTo>
                  <a:lnTo>
                    <a:pt x="605" y="2272"/>
                  </a:lnTo>
                  <a:lnTo>
                    <a:pt x="605" y="2304"/>
                  </a:lnTo>
                  <a:lnTo>
                    <a:pt x="620" y="2374"/>
                  </a:lnTo>
                  <a:lnTo>
                    <a:pt x="630" y="2388"/>
                  </a:lnTo>
                  <a:lnTo>
                    <a:pt x="634" y="2412"/>
                  </a:lnTo>
                  <a:lnTo>
                    <a:pt x="266" y="2134"/>
                  </a:lnTo>
                  <a:lnTo>
                    <a:pt x="243" y="2026"/>
                  </a:lnTo>
                  <a:lnTo>
                    <a:pt x="189" y="1870"/>
                  </a:lnTo>
                  <a:lnTo>
                    <a:pt x="137" y="1686"/>
                  </a:lnTo>
                  <a:lnTo>
                    <a:pt x="72" y="1479"/>
                  </a:lnTo>
                  <a:lnTo>
                    <a:pt x="42" y="1253"/>
                  </a:lnTo>
                  <a:lnTo>
                    <a:pt x="48" y="1027"/>
                  </a:lnTo>
                  <a:lnTo>
                    <a:pt x="42" y="879"/>
                  </a:lnTo>
                  <a:lnTo>
                    <a:pt x="24" y="606"/>
                  </a:lnTo>
                  <a:lnTo>
                    <a:pt x="0" y="327"/>
                  </a:lnTo>
                  <a:lnTo>
                    <a:pt x="0" y="154"/>
                  </a:lnTo>
                  <a:lnTo>
                    <a:pt x="24" y="0"/>
                  </a:lnTo>
                  <a:close/>
                </a:path>
              </a:pathLst>
            </a:custGeom>
            <a:solidFill>
              <a:srgbClr val="FF9900">
                <a:alpha val="56862"/>
              </a:srgbClr>
            </a:solidFill>
            <a:ln w="9525">
              <a:noFill/>
              <a:round/>
              <a:headEnd/>
              <a:tailEnd/>
            </a:ln>
          </p:spPr>
          <p:txBody>
            <a:bodyPr>
              <a:prstTxWarp prst="textNoShape">
                <a:avLst/>
              </a:prstTxWarp>
            </a:bodyPr>
            <a:lstStyle/>
            <a:p>
              <a:pPr eaLnBrk="0" hangingPunct="0"/>
              <a:endParaRPr lang="fr-FR"/>
            </a:p>
          </p:txBody>
        </p:sp>
      </p:grpSp>
      <p:sp>
        <p:nvSpPr>
          <p:cNvPr id="79881" name="Rectangle 26"/>
          <p:cNvSpPr>
            <a:spLocks noChangeArrowheads="1"/>
          </p:cNvSpPr>
          <p:nvPr/>
        </p:nvSpPr>
        <p:spPr bwMode="auto">
          <a:xfrm>
            <a:off x="2895600" y="4724400"/>
            <a:ext cx="1763712" cy="419100"/>
          </a:xfrm>
          <a:prstGeom prst="rect">
            <a:avLst/>
          </a:prstGeom>
          <a:noFill/>
          <a:ln w="9525">
            <a:noFill/>
            <a:miter lim="800000"/>
            <a:headEnd/>
            <a:tailEnd/>
          </a:ln>
        </p:spPr>
        <p:txBody>
          <a:bodyPr wrap="none" lIns="95786" tIns="47893" rIns="95786" bIns="47893">
            <a:prstTxWarp prst="textNoShape">
              <a:avLst/>
            </a:prstTxWarp>
            <a:spAutoFit/>
          </a:bodyPr>
          <a:lstStyle/>
          <a:p>
            <a:pPr defTabSz="957263" eaLnBrk="0" hangingPunct="0"/>
            <a:r>
              <a:rPr lang="fr-FR" sz="2100" b="1">
                <a:solidFill>
                  <a:srgbClr val="FF9900"/>
                </a:solidFill>
              </a:rPr>
              <a:t>SuperNEMO</a:t>
            </a:r>
          </a:p>
        </p:txBody>
      </p:sp>
      <p:sp>
        <p:nvSpPr>
          <p:cNvPr id="79882" name="Rectangle 27"/>
          <p:cNvSpPr>
            <a:spLocks noChangeArrowheads="1"/>
          </p:cNvSpPr>
          <p:nvPr/>
        </p:nvSpPr>
        <p:spPr bwMode="auto">
          <a:xfrm>
            <a:off x="2667000" y="6248400"/>
            <a:ext cx="6477000" cy="373720"/>
          </a:xfrm>
          <a:prstGeom prst="rect">
            <a:avLst/>
          </a:prstGeom>
          <a:noFill/>
          <a:ln w="9525">
            <a:noFill/>
            <a:miter lim="800000"/>
            <a:headEnd/>
            <a:tailEnd/>
          </a:ln>
        </p:spPr>
        <p:txBody>
          <a:bodyPr wrap="square" lIns="95786" tIns="47893" rIns="95786" bIns="47893">
            <a:prstTxWarp prst="textNoShape">
              <a:avLst/>
            </a:prstTxWarp>
            <a:spAutoFit/>
          </a:bodyPr>
          <a:lstStyle/>
          <a:p>
            <a:pPr defTabSz="957263" eaLnBrk="0" hangingPunct="0"/>
            <a:r>
              <a:rPr lang="fr-FR" sz="1800" dirty="0" smtClean="0">
                <a:solidFill>
                  <a:srgbClr val="FFFFFF"/>
                </a:solidFill>
                <a:latin typeface="Cambria"/>
                <a:cs typeface="Cambria"/>
                <a:sym typeface="Wingdings" charset="2"/>
              </a:rPr>
              <a:t>All </a:t>
            </a:r>
            <a:r>
              <a:rPr lang="fr-FR" sz="1800" dirty="0" err="1" smtClean="0">
                <a:solidFill>
                  <a:srgbClr val="FFFFFF"/>
                </a:solidFill>
                <a:latin typeface="Cambria"/>
                <a:cs typeface="Cambria"/>
                <a:sym typeface="Wingdings" charset="2"/>
              </a:rPr>
              <a:t>three</a:t>
            </a:r>
            <a:r>
              <a:rPr lang="fr-FR" sz="1800" dirty="0" smtClean="0">
                <a:solidFill>
                  <a:srgbClr val="FFFFFF"/>
                </a:solidFill>
                <a:latin typeface="Cambria"/>
                <a:cs typeface="Cambria"/>
                <a:sym typeface="Wingdings" charset="2"/>
              </a:rPr>
              <a:t> plan to  </a:t>
            </a:r>
            <a:r>
              <a:rPr lang="fr-FR" sz="1800" dirty="0" err="1" smtClean="0">
                <a:solidFill>
                  <a:srgbClr val="FFFFFF"/>
                </a:solidFill>
                <a:latin typeface="Cambria"/>
                <a:cs typeface="Cambria"/>
                <a:sym typeface="Wingdings" charset="2"/>
              </a:rPr>
              <a:t>give</a:t>
            </a:r>
            <a:r>
              <a:rPr lang="fr-FR" sz="1800" dirty="0" smtClean="0">
                <a:solidFill>
                  <a:srgbClr val="FFFFFF"/>
                </a:solidFill>
                <a:latin typeface="Cambria"/>
                <a:cs typeface="Cambria"/>
                <a:sym typeface="Wingdings" charset="2"/>
              </a:rPr>
              <a:t> first </a:t>
            </a:r>
            <a:r>
              <a:rPr lang="fr-FR" sz="1800" dirty="0" err="1" smtClean="0">
                <a:solidFill>
                  <a:srgbClr val="FFFFFF"/>
                </a:solidFill>
                <a:latin typeface="Cambria"/>
                <a:cs typeface="Cambria"/>
                <a:sym typeface="Wingdings" charset="2"/>
              </a:rPr>
              <a:t>results</a:t>
            </a:r>
            <a:r>
              <a:rPr lang="fr-FR" sz="1800" dirty="0" smtClean="0">
                <a:solidFill>
                  <a:srgbClr val="FFFFFF"/>
                </a:solidFill>
                <a:latin typeface="Cambria"/>
                <a:cs typeface="Cambria"/>
                <a:sym typeface="Wingdings" charset="2"/>
              </a:rPr>
              <a:t> </a:t>
            </a:r>
            <a:r>
              <a:rPr lang="fr-FR" sz="1800" dirty="0" err="1" smtClean="0">
                <a:solidFill>
                  <a:srgbClr val="FFFFFF"/>
                </a:solidFill>
                <a:latin typeface="Cambria"/>
                <a:cs typeface="Cambria"/>
                <a:sym typeface="Wingdings" charset="2"/>
              </a:rPr>
              <a:t>within</a:t>
            </a:r>
            <a:r>
              <a:rPr lang="fr-FR" sz="1800" dirty="0" smtClean="0">
                <a:solidFill>
                  <a:srgbClr val="FFFFFF"/>
                </a:solidFill>
                <a:latin typeface="Cambria"/>
                <a:cs typeface="Cambria"/>
                <a:sym typeface="Wingdings" charset="2"/>
              </a:rPr>
              <a:t>   2012-2013</a:t>
            </a:r>
            <a:endParaRPr lang="fr-FR" sz="1800" dirty="0">
              <a:solidFill>
                <a:srgbClr val="FFFFFF"/>
              </a:solidFill>
              <a:latin typeface="Cambria"/>
              <a:cs typeface="Cambria"/>
              <a:sym typeface="Wingdings" charset="2"/>
            </a:endParaRPr>
          </a:p>
        </p:txBody>
      </p:sp>
      <p:sp>
        <p:nvSpPr>
          <p:cNvPr id="79883" name="Rectangle 28"/>
          <p:cNvSpPr>
            <a:spLocks noChangeArrowheads="1"/>
          </p:cNvSpPr>
          <p:nvPr/>
        </p:nvSpPr>
        <p:spPr bwMode="auto">
          <a:xfrm>
            <a:off x="2667000" y="5096720"/>
            <a:ext cx="4419600" cy="1712548"/>
          </a:xfrm>
          <a:prstGeom prst="rect">
            <a:avLst/>
          </a:prstGeom>
          <a:noFill/>
          <a:ln w="9525">
            <a:noFill/>
            <a:miter lim="800000"/>
            <a:headEnd/>
            <a:tailEnd/>
          </a:ln>
        </p:spPr>
        <p:txBody>
          <a:bodyPr wrap="square" lIns="95786" tIns="47893" rIns="95786" bIns="47893">
            <a:prstTxWarp prst="textNoShape">
              <a:avLst/>
            </a:prstTxWarp>
            <a:spAutoFit/>
          </a:bodyPr>
          <a:lstStyle/>
          <a:p>
            <a:pPr defTabSz="957263" eaLnBrk="0" hangingPunct="0"/>
            <a:r>
              <a:rPr lang="fr-FR" sz="1900" dirty="0">
                <a:solidFill>
                  <a:srgbClr val="FFFFFF"/>
                </a:solidFill>
              </a:rPr>
              <a:t>20</a:t>
            </a:r>
            <a:r>
              <a:rPr lang="fr-FR" sz="1900" dirty="0" smtClean="0">
                <a:solidFill>
                  <a:srgbClr val="FFFFFF"/>
                </a:solidFill>
              </a:rPr>
              <a:t> (1=</a:t>
            </a:r>
            <a:r>
              <a:rPr lang="fr-FR" sz="1900" dirty="0" err="1" smtClean="0">
                <a:solidFill>
                  <a:srgbClr val="FFFFFF"/>
                </a:solidFill>
              </a:rPr>
              <a:t>gerda</a:t>
            </a:r>
            <a:r>
              <a:rPr lang="fr-FR" sz="1900" dirty="0" smtClean="0">
                <a:solidFill>
                  <a:srgbClr val="FFFFFF"/>
                </a:solidFill>
              </a:rPr>
              <a:t> I) modules </a:t>
            </a:r>
            <a:r>
              <a:rPr lang="fr-FR" sz="1900" dirty="0">
                <a:solidFill>
                  <a:srgbClr val="FFFFFF"/>
                </a:solidFill>
              </a:rPr>
              <a:t>of a </a:t>
            </a:r>
            <a:r>
              <a:rPr lang="fr-FR" sz="1900" dirty="0" err="1">
                <a:solidFill>
                  <a:srgbClr val="FFFFFF"/>
                </a:solidFill>
              </a:rPr>
              <a:t>tracko-calo</a:t>
            </a:r>
            <a:r>
              <a:rPr lang="fr-FR" sz="1900" dirty="0">
                <a:solidFill>
                  <a:srgbClr val="FFFFFF"/>
                </a:solidFill>
              </a:rPr>
              <a:t>, </a:t>
            </a:r>
            <a:r>
              <a:rPr lang="fr-FR" sz="1900" dirty="0" smtClean="0">
                <a:solidFill>
                  <a:srgbClr val="FFFFFF"/>
                </a:solidFill>
              </a:rPr>
              <a:t>  </a:t>
            </a:r>
            <a:r>
              <a:rPr lang="fr-FR" sz="1900" b="1" dirty="0" smtClean="0">
                <a:solidFill>
                  <a:srgbClr val="FFFFFF"/>
                </a:solidFill>
              </a:rPr>
              <a:t>100 </a:t>
            </a:r>
            <a:r>
              <a:rPr lang="fr-FR" sz="1900" b="1" dirty="0">
                <a:solidFill>
                  <a:srgbClr val="FFFFFF"/>
                </a:solidFill>
              </a:rPr>
              <a:t>kg of </a:t>
            </a:r>
            <a:r>
              <a:rPr lang="fr-FR" sz="1900" b="1" baseline="30000" dirty="0">
                <a:solidFill>
                  <a:srgbClr val="FFFFFF"/>
                </a:solidFill>
              </a:rPr>
              <a:t>82</a:t>
            </a:r>
            <a:r>
              <a:rPr lang="fr-FR" sz="1900" b="1" dirty="0">
                <a:solidFill>
                  <a:srgbClr val="FFFFFF"/>
                </a:solidFill>
              </a:rPr>
              <a:t>Se or </a:t>
            </a:r>
            <a:r>
              <a:rPr lang="fr-FR" sz="1900" b="1" baseline="30000" dirty="0" smtClean="0">
                <a:solidFill>
                  <a:srgbClr val="FFFFFF"/>
                </a:solidFill>
              </a:rPr>
              <a:t>150</a:t>
            </a:r>
            <a:r>
              <a:rPr lang="fr-FR" sz="1900" b="1" dirty="0" smtClean="0">
                <a:solidFill>
                  <a:srgbClr val="FFFFFF"/>
                </a:solidFill>
              </a:rPr>
              <a:t>Nd </a:t>
            </a:r>
          </a:p>
          <a:p>
            <a:pPr algn="ctr" eaLnBrk="0" hangingPunct="0">
              <a:lnSpc>
                <a:spcPct val="120000"/>
              </a:lnSpc>
            </a:pPr>
            <a:r>
              <a:rPr lang="fr-FR" sz="2000" baseline="30000" dirty="0" err="1" smtClean="0">
                <a:solidFill>
                  <a:srgbClr val="66FFCC"/>
                </a:solidFill>
              </a:rPr>
              <a:t>Bkg</a:t>
            </a:r>
            <a:r>
              <a:rPr lang="fr-FR" sz="2000" dirty="0" smtClean="0">
                <a:solidFill>
                  <a:srgbClr val="66FFCC"/>
                </a:solidFill>
              </a:rPr>
              <a:t>  &lt; </a:t>
            </a:r>
            <a:r>
              <a:rPr lang="fr-FR" sz="2000" dirty="0" smtClean="0">
                <a:solidFill>
                  <a:srgbClr val="66FFCC"/>
                </a:solidFill>
                <a:latin typeface="Symbol" pitchFamily="-109" charset="2"/>
              </a:rPr>
              <a:t>-10 </a:t>
            </a:r>
            <a:r>
              <a:rPr lang="fr-FR" sz="2000" dirty="0" err="1" smtClean="0">
                <a:solidFill>
                  <a:srgbClr val="66FFCC"/>
                </a:solidFill>
                <a:latin typeface="Symbol" pitchFamily="-109" charset="2"/>
              </a:rPr>
              <a:t>m</a:t>
            </a:r>
            <a:r>
              <a:rPr lang="fr-FR" sz="2000" dirty="0" err="1" smtClean="0">
                <a:solidFill>
                  <a:srgbClr val="66FFCC"/>
                </a:solidFill>
              </a:rPr>
              <a:t>Bq</a:t>
            </a:r>
            <a:r>
              <a:rPr lang="fr-FR" sz="2000" dirty="0" smtClean="0">
                <a:solidFill>
                  <a:srgbClr val="66FFCC"/>
                </a:solidFill>
              </a:rPr>
              <a:t>/kg, DE/E=4%</a:t>
            </a:r>
          </a:p>
          <a:p>
            <a:pPr algn="ctr" eaLnBrk="0" hangingPunct="0">
              <a:lnSpc>
                <a:spcPct val="120000"/>
              </a:lnSpc>
            </a:pPr>
            <a:endParaRPr lang="fr-FR" sz="2000" dirty="0" smtClean="0">
              <a:solidFill>
                <a:srgbClr val="66FFCC"/>
              </a:solidFill>
            </a:endParaRPr>
          </a:p>
          <a:p>
            <a:pPr defTabSz="957263" eaLnBrk="0" hangingPunct="0"/>
            <a:endParaRPr lang="fr-FR" sz="1900" b="1" dirty="0">
              <a:solidFill>
                <a:srgbClr val="FFFFFF"/>
              </a:solidFill>
            </a:endParaRPr>
          </a:p>
        </p:txBody>
      </p:sp>
      <p:sp>
        <p:nvSpPr>
          <p:cNvPr id="79884" name="Text Box 30"/>
          <p:cNvSpPr txBox="1">
            <a:spLocks noChangeArrowheads="1"/>
          </p:cNvSpPr>
          <p:nvPr/>
        </p:nvSpPr>
        <p:spPr bwMode="auto">
          <a:xfrm>
            <a:off x="1295400" y="533400"/>
            <a:ext cx="7848600" cy="681497"/>
          </a:xfrm>
          <a:prstGeom prst="rect">
            <a:avLst/>
          </a:prstGeom>
          <a:noFill/>
          <a:ln w="9525">
            <a:noFill/>
            <a:miter lim="800000"/>
            <a:headEnd/>
            <a:tailEnd/>
          </a:ln>
        </p:spPr>
        <p:txBody>
          <a:bodyPr wrap="square" lIns="95786" tIns="47893" rIns="95786" bIns="47893">
            <a:prstTxWarp prst="textNoShape">
              <a:avLst/>
            </a:prstTxWarp>
            <a:spAutoFit/>
          </a:bodyPr>
          <a:lstStyle/>
          <a:p>
            <a:pPr defTabSz="957263" eaLnBrk="0" hangingPunct="0">
              <a:spcBef>
                <a:spcPct val="50000"/>
              </a:spcBef>
            </a:pPr>
            <a:r>
              <a:rPr lang="fr-FR" sz="1900" dirty="0" smtClean="0">
                <a:solidFill>
                  <a:srgbClr val="FFFFFF"/>
                </a:solidFill>
              </a:rPr>
              <a:t> </a:t>
            </a:r>
            <a:r>
              <a:rPr lang="fr-FR" sz="1900" dirty="0" err="1" smtClean="0">
                <a:solidFill>
                  <a:srgbClr val="FFFFFF"/>
                </a:solidFill>
                <a:latin typeface="Cambria"/>
                <a:cs typeface="Cambria"/>
              </a:rPr>
              <a:t>Difficult</a:t>
            </a:r>
            <a:r>
              <a:rPr lang="fr-FR" sz="1900" dirty="0" smtClean="0">
                <a:solidFill>
                  <a:srgbClr val="FFFFFF"/>
                </a:solidFill>
                <a:latin typeface="Cambria"/>
                <a:cs typeface="Cambria"/>
              </a:rPr>
              <a:t> to </a:t>
            </a:r>
            <a:r>
              <a:rPr lang="fr-FR" sz="1900" dirty="0" err="1" smtClean="0">
                <a:solidFill>
                  <a:srgbClr val="FFFFFF"/>
                </a:solidFill>
                <a:latin typeface="Cambria"/>
                <a:cs typeface="Cambria"/>
              </a:rPr>
              <a:t>project</a:t>
            </a:r>
            <a:r>
              <a:rPr lang="fr-FR" sz="1900" dirty="0" smtClean="0">
                <a:solidFill>
                  <a:srgbClr val="FFFFFF"/>
                </a:solidFill>
                <a:latin typeface="Cambria"/>
                <a:cs typeface="Cambria"/>
              </a:rPr>
              <a:t>: the </a:t>
            </a:r>
            <a:r>
              <a:rPr lang="fr-FR" sz="1900" dirty="0" err="1" smtClean="0">
                <a:solidFill>
                  <a:srgbClr val="FFFFFF"/>
                </a:solidFill>
                <a:latin typeface="Cambria"/>
                <a:cs typeface="Cambria"/>
              </a:rPr>
              <a:t>name</a:t>
            </a:r>
            <a:r>
              <a:rPr lang="fr-FR" sz="1900" dirty="0" smtClean="0">
                <a:solidFill>
                  <a:srgbClr val="FFFFFF"/>
                </a:solidFill>
                <a:latin typeface="Cambria"/>
                <a:cs typeface="Cambria"/>
              </a:rPr>
              <a:t> of the </a:t>
            </a:r>
            <a:r>
              <a:rPr lang="fr-FR" sz="1900" dirty="0" err="1" smtClean="0">
                <a:solidFill>
                  <a:srgbClr val="FFFFFF"/>
                </a:solidFill>
                <a:latin typeface="Cambria"/>
                <a:cs typeface="Cambria"/>
              </a:rPr>
              <a:t>game</a:t>
            </a:r>
            <a:r>
              <a:rPr lang="fr-FR" sz="1900" dirty="0" smtClean="0">
                <a:solidFill>
                  <a:srgbClr val="FFFFFF"/>
                </a:solidFill>
                <a:latin typeface="Cambria"/>
                <a:cs typeface="Cambria"/>
              </a:rPr>
              <a:t> in 0nbb </a:t>
            </a:r>
            <a:r>
              <a:rPr lang="fr-FR" sz="1900" dirty="0" err="1" smtClean="0">
                <a:solidFill>
                  <a:srgbClr val="FFFFFF"/>
                </a:solidFill>
                <a:latin typeface="Cambria"/>
                <a:cs typeface="Cambria"/>
              </a:rPr>
              <a:t>decay</a:t>
            </a:r>
            <a:r>
              <a:rPr lang="fr-FR" sz="1900" dirty="0" smtClean="0">
                <a:solidFill>
                  <a:srgbClr val="FFFFFF"/>
                </a:solidFill>
                <a:latin typeface="Cambria"/>
                <a:cs typeface="Cambria"/>
              </a:rPr>
              <a:t>, background </a:t>
            </a:r>
            <a:r>
              <a:rPr lang="fr-FR" sz="1900" dirty="0" err="1" smtClean="0">
                <a:solidFill>
                  <a:srgbClr val="FFFFFF"/>
                </a:solidFill>
                <a:latin typeface="Cambria"/>
                <a:cs typeface="Cambria"/>
              </a:rPr>
              <a:t>hunting</a:t>
            </a:r>
            <a:r>
              <a:rPr lang="fr-FR" sz="1900" dirty="0" smtClean="0">
                <a:solidFill>
                  <a:srgbClr val="FFFFFF"/>
                </a:solidFill>
                <a:latin typeface="Cambria"/>
                <a:cs typeface="Cambria"/>
              </a:rPr>
              <a:t>, </a:t>
            </a:r>
            <a:r>
              <a:rPr lang="fr-FR" sz="1900" dirty="0" err="1" smtClean="0">
                <a:solidFill>
                  <a:srgbClr val="FFFFFF"/>
                </a:solidFill>
                <a:latin typeface="Cambria"/>
                <a:cs typeface="Cambria"/>
              </a:rPr>
              <a:t>recontaminations</a:t>
            </a:r>
            <a:endParaRPr lang="fr-FR" sz="1900" dirty="0">
              <a:solidFill>
                <a:srgbClr val="FFFFFF"/>
              </a:solidFill>
              <a:latin typeface="Cambria"/>
              <a:cs typeface="Cambria"/>
            </a:endParaRPr>
          </a:p>
        </p:txBody>
      </p:sp>
      <p:sp>
        <p:nvSpPr>
          <p:cNvPr id="79885" name="Rectangle 37"/>
          <p:cNvSpPr>
            <a:spLocks noChangeArrowheads="1"/>
          </p:cNvSpPr>
          <p:nvPr/>
        </p:nvSpPr>
        <p:spPr bwMode="auto">
          <a:xfrm>
            <a:off x="8520113" y="6265863"/>
            <a:ext cx="134937" cy="436562"/>
          </a:xfrm>
          <a:prstGeom prst="rect">
            <a:avLst/>
          </a:prstGeom>
          <a:noFill/>
          <a:ln w="9525">
            <a:noFill/>
            <a:miter lim="800000"/>
            <a:headEnd/>
            <a:tailEnd/>
          </a:ln>
        </p:spPr>
        <p:txBody>
          <a:bodyPr wrap="none" lIns="67346" tIns="33673" rIns="67346" bIns="33673">
            <a:prstTxWarp prst="textNoShape">
              <a:avLst/>
            </a:prstTxWarp>
            <a:spAutoFit/>
          </a:bodyPr>
          <a:lstStyle/>
          <a:p>
            <a:pPr eaLnBrk="0" hangingPunct="0"/>
            <a:endParaRPr lang="fr-FR" b="1"/>
          </a:p>
        </p:txBody>
      </p:sp>
      <p:sp>
        <p:nvSpPr>
          <p:cNvPr id="31" name="Rectangle 30"/>
          <p:cNvSpPr/>
          <p:nvPr/>
        </p:nvSpPr>
        <p:spPr>
          <a:xfrm>
            <a:off x="914400" y="0"/>
            <a:ext cx="8229600" cy="461665"/>
          </a:xfrm>
          <a:prstGeom prst="rect">
            <a:avLst/>
          </a:prstGeom>
        </p:spPr>
        <p:txBody>
          <a:bodyPr wrap="square">
            <a:spAutoFit/>
          </a:bodyPr>
          <a:lstStyle/>
          <a:p>
            <a:pPr algn="just"/>
            <a:r>
              <a:rPr lang="fr-FR" b="1" dirty="0" err="1" smtClean="0">
                <a:solidFill>
                  <a:srgbClr val="FFFFFF"/>
                </a:solidFill>
                <a:latin typeface="Cambria"/>
                <a:cs typeface="Cambria"/>
              </a:rPr>
              <a:t>Probing</a:t>
            </a:r>
            <a:r>
              <a:rPr lang="fr-FR" b="1" dirty="0" smtClean="0">
                <a:solidFill>
                  <a:srgbClr val="FFFFFF"/>
                </a:solidFill>
                <a:latin typeface="Cambria"/>
                <a:cs typeface="Cambria"/>
              </a:rPr>
              <a:t> the neutrino mass II</a:t>
            </a:r>
            <a:r>
              <a:rPr lang="fr-FR" dirty="0" smtClean="0">
                <a:solidFill>
                  <a:srgbClr val="FFFFFF"/>
                </a:solidFill>
                <a:latin typeface="Cambria"/>
                <a:cs typeface="Cambria"/>
              </a:rPr>
              <a:t>,  </a:t>
            </a:r>
            <a:r>
              <a:rPr lang="fr-FR" dirty="0" err="1" smtClean="0">
                <a:solidFill>
                  <a:srgbClr val="FFFFFF"/>
                </a:solidFill>
                <a:latin typeface="Cambria"/>
                <a:cs typeface="Cambria"/>
              </a:rPr>
              <a:t>European</a:t>
            </a:r>
            <a:r>
              <a:rPr lang="fr-FR" dirty="0" smtClean="0">
                <a:solidFill>
                  <a:srgbClr val="FFFFFF"/>
                </a:solidFill>
                <a:latin typeface="Cambria"/>
                <a:cs typeface="Cambria"/>
              </a:rPr>
              <a:t> </a:t>
            </a:r>
            <a:r>
              <a:rPr lang="fr-FR" dirty="0" err="1" smtClean="0">
                <a:solidFill>
                  <a:srgbClr val="FFFFFF"/>
                </a:solidFill>
                <a:latin typeface="Cambria"/>
                <a:cs typeface="Cambria"/>
              </a:rPr>
              <a:t>projects</a:t>
            </a:r>
            <a:endParaRPr lang="en-GB" dirty="0" smtClean="0">
              <a:solidFill>
                <a:srgbClr val="FFFFFF"/>
              </a:solidFill>
              <a:latin typeface="Cambria"/>
              <a:cs typeface="Cambria"/>
            </a:endParaRPr>
          </a:p>
        </p:txBody>
      </p:sp>
      <p:sp>
        <p:nvSpPr>
          <p:cNvPr id="36" name="Rectangle 35"/>
          <p:cNvSpPr/>
          <p:nvPr/>
        </p:nvSpPr>
        <p:spPr>
          <a:xfrm>
            <a:off x="7239000" y="2971800"/>
            <a:ext cx="1676400" cy="1323439"/>
          </a:xfrm>
          <a:prstGeom prst="rect">
            <a:avLst/>
          </a:prstGeom>
        </p:spPr>
        <p:txBody>
          <a:bodyPr wrap="square">
            <a:spAutoFit/>
          </a:bodyPr>
          <a:lstStyle/>
          <a:p>
            <a:r>
              <a:rPr lang="fr-FR" sz="2000" dirty="0" err="1" smtClean="0">
                <a:solidFill>
                  <a:srgbClr val="FFFFFF"/>
                </a:solidFill>
                <a:latin typeface="Cambria"/>
                <a:cs typeface="Cambria"/>
              </a:rPr>
              <a:t>Funding</a:t>
            </a:r>
            <a:r>
              <a:rPr lang="fr-FR" sz="2000" dirty="0" smtClean="0">
                <a:solidFill>
                  <a:srgbClr val="FFFFFF"/>
                </a:solidFill>
                <a:latin typeface="Cambria"/>
                <a:cs typeface="Cambria"/>
              </a:rPr>
              <a:t>: </a:t>
            </a:r>
          </a:p>
          <a:p>
            <a:r>
              <a:rPr lang="fr-FR" sz="2000" dirty="0" smtClean="0">
                <a:solidFill>
                  <a:srgbClr val="FFFFFF"/>
                </a:solidFill>
                <a:latin typeface="Cambria"/>
                <a:cs typeface="Cambria"/>
              </a:rPr>
              <a:t>ASPERA </a:t>
            </a:r>
          </a:p>
          <a:p>
            <a:r>
              <a:rPr lang="fr-FR" sz="2000" dirty="0" err="1" smtClean="0">
                <a:solidFill>
                  <a:srgbClr val="FFFFFF"/>
                </a:solidFill>
                <a:latin typeface="Cambria"/>
                <a:cs typeface="Cambria"/>
              </a:rPr>
              <a:t>common</a:t>
            </a:r>
            <a:r>
              <a:rPr lang="fr-FR" sz="2000" dirty="0" smtClean="0">
                <a:solidFill>
                  <a:srgbClr val="FFFFFF"/>
                </a:solidFill>
                <a:latin typeface="Cambria"/>
                <a:cs typeface="Cambria"/>
              </a:rPr>
              <a:t> call 2011</a:t>
            </a:r>
            <a:endParaRPr lang="fr-FR" sz="2000" dirty="0">
              <a:solidFill>
                <a:srgbClr val="FFFFFF"/>
              </a:solidFill>
              <a:latin typeface="Cambria"/>
              <a:cs typeface="Cambria"/>
            </a:endParaRPr>
          </a:p>
        </p:txBody>
      </p:sp>
      <p:pic>
        <p:nvPicPr>
          <p:cNvPr id="37" name="Image 36"/>
          <p:cNvPicPr>
            <a:picLocks noChangeAspect="1"/>
          </p:cNvPicPr>
          <p:nvPr/>
        </p:nvPicPr>
        <p:blipFill>
          <a:blip r:embed="rId3"/>
          <a:stretch>
            <a:fillRect/>
          </a:stretch>
        </p:blipFill>
        <p:spPr>
          <a:xfrm>
            <a:off x="533400" y="2895600"/>
            <a:ext cx="1600200" cy="2139950"/>
          </a:xfrm>
          <a:prstGeom prst="rect">
            <a:avLst/>
          </a:prstGeom>
        </p:spPr>
      </p:pic>
      <p:pic>
        <p:nvPicPr>
          <p:cNvPr id="38" name="Picture 13" descr="GERDA-Modell_web"/>
          <p:cNvPicPr>
            <a:picLocks noChangeAspect="1" noChangeArrowheads="1"/>
          </p:cNvPicPr>
          <p:nvPr/>
        </p:nvPicPr>
        <p:blipFill>
          <a:blip r:embed="rId4"/>
          <a:srcRect/>
          <a:stretch>
            <a:fillRect/>
          </a:stretch>
        </p:blipFill>
        <p:spPr bwMode="auto">
          <a:xfrm>
            <a:off x="304800" y="1295400"/>
            <a:ext cx="2081304" cy="15621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0" y="990600"/>
            <a:ext cx="9144000" cy="6247864"/>
          </a:xfrm>
          <a:prstGeom prst="rect">
            <a:avLst/>
          </a:prstGeom>
          <a:noFill/>
        </p:spPr>
        <p:txBody>
          <a:bodyPr wrap="square" rtlCol="0">
            <a:spAutoFit/>
          </a:bodyPr>
          <a:lstStyle/>
          <a:p>
            <a:pPr algn="just">
              <a:buFont typeface="Wingdings" charset="2"/>
              <a:buChar char="ü"/>
            </a:pPr>
            <a:r>
              <a:rPr lang="en-GB" sz="2000" dirty="0" smtClean="0">
                <a:solidFill>
                  <a:srgbClr val="FFFFFF"/>
                </a:solidFill>
                <a:latin typeface="Cambria"/>
                <a:cs typeface="Cambria"/>
              </a:rPr>
              <a:t>The present generation double-beta experiments can reasonably be funded at a national or regional level..</a:t>
            </a:r>
          </a:p>
          <a:p>
            <a:pPr algn="just">
              <a:buFont typeface="Wingdings" charset="2"/>
              <a:buChar char="ü"/>
            </a:pPr>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There are two  examples of international coordination in this domain. The first is the collaboration among </a:t>
            </a:r>
            <a:r>
              <a:rPr lang="en-GB" sz="2000" dirty="0" smtClean="0">
                <a:solidFill>
                  <a:srgbClr val="FF0000"/>
                </a:solidFill>
                <a:latin typeface="Cambria"/>
                <a:cs typeface="Cambria"/>
              </a:rPr>
              <a:t>germanium-based projects, </a:t>
            </a:r>
            <a:r>
              <a:rPr lang="en-GB" sz="2000" dirty="0" smtClean="0">
                <a:solidFill>
                  <a:srgbClr val="FFFFFF"/>
                </a:solidFill>
                <a:latin typeface="Cambria"/>
                <a:cs typeface="Cambria"/>
              </a:rPr>
              <a:t>where there is currently an open exchange of knowledge and technologies, and a strong likelihood that they will merge for a large future ton-scale experiment. The second example is the </a:t>
            </a:r>
            <a:r>
              <a:rPr lang="en-GB" sz="2000" dirty="0" smtClean="0">
                <a:solidFill>
                  <a:srgbClr val="FF0000"/>
                </a:solidFill>
                <a:latin typeface="Cambria"/>
                <a:cs typeface="Cambria"/>
              </a:rPr>
              <a:t>worldwide collaboration for the procurement of enriched neodymium. </a:t>
            </a:r>
          </a:p>
          <a:p>
            <a:pPr algn="just">
              <a:buFont typeface="Wingdings" charset="2"/>
              <a:buChar char="ü"/>
            </a:pPr>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 Generation three experiments involving large amounts of separated isotope, could have projected costs of approximately 200 million dollars, and could benefit from international coordination and collaboration. </a:t>
            </a:r>
          </a:p>
          <a:p>
            <a:pPr algn="just">
              <a:buFont typeface="Wingdings" charset="2"/>
              <a:buChar char="ü"/>
            </a:pPr>
            <a:endParaRPr lang="en-GB" sz="2000" dirty="0" smtClean="0">
              <a:solidFill>
                <a:srgbClr val="FFFFFF"/>
              </a:solidFill>
              <a:latin typeface="Cambria"/>
              <a:cs typeface="Cambria"/>
            </a:endParaRPr>
          </a:p>
          <a:p>
            <a:pPr algn="just"/>
            <a:r>
              <a:rPr lang="en-GB" sz="2000" b="1" dirty="0" smtClean="0">
                <a:solidFill>
                  <a:srgbClr val="FF0000"/>
                </a:solidFill>
                <a:latin typeface="Cambria"/>
                <a:cs typeface="Cambria"/>
              </a:rPr>
              <a:t>Healthy competition among projects is the rule in the investigation of </a:t>
            </a:r>
            <a:r>
              <a:rPr lang="en-GB" sz="2000" b="1" dirty="0" err="1" smtClean="0">
                <a:solidFill>
                  <a:srgbClr val="FF0000"/>
                </a:solidFill>
                <a:latin typeface="Cambria"/>
                <a:cs typeface="Cambria"/>
              </a:rPr>
              <a:t>neutrinoless</a:t>
            </a:r>
            <a:r>
              <a:rPr lang="en-GB" sz="2000" b="1" dirty="0" smtClean="0">
                <a:solidFill>
                  <a:srgbClr val="FF0000"/>
                </a:solidFill>
                <a:latin typeface="Cambria"/>
                <a:cs typeface="Cambria"/>
              </a:rPr>
              <a:t> double beta decay. However, global-scale coordination and avoidance of duplication would be beneficial, especially for the procurement of crystals and scarce enriched isotopes. A future generation experiments, using target masses of approximately one ton of isotope, will certainly need international coordination. </a:t>
            </a:r>
          </a:p>
          <a:p>
            <a:endParaRPr lang="en-GB" sz="2000" dirty="0" smtClean="0">
              <a:latin typeface="Cambria"/>
              <a:cs typeface="Cambria"/>
            </a:endParaRPr>
          </a:p>
        </p:txBody>
      </p:sp>
      <p:sp>
        <p:nvSpPr>
          <p:cNvPr id="4" name="ZoneTexte 3"/>
          <p:cNvSpPr txBox="1"/>
          <p:nvPr/>
        </p:nvSpPr>
        <p:spPr>
          <a:xfrm>
            <a:off x="1600200" y="228600"/>
            <a:ext cx="8153400" cy="461665"/>
          </a:xfrm>
          <a:prstGeom prst="rect">
            <a:avLst/>
          </a:prstGeom>
          <a:noFill/>
        </p:spPr>
        <p:txBody>
          <a:bodyPr wrap="square" rtlCol="0">
            <a:spAutoFit/>
          </a:bodyPr>
          <a:lstStyle/>
          <a:p>
            <a:r>
              <a:rPr lang="fr-FR" b="1" dirty="0" err="1" smtClean="0">
                <a:solidFill>
                  <a:srgbClr val="FFFFFF"/>
                </a:solidFill>
                <a:latin typeface="Cambria"/>
                <a:cs typeface="Cambria"/>
              </a:rPr>
              <a:t>Probing</a:t>
            </a:r>
            <a:r>
              <a:rPr lang="fr-FR" b="1" dirty="0" smtClean="0">
                <a:solidFill>
                  <a:srgbClr val="FFFFFF"/>
                </a:solidFill>
                <a:latin typeface="Cambria"/>
                <a:cs typeface="Cambria"/>
              </a:rPr>
              <a:t> the neutrino mass , </a:t>
            </a:r>
            <a:r>
              <a:rPr lang="fr-FR" sz="2000" dirty="0" err="1" smtClean="0">
                <a:solidFill>
                  <a:srgbClr val="FFFFFF"/>
                </a:solidFill>
                <a:latin typeface="Cambria"/>
                <a:cs typeface="Cambria"/>
              </a:rPr>
              <a:t>recommendations</a:t>
            </a:r>
            <a:endParaRPr lang="fr-FR" sz="2000" dirty="0">
              <a:solidFill>
                <a:srgbClr val="FFFFFF"/>
              </a:solidFill>
              <a:latin typeface="Cambria"/>
              <a:cs typeface="Cambri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2362200" y="2971800"/>
            <a:ext cx="4648200" cy="707886"/>
          </a:xfrm>
          <a:prstGeom prst="rect">
            <a:avLst/>
          </a:prstGeom>
          <a:noFill/>
        </p:spPr>
        <p:txBody>
          <a:bodyPr wrap="square" rtlCol="0">
            <a:spAutoFit/>
          </a:bodyPr>
          <a:lstStyle/>
          <a:p>
            <a:r>
              <a:rPr lang="fr-FR" sz="4000" dirty="0" smtClean="0">
                <a:solidFill>
                  <a:schemeClr val="bg1"/>
                </a:solidFill>
                <a:latin typeface="Cambria"/>
                <a:cs typeface="Cambria"/>
              </a:rPr>
              <a:t>II     Proton </a:t>
            </a:r>
            <a:r>
              <a:rPr lang="fr-FR" sz="4000" dirty="0" err="1" smtClean="0">
                <a:solidFill>
                  <a:schemeClr val="bg1"/>
                </a:solidFill>
                <a:latin typeface="Cambria"/>
                <a:cs typeface="Cambria"/>
              </a:rPr>
              <a:t>decay</a:t>
            </a:r>
            <a:endParaRPr lang="fr-FR" sz="4000" dirty="0">
              <a:solidFill>
                <a:schemeClr val="bg1"/>
              </a:solidFill>
              <a:latin typeface="Cambria"/>
              <a:cs typeface="Cambri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9" name="Text Box 6"/>
          <p:cNvSpPr txBox="1">
            <a:spLocks noChangeArrowheads="1"/>
          </p:cNvSpPr>
          <p:nvPr/>
        </p:nvSpPr>
        <p:spPr bwMode="auto">
          <a:xfrm>
            <a:off x="1320800" y="5105400"/>
            <a:ext cx="6769100" cy="481013"/>
          </a:xfrm>
          <a:prstGeom prst="rect">
            <a:avLst/>
          </a:prstGeom>
          <a:noFill/>
          <a:ln w="9525">
            <a:noFill/>
            <a:miter lim="800000"/>
            <a:headEnd/>
            <a:tailEnd/>
          </a:ln>
        </p:spPr>
        <p:txBody>
          <a:bodyPr lIns="95786" tIns="47893" rIns="95786" bIns="47893">
            <a:prstTxWarp prst="textNoShape">
              <a:avLst/>
            </a:prstTxWarp>
            <a:spAutoFit/>
          </a:bodyPr>
          <a:lstStyle/>
          <a:p>
            <a:pPr defTabSz="957263" eaLnBrk="0" hangingPunct="0"/>
            <a:endParaRPr lang="fr-FR" sz="2500"/>
          </a:p>
        </p:txBody>
      </p:sp>
      <p:sp>
        <p:nvSpPr>
          <p:cNvPr id="86020" name="Text Box 7"/>
          <p:cNvSpPr txBox="1">
            <a:spLocks noChangeArrowheads="1"/>
          </p:cNvSpPr>
          <p:nvPr/>
        </p:nvSpPr>
        <p:spPr bwMode="auto">
          <a:xfrm>
            <a:off x="5486400" y="1600200"/>
            <a:ext cx="193675" cy="419100"/>
          </a:xfrm>
          <a:prstGeom prst="rect">
            <a:avLst/>
          </a:prstGeom>
          <a:noFill/>
          <a:ln w="9525">
            <a:noFill/>
            <a:miter lim="800000"/>
            <a:headEnd/>
            <a:tailEnd/>
          </a:ln>
        </p:spPr>
        <p:txBody>
          <a:bodyPr wrap="none" lIns="95786" tIns="47893" rIns="95786" bIns="47893">
            <a:prstTxWarp prst="textNoShape">
              <a:avLst/>
            </a:prstTxWarp>
            <a:spAutoFit/>
          </a:bodyPr>
          <a:lstStyle/>
          <a:p>
            <a:pPr defTabSz="957263" eaLnBrk="0" hangingPunct="0"/>
            <a:endParaRPr lang="de-DE" sz="2100">
              <a:solidFill>
                <a:schemeClr val="accent2"/>
              </a:solidFill>
            </a:endParaRPr>
          </a:p>
        </p:txBody>
      </p:sp>
      <p:pic>
        <p:nvPicPr>
          <p:cNvPr id="19" name="Image 18"/>
          <p:cNvPicPr>
            <a:picLocks noChangeAspect="1"/>
          </p:cNvPicPr>
          <p:nvPr/>
        </p:nvPicPr>
        <p:blipFill>
          <a:blip r:embed="rId2"/>
          <a:srcRect t="16667"/>
          <a:stretch>
            <a:fillRect/>
          </a:stretch>
        </p:blipFill>
        <p:spPr bwMode="auto">
          <a:xfrm>
            <a:off x="762000" y="914400"/>
            <a:ext cx="7543800" cy="4714875"/>
          </a:xfrm>
          <a:prstGeom prst="rect">
            <a:avLst/>
          </a:prstGeom>
          <a:noFill/>
          <a:ln w="9525">
            <a:noFill/>
            <a:miter lim="800000"/>
            <a:headEnd/>
            <a:tailEnd/>
          </a:ln>
        </p:spPr>
      </p:pic>
      <p:sp>
        <p:nvSpPr>
          <p:cNvPr id="5" name="ZoneTexte 4"/>
          <p:cNvSpPr txBox="1"/>
          <p:nvPr/>
        </p:nvSpPr>
        <p:spPr>
          <a:xfrm>
            <a:off x="381000" y="304800"/>
            <a:ext cx="8382000" cy="830997"/>
          </a:xfrm>
          <a:prstGeom prst="rect">
            <a:avLst/>
          </a:prstGeom>
          <a:noFill/>
        </p:spPr>
        <p:txBody>
          <a:bodyPr wrap="square" rtlCol="0">
            <a:spAutoFit/>
          </a:bodyPr>
          <a:lstStyle/>
          <a:p>
            <a:r>
              <a:rPr lang="en-GB" b="1" i="1" dirty="0" smtClean="0">
                <a:solidFill>
                  <a:srgbClr val="FFFFFF"/>
                </a:solidFill>
                <a:latin typeface="Cambria"/>
                <a:cs typeface="Cambria"/>
              </a:rPr>
              <a:t>Proton decay , </a:t>
            </a:r>
            <a:r>
              <a:rPr lang="en-GB" i="1" dirty="0" smtClean="0">
                <a:solidFill>
                  <a:srgbClr val="FFFFFF"/>
                </a:solidFill>
                <a:latin typeface="Cambria"/>
                <a:cs typeface="Cambria"/>
              </a:rPr>
              <a:t> “megaton” scale projects for proton decay and neutrino physics</a:t>
            </a:r>
            <a:endParaRPr lang="en-GB" i="1" dirty="0">
              <a:solidFill>
                <a:srgbClr val="FFFFFF"/>
              </a:solidFill>
              <a:latin typeface="Cambria"/>
              <a:cs typeface="Cambria"/>
            </a:endParaRPr>
          </a:p>
        </p:txBody>
      </p:sp>
      <p:sp>
        <p:nvSpPr>
          <p:cNvPr id="7" name="ZoneTexte 6"/>
          <p:cNvSpPr txBox="1"/>
          <p:nvPr/>
        </p:nvSpPr>
        <p:spPr>
          <a:xfrm>
            <a:off x="0" y="5715000"/>
            <a:ext cx="9144000" cy="1384995"/>
          </a:xfrm>
          <a:prstGeom prst="rect">
            <a:avLst/>
          </a:prstGeom>
          <a:noFill/>
        </p:spPr>
        <p:txBody>
          <a:bodyPr wrap="square" rtlCol="0">
            <a:spAutoFit/>
          </a:bodyPr>
          <a:lstStyle/>
          <a:p>
            <a:pPr algn="just"/>
            <a:r>
              <a:rPr lang="en-GB" sz="2000" dirty="0" smtClean="0">
                <a:solidFill>
                  <a:srgbClr val="FFFFFF"/>
                </a:solidFill>
                <a:latin typeface="Cambria"/>
                <a:cs typeface="Cambria"/>
              </a:rPr>
              <a:t>These large devices could also be used as detectors of neutrinos created in a powerful proton accelerator (e.g., JPARC in Japan, </a:t>
            </a:r>
            <a:r>
              <a:rPr lang="en-GB" sz="2000" dirty="0" err="1" smtClean="0">
                <a:solidFill>
                  <a:srgbClr val="FFFFFF"/>
                </a:solidFill>
                <a:latin typeface="Cambria"/>
                <a:cs typeface="Cambria"/>
              </a:rPr>
              <a:t>Fermilab</a:t>
            </a:r>
            <a:r>
              <a:rPr lang="en-GB" sz="2000" dirty="0" smtClean="0">
                <a:solidFill>
                  <a:srgbClr val="FFFFFF"/>
                </a:solidFill>
                <a:latin typeface="Cambria"/>
                <a:cs typeface="Cambria"/>
              </a:rPr>
              <a:t> in the U.S., or CERN in Europe) and neutrino astrophysics.</a:t>
            </a:r>
          </a:p>
          <a:p>
            <a:pPr algn="just"/>
            <a:endParaRPr lang="fr-FR" dirty="0"/>
          </a:p>
        </p:txBody>
      </p:sp>
      <p:pic>
        <p:nvPicPr>
          <p:cNvPr id="8" name="Picture 6"/>
          <p:cNvPicPr>
            <a:picLocks noChangeAspect="1" noChangeArrowheads="1"/>
          </p:cNvPicPr>
          <p:nvPr/>
        </p:nvPicPr>
        <p:blipFill>
          <a:blip r:embed="rId3"/>
          <a:srcRect/>
          <a:stretch>
            <a:fillRect/>
          </a:stretch>
        </p:blipFill>
        <p:spPr bwMode="auto">
          <a:xfrm>
            <a:off x="5562600" y="3124200"/>
            <a:ext cx="1143000" cy="1141599"/>
          </a:xfrm>
          <a:prstGeom prst="ellipse">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9" name="Text Box 6"/>
          <p:cNvSpPr txBox="1">
            <a:spLocks noChangeArrowheads="1"/>
          </p:cNvSpPr>
          <p:nvPr/>
        </p:nvSpPr>
        <p:spPr bwMode="auto">
          <a:xfrm>
            <a:off x="1320800" y="5105400"/>
            <a:ext cx="6769100" cy="481013"/>
          </a:xfrm>
          <a:prstGeom prst="rect">
            <a:avLst/>
          </a:prstGeom>
          <a:noFill/>
          <a:ln w="9525">
            <a:noFill/>
            <a:miter lim="800000"/>
            <a:headEnd/>
            <a:tailEnd/>
          </a:ln>
        </p:spPr>
        <p:txBody>
          <a:bodyPr lIns="95786" tIns="47893" rIns="95786" bIns="47893">
            <a:prstTxWarp prst="textNoShape">
              <a:avLst/>
            </a:prstTxWarp>
            <a:spAutoFit/>
          </a:bodyPr>
          <a:lstStyle/>
          <a:p>
            <a:pPr defTabSz="957263" eaLnBrk="0" hangingPunct="0"/>
            <a:endParaRPr lang="fr-FR" sz="2500"/>
          </a:p>
        </p:txBody>
      </p:sp>
      <p:sp>
        <p:nvSpPr>
          <p:cNvPr id="86020" name="Text Box 7"/>
          <p:cNvSpPr txBox="1">
            <a:spLocks noChangeArrowheads="1"/>
          </p:cNvSpPr>
          <p:nvPr/>
        </p:nvSpPr>
        <p:spPr bwMode="auto">
          <a:xfrm>
            <a:off x="5486400" y="1600200"/>
            <a:ext cx="193675" cy="419100"/>
          </a:xfrm>
          <a:prstGeom prst="rect">
            <a:avLst/>
          </a:prstGeom>
          <a:noFill/>
          <a:ln w="9525">
            <a:noFill/>
            <a:miter lim="800000"/>
            <a:headEnd/>
            <a:tailEnd/>
          </a:ln>
        </p:spPr>
        <p:txBody>
          <a:bodyPr wrap="none" lIns="95786" tIns="47893" rIns="95786" bIns="47893">
            <a:prstTxWarp prst="textNoShape">
              <a:avLst/>
            </a:prstTxWarp>
            <a:spAutoFit/>
          </a:bodyPr>
          <a:lstStyle/>
          <a:p>
            <a:pPr defTabSz="957263" eaLnBrk="0" hangingPunct="0"/>
            <a:endParaRPr lang="de-DE" sz="2100">
              <a:solidFill>
                <a:schemeClr val="accent2"/>
              </a:solidFill>
            </a:endParaRPr>
          </a:p>
        </p:txBody>
      </p:sp>
      <p:sp>
        <p:nvSpPr>
          <p:cNvPr id="5" name="ZoneTexte 4"/>
          <p:cNvSpPr txBox="1"/>
          <p:nvPr/>
        </p:nvSpPr>
        <p:spPr>
          <a:xfrm>
            <a:off x="381000" y="304800"/>
            <a:ext cx="8382000" cy="830997"/>
          </a:xfrm>
          <a:prstGeom prst="rect">
            <a:avLst/>
          </a:prstGeom>
          <a:noFill/>
        </p:spPr>
        <p:txBody>
          <a:bodyPr wrap="square" rtlCol="0">
            <a:spAutoFit/>
          </a:bodyPr>
          <a:lstStyle/>
          <a:p>
            <a:r>
              <a:rPr lang="en-GB" b="1" i="1" dirty="0" smtClean="0">
                <a:solidFill>
                  <a:srgbClr val="FFFFFF"/>
                </a:solidFill>
                <a:latin typeface="Cambria"/>
                <a:cs typeface="Cambria"/>
              </a:rPr>
              <a:t>Proton </a:t>
            </a:r>
            <a:r>
              <a:rPr lang="en-GB" b="1" i="1" smtClean="0">
                <a:solidFill>
                  <a:srgbClr val="FFFFFF"/>
                </a:solidFill>
                <a:latin typeface="Cambria"/>
                <a:cs typeface="Cambria"/>
              </a:rPr>
              <a:t>decay , </a:t>
            </a:r>
            <a:r>
              <a:rPr lang="en-GB" i="1" smtClean="0">
                <a:solidFill>
                  <a:srgbClr val="FFFFFF"/>
                </a:solidFill>
                <a:latin typeface="Cambria"/>
                <a:cs typeface="Cambria"/>
              </a:rPr>
              <a:t> </a:t>
            </a:r>
            <a:r>
              <a:rPr lang="en-GB" i="1" dirty="0" smtClean="0">
                <a:solidFill>
                  <a:srgbClr val="FFFFFF"/>
                </a:solidFill>
                <a:latin typeface="Cambria"/>
                <a:cs typeface="Cambria"/>
              </a:rPr>
              <a:t>“megaton” scale projects for proton decay and neutrino physics</a:t>
            </a:r>
            <a:endParaRPr lang="en-GB" i="1" dirty="0">
              <a:solidFill>
                <a:srgbClr val="FFFFFF"/>
              </a:solidFill>
              <a:latin typeface="Cambria"/>
              <a:cs typeface="Cambria"/>
            </a:endParaRPr>
          </a:p>
        </p:txBody>
      </p:sp>
      <p:pic>
        <p:nvPicPr>
          <p:cNvPr id="6" name="Image 5"/>
          <p:cNvPicPr>
            <a:picLocks noChangeAspect="1"/>
          </p:cNvPicPr>
          <p:nvPr/>
        </p:nvPicPr>
        <p:blipFill>
          <a:blip r:embed="rId2"/>
          <a:stretch>
            <a:fillRect/>
          </a:stretch>
        </p:blipFill>
        <p:spPr>
          <a:xfrm>
            <a:off x="762000" y="1219200"/>
            <a:ext cx="7467600" cy="5401797"/>
          </a:xfrm>
          <a:prstGeom prst="rect">
            <a:avLst/>
          </a:prstGeom>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Titre 1"/>
          <p:cNvSpPr>
            <a:spLocks noGrp="1"/>
          </p:cNvSpPr>
          <p:nvPr>
            <p:ph type="title"/>
          </p:nvPr>
        </p:nvSpPr>
        <p:spPr bwMode="auto">
          <a:xfrm>
            <a:off x="1295400" y="228600"/>
            <a:ext cx="8229600" cy="715962"/>
          </a:xfrm>
          <a:noFill/>
          <a:ln>
            <a:miter lim="800000"/>
            <a:headEnd/>
            <a:tailEnd/>
          </a:ln>
        </p:spPr>
        <p:txBody>
          <a:bodyPr wrap="square" lIns="91440" tIns="45720" rIns="91440" bIns="45720" numCol="1" anchor="t" anchorCtr="0" compatLnSpc="1">
            <a:prstTxWarp prst="textNoShape">
              <a:avLst/>
            </a:prstTxWarp>
          </a:bodyPr>
          <a:lstStyle/>
          <a:p>
            <a:r>
              <a:rPr lang="en-GB" sz="2800" b="1" i="1" dirty="0" smtClean="0">
                <a:solidFill>
                  <a:srgbClr val="FFFFFF"/>
                </a:solidFill>
                <a:latin typeface="Cambria"/>
                <a:cs typeface="Cambria"/>
              </a:rPr>
              <a:t>Proton decay, </a:t>
            </a:r>
            <a:r>
              <a:rPr lang="en-GB" sz="2800" i="1" dirty="0" smtClean="0">
                <a:solidFill>
                  <a:srgbClr val="FFFFFF"/>
                </a:solidFill>
                <a:latin typeface="Cambria"/>
                <a:cs typeface="Cambria"/>
              </a:rPr>
              <a:t> </a:t>
            </a:r>
            <a:r>
              <a:rPr lang="fr-FR" sz="2800" dirty="0" smtClean="0">
                <a:solidFill>
                  <a:srgbClr val="FFFFFF"/>
                </a:solidFill>
              </a:rPr>
              <a:t>Underground </a:t>
            </a:r>
            <a:r>
              <a:rPr lang="fr-FR" sz="2800" dirty="0" err="1" smtClean="0">
                <a:solidFill>
                  <a:srgbClr val="FFFFFF"/>
                </a:solidFill>
              </a:rPr>
              <a:t>laboratories</a:t>
            </a:r>
            <a:endParaRPr lang="fr-FR" sz="2800" dirty="0" smtClean="0">
              <a:solidFill>
                <a:srgbClr val="FFFFFF"/>
              </a:solidFill>
            </a:endParaRPr>
          </a:p>
        </p:txBody>
      </p:sp>
      <p:sp>
        <p:nvSpPr>
          <p:cNvPr id="78852" name="Espace réservé du numéro de diapositive 3"/>
          <p:cNvSpPr>
            <a:spLocks noGrp="1"/>
          </p:cNvSpPr>
          <p:nvPr>
            <p:ph type="sldNum" sz="quarter" idx="4294967295"/>
          </p:nvPr>
        </p:nvSpPr>
        <p:spPr bwMode="auto">
          <a:xfrm>
            <a:off x="8229600" y="6096000"/>
            <a:ext cx="492125" cy="473075"/>
          </a:xfrm>
          <a:prstGeom prst="rect">
            <a:avLst/>
          </a:prstGeom>
          <a:noFill/>
          <a:ln>
            <a:miter lim="800000"/>
            <a:headEnd/>
            <a:tailEnd/>
          </a:ln>
        </p:spPr>
        <p:txBody>
          <a:bodyPr>
            <a:prstTxWarp prst="textNoShape">
              <a:avLst/>
            </a:prstTxWarp>
          </a:bodyPr>
          <a:lstStyle/>
          <a:p>
            <a:pPr eaLnBrk="0" hangingPunct="0"/>
            <a:fld id="{DD449823-583E-A345-8DD7-D1BD4012D0B0}" type="slidenum">
              <a:rPr lang="es-ES"/>
              <a:pPr eaLnBrk="0" hangingPunct="0"/>
              <a:t>48</a:t>
            </a:fld>
            <a:endParaRPr lang="es-ES"/>
          </a:p>
        </p:txBody>
      </p:sp>
      <p:sp>
        <p:nvSpPr>
          <p:cNvPr id="78853" name="ZoneTexte 5"/>
          <p:cNvSpPr txBox="1">
            <a:spLocks noChangeArrowheads="1"/>
          </p:cNvSpPr>
          <p:nvPr/>
        </p:nvSpPr>
        <p:spPr bwMode="auto">
          <a:xfrm>
            <a:off x="141288" y="6248400"/>
            <a:ext cx="8774112" cy="369332"/>
          </a:xfrm>
          <a:prstGeom prst="rect">
            <a:avLst/>
          </a:prstGeom>
          <a:noFill/>
          <a:ln w="9525">
            <a:noFill/>
            <a:miter lim="800000"/>
            <a:headEnd/>
            <a:tailEnd/>
          </a:ln>
        </p:spPr>
        <p:txBody>
          <a:bodyPr>
            <a:prstTxWarp prst="textNoShape">
              <a:avLst/>
            </a:prstTxWarp>
            <a:spAutoFit/>
          </a:bodyPr>
          <a:lstStyle/>
          <a:p>
            <a:pPr eaLnBrk="0" hangingPunct="0"/>
            <a:r>
              <a:rPr lang="en-GB" sz="1800" b="1" dirty="0" smtClean="0">
                <a:solidFill>
                  <a:srgbClr val="FF6600"/>
                </a:solidFill>
              </a:rPr>
              <a:t>A common EU funded Design Study for cavity extensions (LAGUNA)</a:t>
            </a:r>
            <a:endParaRPr lang="fr-FR" sz="1800" b="1" dirty="0">
              <a:solidFill>
                <a:srgbClr val="008000"/>
              </a:solidFill>
            </a:endParaRPr>
          </a:p>
        </p:txBody>
      </p:sp>
      <p:pic>
        <p:nvPicPr>
          <p:cNvPr id="78854" name="Picture 4" descr="Diapositive20"/>
          <p:cNvPicPr>
            <a:picLocks noChangeAspect="1" noChangeArrowheads="1"/>
          </p:cNvPicPr>
          <p:nvPr/>
        </p:nvPicPr>
        <p:blipFill>
          <a:blip r:embed="rId2"/>
          <a:srcRect/>
          <a:stretch>
            <a:fillRect/>
          </a:stretch>
        </p:blipFill>
        <p:spPr bwMode="auto">
          <a:xfrm>
            <a:off x="1295400" y="1066800"/>
            <a:ext cx="7137381" cy="49414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9" name="Text Box 6"/>
          <p:cNvSpPr txBox="1">
            <a:spLocks noChangeArrowheads="1"/>
          </p:cNvSpPr>
          <p:nvPr/>
        </p:nvSpPr>
        <p:spPr bwMode="auto">
          <a:xfrm>
            <a:off x="1320800" y="5105400"/>
            <a:ext cx="6769100" cy="481013"/>
          </a:xfrm>
          <a:prstGeom prst="rect">
            <a:avLst/>
          </a:prstGeom>
          <a:noFill/>
          <a:ln w="9525">
            <a:noFill/>
            <a:miter lim="800000"/>
            <a:headEnd/>
            <a:tailEnd/>
          </a:ln>
        </p:spPr>
        <p:txBody>
          <a:bodyPr lIns="95786" tIns="47893" rIns="95786" bIns="47893">
            <a:prstTxWarp prst="textNoShape">
              <a:avLst/>
            </a:prstTxWarp>
            <a:spAutoFit/>
          </a:bodyPr>
          <a:lstStyle/>
          <a:p>
            <a:pPr defTabSz="957263" eaLnBrk="0" hangingPunct="0"/>
            <a:endParaRPr lang="fr-FR" sz="2500"/>
          </a:p>
        </p:txBody>
      </p:sp>
      <p:sp>
        <p:nvSpPr>
          <p:cNvPr id="86020" name="Text Box 7"/>
          <p:cNvSpPr txBox="1">
            <a:spLocks noChangeArrowheads="1"/>
          </p:cNvSpPr>
          <p:nvPr/>
        </p:nvSpPr>
        <p:spPr bwMode="auto">
          <a:xfrm>
            <a:off x="5486400" y="1600200"/>
            <a:ext cx="193675" cy="419100"/>
          </a:xfrm>
          <a:prstGeom prst="rect">
            <a:avLst/>
          </a:prstGeom>
          <a:noFill/>
          <a:ln w="9525">
            <a:noFill/>
            <a:miter lim="800000"/>
            <a:headEnd/>
            <a:tailEnd/>
          </a:ln>
        </p:spPr>
        <p:txBody>
          <a:bodyPr wrap="none" lIns="95786" tIns="47893" rIns="95786" bIns="47893">
            <a:prstTxWarp prst="textNoShape">
              <a:avLst/>
            </a:prstTxWarp>
            <a:spAutoFit/>
          </a:bodyPr>
          <a:lstStyle/>
          <a:p>
            <a:pPr defTabSz="957263" eaLnBrk="0" hangingPunct="0"/>
            <a:endParaRPr lang="de-DE" sz="2100">
              <a:solidFill>
                <a:schemeClr val="accent2"/>
              </a:solidFill>
            </a:endParaRPr>
          </a:p>
        </p:txBody>
      </p:sp>
      <p:sp>
        <p:nvSpPr>
          <p:cNvPr id="5" name="ZoneTexte 4"/>
          <p:cNvSpPr txBox="1"/>
          <p:nvPr/>
        </p:nvSpPr>
        <p:spPr>
          <a:xfrm>
            <a:off x="381000" y="304800"/>
            <a:ext cx="8382000" cy="830997"/>
          </a:xfrm>
          <a:prstGeom prst="rect">
            <a:avLst/>
          </a:prstGeom>
          <a:noFill/>
        </p:spPr>
        <p:txBody>
          <a:bodyPr wrap="square" rtlCol="0">
            <a:spAutoFit/>
          </a:bodyPr>
          <a:lstStyle/>
          <a:p>
            <a:r>
              <a:rPr lang="en-GB" b="1" i="1" dirty="0" smtClean="0">
                <a:solidFill>
                  <a:srgbClr val="FFFFFF"/>
                </a:solidFill>
                <a:latin typeface="Cambria"/>
                <a:cs typeface="Cambria"/>
              </a:rPr>
              <a:t>Proton </a:t>
            </a:r>
            <a:r>
              <a:rPr lang="en-GB" b="1" i="1" smtClean="0">
                <a:solidFill>
                  <a:srgbClr val="FFFFFF"/>
                </a:solidFill>
                <a:latin typeface="Cambria"/>
                <a:cs typeface="Cambria"/>
              </a:rPr>
              <a:t>decay , </a:t>
            </a:r>
            <a:r>
              <a:rPr lang="en-GB" i="1" smtClean="0">
                <a:solidFill>
                  <a:srgbClr val="FFFFFF"/>
                </a:solidFill>
                <a:latin typeface="Cambria"/>
                <a:cs typeface="Cambria"/>
              </a:rPr>
              <a:t> </a:t>
            </a:r>
            <a:r>
              <a:rPr lang="en-GB" i="1" dirty="0" smtClean="0">
                <a:solidFill>
                  <a:srgbClr val="FFFFFF"/>
                </a:solidFill>
                <a:latin typeface="Cambria"/>
                <a:cs typeface="Cambria"/>
              </a:rPr>
              <a:t>“megaton” scale projects for proton decay and neutrino physics</a:t>
            </a:r>
            <a:endParaRPr lang="en-GB" i="1" dirty="0">
              <a:solidFill>
                <a:srgbClr val="FFFFFF"/>
              </a:solidFill>
              <a:latin typeface="Cambria"/>
              <a:cs typeface="Cambria"/>
            </a:endParaRPr>
          </a:p>
        </p:txBody>
      </p:sp>
      <p:pic>
        <p:nvPicPr>
          <p:cNvPr id="9" name="Image 8"/>
          <p:cNvPicPr>
            <a:picLocks noChangeAspect="1"/>
          </p:cNvPicPr>
          <p:nvPr/>
        </p:nvPicPr>
        <p:blipFill>
          <a:blip r:embed="rId2"/>
          <a:srcRect b="1354"/>
          <a:stretch>
            <a:fillRect/>
          </a:stretch>
        </p:blipFill>
        <p:spPr>
          <a:xfrm>
            <a:off x="609600" y="1295400"/>
            <a:ext cx="8009008" cy="5257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54210" name="Picture 2" descr="C:\Users\Georg Raffelt\Desktop\a1.jpg"/>
          <p:cNvPicPr>
            <a:picLocks noChangeAspect="1" noChangeArrowheads="1"/>
          </p:cNvPicPr>
          <p:nvPr/>
        </p:nvPicPr>
        <p:blipFill>
          <a:blip r:embed="rId2"/>
          <a:srcRect/>
          <a:stretch>
            <a:fillRect/>
          </a:stretch>
        </p:blipFill>
        <p:spPr bwMode="auto">
          <a:xfrm>
            <a:off x="142875" y="714376"/>
            <a:ext cx="8858250" cy="1928813"/>
          </a:xfrm>
          <a:prstGeom prst="rect">
            <a:avLst/>
          </a:prstGeom>
          <a:noFill/>
        </p:spPr>
      </p:pic>
      <p:sp>
        <p:nvSpPr>
          <p:cNvPr id="2654212" name="Rectangle 4"/>
          <p:cNvSpPr>
            <a:spLocks noChangeArrowheads="1"/>
          </p:cNvSpPr>
          <p:nvPr/>
        </p:nvSpPr>
        <p:spPr bwMode="auto">
          <a:xfrm>
            <a:off x="142875" y="714376"/>
            <a:ext cx="8858250" cy="1928813"/>
          </a:xfrm>
          <a:prstGeom prst="rect">
            <a:avLst/>
          </a:prstGeom>
          <a:noFill/>
          <a:ln w="9525">
            <a:solidFill>
              <a:schemeClr val="tx1"/>
            </a:solidFill>
            <a:miter lim="800000"/>
            <a:headEnd/>
            <a:tailEnd/>
          </a:ln>
          <a:effectLst/>
        </p:spPr>
        <p:txBody>
          <a:bodyPr wrap="none" lIns="85719" tIns="42861" rIns="85719" bIns="42861" anchor="ctr">
            <a:prstTxWarp prst="textNoShape">
              <a:avLst/>
            </a:prstTxWarp>
          </a:bodyPr>
          <a:lstStyle/>
          <a:p>
            <a:endParaRPr lang="fr-FR" sz="2000"/>
          </a:p>
        </p:txBody>
      </p:sp>
      <p:grpSp>
        <p:nvGrpSpPr>
          <p:cNvPr id="2" name="Group 5"/>
          <p:cNvGrpSpPr>
            <a:grpSpLocks/>
          </p:cNvGrpSpPr>
          <p:nvPr/>
        </p:nvGrpSpPr>
        <p:grpSpPr bwMode="auto">
          <a:xfrm>
            <a:off x="1928813" y="2786063"/>
            <a:ext cx="7072313" cy="3714750"/>
            <a:chOff x="1296" y="1872"/>
            <a:chExt cx="4752" cy="2496"/>
          </a:xfrm>
        </p:grpSpPr>
        <p:grpSp>
          <p:nvGrpSpPr>
            <p:cNvPr id="3" name="Group 6"/>
            <p:cNvGrpSpPr>
              <a:grpSpLocks/>
            </p:cNvGrpSpPr>
            <p:nvPr/>
          </p:nvGrpSpPr>
          <p:grpSpPr bwMode="auto">
            <a:xfrm>
              <a:off x="1296" y="1872"/>
              <a:ext cx="4752" cy="816"/>
              <a:chOff x="1296" y="1872"/>
              <a:chExt cx="4752" cy="816"/>
            </a:xfrm>
          </p:grpSpPr>
          <p:sp>
            <p:nvSpPr>
              <p:cNvPr id="2654215" name="Rectangle 7"/>
              <p:cNvSpPr>
                <a:spLocks noChangeArrowheads="1"/>
              </p:cNvSpPr>
              <p:nvPr/>
            </p:nvSpPr>
            <p:spPr bwMode="auto">
              <a:xfrm>
                <a:off x="2496" y="2112"/>
                <a:ext cx="1152" cy="576"/>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54216" name="Rectangle 8"/>
              <p:cNvSpPr>
                <a:spLocks noChangeArrowheads="1"/>
              </p:cNvSpPr>
              <p:nvPr/>
            </p:nvSpPr>
            <p:spPr bwMode="auto">
              <a:xfrm>
                <a:off x="3696" y="2112"/>
                <a:ext cx="1152" cy="576"/>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54217" name="Rectangle 9"/>
              <p:cNvSpPr>
                <a:spLocks noChangeArrowheads="1"/>
              </p:cNvSpPr>
              <p:nvPr/>
            </p:nvSpPr>
            <p:spPr bwMode="auto">
              <a:xfrm>
                <a:off x="4896" y="2112"/>
                <a:ext cx="1152" cy="576"/>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54218" name="Rectangle 10"/>
              <p:cNvSpPr>
                <a:spLocks noChangeArrowheads="1"/>
              </p:cNvSpPr>
              <p:nvPr/>
            </p:nvSpPr>
            <p:spPr bwMode="auto">
              <a:xfrm>
                <a:off x="1296" y="2112"/>
                <a:ext cx="1152" cy="576"/>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54219" name="Rectangle 11"/>
              <p:cNvSpPr>
                <a:spLocks noChangeArrowheads="1"/>
              </p:cNvSpPr>
              <p:nvPr/>
            </p:nvSpPr>
            <p:spPr bwMode="auto">
              <a:xfrm>
                <a:off x="1296" y="1872"/>
                <a:ext cx="2352"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Quarks</a:t>
                </a:r>
              </a:p>
            </p:txBody>
          </p:sp>
          <p:sp>
            <p:nvSpPr>
              <p:cNvPr id="2654220" name="Rectangle 12"/>
              <p:cNvSpPr>
                <a:spLocks noChangeArrowheads="1"/>
              </p:cNvSpPr>
              <p:nvPr/>
            </p:nvSpPr>
            <p:spPr bwMode="auto">
              <a:xfrm>
                <a:off x="3696" y="1872"/>
                <a:ext cx="2352"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Leptons</a:t>
                </a:r>
              </a:p>
            </p:txBody>
          </p:sp>
          <p:sp>
            <p:nvSpPr>
              <p:cNvPr id="2654221" name="Rectangle 13"/>
              <p:cNvSpPr>
                <a:spLocks noChangeArrowheads="1"/>
              </p:cNvSpPr>
              <p:nvPr/>
            </p:nvSpPr>
            <p:spPr bwMode="auto">
              <a:xfrm>
                <a:off x="1296" y="2160"/>
                <a:ext cx="1152"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Charge    +2/3 </a:t>
                </a:r>
              </a:p>
            </p:txBody>
          </p:sp>
          <p:sp>
            <p:nvSpPr>
              <p:cNvPr id="2654222" name="Rectangle 14"/>
              <p:cNvSpPr>
                <a:spLocks noChangeArrowheads="1"/>
              </p:cNvSpPr>
              <p:nvPr/>
            </p:nvSpPr>
            <p:spPr bwMode="auto">
              <a:xfrm>
                <a:off x="1296" y="2448"/>
                <a:ext cx="1152"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Up </a:t>
                </a:r>
              </a:p>
            </p:txBody>
          </p:sp>
          <p:sp>
            <p:nvSpPr>
              <p:cNvPr id="2654223" name="Rectangle 15"/>
              <p:cNvSpPr>
                <a:spLocks noChangeArrowheads="1"/>
              </p:cNvSpPr>
              <p:nvPr/>
            </p:nvSpPr>
            <p:spPr bwMode="auto">
              <a:xfrm>
                <a:off x="2496" y="2160"/>
                <a:ext cx="1152"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Charge   </a:t>
                </a:r>
                <a:r>
                  <a:rPr lang="en-US" sz="2000" b="1">
                    <a:solidFill>
                      <a:schemeClr val="bg1"/>
                    </a:solidFill>
                    <a:effectLst>
                      <a:outerShdw blurRad="38100" dist="38100" dir="2700000" algn="tl">
                        <a:srgbClr val="000000"/>
                      </a:outerShdw>
                    </a:effectLst>
                    <a:latin typeface="Symbol" pitchFamily="-109" charset="2"/>
                  </a:rPr>
                  <a:t>-</a:t>
                </a:r>
                <a:r>
                  <a:rPr lang="en-US" sz="2000">
                    <a:solidFill>
                      <a:schemeClr val="bg1"/>
                    </a:solidFill>
                    <a:effectLst>
                      <a:outerShdw blurRad="38100" dist="38100" dir="2700000" algn="tl">
                        <a:srgbClr val="000000"/>
                      </a:outerShdw>
                    </a:effectLst>
                  </a:rPr>
                  <a:t>1/3 </a:t>
                </a:r>
              </a:p>
            </p:txBody>
          </p:sp>
          <p:sp>
            <p:nvSpPr>
              <p:cNvPr id="2654224" name="Rectangle 16"/>
              <p:cNvSpPr>
                <a:spLocks noChangeArrowheads="1"/>
              </p:cNvSpPr>
              <p:nvPr/>
            </p:nvSpPr>
            <p:spPr bwMode="auto">
              <a:xfrm>
                <a:off x="2496" y="2448"/>
                <a:ext cx="1152"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Down </a:t>
                </a:r>
              </a:p>
            </p:txBody>
          </p:sp>
          <p:sp>
            <p:nvSpPr>
              <p:cNvPr id="2654225" name="Rectangle 17"/>
              <p:cNvSpPr>
                <a:spLocks noChangeArrowheads="1"/>
              </p:cNvSpPr>
              <p:nvPr/>
            </p:nvSpPr>
            <p:spPr bwMode="auto">
              <a:xfrm>
                <a:off x="3696" y="2160"/>
                <a:ext cx="1152"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Charge       </a:t>
                </a:r>
                <a:r>
                  <a:rPr lang="en-US" sz="2000" b="1">
                    <a:solidFill>
                      <a:schemeClr val="bg1"/>
                    </a:solidFill>
                    <a:effectLst>
                      <a:outerShdw blurRad="38100" dist="38100" dir="2700000" algn="tl">
                        <a:srgbClr val="000000"/>
                      </a:outerShdw>
                    </a:effectLst>
                    <a:latin typeface="Symbol" pitchFamily="-109" charset="2"/>
                  </a:rPr>
                  <a:t>-</a:t>
                </a:r>
                <a:r>
                  <a:rPr lang="en-US" sz="2000">
                    <a:solidFill>
                      <a:schemeClr val="bg1"/>
                    </a:solidFill>
                    <a:effectLst>
                      <a:outerShdw blurRad="38100" dist="38100" dir="2700000" algn="tl">
                        <a:srgbClr val="000000"/>
                      </a:outerShdw>
                    </a:effectLst>
                  </a:rPr>
                  <a:t>1 </a:t>
                </a:r>
              </a:p>
            </p:txBody>
          </p:sp>
          <p:sp>
            <p:nvSpPr>
              <p:cNvPr id="2654226" name="Rectangle 18"/>
              <p:cNvSpPr>
                <a:spLocks noChangeArrowheads="1"/>
              </p:cNvSpPr>
              <p:nvPr/>
            </p:nvSpPr>
            <p:spPr bwMode="auto">
              <a:xfrm>
                <a:off x="3696" y="2448"/>
                <a:ext cx="1152"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Electron </a:t>
                </a:r>
              </a:p>
            </p:txBody>
          </p:sp>
          <p:sp>
            <p:nvSpPr>
              <p:cNvPr id="2654227" name="Rectangle 19"/>
              <p:cNvSpPr>
                <a:spLocks noChangeArrowheads="1"/>
              </p:cNvSpPr>
              <p:nvPr/>
            </p:nvSpPr>
            <p:spPr bwMode="auto">
              <a:xfrm>
                <a:off x="4896" y="2160"/>
                <a:ext cx="1152"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Charge        </a:t>
                </a:r>
                <a:r>
                  <a:rPr lang="en-US" sz="2000" b="1">
                    <a:solidFill>
                      <a:schemeClr val="bg1"/>
                    </a:solidFill>
                    <a:effectLst>
                      <a:outerShdw blurRad="38100" dist="38100" dir="2700000" algn="tl">
                        <a:srgbClr val="000000"/>
                      </a:outerShdw>
                    </a:effectLst>
                    <a:latin typeface="Symbol" pitchFamily="-109" charset="2"/>
                  </a:rPr>
                  <a:t>0</a:t>
                </a:r>
                <a:r>
                  <a:rPr lang="en-US" sz="2000">
                    <a:solidFill>
                      <a:schemeClr val="bg1"/>
                    </a:solidFill>
                    <a:effectLst>
                      <a:outerShdw blurRad="38100" dist="38100" dir="2700000" algn="tl">
                        <a:srgbClr val="000000"/>
                      </a:outerShdw>
                    </a:effectLst>
                  </a:rPr>
                  <a:t> </a:t>
                </a:r>
              </a:p>
            </p:txBody>
          </p:sp>
          <p:sp>
            <p:nvSpPr>
              <p:cNvPr id="2654228" name="Rectangle 20"/>
              <p:cNvSpPr>
                <a:spLocks noChangeArrowheads="1"/>
              </p:cNvSpPr>
              <p:nvPr/>
            </p:nvSpPr>
            <p:spPr bwMode="auto">
              <a:xfrm>
                <a:off x="4896" y="2448"/>
                <a:ext cx="1152"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e-Neutrino </a:t>
                </a:r>
              </a:p>
            </p:txBody>
          </p:sp>
          <p:sp>
            <p:nvSpPr>
              <p:cNvPr id="2654229" name="Rectangle 21"/>
              <p:cNvSpPr>
                <a:spLocks noChangeArrowheads="1"/>
              </p:cNvSpPr>
              <p:nvPr/>
            </p:nvSpPr>
            <p:spPr bwMode="auto">
              <a:xfrm>
                <a:off x="4896" y="2448"/>
                <a:ext cx="1152" cy="192"/>
              </a:xfrm>
              <a:prstGeom prst="rect">
                <a:avLst/>
              </a:prstGeom>
              <a:noFill/>
              <a:ln w="9525">
                <a:noFill/>
                <a:miter lim="800000"/>
                <a:headEnd/>
                <a:tailEnd/>
              </a:ln>
              <a:effectLst/>
            </p:spPr>
            <p:txBody>
              <a:bodyPr wrap="none" anchor="ctr">
                <a:prstTxWarp prst="textNoShape">
                  <a:avLst/>
                </a:prstTxWarp>
              </a:bodyPr>
              <a:lstStyle/>
              <a:p>
                <a:pPr algn="r"/>
                <a:r>
                  <a:rPr lang="en-US" sz="2000" b="1" dirty="0">
                    <a:solidFill>
                      <a:srgbClr val="1C1C1C"/>
                    </a:solidFill>
                    <a:effectLst>
                      <a:outerShdw blurRad="38100" dist="38100" dir="2700000" algn="tl">
                        <a:srgbClr val="000000"/>
                      </a:outerShdw>
                    </a:effectLst>
                    <a:latin typeface="Symbol" pitchFamily="-109" charset="2"/>
                  </a:rPr>
                  <a:t>n</a:t>
                </a:r>
                <a:r>
                  <a:rPr lang="en-US" b="1" baseline="-25000" dirty="0">
                    <a:solidFill>
                      <a:srgbClr val="1C1C1C"/>
                    </a:solidFill>
                    <a:effectLst>
                      <a:outerShdw blurRad="38100" dist="38100" dir="2700000" algn="tl">
                        <a:srgbClr val="000000"/>
                      </a:outerShdw>
                    </a:effectLst>
                  </a:rPr>
                  <a:t>e</a:t>
                </a:r>
              </a:p>
            </p:txBody>
          </p:sp>
          <p:sp>
            <p:nvSpPr>
              <p:cNvPr id="2654230" name="Rectangle 22"/>
              <p:cNvSpPr>
                <a:spLocks noChangeArrowheads="1"/>
              </p:cNvSpPr>
              <p:nvPr/>
            </p:nvSpPr>
            <p:spPr bwMode="auto">
              <a:xfrm>
                <a:off x="3696" y="2448"/>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e</a:t>
                </a:r>
              </a:p>
            </p:txBody>
          </p:sp>
          <p:sp>
            <p:nvSpPr>
              <p:cNvPr id="2654231" name="Rectangle 23"/>
              <p:cNvSpPr>
                <a:spLocks noChangeArrowheads="1"/>
              </p:cNvSpPr>
              <p:nvPr/>
            </p:nvSpPr>
            <p:spPr bwMode="auto">
              <a:xfrm>
                <a:off x="2496" y="2448"/>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d</a:t>
                </a:r>
              </a:p>
            </p:txBody>
          </p:sp>
          <p:sp>
            <p:nvSpPr>
              <p:cNvPr id="2654232" name="Rectangle 24"/>
              <p:cNvSpPr>
                <a:spLocks noChangeArrowheads="1"/>
              </p:cNvSpPr>
              <p:nvPr/>
            </p:nvSpPr>
            <p:spPr bwMode="auto">
              <a:xfrm>
                <a:off x="1296" y="2448"/>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u</a:t>
                </a:r>
              </a:p>
            </p:txBody>
          </p:sp>
        </p:grpSp>
        <p:sp>
          <p:nvSpPr>
            <p:cNvPr id="2654233" name="Oval 25" descr="C:\Users\Georg Raffelt\Desktop\a2.jpg"/>
            <p:cNvSpPr>
              <a:spLocks noChangeAspect="1" noChangeArrowheads="1"/>
            </p:cNvSpPr>
            <p:nvPr/>
          </p:nvSpPr>
          <p:spPr bwMode="auto">
            <a:xfrm>
              <a:off x="1680" y="2784"/>
              <a:ext cx="768" cy="768"/>
            </a:xfrm>
            <a:prstGeom prst="ellipse">
              <a:avLst/>
            </a:prstGeom>
            <a:blipFill dpi="0" rotWithShape="0">
              <a:blip r:embed="rId3"/>
              <a:srcRect/>
              <a:stretch>
                <a:fillRect/>
              </a:stretch>
            </a:blipFill>
            <a:ln w="9525">
              <a:solidFill>
                <a:schemeClr val="tx1"/>
              </a:solidFill>
              <a:round/>
              <a:headEnd/>
              <a:tailEnd/>
            </a:ln>
            <a:effectLst/>
          </p:spPr>
          <p:txBody>
            <a:bodyPr wrap="none" anchor="ctr">
              <a:prstTxWarp prst="textNoShape">
                <a:avLst/>
              </a:prstTxWarp>
            </a:bodyPr>
            <a:lstStyle/>
            <a:p>
              <a:endParaRPr lang="fr-FR" sz="2000"/>
            </a:p>
          </p:txBody>
        </p:sp>
        <p:sp>
          <p:nvSpPr>
            <p:cNvPr id="2654234" name="Text Box 26"/>
            <p:cNvSpPr txBox="1">
              <a:spLocks noChangeArrowheads="1"/>
            </p:cNvSpPr>
            <p:nvPr/>
          </p:nvSpPr>
          <p:spPr bwMode="auto">
            <a:xfrm>
              <a:off x="2496" y="3024"/>
              <a:ext cx="912" cy="286"/>
            </a:xfrm>
            <a:prstGeom prst="rect">
              <a:avLst/>
            </a:prstGeom>
            <a:solidFill>
              <a:srgbClr val="808000"/>
            </a:solidFill>
            <a:ln w="9525">
              <a:solidFill>
                <a:schemeClr val="tx1"/>
              </a:solidFill>
              <a:miter lim="800000"/>
              <a:headEnd/>
              <a:tailEnd/>
            </a:ln>
            <a:effectLst/>
          </p:spPr>
          <p:txBody>
            <a:bodyPr wrap="none" lIns="97530" tIns="48765" rIns="97530" bIns="48765" anchor="ctr">
              <a:prstTxWarp prst="textNoShape">
                <a:avLst/>
              </a:prstTxWarp>
            </a:bodyPr>
            <a:lstStyle/>
            <a:p>
              <a:pPr algn="ctr" defTabSz="913748"/>
              <a:r>
                <a:rPr lang="en-US" sz="2000" dirty="0">
                  <a:solidFill>
                    <a:schemeClr val="bg1"/>
                  </a:solidFill>
                  <a:effectLst>
                    <a:outerShdw blurRad="38100" dist="38100" dir="2700000" algn="tl">
                      <a:srgbClr val="000000"/>
                    </a:outerShdw>
                  </a:effectLst>
                </a:rPr>
                <a:t>Neutron</a:t>
              </a:r>
              <a:endParaRPr lang="de-DE" sz="2000" dirty="0">
                <a:solidFill>
                  <a:schemeClr val="bg1"/>
                </a:solidFill>
                <a:effectLst>
                  <a:outerShdw blurRad="38100" dist="38100" dir="2700000" algn="tl">
                    <a:srgbClr val="000000"/>
                  </a:outerShdw>
                </a:effectLst>
              </a:endParaRPr>
            </a:p>
          </p:txBody>
        </p:sp>
        <p:sp>
          <p:nvSpPr>
            <p:cNvPr id="2654235" name="Text Box 27"/>
            <p:cNvSpPr txBox="1">
              <a:spLocks noChangeArrowheads="1"/>
            </p:cNvSpPr>
            <p:nvPr/>
          </p:nvSpPr>
          <p:spPr bwMode="auto">
            <a:xfrm>
              <a:off x="2496" y="3843"/>
              <a:ext cx="912" cy="282"/>
            </a:xfrm>
            <a:prstGeom prst="rect">
              <a:avLst/>
            </a:prstGeom>
            <a:solidFill>
              <a:srgbClr val="800000"/>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a:solidFill>
                    <a:schemeClr val="bg1"/>
                  </a:solidFill>
                  <a:effectLst>
                    <a:outerShdw blurRad="38100" dist="38100" dir="2700000" algn="tl">
                      <a:srgbClr val="000000"/>
                    </a:outerShdw>
                  </a:effectLst>
                </a:rPr>
                <a:t> Proton</a:t>
              </a:r>
              <a:endParaRPr lang="de-DE" sz="2000" dirty="0">
                <a:solidFill>
                  <a:schemeClr val="bg1"/>
                </a:solidFill>
                <a:effectLst>
                  <a:outerShdw blurRad="38100" dist="38100" dir="2700000" algn="tl">
                    <a:srgbClr val="000000"/>
                  </a:outerShdw>
                </a:effectLst>
              </a:endParaRPr>
            </a:p>
          </p:txBody>
        </p:sp>
        <p:sp>
          <p:nvSpPr>
            <p:cNvPr id="2654236" name="Oval 28" descr="C:\Users\Georg Raffelt\Desktop\a3.jpg"/>
            <p:cNvSpPr>
              <a:spLocks noChangeAspect="1" noChangeArrowheads="1"/>
            </p:cNvSpPr>
            <p:nvPr/>
          </p:nvSpPr>
          <p:spPr bwMode="auto">
            <a:xfrm>
              <a:off x="1680" y="3600"/>
              <a:ext cx="768" cy="768"/>
            </a:xfrm>
            <a:prstGeom prst="ellipse">
              <a:avLst/>
            </a:prstGeom>
            <a:blipFill dpi="0" rotWithShape="0">
              <a:blip r:embed="rId4"/>
              <a:srcRect/>
              <a:stretch>
                <a:fillRect/>
              </a:stretch>
            </a:blipFill>
            <a:ln w="9525">
              <a:solidFill>
                <a:schemeClr val="tx1"/>
              </a:solidFill>
              <a:round/>
              <a:headEnd/>
              <a:tailEnd/>
            </a:ln>
            <a:effectLst/>
          </p:spPr>
          <p:txBody>
            <a:bodyPr wrap="none" anchor="ctr">
              <a:prstTxWarp prst="textNoShape">
                <a:avLst/>
              </a:prstTxWarp>
            </a:bodyPr>
            <a:lstStyle/>
            <a:p>
              <a:endParaRPr lang="fr-FR" sz="2000"/>
            </a:p>
          </p:txBody>
        </p:sp>
      </p:grpSp>
      <p:grpSp>
        <p:nvGrpSpPr>
          <p:cNvPr id="4" name="Group 29"/>
          <p:cNvGrpSpPr>
            <a:grpSpLocks/>
          </p:cNvGrpSpPr>
          <p:nvPr/>
        </p:nvGrpSpPr>
        <p:grpSpPr bwMode="auto">
          <a:xfrm>
            <a:off x="142875" y="2786062"/>
            <a:ext cx="8858250" cy="3786188"/>
            <a:chOff x="96" y="1872"/>
            <a:chExt cx="5952" cy="2544"/>
          </a:xfrm>
        </p:grpSpPr>
        <p:sp useBgFill="1">
          <p:nvSpPr>
            <p:cNvPr id="2654238" name="Rectangle 30"/>
            <p:cNvSpPr>
              <a:spLocks noChangeArrowheads="1"/>
            </p:cNvSpPr>
            <p:nvPr/>
          </p:nvSpPr>
          <p:spPr bwMode="auto">
            <a:xfrm>
              <a:off x="1296" y="1872"/>
              <a:ext cx="2352" cy="2544"/>
            </a:xfrm>
            <a:prstGeom prst="rect">
              <a:avLst/>
            </a:prstGeom>
            <a:ln w="9525">
              <a:solidFill>
                <a:schemeClr val="tx1"/>
              </a:solidFill>
              <a:miter lim="800000"/>
              <a:headEnd/>
              <a:tailEnd/>
            </a:ln>
            <a:effectLst/>
          </p:spPr>
          <p:txBody>
            <a:bodyPr wrap="none" anchor="ctr">
              <a:prstTxWarp prst="textNoShape">
                <a:avLst/>
              </a:prstTxWarp>
            </a:bodyPr>
            <a:lstStyle/>
            <a:p>
              <a:endParaRPr lang="fr-FR" sz="2000"/>
            </a:p>
          </p:txBody>
        </p:sp>
        <p:sp>
          <p:nvSpPr>
            <p:cNvPr id="2654239" name="Rectangle 31"/>
            <p:cNvSpPr>
              <a:spLocks noChangeArrowheads="1"/>
            </p:cNvSpPr>
            <p:nvPr/>
          </p:nvSpPr>
          <p:spPr bwMode="auto">
            <a:xfrm>
              <a:off x="1200" y="2448"/>
              <a:ext cx="4848"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endParaRPr lang="en-US" sz="2000">
                <a:solidFill>
                  <a:schemeClr val="bg1"/>
                </a:solidFill>
                <a:effectLst>
                  <a:outerShdw blurRad="38100" dist="38100" dir="2700000" algn="tl">
                    <a:srgbClr val="000000"/>
                  </a:outerShdw>
                </a:effectLst>
              </a:endParaRPr>
            </a:p>
          </p:txBody>
        </p:sp>
        <p:sp>
          <p:nvSpPr>
            <p:cNvPr id="2654240" name="Rectangle 32"/>
            <p:cNvSpPr>
              <a:spLocks noChangeArrowheads="1"/>
            </p:cNvSpPr>
            <p:nvPr/>
          </p:nvSpPr>
          <p:spPr bwMode="auto">
            <a:xfrm>
              <a:off x="1200" y="2736"/>
              <a:ext cx="4848"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endParaRPr lang="en-US" sz="2000">
                <a:solidFill>
                  <a:schemeClr val="bg1"/>
                </a:solidFill>
                <a:effectLst>
                  <a:outerShdw blurRad="38100" dist="38100" dir="2700000" algn="tl">
                    <a:srgbClr val="000000"/>
                  </a:outerShdw>
                </a:effectLst>
              </a:endParaRPr>
            </a:p>
          </p:txBody>
        </p:sp>
        <p:sp>
          <p:nvSpPr>
            <p:cNvPr id="2654241" name="Rectangle 33"/>
            <p:cNvSpPr>
              <a:spLocks noChangeArrowheads="1"/>
            </p:cNvSpPr>
            <p:nvPr/>
          </p:nvSpPr>
          <p:spPr bwMode="auto">
            <a:xfrm>
              <a:off x="1200" y="3024"/>
              <a:ext cx="4848"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endParaRPr lang="en-US" sz="2000">
                <a:solidFill>
                  <a:schemeClr val="bg1"/>
                </a:solidFill>
                <a:effectLst>
                  <a:outerShdw blurRad="38100" dist="38100" dir="2700000" algn="tl">
                    <a:srgbClr val="000000"/>
                  </a:outerShdw>
                </a:effectLst>
              </a:endParaRPr>
            </a:p>
          </p:txBody>
        </p:sp>
        <p:sp>
          <p:nvSpPr>
            <p:cNvPr id="2654242" name="Rectangle 34"/>
            <p:cNvSpPr>
              <a:spLocks noChangeArrowheads="1"/>
            </p:cNvSpPr>
            <p:nvPr/>
          </p:nvSpPr>
          <p:spPr bwMode="auto">
            <a:xfrm>
              <a:off x="2496" y="2112"/>
              <a:ext cx="1152" cy="2304"/>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54243" name="Rectangle 35"/>
            <p:cNvSpPr>
              <a:spLocks noChangeArrowheads="1"/>
            </p:cNvSpPr>
            <p:nvPr/>
          </p:nvSpPr>
          <p:spPr bwMode="auto">
            <a:xfrm>
              <a:off x="3696" y="2112"/>
              <a:ext cx="1152" cy="2016"/>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54244" name="Rectangle 36"/>
            <p:cNvSpPr>
              <a:spLocks noChangeArrowheads="1"/>
            </p:cNvSpPr>
            <p:nvPr/>
          </p:nvSpPr>
          <p:spPr bwMode="auto">
            <a:xfrm>
              <a:off x="4896" y="2112"/>
              <a:ext cx="1152" cy="1728"/>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54245" name="Rectangle 37"/>
            <p:cNvSpPr>
              <a:spLocks noChangeArrowheads="1"/>
            </p:cNvSpPr>
            <p:nvPr/>
          </p:nvSpPr>
          <p:spPr bwMode="auto">
            <a:xfrm>
              <a:off x="1296" y="2112"/>
              <a:ext cx="1152" cy="2304"/>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54246" name="Rectangle 38"/>
            <p:cNvSpPr>
              <a:spLocks noChangeArrowheads="1"/>
            </p:cNvSpPr>
            <p:nvPr/>
          </p:nvSpPr>
          <p:spPr bwMode="auto">
            <a:xfrm>
              <a:off x="1296" y="1872"/>
              <a:ext cx="2352"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Quarks</a:t>
              </a:r>
            </a:p>
          </p:txBody>
        </p:sp>
        <p:sp>
          <p:nvSpPr>
            <p:cNvPr id="2654247" name="Rectangle 39"/>
            <p:cNvSpPr>
              <a:spLocks noChangeArrowheads="1"/>
            </p:cNvSpPr>
            <p:nvPr/>
          </p:nvSpPr>
          <p:spPr bwMode="auto">
            <a:xfrm>
              <a:off x="3696" y="1872"/>
              <a:ext cx="2352"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Leptons</a:t>
              </a:r>
            </a:p>
          </p:txBody>
        </p:sp>
        <p:sp>
          <p:nvSpPr>
            <p:cNvPr id="2654248" name="Rectangle 40"/>
            <p:cNvSpPr>
              <a:spLocks noChangeArrowheads="1"/>
            </p:cNvSpPr>
            <p:nvPr/>
          </p:nvSpPr>
          <p:spPr bwMode="auto">
            <a:xfrm>
              <a:off x="1296" y="2160"/>
              <a:ext cx="1152"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Charge    +2/3 </a:t>
              </a:r>
            </a:p>
          </p:txBody>
        </p:sp>
        <p:sp>
          <p:nvSpPr>
            <p:cNvPr id="2654249" name="Rectangle 41"/>
            <p:cNvSpPr>
              <a:spLocks noChangeArrowheads="1"/>
            </p:cNvSpPr>
            <p:nvPr/>
          </p:nvSpPr>
          <p:spPr bwMode="auto">
            <a:xfrm>
              <a:off x="1296" y="2448"/>
              <a:ext cx="1152"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Up </a:t>
              </a:r>
            </a:p>
          </p:txBody>
        </p:sp>
        <p:sp>
          <p:nvSpPr>
            <p:cNvPr id="2654250" name="Rectangle 42"/>
            <p:cNvSpPr>
              <a:spLocks noChangeArrowheads="1"/>
            </p:cNvSpPr>
            <p:nvPr/>
          </p:nvSpPr>
          <p:spPr bwMode="auto">
            <a:xfrm>
              <a:off x="1296" y="2736"/>
              <a:ext cx="1152"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Charm </a:t>
              </a:r>
            </a:p>
          </p:txBody>
        </p:sp>
        <p:sp>
          <p:nvSpPr>
            <p:cNvPr id="2654251" name="Rectangle 43"/>
            <p:cNvSpPr>
              <a:spLocks noChangeArrowheads="1"/>
            </p:cNvSpPr>
            <p:nvPr/>
          </p:nvSpPr>
          <p:spPr bwMode="auto">
            <a:xfrm>
              <a:off x="1296" y="3024"/>
              <a:ext cx="1152"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Top </a:t>
              </a:r>
            </a:p>
          </p:txBody>
        </p:sp>
        <p:sp>
          <p:nvSpPr>
            <p:cNvPr id="2654252" name="Rectangle 44"/>
            <p:cNvSpPr>
              <a:spLocks noChangeArrowheads="1"/>
            </p:cNvSpPr>
            <p:nvPr/>
          </p:nvSpPr>
          <p:spPr bwMode="auto">
            <a:xfrm>
              <a:off x="1296" y="3312"/>
              <a:ext cx="4752"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dirty="0" smtClean="0">
                  <a:solidFill>
                    <a:schemeClr val="bg1"/>
                  </a:solidFill>
                  <a:effectLst>
                    <a:outerShdw blurRad="38100" dist="38100" dir="2700000" algn="tl">
                      <a:srgbClr val="000000"/>
                    </a:outerShdw>
                  </a:effectLst>
                </a:rPr>
                <a:t>Gravitation</a:t>
              </a:r>
              <a:endParaRPr lang="en-US" sz="2000" dirty="0">
                <a:solidFill>
                  <a:schemeClr val="bg1"/>
                </a:solidFill>
                <a:effectLst>
                  <a:outerShdw blurRad="38100" dist="38100" dir="2700000" algn="tl">
                    <a:srgbClr val="000000"/>
                  </a:outerShdw>
                </a:effectLst>
              </a:endParaRPr>
            </a:p>
          </p:txBody>
        </p:sp>
        <p:sp>
          <p:nvSpPr>
            <p:cNvPr id="2654253" name="Rectangle 45"/>
            <p:cNvSpPr>
              <a:spLocks noChangeArrowheads="1"/>
            </p:cNvSpPr>
            <p:nvPr/>
          </p:nvSpPr>
          <p:spPr bwMode="auto">
            <a:xfrm>
              <a:off x="1296" y="3600"/>
              <a:ext cx="4752"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dirty="0">
                  <a:solidFill>
                    <a:schemeClr val="bg1"/>
                  </a:solidFill>
                  <a:effectLst>
                    <a:outerShdw blurRad="38100" dist="38100" dir="2700000" algn="tl">
                      <a:srgbClr val="000000"/>
                    </a:outerShdw>
                  </a:effectLst>
                </a:rPr>
                <a:t>Weak </a:t>
              </a:r>
              <a:r>
                <a:rPr lang="en-US" sz="2000" dirty="0" smtClean="0">
                  <a:solidFill>
                    <a:schemeClr val="bg1"/>
                  </a:solidFill>
                  <a:effectLst>
                    <a:outerShdw blurRad="38100" dist="38100" dir="2700000" algn="tl">
                      <a:srgbClr val="000000"/>
                    </a:outerShdw>
                  </a:effectLst>
                </a:rPr>
                <a:t>Interaction:  W/Z bosons  W</a:t>
              </a:r>
              <a:r>
                <a:rPr lang="en-US" sz="2000" baseline="30000" dirty="0" smtClean="0">
                  <a:solidFill>
                    <a:schemeClr val="bg1"/>
                  </a:solidFill>
                  <a:effectLst>
                    <a:outerShdw blurRad="38100" dist="38100" dir="2700000" algn="tl">
                      <a:srgbClr val="000000"/>
                    </a:outerShdw>
                  </a:effectLst>
                </a:rPr>
                <a:t>+</a:t>
              </a:r>
              <a:r>
                <a:rPr lang="en-US" sz="2000" dirty="0" smtClean="0">
                  <a:solidFill>
                    <a:schemeClr val="bg1"/>
                  </a:solidFill>
                  <a:effectLst>
                    <a:outerShdw blurRad="38100" dist="38100" dir="2700000" algn="tl">
                      <a:srgbClr val="000000"/>
                    </a:outerShdw>
                  </a:effectLst>
                </a:rPr>
                <a:t> W</a:t>
              </a:r>
              <a:r>
                <a:rPr lang="en-US" sz="2000" baseline="30000" dirty="0" smtClean="0">
                  <a:solidFill>
                    <a:schemeClr val="bg1"/>
                  </a:solidFill>
                  <a:effectLst>
                    <a:outerShdw blurRad="38100" dist="38100" dir="2700000" algn="tl">
                      <a:srgbClr val="000000"/>
                    </a:outerShdw>
                  </a:effectLst>
                </a:rPr>
                <a:t>-</a:t>
              </a:r>
              <a:r>
                <a:rPr lang="en-US" sz="2000" dirty="0" smtClean="0">
                  <a:solidFill>
                    <a:schemeClr val="bg1"/>
                  </a:solidFill>
                  <a:effectLst>
                    <a:outerShdw blurRad="38100" dist="38100" dir="2700000" algn="tl">
                      <a:srgbClr val="000000"/>
                    </a:outerShdw>
                  </a:effectLst>
                </a:rPr>
                <a:t> Z</a:t>
              </a:r>
              <a:r>
                <a:rPr lang="en-US" sz="2000" baseline="30000" dirty="0" smtClean="0">
                  <a:solidFill>
                    <a:schemeClr val="bg1"/>
                  </a:solidFill>
                  <a:effectLst>
                    <a:outerShdw blurRad="38100" dist="38100" dir="2700000" algn="tl">
                      <a:srgbClr val="000000"/>
                    </a:outerShdw>
                  </a:effectLst>
                </a:rPr>
                <a:t>0</a:t>
              </a:r>
              <a:endParaRPr lang="en-US" sz="2000" baseline="30000" dirty="0">
                <a:solidFill>
                  <a:schemeClr val="bg1"/>
                </a:solidFill>
                <a:effectLst>
                  <a:outerShdw blurRad="38100" dist="38100" dir="2700000" algn="tl">
                    <a:srgbClr val="000000"/>
                  </a:outerShdw>
                </a:effectLst>
              </a:endParaRPr>
            </a:p>
          </p:txBody>
        </p:sp>
        <p:sp>
          <p:nvSpPr>
            <p:cNvPr id="2654254" name="Rectangle 46"/>
            <p:cNvSpPr>
              <a:spLocks noChangeArrowheads="1"/>
            </p:cNvSpPr>
            <p:nvPr/>
          </p:nvSpPr>
          <p:spPr bwMode="auto">
            <a:xfrm>
              <a:off x="1296" y="4176"/>
              <a:ext cx="2352"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dirty="0">
                  <a:solidFill>
                    <a:schemeClr val="bg1"/>
                  </a:solidFill>
                  <a:effectLst>
                    <a:outerShdw blurRad="38100" dist="38100" dir="2700000" algn="tl">
                      <a:srgbClr val="000000"/>
                    </a:outerShdw>
                  </a:effectLst>
                </a:rPr>
                <a:t>Strong </a:t>
              </a:r>
              <a:r>
                <a:rPr lang="en-US" sz="2000" dirty="0" smtClean="0">
                  <a:solidFill>
                    <a:schemeClr val="bg1"/>
                  </a:solidFill>
                  <a:effectLst>
                    <a:outerShdw blurRad="38100" dist="38100" dir="2700000" algn="tl">
                      <a:srgbClr val="000000"/>
                    </a:outerShdw>
                  </a:effectLst>
                </a:rPr>
                <a:t>Interaction:   gluons </a:t>
              </a:r>
              <a:r>
                <a:rPr lang="en-US" sz="2000" dirty="0" err="1" smtClean="0">
                  <a:solidFill>
                    <a:schemeClr val="bg1"/>
                  </a:solidFill>
                  <a:effectLst>
                    <a:outerShdw blurRad="38100" dist="38100" dir="2700000" algn="tl">
                      <a:srgbClr val="000000"/>
                    </a:outerShdw>
                  </a:effectLst>
                </a:rPr>
                <a:t>g</a:t>
              </a:r>
              <a:r>
                <a:rPr lang="en-US" sz="2000" dirty="0" smtClean="0">
                  <a:solidFill>
                    <a:schemeClr val="bg1"/>
                  </a:solidFill>
                  <a:effectLst>
                    <a:outerShdw blurRad="38100" dist="38100" dir="2700000" algn="tl">
                      <a:srgbClr val="000000"/>
                    </a:outerShdw>
                  </a:effectLst>
                </a:rPr>
                <a:t> </a:t>
              </a:r>
              <a:endParaRPr lang="en-US" sz="2000" dirty="0">
                <a:solidFill>
                  <a:schemeClr val="bg1"/>
                </a:solidFill>
                <a:effectLst>
                  <a:outerShdw blurRad="38100" dist="38100" dir="2700000" algn="tl">
                    <a:srgbClr val="000000"/>
                  </a:outerShdw>
                </a:effectLst>
              </a:endParaRPr>
            </a:p>
          </p:txBody>
        </p:sp>
        <p:sp>
          <p:nvSpPr>
            <p:cNvPr id="2654255" name="Rectangle 47"/>
            <p:cNvSpPr>
              <a:spLocks noChangeArrowheads="1"/>
            </p:cNvSpPr>
            <p:nvPr/>
          </p:nvSpPr>
          <p:spPr bwMode="auto">
            <a:xfrm>
              <a:off x="1296" y="3888"/>
              <a:ext cx="3552"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dirty="0">
                  <a:solidFill>
                    <a:schemeClr val="bg1"/>
                  </a:solidFill>
                  <a:effectLst>
                    <a:outerShdw blurRad="38100" dist="38100" dir="2700000" algn="tl">
                      <a:srgbClr val="000000"/>
                    </a:outerShdw>
                  </a:effectLst>
                </a:rPr>
                <a:t>Electromagnetic </a:t>
              </a:r>
              <a:r>
                <a:rPr lang="en-US" sz="2000" dirty="0" smtClean="0">
                  <a:solidFill>
                    <a:schemeClr val="bg1"/>
                  </a:solidFill>
                  <a:effectLst>
                    <a:outerShdw blurRad="38100" dist="38100" dir="2700000" algn="tl">
                      <a:srgbClr val="000000"/>
                    </a:outerShdw>
                  </a:effectLst>
                </a:rPr>
                <a:t>Interaction:  </a:t>
              </a:r>
              <a:r>
                <a:rPr lang="fr-FR" sz="2000" dirty="0" smtClean="0">
                  <a:solidFill>
                    <a:schemeClr val="bg1"/>
                  </a:solidFill>
                  <a:effectLst>
                    <a:outerShdw blurRad="38100" dist="38100" dir="2700000" algn="tl">
                      <a:srgbClr val="000000"/>
                    </a:outerShdw>
                  </a:effectLst>
                </a:rPr>
                <a:t>photons </a:t>
              </a:r>
              <a:r>
                <a:rPr lang="el-GR" sz="2000" dirty="0" smtClean="0">
                  <a:solidFill>
                    <a:schemeClr val="bg1"/>
                  </a:solidFill>
                  <a:effectLst>
                    <a:outerShdw blurRad="38100" dist="38100" dir="2700000" algn="tl">
                      <a:srgbClr val="000000"/>
                    </a:outerShdw>
                  </a:effectLst>
                </a:rPr>
                <a:t>γ</a:t>
              </a:r>
              <a:endParaRPr lang="en-US" sz="2000" dirty="0">
                <a:solidFill>
                  <a:schemeClr val="bg1"/>
                </a:solidFill>
                <a:effectLst>
                  <a:outerShdw blurRad="38100" dist="38100" dir="2700000" algn="tl">
                    <a:srgbClr val="000000"/>
                  </a:outerShdw>
                </a:effectLst>
              </a:endParaRPr>
            </a:p>
          </p:txBody>
        </p:sp>
        <p:sp>
          <p:nvSpPr>
            <p:cNvPr id="2654256" name="Rectangle 48"/>
            <p:cNvSpPr>
              <a:spLocks noChangeArrowheads="1"/>
            </p:cNvSpPr>
            <p:nvPr/>
          </p:nvSpPr>
          <p:spPr bwMode="auto">
            <a:xfrm>
              <a:off x="2496" y="2160"/>
              <a:ext cx="1152"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r>
                <a:rPr lang="en-US" sz="2000" dirty="0">
                  <a:solidFill>
                    <a:schemeClr val="bg1"/>
                  </a:solidFill>
                  <a:effectLst>
                    <a:outerShdw blurRad="38100" dist="38100" dir="2700000" algn="tl">
                      <a:srgbClr val="000000"/>
                    </a:outerShdw>
                  </a:effectLst>
                </a:rPr>
                <a:t>Charge   </a:t>
              </a:r>
              <a:r>
                <a:rPr lang="en-US" sz="2000" b="1" dirty="0">
                  <a:solidFill>
                    <a:schemeClr val="bg1"/>
                  </a:solidFill>
                  <a:effectLst>
                    <a:outerShdw blurRad="38100" dist="38100" dir="2700000" algn="tl">
                      <a:srgbClr val="000000"/>
                    </a:outerShdw>
                  </a:effectLst>
                  <a:latin typeface="Symbol" pitchFamily="-109" charset="2"/>
                </a:rPr>
                <a:t>-</a:t>
              </a:r>
              <a:r>
                <a:rPr lang="en-US" sz="2000" dirty="0">
                  <a:solidFill>
                    <a:schemeClr val="bg1"/>
                  </a:solidFill>
                  <a:effectLst>
                    <a:outerShdw blurRad="38100" dist="38100" dir="2700000" algn="tl">
                      <a:srgbClr val="000000"/>
                    </a:outerShdw>
                  </a:effectLst>
                </a:rPr>
                <a:t>1/3 </a:t>
              </a:r>
            </a:p>
          </p:txBody>
        </p:sp>
        <p:sp>
          <p:nvSpPr>
            <p:cNvPr id="2654257" name="Rectangle 49"/>
            <p:cNvSpPr>
              <a:spLocks noChangeArrowheads="1"/>
            </p:cNvSpPr>
            <p:nvPr/>
          </p:nvSpPr>
          <p:spPr bwMode="auto">
            <a:xfrm>
              <a:off x="2496" y="2448"/>
              <a:ext cx="1152"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Down </a:t>
              </a:r>
            </a:p>
          </p:txBody>
        </p:sp>
        <p:sp>
          <p:nvSpPr>
            <p:cNvPr id="2654258" name="Rectangle 50"/>
            <p:cNvSpPr>
              <a:spLocks noChangeArrowheads="1"/>
            </p:cNvSpPr>
            <p:nvPr/>
          </p:nvSpPr>
          <p:spPr bwMode="auto">
            <a:xfrm>
              <a:off x="2496" y="2736"/>
              <a:ext cx="1152"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Strange </a:t>
              </a:r>
            </a:p>
          </p:txBody>
        </p:sp>
        <p:sp>
          <p:nvSpPr>
            <p:cNvPr id="2654259" name="Rectangle 51"/>
            <p:cNvSpPr>
              <a:spLocks noChangeArrowheads="1"/>
            </p:cNvSpPr>
            <p:nvPr/>
          </p:nvSpPr>
          <p:spPr bwMode="auto">
            <a:xfrm>
              <a:off x="2496" y="3024"/>
              <a:ext cx="1152"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Bottom </a:t>
              </a:r>
            </a:p>
          </p:txBody>
        </p:sp>
        <p:sp>
          <p:nvSpPr>
            <p:cNvPr id="2654260" name="Rectangle 52"/>
            <p:cNvSpPr>
              <a:spLocks noChangeArrowheads="1"/>
            </p:cNvSpPr>
            <p:nvPr/>
          </p:nvSpPr>
          <p:spPr bwMode="auto">
            <a:xfrm>
              <a:off x="3696" y="2160"/>
              <a:ext cx="1152"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Charge       </a:t>
              </a:r>
              <a:r>
                <a:rPr lang="en-US" sz="2000" b="1">
                  <a:solidFill>
                    <a:schemeClr val="bg1"/>
                  </a:solidFill>
                  <a:effectLst>
                    <a:outerShdw blurRad="38100" dist="38100" dir="2700000" algn="tl">
                      <a:srgbClr val="000000"/>
                    </a:outerShdw>
                  </a:effectLst>
                  <a:latin typeface="Symbol" pitchFamily="-109" charset="2"/>
                </a:rPr>
                <a:t>-</a:t>
              </a:r>
              <a:r>
                <a:rPr lang="en-US" sz="2000">
                  <a:solidFill>
                    <a:schemeClr val="bg1"/>
                  </a:solidFill>
                  <a:effectLst>
                    <a:outerShdw blurRad="38100" dist="38100" dir="2700000" algn="tl">
                      <a:srgbClr val="000000"/>
                    </a:outerShdw>
                  </a:effectLst>
                </a:rPr>
                <a:t>1 </a:t>
              </a:r>
            </a:p>
          </p:txBody>
        </p:sp>
        <p:sp>
          <p:nvSpPr>
            <p:cNvPr id="2654261" name="Rectangle 53"/>
            <p:cNvSpPr>
              <a:spLocks noChangeArrowheads="1"/>
            </p:cNvSpPr>
            <p:nvPr/>
          </p:nvSpPr>
          <p:spPr bwMode="auto">
            <a:xfrm>
              <a:off x="3696" y="2448"/>
              <a:ext cx="1152"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Electron </a:t>
              </a:r>
            </a:p>
          </p:txBody>
        </p:sp>
        <p:sp>
          <p:nvSpPr>
            <p:cNvPr id="2654262" name="Rectangle 54"/>
            <p:cNvSpPr>
              <a:spLocks noChangeArrowheads="1"/>
            </p:cNvSpPr>
            <p:nvPr/>
          </p:nvSpPr>
          <p:spPr bwMode="auto">
            <a:xfrm>
              <a:off x="3696" y="2736"/>
              <a:ext cx="1152"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Muon </a:t>
              </a:r>
            </a:p>
          </p:txBody>
        </p:sp>
        <p:sp>
          <p:nvSpPr>
            <p:cNvPr id="2654263" name="Rectangle 55"/>
            <p:cNvSpPr>
              <a:spLocks noChangeArrowheads="1"/>
            </p:cNvSpPr>
            <p:nvPr/>
          </p:nvSpPr>
          <p:spPr bwMode="auto">
            <a:xfrm>
              <a:off x="3696" y="3024"/>
              <a:ext cx="1152"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Tau </a:t>
              </a:r>
            </a:p>
          </p:txBody>
        </p:sp>
        <p:sp>
          <p:nvSpPr>
            <p:cNvPr id="2654264" name="Rectangle 56"/>
            <p:cNvSpPr>
              <a:spLocks noChangeArrowheads="1"/>
            </p:cNvSpPr>
            <p:nvPr/>
          </p:nvSpPr>
          <p:spPr bwMode="auto">
            <a:xfrm>
              <a:off x="4896" y="2160"/>
              <a:ext cx="1152"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Charge        </a:t>
              </a:r>
              <a:r>
                <a:rPr lang="en-US" sz="2000" b="1">
                  <a:solidFill>
                    <a:schemeClr val="bg1"/>
                  </a:solidFill>
                  <a:effectLst>
                    <a:outerShdw blurRad="38100" dist="38100" dir="2700000" algn="tl">
                      <a:srgbClr val="000000"/>
                    </a:outerShdw>
                  </a:effectLst>
                  <a:latin typeface="Symbol" pitchFamily="-109" charset="2"/>
                </a:rPr>
                <a:t>0</a:t>
              </a:r>
              <a:r>
                <a:rPr lang="en-US" sz="2000">
                  <a:solidFill>
                    <a:schemeClr val="bg1"/>
                  </a:solidFill>
                  <a:effectLst>
                    <a:outerShdw blurRad="38100" dist="38100" dir="2700000" algn="tl">
                      <a:srgbClr val="000000"/>
                    </a:outerShdw>
                  </a:effectLst>
                </a:rPr>
                <a:t> </a:t>
              </a:r>
            </a:p>
          </p:txBody>
        </p:sp>
        <p:sp>
          <p:nvSpPr>
            <p:cNvPr id="2654265" name="Rectangle 57"/>
            <p:cNvSpPr>
              <a:spLocks noChangeArrowheads="1"/>
            </p:cNvSpPr>
            <p:nvPr/>
          </p:nvSpPr>
          <p:spPr bwMode="auto">
            <a:xfrm>
              <a:off x="4896" y="2448"/>
              <a:ext cx="1152"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e-Neutrino </a:t>
              </a:r>
            </a:p>
          </p:txBody>
        </p:sp>
        <p:sp>
          <p:nvSpPr>
            <p:cNvPr id="2654266" name="Rectangle 58"/>
            <p:cNvSpPr>
              <a:spLocks noChangeArrowheads="1"/>
            </p:cNvSpPr>
            <p:nvPr/>
          </p:nvSpPr>
          <p:spPr bwMode="auto">
            <a:xfrm>
              <a:off x="4896" y="2736"/>
              <a:ext cx="1152"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r>
                <a:rPr lang="en-US" sz="2000" b="1">
                  <a:solidFill>
                    <a:srgbClr val="1C1C1C"/>
                  </a:solidFill>
                  <a:effectLst>
                    <a:outerShdw blurRad="38100" dist="38100" dir="2700000" algn="tl">
                      <a:srgbClr val="000000"/>
                    </a:outerShdw>
                  </a:effectLst>
                  <a:latin typeface="Symbol" pitchFamily="-109" charset="2"/>
                </a:rPr>
                <a:t>m</a:t>
              </a:r>
              <a:r>
                <a:rPr lang="en-US" sz="2000">
                  <a:solidFill>
                    <a:srgbClr val="1C1C1C"/>
                  </a:solidFill>
                  <a:effectLst>
                    <a:outerShdw blurRad="38100" dist="38100" dir="2700000" algn="tl">
                      <a:srgbClr val="000000"/>
                    </a:outerShdw>
                  </a:effectLst>
                </a:rPr>
                <a:t>-Neutrino </a:t>
              </a:r>
            </a:p>
          </p:txBody>
        </p:sp>
        <p:sp>
          <p:nvSpPr>
            <p:cNvPr id="2654267" name="Rectangle 59"/>
            <p:cNvSpPr>
              <a:spLocks noChangeArrowheads="1"/>
            </p:cNvSpPr>
            <p:nvPr/>
          </p:nvSpPr>
          <p:spPr bwMode="auto">
            <a:xfrm>
              <a:off x="4896" y="3024"/>
              <a:ext cx="1152"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r>
                <a:rPr lang="en-US" sz="2000" b="1">
                  <a:solidFill>
                    <a:srgbClr val="1C1C1C"/>
                  </a:solidFill>
                  <a:effectLst>
                    <a:outerShdw blurRad="38100" dist="38100" dir="2700000" algn="tl">
                      <a:srgbClr val="000000"/>
                    </a:outerShdw>
                  </a:effectLst>
                  <a:latin typeface="Symbol" pitchFamily="-109" charset="2"/>
                </a:rPr>
                <a:t>t</a:t>
              </a:r>
              <a:r>
                <a:rPr lang="en-US" sz="2000">
                  <a:solidFill>
                    <a:srgbClr val="1C1C1C"/>
                  </a:solidFill>
                  <a:effectLst>
                    <a:outerShdw blurRad="38100" dist="38100" dir="2700000" algn="tl">
                      <a:srgbClr val="000000"/>
                    </a:outerShdw>
                  </a:effectLst>
                </a:rPr>
                <a:t>-Neutrino </a:t>
              </a:r>
            </a:p>
          </p:txBody>
        </p:sp>
        <p:sp>
          <p:nvSpPr>
            <p:cNvPr id="2654268" name="Rectangle 60"/>
            <p:cNvSpPr>
              <a:spLocks noChangeArrowheads="1"/>
            </p:cNvSpPr>
            <p:nvPr/>
          </p:nvSpPr>
          <p:spPr bwMode="auto">
            <a:xfrm>
              <a:off x="4896" y="3024"/>
              <a:ext cx="1152" cy="192"/>
            </a:xfrm>
            <a:prstGeom prst="rect">
              <a:avLst/>
            </a:prstGeom>
            <a:noFill/>
            <a:ln w="9525">
              <a:noFill/>
              <a:miter lim="800000"/>
              <a:headEnd/>
              <a:tailEnd/>
            </a:ln>
            <a:effectLst/>
          </p:spPr>
          <p:txBody>
            <a:bodyPr wrap="none" anchor="ctr">
              <a:prstTxWarp prst="textNoShape">
                <a:avLst/>
              </a:prstTxWarp>
            </a:bodyPr>
            <a:lstStyle/>
            <a:p>
              <a:pPr algn="r"/>
              <a:r>
                <a:rPr lang="en-US" sz="2000" b="1" dirty="0" err="1">
                  <a:solidFill>
                    <a:srgbClr val="1C1C1C"/>
                  </a:solidFill>
                  <a:effectLst>
                    <a:outerShdw blurRad="38100" dist="38100" dir="2700000" algn="tl">
                      <a:srgbClr val="000000"/>
                    </a:outerShdw>
                  </a:effectLst>
                  <a:latin typeface="Symbol" pitchFamily="-109" charset="2"/>
                </a:rPr>
                <a:t>n</a:t>
              </a:r>
              <a:r>
                <a:rPr lang="en-US" b="1" baseline="-25000" dirty="0" err="1">
                  <a:solidFill>
                    <a:srgbClr val="1C1C1C"/>
                  </a:solidFill>
                  <a:effectLst>
                    <a:outerShdw blurRad="38100" dist="38100" dir="2700000" algn="tl">
                      <a:srgbClr val="000000"/>
                    </a:outerShdw>
                  </a:effectLst>
                  <a:latin typeface="Symbol" pitchFamily="-109" charset="2"/>
                </a:rPr>
                <a:t>t</a:t>
              </a:r>
              <a:endParaRPr lang="en-US" b="1" baseline="-25000" dirty="0">
                <a:solidFill>
                  <a:srgbClr val="1C1C1C"/>
                </a:solidFill>
                <a:effectLst>
                  <a:outerShdw blurRad="38100" dist="38100" dir="2700000" algn="tl">
                    <a:srgbClr val="000000"/>
                  </a:outerShdw>
                </a:effectLst>
                <a:latin typeface="Symbol" pitchFamily="-109" charset="2"/>
              </a:endParaRPr>
            </a:p>
          </p:txBody>
        </p:sp>
        <p:sp>
          <p:nvSpPr>
            <p:cNvPr id="2654269" name="Rectangle 61"/>
            <p:cNvSpPr>
              <a:spLocks noChangeArrowheads="1"/>
            </p:cNvSpPr>
            <p:nvPr/>
          </p:nvSpPr>
          <p:spPr bwMode="auto">
            <a:xfrm>
              <a:off x="4896" y="2736"/>
              <a:ext cx="1152" cy="192"/>
            </a:xfrm>
            <a:prstGeom prst="rect">
              <a:avLst/>
            </a:prstGeom>
            <a:noFill/>
            <a:ln w="9525">
              <a:noFill/>
              <a:miter lim="800000"/>
              <a:headEnd/>
              <a:tailEnd/>
            </a:ln>
            <a:effectLst/>
          </p:spPr>
          <p:txBody>
            <a:bodyPr wrap="none" anchor="ctr">
              <a:prstTxWarp prst="textNoShape">
                <a:avLst/>
              </a:prstTxWarp>
            </a:bodyPr>
            <a:lstStyle/>
            <a:p>
              <a:pPr algn="r"/>
              <a:r>
                <a:rPr lang="en-US" sz="2000" b="1" dirty="0">
                  <a:solidFill>
                    <a:srgbClr val="1C1C1C"/>
                  </a:solidFill>
                  <a:effectLst>
                    <a:outerShdw blurRad="38100" dist="38100" dir="2700000" algn="tl">
                      <a:srgbClr val="000000"/>
                    </a:outerShdw>
                  </a:effectLst>
                  <a:latin typeface="Symbol" pitchFamily="-109" charset="2"/>
                </a:rPr>
                <a:t>n</a:t>
              </a:r>
              <a:r>
                <a:rPr lang="en-US" b="1" baseline="-25000" dirty="0">
                  <a:solidFill>
                    <a:srgbClr val="1C1C1C"/>
                  </a:solidFill>
                  <a:effectLst>
                    <a:outerShdw blurRad="38100" dist="38100" dir="2700000" algn="tl">
                      <a:srgbClr val="000000"/>
                    </a:outerShdw>
                  </a:effectLst>
                  <a:latin typeface="Symbol" pitchFamily="-109" charset="2"/>
                </a:rPr>
                <a:t>m</a:t>
              </a:r>
            </a:p>
          </p:txBody>
        </p:sp>
        <p:sp>
          <p:nvSpPr>
            <p:cNvPr id="2654270" name="Rectangle 62"/>
            <p:cNvSpPr>
              <a:spLocks noChangeArrowheads="1"/>
            </p:cNvSpPr>
            <p:nvPr/>
          </p:nvSpPr>
          <p:spPr bwMode="auto">
            <a:xfrm>
              <a:off x="4896" y="2448"/>
              <a:ext cx="1152" cy="192"/>
            </a:xfrm>
            <a:prstGeom prst="rect">
              <a:avLst/>
            </a:prstGeom>
            <a:noFill/>
            <a:ln w="9525">
              <a:noFill/>
              <a:miter lim="800000"/>
              <a:headEnd/>
              <a:tailEnd/>
            </a:ln>
            <a:effectLst/>
          </p:spPr>
          <p:txBody>
            <a:bodyPr wrap="none" anchor="ctr">
              <a:prstTxWarp prst="textNoShape">
                <a:avLst/>
              </a:prstTxWarp>
            </a:bodyPr>
            <a:lstStyle/>
            <a:p>
              <a:pPr algn="r"/>
              <a:r>
                <a:rPr lang="en-US" sz="2000" b="1" dirty="0">
                  <a:solidFill>
                    <a:srgbClr val="1C1C1C"/>
                  </a:solidFill>
                  <a:effectLst>
                    <a:outerShdw blurRad="38100" dist="38100" dir="2700000" algn="tl">
                      <a:srgbClr val="000000"/>
                    </a:outerShdw>
                  </a:effectLst>
                  <a:latin typeface="Symbol" pitchFamily="-109" charset="2"/>
                </a:rPr>
                <a:t>n</a:t>
              </a:r>
              <a:r>
                <a:rPr lang="en-US" b="1" baseline="-25000" dirty="0">
                  <a:solidFill>
                    <a:srgbClr val="1C1C1C"/>
                  </a:solidFill>
                  <a:effectLst>
                    <a:outerShdw blurRad="38100" dist="38100" dir="2700000" algn="tl">
                      <a:srgbClr val="000000"/>
                    </a:outerShdw>
                  </a:effectLst>
                </a:rPr>
                <a:t>e</a:t>
              </a:r>
            </a:p>
          </p:txBody>
        </p:sp>
        <p:sp>
          <p:nvSpPr>
            <p:cNvPr id="2654271" name="Rectangle 63"/>
            <p:cNvSpPr>
              <a:spLocks noChangeArrowheads="1"/>
            </p:cNvSpPr>
            <p:nvPr/>
          </p:nvSpPr>
          <p:spPr bwMode="auto">
            <a:xfrm>
              <a:off x="3696" y="2448"/>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e</a:t>
              </a:r>
            </a:p>
          </p:txBody>
        </p:sp>
        <p:sp>
          <p:nvSpPr>
            <p:cNvPr id="2654272" name="Rectangle 64"/>
            <p:cNvSpPr>
              <a:spLocks noChangeArrowheads="1"/>
            </p:cNvSpPr>
            <p:nvPr/>
          </p:nvSpPr>
          <p:spPr bwMode="auto">
            <a:xfrm>
              <a:off x="3696" y="2736"/>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b="1">
                  <a:solidFill>
                    <a:srgbClr val="1C1C1C"/>
                  </a:solidFill>
                  <a:effectLst>
                    <a:outerShdw blurRad="38100" dist="38100" dir="2700000" algn="tl">
                      <a:srgbClr val="000000"/>
                    </a:outerShdw>
                  </a:effectLst>
                  <a:latin typeface="Symbol" pitchFamily="-109" charset="2"/>
                </a:rPr>
                <a:t>m</a:t>
              </a:r>
            </a:p>
          </p:txBody>
        </p:sp>
        <p:sp>
          <p:nvSpPr>
            <p:cNvPr id="2654273" name="Rectangle 65"/>
            <p:cNvSpPr>
              <a:spLocks noChangeArrowheads="1"/>
            </p:cNvSpPr>
            <p:nvPr/>
          </p:nvSpPr>
          <p:spPr bwMode="auto">
            <a:xfrm>
              <a:off x="3696" y="3024"/>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b="1">
                  <a:solidFill>
                    <a:srgbClr val="1C1C1C"/>
                  </a:solidFill>
                  <a:effectLst>
                    <a:outerShdw blurRad="38100" dist="38100" dir="2700000" algn="tl">
                      <a:srgbClr val="000000"/>
                    </a:outerShdw>
                  </a:effectLst>
                  <a:latin typeface="Symbol" pitchFamily="-109" charset="2"/>
                </a:rPr>
                <a:t>t</a:t>
              </a:r>
            </a:p>
          </p:txBody>
        </p:sp>
        <p:sp>
          <p:nvSpPr>
            <p:cNvPr id="2654274" name="Rectangle 66"/>
            <p:cNvSpPr>
              <a:spLocks noChangeArrowheads="1"/>
            </p:cNvSpPr>
            <p:nvPr/>
          </p:nvSpPr>
          <p:spPr bwMode="auto">
            <a:xfrm>
              <a:off x="2496" y="2448"/>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d</a:t>
              </a:r>
            </a:p>
          </p:txBody>
        </p:sp>
        <p:sp>
          <p:nvSpPr>
            <p:cNvPr id="2654275" name="Rectangle 67"/>
            <p:cNvSpPr>
              <a:spLocks noChangeArrowheads="1"/>
            </p:cNvSpPr>
            <p:nvPr/>
          </p:nvSpPr>
          <p:spPr bwMode="auto">
            <a:xfrm>
              <a:off x="2496" y="2736"/>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s</a:t>
              </a:r>
            </a:p>
          </p:txBody>
        </p:sp>
        <p:sp>
          <p:nvSpPr>
            <p:cNvPr id="2654276" name="Rectangle 68"/>
            <p:cNvSpPr>
              <a:spLocks noChangeArrowheads="1"/>
            </p:cNvSpPr>
            <p:nvPr/>
          </p:nvSpPr>
          <p:spPr bwMode="auto">
            <a:xfrm>
              <a:off x="2496" y="3024"/>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b</a:t>
              </a:r>
            </a:p>
          </p:txBody>
        </p:sp>
        <p:sp>
          <p:nvSpPr>
            <p:cNvPr id="2654277" name="Rectangle 69"/>
            <p:cNvSpPr>
              <a:spLocks noChangeArrowheads="1"/>
            </p:cNvSpPr>
            <p:nvPr/>
          </p:nvSpPr>
          <p:spPr bwMode="auto">
            <a:xfrm>
              <a:off x="1296" y="2448"/>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u</a:t>
              </a:r>
            </a:p>
          </p:txBody>
        </p:sp>
        <p:sp>
          <p:nvSpPr>
            <p:cNvPr id="2654278" name="Rectangle 70"/>
            <p:cNvSpPr>
              <a:spLocks noChangeArrowheads="1"/>
            </p:cNvSpPr>
            <p:nvPr/>
          </p:nvSpPr>
          <p:spPr bwMode="auto">
            <a:xfrm>
              <a:off x="1296" y="2736"/>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c</a:t>
              </a:r>
            </a:p>
          </p:txBody>
        </p:sp>
        <p:sp>
          <p:nvSpPr>
            <p:cNvPr id="2654279" name="Rectangle 71"/>
            <p:cNvSpPr>
              <a:spLocks noChangeArrowheads="1"/>
            </p:cNvSpPr>
            <p:nvPr/>
          </p:nvSpPr>
          <p:spPr bwMode="auto">
            <a:xfrm>
              <a:off x="1296" y="3024"/>
              <a:ext cx="1152" cy="240"/>
            </a:xfrm>
            <a:prstGeom prst="rect">
              <a:avLst/>
            </a:prstGeom>
            <a:noFill/>
            <a:ln w="9525">
              <a:noFill/>
              <a:miter lim="800000"/>
              <a:headEnd/>
              <a:tailEnd/>
            </a:ln>
            <a:effectLst/>
          </p:spPr>
          <p:txBody>
            <a:bodyPr wrap="none" anchor="ctr">
              <a:prstTxWarp prst="textNoShape">
                <a:avLst/>
              </a:prstTxWarp>
            </a:bodyPr>
            <a:lstStyle/>
            <a:p>
              <a:pPr algn="r"/>
              <a:r>
                <a:rPr lang="en-US" sz="2000">
                  <a:solidFill>
                    <a:srgbClr val="1C1C1C"/>
                  </a:solidFill>
                  <a:effectLst>
                    <a:outerShdw blurRad="38100" dist="38100" dir="2700000" algn="tl">
                      <a:srgbClr val="000000"/>
                    </a:outerShdw>
                  </a:effectLst>
                </a:rPr>
                <a:t>t</a:t>
              </a:r>
            </a:p>
          </p:txBody>
        </p:sp>
        <p:sp>
          <p:nvSpPr>
            <p:cNvPr id="2654280" name="Rectangle 72"/>
            <p:cNvSpPr>
              <a:spLocks noChangeArrowheads="1"/>
            </p:cNvSpPr>
            <p:nvPr/>
          </p:nvSpPr>
          <p:spPr bwMode="auto">
            <a:xfrm>
              <a:off x="96" y="2448"/>
              <a:ext cx="1152"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1. Family</a:t>
              </a:r>
            </a:p>
          </p:txBody>
        </p:sp>
        <p:sp>
          <p:nvSpPr>
            <p:cNvPr id="2654281" name="Rectangle 73"/>
            <p:cNvSpPr>
              <a:spLocks noChangeArrowheads="1"/>
            </p:cNvSpPr>
            <p:nvPr/>
          </p:nvSpPr>
          <p:spPr bwMode="auto">
            <a:xfrm>
              <a:off x="96" y="2736"/>
              <a:ext cx="1152"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2. Family </a:t>
              </a:r>
            </a:p>
          </p:txBody>
        </p:sp>
        <p:sp>
          <p:nvSpPr>
            <p:cNvPr id="2654282" name="Rectangle 74"/>
            <p:cNvSpPr>
              <a:spLocks noChangeArrowheads="1"/>
            </p:cNvSpPr>
            <p:nvPr/>
          </p:nvSpPr>
          <p:spPr bwMode="auto">
            <a:xfrm>
              <a:off x="96" y="3024"/>
              <a:ext cx="1152"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3. Family</a:t>
              </a:r>
            </a:p>
          </p:txBody>
        </p:sp>
      </p:grpSp>
      <p:sp>
        <p:nvSpPr>
          <p:cNvPr id="75" name="ZoneTexte 74"/>
          <p:cNvSpPr txBox="1"/>
          <p:nvPr/>
        </p:nvSpPr>
        <p:spPr>
          <a:xfrm>
            <a:off x="1600200" y="228600"/>
            <a:ext cx="5715000" cy="523220"/>
          </a:xfrm>
          <a:prstGeom prst="rect">
            <a:avLst/>
          </a:prstGeom>
          <a:noFill/>
        </p:spPr>
        <p:txBody>
          <a:bodyPr wrap="square" rtlCol="0">
            <a:spAutoFit/>
          </a:bodyPr>
          <a:lstStyle/>
          <a:p>
            <a:r>
              <a:rPr lang="fr-FR" sz="2800" dirty="0" smtClean="0">
                <a:solidFill>
                  <a:srgbClr val="FFFFFF"/>
                </a:solidFill>
                <a:latin typeface="Cambria"/>
                <a:cs typeface="Cambria"/>
              </a:rPr>
              <a:t>Standard model of </a:t>
            </a:r>
            <a:r>
              <a:rPr lang="fr-FR" sz="2800" dirty="0" err="1" smtClean="0">
                <a:solidFill>
                  <a:srgbClr val="FFFFFF"/>
                </a:solidFill>
                <a:latin typeface="Cambria"/>
                <a:cs typeface="Cambria"/>
              </a:rPr>
              <a:t>particle</a:t>
            </a:r>
            <a:r>
              <a:rPr lang="fr-FR" sz="2800" dirty="0" smtClean="0">
                <a:solidFill>
                  <a:srgbClr val="FFFFFF"/>
                </a:solidFill>
                <a:latin typeface="Cambria"/>
                <a:cs typeface="Cambria"/>
              </a:rPr>
              <a:t> </a:t>
            </a:r>
            <a:r>
              <a:rPr lang="fr-FR" sz="2800" dirty="0" err="1" smtClean="0">
                <a:solidFill>
                  <a:srgbClr val="FFFFFF"/>
                </a:solidFill>
                <a:latin typeface="Cambria"/>
                <a:cs typeface="Cambria"/>
              </a:rPr>
              <a:t>physics</a:t>
            </a:r>
            <a:endParaRPr lang="fr-FR" sz="2800" dirty="0">
              <a:solidFill>
                <a:srgbClr val="FFFFFF"/>
              </a:solidFill>
              <a:latin typeface="Cambria"/>
              <a:cs typeface="Cambri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2400"/>
            <a:ext cx="8229600" cy="792162"/>
          </a:xfrm>
        </p:spPr>
        <p:txBody>
          <a:bodyPr/>
          <a:lstStyle/>
          <a:p>
            <a:r>
              <a:rPr lang="en-GB" sz="2800" b="1" i="1" dirty="0" smtClean="0">
                <a:solidFill>
                  <a:srgbClr val="FFFFFF"/>
                </a:solidFill>
                <a:latin typeface="Cambria"/>
                <a:cs typeface="Cambria"/>
              </a:rPr>
              <a:t>Proton decay  </a:t>
            </a:r>
            <a:r>
              <a:rPr lang="en-GB" sz="2800" i="1" dirty="0" smtClean="0">
                <a:solidFill>
                  <a:srgbClr val="FFFFFF"/>
                </a:solidFill>
                <a:latin typeface="Cambria"/>
                <a:cs typeface="Cambria"/>
              </a:rPr>
              <a:t>  Physics reach</a:t>
            </a:r>
            <a:endParaRPr lang="fr-FR" sz="2800" dirty="0"/>
          </a:p>
        </p:txBody>
      </p:sp>
      <p:pic>
        <p:nvPicPr>
          <p:cNvPr id="10" name="Image 9"/>
          <p:cNvPicPr>
            <a:picLocks noChangeAspect="1"/>
          </p:cNvPicPr>
          <p:nvPr/>
        </p:nvPicPr>
        <p:blipFill>
          <a:blip r:embed="rId2"/>
          <a:stretch>
            <a:fillRect/>
          </a:stretch>
        </p:blipFill>
        <p:spPr>
          <a:xfrm>
            <a:off x="685800" y="838200"/>
            <a:ext cx="7700166" cy="5613400"/>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152400"/>
            <a:ext cx="8229600" cy="792162"/>
          </a:xfrm>
        </p:spPr>
        <p:txBody>
          <a:bodyPr/>
          <a:lstStyle/>
          <a:p>
            <a:r>
              <a:rPr lang="en-GB" sz="2800" b="1" i="1" dirty="0" smtClean="0">
                <a:solidFill>
                  <a:srgbClr val="FFFFFF"/>
                </a:solidFill>
                <a:latin typeface="Cambria"/>
                <a:cs typeface="Cambria"/>
              </a:rPr>
              <a:t>Megaton detectors, </a:t>
            </a:r>
            <a:r>
              <a:rPr lang="en-GB" sz="2800" i="1" dirty="0" smtClean="0">
                <a:solidFill>
                  <a:srgbClr val="FFFFFF"/>
                </a:solidFill>
                <a:latin typeface="Cambria"/>
                <a:cs typeface="Cambria"/>
              </a:rPr>
              <a:t>Physics reach</a:t>
            </a:r>
            <a:endParaRPr lang="fr-FR" sz="2800" dirty="0"/>
          </a:p>
        </p:txBody>
      </p:sp>
      <p:pic>
        <p:nvPicPr>
          <p:cNvPr id="5" name="Image 4"/>
          <p:cNvPicPr>
            <a:picLocks noChangeAspect="1"/>
          </p:cNvPicPr>
          <p:nvPr/>
        </p:nvPicPr>
        <p:blipFill>
          <a:blip r:embed="rId2"/>
          <a:stretch>
            <a:fillRect/>
          </a:stretch>
        </p:blipFill>
        <p:spPr>
          <a:xfrm>
            <a:off x="914400" y="914400"/>
            <a:ext cx="7696200" cy="5555152"/>
          </a:xfrm>
          <a:prstGeom prst="rect">
            <a:avLst/>
          </a:prstGeom>
        </p:spPr>
      </p:pic>
      <p:grpSp>
        <p:nvGrpSpPr>
          <p:cNvPr id="6" name="Group 15"/>
          <p:cNvGrpSpPr>
            <a:grpSpLocks/>
          </p:cNvGrpSpPr>
          <p:nvPr/>
        </p:nvGrpSpPr>
        <p:grpSpPr bwMode="auto">
          <a:xfrm>
            <a:off x="1676400" y="762000"/>
            <a:ext cx="6329363" cy="1730375"/>
            <a:chOff x="536" y="468"/>
            <a:chExt cx="3987" cy="1090"/>
          </a:xfrm>
        </p:grpSpPr>
        <p:pic>
          <p:nvPicPr>
            <p:cNvPr id="7" name="Picture 5"/>
            <p:cNvPicPr>
              <a:picLocks noChangeAspect="1" noChangeArrowheads="1"/>
            </p:cNvPicPr>
            <p:nvPr/>
          </p:nvPicPr>
          <p:blipFill>
            <a:blip r:embed="rId3"/>
            <a:srcRect t="3017"/>
            <a:stretch>
              <a:fillRect/>
            </a:stretch>
          </p:blipFill>
          <p:spPr bwMode="auto">
            <a:xfrm>
              <a:off x="536" y="472"/>
              <a:ext cx="1676" cy="1086"/>
            </a:xfrm>
            <a:prstGeom prst="rect">
              <a:avLst/>
            </a:prstGeom>
            <a:noFill/>
            <a:ln w="12700">
              <a:noFill/>
              <a:miter lim="800000"/>
              <a:headEnd/>
              <a:tailEnd/>
            </a:ln>
            <a:effectLst/>
          </p:spPr>
        </p:pic>
        <p:pic>
          <p:nvPicPr>
            <p:cNvPr id="8" name="Picture 6"/>
            <p:cNvPicPr>
              <a:picLocks noChangeAspect="1" noChangeArrowheads="1"/>
            </p:cNvPicPr>
            <p:nvPr/>
          </p:nvPicPr>
          <p:blipFill>
            <a:blip r:embed="rId4"/>
            <a:srcRect t="1358"/>
            <a:stretch>
              <a:fillRect/>
            </a:stretch>
          </p:blipFill>
          <p:spPr bwMode="auto">
            <a:xfrm>
              <a:off x="2874" y="468"/>
              <a:ext cx="1649" cy="1089"/>
            </a:xfrm>
            <a:prstGeom prst="rect">
              <a:avLst/>
            </a:prstGeom>
            <a:noFill/>
            <a:ln w="9525">
              <a:noFill/>
              <a:miter lim="800000"/>
              <a:headEnd/>
              <a:tailEnd/>
            </a:ln>
          </p:spPr>
        </p:pic>
        <p:pic>
          <p:nvPicPr>
            <p:cNvPr id="9" name="Picture 7"/>
            <p:cNvPicPr>
              <a:picLocks noChangeAspect="1" noChangeArrowheads="1"/>
            </p:cNvPicPr>
            <p:nvPr/>
          </p:nvPicPr>
          <p:blipFill>
            <a:blip r:embed="rId5"/>
            <a:srcRect/>
            <a:stretch>
              <a:fillRect/>
            </a:stretch>
          </p:blipFill>
          <p:spPr bwMode="auto">
            <a:xfrm>
              <a:off x="3538" y="1104"/>
              <a:ext cx="864" cy="271"/>
            </a:xfrm>
            <a:prstGeom prst="rect">
              <a:avLst/>
            </a:prstGeom>
            <a:noFill/>
            <a:ln w="9525">
              <a:noFill/>
              <a:miter lim="800000"/>
              <a:headEnd/>
              <a:tailEnd/>
            </a:ln>
          </p:spPr>
        </p:pic>
        <p:pic>
          <p:nvPicPr>
            <p:cNvPr id="11" name="Picture 8"/>
            <p:cNvPicPr>
              <a:picLocks noChangeAspect="1" noChangeArrowheads="1"/>
            </p:cNvPicPr>
            <p:nvPr/>
          </p:nvPicPr>
          <p:blipFill>
            <a:blip r:embed="rId6"/>
            <a:srcRect/>
            <a:stretch>
              <a:fillRect/>
            </a:stretch>
          </p:blipFill>
          <p:spPr bwMode="auto">
            <a:xfrm>
              <a:off x="1203" y="1047"/>
              <a:ext cx="829" cy="26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1828800" y="304800"/>
            <a:ext cx="6934200" cy="954107"/>
          </a:xfrm>
          <a:prstGeom prst="rect">
            <a:avLst/>
          </a:prstGeom>
          <a:noFill/>
        </p:spPr>
        <p:txBody>
          <a:bodyPr wrap="square" rtlCol="0">
            <a:spAutoFit/>
          </a:bodyPr>
          <a:lstStyle/>
          <a:p>
            <a:r>
              <a:rPr lang="en-GB" sz="2800" dirty="0" smtClean="0">
                <a:solidFill>
                  <a:srgbClr val="FFFFFF"/>
                </a:solidFill>
                <a:latin typeface="Cambria"/>
                <a:cs typeface="Cambria"/>
              </a:rPr>
              <a:t>Proton decay detectors </a:t>
            </a:r>
            <a:r>
              <a:rPr lang="fr-FR" sz="2800" dirty="0" smtClean="0">
                <a:solidFill>
                  <a:srgbClr val="FFFFFF"/>
                </a:solidFill>
                <a:latin typeface="Cambria"/>
                <a:cs typeface="Cambria"/>
                <a:sym typeface="Wingdings"/>
              </a:rPr>
              <a:t> first </a:t>
            </a:r>
            <a:r>
              <a:rPr lang="fr-FR" sz="2800" dirty="0" err="1" smtClean="0">
                <a:solidFill>
                  <a:srgbClr val="FFFFFF"/>
                </a:solidFill>
                <a:latin typeface="Cambria"/>
                <a:cs typeface="Cambria"/>
                <a:sym typeface="Wingdings"/>
              </a:rPr>
              <a:t>astroparticle</a:t>
            </a:r>
            <a:r>
              <a:rPr lang="fr-FR" sz="2800" dirty="0" smtClean="0">
                <a:solidFill>
                  <a:srgbClr val="FFFFFF"/>
                </a:solidFill>
                <a:latin typeface="Cambria"/>
                <a:cs typeface="Cambria"/>
                <a:sym typeface="Wingdings"/>
              </a:rPr>
              <a:t> neutrino </a:t>
            </a:r>
            <a:r>
              <a:rPr lang="fr-FR" sz="2800" dirty="0" err="1" smtClean="0">
                <a:solidFill>
                  <a:srgbClr val="FFFFFF"/>
                </a:solidFill>
                <a:latin typeface="Cambria"/>
                <a:cs typeface="Cambria"/>
                <a:sym typeface="Wingdings"/>
              </a:rPr>
              <a:t>astrophysics</a:t>
            </a:r>
            <a:r>
              <a:rPr lang="fr-FR" sz="2800" dirty="0" smtClean="0">
                <a:solidFill>
                  <a:srgbClr val="FFFFFF"/>
                </a:solidFill>
                <a:latin typeface="Cambria"/>
                <a:cs typeface="Cambria"/>
                <a:sym typeface="Wingdings"/>
              </a:rPr>
              <a:t> </a:t>
            </a:r>
            <a:endParaRPr lang="en-GB" sz="2800" dirty="0" smtClean="0">
              <a:solidFill>
                <a:srgbClr val="FFFFFF"/>
              </a:solidFill>
              <a:latin typeface="Cambria"/>
              <a:cs typeface="Cambria"/>
            </a:endParaRPr>
          </a:p>
        </p:txBody>
      </p:sp>
      <p:pic>
        <p:nvPicPr>
          <p:cNvPr id="4" name="Image 3"/>
          <p:cNvPicPr>
            <a:picLocks noChangeAspect="1"/>
          </p:cNvPicPr>
          <p:nvPr/>
        </p:nvPicPr>
        <p:blipFill>
          <a:blip r:embed="rId2"/>
          <a:stretch>
            <a:fillRect/>
          </a:stretch>
        </p:blipFill>
        <p:spPr>
          <a:xfrm>
            <a:off x="2362200" y="1752600"/>
            <a:ext cx="4495800" cy="4481505"/>
          </a:xfrm>
          <a:prstGeom prst="rect">
            <a:avLst/>
          </a:prstGeom>
        </p:spPr>
      </p:pic>
      <p:sp>
        <p:nvSpPr>
          <p:cNvPr id="5" name="Ellipse 4"/>
          <p:cNvSpPr/>
          <p:nvPr/>
        </p:nvSpPr>
        <p:spPr bwMode="auto">
          <a:xfrm>
            <a:off x="3429000" y="2438400"/>
            <a:ext cx="2362200" cy="2057400"/>
          </a:xfrm>
          <a:prstGeom prst="ellipse">
            <a:avLst/>
          </a:prstGeom>
          <a:noFill/>
          <a:ln w="57150" cap="flat" cmpd="sng" algn="ctr">
            <a:solidFill>
              <a:srgbClr val="FA1D1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46808" y="914400"/>
            <a:ext cx="8372387" cy="5105400"/>
          </a:xfrm>
          <a:prstGeom prst="rect">
            <a:avLst/>
          </a:prstGeom>
        </p:spPr>
      </p:pic>
      <p:pic>
        <p:nvPicPr>
          <p:cNvPr id="5" name="Image 4"/>
          <p:cNvPicPr>
            <a:picLocks noChangeAspect="1"/>
          </p:cNvPicPr>
          <p:nvPr/>
        </p:nvPicPr>
        <p:blipFill>
          <a:blip r:embed="rId3"/>
          <a:stretch>
            <a:fillRect/>
          </a:stretch>
        </p:blipFill>
        <p:spPr>
          <a:xfrm>
            <a:off x="152400" y="990600"/>
            <a:ext cx="8382000" cy="5029200"/>
          </a:xfrm>
          <a:prstGeom prst="rect">
            <a:avLst/>
          </a:prstGeom>
        </p:spPr>
      </p:pic>
      <p:pic>
        <p:nvPicPr>
          <p:cNvPr id="6" name="Image 5"/>
          <p:cNvPicPr>
            <a:picLocks noChangeAspect="1"/>
          </p:cNvPicPr>
          <p:nvPr/>
        </p:nvPicPr>
        <p:blipFill>
          <a:blip r:embed="rId4"/>
          <a:stretch>
            <a:fillRect/>
          </a:stretch>
        </p:blipFill>
        <p:spPr>
          <a:xfrm>
            <a:off x="152400" y="1066799"/>
            <a:ext cx="8305800" cy="5270693"/>
          </a:xfrm>
          <a:prstGeom prst="rect">
            <a:avLst/>
          </a:prstGeom>
        </p:spPr>
      </p:pic>
      <p:pic>
        <p:nvPicPr>
          <p:cNvPr id="7" name="Image 6"/>
          <p:cNvPicPr>
            <a:picLocks noChangeAspect="1"/>
          </p:cNvPicPr>
          <p:nvPr/>
        </p:nvPicPr>
        <p:blipFill>
          <a:blip r:embed="rId5"/>
          <a:stretch>
            <a:fillRect/>
          </a:stretch>
        </p:blipFill>
        <p:spPr>
          <a:xfrm>
            <a:off x="381000" y="1066800"/>
            <a:ext cx="8077200" cy="5257800"/>
          </a:xfrm>
          <a:prstGeom prst="rect">
            <a:avLst/>
          </a:prstGeom>
        </p:spPr>
      </p:pic>
      <p:pic>
        <p:nvPicPr>
          <p:cNvPr id="8" name="Image 7"/>
          <p:cNvPicPr>
            <a:picLocks noChangeAspect="1"/>
          </p:cNvPicPr>
          <p:nvPr/>
        </p:nvPicPr>
        <p:blipFill>
          <a:blip r:embed="rId6"/>
          <a:stretch>
            <a:fillRect/>
          </a:stretch>
        </p:blipFill>
        <p:spPr>
          <a:xfrm>
            <a:off x="152400" y="990600"/>
            <a:ext cx="8382000" cy="5334000"/>
          </a:xfrm>
          <a:prstGeom prst="rect">
            <a:avLst/>
          </a:prstGeom>
        </p:spPr>
      </p:pic>
      <p:sp>
        <p:nvSpPr>
          <p:cNvPr id="10" name="ZoneTexte 9"/>
          <p:cNvSpPr txBox="1"/>
          <p:nvPr/>
        </p:nvSpPr>
        <p:spPr>
          <a:xfrm>
            <a:off x="2438400" y="228600"/>
            <a:ext cx="4495800" cy="584776"/>
          </a:xfrm>
          <a:prstGeom prst="rect">
            <a:avLst/>
          </a:prstGeom>
          <a:noFill/>
        </p:spPr>
        <p:txBody>
          <a:bodyPr wrap="square" rtlCol="0">
            <a:spAutoFit/>
          </a:bodyPr>
          <a:lstStyle/>
          <a:p>
            <a:r>
              <a:rPr lang="fr-FR" sz="3200" dirty="0" smtClean="0">
                <a:solidFill>
                  <a:srgbClr val="FFFFFF"/>
                </a:solidFill>
                <a:latin typeface="Cambria"/>
                <a:cs typeface="Cambria"/>
              </a:rPr>
              <a:t>LAGUNA </a:t>
            </a:r>
            <a:r>
              <a:rPr lang="fr-FR" sz="3200" dirty="0" err="1" smtClean="0">
                <a:solidFill>
                  <a:srgbClr val="FFFFFF"/>
                </a:solidFill>
                <a:latin typeface="Cambria"/>
                <a:cs typeface="Cambria"/>
              </a:rPr>
              <a:t>Studies</a:t>
            </a:r>
            <a:endParaRPr lang="fr-FR" sz="3200" dirty="0">
              <a:solidFill>
                <a:srgbClr val="FFFFFF"/>
              </a:solidFill>
              <a:latin typeface="Cambria"/>
              <a:cs typeface="Cambria"/>
            </a:endParaRPr>
          </a:p>
        </p:txBody>
      </p:sp>
      <p:pic>
        <p:nvPicPr>
          <p:cNvPr id="12" name="Image 11"/>
          <p:cNvPicPr>
            <a:picLocks noChangeAspect="1"/>
          </p:cNvPicPr>
          <p:nvPr/>
        </p:nvPicPr>
        <p:blipFill>
          <a:blip r:embed="rId7"/>
          <a:stretch>
            <a:fillRect/>
          </a:stretch>
        </p:blipFill>
        <p:spPr>
          <a:xfrm>
            <a:off x="0" y="990600"/>
            <a:ext cx="8763000" cy="5334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685800" y="228600"/>
            <a:ext cx="8229600" cy="792162"/>
          </a:xfrm>
        </p:spPr>
        <p:txBody>
          <a:bodyPr/>
          <a:lstStyle/>
          <a:p>
            <a:r>
              <a:rPr lang="en-GB" sz="2800" i="1" dirty="0" smtClean="0">
                <a:solidFill>
                  <a:srgbClr val="FFFFFF"/>
                </a:solidFill>
                <a:latin typeface="Cambria"/>
                <a:cs typeface="Cambria"/>
              </a:rPr>
              <a:t>LAGUNO-LBNO DS Funded by EU</a:t>
            </a:r>
            <a:endParaRPr lang="fr-FR" sz="2800" dirty="0"/>
          </a:p>
        </p:txBody>
      </p:sp>
      <p:pic>
        <p:nvPicPr>
          <p:cNvPr id="5" name="Image 4"/>
          <p:cNvPicPr>
            <a:picLocks noChangeAspect="1"/>
          </p:cNvPicPr>
          <p:nvPr/>
        </p:nvPicPr>
        <p:blipFill>
          <a:blip r:embed="rId2"/>
          <a:stretch>
            <a:fillRect/>
          </a:stretch>
        </p:blipFill>
        <p:spPr>
          <a:xfrm>
            <a:off x="1219200" y="1219200"/>
            <a:ext cx="6743700" cy="4864100"/>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0" y="304800"/>
            <a:ext cx="8229600" cy="792162"/>
          </a:xfrm>
        </p:spPr>
        <p:txBody>
          <a:bodyPr/>
          <a:lstStyle/>
          <a:p>
            <a:r>
              <a:rPr lang="en-GB" sz="2800" b="1" i="1" dirty="0" smtClean="0">
                <a:solidFill>
                  <a:srgbClr val="FFFFFF"/>
                </a:solidFill>
                <a:latin typeface="Cambria"/>
                <a:cs typeface="Cambria"/>
              </a:rPr>
              <a:t>Megaton detectors, </a:t>
            </a:r>
            <a:r>
              <a:rPr lang="en-GB" sz="2800" i="1" dirty="0" smtClean="0">
                <a:solidFill>
                  <a:srgbClr val="FFFFFF"/>
                </a:solidFill>
                <a:latin typeface="Cambria"/>
                <a:cs typeface="Cambria"/>
              </a:rPr>
              <a:t>  3 case studies</a:t>
            </a:r>
            <a:endParaRPr lang="fr-FR" sz="2800" dirty="0"/>
          </a:p>
        </p:txBody>
      </p:sp>
      <p:pic>
        <p:nvPicPr>
          <p:cNvPr id="5" name="Image 4"/>
          <p:cNvPicPr>
            <a:picLocks noChangeAspect="1"/>
          </p:cNvPicPr>
          <p:nvPr/>
        </p:nvPicPr>
        <p:blipFill>
          <a:blip r:embed="rId2"/>
          <a:stretch>
            <a:fillRect/>
          </a:stretch>
        </p:blipFill>
        <p:spPr>
          <a:xfrm>
            <a:off x="990600" y="1219200"/>
            <a:ext cx="6692900" cy="4826000"/>
          </a:xfrm>
          <a:prstGeom prst="rect">
            <a:avLst/>
          </a:prstGeom>
        </p:spPr>
      </p:pic>
      <p:pic>
        <p:nvPicPr>
          <p:cNvPr id="6" name="Image 5"/>
          <p:cNvPicPr>
            <a:picLocks noChangeAspect="1"/>
          </p:cNvPicPr>
          <p:nvPr/>
        </p:nvPicPr>
        <p:blipFill>
          <a:blip r:embed="rId3"/>
          <a:stretch>
            <a:fillRect/>
          </a:stretch>
        </p:blipFill>
        <p:spPr>
          <a:xfrm>
            <a:off x="4648200" y="1066800"/>
            <a:ext cx="3810000" cy="2815723"/>
          </a:xfrm>
          <a:prstGeom prst="rect">
            <a:avLst/>
          </a:prstGeom>
        </p:spPr>
      </p:pic>
      <p:pic>
        <p:nvPicPr>
          <p:cNvPr id="7" name="Image 6"/>
          <p:cNvPicPr>
            <a:picLocks noChangeAspect="1"/>
          </p:cNvPicPr>
          <p:nvPr/>
        </p:nvPicPr>
        <p:blipFill>
          <a:blip r:embed="rId4"/>
          <a:stretch>
            <a:fillRect/>
          </a:stretch>
        </p:blipFill>
        <p:spPr>
          <a:xfrm>
            <a:off x="4648200" y="4114800"/>
            <a:ext cx="3842657" cy="2445327"/>
          </a:xfrm>
          <a:prstGeom prst="rect">
            <a:avLst/>
          </a:prstGeom>
        </p:spPr>
      </p:pic>
      <p:pic>
        <p:nvPicPr>
          <p:cNvPr id="8" name="Image 7"/>
          <p:cNvPicPr>
            <a:picLocks noChangeAspect="1"/>
          </p:cNvPicPr>
          <p:nvPr/>
        </p:nvPicPr>
        <p:blipFill>
          <a:blip r:embed="rId5"/>
          <a:stretch>
            <a:fillRect/>
          </a:stretch>
        </p:blipFill>
        <p:spPr>
          <a:xfrm>
            <a:off x="304799" y="3810000"/>
            <a:ext cx="4079629" cy="2743200"/>
          </a:xfrm>
          <a:prstGeom prst="rect">
            <a:avLst/>
          </a:prstGeom>
        </p:spPr>
      </p:pic>
      <p:sp>
        <p:nvSpPr>
          <p:cNvPr id="9" name="ZoneTexte 8"/>
          <p:cNvSpPr txBox="1"/>
          <p:nvPr/>
        </p:nvSpPr>
        <p:spPr>
          <a:xfrm>
            <a:off x="1600200" y="4343400"/>
            <a:ext cx="1981200" cy="707886"/>
          </a:xfrm>
          <a:prstGeom prst="rect">
            <a:avLst/>
          </a:prstGeom>
          <a:noFill/>
        </p:spPr>
        <p:txBody>
          <a:bodyPr wrap="square" rtlCol="0">
            <a:spAutoFit/>
          </a:bodyPr>
          <a:lstStyle/>
          <a:p>
            <a:r>
              <a:rPr lang="fr-FR" sz="2000" dirty="0" smtClean="0"/>
              <a:t>Fréjus </a:t>
            </a:r>
          </a:p>
          <a:p>
            <a:r>
              <a:rPr lang="fr-FR" sz="2000" dirty="0" smtClean="0"/>
              <a:t>and </a:t>
            </a:r>
            <a:r>
              <a:rPr lang="fr-FR" sz="2000" dirty="0" err="1" smtClean="0"/>
              <a:t>betabeam</a:t>
            </a:r>
            <a:endParaRPr lang="fr-F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ZoneTexte 3"/>
          <p:cNvSpPr txBox="1"/>
          <p:nvPr/>
        </p:nvSpPr>
        <p:spPr>
          <a:xfrm>
            <a:off x="0" y="0"/>
            <a:ext cx="9144000" cy="6309420"/>
          </a:xfrm>
          <a:prstGeom prst="rect">
            <a:avLst/>
          </a:prstGeom>
          <a:noFill/>
        </p:spPr>
        <p:txBody>
          <a:bodyPr wrap="square" rtlCol="0">
            <a:spAutoFit/>
          </a:bodyPr>
          <a:lstStyle/>
          <a:p>
            <a:r>
              <a:rPr lang="en-GB" b="1" dirty="0" smtClean="0">
                <a:solidFill>
                  <a:srgbClr val="FFFFFF"/>
                </a:solidFill>
                <a:latin typeface="Cambria"/>
                <a:cs typeface="Cambria"/>
              </a:rPr>
              <a:t>Proton decay,</a:t>
            </a:r>
            <a:r>
              <a:rPr lang="en-GB" sz="2000" dirty="0" smtClean="0">
                <a:solidFill>
                  <a:srgbClr val="FFFFFF"/>
                </a:solidFill>
                <a:latin typeface="Cambria"/>
                <a:cs typeface="Cambria"/>
              </a:rPr>
              <a:t> recommendations. </a:t>
            </a:r>
          </a:p>
          <a:p>
            <a:pPr algn="just">
              <a:buFont typeface="Wingdings" charset="2"/>
              <a:buChar char="ü"/>
            </a:pPr>
            <a:r>
              <a:rPr lang="en-GB" sz="2000" dirty="0" smtClean="0">
                <a:solidFill>
                  <a:srgbClr val="FFFFFF"/>
                </a:solidFill>
                <a:latin typeface="Cambria"/>
                <a:cs typeface="Cambria"/>
              </a:rPr>
              <a:t>The projected cost of the third-generation detectors is 300-500 million dollars, making it </a:t>
            </a:r>
            <a:r>
              <a:rPr lang="en-GB" sz="2000" dirty="0" smtClean="0">
                <a:solidFill>
                  <a:srgbClr val="FF0000"/>
                </a:solidFill>
                <a:latin typeface="Cambria"/>
                <a:cs typeface="Cambria"/>
              </a:rPr>
              <a:t>unlikely that more than two of them will be deployed in the near future. </a:t>
            </a:r>
          </a:p>
          <a:p>
            <a:pPr algn="just">
              <a:buFont typeface="Wingdings" charset="2"/>
              <a:buChar char="ü"/>
            </a:pPr>
            <a:r>
              <a:rPr lang="en-GB" sz="2000" dirty="0" smtClean="0">
                <a:solidFill>
                  <a:srgbClr val="FFFFFF"/>
                </a:solidFill>
                <a:latin typeface="Cambria"/>
                <a:cs typeface="Cambria"/>
              </a:rPr>
              <a:t>The fact that a proton decay detector can </a:t>
            </a:r>
            <a:r>
              <a:rPr lang="en-GB" sz="2000" dirty="0" smtClean="0">
                <a:solidFill>
                  <a:srgbClr val="FF0000"/>
                </a:solidFill>
                <a:latin typeface="Cambria"/>
                <a:cs typeface="Cambria"/>
              </a:rPr>
              <a:t>do double duty as the distant target of a long-baseline neutrino beam experiment will be a major consideration </a:t>
            </a:r>
            <a:r>
              <a:rPr lang="en-GB" sz="2000" dirty="0" smtClean="0">
                <a:solidFill>
                  <a:srgbClr val="FFFFFF"/>
                </a:solidFill>
                <a:latin typeface="Cambria"/>
                <a:cs typeface="Cambria"/>
              </a:rPr>
              <a:t>in a decision concerning any facility of this size and cost. </a:t>
            </a:r>
          </a:p>
          <a:p>
            <a:pPr algn="just">
              <a:buFont typeface="Wingdings" charset="2"/>
              <a:buChar char="ü"/>
            </a:pPr>
            <a:r>
              <a:rPr lang="en-GB" sz="2000" dirty="0" smtClean="0">
                <a:solidFill>
                  <a:srgbClr val="FF0000"/>
                </a:solidFill>
                <a:latin typeface="Cambria"/>
                <a:cs typeface="Cambria"/>
              </a:rPr>
              <a:t>The timeline will become clearer only after 2012-2013, </a:t>
            </a:r>
            <a:r>
              <a:rPr lang="en-GB" sz="2000" dirty="0" smtClean="0">
                <a:solidFill>
                  <a:srgbClr val="FFFFFF"/>
                </a:solidFill>
                <a:latin typeface="Cambria"/>
                <a:cs typeface="Cambria"/>
              </a:rPr>
              <a:t>when the value (or limits) of currently missing neutrino oscillation parameters will be known from the present neutrino programme.</a:t>
            </a:r>
          </a:p>
          <a:p>
            <a:pPr algn="just">
              <a:buFont typeface="Wingdings" charset="2"/>
              <a:buChar char="ü"/>
            </a:pPr>
            <a:r>
              <a:rPr lang="en-GB" sz="2000" dirty="0" smtClean="0">
                <a:solidFill>
                  <a:srgbClr val="FFFFFF"/>
                </a:solidFill>
                <a:latin typeface="Cambria"/>
                <a:cs typeface="Cambria"/>
              </a:rPr>
              <a:t> </a:t>
            </a:r>
            <a:r>
              <a:rPr lang="en-GB" sz="2000" dirty="0" smtClean="0">
                <a:solidFill>
                  <a:srgbClr val="FF0000"/>
                </a:solidFill>
                <a:latin typeface="Cambria"/>
                <a:cs typeface="Cambria"/>
              </a:rPr>
              <a:t>Multiple neutrino energies and possibly, more than one baseline, are necessary to fully disentangle the neutrino oscillation parameters </a:t>
            </a:r>
            <a:r>
              <a:rPr lang="en-GB" sz="2000" dirty="0" smtClean="0">
                <a:solidFill>
                  <a:srgbClr val="FFFFFF"/>
                </a:solidFill>
                <a:latin typeface="Cambria"/>
                <a:cs typeface="Cambria"/>
              </a:rPr>
              <a:t>and their potential </a:t>
            </a:r>
            <a:r>
              <a:rPr lang="en-GB" sz="2000" dirty="0" err="1" smtClean="0">
                <a:solidFill>
                  <a:srgbClr val="FFFFFF"/>
                </a:solidFill>
                <a:latin typeface="Cambria"/>
                <a:cs typeface="Cambria"/>
              </a:rPr>
              <a:t>degeneracies</a:t>
            </a:r>
            <a:r>
              <a:rPr lang="en-GB" sz="2000" dirty="0" smtClean="0">
                <a:solidFill>
                  <a:srgbClr val="FFFFFF"/>
                </a:solidFill>
                <a:latin typeface="Cambria"/>
                <a:cs typeface="Cambria"/>
              </a:rPr>
              <a:t>. Combinations of two detector technologies are proposed for the full coverage of the proton decay and neutrino oscillation programme. </a:t>
            </a:r>
          </a:p>
          <a:p>
            <a:pPr algn="just">
              <a:buFont typeface="Wingdings" charset="2"/>
              <a:buChar char="ü"/>
            </a:pPr>
            <a:endParaRPr lang="en-GB" sz="2000" dirty="0" smtClean="0">
              <a:solidFill>
                <a:srgbClr val="FFFFFF"/>
              </a:solidFill>
              <a:latin typeface="Cambria"/>
              <a:cs typeface="Cambria"/>
            </a:endParaRPr>
          </a:p>
          <a:p>
            <a:pPr algn="just">
              <a:buFont typeface="Wingdings" charset="2"/>
              <a:buChar char="ü"/>
            </a:pPr>
            <a:r>
              <a:rPr lang="en-GB" sz="2000" b="1" dirty="0" smtClean="0">
                <a:solidFill>
                  <a:srgbClr val="FF0000"/>
                </a:solidFill>
                <a:latin typeface="Cambria"/>
                <a:cs typeface="Cambria"/>
              </a:rPr>
              <a:t>The “megaton-scale” proton decay and neutrino physics and astrophysics projects are clearly of the type that will require worldwide coordination. The technical challenges, financial investments, and the scientific context (synergy with accelerator particle physics) are high. A substantial improvement in interregional co-operation is necessary for optimal decision-making. </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2362200" y="2971800"/>
            <a:ext cx="4648200" cy="707886"/>
          </a:xfrm>
          <a:prstGeom prst="rect">
            <a:avLst/>
          </a:prstGeom>
          <a:noFill/>
        </p:spPr>
        <p:txBody>
          <a:bodyPr wrap="square" rtlCol="0">
            <a:spAutoFit/>
          </a:bodyPr>
          <a:lstStyle/>
          <a:p>
            <a:r>
              <a:rPr lang="fr-FR" sz="4000" dirty="0" smtClean="0">
                <a:solidFill>
                  <a:schemeClr val="bg1"/>
                </a:solidFill>
                <a:latin typeface="Cambria"/>
                <a:cs typeface="Cambria"/>
              </a:rPr>
              <a:t>III      </a:t>
            </a:r>
            <a:r>
              <a:rPr lang="fr-FR" sz="4000" dirty="0" err="1" smtClean="0">
                <a:solidFill>
                  <a:schemeClr val="bg1"/>
                </a:solidFill>
                <a:latin typeface="Cambria"/>
                <a:cs typeface="Cambria"/>
              </a:rPr>
              <a:t>Dark</a:t>
            </a:r>
            <a:r>
              <a:rPr lang="fr-FR" sz="4000" dirty="0" smtClean="0">
                <a:solidFill>
                  <a:schemeClr val="bg1"/>
                </a:solidFill>
                <a:latin typeface="Cambria"/>
                <a:cs typeface="Cambria"/>
              </a:rPr>
              <a:t> </a:t>
            </a:r>
            <a:r>
              <a:rPr lang="fr-FR" sz="4000" dirty="0" err="1" smtClean="0">
                <a:solidFill>
                  <a:schemeClr val="bg1"/>
                </a:solidFill>
                <a:latin typeface="Cambria"/>
                <a:cs typeface="Cambria"/>
              </a:rPr>
              <a:t>matter</a:t>
            </a:r>
            <a:endParaRPr lang="fr-FR" sz="4000" dirty="0">
              <a:solidFill>
                <a:schemeClr val="bg1"/>
              </a:solidFill>
              <a:latin typeface="Cambria"/>
              <a:cs typeface="Cambri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36130" name="Rectangle 2"/>
          <p:cNvSpPr>
            <a:spLocks noGrp="1" noChangeArrowheads="1"/>
          </p:cNvSpPr>
          <p:nvPr>
            <p:ph type="title"/>
          </p:nvPr>
        </p:nvSpPr>
        <p:spPr>
          <a:xfrm>
            <a:off x="914400" y="0"/>
            <a:ext cx="8229600" cy="1020762"/>
          </a:xfrm>
        </p:spPr>
        <p:txBody>
          <a:bodyPr lIns="85725" tIns="42863" rIns="85725" bIns="42863"/>
          <a:lstStyle/>
          <a:p>
            <a:r>
              <a:rPr lang="en-US" sz="2800" dirty="0">
                <a:solidFill>
                  <a:srgbClr val="FFFFFF"/>
                </a:solidFill>
              </a:rPr>
              <a:t>Some Dark Matter Candidates</a:t>
            </a:r>
          </a:p>
        </p:txBody>
      </p:sp>
      <p:grpSp>
        <p:nvGrpSpPr>
          <p:cNvPr id="2" name="Group 3"/>
          <p:cNvGrpSpPr>
            <a:grpSpLocks/>
          </p:cNvGrpSpPr>
          <p:nvPr/>
        </p:nvGrpSpPr>
        <p:grpSpPr bwMode="auto">
          <a:xfrm>
            <a:off x="714375" y="714375"/>
            <a:ext cx="7715250" cy="1785938"/>
            <a:chOff x="480" y="480"/>
            <a:chExt cx="5184" cy="1200"/>
          </a:xfrm>
        </p:grpSpPr>
        <p:sp>
          <p:nvSpPr>
            <p:cNvPr id="2736132" name="Rectangle 4"/>
            <p:cNvSpPr>
              <a:spLocks noChangeArrowheads="1"/>
            </p:cNvSpPr>
            <p:nvPr/>
          </p:nvSpPr>
          <p:spPr bwMode="auto">
            <a:xfrm>
              <a:off x="480" y="480"/>
              <a:ext cx="2544" cy="864"/>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Supersymmetric particles</a:t>
              </a:r>
            </a:p>
            <a:p>
              <a:pPr>
                <a:buFontTx/>
                <a:buChar char="•"/>
              </a:pPr>
              <a:r>
                <a:rPr lang="en-US" sz="1800">
                  <a:solidFill>
                    <a:srgbClr val="FFCC00"/>
                  </a:solidFill>
                  <a:effectLst>
                    <a:outerShdw blurRad="38100" dist="38100" dir="2700000" algn="tl">
                      <a:srgbClr val="000000"/>
                    </a:outerShdw>
                  </a:effectLst>
                </a:rPr>
                <a:t> Neutralinos</a:t>
              </a:r>
            </a:p>
            <a:p>
              <a:pPr>
                <a:buFontTx/>
                <a:buChar char="•"/>
              </a:pPr>
              <a:r>
                <a:rPr lang="en-US" sz="1800">
                  <a:solidFill>
                    <a:schemeClr val="bg1"/>
                  </a:solidFill>
                  <a:effectLst>
                    <a:outerShdw blurRad="38100" dist="38100" dir="2700000" algn="tl">
                      <a:srgbClr val="000000"/>
                    </a:outerShdw>
                  </a:effectLst>
                </a:rPr>
                <a:t> Axinos</a:t>
              </a:r>
            </a:p>
            <a:p>
              <a:pPr>
                <a:buFontTx/>
                <a:buChar char="•"/>
              </a:pPr>
              <a:r>
                <a:rPr lang="en-US" sz="1800">
                  <a:solidFill>
                    <a:schemeClr val="bg1"/>
                  </a:solidFill>
                  <a:effectLst>
                    <a:outerShdw blurRad="38100" dist="38100" dir="2700000" algn="tl">
                      <a:srgbClr val="000000"/>
                    </a:outerShdw>
                  </a:effectLst>
                </a:rPr>
                <a:t> Gravitinos</a:t>
              </a:r>
            </a:p>
          </p:txBody>
        </p:sp>
        <p:sp>
          <p:nvSpPr>
            <p:cNvPr id="2736133" name="Rectangle 5"/>
            <p:cNvSpPr>
              <a:spLocks noChangeArrowheads="1"/>
            </p:cNvSpPr>
            <p:nvPr/>
          </p:nvSpPr>
          <p:spPr bwMode="auto">
            <a:xfrm>
              <a:off x="3120" y="480"/>
              <a:ext cx="2544" cy="120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Gauge hierarchy problem</a:t>
              </a:r>
            </a:p>
          </p:txBody>
        </p:sp>
        <p:sp>
          <p:nvSpPr>
            <p:cNvPr id="2736134" name="Rectangle 6"/>
            <p:cNvSpPr>
              <a:spLocks noChangeArrowheads="1"/>
            </p:cNvSpPr>
            <p:nvPr/>
          </p:nvSpPr>
          <p:spPr bwMode="auto">
            <a:xfrm>
              <a:off x="480" y="1392"/>
              <a:ext cx="2544" cy="288"/>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Little Higgs models</a:t>
              </a:r>
            </a:p>
          </p:txBody>
        </p:sp>
      </p:grpSp>
      <p:grpSp>
        <p:nvGrpSpPr>
          <p:cNvPr id="3" name="Group 7"/>
          <p:cNvGrpSpPr>
            <a:grpSpLocks/>
          </p:cNvGrpSpPr>
          <p:nvPr/>
        </p:nvGrpSpPr>
        <p:grpSpPr bwMode="auto">
          <a:xfrm>
            <a:off x="714375" y="3071813"/>
            <a:ext cx="7715250" cy="428625"/>
            <a:chOff x="480" y="2064"/>
            <a:chExt cx="5184" cy="288"/>
          </a:xfrm>
        </p:grpSpPr>
        <p:sp>
          <p:nvSpPr>
            <p:cNvPr id="2736136" name="Rectangle 8"/>
            <p:cNvSpPr>
              <a:spLocks noChangeArrowheads="1"/>
            </p:cNvSpPr>
            <p:nvPr/>
          </p:nvSpPr>
          <p:spPr bwMode="auto">
            <a:xfrm>
              <a:off x="480" y="2064"/>
              <a:ext cx="2544" cy="288"/>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Kaluza-Klein excitations</a:t>
              </a:r>
            </a:p>
          </p:txBody>
        </p:sp>
        <p:sp>
          <p:nvSpPr>
            <p:cNvPr id="2736137" name="Rectangle 9"/>
            <p:cNvSpPr>
              <a:spLocks noChangeArrowheads="1"/>
            </p:cNvSpPr>
            <p:nvPr/>
          </p:nvSpPr>
          <p:spPr bwMode="auto">
            <a:xfrm>
              <a:off x="3120" y="2064"/>
              <a:ext cx="2544" cy="288"/>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Large extra dimensions</a:t>
              </a:r>
            </a:p>
          </p:txBody>
        </p:sp>
      </p:grpSp>
      <p:grpSp>
        <p:nvGrpSpPr>
          <p:cNvPr id="4" name="Group 10"/>
          <p:cNvGrpSpPr>
            <a:grpSpLocks/>
          </p:cNvGrpSpPr>
          <p:nvPr/>
        </p:nvGrpSpPr>
        <p:grpSpPr bwMode="auto">
          <a:xfrm>
            <a:off x="714375" y="2571750"/>
            <a:ext cx="7715250" cy="428625"/>
            <a:chOff x="480" y="1728"/>
            <a:chExt cx="5184" cy="288"/>
          </a:xfrm>
        </p:grpSpPr>
        <p:sp>
          <p:nvSpPr>
            <p:cNvPr id="2736139" name="Rectangle 11"/>
            <p:cNvSpPr>
              <a:spLocks noChangeArrowheads="1"/>
            </p:cNvSpPr>
            <p:nvPr/>
          </p:nvSpPr>
          <p:spPr bwMode="auto">
            <a:xfrm>
              <a:off x="480" y="1728"/>
              <a:ext cx="2544" cy="288"/>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rgbClr val="FFCC00"/>
                  </a:solidFill>
                  <a:effectLst>
                    <a:outerShdw blurRad="38100" dist="38100" dir="2700000" algn="tl">
                      <a:srgbClr val="000000"/>
                    </a:outerShdw>
                  </a:effectLst>
                </a:rPr>
                <a:t>Axions</a:t>
              </a:r>
            </a:p>
          </p:txBody>
        </p:sp>
        <p:sp>
          <p:nvSpPr>
            <p:cNvPr id="2736140" name="Rectangle 12"/>
            <p:cNvSpPr>
              <a:spLocks noChangeArrowheads="1"/>
            </p:cNvSpPr>
            <p:nvPr/>
          </p:nvSpPr>
          <p:spPr bwMode="auto">
            <a:xfrm>
              <a:off x="3120" y="1728"/>
              <a:ext cx="2544" cy="288"/>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CP Problem of strong interactions</a:t>
              </a:r>
            </a:p>
          </p:txBody>
        </p:sp>
      </p:grpSp>
      <p:grpSp>
        <p:nvGrpSpPr>
          <p:cNvPr id="5" name="Group 13"/>
          <p:cNvGrpSpPr>
            <a:grpSpLocks/>
          </p:cNvGrpSpPr>
          <p:nvPr/>
        </p:nvGrpSpPr>
        <p:grpSpPr bwMode="auto">
          <a:xfrm>
            <a:off x="714375" y="4071938"/>
            <a:ext cx="7715250" cy="428625"/>
            <a:chOff x="480" y="2736"/>
            <a:chExt cx="5184" cy="288"/>
          </a:xfrm>
        </p:grpSpPr>
        <p:sp>
          <p:nvSpPr>
            <p:cNvPr id="2736142" name="Rectangle 14"/>
            <p:cNvSpPr>
              <a:spLocks noChangeArrowheads="1"/>
            </p:cNvSpPr>
            <p:nvPr/>
          </p:nvSpPr>
          <p:spPr bwMode="auto">
            <a:xfrm>
              <a:off x="480" y="2736"/>
              <a:ext cx="2544" cy="288"/>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Sterile neutrinos</a:t>
              </a:r>
            </a:p>
          </p:txBody>
        </p:sp>
        <p:sp>
          <p:nvSpPr>
            <p:cNvPr id="2736143" name="Rectangle 15"/>
            <p:cNvSpPr>
              <a:spLocks noChangeArrowheads="1"/>
            </p:cNvSpPr>
            <p:nvPr/>
          </p:nvSpPr>
          <p:spPr bwMode="auto">
            <a:xfrm>
              <a:off x="3120" y="2736"/>
              <a:ext cx="2544" cy="288"/>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Right-handes states should exist</a:t>
              </a:r>
            </a:p>
          </p:txBody>
        </p:sp>
      </p:grpSp>
      <p:grpSp>
        <p:nvGrpSpPr>
          <p:cNvPr id="6" name="Group 16"/>
          <p:cNvGrpSpPr>
            <a:grpSpLocks/>
          </p:cNvGrpSpPr>
          <p:nvPr/>
        </p:nvGrpSpPr>
        <p:grpSpPr bwMode="auto">
          <a:xfrm>
            <a:off x="714375" y="4572000"/>
            <a:ext cx="7715250" cy="428625"/>
            <a:chOff x="480" y="3072"/>
            <a:chExt cx="5184" cy="288"/>
          </a:xfrm>
        </p:grpSpPr>
        <p:sp>
          <p:nvSpPr>
            <p:cNvPr id="2736145" name="Rectangle 17"/>
            <p:cNvSpPr>
              <a:spLocks noChangeArrowheads="1"/>
            </p:cNvSpPr>
            <p:nvPr/>
          </p:nvSpPr>
          <p:spPr bwMode="auto">
            <a:xfrm>
              <a:off x="480" y="3072"/>
              <a:ext cx="2544" cy="288"/>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Wimpzillas (superheavy particles)</a:t>
              </a:r>
            </a:p>
          </p:txBody>
        </p:sp>
        <p:sp>
          <p:nvSpPr>
            <p:cNvPr id="2736146" name="Rectangle 18"/>
            <p:cNvSpPr>
              <a:spLocks noChangeArrowheads="1"/>
            </p:cNvSpPr>
            <p:nvPr/>
          </p:nvSpPr>
          <p:spPr bwMode="auto">
            <a:xfrm>
              <a:off x="3120" y="3072"/>
              <a:ext cx="2544" cy="288"/>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Super GZK cosmic rays</a:t>
              </a:r>
            </a:p>
          </p:txBody>
        </p:sp>
      </p:grpSp>
      <p:grpSp>
        <p:nvGrpSpPr>
          <p:cNvPr id="7" name="Group 19"/>
          <p:cNvGrpSpPr>
            <a:grpSpLocks/>
          </p:cNvGrpSpPr>
          <p:nvPr/>
        </p:nvGrpSpPr>
        <p:grpSpPr bwMode="auto">
          <a:xfrm>
            <a:off x="714375" y="5072063"/>
            <a:ext cx="7715250" cy="428625"/>
            <a:chOff x="480" y="3408"/>
            <a:chExt cx="5184" cy="288"/>
          </a:xfrm>
        </p:grpSpPr>
        <p:sp>
          <p:nvSpPr>
            <p:cNvPr id="2736148" name="Rectangle 20"/>
            <p:cNvSpPr>
              <a:spLocks noChangeArrowheads="1"/>
            </p:cNvSpPr>
            <p:nvPr/>
          </p:nvSpPr>
          <p:spPr bwMode="auto">
            <a:xfrm>
              <a:off x="480" y="3408"/>
              <a:ext cx="2544" cy="288"/>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MeV-mass dark matter</a:t>
              </a:r>
            </a:p>
          </p:txBody>
        </p:sp>
        <p:sp>
          <p:nvSpPr>
            <p:cNvPr id="2736149" name="Rectangle 21"/>
            <p:cNvSpPr>
              <a:spLocks noChangeArrowheads="1"/>
            </p:cNvSpPr>
            <p:nvPr/>
          </p:nvSpPr>
          <p:spPr bwMode="auto">
            <a:xfrm>
              <a:off x="3120" y="3408"/>
              <a:ext cx="2544" cy="288"/>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Explain cosmic-ray positrons</a:t>
              </a:r>
            </a:p>
          </p:txBody>
        </p:sp>
      </p:grpSp>
      <p:grpSp>
        <p:nvGrpSpPr>
          <p:cNvPr id="8" name="Group 22"/>
          <p:cNvGrpSpPr>
            <a:grpSpLocks/>
          </p:cNvGrpSpPr>
          <p:nvPr/>
        </p:nvGrpSpPr>
        <p:grpSpPr bwMode="auto">
          <a:xfrm>
            <a:off x="714375" y="3571875"/>
            <a:ext cx="7715250" cy="428625"/>
            <a:chOff x="480" y="2400"/>
            <a:chExt cx="5184" cy="288"/>
          </a:xfrm>
        </p:grpSpPr>
        <p:sp>
          <p:nvSpPr>
            <p:cNvPr id="2736151" name="Rectangle 23"/>
            <p:cNvSpPr>
              <a:spLocks noChangeArrowheads="1"/>
            </p:cNvSpPr>
            <p:nvPr/>
          </p:nvSpPr>
          <p:spPr bwMode="auto">
            <a:xfrm>
              <a:off x="480" y="2400"/>
              <a:ext cx="2544" cy="288"/>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Mirror matter</a:t>
              </a:r>
            </a:p>
          </p:txBody>
        </p:sp>
        <p:sp>
          <p:nvSpPr>
            <p:cNvPr id="2736152" name="Rectangle 24"/>
            <p:cNvSpPr>
              <a:spLocks noChangeArrowheads="1"/>
            </p:cNvSpPr>
            <p:nvPr/>
          </p:nvSpPr>
          <p:spPr bwMode="auto">
            <a:xfrm>
              <a:off x="3120" y="2400"/>
              <a:ext cx="2544" cy="288"/>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Exact parity symmetry</a:t>
              </a:r>
            </a:p>
          </p:txBody>
        </p:sp>
      </p:grpSp>
      <p:grpSp>
        <p:nvGrpSpPr>
          <p:cNvPr id="9" name="Group 25"/>
          <p:cNvGrpSpPr>
            <a:grpSpLocks/>
          </p:cNvGrpSpPr>
          <p:nvPr/>
        </p:nvGrpSpPr>
        <p:grpSpPr bwMode="auto">
          <a:xfrm>
            <a:off x="714375" y="5572125"/>
            <a:ext cx="7715250" cy="928688"/>
            <a:chOff x="480" y="3744"/>
            <a:chExt cx="5184" cy="624"/>
          </a:xfrm>
        </p:grpSpPr>
        <p:sp>
          <p:nvSpPr>
            <p:cNvPr id="2736154" name="Rectangle 26"/>
            <p:cNvSpPr>
              <a:spLocks noChangeArrowheads="1"/>
            </p:cNvSpPr>
            <p:nvPr/>
          </p:nvSpPr>
          <p:spPr bwMode="auto">
            <a:xfrm>
              <a:off x="480" y="4080"/>
              <a:ext cx="2544" cy="288"/>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Primordial black holes</a:t>
              </a:r>
            </a:p>
          </p:txBody>
        </p:sp>
        <p:sp>
          <p:nvSpPr>
            <p:cNvPr id="2736155" name="Rectangle 27"/>
            <p:cNvSpPr>
              <a:spLocks noChangeArrowheads="1"/>
            </p:cNvSpPr>
            <p:nvPr/>
          </p:nvSpPr>
          <p:spPr bwMode="auto">
            <a:xfrm>
              <a:off x="480" y="3744"/>
              <a:ext cx="2544" cy="288"/>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r>
                <a:rPr lang="en-US" sz="1800">
                  <a:solidFill>
                    <a:schemeClr val="bg1"/>
                  </a:solidFill>
                  <a:effectLst>
                    <a:outerShdw blurRad="38100" dist="38100" dir="2700000" algn="tl">
                      <a:srgbClr val="000000"/>
                    </a:outerShdw>
                  </a:effectLst>
                </a:rPr>
                <a:t>Q-balls</a:t>
              </a:r>
            </a:p>
          </p:txBody>
        </p:sp>
        <p:sp>
          <p:nvSpPr>
            <p:cNvPr id="2736156" name="Rectangle 28"/>
            <p:cNvSpPr>
              <a:spLocks noChangeArrowheads="1"/>
            </p:cNvSpPr>
            <p:nvPr/>
          </p:nvSpPr>
          <p:spPr bwMode="auto">
            <a:xfrm>
              <a:off x="3120" y="3744"/>
              <a:ext cx="2544" cy="624"/>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1800" dirty="0">
                  <a:solidFill>
                    <a:schemeClr val="bg1"/>
                  </a:solidFill>
                  <a:effectLst>
                    <a:outerShdw blurRad="38100" dist="38100" dir="2700000" algn="tl">
                      <a:srgbClr val="000000"/>
                    </a:outerShdw>
                  </a:effectLst>
                </a:rPr>
                <a:t>Why not</a:t>
              </a:r>
              <a:r>
                <a:rPr lang="en-US" sz="1100" dirty="0">
                  <a:solidFill>
                    <a:schemeClr val="bg1"/>
                  </a:solidFill>
                  <a:effectLst>
                    <a:outerShdw blurRad="38100" dist="38100" dir="2700000" algn="tl">
                      <a:srgbClr val="000000"/>
                    </a:outerShdw>
                  </a:effectLst>
                </a:rPr>
                <a:t> </a:t>
              </a:r>
              <a:r>
                <a:rPr lang="en-US" sz="1800" dirty="0">
                  <a:solidFill>
                    <a:schemeClr val="bg1"/>
                  </a:solidFill>
                  <a:effectLst>
                    <a:outerShdw blurRad="38100" dist="38100" dir="2700000" algn="tl">
                      <a:srgbClr val="000000"/>
                    </a:outerShdw>
                  </a:effectLst>
                </a:rPr>
                <a:t>?</a:t>
              </a:r>
            </a:p>
          </p:txBody>
        </p:sp>
      </p:grpSp>
      <p:pic>
        <p:nvPicPr>
          <p:cNvPr id="29" name="Image 28"/>
          <p:cNvPicPr>
            <a:picLocks noChangeAspect="1"/>
          </p:cNvPicPr>
          <p:nvPr/>
        </p:nvPicPr>
        <p:blipFill>
          <a:blip r:embed="rId2"/>
          <a:stretch>
            <a:fillRect/>
          </a:stretch>
        </p:blipFill>
        <p:spPr>
          <a:xfrm>
            <a:off x="4419600" y="685800"/>
            <a:ext cx="4724400" cy="5867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ppt_w/2"/>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ppt_w/2"/>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ppt_w/2"/>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ppt_x</p:attrName>
                                        </p:attrNameLst>
                                      </p:cBhvr>
                                      <p:tavLst>
                                        <p:tav tm="0">
                                          <p:val>
                                            <p:strVal val="#ppt_x-#ppt_w/2"/>
                                          </p:val>
                                        </p:tav>
                                        <p:tav tm="100000">
                                          <p:val>
                                            <p:strVal val="#ppt_x"/>
                                          </p:val>
                                        </p:tav>
                                      </p:tavLst>
                                    </p:anim>
                                    <p:anim calcmode="lin" valueType="num">
                                      <p:cBhvr>
                                        <p:cTn id="40" dur="500" fill="hold"/>
                                        <p:tgtEl>
                                          <p:spTgt spid="5"/>
                                        </p:tgtEl>
                                        <p:attrNameLst>
                                          <p:attrName>ppt_y</p:attrName>
                                        </p:attrNameLst>
                                      </p:cBhvr>
                                      <p:tavLst>
                                        <p:tav tm="0">
                                          <p:val>
                                            <p:strVal val="#ppt_y"/>
                                          </p:val>
                                        </p:tav>
                                        <p:tav tm="100000">
                                          <p:val>
                                            <p:strVal val="#ppt_y"/>
                                          </p:val>
                                        </p:tav>
                                      </p:tavLst>
                                    </p:anim>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8"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ppt_x</p:attrName>
                                        </p:attrNameLst>
                                      </p:cBhvr>
                                      <p:tavLst>
                                        <p:tav tm="0">
                                          <p:val>
                                            <p:strVal val="#ppt_x-#ppt_w/2"/>
                                          </p:val>
                                        </p:tav>
                                        <p:tav tm="100000">
                                          <p:val>
                                            <p:strVal val="#ppt_x"/>
                                          </p:val>
                                        </p:tav>
                                      </p:tavLst>
                                    </p:anim>
                                    <p:anim calcmode="lin" valueType="num">
                                      <p:cBhvr>
                                        <p:cTn id="48" dur="500" fill="hold"/>
                                        <p:tgtEl>
                                          <p:spTgt spid="6"/>
                                        </p:tgtEl>
                                        <p:attrNameLst>
                                          <p:attrName>ppt_y</p:attrName>
                                        </p:attrNameLst>
                                      </p:cBhvr>
                                      <p:tavLst>
                                        <p:tav tm="0">
                                          <p:val>
                                            <p:strVal val="#ppt_y"/>
                                          </p:val>
                                        </p:tav>
                                        <p:tav tm="100000">
                                          <p:val>
                                            <p:strVal val="#ppt_y"/>
                                          </p:val>
                                        </p:tav>
                                      </p:tavLst>
                                    </p:anim>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8" fill="hold"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ppt_x</p:attrName>
                                        </p:attrNameLst>
                                      </p:cBhvr>
                                      <p:tavLst>
                                        <p:tav tm="0">
                                          <p:val>
                                            <p:strVal val="#ppt_x-#ppt_w/2"/>
                                          </p:val>
                                        </p:tav>
                                        <p:tav tm="100000">
                                          <p:val>
                                            <p:strVal val="#ppt_x"/>
                                          </p:val>
                                        </p:tav>
                                      </p:tavLst>
                                    </p:anim>
                                    <p:anim calcmode="lin" valueType="num">
                                      <p:cBhvr>
                                        <p:cTn id="56" dur="500" fill="hold"/>
                                        <p:tgtEl>
                                          <p:spTgt spid="7"/>
                                        </p:tgtEl>
                                        <p:attrNameLst>
                                          <p:attrName>ppt_y</p:attrName>
                                        </p:attrNameLst>
                                      </p:cBhvr>
                                      <p:tavLst>
                                        <p:tav tm="0">
                                          <p:val>
                                            <p:strVal val="#ppt_y"/>
                                          </p:val>
                                        </p:tav>
                                        <p:tav tm="100000">
                                          <p:val>
                                            <p:strVal val="#ppt_y"/>
                                          </p:val>
                                        </p:tav>
                                      </p:tavLst>
                                    </p:anim>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8"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500" fill="hold"/>
                                        <p:tgtEl>
                                          <p:spTgt spid="9"/>
                                        </p:tgtEl>
                                        <p:attrNameLst>
                                          <p:attrName>ppt_x</p:attrName>
                                        </p:attrNameLst>
                                      </p:cBhvr>
                                      <p:tavLst>
                                        <p:tav tm="0">
                                          <p:val>
                                            <p:strVal val="#ppt_x-#ppt_w/2"/>
                                          </p:val>
                                        </p:tav>
                                        <p:tav tm="100000">
                                          <p:val>
                                            <p:strVal val="#ppt_x"/>
                                          </p:val>
                                        </p:tav>
                                      </p:tavLst>
                                    </p:anim>
                                    <p:anim calcmode="lin" valueType="num">
                                      <p:cBhvr>
                                        <p:cTn id="64" dur="500" fill="hold"/>
                                        <p:tgtEl>
                                          <p:spTgt spid="9"/>
                                        </p:tgtEl>
                                        <p:attrNameLst>
                                          <p:attrName>ppt_y</p:attrName>
                                        </p:attrNameLst>
                                      </p:cBhvr>
                                      <p:tavLst>
                                        <p:tav tm="0">
                                          <p:val>
                                            <p:strVal val="#ppt_y"/>
                                          </p:val>
                                        </p:tav>
                                        <p:tav tm="100000">
                                          <p:val>
                                            <p:strVal val="#ppt_y"/>
                                          </p:val>
                                        </p:tav>
                                      </p:tavLst>
                                    </p:anim>
                                    <p:anim calcmode="lin" valueType="num">
                                      <p:cBhvr>
                                        <p:cTn id="65" dur="500" fill="hold"/>
                                        <p:tgtEl>
                                          <p:spTgt spid="9"/>
                                        </p:tgtEl>
                                        <p:attrNameLst>
                                          <p:attrName>ppt_w</p:attrName>
                                        </p:attrNameLst>
                                      </p:cBhvr>
                                      <p:tavLst>
                                        <p:tav tm="0">
                                          <p:val>
                                            <p:fltVal val="0"/>
                                          </p:val>
                                        </p:tav>
                                        <p:tav tm="100000">
                                          <p:val>
                                            <p:strVal val="#ppt_w"/>
                                          </p:val>
                                        </p:tav>
                                      </p:tavLst>
                                    </p:anim>
                                    <p:anim calcmode="lin" valueType="num">
                                      <p:cBhvr>
                                        <p:cTn id="66"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33400" y="685800"/>
            <a:ext cx="7816850" cy="5828810"/>
          </a:xfrm>
          <a:prstGeom prst="rect">
            <a:avLst/>
          </a:prstGeom>
        </p:spPr>
      </p:pic>
      <p:pic>
        <p:nvPicPr>
          <p:cNvPr id="4" name="Image 3"/>
          <p:cNvPicPr>
            <a:picLocks noChangeAspect="1"/>
          </p:cNvPicPr>
          <p:nvPr/>
        </p:nvPicPr>
        <p:blipFill>
          <a:blip r:embed="rId3"/>
          <a:stretch>
            <a:fillRect/>
          </a:stretch>
        </p:blipFill>
        <p:spPr>
          <a:xfrm>
            <a:off x="533400" y="685800"/>
            <a:ext cx="7848600" cy="5791200"/>
          </a:xfrm>
          <a:prstGeom prst="rect">
            <a:avLst/>
          </a:prstGeom>
        </p:spPr>
      </p:pic>
      <p:pic>
        <p:nvPicPr>
          <p:cNvPr id="5" name="Image 4"/>
          <p:cNvPicPr>
            <a:picLocks noChangeAspect="1"/>
          </p:cNvPicPr>
          <p:nvPr/>
        </p:nvPicPr>
        <p:blipFill>
          <a:blip r:embed="rId4"/>
          <a:stretch>
            <a:fillRect/>
          </a:stretch>
        </p:blipFill>
        <p:spPr>
          <a:xfrm>
            <a:off x="457200" y="685800"/>
            <a:ext cx="7924800" cy="58217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84930" name="Rectangle 2"/>
          <p:cNvSpPr>
            <a:spLocks noGrp="1" noChangeArrowheads="1"/>
          </p:cNvSpPr>
          <p:nvPr>
            <p:ph type="title"/>
          </p:nvPr>
        </p:nvSpPr>
        <p:spPr>
          <a:xfrm>
            <a:off x="914400" y="152400"/>
            <a:ext cx="8229600" cy="762000"/>
          </a:xfrm>
        </p:spPr>
        <p:txBody>
          <a:bodyPr/>
          <a:lstStyle/>
          <a:p>
            <a:r>
              <a:rPr lang="en-US" sz="3200" dirty="0" smtClean="0">
                <a:solidFill>
                  <a:schemeClr val="bg1"/>
                </a:solidFill>
              </a:rPr>
              <a:t>The question </a:t>
            </a:r>
            <a:r>
              <a:rPr lang="en-US" sz="3200" smtClean="0">
                <a:solidFill>
                  <a:schemeClr val="bg1"/>
                </a:solidFill>
              </a:rPr>
              <a:t>of mass</a:t>
            </a:r>
            <a:r>
              <a:rPr lang="en-US" sz="3200" dirty="0" smtClean="0">
                <a:solidFill>
                  <a:schemeClr val="bg1"/>
                </a:solidFill>
              </a:rPr>
              <a:t>: </a:t>
            </a:r>
            <a:r>
              <a:rPr lang="en-US" sz="3200" dirty="0" err="1" smtClean="0">
                <a:solidFill>
                  <a:schemeClr val="bg1"/>
                </a:solidFill>
              </a:rPr>
              <a:t>fermion</a:t>
            </a:r>
            <a:r>
              <a:rPr lang="en-US" sz="3200" dirty="0" smtClean="0">
                <a:solidFill>
                  <a:schemeClr val="bg1"/>
                </a:solidFill>
              </a:rPr>
              <a:t> </a:t>
            </a:r>
            <a:r>
              <a:rPr lang="en-US" sz="3200" dirty="0">
                <a:solidFill>
                  <a:schemeClr val="bg1"/>
                </a:solidFill>
              </a:rPr>
              <a:t>m</a:t>
            </a:r>
            <a:r>
              <a:rPr lang="en-US" sz="3200" dirty="0" smtClean="0">
                <a:solidFill>
                  <a:schemeClr val="bg1"/>
                </a:solidFill>
              </a:rPr>
              <a:t>ass </a:t>
            </a:r>
            <a:r>
              <a:rPr lang="en-US" sz="3200" dirty="0">
                <a:solidFill>
                  <a:schemeClr val="bg1"/>
                </a:solidFill>
              </a:rPr>
              <a:t>s</a:t>
            </a:r>
            <a:r>
              <a:rPr lang="en-US" sz="3200" dirty="0" smtClean="0">
                <a:solidFill>
                  <a:schemeClr val="bg1"/>
                </a:solidFill>
              </a:rPr>
              <a:t>pectrum</a:t>
            </a:r>
            <a:endParaRPr lang="en-US" sz="3200" dirty="0">
              <a:solidFill>
                <a:schemeClr val="bg1"/>
              </a:solidFill>
            </a:endParaRPr>
          </a:p>
        </p:txBody>
      </p:sp>
      <p:grpSp>
        <p:nvGrpSpPr>
          <p:cNvPr id="2" name="Group 3"/>
          <p:cNvGrpSpPr>
            <a:grpSpLocks/>
          </p:cNvGrpSpPr>
          <p:nvPr/>
        </p:nvGrpSpPr>
        <p:grpSpPr bwMode="auto">
          <a:xfrm>
            <a:off x="535782" y="857251"/>
            <a:ext cx="8072438" cy="5500688"/>
            <a:chOff x="360" y="576"/>
            <a:chExt cx="5424" cy="3696"/>
          </a:xfrm>
        </p:grpSpPr>
        <p:sp>
          <p:nvSpPr>
            <p:cNvPr id="2684932" name="Rectangle 4"/>
            <p:cNvSpPr>
              <a:spLocks noChangeArrowheads="1"/>
            </p:cNvSpPr>
            <p:nvPr/>
          </p:nvSpPr>
          <p:spPr bwMode="auto">
            <a:xfrm>
              <a:off x="360" y="576"/>
              <a:ext cx="5424" cy="3696"/>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a:p>
          </p:txBody>
        </p:sp>
        <p:grpSp>
          <p:nvGrpSpPr>
            <p:cNvPr id="3" name="Group 5"/>
            <p:cNvGrpSpPr>
              <a:grpSpLocks/>
            </p:cNvGrpSpPr>
            <p:nvPr/>
          </p:nvGrpSpPr>
          <p:grpSpPr bwMode="auto">
            <a:xfrm>
              <a:off x="552" y="3696"/>
              <a:ext cx="5040" cy="144"/>
              <a:chOff x="816" y="3696"/>
              <a:chExt cx="5040" cy="144"/>
            </a:xfrm>
          </p:grpSpPr>
          <p:grpSp>
            <p:nvGrpSpPr>
              <p:cNvPr id="4" name="Group 6"/>
              <p:cNvGrpSpPr>
                <a:grpSpLocks/>
              </p:cNvGrpSpPr>
              <p:nvPr/>
            </p:nvGrpSpPr>
            <p:grpSpPr bwMode="auto">
              <a:xfrm rot="5400000">
                <a:off x="912" y="3600"/>
                <a:ext cx="144" cy="336"/>
                <a:chOff x="3408" y="864"/>
                <a:chExt cx="192" cy="2400"/>
              </a:xfrm>
            </p:grpSpPr>
            <p:sp>
              <p:nvSpPr>
                <p:cNvPr id="2684935" name="Line 7"/>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36" name="Line 8"/>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37" name="Line 9"/>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38" name="Line 10"/>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39" name="Line 11"/>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40" name="Line 12"/>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41" name="Line 13"/>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42" name="Line 14"/>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43" name="Line 15"/>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44" name="Line 16"/>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45" name="Line 17"/>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5" name="Group 18"/>
              <p:cNvGrpSpPr>
                <a:grpSpLocks/>
              </p:cNvGrpSpPr>
              <p:nvPr/>
            </p:nvGrpSpPr>
            <p:grpSpPr bwMode="auto">
              <a:xfrm rot="5400000">
                <a:off x="1248" y="3600"/>
                <a:ext cx="144" cy="336"/>
                <a:chOff x="3408" y="864"/>
                <a:chExt cx="192" cy="2400"/>
              </a:xfrm>
            </p:grpSpPr>
            <p:sp>
              <p:nvSpPr>
                <p:cNvPr id="2684947" name="Line 19"/>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48" name="Line 20"/>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49" name="Line 21"/>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50" name="Line 22"/>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51" name="Line 23"/>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52" name="Line 24"/>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53" name="Line 25"/>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54" name="Line 26"/>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55" name="Line 27"/>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56" name="Line 28"/>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57" name="Line 29"/>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6" name="Group 30"/>
              <p:cNvGrpSpPr>
                <a:grpSpLocks/>
              </p:cNvGrpSpPr>
              <p:nvPr/>
            </p:nvGrpSpPr>
            <p:grpSpPr bwMode="auto">
              <a:xfrm rot="5400000">
                <a:off x="1584" y="3600"/>
                <a:ext cx="144" cy="336"/>
                <a:chOff x="3408" y="864"/>
                <a:chExt cx="192" cy="2400"/>
              </a:xfrm>
            </p:grpSpPr>
            <p:sp>
              <p:nvSpPr>
                <p:cNvPr id="2684959" name="Line 31"/>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0" name="Line 32"/>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1" name="Line 33"/>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2" name="Line 34"/>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3" name="Line 35"/>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4" name="Line 36"/>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5" name="Line 37"/>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6" name="Line 38"/>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7" name="Line 39"/>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8" name="Line 40"/>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69" name="Line 41"/>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7" name="Group 42"/>
              <p:cNvGrpSpPr>
                <a:grpSpLocks/>
              </p:cNvGrpSpPr>
              <p:nvPr/>
            </p:nvGrpSpPr>
            <p:grpSpPr bwMode="auto">
              <a:xfrm rot="5400000">
                <a:off x="1920" y="3600"/>
                <a:ext cx="144" cy="336"/>
                <a:chOff x="3408" y="864"/>
                <a:chExt cx="192" cy="2400"/>
              </a:xfrm>
            </p:grpSpPr>
            <p:sp>
              <p:nvSpPr>
                <p:cNvPr id="2684971" name="Line 43"/>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72" name="Line 44"/>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73" name="Line 45"/>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74" name="Line 46"/>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75" name="Line 47"/>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76" name="Line 48"/>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77" name="Line 49"/>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78" name="Line 50"/>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79" name="Line 51"/>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80" name="Line 52"/>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81" name="Line 53"/>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8" name="Group 54"/>
              <p:cNvGrpSpPr>
                <a:grpSpLocks/>
              </p:cNvGrpSpPr>
              <p:nvPr/>
            </p:nvGrpSpPr>
            <p:grpSpPr bwMode="auto">
              <a:xfrm rot="5400000">
                <a:off x="2256" y="3600"/>
                <a:ext cx="144" cy="336"/>
                <a:chOff x="3408" y="864"/>
                <a:chExt cx="192" cy="2400"/>
              </a:xfrm>
            </p:grpSpPr>
            <p:sp>
              <p:nvSpPr>
                <p:cNvPr id="2684983" name="Line 55"/>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84" name="Line 56"/>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85" name="Line 57"/>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86" name="Line 58"/>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87" name="Line 59"/>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88" name="Line 60"/>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89" name="Line 61"/>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90" name="Line 62"/>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91" name="Line 63"/>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92" name="Line 64"/>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93" name="Line 65"/>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9" name="Group 66"/>
              <p:cNvGrpSpPr>
                <a:grpSpLocks/>
              </p:cNvGrpSpPr>
              <p:nvPr/>
            </p:nvGrpSpPr>
            <p:grpSpPr bwMode="auto">
              <a:xfrm rot="5400000">
                <a:off x="2592" y="3600"/>
                <a:ext cx="144" cy="336"/>
                <a:chOff x="3408" y="864"/>
                <a:chExt cx="192" cy="2400"/>
              </a:xfrm>
            </p:grpSpPr>
            <p:sp>
              <p:nvSpPr>
                <p:cNvPr id="2684995" name="Line 67"/>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96" name="Line 68"/>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97" name="Line 69"/>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98" name="Line 70"/>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4999" name="Line 71"/>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00" name="Line 72"/>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01" name="Line 73"/>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02" name="Line 74"/>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03" name="Line 75"/>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04" name="Line 76"/>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05" name="Line 77"/>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10" name="Group 78"/>
              <p:cNvGrpSpPr>
                <a:grpSpLocks/>
              </p:cNvGrpSpPr>
              <p:nvPr/>
            </p:nvGrpSpPr>
            <p:grpSpPr bwMode="auto">
              <a:xfrm rot="5400000">
                <a:off x="2928" y="3600"/>
                <a:ext cx="144" cy="336"/>
                <a:chOff x="3408" y="864"/>
                <a:chExt cx="192" cy="2400"/>
              </a:xfrm>
            </p:grpSpPr>
            <p:sp>
              <p:nvSpPr>
                <p:cNvPr id="2685007" name="Line 79"/>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08" name="Line 80"/>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09" name="Line 81"/>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10" name="Line 82"/>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11" name="Line 83"/>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12" name="Line 84"/>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13" name="Line 85"/>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14" name="Line 86"/>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15" name="Line 87"/>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16" name="Line 88"/>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17" name="Line 89"/>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11" name="Group 90"/>
              <p:cNvGrpSpPr>
                <a:grpSpLocks/>
              </p:cNvGrpSpPr>
              <p:nvPr/>
            </p:nvGrpSpPr>
            <p:grpSpPr bwMode="auto">
              <a:xfrm rot="5400000">
                <a:off x="3264" y="3600"/>
                <a:ext cx="144" cy="336"/>
                <a:chOff x="3408" y="864"/>
                <a:chExt cx="192" cy="2400"/>
              </a:xfrm>
            </p:grpSpPr>
            <p:sp>
              <p:nvSpPr>
                <p:cNvPr id="2685019" name="Line 91"/>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0" name="Line 92"/>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1" name="Line 93"/>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2" name="Line 94"/>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3" name="Line 95"/>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4" name="Line 96"/>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5" name="Line 97"/>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6" name="Line 98"/>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7" name="Line 99"/>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8" name="Line 100"/>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29" name="Line 101"/>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12" name="Group 102"/>
              <p:cNvGrpSpPr>
                <a:grpSpLocks/>
              </p:cNvGrpSpPr>
              <p:nvPr/>
            </p:nvGrpSpPr>
            <p:grpSpPr bwMode="auto">
              <a:xfrm rot="5400000">
                <a:off x="3600" y="3600"/>
                <a:ext cx="144" cy="336"/>
                <a:chOff x="3408" y="864"/>
                <a:chExt cx="192" cy="2400"/>
              </a:xfrm>
            </p:grpSpPr>
            <p:sp>
              <p:nvSpPr>
                <p:cNvPr id="2685031" name="Line 103"/>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32" name="Line 104"/>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33" name="Line 105"/>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34" name="Line 106"/>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35" name="Line 107"/>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36" name="Line 108"/>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37" name="Line 109"/>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38" name="Line 110"/>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39" name="Line 111"/>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40" name="Line 112"/>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41" name="Line 113"/>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13" name="Group 114"/>
              <p:cNvGrpSpPr>
                <a:grpSpLocks/>
              </p:cNvGrpSpPr>
              <p:nvPr/>
            </p:nvGrpSpPr>
            <p:grpSpPr bwMode="auto">
              <a:xfrm rot="5400000">
                <a:off x="3936" y="3600"/>
                <a:ext cx="144" cy="336"/>
                <a:chOff x="3408" y="864"/>
                <a:chExt cx="192" cy="2400"/>
              </a:xfrm>
            </p:grpSpPr>
            <p:sp>
              <p:nvSpPr>
                <p:cNvPr id="2685043" name="Line 115"/>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44" name="Line 116"/>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45" name="Line 117"/>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46" name="Line 118"/>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47" name="Line 119"/>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48" name="Line 120"/>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49" name="Line 121"/>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50" name="Line 122"/>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51" name="Line 123"/>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52" name="Line 124"/>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53" name="Line 125"/>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14" name="Group 126"/>
              <p:cNvGrpSpPr>
                <a:grpSpLocks/>
              </p:cNvGrpSpPr>
              <p:nvPr/>
            </p:nvGrpSpPr>
            <p:grpSpPr bwMode="auto">
              <a:xfrm rot="5400000">
                <a:off x="4272" y="3600"/>
                <a:ext cx="144" cy="336"/>
                <a:chOff x="3408" y="864"/>
                <a:chExt cx="192" cy="2400"/>
              </a:xfrm>
            </p:grpSpPr>
            <p:sp>
              <p:nvSpPr>
                <p:cNvPr id="2685055" name="Line 127"/>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56" name="Line 128"/>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57" name="Line 129"/>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58" name="Line 130"/>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59" name="Line 131"/>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60" name="Line 132"/>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61" name="Line 133"/>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62" name="Line 134"/>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63" name="Line 135"/>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64" name="Line 136"/>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65" name="Line 137"/>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15" name="Group 138"/>
              <p:cNvGrpSpPr>
                <a:grpSpLocks/>
              </p:cNvGrpSpPr>
              <p:nvPr/>
            </p:nvGrpSpPr>
            <p:grpSpPr bwMode="auto">
              <a:xfrm rot="5400000">
                <a:off x="4608" y="3600"/>
                <a:ext cx="144" cy="336"/>
                <a:chOff x="3408" y="864"/>
                <a:chExt cx="192" cy="2400"/>
              </a:xfrm>
            </p:grpSpPr>
            <p:sp>
              <p:nvSpPr>
                <p:cNvPr id="2685067" name="Line 139"/>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68" name="Line 140"/>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69" name="Line 141"/>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70" name="Line 142"/>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71" name="Line 143"/>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72" name="Line 144"/>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73" name="Line 145"/>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74" name="Line 146"/>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75" name="Line 147"/>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76" name="Line 148"/>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77" name="Line 149"/>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16" name="Group 150"/>
              <p:cNvGrpSpPr>
                <a:grpSpLocks/>
              </p:cNvGrpSpPr>
              <p:nvPr/>
            </p:nvGrpSpPr>
            <p:grpSpPr bwMode="auto">
              <a:xfrm rot="5400000">
                <a:off x="4944" y="3600"/>
                <a:ext cx="144" cy="336"/>
                <a:chOff x="3408" y="864"/>
                <a:chExt cx="192" cy="2400"/>
              </a:xfrm>
            </p:grpSpPr>
            <p:sp>
              <p:nvSpPr>
                <p:cNvPr id="2685079" name="Line 151"/>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0" name="Line 152"/>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1" name="Line 153"/>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2" name="Line 154"/>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3" name="Line 155"/>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4" name="Line 156"/>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5" name="Line 157"/>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6" name="Line 158"/>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7" name="Line 159"/>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8" name="Line 160"/>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89" name="Line 161"/>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17" name="Group 162"/>
              <p:cNvGrpSpPr>
                <a:grpSpLocks/>
              </p:cNvGrpSpPr>
              <p:nvPr/>
            </p:nvGrpSpPr>
            <p:grpSpPr bwMode="auto">
              <a:xfrm rot="5400000">
                <a:off x="5280" y="3600"/>
                <a:ext cx="144" cy="336"/>
                <a:chOff x="3408" y="864"/>
                <a:chExt cx="192" cy="2400"/>
              </a:xfrm>
            </p:grpSpPr>
            <p:sp>
              <p:nvSpPr>
                <p:cNvPr id="2685091" name="Line 163"/>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92" name="Line 164"/>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93" name="Line 165"/>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94" name="Line 166"/>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95" name="Line 167"/>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96" name="Line 168"/>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97" name="Line 169"/>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98" name="Line 170"/>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099" name="Line 171"/>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00" name="Line 172"/>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01" name="Line 173"/>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18" name="Group 174"/>
              <p:cNvGrpSpPr>
                <a:grpSpLocks/>
              </p:cNvGrpSpPr>
              <p:nvPr/>
            </p:nvGrpSpPr>
            <p:grpSpPr bwMode="auto">
              <a:xfrm rot="5400000">
                <a:off x="5616" y="3600"/>
                <a:ext cx="144" cy="336"/>
                <a:chOff x="3408" y="864"/>
                <a:chExt cx="192" cy="2400"/>
              </a:xfrm>
            </p:grpSpPr>
            <p:sp>
              <p:nvSpPr>
                <p:cNvPr id="2685103" name="Line 175"/>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04" name="Line 176"/>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05" name="Line 177"/>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06" name="Line 178"/>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07" name="Line 179"/>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08" name="Line 180"/>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09" name="Line 181"/>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10" name="Line 182"/>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11" name="Line 183"/>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12" name="Line 184"/>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13" name="Line 185"/>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sp>
          <p:nvSpPr>
            <p:cNvPr id="2685114" name="Rectangle 186"/>
            <p:cNvSpPr>
              <a:spLocks noChangeArrowheads="1"/>
            </p:cNvSpPr>
            <p:nvPr/>
          </p:nvSpPr>
          <p:spPr bwMode="auto">
            <a:xfrm>
              <a:off x="744"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10</a:t>
              </a:r>
            </a:p>
          </p:txBody>
        </p:sp>
        <p:sp>
          <p:nvSpPr>
            <p:cNvPr id="2685115" name="Rectangle 187"/>
            <p:cNvSpPr>
              <a:spLocks noChangeArrowheads="1"/>
            </p:cNvSpPr>
            <p:nvPr/>
          </p:nvSpPr>
          <p:spPr bwMode="auto">
            <a:xfrm>
              <a:off x="1080"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100</a:t>
              </a:r>
            </a:p>
          </p:txBody>
        </p:sp>
        <p:sp>
          <p:nvSpPr>
            <p:cNvPr id="2685116" name="Rectangle 188"/>
            <p:cNvSpPr>
              <a:spLocks noChangeArrowheads="1"/>
            </p:cNvSpPr>
            <p:nvPr/>
          </p:nvSpPr>
          <p:spPr bwMode="auto">
            <a:xfrm>
              <a:off x="408"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a:t>
              </a:r>
            </a:p>
          </p:txBody>
        </p:sp>
        <p:sp>
          <p:nvSpPr>
            <p:cNvPr id="2685117" name="Rectangle 189"/>
            <p:cNvSpPr>
              <a:spLocks noChangeArrowheads="1"/>
            </p:cNvSpPr>
            <p:nvPr/>
          </p:nvSpPr>
          <p:spPr bwMode="auto">
            <a:xfrm>
              <a:off x="1752"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10</a:t>
              </a:r>
            </a:p>
          </p:txBody>
        </p:sp>
        <p:sp>
          <p:nvSpPr>
            <p:cNvPr id="2685118" name="Rectangle 190"/>
            <p:cNvSpPr>
              <a:spLocks noChangeArrowheads="1"/>
            </p:cNvSpPr>
            <p:nvPr/>
          </p:nvSpPr>
          <p:spPr bwMode="auto">
            <a:xfrm>
              <a:off x="2088"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100</a:t>
              </a:r>
            </a:p>
          </p:txBody>
        </p:sp>
        <p:sp>
          <p:nvSpPr>
            <p:cNvPr id="2685119" name="Rectangle 191"/>
            <p:cNvSpPr>
              <a:spLocks noChangeArrowheads="1"/>
            </p:cNvSpPr>
            <p:nvPr/>
          </p:nvSpPr>
          <p:spPr bwMode="auto">
            <a:xfrm>
              <a:off x="1416"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a:t>
              </a:r>
            </a:p>
          </p:txBody>
        </p:sp>
        <p:sp>
          <p:nvSpPr>
            <p:cNvPr id="2685120" name="Rectangle 192"/>
            <p:cNvSpPr>
              <a:spLocks noChangeArrowheads="1"/>
            </p:cNvSpPr>
            <p:nvPr/>
          </p:nvSpPr>
          <p:spPr bwMode="auto">
            <a:xfrm>
              <a:off x="2760"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10</a:t>
              </a:r>
            </a:p>
          </p:txBody>
        </p:sp>
        <p:sp>
          <p:nvSpPr>
            <p:cNvPr id="2685121" name="Rectangle 193"/>
            <p:cNvSpPr>
              <a:spLocks noChangeArrowheads="1"/>
            </p:cNvSpPr>
            <p:nvPr/>
          </p:nvSpPr>
          <p:spPr bwMode="auto">
            <a:xfrm>
              <a:off x="3096"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100</a:t>
              </a:r>
            </a:p>
          </p:txBody>
        </p:sp>
        <p:sp>
          <p:nvSpPr>
            <p:cNvPr id="2685122" name="Rectangle 194"/>
            <p:cNvSpPr>
              <a:spLocks noChangeArrowheads="1"/>
            </p:cNvSpPr>
            <p:nvPr/>
          </p:nvSpPr>
          <p:spPr bwMode="auto">
            <a:xfrm>
              <a:off x="2424"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a:t>
              </a:r>
            </a:p>
          </p:txBody>
        </p:sp>
        <p:sp>
          <p:nvSpPr>
            <p:cNvPr id="2685123" name="Rectangle 195"/>
            <p:cNvSpPr>
              <a:spLocks noChangeArrowheads="1"/>
            </p:cNvSpPr>
            <p:nvPr/>
          </p:nvSpPr>
          <p:spPr bwMode="auto">
            <a:xfrm>
              <a:off x="3768"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dirty="0">
                  <a:solidFill>
                    <a:srgbClr val="333333"/>
                  </a:solidFill>
                  <a:effectLst>
                    <a:outerShdw blurRad="38100" dist="38100" dir="2700000" algn="tl">
                      <a:srgbClr val="000000"/>
                    </a:outerShdw>
                  </a:effectLst>
                </a:rPr>
                <a:t>10</a:t>
              </a:r>
            </a:p>
          </p:txBody>
        </p:sp>
        <p:sp>
          <p:nvSpPr>
            <p:cNvPr id="2685124" name="Rectangle 196"/>
            <p:cNvSpPr>
              <a:spLocks noChangeArrowheads="1"/>
            </p:cNvSpPr>
            <p:nvPr/>
          </p:nvSpPr>
          <p:spPr bwMode="auto">
            <a:xfrm>
              <a:off x="4104"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100</a:t>
              </a:r>
            </a:p>
          </p:txBody>
        </p:sp>
        <p:sp>
          <p:nvSpPr>
            <p:cNvPr id="2685125" name="Rectangle 197"/>
            <p:cNvSpPr>
              <a:spLocks noChangeArrowheads="1"/>
            </p:cNvSpPr>
            <p:nvPr/>
          </p:nvSpPr>
          <p:spPr bwMode="auto">
            <a:xfrm>
              <a:off x="3432"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a:t>
              </a:r>
            </a:p>
          </p:txBody>
        </p:sp>
        <p:sp>
          <p:nvSpPr>
            <p:cNvPr id="2685126" name="Rectangle 198"/>
            <p:cNvSpPr>
              <a:spLocks noChangeArrowheads="1"/>
            </p:cNvSpPr>
            <p:nvPr/>
          </p:nvSpPr>
          <p:spPr bwMode="auto">
            <a:xfrm>
              <a:off x="4776"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10</a:t>
              </a:r>
            </a:p>
          </p:txBody>
        </p:sp>
        <p:sp>
          <p:nvSpPr>
            <p:cNvPr id="2685127" name="Rectangle 199"/>
            <p:cNvSpPr>
              <a:spLocks noChangeArrowheads="1"/>
            </p:cNvSpPr>
            <p:nvPr/>
          </p:nvSpPr>
          <p:spPr bwMode="auto">
            <a:xfrm>
              <a:off x="5112"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100</a:t>
              </a:r>
            </a:p>
          </p:txBody>
        </p:sp>
        <p:sp>
          <p:nvSpPr>
            <p:cNvPr id="2685128" name="Rectangle 200"/>
            <p:cNvSpPr>
              <a:spLocks noChangeArrowheads="1"/>
            </p:cNvSpPr>
            <p:nvPr/>
          </p:nvSpPr>
          <p:spPr bwMode="auto">
            <a:xfrm>
              <a:off x="4440"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a:t>
              </a:r>
            </a:p>
          </p:txBody>
        </p:sp>
        <p:sp>
          <p:nvSpPr>
            <p:cNvPr id="2685129" name="Rectangle 201"/>
            <p:cNvSpPr>
              <a:spLocks noChangeArrowheads="1"/>
            </p:cNvSpPr>
            <p:nvPr/>
          </p:nvSpPr>
          <p:spPr bwMode="auto">
            <a:xfrm>
              <a:off x="5448" y="3840"/>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1</a:t>
              </a:r>
            </a:p>
          </p:txBody>
        </p:sp>
        <p:sp>
          <p:nvSpPr>
            <p:cNvPr id="2685130" name="Rectangle 202"/>
            <p:cNvSpPr>
              <a:spLocks noChangeArrowheads="1"/>
            </p:cNvSpPr>
            <p:nvPr/>
          </p:nvSpPr>
          <p:spPr bwMode="auto">
            <a:xfrm>
              <a:off x="408" y="4032"/>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meV</a:t>
              </a:r>
            </a:p>
          </p:txBody>
        </p:sp>
        <p:sp>
          <p:nvSpPr>
            <p:cNvPr id="2685131" name="Rectangle 203"/>
            <p:cNvSpPr>
              <a:spLocks noChangeArrowheads="1"/>
            </p:cNvSpPr>
            <p:nvPr/>
          </p:nvSpPr>
          <p:spPr bwMode="auto">
            <a:xfrm>
              <a:off x="1416" y="4032"/>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eV</a:t>
              </a:r>
            </a:p>
          </p:txBody>
        </p:sp>
        <p:sp>
          <p:nvSpPr>
            <p:cNvPr id="2685132" name="Rectangle 204"/>
            <p:cNvSpPr>
              <a:spLocks noChangeArrowheads="1"/>
            </p:cNvSpPr>
            <p:nvPr/>
          </p:nvSpPr>
          <p:spPr bwMode="auto">
            <a:xfrm>
              <a:off x="2424" y="4032"/>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keV</a:t>
              </a:r>
            </a:p>
          </p:txBody>
        </p:sp>
        <p:sp>
          <p:nvSpPr>
            <p:cNvPr id="2685133" name="Rectangle 205"/>
            <p:cNvSpPr>
              <a:spLocks noChangeArrowheads="1"/>
            </p:cNvSpPr>
            <p:nvPr/>
          </p:nvSpPr>
          <p:spPr bwMode="auto">
            <a:xfrm>
              <a:off x="3432" y="4032"/>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MeV</a:t>
              </a:r>
            </a:p>
          </p:txBody>
        </p:sp>
        <p:sp>
          <p:nvSpPr>
            <p:cNvPr id="2685134" name="Rectangle 206"/>
            <p:cNvSpPr>
              <a:spLocks noChangeArrowheads="1"/>
            </p:cNvSpPr>
            <p:nvPr/>
          </p:nvSpPr>
          <p:spPr bwMode="auto">
            <a:xfrm>
              <a:off x="4440" y="4032"/>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GeV</a:t>
              </a:r>
            </a:p>
          </p:txBody>
        </p:sp>
        <p:sp>
          <p:nvSpPr>
            <p:cNvPr id="2685135" name="Rectangle 207"/>
            <p:cNvSpPr>
              <a:spLocks noChangeArrowheads="1"/>
            </p:cNvSpPr>
            <p:nvPr/>
          </p:nvSpPr>
          <p:spPr bwMode="auto">
            <a:xfrm>
              <a:off x="5448" y="4032"/>
              <a:ext cx="288" cy="192"/>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333333"/>
                  </a:solidFill>
                  <a:effectLst>
                    <a:outerShdw blurRad="38100" dist="38100" dir="2700000" algn="tl">
                      <a:srgbClr val="000000"/>
                    </a:outerShdw>
                  </a:effectLst>
                </a:rPr>
                <a:t>TeV</a:t>
              </a:r>
            </a:p>
          </p:txBody>
        </p:sp>
        <p:grpSp>
          <p:nvGrpSpPr>
            <p:cNvPr id="19" name="Group 208"/>
            <p:cNvGrpSpPr>
              <a:grpSpLocks/>
            </p:cNvGrpSpPr>
            <p:nvPr/>
          </p:nvGrpSpPr>
          <p:grpSpPr bwMode="auto">
            <a:xfrm flipV="1">
              <a:off x="552" y="720"/>
              <a:ext cx="5040" cy="144"/>
              <a:chOff x="816" y="3696"/>
              <a:chExt cx="5040" cy="144"/>
            </a:xfrm>
          </p:grpSpPr>
          <p:grpSp>
            <p:nvGrpSpPr>
              <p:cNvPr id="20" name="Group 209"/>
              <p:cNvGrpSpPr>
                <a:grpSpLocks/>
              </p:cNvGrpSpPr>
              <p:nvPr/>
            </p:nvGrpSpPr>
            <p:grpSpPr bwMode="auto">
              <a:xfrm rot="5400000">
                <a:off x="912" y="3600"/>
                <a:ext cx="144" cy="336"/>
                <a:chOff x="3408" y="864"/>
                <a:chExt cx="192" cy="2400"/>
              </a:xfrm>
            </p:grpSpPr>
            <p:sp>
              <p:nvSpPr>
                <p:cNvPr id="2685138" name="Line 210"/>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39" name="Line 211"/>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40" name="Line 212"/>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41" name="Line 213"/>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42" name="Line 214"/>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43" name="Line 215"/>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44" name="Line 216"/>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45" name="Line 217"/>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46" name="Line 218"/>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47" name="Line 219"/>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48" name="Line 220"/>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1" name="Group 221"/>
              <p:cNvGrpSpPr>
                <a:grpSpLocks/>
              </p:cNvGrpSpPr>
              <p:nvPr/>
            </p:nvGrpSpPr>
            <p:grpSpPr bwMode="auto">
              <a:xfrm rot="5400000">
                <a:off x="1248" y="3600"/>
                <a:ext cx="144" cy="336"/>
                <a:chOff x="3408" y="864"/>
                <a:chExt cx="192" cy="2400"/>
              </a:xfrm>
            </p:grpSpPr>
            <p:sp>
              <p:nvSpPr>
                <p:cNvPr id="2685150" name="Line 222"/>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51" name="Line 223"/>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52" name="Line 224"/>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53" name="Line 225"/>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54" name="Line 226"/>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55" name="Line 227"/>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56" name="Line 228"/>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57" name="Line 229"/>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58" name="Line 230"/>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59" name="Line 231"/>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60" name="Line 232"/>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2" name="Group 233"/>
              <p:cNvGrpSpPr>
                <a:grpSpLocks/>
              </p:cNvGrpSpPr>
              <p:nvPr/>
            </p:nvGrpSpPr>
            <p:grpSpPr bwMode="auto">
              <a:xfrm rot="5400000">
                <a:off x="1584" y="3600"/>
                <a:ext cx="144" cy="336"/>
                <a:chOff x="3408" y="864"/>
                <a:chExt cx="192" cy="2400"/>
              </a:xfrm>
            </p:grpSpPr>
            <p:sp>
              <p:nvSpPr>
                <p:cNvPr id="2685162" name="Line 234"/>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63" name="Line 235"/>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64" name="Line 236"/>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65" name="Line 237"/>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66" name="Line 238"/>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67" name="Line 239"/>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68" name="Line 240"/>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69" name="Line 241"/>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70" name="Line 242"/>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71" name="Line 243"/>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72" name="Line 244"/>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3" name="Group 245"/>
              <p:cNvGrpSpPr>
                <a:grpSpLocks/>
              </p:cNvGrpSpPr>
              <p:nvPr/>
            </p:nvGrpSpPr>
            <p:grpSpPr bwMode="auto">
              <a:xfrm rot="5400000">
                <a:off x="1920" y="3600"/>
                <a:ext cx="144" cy="336"/>
                <a:chOff x="3408" y="864"/>
                <a:chExt cx="192" cy="2400"/>
              </a:xfrm>
            </p:grpSpPr>
            <p:sp>
              <p:nvSpPr>
                <p:cNvPr id="2685174" name="Line 246"/>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75" name="Line 247"/>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76" name="Line 248"/>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77" name="Line 249"/>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78" name="Line 250"/>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79" name="Line 251"/>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80" name="Line 252"/>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81" name="Line 253"/>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82" name="Line 254"/>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83" name="Line 255"/>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84" name="Line 256"/>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4" name="Group 257"/>
              <p:cNvGrpSpPr>
                <a:grpSpLocks/>
              </p:cNvGrpSpPr>
              <p:nvPr/>
            </p:nvGrpSpPr>
            <p:grpSpPr bwMode="auto">
              <a:xfrm rot="5400000">
                <a:off x="2256" y="3600"/>
                <a:ext cx="144" cy="336"/>
                <a:chOff x="3408" y="864"/>
                <a:chExt cx="192" cy="2400"/>
              </a:xfrm>
            </p:grpSpPr>
            <p:sp>
              <p:nvSpPr>
                <p:cNvPr id="2685186" name="Line 258"/>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87" name="Line 259"/>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88" name="Line 260"/>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89" name="Line 261"/>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90" name="Line 262"/>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91" name="Line 263"/>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92" name="Line 264"/>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93" name="Line 265"/>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94" name="Line 266"/>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95" name="Line 267"/>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96" name="Line 268"/>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5" name="Group 269"/>
              <p:cNvGrpSpPr>
                <a:grpSpLocks/>
              </p:cNvGrpSpPr>
              <p:nvPr/>
            </p:nvGrpSpPr>
            <p:grpSpPr bwMode="auto">
              <a:xfrm rot="5400000">
                <a:off x="2592" y="3600"/>
                <a:ext cx="144" cy="336"/>
                <a:chOff x="3408" y="864"/>
                <a:chExt cx="192" cy="2400"/>
              </a:xfrm>
            </p:grpSpPr>
            <p:sp>
              <p:nvSpPr>
                <p:cNvPr id="2685198" name="Line 270"/>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199" name="Line 271"/>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00" name="Line 272"/>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01" name="Line 273"/>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02" name="Line 274"/>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03" name="Line 275"/>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04" name="Line 276"/>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05" name="Line 277"/>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06" name="Line 278"/>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07" name="Line 279"/>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08" name="Line 280"/>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6" name="Group 281"/>
              <p:cNvGrpSpPr>
                <a:grpSpLocks/>
              </p:cNvGrpSpPr>
              <p:nvPr/>
            </p:nvGrpSpPr>
            <p:grpSpPr bwMode="auto">
              <a:xfrm rot="5400000">
                <a:off x="2928" y="3600"/>
                <a:ext cx="144" cy="336"/>
                <a:chOff x="3408" y="864"/>
                <a:chExt cx="192" cy="2400"/>
              </a:xfrm>
            </p:grpSpPr>
            <p:sp>
              <p:nvSpPr>
                <p:cNvPr id="2685210" name="Line 282"/>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11" name="Line 283"/>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12" name="Line 284"/>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13" name="Line 285"/>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14" name="Line 286"/>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15" name="Line 287"/>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16" name="Line 288"/>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17" name="Line 289"/>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18" name="Line 290"/>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19" name="Line 291"/>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20" name="Line 292"/>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7" name="Group 293"/>
              <p:cNvGrpSpPr>
                <a:grpSpLocks/>
              </p:cNvGrpSpPr>
              <p:nvPr/>
            </p:nvGrpSpPr>
            <p:grpSpPr bwMode="auto">
              <a:xfrm rot="5400000">
                <a:off x="3264" y="3600"/>
                <a:ext cx="144" cy="336"/>
                <a:chOff x="3408" y="864"/>
                <a:chExt cx="192" cy="2400"/>
              </a:xfrm>
            </p:grpSpPr>
            <p:sp>
              <p:nvSpPr>
                <p:cNvPr id="2685222" name="Line 294"/>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23" name="Line 295"/>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24" name="Line 296"/>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25" name="Line 297"/>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26" name="Line 298"/>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27" name="Line 299"/>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28" name="Line 300"/>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29" name="Line 301"/>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30" name="Line 302"/>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31" name="Line 303"/>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32" name="Line 304"/>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8" name="Group 305"/>
              <p:cNvGrpSpPr>
                <a:grpSpLocks/>
              </p:cNvGrpSpPr>
              <p:nvPr/>
            </p:nvGrpSpPr>
            <p:grpSpPr bwMode="auto">
              <a:xfrm rot="5400000">
                <a:off x="3600" y="3600"/>
                <a:ext cx="144" cy="336"/>
                <a:chOff x="3408" y="864"/>
                <a:chExt cx="192" cy="2400"/>
              </a:xfrm>
            </p:grpSpPr>
            <p:sp>
              <p:nvSpPr>
                <p:cNvPr id="2685234" name="Line 306"/>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35" name="Line 307"/>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36" name="Line 308"/>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37" name="Line 309"/>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38" name="Line 310"/>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39" name="Line 311"/>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40" name="Line 312"/>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41" name="Line 313"/>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42" name="Line 314"/>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43" name="Line 315"/>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44" name="Line 316"/>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9" name="Group 317"/>
              <p:cNvGrpSpPr>
                <a:grpSpLocks/>
              </p:cNvGrpSpPr>
              <p:nvPr/>
            </p:nvGrpSpPr>
            <p:grpSpPr bwMode="auto">
              <a:xfrm rot="5400000">
                <a:off x="3936" y="3600"/>
                <a:ext cx="144" cy="336"/>
                <a:chOff x="3408" y="864"/>
                <a:chExt cx="192" cy="2400"/>
              </a:xfrm>
            </p:grpSpPr>
            <p:sp>
              <p:nvSpPr>
                <p:cNvPr id="2685246" name="Line 318"/>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47" name="Line 319"/>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48" name="Line 320"/>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49" name="Line 321"/>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50" name="Line 322"/>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51" name="Line 323"/>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52" name="Line 324"/>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53" name="Line 325"/>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54" name="Line 326"/>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55" name="Line 327"/>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56" name="Line 328"/>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30" name="Group 329"/>
              <p:cNvGrpSpPr>
                <a:grpSpLocks/>
              </p:cNvGrpSpPr>
              <p:nvPr/>
            </p:nvGrpSpPr>
            <p:grpSpPr bwMode="auto">
              <a:xfrm rot="5400000">
                <a:off x="4272" y="3600"/>
                <a:ext cx="144" cy="336"/>
                <a:chOff x="3408" y="864"/>
                <a:chExt cx="192" cy="2400"/>
              </a:xfrm>
            </p:grpSpPr>
            <p:sp>
              <p:nvSpPr>
                <p:cNvPr id="2685258" name="Line 330"/>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59" name="Line 331"/>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60" name="Line 332"/>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61" name="Line 333"/>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62" name="Line 334"/>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63" name="Line 335"/>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64" name="Line 336"/>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65" name="Line 337"/>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66" name="Line 338"/>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67" name="Line 339"/>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68" name="Line 340"/>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31" name="Group 341"/>
              <p:cNvGrpSpPr>
                <a:grpSpLocks/>
              </p:cNvGrpSpPr>
              <p:nvPr/>
            </p:nvGrpSpPr>
            <p:grpSpPr bwMode="auto">
              <a:xfrm rot="5400000">
                <a:off x="4608" y="3600"/>
                <a:ext cx="144" cy="336"/>
                <a:chOff x="3408" y="864"/>
                <a:chExt cx="192" cy="2400"/>
              </a:xfrm>
            </p:grpSpPr>
            <p:sp>
              <p:nvSpPr>
                <p:cNvPr id="2685270" name="Line 342"/>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71" name="Line 343"/>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72" name="Line 344"/>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73" name="Line 345"/>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74" name="Line 346"/>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75" name="Line 347"/>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76" name="Line 348"/>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77" name="Line 349"/>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78" name="Line 350"/>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79" name="Line 351"/>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80" name="Line 352"/>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684928" name="Group 353"/>
              <p:cNvGrpSpPr>
                <a:grpSpLocks/>
              </p:cNvGrpSpPr>
              <p:nvPr/>
            </p:nvGrpSpPr>
            <p:grpSpPr bwMode="auto">
              <a:xfrm rot="5400000">
                <a:off x="4944" y="3600"/>
                <a:ext cx="144" cy="336"/>
                <a:chOff x="3408" y="864"/>
                <a:chExt cx="192" cy="2400"/>
              </a:xfrm>
            </p:grpSpPr>
            <p:sp>
              <p:nvSpPr>
                <p:cNvPr id="2685282" name="Line 354"/>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83" name="Line 355"/>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84" name="Line 356"/>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85" name="Line 357"/>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86" name="Line 358"/>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87" name="Line 359"/>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88" name="Line 360"/>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89" name="Line 361"/>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90" name="Line 362"/>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91" name="Line 363"/>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92" name="Line 364"/>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684929" name="Group 365"/>
              <p:cNvGrpSpPr>
                <a:grpSpLocks/>
              </p:cNvGrpSpPr>
              <p:nvPr/>
            </p:nvGrpSpPr>
            <p:grpSpPr bwMode="auto">
              <a:xfrm rot="5400000">
                <a:off x="5280" y="3600"/>
                <a:ext cx="144" cy="336"/>
                <a:chOff x="3408" y="864"/>
                <a:chExt cx="192" cy="2400"/>
              </a:xfrm>
            </p:grpSpPr>
            <p:sp>
              <p:nvSpPr>
                <p:cNvPr id="2685294" name="Line 366"/>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95" name="Line 367"/>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96" name="Line 368"/>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97" name="Line 369"/>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98" name="Line 370"/>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299" name="Line 371"/>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00" name="Line 372"/>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01" name="Line 373"/>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02" name="Line 374"/>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03" name="Line 375"/>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04" name="Line 376"/>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nvGrpSpPr>
              <p:cNvPr id="2684931" name="Group 377"/>
              <p:cNvGrpSpPr>
                <a:grpSpLocks/>
              </p:cNvGrpSpPr>
              <p:nvPr/>
            </p:nvGrpSpPr>
            <p:grpSpPr bwMode="auto">
              <a:xfrm rot="5400000">
                <a:off x="5616" y="3600"/>
                <a:ext cx="144" cy="336"/>
                <a:chOff x="3408" y="864"/>
                <a:chExt cx="192" cy="2400"/>
              </a:xfrm>
            </p:grpSpPr>
            <p:sp>
              <p:nvSpPr>
                <p:cNvPr id="2685306" name="Line 378"/>
                <p:cNvSpPr>
                  <a:spLocks noChangeShapeType="1"/>
                </p:cNvSpPr>
                <p:nvPr/>
              </p:nvSpPr>
              <p:spPr bwMode="auto">
                <a:xfrm>
                  <a:off x="3600" y="864"/>
                  <a:ext cx="0" cy="240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07" name="Line 379"/>
                <p:cNvSpPr>
                  <a:spLocks noChangeShapeType="1"/>
                </p:cNvSpPr>
                <p:nvPr/>
              </p:nvSpPr>
              <p:spPr bwMode="auto">
                <a:xfrm>
                  <a:off x="3408" y="32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08" name="Line 380"/>
                <p:cNvSpPr>
                  <a:spLocks noChangeShapeType="1"/>
                </p:cNvSpPr>
                <p:nvPr/>
              </p:nvSpPr>
              <p:spPr bwMode="auto">
                <a:xfrm>
                  <a:off x="3408" y="864"/>
                  <a:ext cx="192"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09" name="Line 381"/>
                <p:cNvSpPr>
                  <a:spLocks noChangeShapeType="1"/>
                </p:cNvSpPr>
                <p:nvPr/>
              </p:nvSpPr>
              <p:spPr bwMode="auto">
                <a:xfrm>
                  <a:off x="3504" y="966"/>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10" name="Line 382"/>
                <p:cNvSpPr>
                  <a:spLocks noChangeShapeType="1"/>
                </p:cNvSpPr>
                <p:nvPr/>
              </p:nvSpPr>
              <p:spPr bwMode="auto">
                <a:xfrm>
                  <a:off x="3504" y="10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11" name="Line 383"/>
                <p:cNvSpPr>
                  <a:spLocks noChangeShapeType="1"/>
                </p:cNvSpPr>
                <p:nvPr/>
              </p:nvSpPr>
              <p:spPr bwMode="auto">
                <a:xfrm>
                  <a:off x="3504" y="1230"/>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12" name="Line 384"/>
                <p:cNvSpPr>
                  <a:spLocks noChangeShapeType="1"/>
                </p:cNvSpPr>
                <p:nvPr/>
              </p:nvSpPr>
              <p:spPr bwMode="auto">
                <a:xfrm>
                  <a:off x="3504" y="253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13" name="Line 385"/>
                <p:cNvSpPr>
                  <a:spLocks noChangeShapeType="1"/>
                </p:cNvSpPr>
                <p:nvPr/>
              </p:nvSpPr>
              <p:spPr bwMode="auto">
                <a:xfrm>
                  <a:off x="3504" y="139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14" name="Line 386"/>
                <p:cNvSpPr>
                  <a:spLocks noChangeShapeType="1"/>
                </p:cNvSpPr>
                <p:nvPr/>
              </p:nvSpPr>
              <p:spPr bwMode="auto">
                <a:xfrm>
                  <a:off x="3504" y="1584"/>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15" name="Line 387"/>
                <p:cNvSpPr>
                  <a:spLocks noChangeShapeType="1"/>
                </p:cNvSpPr>
                <p:nvPr/>
              </p:nvSpPr>
              <p:spPr bwMode="auto">
                <a:xfrm>
                  <a:off x="3504" y="1818"/>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sp>
              <p:nvSpPr>
                <p:cNvPr id="2685316" name="Line 388"/>
                <p:cNvSpPr>
                  <a:spLocks noChangeShapeType="1"/>
                </p:cNvSpPr>
                <p:nvPr/>
              </p:nvSpPr>
              <p:spPr bwMode="auto">
                <a:xfrm>
                  <a:off x="3504" y="2112"/>
                  <a:ext cx="96" cy="0"/>
                </a:xfrm>
                <a:prstGeom prst="line">
                  <a:avLst/>
                </a:prstGeom>
                <a:noFill/>
                <a:ln w="19050">
                  <a:solidFill>
                    <a:srgbClr val="404040"/>
                  </a:solidFill>
                  <a:round/>
                  <a:headEnd/>
                  <a:tailEnd/>
                </a:ln>
                <a:effectLst/>
              </p:spPr>
              <p:txBody>
                <a:bodyPr wrap="none" anchor="ctr">
                  <a:prstTxWarp prst="textNoShape">
                    <a:avLst/>
                  </a:prstTxWarp>
                </a:bodyPr>
                <a:lstStyle/>
                <a:p>
                  <a:endParaRPr lang="fr-FR"/>
                </a:p>
              </p:txBody>
            </p:sp>
          </p:grpSp>
        </p:grpSp>
      </p:grpSp>
      <p:grpSp>
        <p:nvGrpSpPr>
          <p:cNvPr id="2684933" name="Group 389"/>
          <p:cNvGrpSpPr>
            <a:grpSpLocks/>
          </p:cNvGrpSpPr>
          <p:nvPr/>
        </p:nvGrpSpPr>
        <p:grpSpPr bwMode="auto">
          <a:xfrm>
            <a:off x="678657" y="1500188"/>
            <a:ext cx="6500813" cy="785813"/>
            <a:chOff x="456" y="1008"/>
            <a:chExt cx="4368" cy="528"/>
          </a:xfrm>
        </p:grpSpPr>
        <p:sp>
          <p:nvSpPr>
            <p:cNvPr id="2685318" name="Rectangle 390"/>
            <p:cNvSpPr>
              <a:spLocks noChangeArrowheads="1"/>
            </p:cNvSpPr>
            <p:nvPr/>
          </p:nvSpPr>
          <p:spPr bwMode="auto">
            <a:xfrm>
              <a:off x="4212" y="1008"/>
              <a:ext cx="84" cy="528"/>
            </a:xfrm>
            <a:prstGeom prst="rect">
              <a:avLst/>
            </a:prstGeom>
            <a:solidFill>
              <a:srgbClr val="CC0000"/>
            </a:solidFill>
            <a:ln w="9525">
              <a:solidFill>
                <a:srgbClr val="333333"/>
              </a:solidFill>
              <a:miter lim="800000"/>
              <a:headEnd/>
              <a:tailEnd/>
            </a:ln>
            <a:effectLst/>
          </p:spPr>
          <p:txBody>
            <a:bodyPr wrap="none" anchor="ctr">
              <a:prstTxWarp prst="textNoShape">
                <a:avLst/>
              </a:prstTxWarp>
            </a:bodyPr>
            <a:lstStyle/>
            <a:p>
              <a:endParaRPr lang="fr-FR"/>
            </a:p>
          </p:txBody>
        </p:sp>
        <p:sp>
          <p:nvSpPr>
            <p:cNvPr id="2685319" name="Rectangle 391"/>
            <p:cNvSpPr>
              <a:spLocks noChangeArrowheads="1"/>
            </p:cNvSpPr>
            <p:nvPr/>
          </p:nvSpPr>
          <p:spPr bwMode="auto">
            <a:xfrm>
              <a:off x="3804" y="1008"/>
              <a:ext cx="90" cy="528"/>
            </a:xfrm>
            <a:prstGeom prst="rect">
              <a:avLst/>
            </a:prstGeom>
            <a:solidFill>
              <a:srgbClr val="CC0000"/>
            </a:solidFill>
            <a:ln w="9525">
              <a:solidFill>
                <a:srgbClr val="333333"/>
              </a:solidFill>
              <a:miter lim="800000"/>
              <a:headEnd/>
              <a:tailEnd/>
            </a:ln>
            <a:effectLst/>
          </p:spPr>
          <p:txBody>
            <a:bodyPr wrap="none" anchor="ctr">
              <a:prstTxWarp prst="textNoShape">
                <a:avLst/>
              </a:prstTxWarp>
            </a:bodyPr>
            <a:lstStyle/>
            <a:p>
              <a:endParaRPr lang="fr-FR"/>
            </a:p>
          </p:txBody>
        </p:sp>
        <p:sp>
          <p:nvSpPr>
            <p:cNvPr id="2685320" name="Rectangle 392"/>
            <p:cNvSpPr>
              <a:spLocks noChangeArrowheads="1"/>
            </p:cNvSpPr>
            <p:nvPr/>
          </p:nvSpPr>
          <p:spPr bwMode="auto">
            <a:xfrm>
              <a:off x="4776" y="1008"/>
              <a:ext cx="48" cy="528"/>
            </a:xfrm>
            <a:prstGeom prst="rect">
              <a:avLst/>
            </a:prstGeom>
            <a:solidFill>
              <a:srgbClr val="CC0000"/>
            </a:solidFill>
            <a:ln w="9525">
              <a:solidFill>
                <a:srgbClr val="333333"/>
              </a:solidFill>
              <a:miter lim="800000"/>
              <a:headEnd/>
              <a:tailEnd/>
            </a:ln>
            <a:effectLst/>
          </p:spPr>
          <p:txBody>
            <a:bodyPr wrap="none" anchor="ctr">
              <a:prstTxWarp prst="textNoShape">
                <a:avLst/>
              </a:prstTxWarp>
            </a:bodyPr>
            <a:lstStyle/>
            <a:p>
              <a:endParaRPr lang="fr-FR"/>
            </a:p>
          </p:txBody>
        </p:sp>
        <p:sp>
          <p:nvSpPr>
            <p:cNvPr id="2685321" name="Rectangle 393"/>
            <p:cNvSpPr>
              <a:spLocks noChangeArrowheads="1"/>
            </p:cNvSpPr>
            <p:nvPr/>
          </p:nvSpPr>
          <p:spPr bwMode="auto">
            <a:xfrm>
              <a:off x="3642" y="1008"/>
              <a:ext cx="144" cy="528"/>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CC0000"/>
                  </a:solidFill>
                  <a:effectLst>
                    <a:outerShdw blurRad="38100" dist="38100" dir="2700000" algn="tl">
                      <a:srgbClr val="000000"/>
                    </a:outerShdw>
                  </a:effectLst>
                </a:rPr>
                <a:t>d</a:t>
              </a:r>
            </a:p>
          </p:txBody>
        </p:sp>
        <p:sp>
          <p:nvSpPr>
            <p:cNvPr id="2685322" name="Rectangle 394"/>
            <p:cNvSpPr>
              <a:spLocks noChangeArrowheads="1"/>
            </p:cNvSpPr>
            <p:nvPr/>
          </p:nvSpPr>
          <p:spPr bwMode="auto">
            <a:xfrm>
              <a:off x="4056" y="1008"/>
              <a:ext cx="144" cy="528"/>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CC0000"/>
                  </a:solidFill>
                  <a:effectLst>
                    <a:outerShdw blurRad="38100" dist="38100" dir="2700000" algn="tl">
                      <a:srgbClr val="000000"/>
                    </a:outerShdw>
                  </a:effectLst>
                </a:rPr>
                <a:t>s</a:t>
              </a:r>
            </a:p>
          </p:txBody>
        </p:sp>
        <p:sp>
          <p:nvSpPr>
            <p:cNvPr id="2685323" name="Rectangle 395"/>
            <p:cNvSpPr>
              <a:spLocks noChangeArrowheads="1"/>
            </p:cNvSpPr>
            <p:nvPr/>
          </p:nvSpPr>
          <p:spPr bwMode="auto">
            <a:xfrm>
              <a:off x="4620" y="1008"/>
              <a:ext cx="144" cy="528"/>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CC0000"/>
                  </a:solidFill>
                  <a:effectLst>
                    <a:outerShdw blurRad="38100" dist="38100" dir="2700000" algn="tl">
                      <a:srgbClr val="000000"/>
                    </a:outerShdw>
                  </a:effectLst>
                </a:rPr>
                <a:t>b</a:t>
              </a:r>
            </a:p>
          </p:txBody>
        </p:sp>
        <p:sp>
          <p:nvSpPr>
            <p:cNvPr id="2685324" name="Rectangle 396"/>
            <p:cNvSpPr>
              <a:spLocks noChangeArrowheads="1"/>
            </p:cNvSpPr>
            <p:nvPr/>
          </p:nvSpPr>
          <p:spPr bwMode="auto">
            <a:xfrm>
              <a:off x="456" y="1008"/>
              <a:ext cx="912" cy="528"/>
            </a:xfrm>
            <a:prstGeom prst="rect">
              <a:avLst/>
            </a:prstGeom>
            <a:noFill/>
            <a:ln w="9525">
              <a:noFill/>
              <a:miter lim="800000"/>
              <a:headEnd/>
              <a:tailEnd/>
            </a:ln>
            <a:effectLst/>
          </p:spPr>
          <p:txBody>
            <a:bodyPr wrap="none" anchor="ctr">
              <a:prstTxWarp prst="textNoShape">
                <a:avLst/>
              </a:prstTxWarp>
            </a:bodyPr>
            <a:lstStyle/>
            <a:p>
              <a:r>
                <a:rPr lang="en-US">
                  <a:solidFill>
                    <a:srgbClr val="333333"/>
                  </a:solidFill>
                  <a:effectLst>
                    <a:outerShdw blurRad="38100" dist="38100" dir="2700000" algn="tl">
                      <a:srgbClr val="000000"/>
                    </a:outerShdw>
                  </a:effectLst>
                </a:rPr>
                <a:t>Quarks (Q = </a:t>
              </a:r>
              <a:r>
                <a:rPr lang="en-US">
                  <a:solidFill>
                    <a:srgbClr val="333333"/>
                  </a:solidFill>
                  <a:effectLst>
                    <a:outerShdw blurRad="38100" dist="38100" dir="2700000" algn="tl">
                      <a:srgbClr val="000000"/>
                    </a:outerShdw>
                  </a:effectLst>
                  <a:latin typeface="Symbol" pitchFamily="-109" charset="2"/>
                </a:rPr>
                <a:t>-</a:t>
              </a:r>
              <a:r>
                <a:rPr lang="en-US">
                  <a:solidFill>
                    <a:srgbClr val="333333"/>
                  </a:solidFill>
                  <a:effectLst>
                    <a:outerShdw blurRad="38100" dist="38100" dir="2700000" algn="tl">
                      <a:srgbClr val="000000"/>
                    </a:outerShdw>
                  </a:effectLst>
                </a:rPr>
                <a:t>1/3)</a:t>
              </a:r>
            </a:p>
          </p:txBody>
        </p:sp>
      </p:grpSp>
      <p:grpSp>
        <p:nvGrpSpPr>
          <p:cNvPr id="2684934" name="Group 397"/>
          <p:cNvGrpSpPr>
            <a:grpSpLocks/>
          </p:cNvGrpSpPr>
          <p:nvPr/>
        </p:nvGrpSpPr>
        <p:grpSpPr bwMode="auto">
          <a:xfrm>
            <a:off x="678658" y="2500313"/>
            <a:ext cx="7277695" cy="785813"/>
            <a:chOff x="456" y="1680"/>
            <a:chExt cx="4890" cy="528"/>
          </a:xfrm>
        </p:grpSpPr>
        <p:sp>
          <p:nvSpPr>
            <p:cNvPr id="2685326" name="Rectangle 398"/>
            <p:cNvSpPr>
              <a:spLocks noChangeArrowheads="1"/>
            </p:cNvSpPr>
            <p:nvPr/>
          </p:nvSpPr>
          <p:spPr bwMode="auto">
            <a:xfrm>
              <a:off x="3618" y="1680"/>
              <a:ext cx="168" cy="528"/>
            </a:xfrm>
            <a:prstGeom prst="rect">
              <a:avLst/>
            </a:prstGeom>
            <a:solidFill>
              <a:srgbClr val="CC0000"/>
            </a:solidFill>
            <a:ln w="9525">
              <a:solidFill>
                <a:srgbClr val="333333"/>
              </a:solidFill>
              <a:miter lim="800000"/>
              <a:headEnd/>
              <a:tailEnd/>
            </a:ln>
            <a:effectLst/>
          </p:spPr>
          <p:txBody>
            <a:bodyPr wrap="none" anchor="ctr">
              <a:prstTxWarp prst="textNoShape">
                <a:avLst/>
              </a:prstTxWarp>
            </a:bodyPr>
            <a:lstStyle/>
            <a:p>
              <a:endParaRPr lang="fr-FR"/>
            </a:p>
          </p:txBody>
        </p:sp>
        <p:sp>
          <p:nvSpPr>
            <p:cNvPr id="2685327" name="Rectangle 399"/>
            <p:cNvSpPr>
              <a:spLocks noChangeArrowheads="1"/>
            </p:cNvSpPr>
            <p:nvPr/>
          </p:nvSpPr>
          <p:spPr bwMode="auto">
            <a:xfrm>
              <a:off x="4566" y="1680"/>
              <a:ext cx="48" cy="528"/>
            </a:xfrm>
            <a:prstGeom prst="rect">
              <a:avLst/>
            </a:prstGeom>
            <a:solidFill>
              <a:srgbClr val="CC0000"/>
            </a:solidFill>
            <a:ln w="9525">
              <a:solidFill>
                <a:srgbClr val="333333"/>
              </a:solidFill>
              <a:miter lim="800000"/>
              <a:headEnd/>
              <a:tailEnd/>
            </a:ln>
            <a:effectLst/>
          </p:spPr>
          <p:txBody>
            <a:bodyPr wrap="none" anchor="ctr">
              <a:prstTxWarp prst="textNoShape">
                <a:avLst/>
              </a:prstTxWarp>
            </a:bodyPr>
            <a:lstStyle/>
            <a:p>
              <a:endParaRPr lang="fr-FR"/>
            </a:p>
          </p:txBody>
        </p:sp>
        <p:sp>
          <p:nvSpPr>
            <p:cNvPr id="2685328" name="Rectangle 400"/>
            <p:cNvSpPr>
              <a:spLocks noChangeArrowheads="1"/>
            </p:cNvSpPr>
            <p:nvPr/>
          </p:nvSpPr>
          <p:spPr bwMode="auto">
            <a:xfrm>
              <a:off x="5298" y="1680"/>
              <a:ext cx="48" cy="528"/>
            </a:xfrm>
            <a:prstGeom prst="rect">
              <a:avLst/>
            </a:prstGeom>
            <a:solidFill>
              <a:srgbClr val="CC0000"/>
            </a:solidFill>
            <a:ln w="9525">
              <a:solidFill>
                <a:srgbClr val="333333"/>
              </a:solidFill>
              <a:miter lim="800000"/>
              <a:headEnd/>
              <a:tailEnd/>
            </a:ln>
            <a:effectLst/>
          </p:spPr>
          <p:txBody>
            <a:bodyPr wrap="none" anchor="ctr">
              <a:prstTxWarp prst="textNoShape">
                <a:avLst/>
              </a:prstTxWarp>
            </a:bodyPr>
            <a:lstStyle/>
            <a:p>
              <a:endParaRPr lang="fr-FR"/>
            </a:p>
          </p:txBody>
        </p:sp>
        <p:sp>
          <p:nvSpPr>
            <p:cNvPr id="2685329" name="Rectangle 401"/>
            <p:cNvSpPr>
              <a:spLocks noChangeArrowheads="1"/>
            </p:cNvSpPr>
            <p:nvPr/>
          </p:nvSpPr>
          <p:spPr bwMode="auto">
            <a:xfrm>
              <a:off x="3432" y="1680"/>
              <a:ext cx="144" cy="528"/>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CC0000"/>
                  </a:solidFill>
                  <a:effectLst>
                    <a:outerShdw blurRad="38100" dist="38100" dir="2700000" algn="tl">
                      <a:srgbClr val="000000"/>
                    </a:outerShdw>
                  </a:effectLst>
                </a:rPr>
                <a:t>u</a:t>
              </a:r>
            </a:p>
          </p:txBody>
        </p:sp>
        <p:sp>
          <p:nvSpPr>
            <p:cNvPr id="2685330" name="Rectangle 402"/>
            <p:cNvSpPr>
              <a:spLocks noChangeArrowheads="1"/>
            </p:cNvSpPr>
            <p:nvPr/>
          </p:nvSpPr>
          <p:spPr bwMode="auto">
            <a:xfrm>
              <a:off x="4404" y="1680"/>
              <a:ext cx="144" cy="528"/>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CC0000"/>
                  </a:solidFill>
                  <a:effectLst>
                    <a:outerShdw blurRad="38100" dist="38100" dir="2700000" algn="tl">
                      <a:srgbClr val="000000"/>
                    </a:outerShdw>
                  </a:effectLst>
                </a:rPr>
                <a:t>c</a:t>
              </a:r>
            </a:p>
          </p:txBody>
        </p:sp>
        <p:sp>
          <p:nvSpPr>
            <p:cNvPr id="2685331" name="Rectangle 403"/>
            <p:cNvSpPr>
              <a:spLocks noChangeArrowheads="1"/>
            </p:cNvSpPr>
            <p:nvPr/>
          </p:nvSpPr>
          <p:spPr bwMode="auto">
            <a:xfrm>
              <a:off x="5112" y="1680"/>
              <a:ext cx="144" cy="528"/>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CC0000"/>
                  </a:solidFill>
                  <a:effectLst>
                    <a:outerShdw blurRad="38100" dist="38100" dir="2700000" algn="tl">
                      <a:srgbClr val="000000"/>
                    </a:outerShdw>
                  </a:effectLst>
                </a:rPr>
                <a:t>t</a:t>
              </a:r>
            </a:p>
          </p:txBody>
        </p:sp>
        <p:sp>
          <p:nvSpPr>
            <p:cNvPr id="2685332" name="Rectangle 404"/>
            <p:cNvSpPr>
              <a:spLocks noChangeArrowheads="1"/>
            </p:cNvSpPr>
            <p:nvPr/>
          </p:nvSpPr>
          <p:spPr bwMode="auto">
            <a:xfrm>
              <a:off x="456" y="1680"/>
              <a:ext cx="912" cy="528"/>
            </a:xfrm>
            <a:prstGeom prst="rect">
              <a:avLst/>
            </a:prstGeom>
            <a:noFill/>
            <a:ln w="9525">
              <a:noFill/>
              <a:miter lim="800000"/>
              <a:headEnd/>
              <a:tailEnd/>
            </a:ln>
            <a:effectLst/>
          </p:spPr>
          <p:txBody>
            <a:bodyPr wrap="none" anchor="ctr">
              <a:prstTxWarp prst="textNoShape">
                <a:avLst/>
              </a:prstTxWarp>
            </a:bodyPr>
            <a:lstStyle/>
            <a:p>
              <a:r>
                <a:rPr lang="en-US">
                  <a:solidFill>
                    <a:srgbClr val="333333"/>
                  </a:solidFill>
                  <a:effectLst>
                    <a:outerShdw blurRad="38100" dist="38100" dir="2700000" algn="tl">
                      <a:srgbClr val="000000"/>
                    </a:outerShdw>
                  </a:effectLst>
                </a:rPr>
                <a:t>Quarks (Q = </a:t>
              </a:r>
              <a:r>
                <a:rPr lang="en-US">
                  <a:solidFill>
                    <a:srgbClr val="333333"/>
                  </a:solidFill>
                  <a:effectLst>
                    <a:outerShdw blurRad="38100" dist="38100" dir="2700000" algn="tl">
                      <a:srgbClr val="000000"/>
                    </a:outerShdw>
                  </a:effectLst>
                  <a:latin typeface="Symbol" pitchFamily="-109" charset="2"/>
                </a:rPr>
                <a:t>+</a:t>
              </a:r>
              <a:r>
                <a:rPr lang="en-US">
                  <a:solidFill>
                    <a:srgbClr val="333333"/>
                  </a:solidFill>
                  <a:effectLst>
                    <a:outerShdw blurRad="38100" dist="38100" dir="2700000" algn="tl">
                      <a:srgbClr val="000000"/>
                    </a:outerShdw>
                  </a:effectLst>
                </a:rPr>
                <a:t>2/3)</a:t>
              </a:r>
            </a:p>
          </p:txBody>
        </p:sp>
      </p:grpSp>
      <p:grpSp>
        <p:nvGrpSpPr>
          <p:cNvPr id="2684946" name="Group 405"/>
          <p:cNvGrpSpPr>
            <a:grpSpLocks/>
          </p:cNvGrpSpPr>
          <p:nvPr/>
        </p:nvGrpSpPr>
        <p:grpSpPr bwMode="auto">
          <a:xfrm>
            <a:off x="678658" y="3500438"/>
            <a:ext cx="6295430" cy="785813"/>
            <a:chOff x="456" y="2352"/>
            <a:chExt cx="4230" cy="528"/>
          </a:xfrm>
        </p:grpSpPr>
        <p:sp>
          <p:nvSpPr>
            <p:cNvPr id="2685334" name="Rectangle 406"/>
            <p:cNvSpPr>
              <a:spLocks noChangeArrowheads="1"/>
            </p:cNvSpPr>
            <p:nvPr/>
          </p:nvSpPr>
          <p:spPr bwMode="auto">
            <a:xfrm>
              <a:off x="3450" y="2352"/>
              <a:ext cx="48" cy="528"/>
            </a:xfrm>
            <a:prstGeom prst="rect">
              <a:avLst/>
            </a:prstGeom>
            <a:solidFill>
              <a:srgbClr val="CC0000"/>
            </a:solidFill>
            <a:ln w="9525">
              <a:solidFill>
                <a:srgbClr val="333333"/>
              </a:solidFill>
              <a:miter lim="800000"/>
              <a:headEnd/>
              <a:tailEnd/>
            </a:ln>
            <a:effectLst/>
          </p:spPr>
          <p:txBody>
            <a:bodyPr wrap="none" anchor="ctr">
              <a:prstTxWarp prst="textNoShape">
                <a:avLst/>
              </a:prstTxWarp>
            </a:bodyPr>
            <a:lstStyle/>
            <a:p>
              <a:endParaRPr lang="fr-FR"/>
            </a:p>
          </p:txBody>
        </p:sp>
        <p:sp>
          <p:nvSpPr>
            <p:cNvPr id="2685335" name="Rectangle 407"/>
            <p:cNvSpPr>
              <a:spLocks noChangeArrowheads="1"/>
            </p:cNvSpPr>
            <p:nvPr/>
          </p:nvSpPr>
          <p:spPr bwMode="auto">
            <a:xfrm>
              <a:off x="4224" y="2352"/>
              <a:ext cx="48" cy="528"/>
            </a:xfrm>
            <a:prstGeom prst="rect">
              <a:avLst/>
            </a:prstGeom>
            <a:solidFill>
              <a:srgbClr val="CC0000"/>
            </a:solidFill>
            <a:ln w="9525">
              <a:solidFill>
                <a:srgbClr val="333333"/>
              </a:solidFill>
              <a:miter lim="800000"/>
              <a:headEnd/>
              <a:tailEnd/>
            </a:ln>
            <a:effectLst/>
          </p:spPr>
          <p:txBody>
            <a:bodyPr wrap="none" anchor="ctr">
              <a:prstTxWarp prst="textNoShape">
                <a:avLst/>
              </a:prstTxWarp>
            </a:bodyPr>
            <a:lstStyle/>
            <a:p>
              <a:endParaRPr lang="fr-FR"/>
            </a:p>
          </p:txBody>
        </p:sp>
        <p:sp>
          <p:nvSpPr>
            <p:cNvPr id="2685336" name="Rectangle 408"/>
            <p:cNvSpPr>
              <a:spLocks noChangeArrowheads="1"/>
            </p:cNvSpPr>
            <p:nvPr/>
          </p:nvSpPr>
          <p:spPr bwMode="auto">
            <a:xfrm>
              <a:off x="4638" y="2352"/>
              <a:ext cx="48" cy="528"/>
            </a:xfrm>
            <a:prstGeom prst="rect">
              <a:avLst/>
            </a:prstGeom>
            <a:solidFill>
              <a:srgbClr val="CC0000"/>
            </a:solidFill>
            <a:ln w="9525">
              <a:solidFill>
                <a:srgbClr val="333333"/>
              </a:solidFill>
              <a:miter lim="800000"/>
              <a:headEnd/>
              <a:tailEnd/>
            </a:ln>
            <a:effectLst/>
          </p:spPr>
          <p:txBody>
            <a:bodyPr wrap="none" anchor="ctr">
              <a:prstTxWarp prst="textNoShape">
                <a:avLst/>
              </a:prstTxWarp>
            </a:bodyPr>
            <a:lstStyle/>
            <a:p>
              <a:endParaRPr lang="fr-FR"/>
            </a:p>
          </p:txBody>
        </p:sp>
        <p:sp>
          <p:nvSpPr>
            <p:cNvPr id="2685337" name="Rectangle 409"/>
            <p:cNvSpPr>
              <a:spLocks noChangeArrowheads="1"/>
            </p:cNvSpPr>
            <p:nvPr/>
          </p:nvSpPr>
          <p:spPr bwMode="auto">
            <a:xfrm>
              <a:off x="456" y="2352"/>
              <a:ext cx="1296" cy="528"/>
            </a:xfrm>
            <a:prstGeom prst="rect">
              <a:avLst/>
            </a:prstGeom>
            <a:noFill/>
            <a:ln w="9525">
              <a:noFill/>
              <a:miter lim="800000"/>
              <a:headEnd/>
              <a:tailEnd/>
            </a:ln>
            <a:effectLst/>
          </p:spPr>
          <p:txBody>
            <a:bodyPr wrap="none" anchor="ctr">
              <a:prstTxWarp prst="textNoShape">
                <a:avLst/>
              </a:prstTxWarp>
            </a:bodyPr>
            <a:lstStyle/>
            <a:p>
              <a:r>
                <a:rPr lang="en-US">
                  <a:solidFill>
                    <a:srgbClr val="333333"/>
                  </a:solidFill>
                  <a:effectLst>
                    <a:outerShdw blurRad="38100" dist="38100" dir="2700000" algn="tl">
                      <a:srgbClr val="000000"/>
                    </a:outerShdw>
                  </a:effectLst>
                </a:rPr>
                <a:t>Charged Leptons (Q = </a:t>
              </a:r>
              <a:r>
                <a:rPr lang="en-US">
                  <a:solidFill>
                    <a:srgbClr val="333333"/>
                  </a:solidFill>
                  <a:effectLst>
                    <a:outerShdw blurRad="38100" dist="38100" dir="2700000" algn="tl">
                      <a:srgbClr val="000000"/>
                    </a:outerShdw>
                  </a:effectLst>
                  <a:latin typeface="Symbol" pitchFamily="-109" charset="2"/>
                </a:rPr>
                <a:t>-</a:t>
              </a:r>
              <a:r>
                <a:rPr lang="en-US">
                  <a:solidFill>
                    <a:srgbClr val="333333"/>
                  </a:solidFill>
                  <a:effectLst>
                    <a:outerShdw blurRad="38100" dist="38100" dir="2700000" algn="tl">
                      <a:srgbClr val="000000"/>
                    </a:outerShdw>
                  </a:effectLst>
                </a:rPr>
                <a:t>1)</a:t>
              </a:r>
            </a:p>
          </p:txBody>
        </p:sp>
        <p:sp>
          <p:nvSpPr>
            <p:cNvPr id="2685338" name="Rectangle 410"/>
            <p:cNvSpPr>
              <a:spLocks noChangeArrowheads="1"/>
            </p:cNvSpPr>
            <p:nvPr/>
          </p:nvSpPr>
          <p:spPr bwMode="auto">
            <a:xfrm>
              <a:off x="3288" y="2352"/>
              <a:ext cx="144" cy="528"/>
            </a:xfrm>
            <a:prstGeom prst="rect">
              <a:avLst/>
            </a:prstGeom>
            <a:noFill/>
            <a:ln w="9525">
              <a:noFill/>
              <a:miter lim="800000"/>
              <a:headEnd/>
              <a:tailEnd/>
            </a:ln>
            <a:effectLst/>
          </p:spPr>
          <p:txBody>
            <a:bodyPr wrap="none" anchor="ctr">
              <a:prstTxWarp prst="textNoShape">
                <a:avLst/>
              </a:prstTxWarp>
            </a:bodyPr>
            <a:lstStyle/>
            <a:p>
              <a:pPr algn="ctr"/>
              <a:r>
                <a:rPr lang="en-US">
                  <a:solidFill>
                    <a:srgbClr val="CC0000"/>
                  </a:solidFill>
                  <a:effectLst>
                    <a:outerShdw blurRad="38100" dist="38100" dir="2700000" algn="tl">
                      <a:srgbClr val="000000"/>
                    </a:outerShdw>
                  </a:effectLst>
                </a:rPr>
                <a:t>e</a:t>
              </a:r>
            </a:p>
          </p:txBody>
        </p:sp>
        <p:sp>
          <p:nvSpPr>
            <p:cNvPr id="2685339" name="Rectangle 411"/>
            <p:cNvSpPr>
              <a:spLocks noChangeArrowheads="1"/>
            </p:cNvSpPr>
            <p:nvPr/>
          </p:nvSpPr>
          <p:spPr bwMode="auto">
            <a:xfrm>
              <a:off x="4056" y="2352"/>
              <a:ext cx="144" cy="528"/>
            </a:xfrm>
            <a:prstGeom prst="rect">
              <a:avLst/>
            </a:prstGeom>
            <a:noFill/>
            <a:ln w="9525">
              <a:noFill/>
              <a:miter lim="800000"/>
              <a:headEnd/>
              <a:tailEnd/>
            </a:ln>
            <a:effectLst/>
          </p:spPr>
          <p:txBody>
            <a:bodyPr wrap="none" anchor="ctr">
              <a:prstTxWarp prst="textNoShape">
                <a:avLst/>
              </a:prstTxWarp>
            </a:bodyPr>
            <a:lstStyle/>
            <a:p>
              <a:pPr algn="ctr"/>
              <a:r>
                <a:rPr lang="en-US" b="1">
                  <a:solidFill>
                    <a:srgbClr val="CC0000"/>
                  </a:solidFill>
                  <a:effectLst>
                    <a:outerShdw blurRad="38100" dist="38100" dir="2700000" algn="tl">
                      <a:srgbClr val="000000"/>
                    </a:outerShdw>
                  </a:effectLst>
                  <a:latin typeface="Symbol" pitchFamily="-109" charset="2"/>
                </a:rPr>
                <a:t>m</a:t>
              </a:r>
            </a:p>
          </p:txBody>
        </p:sp>
        <p:sp>
          <p:nvSpPr>
            <p:cNvPr id="2685340" name="Rectangle 412"/>
            <p:cNvSpPr>
              <a:spLocks noChangeArrowheads="1"/>
            </p:cNvSpPr>
            <p:nvPr/>
          </p:nvSpPr>
          <p:spPr bwMode="auto">
            <a:xfrm>
              <a:off x="4488" y="2352"/>
              <a:ext cx="144" cy="528"/>
            </a:xfrm>
            <a:prstGeom prst="rect">
              <a:avLst/>
            </a:prstGeom>
            <a:noFill/>
            <a:ln w="9525">
              <a:noFill/>
              <a:miter lim="800000"/>
              <a:headEnd/>
              <a:tailEnd/>
            </a:ln>
            <a:effectLst/>
          </p:spPr>
          <p:txBody>
            <a:bodyPr wrap="none" anchor="ctr">
              <a:prstTxWarp prst="textNoShape">
                <a:avLst/>
              </a:prstTxWarp>
            </a:bodyPr>
            <a:lstStyle/>
            <a:p>
              <a:pPr algn="ctr"/>
              <a:r>
                <a:rPr lang="en-US" b="1">
                  <a:solidFill>
                    <a:srgbClr val="CC0000"/>
                  </a:solidFill>
                  <a:effectLst>
                    <a:outerShdw blurRad="38100" dist="38100" dir="2700000" algn="tl">
                      <a:srgbClr val="000000"/>
                    </a:outerShdw>
                  </a:effectLst>
                  <a:latin typeface="Symbol" pitchFamily="-109" charset="2"/>
                </a:rPr>
                <a:t>t</a:t>
              </a:r>
            </a:p>
          </p:txBody>
        </p:sp>
      </p:grpSp>
      <p:grpSp>
        <p:nvGrpSpPr>
          <p:cNvPr id="2684958" name="Group 413"/>
          <p:cNvGrpSpPr>
            <a:grpSpLocks/>
          </p:cNvGrpSpPr>
          <p:nvPr/>
        </p:nvGrpSpPr>
        <p:grpSpPr bwMode="auto">
          <a:xfrm>
            <a:off x="821531" y="4429126"/>
            <a:ext cx="3429000" cy="928688"/>
            <a:chOff x="552" y="2976"/>
            <a:chExt cx="2304" cy="624"/>
          </a:xfrm>
        </p:grpSpPr>
        <p:sp>
          <p:nvSpPr>
            <p:cNvPr id="2685342" name="AutoShape 414"/>
            <p:cNvSpPr>
              <a:spLocks noChangeArrowheads="1"/>
            </p:cNvSpPr>
            <p:nvPr/>
          </p:nvSpPr>
          <p:spPr bwMode="auto">
            <a:xfrm>
              <a:off x="552" y="2976"/>
              <a:ext cx="864" cy="336"/>
            </a:xfrm>
            <a:prstGeom prst="leftArrow">
              <a:avLst>
                <a:gd name="adj1" fmla="val 60120"/>
                <a:gd name="adj2" fmla="val 50298"/>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effectLst>
                    <a:outerShdw blurRad="38100" dist="38100" dir="2700000" algn="tl">
                      <a:srgbClr val="000000"/>
                    </a:outerShdw>
                  </a:effectLst>
                </a:rPr>
                <a:t>All flavors</a:t>
              </a:r>
            </a:p>
          </p:txBody>
        </p:sp>
        <p:sp>
          <p:nvSpPr>
            <p:cNvPr id="2685343" name="AutoShape 415"/>
            <p:cNvSpPr>
              <a:spLocks noChangeArrowheads="1"/>
            </p:cNvSpPr>
            <p:nvPr/>
          </p:nvSpPr>
          <p:spPr bwMode="auto">
            <a:xfrm>
              <a:off x="1122" y="3264"/>
              <a:ext cx="294" cy="336"/>
            </a:xfrm>
            <a:prstGeom prst="rightArrow">
              <a:avLst>
                <a:gd name="adj1" fmla="val 56546"/>
                <a:gd name="adj2" fmla="val 57481"/>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endParaRPr lang="en-US" sz="2300" baseline="-25000" dirty="0">
                <a:solidFill>
                  <a:schemeClr val="bg1"/>
                </a:solidFill>
                <a:effectLst>
                  <a:outerShdw blurRad="38100" dist="38100" dir="2700000" algn="tl">
                    <a:srgbClr val="000000"/>
                  </a:outerShdw>
                </a:effectLst>
              </a:endParaRPr>
            </a:p>
          </p:txBody>
        </p:sp>
        <p:sp>
          <p:nvSpPr>
            <p:cNvPr id="2685344" name="Rectangle 416"/>
            <p:cNvSpPr>
              <a:spLocks noChangeArrowheads="1"/>
            </p:cNvSpPr>
            <p:nvPr/>
          </p:nvSpPr>
          <p:spPr bwMode="auto">
            <a:xfrm>
              <a:off x="1080" y="3264"/>
              <a:ext cx="288" cy="288"/>
            </a:xfrm>
            <a:prstGeom prst="rect">
              <a:avLst/>
            </a:prstGeom>
            <a:noFill/>
            <a:ln w="9525">
              <a:noFill/>
              <a:miter lim="800000"/>
              <a:headEnd/>
              <a:tailEnd/>
            </a:ln>
            <a:effectLst/>
          </p:spPr>
          <p:txBody>
            <a:bodyPr wrap="none" anchor="ctr">
              <a:prstTxWarp prst="textNoShape">
                <a:avLst/>
              </a:prstTxWarp>
            </a:bodyPr>
            <a:lstStyle/>
            <a:p>
              <a:pPr algn="ctr"/>
              <a:r>
                <a:rPr lang="en-US" b="1" dirty="0">
                  <a:solidFill>
                    <a:schemeClr val="bg1"/>
                  </a:solidFill>
                  <a:effectLst>
                    <a:outerShdw blurRad="38100" dist="38100" dir="2700000" algn="tl">
                      <a:srgbClr val="000000"/>
                    </a:outerShdw>
                  </a:effectLst>
                  <a:latin typeface="Symbol" pitchFamily="-109" charset="2"/>
                </a:rPr>
                <a:t>n</a:t>
              </a:r>
              <a:r>
                <a:rPr lang="en-US" sz="2300" baseline="-25000" dirty="0">
                  <a:solidFill>
                    <a:schemeClr val="bg1"/>
                  </a:solidFill>
                  <a:effectLst>
                    <a:outerShdw blurRad="38100" dist="38100" dir="2700000" algn="tl">
                      <a:srgbClr val="000000"/>
                    </a:outerShdw>
                  </a:effectLst>
                </a:rPr>
                <a:t>3</a:t>
              </a:r>
            </a:p>
          </p:txBody>
        </p:sp>
        <p:sp>
          <p:nvSpPr>
            <p:cNvPr id="2685345" name="Rectangle 417"/>
            <p:cNvSpPr>
              <a:spLocks noChangeArrowheads="1"/>
            </p:cNvSpPr>
            <p:nvPr/>
          </p:nvSpPr>
          <p:spPr bwMode="auto">
            <a:xfrm>
              <a:off x="1560" y="3024"/>
              <a:ext cx="1296" cy="528"/>
            </a:xfrm>
            <a:prstGeom prst="rect">
              <a:avLst/>
            </a:prstGeom>
            <a:noFill/>
            <a:ln w="9525">
              <a:noFill/>
              <a:miter lim="800000"/>
              <a:headEnd/>
              <a:tailEnd/>
            </a:ln>
            <a:effectLst/>
          </p:spPr>
          <p:txBody>
            <a:bodyPr wrap="none" anchor="ctr">
              <a:prstTxWarp prst="textNoShape">
                <a:avLst/>
              </a:prstTxWarp>
            </a:bodyPr>
            <a:lstStyle/>
            <a:p>
              <a:r>
                <a:rPr lang="en-US">
                  <a:solidFill>
                    <a:srgbClr val="333333"/>
                  </a:solidFill>
                  <a:effectLst>
                    <a:outerShdw blurRad="38100" dist="38100" dir="2700000" algn="tl">
                      <a:srgbClr val="000000"/>
                    </a:outerShdw>
                  </a:effectLst>
                </a:rPr>
                <a:t>Neutrinos</a:t>
              </a: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 name="Image 23"/>
          <p:cNvPicPr>
            <a:picLocks noChangeAspect="1"/>
          </p:cNvPicPr>
          <p:nvPr/>
        </p:nvPicPr>
        <p:blipFill>
          <a:blip r:embed="rId2"/>
          <a:stretch>
            <a:fillRect/>
          </a:stretch>
        </p:blipFill>
        <p:spPr>
          <a:xfrm>
            <a:off x="381000" y="1143000"/>
            <a:ext cx="8448030" cy="4267200"/>
          </a:xfrm>
          <a:prstGeom prst="rect">
            <a:avLst/>
          </a:prstGeom>
        </p:spPr>
      </p:pic>
      <p:sp>
        <p:nvSpPr>
          <p:cNvPr id="3" name="ZoneTexte 2"/>
          <p:cNvSpPr txBox="1"/>
          <p:nvPr/>
        </p:nvSpPr>
        <p:spPr>
          <a:xfrm>
            <a:off x="533400" y="304800"/>
            <a:ext cx="8610600" cy="461665"/>
          </a:xfrm>
          <a:prstGeom prst="rect">
            <a:avLst/>
          </a:prstGeom>
          <a:noFill/>
        </p:spPr>
        <p:txBody>
          <a:bodyPr wrap="square" rtlCol="0">
            <a:spAutoFit/>
          </a:bodyPr>
          <a:lstStyle/>
          <a:p>
            <a:r>
              <a:rPr lang="fr-FR" b="1" dirty="0" err="1" smtClean="0">
                <a:solidFill>
                  <a:srgbClr val="FFFFFF"/>
                </a:solidFill>
                <a:latin typeface="Cambria"/>
                <a:cs typeface="Cambria"/>
              </a:rPr>
              <a:t>Dark</a:t>
            </a:r>
            <a:r>
              <a:rPr lang="fr-FR" b="1" dirty="0" smtClean="0">
                <a:solidFill>
                  <a:srgbClr val="FFFFFF"/>
                </a:solidFill>
                <a:latin typeface="Cambria"/>
                <a:cs typeface="Cambria"/>
              </a:rPr>
              <a:t> </a:t>
            </a:r>
            <a:r>
              <a:rPr lang="fr-FR" b="1" dirty="0" err="1" smtClean="0">
                <a:solidFill>
                  <a:srgbClr val="FFFFFF"/>
                </a:solidFill>
                <a:latin typeface="Cambria"/>
                <a:cs typeface="Cambria"/>
              </a:rPr>
              <a:t>matter</a:t>
            </a:r>
            <a:r>
              <a:rPr lang="fr-FR" b="1" dirty="0" smtClean="0">
                <a:solidFill>
                  <a:srgbClr val="FFFFFF"/>
                </a:solidFill>
                <a:latin typeface="Cambria"/>
                <a:cs typeface="Cambria"/>
              </a:rPr>
              <a:t>  </a:t>
            </a:r>
            <a:r>
              <a:rPr lang="fr-FR" sz="2000" dirty="0" err="1" smtClean="0">
                <a:solidFill>
                  <a:srgbClr val="FFFFFF"/>
                </a:solidFill>
                <a:latin typeface="Cambria"/>
                <a:cs typeface="Cambria"/>
              </a:rPr>
              <a:t>worldwide</a:t>
            </a:r>
            <a:r>
              <a:rPr lang="fr-FR" sz="2000" dirty="0" smtClean="0">
                <a:solidFill>
                  <a:srgbClr val="FFFFFF"/>
                </a:solidFill>
                <a:latin typeface="Cambria"/>
                <a:cs typeface="Cambria"/>
              </a:rPr>
              <a:t> distribution of </a:t>
            </a:r>
            <a:r>
              <a:rPr lang="fr-FR" sz="2000" dirty="0" err="1" smtClean="0">
                <a:solidFill>
                  <a:srgbClr val="FFFFFF"/>
                </a:solidFill>
                <a:latin typeface="Cambria"/>
                <a:cs typeface="Cambria"/>
              </a:rPr>
              <a:t>experiments</a:t>
            </a:r>
            <a:endParaRPr lang="fr-FR" sz="2000" dirty="0">
              <a:solidFill>
                <a:srgbClr val="FFFFFF"/>
              </a:solidFill>
              <a:latin typeface="Cambria"/>
              <a:cs typeface="Cambria"/>
            </a:endParaRPr>
          </a:p>
        </p:txBody>
      </p:sp>
      <p:sp>
        <p:nvSpPr>
          <p:cNvPr id="5" name="Bulle ronde 4"/>
          <p:cNvSpPr/>
          <p:nvPr/>
        </p:nvSpPr>
        <p:spPr bwMode="auto">
          <a:xfrm>
            <a:off x="6705600" y="2971800"/>
            <a:ext cx="304800" cy="304800"/>
          </a:xfrm>
          <a:prstGeom prst="wedgeEllipseCallout">
            <a:avLst>
              <a:gd name="adj1" fmla="val 5556"/>
              <a:gd name="adj2" fmla="val 144444"/>
            </a:avLst>
          </a:prstGeom>
          <a:solidFill>
            <a:srgbClr val="3366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6" name="ZoneTexte 5"/>
          <p:cNvSpPr txBox="1"/>
          <p:nvPr/>
        </p:nvSpPr>
        <p:spPr>
          <a:xfrm>
            <a:off x="6705600" y="2514600"/>
            <a:ext cx="304800" cy="1569660"/>
          </a:xfrm>
          <a:prstGeom prst="rect">
            <a:avLst/>
          </a:prstGeom>
          <a:noFill/>
        </p:spPr>
        <p:txBody>
          <a:bodyPr wrap="square" rtlCol="0">
            <a:spAutoFit/>
          </a:bodyPr>
          <a:lstStyle/>
          <a:p>
            <a:r>
              <a:rPr lang="fr-FR" sz="4800" dirty="0" smtClean="0"/>
              <a:t>.</a:t>
            </a:r>
            <a:endParaRPr lang="fr-FR" sz="4800" dirty="0"/>
          </a:p>
        </p:txBody>
      </p:sp>
      <p:cxnSp>
        <p:nvCxnSpPr>
          <p:cNvPr id="10" name="Connecteur droit avec flèche 9"/>
          <p:cNvCxnSpPr/>
          <p:nvPr/>
        </p:nvCxnSpPr>
        <p:spPr bwMode="auto">
          <a:xfrm rot="5400000">
            <a:off x="6667500" y="2171700"/>
            <a:ext cx="914400" cy="533400"/>
          </a:xfrm>
          <a:prstGeom prst="straightConnector1">
            <a:avLst/>
          </a:prstGeom>
          <a:solidFill>
            <a:schemeClr val="accent1"/>
          </a:solidFill>
          <a:ln w="28575" cap="flat" cmpd="sng" algn="ctr">
            <a:solidFill>
              <a:srgbClr val="3366FF"/>
            </a:solidFill>
            <a:prstDash val="solid"/>
            <a:round/>
            <a:headEnd type="none" w="med" len="med"/>
            <a:tailEnd type="arrow" w="med" len="med"/>
          </a:ln>
          <a:effectLst/>
        </p:spPr>
      </p:cxnSp>
      <p:sp>
        <p:nvSpPr>
          <p:cNvPr id="11" name="ZoneTexte 10"/>
          <p:cNvSpPr txBox="1"/>
          <p:nvPr/>
        </p:nvSpPr>
        <p:spPr>
          <a:xfrm>
            <a:off x="7467600" y="1600200"/>
            <a:ext cx="1371600" cy="584776"/>
          </a:xfrm>
          <a:prstGeom prst="rect">
            <a:avLst/>
          </a:prstGeom>
          <a:noFill/>
        </p:spPr>
        <p:txBody>
          <a:bodyPr wrap="square" rtlCol="0">
            <a:spAutoFit/>
          </a:bodyPr>
          <a:lstStyle/>
          <a:p>
            <a:r>
              <a:rPr lang="fr-FR" sz="1600" b="1" dirty="0" smtClean="0"/>
              <a:t>CJPL</a:t>
            </a:r>
          </a:p>
          <a:p>
            <a:r>
              <a:rPr lang="fr-FR" sz="1600" b="1" dirty="0" smtClean="0">
                <a:solidFill>
                  <a:srgbClr val="FF0000"/>
                </a:solidFill>
              </a:rPr>
              <a:t>CDEX (Ge)</a:t>
            </a:r>
            <a:endParaRPr lang="fr-FR" sz="1600" b="1" dirty="0">
              <a:solidFill>
                <a:srgbClr val="FF0000"/>
              </a:solidFill>
            </a:endParaRPr>
          </a:p>
        </p:txBody>
      </p:sp>
      <p:pic>
        <p:nvPicPr>
          <p:cNvPr id="8" name="Image 7"/>
          <p:cNvPicPr>
            <a:picLocks noChangeAspect="1"/>
          </p:cNvPicPr>
          <p:nvPr/>
        </p:nvPicPr>
        <p:blipFill>
          <a:blip r:embed="rId3"/>
          <a:stretch>
            <a:fillRect/>
          </a:stretch>
        </p:blipFill>
        <p:spPr>
          <a:xfrm>
            <a:off x="1066800" y="762000"/>
            <a:ext cx="7355941" cy="55786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85800" y="457200"/>
            <a:ext cx="7969250" cy="6006119"/>
          </a:xfrm>
          <a:prstGeom prst="rect">
            <a:avLst/>
          </a:prstGeom>
        </p:spPr>
      </p:pic>
      <p:pic>
        <p:nvPicPr>
          <p:cNvPr id="4" name="Image 3"/>
          <p:cNvPicPr>
            <a:picLocks noChangeAspect="1"/>
          </p:cNvPicPr>
          <p:nvPr/>
        </p:nvPicPr>
        <p:blipFill>
          <a:blip r:embed="rId3"/>
          <a:stretch>
            <a:fillRect/>
          </a:stretch>
        </p:blipFill>
        <p:spPr>
          <a:xfrm>
            <a:off x="762000" y="417462"/>
            <a:ext cx="7848600" cy="59708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3" name="Image 2"/>
          <p:cNvPicPr>
            <a:picLocks noChangeAspect="1"/>
          </p:cNvPicPr>
          <p:nvPr/>
        </p:nvPicPr>
        <p:blipFill>
          <a:blip r:embed="rId2"/>
          <a:stretch>
            <a:fillRect/>
          </a:stretch>
        </p:blipFill>
        <p:spPr>
          <a:xfrm>
            <a:off x="609600" y="523494"/>
            <a:ext cx="7848600" cy="5870753"/>
          </a:xfrm>
          <a:prstGeom prst="rect">
            <a:avLst/>
          </a:prstGeom>
        </p:spPr>
      </p:pic>
      <p:pic>
        <p:nvPicPr>
          <p:cNvPr id="4" name="Image 3"/>
          <p:cNvPicPr>
            <a:picLocks noChangeAspect="1"/>
          </p:cNvPicPr>
          <p:nvPr/>
        </p:nvPicPr>
        <p:blipFill>
          <a:blip r:embed="rId3"/>
          <a:stretch>
            <a:fillRect/>
          </a:stretch>
        </p:blipFill>
        <p:spPr>
          <a:xfrm>
            <a:off x="984250" y="584200"/>
            <a:ext cx="7175500" cy="568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3" name="Image 2"/>
          <p:cNvPicPr>
            <a:picLocks noChangeAspect="1"/>
          </p:cNvPicPr>
          <p:nvPr/>
        </p:nvPicPr>
        <p:blipFill>
          <a:blip r:embed="rId2"/>
          <a:stretch>
            <a:fillRect/>
          </a:stretch>
        </p:blipFill>
        <p:spPr>
          <a:xfrm>
            <a:off x="533400" y="304800"/>
            <a:ext cx="8153400" cy="6268050"/>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Image 8"/>
          <p:cNvPicPr>
            <a:picLocks noChangeAspect="1"/>
          </p:cNvPicPr>
          <p:nvPr/>
        </p:nvPicPr>
        <p:blipFill>
          <a:blip r:embed="rId2"/>
          <a:stretch>
            <a:fillRect/>
          </a:stretch>
        </p:blipFill>
        <p:spPr>
          <a:xfrm>
            <a:off x="1143000" y="609600"/>
            <a:ext cx="7315200" cy="5486400"/>
          </a:xfrm>
          <a:prstGeom prst="rect">
            <a:avLst/>
          </a:prstGeom>
        </p:spPr>
      </p:pic>
      <p:pic>
        <p:nvPicPr>
          <p:cNvPr id="7" name="Image 6"/>
          <p:cNvPicPr>
            <a:picLocks noChangeAspect="1"/>
          </p:cNvPicPr>
          <p:nvPr/>
        </p:nvPicPr>
        <p:blipFill>
          <a:blip r:embed="rId3"/>
          <a:stretch>
            <a:fillRect/>
          </a:stretch>
        </p:blipFill>
        <p:spPr>
          <a:xfrm>
            <a:off x="1066800" y="533400"/>
            <a:ext cx="7620000" cy="5867400"/>
          </a:xfrm>
          <a:prstGeom prst="rect">
            <a:avLst/>
          </a:prstGeom>
        </p:spPr>
      </p:pic>
      <p:pic>
        <p:nvPicPr>
          <p:cNvPr id="8" name="Image 7" descr="xenon100limit.pdf"/>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914400" y="457200"/>
            <a:ext cx="7937500" cy="5943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3" name="Image 2"/>
          <p:cNvPicPr>
            <a:picLocks noChangeAspect="1"/>
          </p:cNvPicPr>
          <p:nvPr/>
        </p:nvPicPr>
        <p:blipFill>
          <a:blip r:embed="rId2"/>
          <a:stretch>
            <a:fillRect/>
          </a:stretch>
        </p:blipFill>
        <p:spPr>
          <a:xfrm>
            <a:off x="609600" y="381000"/>
            <a:ext cx="8117077" cy="5867400"/>
          </a:xfrm>
          <a:prstGeom prst="rect">
            <a:avLst/>
          </a:prstGeom>
        </p:spPr>
      </p:pic>
      <p:sp>
        <p:nvSpPr>
          <p:cNvPr id="4" name="ZoneTexte 3"/>
          <p:cNvSpPr txBox="1"/>
          <p:nvPr/>
        </p:nvSpPr>
        <p:spPr>
          <a:xfrm>
            <a:off x="3124200" y="1524000"/>
            <a:ext cx="457200" cy="461665"/>
          </a:xfrm>
          <a:prstGeom prst="rect">
            <a:avLst/>
          </a:prstGeom>
          <a:noFill/>
        </p:spPr>
        <p:txBody>
          <a:bodyPr wrap="square" rtlCol="0">
            <a:spAutoFit/>
          </a:bodyPr>
          <a:lstStyle/>
          <a:p>
            <a:r>
              <a:rPr lang="fr-FR" dirty="0" smtClean="0">
                <a:solidFill>
                  <a:srgbClr val="FFFFFF"/>
                </a:solidFill>
              </a:rPr>
              <a:t>?</a:t>
            </a:r>
            <a:endParaRPr lang="fr-FR"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066800" y="990600"/>
            <a:ext cx="7162800" cy="5386502"/>
          </a:xfrm>
          <a:prstGeom prst="rect">
            <a:avLst/>
          </a:prstGeom>
        </p:spPr>
      </p:pic>
      <p:pic>
        <p:nvPicPr>
          <p:cNvPr id="4" name="Image 3"/>
          <p:cNvPicPr>
            <a:picLocks noChangeAspect="1"/>
          </p:cNvPicPr>
          <p:nvPr/>
        </p:nvPicPr>
        <p:blipFill>
          <a:blip r:embed="rId3"/>
          <a:srcRect r="2818" b="1957"/>
          <a:stretch>
            <a:fillRect/>
          </a:stretch>
        </p:blipFill>
        <p:spPr>
          <a:xfrm>
            <a:off x="1066800" y="990600"/>
            <a:ext cx="7315200" cy="5410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914400" y="914400"/>
            <a:ext cx="7226300" cy="5531723"/>
          </a:xfrm>
          <a:prstGeom prst="rect">
            <a:avLst/>
          </a:prstGeom>
        </p:spPr>
      </p:pic>
      <p:pic>
        <p:nvPicPr>
          <p:cNvPr id="4" name="Image 3"/>
          <p:cNvPicPr>
            <a:picLocks noChangeAspect="1"/>
          </p:cNvPicPr>
          <p:nvPr/>
        </p:nvPicPr>
        <p:blipFill>
          <a:blip r:embed="rId3"/>
          <a:stretch>
            <a:fillRect/>
          </a:stretch>
        </p:blipFill>
        <p:spPr>
          <a:xfrm>
            <a:off x="914400" y="914400"/>
            <a:ext cx="7239000" cy="5638800"/>
          </a:xfrm>
          <a:prstGeom prst="rect">
            <a:avLst/>
          </a:prstGeom>
        </p:spPr>
      </p:pic>
      <p:pic>
        <p:nvPicPr>
          <p:cNvPr id="6" name="Image 5"/>
          <p:cNvPicPr>
            <a:picLocks noChangeAspect="1"/>
          </p:cNvPicPr>
          <p:nvPr/>
        </p:nvPicPr>
        <p:blipFill>
          <a:blip r:embed="rId4"/>
          <a:stretch>
            <a:fillRect/>
          </a:stretch>
        </p:blipFill>
        <p:spPr>
          <a:xfrm>
            <a:off x="914400" y="1981200"/>
            <a:ext cx="7239000" cy="2683968"/>
          </a:xfrm>
          <a:prstGeom prst="rect">
            <a:avLst/>
          </a:prstGeom>
        </p:spPr>
      </p:pic>
      <p:pic>
        <p:nvPicPr>
          <p:cNvPr id="7" name="Image 6"/>
          <p:cNvPicPr>
            <a:picLocks noChangeAspect="1"/>
          </p:cNvPicPr>
          <p:nvPr/>
        </p:nvPicPr>
        <p:blipFill>
          <a:blip r:embed="rId5"/>
          <a:stretch>
            <a:fillRect/>
          </a:stretch>
        </p:blipFill>
        <p:spPr>
          <a:xfrm>
            <a:off x="914400" y="990600"/>
            <a:ext cx="7188200" cy="5619648"/>
          </a:xfrm>
          <a:prstGeom prst="rect">
            <a:avLst/>
          </a:prstGeom>
        </p:spPr>
      </p:pic>
      <p:pic>
        <p:nvPicPr>
          <p:cNvPr id="5" name="Image 4"/>
          <p:cNvPicPr>
            <a:picLocks noChangeAspect="1"/>
          </p:cNvPicPr>
          <p:nvPr/>
        </p:nvPicPr>
        <p:blipFill>
          <a:blip r:embed="rId6"/>
          <a:stretch>
            <a:fillRect/>
          </a:stretch>
        </p:blipFill>
        <p:spPr>
          <a:xfrm>
            <a:off x="838200" y="914400"/>
            <a:ext cx="7391400" cy="5638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3" name="Image 2"/>
          <p:cNvPicPr>
            <a:picLocks noChangeAspect="1"/>
          </p:cNvPicPr>
          <p:nvPr/>
        </p:nvPicPr>
        <p:blipFill>
          <a:blip r:embed="rId2"/>
          <a:stretch>
            <a:fillRect/>
          </a:stretch>
        </p:blipFill>
        <p:spPr>
          <a:xfrm>
            <a:off x="685800" y="533400"/>
            <a:ext cx="7880350" cy="5902372"/>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986" name="Image 4"/>
          <p:cNvPicPr>
            <a:picLocks noChangeAspect="1"/>
          </p:cNvPicPr>
          <p:nvPr/>
        </p:nvPicPr>
        <p:blipFill>
          <a:blip r:embed="rId2"/>
          <a:srcRect/>
          <a:stretch>
            <a:fillRect/>
          </a:stretch>
        </p:blipFill>
        <p:spPr bwMode="auto">
          <a:xfrm>
            <a:off x="0" y="990600"/>
            <a:ext cx="5292725" cy="4624388"/>
          </a:xfrm>
          <a:prstGeom prst="rect">
            <a:avLst/>
          </a:prstGeom>
          <a:noFill/>
          <a:ln w="9525">
            <a:noFill/>
            <a:miter lim="800000"/>
            <a:headEnd/>
            <a:tailEnd/>
          </a:ln>
        </p:spPr>
      </p:pic>
      <p:sp>
        <p:nvSpPr>
          <p:cNvPr id="41989" name="ZoneTexte 7"/>
          <p:cNvSpPr txBox="1">
            <a:spLocks noChangeArrowheads="1"/>
          </p:cNvSpPr>
          <p:nvPr/>
        </p:nvSpPr>
        <p:spPr bwMode="auto">
          <a:xfrm>
            <a:off x="5072063" y="2057400"/>
            <a:ext cx="4071937" cy="1545331"/>
          </a:xfrm>
          <a:prstGeom prst="rect">
            <a:avLst/>
          </a:prstGeom>
          <a:noFill/>
          <a:ln w="9525">
            <a:noFill/>
            <a:miter lim="800000"/>
            <a:headEnd/>
            <a:tailEnd/>
          </a:ln>
        </p:spPr>
        <p:txBody>
          <a:bodyPr wrap="square" lIns="67346" tIns="33673" rIns="67346" bIns="33673">
            <a:prstTxWarp prst="textNoShape">
              <a:avLst/>
            </a:prstTxWarp>
            <a:spAutoFit/>
          </a:bodyPr>
          <a:lstStyle/>
          <a:p>
            <a:pPr algn="ctr" eaLnBrk="0" hangingPunct="0"/>
            <a:endParaRPr lang="fr-FR" sz="1800" dirty="0" smtClean="0">
              <a:solidFill>
                <a:srgbClr val="FF0000"/>
              </a:solidFill>
            </a:endParaRPr>
          </a:p>
          <a:p>
            <a:pPr algn="ctr" eaLnBrk="0" hangingPunct="0"/>
            <a:endParaRPr lang="fr-FR" sz="1800" dirty="0" smtClean="0">
              <a:solidFill>
                <a:srgbClr val="008000"/>
              </a:solidFill>
            </a:endParaRPr>
          </a:p>
          <a:p>
            <a:pPr algn="ctr" eaLnBrk="0" hangingPunct="0"/>
            <a:r>
              <a:rPr lang="fr-FR" sz="1800" dirty="0" err="1" smtClean="0">
                <a:solidFill>
                  <a:srgbClr val="FF0000"/>
                </a:solidFill>
              </a:rPr>
              <a:t>Current</a:t>
            </a:r>
            <a:r>
              <a:rPr lang="fr-FR" sz="1800" dirty="0" smtClean="0">
                <a:solidFill>
                  <a:srgbClr val="FF0000"/>
                </a:solidFill>
              </a:rPr>
              <a:t> and </a:t>
            </a:r>
            <a:r>
              <a:rPr lang="fr-FR" sz="1800" dirty="0" err="1" smtClean="0">
                <a:solidFill>
                  <a:srgbClr val="FF0000"/>
                </a:solidFill>
              </a:rPr>
              <a:t>next</a:t>
            </a:r>
            <a:r>
              <a:rPr lang="fr-FR" sz="1800" dirty="0" smtClean="0">
                <a:solidFill>
                  <a:srgbClr val="FF0000"/>
                </a:solidFill>
              </a:rPr>
              <a:t> 1-2 </a:t>
            </a:r>
            <a:r>
              <a:rPr lang="fr-FR" sz="1800" dirty="0" err="1" smtClean="0">
                <a:solidFill>
                  <a:srgbClr val="FF0000"/>
                </a:solidFill>
              </a:rPr>
              <a:t>years</a:t>
            </a:r>
            <a:r>
              <a:rPr lang="fr-FR" sz="1800" dirty="0" smtClean="0">
                <a:solidFill>
                  <a:srgbClr val="FF0000"/>
                </a:solidFill>
              </a:rPr>
              <a:t> </a:t>
            </a:r>
          </a:p>
          <a:p>
            <a:pPr algn="ctr" eaLnBrk="0" hangingPunct="0"/>
            <a:r>
              <a:rPr lang="fr-FR" sz="1800" dirty="0" smtClean="0">
                <a:solidFill>
                  <a:srgbClr val="FF0000"/>
                </a:solidFill>
              </a:rPr>
              <a:t>1 </a:t>
            </a:r>
            <a:r>
              <a:rPr lang="fr-FR" sz="1800" dirty="0" err="1" smtClean="0">
                <a:solidFill>
                  <a:srgbClr val="FF0000"/>
                </a:solidFill>
              </a:rPr>
              <a:t>event</a:t>
            </a:r>
            <a:r>
              <a:rPr lang="fr-FR" sz="1800" dirty="0" smtClean="0">
                <a:solidFill>
                  <a:srgbClr val="FF0000"/>
                </a:solidFill>
              </a:rPr>
              <a:t>/ a few </a:t>
            </a:r>
            <a:r>
              <a:rPr lang="fr-FR" sz="1800" dirty="0" err="1" smtClean="0">
                <a:solidFill>
                  <a:srgbClr val="FF0000"/>
                </a:solidFill>
              </a:rPr>
              <a:t>kgyears</a:t>
            </a:r>
            <a:endParaRPr lang="fr-FR" sz="1800" dirty="0" smtClean="0">
              <a:solidFill>
                <a:srgbClr val="FF0000"/>
              </a:solidFill>
            </a:endParaRPr>
          </a:p>
          <a:p>
            <a:pPr algn="ctr" eaLnBrk="0" hangingPunct="0"/>
            <a:endParaRPr lang="fr-FR" dirty="0">
              <a:solidFill>
                <a:srgbClr val="FF0000"/>
              </a:solidFill>
            </a:endParaRPr>
          </a:p>
        </p:txBody>
      </p:sp>
      <p:sp>
        <p:nvSpPr>
          <p:cNvPr id="41990" name="ZoneTexte 8"/>
          <p:cNvSpPr txBox="1">
            <a:spLocks noChangeArrowheads="1"/>
          </p:cNvSpPr>
          <p:nvPr/>
        </p:nvSpPr>
        <p:spPr bwMode="auto">
          <a:xfrm>
            <a:off x="5334000" y="3657600"/>
            <a:ext cx="3482975" cy="929778"/>
          </a:xfrm>
          <a:prstGeom prst="rect">
            <a:avLst/>
          </a:prstGeom>
          <a:noFill/>
          <a:ln w="9525">
            <a:noFill/>
            <a:miter lim="800000"/>
            <a:headEnd/>
            <a:tailEnd/>
          </a:ln>
        </p:spPr>
        <p:txBody>
          <a:bodyPr wrap="square" lIns="67346" tIns="33673" rIns="67346" bIns="33673">
            <a:prstTxWarp prst="textNoShape">
              <a:avLst/>
            </a:prstTxWarp>
            <a:spAutoFit/>
          </a:bodyPr>
          <a:lstStyle/>
          <a:p>
            <a:pPr algn="ctr" eaLnBrk="0" hangingPunct="0"/>
            <a:r>
              <a:rPr lang="fr-FR" sz="2000" dirty="0" smtClean="0">
                <a:solidFill>
                  <a:srgbClr val="FF0000"/>
                </a:solidFill>
              </a:rPr>
              <a:t>2015-2016</a:t>
            </a:r>
          </a:p>
          <a:p>
            <a:pPr algn="ctr" eaLnBrk="0" hangingPunct="0"/>
            <a:r>
              <a:rPr lang="fr-FR" sz="1800" dirty="0" smtClean="0">
                <a:solidFill>
                  <a:srgbClr val="FF0000"/>
                </a:solidFill>
              </a:rPr>
              <a:t>1 </a:t>
            </a:r>
            <a:r>
              <a:rPr lang="fr-FR" sz="1800" dirty="0">
                <a:solidFill>
                  <a:srgbClr val="FF0000"/>
                </a:solidFill>
              </a:rPr>
              <a:t>ton</a:t>
            </a:r>
            <a:r>
              <a:rPr lang="fr-FR" sz="1800" dirty="0" smtClean="0">
                <a:solidFill>
                  <a:srgbClr val="FF0000"/>
                </a:solidFill>
              </a:rPr>
              <a:t> detector </a:t>
            </a:r>
            <a:r>
              <a:rPr lang="fr-FR" sz="1800" dirty="0" err="1" smtClean="0">
                <a:solidFill>
                  <a:srgbClr val="FF0000"/>
                </a:solidFill>
              </a:rPr>
              <a:t>material</a:t>
            </a:r>
            <a:endParaRPr lang="fr-FR" sz="1800" dirty="0" smtClean="0">
              <a:solidFill>
                <a:srgbClr val="FF0000"/>
              </a:solidFill>
            </a:endParaRPr>
          </a:p>
          <a:p>
            <a:pPr algn="ctr" eaLnBrk="0" hangingPunct="0"/>
            <a:r>
              <a:rPr lang="fr-FR" sz="1800" dirty="0" smtClean="0">
                <a:solidFill>
                  <a:srgbClr val="FF0000"/>
                </a:solidFill>
              </a:rPr>
              <a:t> 1 </a:t>
            </a:r>
            <a:r>
              <a:rPr lang="fr-FR" sz="1800" dirty="0" err="1" smtClean="0">
                <a:solidFill>
                  <a:srgbClr val="FF0000"/>
                </a:solidFill>
              </a:rPr>
              <a:t>events/tonyear</a:t>
            </a:r>
            <a:endParaRPr lang="fr-FR" sz="1800" dirty="0">
              <a:solidFill>
                <a:srgbClr val="FF0000"/>
              </a:solidFill>
            </a:endParaRPr>
          </a:p>
        </p:txBody>
      </p:sp>
      <p:sp>
        <p:nvSpPr>
          <p:cNvPr id="12" name="ZoneTexte 11"/>
          <p:cNvSpPr txBox="1"/>
          <p:nvPr/>
        </p:nvSpPr>
        <p:spPr>
          <a:xfrm>
            <a:off x="1828800" y="4114800"/>
            <a:ext cx="1981200" cy="584776"/>
          </a:xfrm>
          <a:prstGeom prst="rect">
            <a:avLst/>
          </a:prstGeom>
          <a:noFill/>
        </p:spPr>
        <p:txBody>
          <a:bodyPr wrap="square" rtlCol="0">
            <a:spAutoFit/>
          </a:bodyPr>
          <a:lstStyle/>
          <a:p>
            <a:r>
              <a:rPr lang="fr-FR" sz="1600" dirty="0" smtClean="0"/>
              <a:t>Trotta and all </a:t>
            </a:r>
            <a:r>
              <a:rPr lang="fr-FR" sz="1600" dirty="0" err="1" smtClean="0"/>
              <a:t>constrained</a:t>
            </a:r>
            <a:r>
              <a:rPr lang="fr-FR" sz="1600" dirty="0" smtClean="0"/>
              <a:t> SUSY</a:t>
            </a:r>
            <a:endParaRPr lang="fr-FR" sz="1600" dirty="0"/>
          </a:p>
        </p:txBody>
      </p:sp>
      <p:sp>
        <p:nvSpPr>
          <p:cNvPr id="13" name="Flèche vers la gauche 12"/>
          <p:cNvSpPr/>
          <p:nvPr/>
        </p:nvSpPr>
        <p:spPr bwMode="auto">
          <a:xfrm>
            <a:off x="4648200" y="2819400"/>
            <a:ext cx="990600" cy="22860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4" name="Flèche vers la gauche 13"/>
          <p:cNvSpPr/>
          <p:nvPr/>
        </p:nvSpPr>
        <p:spPr bwMode="auto">
          <a:xfrm>
            <a:off x="4876800" y="3962400"/>
            <a:ext cx="990600" cy="22860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5" name="ZoneTexte 14"/>
          <p:cNvSpPr txBox="1"/>
          <p:nvPr/>
        </p:nvSpPr>
        <p:spPr>
          <a:xfrm>
            <a:off x="152400" y="5257800"/>
            <a:ext cx="1981200" cy="338554"/>
          </a:xfrm>
          <a:prstGeom prst="rect">
            <a:avLst/>
          </a:prstGeom>
          <a:noFill/>
        </p:spPr>
        <p:txBody>
          <a:bodyPr wrap="square" rtlCol="0">
            <a:spAutoFit/>
          </a:bodyPr>
          <a:lstStyle/>
          <a:p>
            <a:r>
              <a:rPr lang="fr-FR" sz="1600" dirty="0" smtClean="0"/>
              <a:t>10</a:t>
            </a:r>
            <a:r>
              <a:rPr lang="fr-FR" sz="1600" baseline="30000" dirty="0" smtClean="0"/>
              <a:t>-8</a:t>
            </a:r>
            <a:r>
              <a:rPr lang="fr-FR" sz="1600" dirty="0" smtClean="0"/>
              <a:t> </a:t>
            </a:r>
            <a:r>
              <a:rPr lang="fr-FR" sz="1600" dirty="0" err="1" smtClean="0"/>
              <a:t>pb</a:t>
            </a:r>
            <a:r>
              <a:rPr lang="fr-FR" sz="1600" dirty="0" smtClean="0"/>
              <a:t> =10</a:t>
            </a:r>
            <a:r>
              <a:rPr lang="fr-FR" sz="1600" baseline="30000" dirty="0" smtClean="0"/>
              <a:t>-44 </a:t>
            </a:r>
            <a:r>
              <a:rPr lang="fr-FR" sz="1600" dirty="0" smtClean="0"/>
              <a:t>cm</a:t>
            </a:r>
            <a:r>
              <a:rPr lang="fr-FR" sz="1600" baseline="30000" dirty="0" smtClean="0"/>
              <a:t>2</a:t>
            </a:r>
            <a:endParaRPr lang="fr-FR" sz="1600" baseline="30000" dirty="0"/>
          </a:p>
        </p:txBody>
      </p:sp>
      <p:sp>
        <p:nvSpPr>
          <p:cNvPr id="16" name="Rectangle 15"/>
          <p:cNvSpPr/>
          <p:nvPr/>
        </p:nvSpPr>
        <p:spPr>
          <a:xfrm>
            <a:off x="1981200" y="457200"/>
            <a:ext cx="4267200" cy="461665"/>
          </a:xfrm>
          <a:prstGeom prst="rect">
            <a:avLst/>
          </a:prstGeom>
        </p:spPr>
        <p:txBody>
          <a:bodyPr wrap="square">
            <a:spAutoFit/>
          </a:bodyPr>
          <a:lstStyle/>
          <a:p>
            <a:r>
              <a:rPr lang="fr-FR" b="1" dirty="0" err="1" smtClean="0">
                <a:solidFill>
                  <a:schemeClr val="bg1"/>
                </a:solidFill>
                <a:latin typeface="Cambria"/>
                <a:cs typeface="Cambria"/>
              </a:rPr>
              <a:t>Dark</a:t>
            </a:r>
            <a:r>
              <a:rPr lang="fr-FR" b="1" dirty="0" smtClean="0">
                <a:solidFill>
                  <a:schemeClr val="bg1"/>
                </a:solidFill>
                <a:latin typeface="Cambria"/>
                <a:cs typeface="Cambria"/>
              </a:rPr>
              <a:t> </a:t>
            </a:r>
            <a:r>
              <a:rPr lang="fr-FR" b="1" dirty="0" err="1" smtClean="0">
                <a:solidFill>
                  <a:schemeClr val="bg1"/>
                </a:solidFill>
                <a:latin typeface="Cambria"/>
                <a:cs typeface="Cambria"/>
              </a:rPr>
              <a:t>Matter</a:t>
            </a:r>
            <a:r>
              <a:rPr lang="fr-FR" dirty="0" smtClean="0">
                <a:solidFill>
                  <a:schemeClr val="bg1"/>
                </a:solidFill>
                <a:latin typeface="Cambria"/>
                <a:cs typeface="Cambria"/>
              </a:rPr>
              <a:t>, Projections</a:t>
            </a:r>
            <a:endParaRPr lang="fr-FR" dirty="0">
              <a:solidFill>
                <a:schemeClr val="bg1"/>
              </a:solidFill>
              <a:latin typeface="Cambria"/>
              <a:cs typeface="Cambri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19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41990" grpId="0"/>
      <p:bldP spid="13" grpId="0" animBg="1"/>
      <p:bldP spid="14" grpId="0" animBg="1"/>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 name="Picture 20" descr="2009_03_19_HiggsScan_logo.gif"/>
          <p:cNvPicPr>
            <a:picLocks noChangeAspect="1"/>
          </p:cNvPicPr>
          <p:nvPr/>
        </p:nvPicPr>
        <mc:AlternateContent>
          <mc:Choice xmlns:ma="http://schemas.microsoft.com/office/mac/drawingml/2008/main" Requires="ma">
            <p:blipFill>
              <a:blip r:embed="rId3"/>
              <a:srcRect r="2771"/>
              <a:stretch>
                <a:fillRect/>
              </a:stretch>
            </p:blipFill>
          </mc:Choice>
          <mc:Fallback>
            <p:blipFill>
              <a:blip r:embed="rId4"/>
              <a:srcRect r="2771"/>
              <a:stretch>
                <a:fillRect/>
              </a:stretch>
            </p:blipFill>
          </mc:Fallback>
        </mc:AlternateContent>
        <p:spPr bwMode="auto">
          <a:xfrm>
            <a:off x="3657600" y="1752600"/>
            <a:ext cx="4876800" cy="3396932"/>
          </a:xfrm>
          <a:prstGeom prst="rect">
            <a:avLst/>
          </a:prstGeom>
          <a:noFill/>
          <a:ln w="9525">
            <a:noFill/>
            <a:miter lim="800000"/>
            <a:headEnd/>
            <a:tailEnd/>
          </a:ln>
        </p:spPr>
      </p:pic>
      <p:sp>
        <p:nvSpPr>
          <p:cNvPr id="2" name="Titre 1"/>
          <p:cNvSpPr>
            <a:spLocks noGrp="1"/>
          </p:cNvSpPr>
          <p:nvPr>
            <p:ph type="title"/>
          </p:nvPr>
        </p:nvSpPr>
        <p:spPr>
          <a:xfrm>
            <a:off x="152400" y="228600"/>
            <a:ext cx="8991600" cy="1143000"/>
          </a:xfrm>
        </p:spPr>
        <p:txBody>
          <a:bodyPr/>
          <a:lstStyle/>
          <a:p>
            <a:r>
              <a:rPr lang="fr-FR" sz="2400" dirty="0" smtClean="0">
                <a:solidFill>
                  <a:srgbClr val="FFFFFF"/>
                </a:solidFill>
              </a:rPr>
              <a:t>How </a:t>
            </a:r>
            <a:r>
              <a:rPr lang="fr-FR" sz="2400" dirty="0" err="1" smtClean="0">
                <a:solidFill>
                  <a:srgbClr val="FFFFFF"/>
                </a:solidFill>
              </a:rPr>
              <a:t>intermediate</a:t>
            </a:r>
            <a:r>
              <a:rPr lang="fr-FR" sz="2400" dirty="0" smtClean="0">
                <a:solidFill>
                  <a:srgbClr val="FFFFFF"/>
                </a:solidFill>
              </a:rPr>
              <a:t> bosons  and fermions  </a:t>
            </a:r>
            <a:r>
              <a:rPr lang="fr-FR" sz="2400" dirty="0" err="1" smtClean="0">
                <a:solidFill>
                  <a:srgbClr val="FFFFFF"/>
                </a:solidFill>
              </a:rPr>
              <a:t>obtain</a:t>
            </a:r>
            <a:r>
              <a:rPr lang="fr-FR" sz="2400" dirty="0" smtClean="0">
                <a:solidFill>
                  <a:srgbClr val="FFFFFF"/>
                </a:solidFill>
              </a:rPr>
              <a:t>  </a:t>
            </a:r>
            <a:r>
              <a:rPr lang="fr-FR" sz="2400" dirty="0" err="1" smtClean="0">
                <a:solidFill>
                  <a:srgbClr val="FFFFFF"/>
                </a:solidFill>
              </a:rPr>
              <a:t>their</a:t>
            </a:r>
            <a:r>
              <a:rPr lang="fr-FR" sz="2400" dirty="0" smtClean="0">
                <a:solidFill>
                  <a:srgbClr val="FFFFFF"/>
                </a:solidFill>
              </a:rPr>
              <a:t> </a:t>
            </a:r>
            <a:r>
              <a:rPr lang="fr-FR" sz="2400" dirty="0" err="1" smtClean="0">
                <a:solidFill>
                  <a:srgbClr val="FFFFFF"/>
                </a:solidFill>
              </a:rPr>
              <a:t>mass?</a:t>
            </a:r>
            <a:r>
              <a:rPr lang="fr-FR" sz="2400" dirty="0" err="1" smtClean="0">
                <a:solidFill>
                  <a:srgbClr val="FFFFFF"/>
                </a:solidFill>
                <a:sym typeface="Wingdings"/>
              </a:rPr>
              <a:t></a:t>
            </a:r>
            <a:r>
              <a:rPr lang="fr-FR" sz="2400" dirty="0" smtClean="0">
                <a:solidFill>
                  <a:srgbClr val="FFFFFF"/>
                </a:solidFill>
                <a:sym typeface="Wingdings"/>
              </a:rPr>
              <a:t> </a:t>
            </a:r>
            <a:r>
              <a:rPr lang="fr-FR" sz="2400" dirty="0" err="1" smtClean="0">
                <a:solidFill>
                  <a:srgbClr val="FFFFFF"/>
                </a:solidFill>
                <a:sym typeface="Wingdings"/>
              </a:rPr>
              <a:t>Spontaneous</a:t>
            </a:r>
            <a:r>
              <a:rPr lang="fr-FR" sz="2400" dirty="0" smtClean="0">
                <a:solidFill>
                  <a:srgbClr val="FFFFFF"/>
                </a:solidFill>
                <a:sym typeface="Wingdings"/>
              </a:rPr>
              <a:t> </a:t>
            </a:r>
            <a:r>
              <a:rPr lang="fr-FR" sz="2400" dirty="0" err="1" smtClean="0">
                <a:solidFill>
                  <a:srgbClr val="FFFFFF"/>
                </a:solidFill>
                <a:sym typeface="Wingdings"/>
              </a:rPr>
              <a:t>Symmetry</a:t>
            </a:r>
            <a:r>
              <a:rPr lang="fr-FR" sz="2400" dirty="0" smtClean="0">
                <a:solidFill>
                  <a:srgbClr val="FFFFFF"/>
                </a:solidFill>
                <a:sym typeface="Wingdings"/>
              </a:rPr>
              <a:t> </a:t>
            </a:r>
            <a:r>
              <a:rPr lang="fr-FR" sz="2400" dirty="0" err="1" smtClean="0">
                <a:solidFill>
                  <a:srgbClr val="FFFFFF"/>
                </a:solidFill>
                <a:sym typeface="Wingdings"/>
              </a:rPr>
              <a:t>Breaking</a:t>
            </a:r>
            <a:r>
              <a:rPr lang="fr-FR" sz="2400" dirty="0" smtClean="0">
                <a:solidFill>
                  <a:srgbClr val="FFFFFF"/>
                </a:solidFill>
                <a:sym typeface="Wingdings"/>
              </a:rPr>
              <a:t> </a:t>
            </a:r>
            <a:r>
              <a:rPr lang="fr-FR" sz="2400" dirty="0" err="1" smtClean="0">
                <a:solidFill>
                  <a:srgbClr val="FFFFFF"/>
                </a:solidFill>
                <a:sym typeface="Wingdings"/>
              </a:rPr>
              <a:t></a:t>
            </a:r>
            <a:r>
              <a:rPr lang="fr-FR" sz="2400" dirty="0" smtClean="0">
                <a:solidFill>
                  <a:srgbClr val="FFFFFF"/>
                </a:solidFill>
                <a:sym typeface="Wingdings"/>
              </a:rPr>
              <a:t> </a:t>
            </a:r>
            <a:r>
              <a:rPr lang="fr-FR" sz="2400" dirty="0" err="1" smtClean="0">
                <a:solidFill>
                  <a:srgbClr val="FFFFFF"/>
                </a:solidFill>
              </a:rPr>
              <a:t>Higgs</a:t>
            </a:r>
            <a:r>
              <a:rPr lang="fr-FR" sz="2400" dirty="0" smtClean="0">
                <a:solidFill>
                  <a:srgbClr val="FFFFFF"/>
                </a:solidFill>
              </a:rPr>
              <a:t> </a:t>
            </a:r>
            <a:r>
              <a:rPr lang="fr-FR" sz="2400" dirty="0" err="1" smtClean="0">
                <a:solidFill>
                  <a:srgbClr val="FFFFFF"/>
                </a:solidFill>
              </a:rPr>
              <a:t>mechanism</a:t>
            </a:r>
            <a:endParaRPr lang="fr-FR" sz="2400" dirty="0">
              <a:solidFill>
                <a:srgbClr val="FFFFFF"/>
              </a:solidFill>
            </a:endParaRPr>
          </a:p>
        </p:txBody>
      </p:sp>
      <p:grpSp>
        <p:nvGrpSpPr>
          <p:cNvPr id="3" name="Grouper 8"/>
          <p:cNvGrpSpPr/>
          <p:nvPr/>
        </p:nvGrpSpPr>
        <p:grpSpPr>
          <a:xfrm>
            <a:off x="762000" y="5638800"/>
            <a:ext cx="7010400" cy="762000"/>
            <a:chOff x="381000" y="5334000"/>
            <a:chExt cx="7010400" cy="762000"/>
          </a:xfrm>
        </p:grpSpPr>
        <p:sp>
          <p:nvSpPr>
            <p:cNvPr id="5" name="Rectangle 4"/>
            <p:cNvSpPr/>
            <p:nvPr/>
          </p:nvSpPr>
          <p:spPr bwMode="auto">
            <a:xfrm>
              <a:off x="381000" y="5334000"/>
              <a:ext cx="7010400" cy="762000"/>
            </a:xfrm>
            <a:prstGeom prst="rect">
              <a:avLst/>
            </a:prstGeom>
            <a:solidFill>
              <a:srgbClr val="FFF82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graphicFrame>
          <p:nvGraphicFramePr>
            <p:cNvPr id="4" name="Objet 3"/>
            <p:cNvGraphicFramePr>
              <a:graphicFrameLocks noChangeAspect="1"/>
            </p:cNvGraphicFramePr>
            <p:nvPr/>
          </p:nvGraphicFramePr>
          <p:xfrm>
            <a:off x="704850" y="5410200"/>
            <a:ext cx="6553200" cy="546100"/>
          </p:xfrm>
          <a:graphic>
            <a:graphicData uri="http://schemas.openxmlformats.org/presentationml/2006/ole">
              <p:oleObj spid="_x0000_s224258" name="Équation" r:id="rId5" imgW="2133600" imgH="177800" progId="Equation.3">
                <p:embed/>
              </p:oleObj>
            </a:graphicData>
          </a:graphic>
        </p:graphicFrame>
      </p:grpSp>
      <p:pic>
        <p:nvPicPr>
          <p:cNvPr id="7" name="Picture 9" descr="higgspotential"/>
          <p:cNvPicPr>
            <a:picLocks noChangeAspect="1" noChangeArrowheads="1"/>
          </p:cNvPicPr>
          <p:nvPr/>
        </p:nvPicPr>
        <p:blipFill>
          <a:blip r:embed="rId6"/>
          <a:srcRect/>
          <a:stretch>
            <a:fillRect/>
          </a:stretch>
        </p:blipFill>
        <p:spPr bwMode="auto">
          <a:xfrm>
            <a:off x="381000" y="1219200"/>
            <a:ext cx="2957353" cy="2209800"/>
          </a:xfrm>
          <a:prstGeom prst="rect">
            <a:avLst/>
          </a:prstGeom>
          <a:noFill/>
        </p:spPr>
      </p:pic>
      <p:pic>
        <p:nvPicPr>
          <p:cNvPr id="8" name="Image 7"/>
          <p:cNvPicPr>
            <a:picLocks noChangeAspect="1"/>
          </p:cNvPicPr>
          <p:nvPr/>
        </p:nvPicPr>
        <p:blipFill>
          <a:blip r:embed="rId7"/>
          <a:stretch>
            <a:fillRect/>
          </a:stretch>
        </p:blipFill>
        <p:spPr>
          <a:xfrm>
            <a:off x="228600" y="3733800"/>
            <a:ext cx="3341837" cy="1219200"/>
          </a:xfrm>
          <a:prstGeom prst="rect">
            <a:avLst/>
          </a:prstGeom>
        </p:spPr>
      </p:pic>
      <p:sp>
        <p:nvSpPr>
          <p:cNvPr id="10" name="ZoneTexte 9"/>
          <p:cNvSpPr txBox="1"/>
          <p:nvPr/>
        </p:nvSpPr>
        <p:spPr>
          <a:xfrm>
            <a:off x="3886200" y="1219200"/>
            <a:ext cx="4800600" cy="461665"/>
          </a:xfrm>
          <a:prstGeom prst="rect">
            <a:avLst/>
          </a:prstGeom>
          <a:noFill/>
        </p:spPr>
        <p:txBody>
          <a:bodyPr wrap="square" rtlCol="0">
            <a:spAutoFit/>
          </a:bodyPr>
          <a:lstStyle/>
          <a:p>
            <a:r>
              <a:rPr lang="fr-FR" i="1" dirty="0" err="1" smtClean="0">
                <a:solidFill>
                  <a:srgbClr val="FFFFFF"/>
                </a:solidFill>
                <a:latin typeface="Cambria"/>
                <a:cs typeface="Cambria"/>
              </a:rPr>
              <a:t>Recent</a:t>
            </a:r>
            <a:r>
              <a:rPr lang="fr-FR" i="1" dirty="0" smtClean="0">
                <a:solidFill>
                  <a:srgbClr val="FFFFFF"/>
                </a:solidFill>
                <a:latin typeface="Cambria"/>
                <a:cs typeface="Cambria"/>
              </a:rPr>
              <a:t> </a:t>
            </a:r>
            <a:r>
              <a:rPr lang="fr-FR" i="1" dirty="0" err="1" smtClean="0">
                <a:solidFill>
                  <a:srgbClr val="FFFFFF"/>
                </a:solidFill>
                <a:latin typeface="Cambria"/>
                <a:cs typeface="Cambria"/>
              </a:rPr>
              <a:t>limits</a:t>
            </a:r>
            <a:r>
              <a:rPr lang="fr-FR" i="1" dirty="0" smtClean="0">
                <a:solidFill>
                  <a:srgbClr val="FFFFFF"/>
                </a:solidFill>
                <a:latin typeface="Cambria"/>
                <a:cs typeface="Cambria"/>
              </a:rPr>
              <a:t> for the SM </a:t>
            </a:r>
            <a:r>
              <a:rPr lang="fr-FR" i="1" dirty="0" err="1" smtClean="0">
                <a:solidFill>
                  <a:srgbClr val="FFFFFF"/>
                </a:solidFill>
                <a:latin typeface="Cambria"/>
                <a:cs typeface="Cambria"/>
              </a:rPr>
              <a:t>Higgs</a:t>
            </a:r>
            <a:endParaRPr lang="fr-FR" i="1" dirty="0">
              <a:solidFill>
                <a:srgbClr val="FFFFFF"/>
              </a:solidFill>
              <a:latin typeface="Cambria"/>
              <a:cs typeface="Cambria"/>
            </a:endParaRPr>
          </a:p>
        </p:txBody>
      </p:sp>
      <p:pic>
        <p:nvPicPr>
          <p:cNvPr id="11" name="Picture 19" descr="2009_03_19_HiggsScanDirectSearches_logo.gif"/>
          <p:cNvPicPr>
            <a:picLocks noChangeAspect="1"/>
          </p:cNvPicPr>
          <p:nvPr/>
        </p:nvPicPr>
        <mc:AlternateContent>
          <mc:Choice xmlns:ma="http://schemas.microsoft.com/office/mac/drawingml/2008/main" Requires="ma">
            <p:blipFill>
              <a:blip r:embed="rId8"/>
              <a:srcRect l="576"/>
              <a:stretch>
                <a:fillRect/>
              </a:stretch>
            </p:blipFill>
          </mc:Choice>
          <mc:Fallback>
            <p:blipFill>
              <a:blip r:embed="rId9"/>
              <a:srcRect l="576"/>
              <a:stretch>
                <a:fillRect/>
              </a:stretch>
            </p:blipFill>
          </mc:Fallback>
        </mc:AlternateContent>
        <p:spPr bwMode="auto">
          <a:xfrm>
            <a:off x="4267200" y="2133600"/>
            <a:ext cx="4602479" cy="313508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3" name="Image 2"/>
          <p:cNvPicPr>
            <a:picLocks noChangeAspect="1"/>
          </p:cNvPicPr>
          <p:nvPr/>
        </p:nvPicPr>
        <p:blipFill>
          <a:blip r:embed="rId2"/>
          <a:stretch>
            <a:fillRect/>
          </a:stretch>
        </p:blipFill>
        <p:spPr>
          <a:xfrm>
            <a:off x="533400" y="609600"/>
            <a:ext cx="7962900" cy="5924398"/>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152400" y="457200"/>
            <a:ext cx="8763000" cy="1015663"/>
          </a:xfrm>
          <a:prstGeom prst="rect">
            <a:avLst/>
          </a:prstGeom>
          <a:noFill/>
        </p:spPr>
        <p:txBody>
          <a:bodyPr wrap="square" rtlCol="0">
            <a:spAutoFit/>
          </a:bodyPr>
          <a:lstStyle/>
          <a:p>
            <a:endParaRPr lang="fr-FR" sz="1800" dirty="0" smtClean="0">
              <a:solidFill>
                <a:srgbClr val="FFFFFF"/>
              </a:solidFill>
              <a:latin typeface="Cambria"/>
              <a:cs typeface="Cambria"/>
            </a:endParaRPr>
          </a:p>
          <a:p>
            <a:r>
              <a:rPr lang="en-GB" b="1" dirty="0" smtClean="0">
                <a:solidFill>
                  <a:srgbClr val="FFFFFF"/>
                </a:solidFill>
                <a:latin typeface="Cambria"/>
                <a:cs typeface="Cambria"/>
              </a:rPr>
              <a:t>Dark matter,  </a:t>
            </a:r>
            <a:r>
              <a:rPr lang="en-GB" sz="2000" dirty="0" smtClean="0">
                <a:solidFill>
                  <a:srgbClr val="FFFFFF"/>
                </a:solidFill>
                <a:latin typeface="Cambria"/>
                <a:cs typeface="Cambria"/>
              </a:rPr>
              <a:t> Coordination is on the way despite diversity</a:t>
            </a:r>
          </a:p>
          <a:p>
            <a:endParaRPr lang="en-GB" sz="1800" b="1" dirty="0" smtClean="0">
              <a:solidFill>
                <a:srgbClr val="FFFFFF"/>
              </a:solidFill>
              <a:latin typeface="Cambria"/>
              <a:cs typeface="Cambria"/>
            </a:endParaRPr>
          </a:p>
        </p:txBody>
      </p:sp>
      <p:pic>
        <p:nvPicPr>
          <p:cNvPr id="4" name="Image 3"/>
          <p:cNvPicPr>
            <a:picLocks noChangeAspect="1"/>
          </p:cNvPicPr>
          <p:nvPr/>
        </p:nvPicPr>
        <p:blipFill>
          <a:blip r:embed="rId2"/>
          <a:stretch>
            <a:fillRect/>
          </a:stretch>
        </p:blipFill>
        <p:spPr>
          <a:xfrm>
            <a:off x="1219200" y="1312333"/>
            <a:ext cx="6858000" cy="5181601"/>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fr-FR" sz="2400" b="1" dirty="0" smtClean="0">
                <a:solidFill>
                  <a:srgbClr val="FFFFFF"/>
                </a:solidFill>
              </a:rPr>
              <a:t>An exemple: EURECA</a:t>
            </a:r>
            <a:endParaRPr lang="fr-FR" sz="2400" b="1" dirty="0">
              <a:solidFill>
                <a:srgbClr val="FFFFFF"/>
              </a:solidFill>
            </a:endParaRPr>
          </a:p>
        </p:txBody>
      </p:sp>
      <p:sp>
        <p:nvSpPr>
          <p:cNvPr id="130052" name="Rectangle 1031"/>
          <p:cNvSpPr>
            <a:spLocks noChangeArrowheads="1"/>
          </p:cNvSpPr>
          <p:nvPr/>
        </p:nvSpPr>
        <p:spPr bwMode="auto">
          <a:xfrm>
            <a:off x="1116013" y="1052513"/>
            <a:ext cx="3608387" cy="5348287"/>
          </a:xfrm>
          <a:prstGeom prst="rect">
            <a:avLst/>
          </a:prstGeom>
          <a:noFill/>
          <a:ln w="9525">
            <a:noFill/>
            <a:miter lim="800000"/>
            <a:headEnd/>
            <a:tailEnd/>
          </a:ln>
        </p:spPr>
        <p:txBody>
          <a:bodyPr>
            <a:prstTxWarp prst="textNoShape">
              <a:avLst/>
            </a:prstTxWarp>
          </a:bodyPr>
          <a:lstStyle/>
          <a:p>
            <a:pPr marL="342900" indent="-342900" eaLnBrk="1" hangingPunct="1">
              <a:lnSpc>
                <a:spcPct val="120000"/>
              </a:lnSpc>
              <a:spcBef>
                <a:spcPct val="20000"/>
              </a:spcBef>
              <a:buFontTx/>
              <a:buChar char="•"/>
            </a:pPr>
            <a:r>
              <a:rPr lang="en-US" sz="1600" dirty="0">
                <a:solidFill>
                  <a:srgbClr val="FFFFFF"/>
                </a:solidFill>
                <a:latin typeface="Arial" charset="0"/>
              </a:rPr>
              <a:t>EURECA : beyond 10</a:t>
            </a:r>
            <a:r>
              <a:rPr lang="en-US" sz="1600" baseline="30000" dirty="0">
                <a:solidFill>
                  <a:srgbClr val="FFFFFF"/>
                </a:solidFill>
                <a:latin typeface="Arial" charset="0"/>
              </a:rPr>
              <a:t>-9</a:t>
            </a:r>
            <a:r>
              <a:rPr lang="en-US" sz="1600" dirty="0">
                <a:solidFill>
                  <a:srgbClr val="FFFFFF"/>
                </a:solidFill>
                <a:latin typeface="Arial" charset="0"/>
              </a:rPr>
              <a:t> </a:t>
            </a:r>
            <a:r>
              <a:rPr lang="en-US" sz="1600" dirty="0" err="1">
                <a:solidFill>
                  <a:srgbClr val="FFFFFF"/>
                </a:solidFill>
                <a:latin typeface="Arial" charset="0"/>
              </a:rPr>
              <a:t>pb</a:t>
            </a:r>
            <a:r>
              <a:rPr lang="en-US" sz="1600" dirty="0">
                <a:solidFill>
                  <a:srgbClr val="FFFFFF"/>
                </a:solidFill>
                <a:latin typeface="Arial" charset="0"/>
              </a:rPr>
              <a:t>, </a:t>
            </a:r>
          </a:p>
          <a:p>
            <a:pPr marL="342900" indent="-342900" eaLnBrk="1" hangingPunct="1">
              <a:lnSpc>
                <a:spcPct val="120000"/>
              </a:lnSpc>
              <a:spcBef>
                <a:spcPct val="20000"/>
              </a:spcBef>
              <a:buFontTx/>
              <a:buChar char="•"/>
            </a:pPr>
            <a:r>
              <a:rPr lang="en-US" sz="1600" dirty="0">
                <a:solidFill>
                  <a:srgbClr val="FFFFFF"/>
                </a:solidFill>
                <a:latin typeface="Arial" charset="0"/>
              </a:rPr>
              <a:t>major efforts in background &lt;1/t.y</a:t>
            </a:r>
            <a:br>
              <a:rPr lang="en-US" sz="1600" dirty="0">
                <a:solidFill>
                  <a:srgbClr val="FFFFFF"/>
                </a:solidFill>
                <a:latin typeface="Arial" charset="0"/>
              </a:rPr>
            </a:br>
            <a:r>
              <a:rPr lang="en-US" sz="1600" dirty="0">
                <a:solidFill>
                  <a:srgbClr val="FFFFFF"/>
                </a:solidFill>
                <a:latin typeface="Arial" charset="0"/>
              </a:rPr>
              <a:t>gamma &lt;0.2 / </a:t>
            </a:r>
            <a:r>
              <a:rPr lang="en-US" sz="1600" dirty="0" err="1">
                <a:solidFill>
                  <a:srgbClr val="FFFFFF"/>
                </a:solidFill>
                <a:latin typeface="Arial" charset="0"/>
              </a:rPr>
              <a:t>kg.d.keV</a:t>
            </a:r>
            <a:endParaRPr lang="en-US" sz="1600" dirty="0">
              <a:solidFill>
                <a:srgbClr val="FFFFFF"/>
              </a:solidFill>
              <a:latin typeface="Arial" charset="0"/>
            </a:endParaRPr>
          </a:p>
          <a:p>
            <a:pPr marL="342900" indent="-342900" eaLnBrk="1" hangingPunct="1">
              <a:lnSpc>
                <a:spcPct val="120000"/>
              </a:lnSpc>
              <a:spcBef>
                <a:spcPct val="20000"/>
              </a:spcBef>
              <a:buFontTx/>
              <a:buChar char="•"/>
            </a:pPr>
            <a:r>
              <a:rPr lang="en-US" sz="1600" dirty="0">
                <a:solidFill>
                  <a:srgbClr val="FFFFFF"/>
                </a:solidFill>
                <a:latin typeface="Arial" charset="0"/>
              </a:rPr>
              <a:t>Joint effort from teams from EDELWEISS, CRESST, ROSEBUD, CERN, +others…</a:t>
            </a:r>
          </a:p>
          <a:p>
            <a:pPr marL="342900" indent="-342900" eaLnBrk="1" hangingPunct="1">
              <a:lnSpc>
                <a:spcPct val="120000"/>
              </a:lnSpc>
              <a:spcBef>
                <a:spcPct val="20000"/>
              </a:spcBef>
              <a:buFontTx/>
              <a:buChar char="•"/>
            </a:pPr>
            <a:r>
              <a:rPr lang="en-US" sz="1600" dirty="0">
                <a:solidFill>
                  <a:srgbClr val="FFFFFF"/>
                </a:solidFill>
                <a:latin typeface="Arial" charset="0"/>
              </a:rPr>
              <a:t>multi-target : </a:t>
            </a:r>
            <a:r>
              <a:rPr lang="en-US" sz="1600" dirty="0" err="1">
                <a:solidFill>
                  <a:srgbClr val="FFFFFF"/>
                </a:solidFill>
                <a:latin typeface="Arial" charset="0"/>
              </a:rPr>
              <a:t>scintillators</a:t>
            </a:r>
            <a:r>
              <a:rPr lang="en-US" sz="1600" dirty="0">
                <a:solidFill>
                  <a:srgbClr val="FFFFFF"/>
                </a:solidFill>
                <a:latin typeface="Arial" charset="0"/>
              </a:rPr>
              <a:t> and </a:t>
            </a:r>
            <a:r>
              <a:rPr lang="en-US" sz="1600" dirty="0" smtClean="0">
                <a:solidFill>
                  <a:srgbClr val="FFFFFF"/>
                </a:solidFill>
                <a:latin typeface="Arial" charset="0"/>
              </a:rPr>
              <a:t>Germanium</a:t>
            </a:r>
          </a:p>
          <a:p>
            <a:pPr marL="342900" indent="-342900" eaLnBrk="1" hangingPunct="1">
              <a:lnSpc>
                <a:spcPct val="120000"/>
              </a:lnSpc>
              <a:spcBef>
                <a:spcPct val="20000"/>
              </a:spcBef>
              <a:buFontTx/>
              <a:buChar char="•"/>
            </a:pPr>
            <a:r>
              <a:rPr lang="en-US" sz="1600" dirty="0">
                <a:solidFill>
                  <a:srgbClr val="FFFFFF"/>
                </a:solidFill>
                <a:latin typeface="Arial" charset="0"/>
              </a:rPr>
              <a:t>Start installation by 2013</a:t>
            </a:r>
          </a:p>
          <a:p>
            <a:pPr marL="342900" indent="-342900" eaLnBrk="1" hangingPunct="1">
              <a:lnSpc>
                <a:spcPct val="120000"/>
              </a:lnSpc>
              <a:spcBef>
                <a:spcPct val="20000"/>
              </a:spcBef>
              <a:buFontTx/>
              <a:buChar char="•"/>
            </a:pPr>
            <a:r>
              <a:rPr lang="en-US" sz="1600" dirty="0">
                <a:solidFill>
                  <a:srgbClr val="FFFFFF"/>
                </a:solidFill>
                <a:latin typeface="Arial" charset="0"/>
              </a:rPr>
              <a:t>150kg (200 detectors) in 2013-15</a:t>
            </a:r>
          </a:p>
          <a:p>
            <a:pPr marL="342900" indent="-342900" eaLnBrk="1" hangingPunct="1">
              <a:lnSpc>
                <a:spcPct val="120000"/>
              </a:lnSpc>
              <a:spcBef>
                <a:spcPct val="20000"/>
              </a:spcBef>
              <a:buFontTx/>
              <a:buChar char="•"/>
            </a:pPr>
            <a:r>
              <a:rPr lang="en-US" sz="1600" dirty="0">
                <a:solidFill>
                  <a:srgbClr val="FFFFFF"/>
                </a:solidFill>
                <a:latin typeface="Arial" charset="0"/>
              </a:rPr>
              <a:t>700kg  (700 add. detectors) </a:t>
            </a:r>
            <a:br>
              <a:rPr lang="en-US" sz="1600" dirty="0">
                <a:solidFill>
                  <a:srgbClr val="FFFFFF"/>
                </a:solidFill>
                <a:latin typeface="Arial" charset="0"/>
              </a:rPr>
            </a:br>
            <a:r>
              <a:rPr lang="en-US" sz="1600" dirty="0">
                <a:solidFill>
                  <a:srgbClr val="FFFFFF"/>
                </a:solidFill>
                <a:latin typeface="Arial" charset="0"/>
              </a:rPr>
              <a:t>in 2017-</a:t>
            </a:r>
            <a:r>
              <a:rPr lang="en-US" sz="1600" dirty="0" smtClean="0">
                <a:solidFill>
                  <a:srgbClr val="FFFFFF"/>
                </a:solidFill>
                <a:latin typeface="Arial" charset="0"/>
              </a:rPr>
              <a:t>19</a:t>
            </a:r>
          </a:p>
          <a:p>
            <a:pPr marL="342900" indent="-342900" eaLnBrk="1" hangingPunct="1">
              <a:lnSpc>
                <a:spcPct val="120000"/>
              </a:lnSpc>
              <a:spcBef>
                <a:spcPct val="20000"/>
              </a:spcBef>
              <a:buFontTx/>
              <a:buChar char="•"/>
            </a:pPr>
            <a:endParaRPr lang="en-US" sz="1600" dirty="0" smtClean="0">
              <a:solidFill>
                <a:srgbClr val="FFFFFF"/>
              </a:solidFill>
            </a:endParaRPr>
          </a:p>
          <a:p>
            <a:pPr marL="342900" indent="-342900" eaLnBrk="1" hangingPunct="1">
              <a:lnSpc>
                <a:spcPct val="120000"/>
              </a:lnSpc>
              <a:spcBef>
                <a:spcPct val="20000"/>
              </a:spcBef>
              <a:buFontTx/>
              <a:buChar char="•"/>
            </a:pPr>
            <a:r>
              <a:rPr lang="en-US" sz="1600" dirty="0" smtClean="0">
                <a:solidFill>
                  <a:srgbClr val="FFFFFF"/>
                </a:solidFill>
                <a:latin typeface="Arial" charset="0"/>
              </a:rPr>
              <a:t>Discussions with US</a:t>
            </a:r>
            <a:endParaRPr lang="en-US" sz="1600" dirty="0">
              <a:solidFill>
                <a:srgbClr val="FFFFFF"/>
              </a:solidFill>
              <a:latin typeface="Arial" charset="0"/>
            </a:endParaRPr>
          </a:p>
        </p:txBody>
      </p:sp>
      <p:sp>
        <p:nvSpPr>
          <p:cNvPr id="130054" name="Text Box 12"/>
          <p:cNvSpPr txBox="1">
            <a:spLocks noChangeArrowheads="1"/>
          </p:cNvSpPr>
          <p:nvPr/>
        </p:nvSpPr>
        <p:spPr bwMode="auto">
          <a:xfrm>
            <a:off x="5029200" y="6324600"/>
            <a:ext cx="3706813" cy="336550"/>
          </a:xfrm>
          <a:prstGeom prst="rect">
            <a:avLst/>
          </a:prstGeom>
          <a:noFill/>
          <a:ln w="9525">
            <a:noFill/>
            <a:miter lim="800000"/>
            <a:headEnd/>
            <a:tailEnd/>
          </a:ln>
        </p:spPr>
        <p:txBody>
          <a:bodyPr wrap="none">
            <a:prstTxWarp prst="textNoShape">
              <a:avLst/>
            </a:prstTxWarp>
            <a:spAutoFit/>
          </a:bodyPr>
          <a:lstStyle/>
          <a:p>
            <a:r>
              <a:rPr lang="fr-FR" sz="1600" b="1" dirty="0">
                <a:solidFill>
                  <a:srgbClr val="FFFFFF"/>
                </a:solidFill>
                <a:latin typeface="Arial" charset="0"/>
                <a:ea typeface="ＭＳ Ｐゴシック" charset="-128"/>
                <a:cs typeface="ＭＳ Ｐゴシック" charset="-128"/>
              </a:rPr>
              <a:t>EURECA : 2 cryostats in water tanks</a:t>
            </a:r>
          </a:p>
        </p:txBody>
      </p:sp>
      <p:pic>
        <p:nvPicPr>
          <p:cNvPr id="130055" name="Picture 1028" descr="LogoEURECA"/>
          <p:cNvPicPr>
            <a:picLocks noChangeAspect="1" noChangeArrowheads="1"/>
          </p:cNvPicPr>
          <p:nvPr/>
        </p:nvPicPr>
        <p:blipFill>
          <a:blip r:embed="rId2"/>
          <a:srcRect/>
          <a:stretch>
            <a:fillRect/>
          </a:stretch>
        </p:blipFill>
        <p:spPr bwMode="auto">
          <a:xfrm>
            <a:off x="7050088" y="0"/>
            <a:ext cx="2093912" cy="831850"/>
          </a:xfrm>
          <a:prstGeom prst="rect">
            <a:avLst/>
          </a:prstGeom>
          <a:noFill/>
          <a:ln w="9525">
            <a:noFill/>
            <a:miter lim="800000"/>
            <a:headEnd/>
            <a:tailEnd/>
          </a:ln>
        </p:spPr>
      </p:pic>
      <p:pic>
        <p:nvPicPr>
          <p:cNvPr id="130057" name="Picture 9" descr="Schema"/>
          <p:cNvPicPr>
            <a:picLocks noChangeAspect="1" noChangeArrowheads="1"/>
          </p:cNvPicPr>
          <p:nvPr/>
        </p:nvPicPr>
        <p:blipFill>
          <a:blip r:embed="rId3"/>
          <a:srcRect/>
          <a:stretch>
            <a:fillRect/>
          </a:stretch>
        </p:blipFill>
        <p:spPr bwMode="auto">
          <a:xfrm>
            <a:off x="4572000" y="981075"/>
            <a:ext cx="4572000" cy="2598738"/>
          </a:xfrm>
          <a:prstGeom prst="rect">
            <a:avLst/>
          </a:prstGeom>
          <a:noFill/>
        </p:spPr>
      </p:pic>
      <p:pic>
        <p:nvPicPr>
          <p:cNvPr id="130056" name="Picture 8" descr="Image 3"/>
          <p:cNvPicPr>
            <a:picLocks noChangeAspect="1" noChangeArrowheads="1"/>
          </p:cNvPicPr>
          <p:nvPr/>
        </p:nvPicPr>
        <p:blipFill>
          <a:blip r:embed="rId4"/>
          <a:srcRect/>
          <a:stretch>
            <a:fillRect/>
          </a:stretch>
        </p:blipFill>
        <p:spPr bwMode="auto">
          <a:xfrm>
            <a:off x="4876800" y="3581400"/>
            <a:ext cx="3981532" cy="2720975"/>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152400" y="457200"/>
            <a:ext cx="8763000" cy="6247864"/>
          </a:xfrm>
          <a:prstGeom prst="rect">
            <a:avLst/>
          </a:prstGeom>
          <a:noFill/>
        </p:spPr>
        <p:txBody>
          <a:bodyPr wrap="square" rtlCol="0">
            <a:spAutoFit/>
          </a:bodyPr>
          <a:lstStyle/>
          <a:p>
            <a:endParaRPr lang="fr-FR" sz="1800" dirty="0" smtClean="0">
              <a:solidFill>
                <a:srgbClr val="FFFFFF"/>
              </a:solidFill>
              <a:latin typeface="Cambria"/>
              <a:cs typeface="Cambria"/>
            </a:endParaRPr>
          </a:p>
          <a:p>
            <a:r>
              <a:rPr lang="en-GB" b="1" dirty="0" smtClean="0">
                <a:solidFill>
                  <a:srgbClr val="FFFFFF"/>
                </a:solidFill>
                <a:latin typeface="Cambria"/>
                <a:cs typeface="Cambria"/>
              </a:rPr>
              <a:t>Dark matter,  </a:t>
            </a:r>
            <a:r>
              <a:rPr lang="en-GB" sz="2000" dirty="0" smtClean="0">
                <a:solidFill>
                  <a:srgbClr val="FFFFFF"/>
                </a:solidFill>
                <a:latin typeface="Cambria"/>
                <a:cs typeface="Cambria"/>
              </a:rPr>
              <a:t>recommendations from APIF/OECD</a:t>
            </a:r>
          </a:p>
          <a:p>
            <a:endParaRPr lang="en-GB" sz="1800" b="1" dirty="0" smtClean="0">
              <a:solidFill>
                <a:srgbClr val="FFFFFF"/>
              </a:solidFill>
              <a:latin typeface="Cambria"/>
              <a:cs typeface="Cambria"/>
            </a:endParaRPr>
          </a:p>
          <a:p>
            <a:pPr algn="just">
              <a:buFont typeface="Wingdings" charset="2"/>
              <a:buChar char="ü"/>
            </a:pPr>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At the present stage – and probably also at the next stage – </a:t>
            </a:r>
            <a:r>
              <a:rPr lang="en-GB" sz="2000" dirty="0" smtClean="0">
                <a:solidFill>
                  <a:srgbClr val="FF0000"/>
                </a:solidFill>
                <a:latin typeface="Cambria"/>
                <a:cs typeface="Cambria"/>
              </a:rPr>
              <a:t>multiple efforts, using diverse techniques, are highly desirable. </a:t>
            </a:r>
          </a:p>
          <a:p>
            <a:pPr algn="just">
              <a:buFont typeface="Wingdings" charset="2"/>
              <a:buChar char="ü"/>
            </a:pPr>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In addition to detecting naturally occurring dark matter particles, it may be possible to produce them in accelerator-based experiments, or to infer their properties from observations at ground- and space-based cosmic ray observatories. </a:t>
            </a:r>
          </a:p>
          <a:p>
            <a:pPr algn="just"/>
            <a:endParaRPr lang="en-GB" sz="2000" b="1" dirty="0" smtClean="0">
              <a:solidFill>
                <a:srgbClr val="FFFFFF"/>
              </a:solidFill>
              <a:latin typeface="Cambria"/>
              <a:cs typeface="Cambria"/>
            </a:endParaRPr>
          </a:p>
          <a:p>
            <a:pPr algn="just"/>
            <a:r>
              <a:rPr lang="en-GB" sz="2000" b="1" i="1" dirty="0" smtClean="0">
                <a:solidFill>
                  <a:srgbClr val="FF0000"/>
                </a:solidFill>
                <a:latin typeface="Cambria"/>
                <a:cs typeface="Cambria"/>
              </a:rPr>
              <a:t>It is highly probable that the complexity of future dark matter experiments, the potential worldwide scarcity of target materials (e.g., germanium or noble liquids) and the funding required (with budgets projected between 50 and 100 million dollars) will necessitate global collaborations. If, as is likely during the next few years, a dark matter discovery claim is made, independent confirmation will be needed using a wide variety of techniques, including different target nuclei. </a:t>
            </a:r>
          </a:p>
          <a:p>
            <a:endParaRPr lang="fr-FR" sz="200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2362200" y="2971800"/>
            <a:ext cx="4648200" cy="707886"/>
          </a:xfrm>
          <a:prstGeom prst="rect">
            <a:avLst/>
          </a:prstGeom>
          <a:noFill/>
        </p:spPr>
        <p:txBody>
          <a:bodyPr wrap="square" rtlCol="0">
            <a:spAutoFit/>
          </a:bodyPr>
          <a:lstStyle/>
          <a:p>
            <a:r>
              <a:rPr lang="fr-FR" sz="4000" dirty="0" smtClean="0">
                <a:solidFill>
                  <a:schemeClr val="bg1"/>
                </a:solidFill>
                <a:latin typeface="Cambria"/>
                <a:cs typeface="Cambria"/>
              </a:rPr>
              <a:t>III      </a:t>
            </a:r>
            <a:r>
              <a:rPr lang="fr-FR" sz="4000" dirty="0" err="1" smtClean="0">
                <a:solidFill>
                  <a:schemeClr val="bg1"/>
                </a:solidFill>
                <a:latin typeface="Cambria"/>
                <a:cs typeface="Cambria"/>
              </a:rPr>
              <a:t>Dark</a:t>
            </a:r>
            <a:r>
              <a:rPr lang="fr-FR" sz="4000" dirty="0" smtClean="0">
                <a:solidFill>
                  <a:schemeClr val="bg1"/>
                </a:solidFill>
                <a:latin typeface="Cambria"/>
                <a:cs typeface="Cambria"/>
              </a:rPr>
              <a:t> </a:t>
            </a:r>
            <a:r>
              <a:rPr lang="fr-FR" sz="4000" dirty="0" err="1" smtClean="0">
                <a:solidFill>
                  <a:schemeClr val="bg1"/>
                </a:solidFill>
                <a:latin typeface="Cambria"/>
                <a:cs typeface="Cambria"/>
              </a:rPr>
              <a:t>Energy</a:t>
            </a:r>
            <a:endParaRPr lang="fr-FR" sz="4000" dirty="0">
              <a:solidFill>
                <a:schemeClr val="bg1"/>
              </a:solidFill>
              <a:latin typeface="Cambria"/>
              <a:cs typeface="Cambria"/>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152400" y="381000"/>
            <a:ext cx="8763000" cy="2308324"/>
          </a:xfrm>
          <a:prstGeom prst="rect">
            <a:avLst/>
          </a:prstGeom>
          <a:noFill/>
        </p:spPr>
        <p:txBody>
          <a:bodyPr wrap="square" rtlCol="0">
            <a:spAutoFit/>
          </a:bodyPr>
          <a:lstStyle/>
          <a:p>
            <a:pPr algn="just"/>
            <a:r>
              <a:rPr lang="en-GB" b="1" dirty="0" smtClean="0">
                <a:solidFill>
                  <a:srgbClr val="FFFFFF"/>
                </a:solidFill>
                <a:latin typeface="Cambria"/>
                <a:cs typeface="Cambria"/>
              </a:rPr>
              <a:t>Dark energy </a:t>
            </a:r>
            <a:r>
              <a:rPr lang="en-GB" sz="2000" dirty="0" smtClean="0">
                <a:solidFill>
                  <a:srgbClr val="FFFFFF"/>
                </a:solidFill>
                <a:latin typeface="Cambria"/>
                <a:cs typeface="Cambria"/>
              </a:rPr>
              <a:t>The accelerated expansion of the Universe due, presumably, to dark energy, was discovered through the study of very distant  supernovae.  </a:t>
            </a:r>
          </a:p>
          <a:p>
            <a:pPr algn="just">
              <a:buFont typeface="Wingdings" charset="2"/>
              <a:buChar char="ü"/>
            </a:pPr>
            <a:r>
              <a:rPr lang="en-GB" sz="2000" dirty="0" smtClean="0">
                <a:solidFill>
                  <a:srgbClr val="FFFFFF"/>
                </a:solidFill>
                <a:latin typeface="Cambria"/>
                <a:cs typeface="Cambria"/>
              </a:rPr>
              <a:t> These values have been confirmed by CMB measurements and Baryon Acoustic Oscillations (BAO). Concordance.</a:t>
            </a:r>
          </a:p>
          <a:p>
            <a:pPr algn="just">
              <a:buFont typeface="Wingdings" charset="2"/>
              <a:buChar char="ü"/>
            </a:pPr>
            <a:r>
              <a:rPr lang="en-GB" sz="2000" dirty="0" smtClean="0">
                <a:solidFill>
                  <a:srgbClr val="FFFFFF"/>
                </a:solidFill>
                <a:latin typeface="Cambria"/>
                <a:cs typeface="Cambria"/>
              </a:rPr>
              <a:t>Still awaiting strong constraints from “dynamical” probes (</a:t>
            </a:r>
            <a:r>
              <a:rPr lang="en-GB" sz="2000" i="1" dirty="0" err="1" smtClean="0">
                <a:solidFill>
                  <a:srgbClr val="FFFFFF"/>
                </a:solidFill>
                <a:latin typeface="Cambria"/>
                <a:cs typeface="Cambria"/>
              </a:rPr>
              <a:t>g(t</a:t>
            </a:r>
            <a:r>
              <a:rPr lang="en-GB" sz="2000" i="1" dirty="0" smtClean="0">
                <a:solidFill>
                  <a:srgbClr val="FFFFFF"/>
                </a:solidFill>
                <a:latin typeface="Cambria"/>
                <a:cs typeface="Cambria"/>
              </a:rPr>
              <a:t>) </a:t>
            </a:r>
            <a:r>
              <a:rPr lang="en-GB" sz="2000" i="1" dirty="0" err="1" smtClean="0">
                <a:solidFill>
                  <a:srgbClr val="FFFFFF"/>
                </a:solidFill>
                <a:latin typeface="Cambria"/>
                <a:cs typeface="Cambria"/>
              </a:rPr>
              <a:t>vs</a:t>
            </a:r>
            <a:r>
              <a:rPr lang="en-GB" sz="2000" i="1" dirty="0" smtClean="0">
                <a:solidFill>
                  <a:srgbClr val="FFFFFF"/>
                </a:solidFill>
                <a:latin typeface="Cambria"/>
                <a:cs typeface="Cambria"/>
              </a:rPr>
              <a:t> </a:t>
            </a:r>
            <a:r>
              <a:rPr lang="en-GB" sz="2000" i="1" dirty="0" err="1" smtClean="0">
                <a:solidFill>
                  <a:srgbClr val="FFFFFF"/>
                </a:solidFill>
                <a:latin typeface="Cambria"/>
                <a:cs typeface="Cambria"/>
              </a:rPr>
              <a:t>a(t</a:t>
            </a:r>
            <a:r>
              <a:rPr lang="en-GB" sz="2000" i="1" dirty="0" smtClean="0">
                <a:solidFill>
                  <a:srgbClr val="FFFFFF"/>
                </a:solidFill>
                <a:latin typeface="Cambria"/>
                <a:cs typeface="Cambria"/>
              </a:rPr>
              <a:t>)</a:t>
            </a:r>
            <a:r>
              <a:rPr lang="en-GB" sz="2000" dirty="0" smtClean="0">
                <a:solidFill>
                  <a:srgbClr val="FFFFFF"/>
                </a:solidFill>
                <a:latin typeface="Cambria"/>
                <a:cs typeface="Cambria"/>
              </a:rPr>
              <a:t>):  weak gravitational </a:t>
            </a:r>
            <a:r>
              <a:rPr lang="en-GB" sz="2000" dirty="0" err="1" smtClean="0">
                <a:solidFill>
                  <a:srgbClr val="FFFFFF"/>
                </a:solidFill>
                <a:latin typeface="Cambria"/>
                <a:cs typeface="Cambria"/>
              </a:rPr>
              <a:t>lensing</a:t>
            </a:r>
            <a:r>
              <a:rPr lang="en-GB" sz="2000" dirty="0" smtClean="0">
                <a:solidFill>
                  <a:srgbClr val="FFFFFF"/>
                </a:solidFill>
                <a:latin typeface="Cambria"/>
                <a:cs typeface="Cambria"/>
              </a:rPr>
              <a:t> and galaxy clustering. </a:t>
            </a:r>
          </a:p>
          <a:p>
            <a:pPr algn="just">
              <a:buFont typeface="Wingdings" charset="2"/>
              <a:buChar char="ü"/>
            </a:pPr>
            <a:r>
              <a:rPr lang="en-GB" sz="2000" dirty="0" smtClean="0">
                <a:solidFill>
                  <a:srgbClr val="FFFFFF"/>
                </a:solidFill>
                <a:latin typeface="Cambria"/>
                <a:cs typeface="Cambria"/>
              </a:rPr>
              <a:t>They give complementary information on the nature of dark energy.</a:t>
            </a:r>
          </a:p>
        </p:txBody>
      </p:sp>
      <p:pic>
        <p:nvPicPr>
          <p:cNvPr id="4" name="Picture 2" descr="E:\Constraints1.gif"/>
          <p:cNvPicPr>
            <a:picLocks noChangeAspect="1" noChangeArrowheads="1"/>
          </p:cNvPicPr>
          <p:nvPr/>
        </p:nvPicPr>
        <p:blipFill>
          <a:blip r:embed="rId2"/>
          <a:srcRect/>
          <a:stretch>
            <a:fillRect/>
          </a:stretch>
        </p:blipFill>
        <p:spPr bwMode="auto">
          <a:xfrm>
            <a:off x="2971799" y="2904490"/>
            <a:ext cx="2667001" cy="3452284"/>
          </a:xfrm>
          <a:prstGeom prst="rect">
            <a:avLst/>
          </a:prstGeom>
          <a:noFill/>
          <a:ln w="9525">
            <a:noFill/>
            <a:miter lim="800000"/>
            <a:headEnd/>
            <a:tailEnd/>
          </a:ln>
        </p:spPr>
      </p:pic>
      <p:pic>
        <p:nvPicPr>
          <p:cNvPr id="5" name="Picture 15"/>
          <p:cNvPicPr>
            <a:picLocks noChangeAspect="1" noChangeArrowheads="1"/>
          </p:cNvPicPr>
          <p:nvPr/>
        </p:nvPicPr>
        <p:blipFill>
          <a:blip r:embed="rId3"/>
          <a:srcRect/>
          <a:stretch>
            <a:fillRect/>
          </a:stretch>
        </p:blipFill>
        <p:spPr bwMode="auto">
          <a:xfrm>
            <a:off x="304800" y="3048000"/>
            <a:ext cx="1621310" cy="990600"/>
          </a:xfrm>
          <a:prstGeom prst="rect">
            <a:avLst/>
          </a:prstGeom>
          <a:noFill/>
          <a:ln w="9525">
            <a:noFill/>
            <a:miter lim="800000"/>
            <a:headEnd/>
            <a:tailEnd/>
          </a:ln>
        </p:spPr>
      </p:pic>
      <p:pic>
        <p:nvPicPr>
          <p:cNvPr id="6" name="Picture 32"/>
          <p:cNvPicPr>
            <a:picLocks noChangeAspect="1" noChangeArrowheads="1"/>
          </p:cNvPicPr>
          <p:nvPr/>
        </p:nvPicPr>
        <p:blipFill>
          <a:blip r:embed="rId4"/>
          <a:srcRect/>
          <a:stretch>
            <a:fillRect/>
          </a:stretch>
        </p:blipFill>
        <p:spPr bwMode="black">
          <a:xfrm>
            <a:off x="6172200" y="3048000"/>
            <a:ext cx="2029437" cy="1524000"/>
          </a:xfrm>
          <a:prstGeom prst="rect">
            <a:avLst/>
          </a:prstGeom>
          <a:noFill/>
          <a:ln w="9525">
            <a:noFill/>
            <a:miter lim="800000"/>
            <a:headEnd/>
            <a:tailEnd/>
          </a:ln>
        </p:spPr>
      </p:pic>
      <p:pic>
        <p:nvPicPr>
          <p:cNvPr id="7" name="Picture 27"/>
          <p:cNvPicPr>
            <a:picLocks noChangeAspect="1" noChangeArrowheads="1"/>
          </p:cNvPicPr>
          <p:nvPr/>
        </p:nvPicPr>
        <p:blipFill>
          <a:blip r:embed="rId5"/>
          <a:srcRect/>
          <a:stretch>
            <a:fillRect/>
          </a:stretch>
        </p:blipFill>
        <p:spPr bwMode="auto">
          <a:xfrm>
            <a:off x="304800" y="5029200"/>
            <a:ext cx="1828800" cy="1212890"/>
          </a:xfrm>
          <a:prstGeom prst="rect">
            <a:avLst/>
          </a:prstGeom>
          <a:noFill/>
          <a:ln w="9525">
            <a:noFill/>
            <a:miter lim="800000"/>
            <a:headEnd/>
            <a:tailEnd/>
          </a:ln>
        </p:spPr>
      </p:pic>
      <p:pic>
        <p:nvPicPr>
          <p:cNvPr id="8" name="Picture 10"/>
          <p:cNvPicPr>
            <a:picLocks noChangeAspect="1" noChangeArrowheads="1"/>
          </p:cNvPicPr>
          <p:nvPr/>
        </p:nvPicPr>
        <p:blipFill>
          <a:blip r:embed="rId6"/>
          <a:srcRect/>
          <a:stretch>
            <a:fillRect/>
          </a:stretch>
        </p:blipFill>
        <p:spPr bwMode="auto">
          <a:xfrm>
            <a:off x="6248400" y="4800600"/>
            <a:ext cx="1992924" cy="1295400"/>
          </a:xfrm>
          <a:prstGeom prst="rect">
            <a:avLst/>
          </a:prstGeom>
          <a:noFill/>
          <a:ln w="9525">
            <a:noFill/>
            <a:miter lim="800000"/>
            <a:headEnd/>
            <a:tailEnd/>
          </a:ln>
        </p:spPr>
      </p:pic>
      <p:sp>
        <p:nvSpPr>
          <p:cNvPr id="9" name="ZoneTexte 15"/>
          <p:cNvSpPr txBox="1">
            <a:spLocks noChangeArrowheads="1"/>
          </p:cNvSpPr>
          <p:nvPr/>
        </p:nvSpPr>
        <p:spPr bwMode="auto">
          <a:xfrm>
            <a:off x="228600" y="4191000"/>
            <a:ext cx="2132045" cy="400110"/>
          </a:xfrm>
          <a:prstGeom prst="rect">
            <a:avLst/>
          </a:prstGeom>
          <a:noFill/>
          <a:ln w="9525">
            <a:noFill/>
            <a:miter lim="800000"/>
            <a:headEnd/>
            <a:tailEnd/>
          </a:ln>
        </p:spPr>
        <p:txBody>
          <a:bodyPr wrap="square">
            <a:prstTxWarp prst="textNoShape">
              <a:avLst/>
            </a:prstTxWarp>
            <a:spAutoFit/>
          </a:bodyPr>
          <a:lstStyle/>
          <a:p>
            <a:r>
              <a:rPr lang="fr-FR" sz="2000" dirty="0">
                <a:solidFill>
                  <a:srgbClr val="FFFFFF"/>
                </a:solidFill>
              </a:rPr>
              <a:t>Supernovae</a:t>
            </a:r>
          </a:p>
        </p:txBody>
      </p:sp>
      <p:sp>
        <p:nvSpPr>
          <p:cNvPr id="10" name="ZoneTexte 16"/>
          <p:cNvSpPr txBox="1">
            <a:spLocks noChangeArrowheads="1"/>
          </p:cNvSpPr>
          <p:nvPr/>
        </p:nvSpPr>
        <p:spPr bwMode="auto">
          <a:xfrm>
            <a:off x="685800" y="5486400"/>
            <a:ext cx="1293845" cy="400110"/>
          </a:xfrm>
          <a:prstGeom prst="rect">
            <a:avLst/>
          </a:prstGeom>
          <a:noFill/>
          <a:ln w="9525">
            <a:noFill/>
            <a:miter lim="800000"/>
            <a:headEnd/>
            <a:tailEnd/>
          </a:ln>
        </p:spPr>
        <p:txBody>
          <a:bodyPr wrap="square">
            <a:prstTxWarp prst="textNoShape">
              <a:avLst/>
            </a:prstTxWarp>
            <a:spAutoFit/>
          </a:bodyPr>
          <a:lstStyle/>
          <a:p>
            <a:r>
              <a:rPr lang="fr-FR" sz="2000" dirty="0" smtClean="0">
                <a:solidFill>
                  <a:srgbClr val="FFFFFF"/>
                </a:solidFill>
              </a:rPr>
              <a:t>CMB</a:t>
            </a:r>
            <a:endParaRPr lang="fr-FR" sz="2000" dirty="0">
              <a:solidFill>
                <a:srgbClr val="FFFFFF"/>
              </a:solidFill>
            </a:endParaRPr>
          </a:p>
        </p:txBody>
      </p:sp>
      <p:sp>
        <p:nvSpPr>
          <p:cNvPr id="11" name="ZoneTexte 17"/>
          <p:cNvSpPr txBox="1">
            <a:spLocks noChangeArrowheads="1"/>
          </p:cNvSpPr>
          <p:nvPr/>
        </p:nvSpPr>
        <p:spPr bwMode="auto">
          <a:xfrm>
            <a:off x="6553200" y="3733800"/>
            <a:ext cx="914400" cy="369332"/>
          </a:xfrm>
          <a:prstGeom prst="rect">
            <a:avLst/>
          </a:prstGeom>
          <a:noFill/>
          <a:ln w="9525">
            <a:noFill/>
            <a:miter lim="800000"/>
            <a:headEnd/>
            <a:tailEnd/>
          </a:ln>
        </p:spPr>
        <p:txBody>
          <a:bodyPr wrap="square">
            <a:prstTxWarp prst="textNoShape">
              <a:avLst/>
            </a:prstTxWarp>
            <a:spAutoFit/>
          </a:bodyPr>
          <a:lstStyle/>
          <a:p>
            <a:r>
              <a:rPr lang="fr-FR" sz="1800" dirty="0" smtClean="0">
                <a:solidFill>
                  <a:srgbClr val="FF0000"/>
                </a:solidFill>
              </a:rPr>
              <a:t>BAO</a:t>
            </a:r>
            <a:endParaRPr lang="fr-FR" sz="2000" dirty="0">
              <a:solidFill>
                <a:srgbClr val="FF0000"/>
              </a:solidFill>
            </a:endParaRPr>
          </a:p>
        </p:txBody>
      </p:sp>
      <p:sp>
        <p:nvSpPr>
          <p:cNvPr id="12" name="ZoneTexte 18"/>
          <p:cNvSpPr txBox="1">
            <a:spLocks noChangeArrowheads="1"/>
          </p:cNvSpPr>
          <p:nvPr/>
        </p:nvSpPr>
        <p:spPr bwMode="auto">
          <a:xfrm>
            <a:off x="6021355" y="6324600"/>
            <a:ext cx="3122645" cy="369332"/>
          </a:xfrm>
          <a:prstGeom prst="rect">
            <a:avLst/>
          </a:prstGeom>
          <a:noFill/>
          <a:ln w="9525">
            <a:noFill/>
            <a:miter lim="800000"/>
            <a:headEnd/>
            <a:tailEnd/>
          </a:ln>
        </p:spPr>
        <p:txBody>
          <a:bodyPr wrap="square">
            <a:prstTxWarp prst="textNoShape">
              <a:avLst/>
            </a:prstTxWarp>
            <a:spAutoFit/>
          </a:bodyPr>
          <a:lstStyle/>
          <a:p>
            <a:r>
              <a:rPr lang="fr-FR" sz="1800" dirty="0" err="1" smtClean="0">
                <a:solidFill>
                  <a:srgbClr val="FFFFFF"/>
                </a:solidFill>
              </a:rPr>
              <a:t>Gravitational</a:t>
            </a:r>
            <a:r>
              <a:rPr lang="fr-FR" sz="1800" dirty="0" smtClean="0">
                <a:solidFill>
                  <a:srgbClr val="FFFFFF"/>
                </a:solidFill>
              </a:rPr>
              <a:t> </a:t>
            </a:r>
            <a:r>
              <a:rPr lang="fr-FR" sz="1800" dirty="0" err="1" smtClean="0">
                <a:solidFill>
                  <a:srgbClr val="FFFFFF"/>
                </a:solidFill>
              </a:rPr>
              <a:t>lensing</a:t>
            </a:r>
            <a:endParaRPr lang="fr-FR" sz="1800" dirty="0">
              <a:solidFill>
                <a:srgbClr val="FFFFFF"/>
              </a:solidFill>
            </a:endParaRPr>
          </a:p>
        </p:txBody>
      </p:sp>
      <p:sp>
        <p:nvSpPr>
          <p:cNvPr id="13" name="ZoneTexte 12"/>
          <p:cNvSpPr txBox="1"/>
          <p:nvPr/>
        </p:nvSpPr>
        <p:spPr>
          <a:xfrm>
            <a:off x="3352800" y="6457890"/>
            <a:ext cx="2057400" cy="400110"/>
          </a:xfrm>
          <a:prstGeom prst="rect">
            <a:avLst/>
          </a:prstGeom>
          <a:noFill/>
        </p:spPr>
        <p:txBody>
          <a:bodyPr wrap="square" rtlCol="0">
            <a:spAutoFit/>
          </a:bodyPr>
          <a:lstStyle/>
          <a:p>
            <a:r>
              <a:rPr lang="fr-FR" sz="2000" dirty="0" err="1" smtClean="0">
                <a:solidFill>
                  <a:srgbClr val="FFFFFF"/>
                </a:solidFill>
                <a:latin typeface="Cambria"/>
                <a:cs typeface="Cambria"/>
              </a:rPr>
              <a:t>Dark</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matter</a:t>
            </a:r>
            <a:endParaRPr lang="fr-FR" sz="2000" dirty="0">
              <a:solidFill>
                <a:srgbClr val="FFFFFF"/>
              </a:solidFill>
              <a:latin typeface="Cambria"/>
              <a:cs typeface="Cambria"/>
            </a:endParaRPr>
          </a:p>
        </p:txBody>
      </p:sp>
      <p:sp>
        <p:nvSpPr>
          <p:cNvPr id="14" name="ZoneTexte 13"/>
          <p:cNvSpPr txBox="1"/>
          <p:nvPr/>
        </p:nvSpPr>
        <p:spPr>
          <a:xfrm rot="16200000">
            <a:off x="1838355" y="4486245"/>
            <a:ext cx="1752600" cy="400110"/>
          </a:xfrm>
          <a:prstGeom prst="rect">
            <a:avLst/>
          </a:prstGeom>
          <a:noFill/>
        </p:spPr>
        <p:txBody>
          <a:bodyPr wrap="square" rtlCol="0">
            <a:spAutoFit/>
          </a:bodyPr>
          <a:lstStyle/>
          <a:p>
            <a:r>
              <a:rPr lang="fr-FR" sz="2000" dirty="0" err="1" smtClean="0">
                <a:solidFill>
                  <a:srgbClr val="FFFFFF"/>
                </a:solidFill>
                <a:latin typeface="Cambria"/>
                <a:cs typeface="Cambria"/>
              </a:rPr>
              <a:t>Dark</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energy</a:t>
            </a:r>
            <a:endParaRPr lang="fr-FR" sz="2000" dirty="0">
              <a:solidFill>
                <a:srgbClr val="FFFFFF"/>
              </a:solidFill>
              <a:latin typeface="Cambria"/>
              <a:cs typeface="Cambria"/>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ZoneTexte 8"/>
          <p:cNvSpPr txBox="1"/>
          <p:nvPr/>
        </p:nvSpPr>
        <p:spPr>
          <a:xfrm>
            <a:off x="1752600" y="457200"/>
            <a:ext cx="6781800" cy="461665"/>
          </a:xfrm>
          <a:prstGeom prst="rect">
            <a:avLst/>
          </a:prstGeom>
          <a:noFill/>
        </p:spPr>
        <p:txBody>
          <a:bodyPr wrap="square" rtlCol="0">
            <a:spAutoFit/>
          </a:bodyPr>
          <a:lstStyle/>
          <a:p>
            <a:r>
              <a:rPr lang="fr-FR" b="1" dirty="0" err="1" smtClean="0">
                <a:solidFill>
                  <a:schemeClr val="bg1"/>
                </a:solidFill>
                <a:latin typeface="Cambria"/>
                <a:cs typeface="Cambria"/>
              </a:rPr>
              <a:t>Dark</a:t>
            </a:r>
            <a:r>
              <a:rPr lang="fr-FR" b="1" dirty="0" smtClean="0">
                <a:solidFill>
                  <a:schemeClr val="bg1"/>
                </a:solidFill>
                <a:latin typeface="Cambria"/>
                <a:cs typeface="Cambria"/>
              </a:rPr>
              <a:t> </a:t>
            </a:r>
            <a:r>
              <a:rPr lang="fr-FR" b="1" dirty="0" err="1" smtClean="0">
                <a:solidFill>
                  <a:schemeClr val="bg1"/>
                </a:solidFill>
                <a:latin typeface="Cambria"/>
                <a:cs typeface="Cambria"/>
              </a:rPr>
              <a:t>Energy</a:t>
            </a:r>
            <a:r>
              <a:rPr lang="fr-FR" b="1" dirty="0" smtClean="0">
                <a:solidFill>
                  <a:schemeClr val="bg1"/>
                </a:solidFill>
                <a:latin typeface="Cambria"/>
                <a:cs typeface="Cambria"/>
              </a:rPr>
              <a:t>    State of the art*,**</a:t>
            </a:r>
            <a:endParaRPr lang="fr-FR" b="1" dirty="0">
              <a:solidFill>
                <a:schemeClr val="bg1"/>
              </a:solidFill>
              <a:latin typeface="Cambria"/>
              <a:cs typeface="Cambria"/>
            </a:endParaRPr>
          </a:p>
        </p:txBody>
      </p:sp>
      <p:sp>
        <p:nvSpPr>
          <p:cNvPr id="10" name="ZoneTexte 9"/>
          <p:cNvSpPr txBox="1"/>
          <p:nvPr/>
        </p:nvSpPr>
        <p:spPr>
          <a:xfrm>
            <a:off x="3200400" y="990600"/>
            <a:ext cx="3200400" cy="3046988"/>
          </a:xfrm>
          <a:prstGeom prst="rect">
            <a:avLst/>
          </a:prstGeom>
          <a:noFill/>
        </p:spPr>
        <p:txBody>
          <a:bodyPr wrap="square" rtlCol="0">
            <a:spAutoFit/>
          </a:bodyPr>
          <a:lstStyle/>
          <a:p>
            <a:r>
              <a:rPr lang="fr-FR" dirty="0" smtClean="0">
                <a:solidFill>
                  <a:srgbClr val="FFFFFF"/>
                </a:solidFill>
                <a:latin typeface="Cambria"/>
                <a:cs typeface="Cambria"/>
              </a:rPr>
              <a:t>For w=P/</a:t>
            </a:r>
            <a:r>
              <a:rPr lang="el-GR" dirty="0" smtClean="0">
                <a:solidFill>
                  <a:srgbClr val="FFFFFF"/>
                </a:solidFill>
                <a:latin typeface="Cambria"/>
                <a:cs typeface="Cambria"/>
              </a:rPr>
              <a:t>ρ </a:t>
            </a:r>
            <a:r>
              <a:rPr lang="fr-FR" dirty="0" smtClean="0">
                <a:solidFill>
                  <a:srgbClr val="FFFFFF"/>
                </a:solidFill>
                <a:latin typeface="Cambria"/>
                <a:cs typeface="Cambria"/>
              </a:rPr>
              <a:t> and</a:t>
            </a:r>
            <a:r>
              <a:rPr lang="el-GR" dirty="0" smtClean="0">
                <a:solidFill>
                  <a:srgbClr val="FFFFFF"/>
                </a:solidFill>
                <a:latin typeface="Cambria"/>
                <a:cs typeface="Cambria"/>
              </a:rPr>
              <a:t>  </a:t>
            </a:r>
            <a:r>
              <a:rPr lang="fr-FR" dirty="0" smtClean="0">
                <a:solidFill>
                  <a:srgbClr val="FFFFFF"/>
                </a:solidFill>
                <a:latin typeface="Cambria"/>
                <a:cs typeface="Cambria"/>
              </a:rPr>
              <a:t>w=ct </a:t>
            </a:r>
          </a:p>
          <a:p>
            <a:endParaRPr lang="fr-FR" dirty="0" err="1" smtClean="0">
              <a:solidFill>
                <a:srgbClr val="FFFFFF"/>
              </a:solidFill>
              <a:latin typeface="Cambria"/>
              <a:cs typeface="Cambria"/>
              <a:sym typeface="Wingdings"/>
            </a:endParaRPr>
          </a:p>
          <a:p>
            <a:r>
              <a:rPr lang="fr-FR" dirty="0" smtClean="0">
                <a:solidFill>
                  <a:srgbClr val="FFFFFF"/>
                </a:solidFill>
                <a:latin typeface="Cambria"/>
                <a:cs typeface="Cambria"/>
                <a:sym typeface="Wingdings"/>
              </a:rPr>
              <a:t> </a:t>
            </a:r>
            <a:r>
              <a:rPr lang="fr-FR" dirty="0" smtClean="0">
                <a:solidFill>
                  <a:srgbClr val="FF0000"/>
                </a:solidFill>
                <a:latin typeface="Cambria"/>
                <a:cs typeface="Cambria"/>
              </a:rPr>
              <a:t>w= -1,06 ± 0,07</a:t>
            </a:r>
          </a:p>
          <a:p>
            <a:endParaRPr lang="fr-FR" dirty="0" smtClean="0">
              <a:solidFill>
                <a:srgbClr val="FFFFFF"/>
              </a:solidFill>
              <a:latin typeface="Cambria"/>
              <a:cs typeface="Cambria"/>
            </a:endParaRPr>
          </a:p>
          <a:p>
            <a:r>
              <a:rPr lang="fr-FR" dirty="0" smtClean="0">
                <a:solidFill>
                  <a:srgbClr val="FFFFFF"/>
                </a:solidFill>
                <a:latin typeface="Cambria"/>
                <a:cs typeface="Cambria"/>
              </a:rPr>
              <a:t>For</a:t>
            </a:r>
            <a:r>
              <a:rPr lang="el-GR" dirty="0" smtClean="0">
                <a:solidFill>
                  <a:srgbClr val="FFFFFF"/>
                </a:solidFill>
                <a:latin typeface="Cambria"/>
                <a:cs typeface="Cambria"/>
              </a:rPr>
              <a:t> </a:t>
            </a:r>
            <a:r>
              <a:rPr lang="fr-FR" dirty="0" smtClean="0">
                <a:solidFill>
                  <a:srgbClr val="FFFFFF"/>
                </a:solidFill>
                <a:latin typeface="Cambria"/>
                <a:cs typeface="Cambria"/>
              </a:rPr>
              <a:t>w=w</a:t>
            </a:r>
            <a:r>
              <a:rPr lang="fr-FR" baseline="-25000" dirty="0" smtClean="0">
                <a:solidFill>
                  <a:srgbClr val="FFFFFF"/>
                </a:solidFill>
                <a:latin typeface="Cambria"/>
                <a:cs typeface="Cambria"/>
              </a:rPr>
              <a:t>0</a:t>
            </a:r>
            <a:r>
              <a:rPr lang="fr-FR" dirty="0" smtClean="0">
                <a:solidFill>
                  <a:srgbClr val="FFFFFF"/>
                </a:solidFill>
                <a:latin typeface="Cambria"/>
                <a:cs typeface="Cambria"/>
              </a:rPr>
              <a:t>+w</a:t>
            </a:r>
            <a:r>
              <a:rPr lang="fr-FR" baseline="-25000" dirty="0" smtClean="0">
                <a:solidFill>
                  <a:srgbClr val="FFFFFF"/>
                </a:solidFill>
                <a:latin typeface="Cambria"/>
                <a:cs typeface="Cambria"/>
              </a:rPr>
              <a:t>a</a:t>
            </a:r>
            <a:r>
              <a:rPr lang="fr-FR" dirty="0" smtClean="0">
                <a:solidFill>
                  <a:srgbClr val="FFFFFF"/>
                </a:solidFill>
                <a:latin typeface="Cambria"/>
                <a:cs typeface="Cambria"/>
              </a:rPr>
              <a:t>(1-</a:t>
            </a:r>
            <a:r>
              <a:rPr lang="el-GR" dirty="0" smtClean="0">
                <a:solidFill>
                  <a:srgbClr val="FFFFFF"/>
                </a:solidFill>
                <a:latin typeface="Cambria"/>
                <a:cs typeface="Cambria"/>
              </a:rPr>
              <a:t>α</a:t>
            </a:r>
            <a:r>
              <a:rPr lang="fr-FR" dirty="0" smtClean="0">
                <a:solidFill>
                  <a:srgbClr val="FFFFFF"/>
                </a:solidFill>
                <a:latin typeface="Cambria"/>
                <a:cs typeface="Cambria"/>
              </a:rPr>
              <a:t>)</a:t>
            </a:r>
          </a:p>
          <a:p>
            <a:endParaRPr lang="fr-FR" dirty="0" smtClean="0">
              <a:solidFill>
                <a:srgbClr val="FFFFFF"/>
              </a:solidFill>
              <a:latin typeface="Cambria"/>
              <a:cs typeface="Cambria"/>
            </a:endParaRPr>
          </a:p>
          <a:p>
            <a:r>
              <a:rPr lang="fr-FR" dirty="0" smtClean="0">
                <a:solidFill>
                  <a:srgbClr val="FF0000"/>
                </a:solidFill>
                <a:latin typeface="Cambria"/>
                <a:cs typeface="Cambria"/>
              </a:rPr>
              <a:t>w</a:t>
            </a:r>
            <a:r>
              <a:rPr lang="fr-FR" baseline="-25000" dirty="0" smtClean="0">
                <a:solidFill>
                  <a:srgbClr val="FF0000"/>
                </a:solidFill>
                <a:latin typeface="Cambria"/>
                <a:cs typeface="Cambria"/>
              </a:rPr>
              <a:t>0</a:t>
            </a:r>
            <a:r>
              <a:rPr lang="fr-FR" dirty="0" smtClean="0">
                <a:solidFill>
                  <a:srgbClr val="FF0000"/>
                </a:solidFill>
                <a:latin typeface="Cambria"/>
                <a:cs typeface="Cambria"/>
              </a:rPr>
              <a:t>= -0,9 ± 0,2</a:t>
            </a:r>
          </a:p>
          <a:p>
            <a:r>
              <a:rPr lang="fr-FR" dirty="0" err="1" smtClean="0">
                <a:solidFill>
                  <a:srgbClr val="FF0000"/>
                </a:solidFill>
                <a:latin typeface="Cambria"/>
                <a:cs typeface="Cambria"/>
              </a:rPr>
              <a:t>w</a:t>
            </a:r>
            <a:r>
              <a:rPr lang="fr-FR" baseline="-25000" dirty="0" err="1" smtClean="0">
                <a:solidFill>
                  <a:srgbClr val="FF0000"/>
                </a:solidFill>
                <a:latin typeface="Cambria"/>
                <a:cs typeface="Cambria"/>
              </a:rPr>
              <a:t>a</a:t>
            </a:r>
            <a:r>
              <a:rPr lang="fr-FR" baseline="-25000" dirty="0" smtClean="0">
                <a:solidFill>
                  <a:srgbClr val="FF0000"/>
                </a:solidFill>
                <a:latin typeface="Cambria"/>
                <a:cs typeface="Cambria"/>
              </a:rPr>
              <a:t> </a:t>
            </a:r>
            <a:r>
              <a:rPr lang="fr-FR" dirty="0" smtClean="0">
                <a:solidFill>
                  <a:srgbClr val="FF0000"/>
                </a:solidFill>
                <a:latin typeface="Cambria"/>
                <a:cs typeface="Cambria"/>
              </a:rPr>
              <a:t>=    -1  ± 1 </a:t>
            </a:r>
          </a:p>
        </p:txBody>
      </p:sp>
      <p:pic>
        <p:nvPicPr>
          <p:cNvPr id="11" name="Image 10"/>
          <p:cNvPicPr>
            <a:picLocks noChangeAspect="1"/>
          </p:cNvPicPr>
          <p:nvPr/>
        </p:nvPicPr>
        <p:blipFill>
          <a:blip r:embed="rId3"/>
          <a:stretch>
            <a:fillRect/>
          </a:stretch>
        </p:blipFill>
        <p:spPr>
          <a:xfrm>
            <a:off x="0" y="990600"/>
            <a:ext cx="3048000" cy="3061730"/>
          </a:xfrm>
          <a:prstGeom prst="rect">
            <a:avLst/>
          </a:prstGeom>
        </p:spPr>
      </p:pic>
      <p:pic>
        <p:nvPicPr>
          <p:cNvPr id="13" name="Image 12"/>
          <p:cNvPicPr>
            <a:picLocks noChangeAspect="1"/>
          </p:cNvPicPr>
          <p:nvPr/>
        </p:nvPicPr>
        <p:blipFill>
          <a:blip r:embed="rId4"/>
          <a:stretch>
            <a:fillRect/>
          </a:stretch>
        </p:blipFill>
        <p:spPr>
          <a:xfrm>
            <a:off x="6324600" y="990600"/>
            <a:ext cx="2590800" cy="2971800"/>
          </a:xfrm>
          <a:prstGeom prst="rect">
            <a:avLst/>
          </a:prstGeom>
        </p:spPr>
      </p:pic>
      <p:graphicFrame>
        <p:nvGraphicFramePr>
          <p:cNvPr id="15" name="Objet 14"/>
          <p:cNvGraphicFramePr>
            <a:graphicFrameLocks noChangeAspect="1"/>
          </p:cNvGraphicFramePr>
          <p:nvPr/>
        </p:nvGraphicFramePr>
        <p:xfrm>
          <a:off x="4362450" y="3232150"/>
          <a:ext cx="419100" cy="393700"/>
        </p:xfrm>
        <a:graphic>
          <a:graphicData uri="http://schemas.openxmlformats.org/presentationml/2006/ole">
            <p:oleObj spid="_x0000_s88066" name="Équation" r:id="rId5" imgW="419100" imgH="393700" progId="Equation.3">
              <p:embed/>
            </p:oleObj>
          </a:graphicData>
        </a:graphic>
      </p:graphicFrame>
      <p:sp>
        <p:nvSpPr>
          <p:cNvPr id="16" name="ZoneTexte 15"/>
          <p:cNvSpPr txBox="1"/>
          <p:nvPr/>
        </p:nvSpPr>
        <p:spPr>
          <a:xfrm>
            <a:off x="5638800" y="4038600"/>
            <a:ext cx="3505200" cy="2400657"/>
          </a:xfrm>
          <a:prstGeom prst="rect">
            <a:avLst/>
          </a:prstGeom>
          <a:noFill/>
        </p:spPr>
        <p:txBody>
          <a:bodyPr wrap="square" rtlCol="0">
            <a:spAutoFit/>
          </a:bodyPr>
          <a:lstStyle/>
          <a:p>
            <a:r>
              <a:rPr lang="fr-FR" dirty="0" smtClean="0">
                <a:solidFill>
                  <a:srgbClr val="FFFFFF"/>
                </a:solidFill>
              </a:rPr>
              <a:t>*</a:t>
            </a:r>
            <a:r>
              <a:rPr lang="fr-FR" sz="1800" dirty="0" smtClean="0">
                <a:solidFill>
                  <a:srgbClr val="FFFFFF"/>
                </a:solidFill>
              </a:rPr>
              <a:t>3 </a:t>
            </a:r>
            <a:r>
              <a:rPr lang="fr-FR" sz="1800" dirty="0" err="1" smtClean="0">
                <a:solidFill>
                  <a:srgbClr val="FFFFFF"/>
                </a:solidFill>
              </a:rPr>
              <a:t>year</a:t>
            </a:r>
            <a:r>
              <a:rPr lang="fr-FR" sz="1800" dirty="0" smtClean="0">
                <a:solidFill>
                  <a:srgbClr val="FFFFFF"/>
                </a:solidFill>
              </a:rPr>
              <a:t> </a:t>
            </a:r>
            <a:r>
              <a:rPr lang="fr-FR" sz="1800" dirty="0" err="1" smtClean="0">
                <a:solidFill>
                  <a:srgbClr val="FFFFFF"/>
                </a:solidFill>
              </a:rPr>
              <a:t>results</a:t>
            </a:r>
            <a:r>
              <a:rPr lang="fr-FR" sz="1800" dirty="0" smtClean="0">
                <a:solidFill>
                  <a:srgbClr val="FFFFFF"/>
                </a:solidFill>
              </a:rPr>
              <a:t> </a:t>
            </a:r>
            <a:r>
              <a:rPr lang="fr-FR" sz="1800" dirty="0" err="1" smtClean="0">
                <a:solidFill>
                  <a:srgbClr val="FFFFFF"/>
                </a:solidFill>
              </a:rPr>
              <a:t>from</a:t>
            </a:r>
            <a:r>
              <a:rPr lang="fr-FR" sz="1800" dirty="0" smtClean="0">
                <a:solidFill>
                  <a:srgbClr val="FFFFFF"/>
                </a:solidFill>
              </a:rPr>
              <a:t> SNLS: M. Sullivan et all:  archive: 11 April 2011. </a:t>
            </a:r>
          </a:p>
          <a:p>
            <a:r>
              <a:rPr lang="fr-FR" sz="1800" dirty="0" smtClean="0">
                <a:solidFill>
                  <a:srgbClr val="FFFFFF"/>
                </a:solidFill>
              </a:rPr>
              <a:t>**</a:t>
            </a:r>
            <a:r>
              <a:rPr lang="fr-FR" sz="1800" dirty="0" err="1" smtClean="0">
                <a:solidFill>
                  <a:srgbClr val="FFFFFF"/>
                </a:solidFill>
              </a:rPr>
              <a:t>See</a:t>
            </a:r>
            <a:r>
              <a:rPr lang="fr-FR" sz="1800" dirty="0" smtClean="0">
                <a:solidFill>
                  <a:srgbClr val="FFFFFF"/>
                </a:solidFill>
              </a:rPr>
              <a:t> </a:t>
            </a:r>
            <a:r>
              <a:rPr lang="fr-FR" sz="1800" dirty="0" err="1" smtClean="0">
                <a:solidFill>
                  <a:srgbClr val="FFFFFF"/>
                </a:solidFill>
              </a:rPr>
              <a:t>also</a:t>
            </a:r>
            <a:r>
              <a:rPr lang="fr-FR" sz="1800" dirty="0" smtClean="0">
                <a:solidFill>
                  <a:srgbClr val="FFFFFF"/>
                </a:solidFill>
              </a:rPr>
              <a:t> SNF </a:t>
            </a:r>
            <a:r>
              <a:rPr lang="fr-FR" sz="1800" dirty="0" err="1" smtClean="0">
                <a:solidFill>
                  <a:srgbClr val="FFFFFF"/>
                </a:solidFill>
              </a:rPr>
              <a:t>result</a:t>
            </a:r>
            <a:r>
              <a:rPr lang="fr-FR" sz="1800" dirty="0" smtClean="0">
                <a:solidFill>
                  <a:srgbClr val="FFFFFF"/>
                </a:solidFill>
              </a:rPr>
              <a:t> on </a:t>
            </a:r>
            <a:r>
              <a:rPr lang="fr-FR" sz="1800" dirty="0" err="1" smtClean="0">
                <a:solidFill>
                  <a:srgbClr val="FFFFFF"/>
                </a:solidFill>
              </a:rPr>
              <a:t>better</a:t>
            </a:r>
            <a:r>
              <a:rPr lang="fr-FR" sz="1800" dirty="0" smtClean="0">
                <a:solidFill>
                  <a:srgbClr val="FFFFFF"/>
                </a:solidFill>
              </a:rPr>
              <a:t> </a:t>
            </a:r>
            <a:r>
              <a:rPr lang="fr-FR" sz="1800" dirty="0" err="1" smtClean="0">
                <a:solidFill>
                  <a:srgbClr val="FFFFFF"/>
                </a:solidFill>
              </a:rPr>
              <a:t>understanding</a:t>
            </a:r>
            <a:r>
              <a:rPr lang="fr-FR" sz="1800" dirty="0" smtClean="0">
                <a:solidFill>
                  <a:srgbClr val="FFFFFF"/>
                </a:solidFill>
              </a:rPr>
              <a:t> of </a:t>
            </a:r>
            <a:r>
              <a:rPr lang="fr-FR" sz="1800" dirty="0" err="1" smtClean="0">
                <a:solidFill>
                  <a:srgbClr val="FFFFFF"/>
                </a:solidFill>
              </a:rPr>
              <a:t>dust</a:t>
            </a:r>
            <a:r>
              <a:rPr lang="fr-FR" sz="1800" dirty="0" smtClean="0">
                <a:solidFill>
                  <a:srgbClr val="FFFFFF"/>
                </a:solidFill>
              </a:rPr>
              <a:t> absorption </a:t>
            </a:r>
            <a:r>
              <a:rPr lang="fr-FR" sz="1800" dirty="0" err="1" smtClean="0">
                <a:solidFill>
                  <a:srgbClr val="FFFFFF"/>
                </a:solidFill>
              </a:rPr>
              <a:t>making</a:t>
            </a:r>
            <a:r>
              <a:rPr lang="fr-FR" sz="1800" dirty="0" smtClean="0">
                <a:solidFill>
                  <a:srgbClr val="FFFFFF"/>
                </a:solidFill>
              </a:rPr>
              <a:t> possible </a:t>
            </a:r>
            <a:r>
              <a:rPr lang="fr-FR" sz="1800" dirty="0" err="1" smtClean="0">
                <a:solidFill>
                  <a:srgbClr val="FFFFFF"/>
                </a:solidFill>
              </a:rPr>
              <a:t>SNae</a:t>
            </a:r>
            <a:r>
              <a:rPr lang="fr-FR" sz="1800" dirty="0" smtClean="0">
                <a:solidFill>
                  <a:srgbClr val="FFFFFF"/>
                </a:solidFill>
              </a:rPr>
              <a:t> as </a:t>
            </a:r>
            <a:r>
              <a:rPr lang="fr-FR" sz="1800" dirty="0" err="1" smtClean="0">
                <a:solidFill>
                  <a:srgbClr val="FFFFFF"/>
                </a:solidFill>
              </a:rPr>
              <a:t>standarrd</a:t>
            </a:r>
            <a:r>
              <a:rPr lang="fr-FR" sz="1800" dirty="0" smtClean="0">
                <a:solidFill>
                  <a:srgbClr val="FFFFFF"/>
                </a:solidFill>
              </a:rPr>
              <a:t> </a:t>
            </a:r>
            <a:r>
              <a:rPr lang="fr-FR" sz="1800" dirty="0" err="1" smtClean="0">
                <a:solidFill>
                  <a:srgbClr val="FFFFFF"/>
                </a:solidFill>
              </a:rPr>
              <a:t>candles</a:t>
            </a:r>
            <a:r>
              <a:rPr lang="fr-FR" sz="1800" dirty="0" smtClean="0">
                <a:solidFill>
                  <a:srgbClr val="FFFFFF"/>
                </a:solidFill>
              </a:rPr>
              <a:t> </a:t>
            </a:r>
            <a:r>
              <a:rPr lang="fr-FR" sz="1800" dirty="0" err="1" smtClean="0">
                <a:solidFill>
                  <a:srgbClr val="FFFFFF"/>
                </a:solidFill>
              </a:rPr>
              <a:t>at</a:t>
            </a:r>
            <a:r>
              <a:rPr lang="fr-FR" sz="1800" dirty="0" smtClean="0">
                <a:solidFill>
                  <a:srgbClr val="FFFFFF"/>
                </a:solidFill>
              </a:rPr>
              <a:t> the 2% </a:t>
            </a:r>
            <a:r>
              <a:rPr lang="fr-FR" sz="1800" dirty="0" err="1" smtClean="0">
                <a:solidFill>
                  <a:srgbClr val="FFFFFF"/>
                </a:solidFill>
              </a:rPr>
              <a:t>level</a:t>
            </a:r>
            <a:r>
              <a:rPr lang="fr-FR" sz="1800" dirty="0" smtClean="0">
                <a:solidFill>
                  <a:srgbClr val="FFFFFF"/>
                </a:solidFill>
              </a:rPr>
              <a:t>  </a:t>
            </a:r>
            <a:endParaRPr lang="fr-FR" sz="2000" dirty="0">
              <a:solidFill>
                <a:srgbClr val="FFFFFF"/>
              </a:solidFill>
            </a:endParaRPr>
          </a:p>
        </p:txBody>
      </p:sp>
      <p:sp>
        <p:nvSpPr>
          <p:cNvPr id="17" name="ZoneTexte 16"/>
          <p:cNvSpPr txBox="1"/>
          <p:nvPr/>
        </p:nvSpPr>
        <p:spPr>
          <a:xfrm>
            <a:off x="0" y="4114800"/>
            <a:ext cx="5334000" cy="2492990"/>
          </a:xfrm>
          <a:prstGeom prst="rect">
            <a:avLst/>
          </a:prstGeom>
          <a:noFill/>
        </p:spPr>
        <p:txBody>
          <a:bodyPr wrap="square" rtlCol="0">
            <a:spAutoFit/>
          </a:bodyPr>
          <a:lstStyle/>
          <a:p>
            <a:r>
              <a:rPr lang="en-GB" sz="2000" dirty="0" smtClean="0">
                <a:solidFill>
                  <a:srgbClr val="FFFFFF"/>
                </a:solidFill>
                <a:latin typeface="Cambria"/>
                <a:cs typeface="Cambria"/>
              </a:rPr>
              <a:t>Future goals: </a:t>
            </a:r>
          </a:p>
          <a:p>
            <a:pPr>
              <a:buFont typeface="Arial"/>
              <a:buChar char="•"/>
            </a:pPr>
            <a:r>
              <a:rPr lang="en-GB" sz="2000" dirty="0" smtClean="0">
                <a:solidFill>
                  <a:srgbClr val="FFFFFF"/>
                </a:solidFill>
                <a:latin typeface="Cambria"/>
                <a:cs typeface="Cambria"/>
              </a:rPr>
              <a:t>  Is </a:t>
            </a:r>
            <a:r>
              <a:rPr lang="en-GB" sz="2000" dirty="0" err="1" smtClean="0">
                <a:solidFill>
                  <a:srgbClr val="FFFFFF"/>
                </a:solidFill>
                <a:latin typeface="Cambria"/>
                <a:cs typeface="Cambria"/>
              </a:rPr>
              <a:t>w</a:t>
            </a:r>
            <a:r>
              <a:rPr lang="en-GB" sz="2000" dirty="0" smtClean="0">
                <a:solidFill>
                  <a:srgbClr val="FFFFFF"/>
                </a:solidFill>
                <a:latin typeface="Cambria"/>
                <a:cs typeface="Cambria"/>
              </a:rPr>
              <a:t>  = -1 to the % level  (as would be for </a:t>
            </a:r>
            <a:r>
              <a:rPr lang="el-GR" sz="2000" dirty="0" smtClean="0">
                <a:solidFill>
                  <a:srgbClr val="FFFFFF"/>
                </a:solidFill>
                <a:latin typeface="Cambria"/>
                <a:cs typeface="Cambria"/>
              </a:rPr>
              <a:t>Λ</a:t>
            </a:r>
            <a:r>
              <a:rPr lang="fr-FR" sz="2000" dirty="0" smtClean="0">
                <a:solidFill>
                  <a:srgbClr val="FFFFFF"/>
                </a:solidFill>
                <a:latin typeface="Cambria"/>
                <a:cs typeface="Cambria"/>
              </a:rPr>
              <a:t>) </a:t>
            </a:r>
            <a:r>
              <a:rPr lang="en-GB" sz="2000" dirty="0" smtClean="0">
                <a:solidFill>
                  <a:srgbClr val="FFFFFF"/>
                </a:solidFill>
                <a:latin typeface="Cambria"/>
                <a:cs typeface="Cambria"/>
              </a:rPr>
              <a:t>? </a:t>
            </a:r>
          </a:p>
          <a:p>
            <a:pPr>
              <a:buFont typeface="Arial"/>
              <a:buChar char="•"/>
            </a:pPr>
            <a:r>
              <a:rPr lang="en-GB" sz="2000" dirty="0" smtClean="0">
                <a:solidFill>
                  <a:srgbClr val="FFFFFF"/>
                </a:solidFill>
                <a:latin typeface="Cambria"/>
                <a:cs typeface="Cambria"/>
              </a:rPr>
              <a:t>  Is </a:t>
            </a:r>
            <a:r>
              <a:rPr lang="en-GB" sz="2000" dirty="0" err="1" smtClean="0">
                <a:solidFill>
                  <a:srgbClr val="FFFFFF"/>
                </a:solidFill>
                <a:latin typeface="Cambria"/>
                <a:cs typeface="Cambria"/>
              </a:rPr>
              <a:t>w</a:t>
            </a:r>
            <a:r>
              <a:rPr lang="en-GB" sz="2000" baseline="-25000" dirty="0" err="1" smtClean="0">
                <a:solidFill>
                  <a:srgbClr val="FFFFFF"/>
                </a:solidFill>
                <a:latin typeface="Cambria"/>
                <a:cs typeface="Cambria"/>
              </a:rPr>
              <a:t>a</a:t>
            </a:r>
            <a:r>
              <a:rPr lang="en-GB" sz="2000" dirty="0" smtClean="0">
                <a:solidFill>
                  <a:srgbClr val="FFFFFF"/>
                </a:solidFill>
                <a:latin typeface="Cambria"/>
                <a:cs typeface="Cambria"/>
              </a:rPr>
              <a:t> =  0 to the few % level ?  Or is </a:t>
            </a:r>
            <a:r>
              <a:rPr lang="en-GB" sz="2000" dirty="0" err="1" smtClean="0">
                <a:solidFill>
                  <a:srgbClr val="FFFFFF"/>
                </a:solidFill>
                <a:latin typeface="Cambria"/>
                <a:cs typeface="Cambria"/>
              </a:rPr>
              <a:t>f(t</a:t>
            </a:r>
            <a:r>
              <a:rPr lang="en-GB" sz="2000" dirty="0" smtClean="0">
                <a:solidFill>
                  <a:srgbClr val="FFFFFF"/>
                </a:solidFill>
                <a:latin typeface="Cambria"/>
                <a:cs typeface="Cambria"/>
              </a:rPr>
              <a:t>) ?</a:t>
            </a:r>
          </a:p>
          <a:p>
            <a:pPr>
              <a:buFont typeface="Arial"/>
              <a:buChar char="•"/>
            </a:pPr>
            <a:r>
              <a:rPr lang="en-GB" sz="2000" dirty="0" smtClean="0">
                <a:solidFill>
                  <a:srgbClr val="FFFFFF"/>
                </a:solidFill>
                <a:latin typeface="Cambria"/>
                <a:cs typeface="Cambria"/>
              </a:rPr>
              <a:t> Can we obtain dynamical estimates of </a:t>
            </a:r>
            <a:r>
              <a:rPr lang="en-GB" sz="2000" dirty="0" err="1" smtClean="0">
                <a:solidFill>
                  <a:srgbClr val="FFFFFF"/>
                </a:solidFill>
                <a:latin typeface="Cambria"/>
                <a:cs typeface="Cambria"/>
              </a:rPr>
              <a:t>w</a:t>
            </a:r>
            <a:r>
              <a:rPr lang="en-GB" sz="2000" dirty="0" smtClean="0">
                <a:solidFill>
                  <a:srgbClr val="FFFFFF"/>
                </a:solidFill>
                <a:latin typeface="Cambria"/>
                <a:cs typeface="Cambria"/>
              </a:rPr>
              <a:t>, </a:t>
            </a:r>
            <a:r>
              <a:rPr lang="en-GB" sz="2000" dirty="0" err="1" smtClean="0">
                <a:solidFill>
                  <a:srgbClr val="FFFFFF"/>
                </a:solidFill>
                <a:latin typeface="Cambria"/>
                <a:cs typeface="Cambria"/>
              </a:rPr>
              <a:t>w</a:t>
            </a:r>
            <a:r>
              <a:rPr lang="en-GB" sz="2000" baseline="-25000" dirty="0" err="1" smtClean="0">
                <a:solidFill>
                  <a:srgbClr val="FFFFFF"/>
                </a:solidFill>
                <a:latin typeface="Cambria"/>
                <a:cs typeface="Cambria"/>
              </a:rPr>
              <a:t>a</a:t>
            </a:r>
            <a:r>
              <a:rPr lang="en-GB" sz="2000" dirty="0" smtClean="0">
                <a:solidFill>
                  <a:srgbClr val="FFFFFF"/>
                </a:solidFill>
                <a:latin typeface="Cambria"/>
                <a:cs typeface="Cambria"/>
              </a:rPr>
              <a:t> (weak </a:t>
            </a:r>
            <a:r>
              <a:rPr lang="en-GB" sz="2000" dirty="0" err="1" smtClean="0">
                <a:solidFill>
                  <a:srgbClr val="FFFFFF"/>
                </a:solidFill>
                <a:latin typeface="Cambria"/>
                <a:cs typeface="Cambria"/>
              </a:rPr>
              <a:t>lensing</a:t>
            </a:r>
            <a:r>
              <a:rPr lang="en-GB" sz="2000" dirty="0" smtClean="0">
                <a:solidFill>
                  <a:srgbClr val="FFFFFF"/>
                </a:solidFill>
                <a:latin typeface="Cambria"/>
                <a:cs typeface="Cambria"/>
              </a:rPr>
              <a:t>, galaxy clustering) to test GR?</a:t>
            </a:r>
          </a:p>
          <a:p>
            <a:pPr>
              <a:buFont typeface="Arial"/>
              <a:buChar char="•"/>
            </a:pPr>
            <a:endParaRPr lang="en-GB" sz="2000" dirty="0" smtClean="0">
              <a:solidFill>
                <a:srgbClr val="FFFFFF"/>
              </a:solidFill>
              <a:latin typeface="Cambria"/>
              <a:cs typeface="Cambria"/>
            </a:endParaRPr>
          </a:p>
          <a:p>
            <a:r>
              <a:rPr lang="en-GB" sz="1800" dirty="0" err="1" smtClean="0">
                <a:solidFill>
                  <a:srgbClr val="FFFFFF"/>
                </a:solidFill>
                <a:latin typeface="Cambria"/>
                <a:cs typeface="Cambria"/>
              </a:rPr>
              <a:t>Lykken</a:t>
            </a:r>
            <a:r>
              <a:rPr lang="en-GB" sz="1800" dirty="0" smtClean="0">
                <a:solidFill>
                  <a:srgbClr val="FFFFFF"/>
                </a:solidFill>
                <a:latin typeface="Cambria"/>
                <a:cs typeface="Cambria"/>
              </a:rPr>
              <a:t>: “Believing in a  scalar driving inflation and DE being just </a:t>
            </a:r>
            <a:r>
              <a:rPr lang="el-GR" sz="1800" dirty="0" smtClean="0">
                <a:solidFill>
                  <a:srgbClr val="FFFFFF"/>
                </a:solidFill>
                <a:latin typeface="Cambria"/>
                <a:cs typeface="Cambria"/>
              </a:rPr>
              <a:t>Λ </a:t>
            </a:r>
            <a:r>
              <a:rPr lang="fr-FR" sz="1800" dirty="0" err="1" smtClean="0">
                <a:solidFill>
                  <a:srgbClr val="FFFFFF"/>
                </a:solidFill>
                <a:latin typeface="Cambria"/>
                <a:cs typeface="Cambria"/>
              </a:rPr>
              <a:t>is</a:t>
            </a:r>
            <a:r>
              <a:rPr lang="fr-FR" sz="1800" dirty="0" smtClean="0">
                <a:solidFill>
                  <a:srgbClr val="FFFFFF"/>
                </a:solidFill>
                <a:latin typeface="Cambria"/>
                <a:cs typeface="Cambria"/>
              </a:rPr>
              <a:t> </a:t>
            </a:r>
            <a:r>
              <a:rPr lang="fr-FR" sz="1800" dirty="0" err="1" smtClean="0">
                <a:solidFill>
                  <a:srgbClr val="FFFFFF"/>
                </a:solidFill>
                <a:latin typeface="Cambria"/>
                <a:cs typeface="Cambria"/>
              </a:rPr>
              <a:t>simply</a:t>
            </a:r>
            <a:r>
              <a:rPr lang="fr-FR" sz="1800" dirty="0" smtClean="0">
                <a:solidFill>
                  <a:srgbClr val="FFFFFF"/>
                </a:solidFill>
                <a:latin typeface="Cambria"/>
                <a:cs typeface="Cambria"/>
              </a:rPr>
              <a:t> </a:t>
            </a:r>
            <a:r>
              <a:rPr lang="fr-FR" sz="1800" dirty="0" err="1" smtClean="0">
                <a:solidFill>
                  <a:srgbClr val="FFFFFF"/>
                </a:solidFill>
                <a:latin typeface="Cambria"/>
                <a:cs typeface="Cambria"/>
              </a:rPr>
              <a:t>inconsistent</a:t>
            </a:r>
            <a:r>
              <a:rPr lang="fr-FR" sz="1800" dirty="0" smtClean="0">
                <a:solidFill>
                  <a:srgbClr val="FFFFFF"/>
                </a:solidFill>
                <a:latin typeface="Cambria"/>
                <a:cs typeface="Cambria"/>
              </a:rPr>
              <a:t> »</a:t>
            </a:r>
            <a:r>
              <a:rPr lang="en-GB" sz="1800" dirty="0" smtClean="0">
                <a:solidFill>
                  <a:srgbClr val="FFFFFF"/>
                </a:solidFill>
                <a:latin typeface="Cambria"/>
                <a:cs typeface="Cambria"/>
              </a:rPr>
              <a:t>  </a:t>
            </a:r>
            <a:endParaRPr lang="en-GB" sz="1800" dirty="0">
              <a:solidFill>
                <a:srgbClr val="FFFFFF"/>
              </a:solidFill>
              <a:latin typeface="Cambria"/>
              <a:cs typeface="Cambria"/>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3" descr="gamma_ray_Khelifi_Page_03_Image_0002"/>
          <p:cNvPicPr>
            <a:picLocks noChangeAspect="1" noChangeArrowheads="1"/>
          </p:cNvPicPr>
          <p:nvPr/>
        </p:nvPicPr>
        <p:blipFill>
          <a:blip r:embed="rId2"/>
          <a:srcRect/>
          <a:stretch>
            <a:fillRect/>
          </a:stretch>
        </p:blipFill>
        <p:spPr bwMode="auto">
          <a:xfrm>
            <a:off x="381000" y="1219200"/>
            <a:ext cx="8609531" cy="4038600"/>
          </a:xfrm>
          <a:prstGeom prst="rect">
            <a:avLst/>
          </a:prstGeom>
          <a:noFill/>
          <a:ln w="9525">
            <a:noFill/>
            <a:miter lim="800000"/>
            <a:headEnd/>
            <a:tailEnd/>
          </a:ln>
        </p:spPr>
      </p:pic>
      <p:sp>
        <p:nvSpPr>
          <p:cNvPr id="4" name="ZoneTexte 3"/>
          <p:cNvSpPr txBox="1"/>
          <p:nvPr/>
        </p:nvSpPr>
        <p:spPr>
          <a:xfrm>
            <a:off x="381000" y="304800"/>
            <a:ext cx="7315200" cy="461665"/>
          </a:xfrm>
          <a:prstGeom prst="rect">
            <a:avLst/>
          </a:prstGeom>
          <a:noFill/>
        </p:spPr>
        <p:txBody>
          <a:bodyPr wrap="square" rtlCol="0">
            <a:spAutoFit/>
          </a:bodyPr>
          <a:lstStyle/>
          <a:p>
            <a:r>
              <a:rPr lang="fr-FR" b="1" dirty="0" err="1" smtClean="0">
                <a:solidFill>
                  <a:schemeClr val="bg1"/>
                </a:solidFill>
                <a:latin typeface="Cambria"/>
                <a:cs typeface="Cambria"/>
              </a:rPr>
              <a:t>Dark</a:t>
            </a:r>
            <a:r>
              <a:rPr lang="fr-FR" b="1" dirty="0" smtClean="0">
                <a:solidFill>
                  <a:schemeClr val="bg1"/>
                </a:solidFill>
                <a:latin typeface="Cambria"/>
                <a:cs typeface="Cambria"/>
              </a:rPr>
              <a:t> </a:t>
            </a:r>
            <a:r>
              <a:rPr lang="fr-FR" b="1" dirty="0" err="1" smtClean="0">
                <a:solidFill>
                  <a:schemeClr val="bg1"/>
                </a:solidFill>
                <a:latin typeface="Cambria"/>
                <a:cs typeface="Cambria"/>
              </a:rPr>
              <a:t>energy</a:t>
            </a:r>
            <a:r>
              <a:rPr lang="fr-FR" b="1" dirty="0" smtClean="0">
                <a:solidFill>
                  <a:schemeClr val="bg1"/>
                </a:solidFill>
                <a:latin typeface="Cambria"/>
                <a:cs typeface="Cambria"/>
              </a:rPr>
              <a:t>   </a:t>
            </a:r>
            <a:r>
              <a:rPr lang="fr-FR" sz="2000" dirty="0" smtClean="0">
                <a:solidFill>
                  <a:schemeClr val="bg1"/>
                </a:solidFill>
                <a:latin typeface="Cambria"/>
                <a:cs typeface="Cambria"/>
              </a:rPr>
              <a:t>large </a:t>
            </a:r>
            <a:r>
              <a:rPr lang="fr-FR" sz="2000" dirty="0" err="1" smtClean="0">
                <a:solidFill>
                  <a:schemeClr val="bg1"/>
                </a:solidFill>
                <a:latin typeface="Cambria"/>
                <a:cs typeface="Cambria"/>
              </a:rPr>
              <a:t>astronomical</a:t>
            </a:r>
            <a:r>
              <a:rPr lang="fr-FR" sz="2000" dirty="0" smtClean="0">
                <a:solidFill>
                  <a:schemeClr val="bg1"/>
                </a:solidFill>
                <a:latin typeface="Cambria"/>
                <a:cs typeface="Cambria"/>
              </a:rPr>
              <a:t> </a:t>
            </a:r>
            <a:r>
              <a:rPr lang="fr-FR" sz="2000" dirty="0" err="1" smtClean="0">
                <a:solidFill>
                  <a:schemeClr val="bg1"/>
                </a:solidFill>
                <a:latin typeface="Cambria"/>
                <a:cs typeface="Cambria"/>
              </a:rPr>
              <a:t>surveys</a:t>
            </a:r>
            <a:endParaRPr lang="fr-FR" sz="2000" dirty="0">
              <a:solidFill>
                <a:schemeClr val="bg1"/>
              </a:solidFill>
              <a:latin typeface="Cambria"/>
              <a:cs typeface="Cambria"/>
            </a:endParaRPr>
          </a:p>
        </p:txBody>
      </p:sp>
      <p:pic>
        <p:nvPicPr>
          <p:cNvPr id="6" name="Picture 69" descr="Telescope 10 Oct 24 1"/>
          <p:cNvPicPr>
            <a:picLocks noChangeAspect="1" noChangeArrowheads="1"/>
          </p:cNvPicPr>
          <p:nvPr/>
        </p:nvPicPr>
        <p:blipFill>
          <a:blip r:embed="rId3"/>
          <a:srcRect l="5681" r="10527"/>
          <a:stretch>
            <a:fillRect/>
          </a:stretch>
        </p:blipFill>
        <p:spPr bwMode="auto">
          <a:xfrm>
            <a:off x="1981200" y="3048000"/>
            <a:ext cx="1830373" cy="1311275"/>
          </a:xfrm>
          <a:prstGeom prst="rect">
            <a:avLst/>
          </a:prstGeom>
          <a:noFill/>
          <a:ln w="9525">
            <a:noFill/>
            <a:miter lim="800000"/>
            <a:headEnd/>
            <a:tailEnd/>
          </a:ln>
        </p:spPr>
      </p:pic>
      <p:sp>
        <p:nvSpPr>
          <p:cNvPr id="10" name="ZoneTexte 9"/>
          <p:cNvSpPr txBox="1"/>
          <p:nvPr/>
        </p:nvSpPr>
        <p:spPr>
          <a:xfrm>
            <a:off x="0" y="5226784"/>
            <a:ext cx="5791200" cy="1631216"/>
          </a:xfrm>
          <a:prstGeom prst="rect">
            <a:avLst/>
          </a:prstGeom>
          <a:noFill/>
        </p:spPr>
        <p:txBody>
          <a:bodyPr wrap="square" rtlCol="0">
            <a:spAutoFit/>
          </a:bodyPr>
          <a:lstStyle/>
          <a:p>
            <a:r>
              <a:rPr lang="fr-FR" sz="2000" dirty="0" err="1" smtClean="0">
                <a:solidFill>
                  <a:srgbClr val="FFFFFF"/>
                </a:solidFill>
                <a:latin typeface="Cambria"/>
                <a:cs typeface="Cambria"/>
              </a:rPr>
              <a:t>Ground</a:t>
            </a:r>
            <a:r>
              <a:rPr lang="fr-FR" sz="2000" dirty="0" smtClean="0">
                <a:solidFill>
                  <a:srgbClr val="FFFFFF"/>
                </a:solidFill>
                <a:latin typeface="Cambria"/>
                <a:cs typeface="Cambria"/>
              </a:rPr>
              <a:t> </a:t>
            </a:r>
          </a:p>
          <a:p>
            <a:pPr>
              <a:buFont typeface="Wingdings" charset="2"/>
              <a:buChar char="ü"/>
            </a:pPr>
            <a:r>
              <a:rPr lang="fr-FR" sz="2000" dirty="0" err="1" smtClean="0">
                <a:solidFill>
                  <a:srgbClr val="FFFFFF"/>
                </a:solidFill>
                <a:latin typeface="Cambria"/>
                <a:cs typeface="Cambria"/>
              </a:rPr>
              <a:t>Existing</a:t>
            </a:r>
            <a:r>
              <a:rPr lang="fr-FR" sz="2000" dirty="0" smtClean="0">
                <a:solidFill>
                  <a:srgbClr val="FFFFFF"/>
                </a:solidFill>
                <a:latin typeface="Cambria"/>
                <a:cs typeface="Cambria"/>
              </a:rPr>
              <a:t>: SNLS, Boss, SNF, …</a:t>
            </a:r>
          </a:p>
          <a:p>
            <a:pPr>
              <a:buFont typeface="Wingdings" charset="2"/>
              <a:buChar char="ü"/>
            </a:pPr>
            <a:r>
              <a:rPr lang="fr-FR" sz="2000" dirty="0" err="1" smtClean="0">
                <a:solidFill>
                  <a:srgbClr val="FFFFFF"/>
                </a:solidFill>
                <a:latin typeface="Cambria"/>
                <a:cs typeface="Cambria"/>
              </a:rPr>
              <a:t>Coming</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into</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operation</a:t>
            </a:r>
            <a:r>
              <a:rPr lang="fr-FR" sz="2000" dirty="0" smtClean="0">
                <a:solidFill>
                  <a:srgbClr val="FFFFFF"/>
                </a:solidFill>
                <a:latin typeface="Cambria"/>
                <a:cs typeface="Cambria"/>
              </a:rPr>
              <a:t> DES, </a:t>
            </a:r>
            <a:r>
              <a:rPr lang="fr-FR" sz="2000" dirty="0" err="1" smtClean="0">
                <a:solidFill>
                  <a:srgbClr val="FFFFFF"/>
                </a:solidFill>
                <a:latin typeface="Cambria"/>
                <a:cs typeface="Cambria"/>
              </a:rPr>
              <a:t>Panstarrs</a:t>
            </a:r>
            <a:r>
              <a:rPr lang="fr-FR" sz="2000" dirty="0" smtClean="0">
                <a:solidFill>
                  <a:srgbClr val="FFFFFF"/>
                </a:solidFill>
                <a:latin typeface="Cambria"/>
                <a:cs typeface="Cambria"/>
              </a:rPr>
              <a:t>,…</a:t>
            </a:r>
          </a:p>
          <a:p>
            <a:pPr>
              <a:buFont typeface="Wingdings" charset="2"/>
              <a:buChar char="ü"/>
            </a:pPr>
            <a:r>
              <a:rPr lang="fr-FR" sz="2000" dirty="0" err="1" smtClean="0">
                <a:solidFill>
                  <a:srgbClr val="FFFFFF"/>
                </a:solidFill>
                <a:latin typeface="Cambria"/>
                <a:cs typeface="Cambria"/>
              </a:rPr>
              <a:t>Proposed</a:t>
            </a:r>
            <a:r>
              <a:rPr lang="fr-FR" sz="2000" dirty="0" smtClean="0">
                <a:solidFill>
                  <a:srgbClr val="FFFFFF"/>
                </a:solidFill>
                <a:latin typeface="Cambria"/>
                <a:cs typeface="Cambria"/>
              </a:rPr>
              <a:t> medium (BAO)  </a:t>
            </a:r>
            <a:r>
              <a:rPr lang="fr-FR" sz="2000" dirty="0" err="1" smtClean="0">
                <a:solidFill>
                  <a:srgbClr val="FFFFFF"/>
                </a:solidFill>
                <a:latin typeface="Cambria"/>
                <a:cs typeface="Cambria"/>
              </a:rPr>
              <a:t>BigBoss</a:t>
            </a:r>
            <a:r>
              <a:rPr lang="fr-FR" sz="2000" dirty="0" smtClean="0">
                <a:solidFill>
                  <a:srgbClr val="FFFFFF"/>
                </a:solidFill>
                <a:latin typeface="Cambria"/>
                <a:cs typeface="Cambria"/>
              </a:rPr>
              <a:t>, SUMIRE</a:t>
            </a:r>
          </a:p>
          <a:p>
            <a:pPr>
              <a:buFont typeface="Wingdings" charset="2"/>
              <a:buChar char="ü"/>
            </a:pPr>
            <a:r>
              <a:rPr lang="fr-FR" sz="2000" dirty="0" smtClean="0">
                <a:solidFill>
                  <a:srgbClr val="FFFFFF"/>
                </a:solidFill>
                <a:latin typeface="Cambria"/>
                <a:cs typeface="Cambria"/>
              </a:rPr>
              <a:t>Large (</a:t>
            </a:r>
            <a:r>
              <a:rPr lang="fr-FR" sz="2000" dirty="0" err="1" smtClean="0">
                <a:solidFill>
                  <a:srgbClr val="FFFFFF"/>
                </a:solidFill>
                <a:latin typeface="Cambria"/>
                <a:cs typeface="Cambria"/>
              </a:rPr>
              <a:t>Priority</a:t>
            </a:r>
            <a:r>
              <a:rPr lang="fr-FR" sz="2000" dirty="0" smtClean="0">
                <a:solidFill>
                  <a:srgbClr val="FFFFFF"/>
                </a:solidFill>
                <a:latin typeface="Cambria"/>
                <a:cs typeface="Cambria"/>
              </a:rPr>
              <a:t> US </a:t>
            </a:r>
            <a:r>
              <a:rPr lang="fr-FR" sz="2000" dirty="0" err="1" smtClean="0">
                <a:solidFill>
                  <a:srgbClr val="FFFFFF"/>
                </a:solidFill>
                <a:latin typeface="Cambria"/>
                <a:cs typeface="Cambria"/>
              </a:rPr>
              <a:t>Decadal</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Survay</a:t>
            </a:r>
            <a:r>
              <a:rPr lang="fr-FR" sz="2000" dirty="0" smtClean="0">
                <a:solidFill>
                  <a:srgbClr val="FFFFFF"/>
                </a:solidFill>
                <a:latin typeface="Cambria"/>
                <a:cs typeface="Cambria"/>
              </a:rPr>
              <a:t>) LSST (2016)</a:t>
            </a:r>
          </a:p>
        </p:txBody>
      </p:sp>
      <p:pic>
        <p:nvPicPr>
          <p:cNvPr id="12" name="Image 11"/>
          <p:cNvPicPr>
            <a:picLocks noChangeAspect="1"/>
          </p:cNvPicPr>
          <p:nvPr/>
        </p:nvPicPr>
        <p:blipFill>
          <a:blip r:embed="rId4"/>
          <a:stretch>
            <a:fillRect/>
          </a:stretch>
        </p:blipFill>
        <p:spPr>
          <a:xfrm>
            <a:off x="7239000" y="457200"/>
            <a:ext cx="1673068" cy="2654300"/>
          </a:xfrm>
          <a:prstGeom prst="rect">
            <a:avLst/>
          </a:prstGeom>
        </p:spPr>
      </p:pic>
      <p:sp>
        <p:nvSpPr>
          <p:cNvPr id="13" name="ZoneTexte 12"/>
          <p:cNvSpPr txBox="1"/>
          <p:nvPr/>
        </p:nvSpPr>
        <p:spPr>
          <a:xfrm>
            <a:off x="5791200" y="5562600"/>
            <a:ext cx="3124200" cy="707886"/>
          </a:xfrm>
          <a:prstGeom prst="rect">
            <a:avLst/>
          </a:prstGeom>
          <a:noFill/>
        </p:spPr>
        <p:txBody>
          <a:bodyPr wrap="square" rtlCol="0">
            <a:spAutoFit/>
          </a:bodyPr>
          <a:lstStyle/>
          <a:p>
            <a:r>
              <a:rPr lang="fr-FR" sz="2000" dirty="0" err="1" smtClean="0">
                <a:solidFill>
                  <a:srgbClr val="FFFFFF"/>
                </a:solidFill>
                <a:latin typeface="Cambria"/>
                <a:cs typeface="Cambria"/>
              </a:rPr>
              <a:t>Space</a:t>
            </a:r>
            <a:r>
              <a:rPr lang="fr-FR" sz="2000" dirty="0" smtClean="0">
                <a:solidFill>
                  <a:srgbClr val="FFFFFF"/>
                </a:solidFill>
                <a:latin typeface="Cambria"/>
                <a:cs typeface="Cambria"/>
              </a:rPr>
              <a:t>:</a:t>
            </a:r>
          </a:p>
          <a:p>
            <a:r>
              <a:rPr lang="fr-FR" sz="2000" dirty="0" smtClean="0">
                <a:solidFill>
                  <a:srgbClr val="FFFFFF"/>
                </a:solidFill>
                <a:latin typeface="Cambria"/>
                <a:cs typeface="Cambria"/>
              </a:rPr>
              <a:t>ESA: Euclid (2018-2020)</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Titre 1"/>
          <p:cNvSpPr>
            <a:spLocks noGrp="1"/>
          </p:cNvSpPr>
          <p:nvPr>
            <p:ph type="title"/>
          </p:nvPr>
        </p:nvSpPr>
        <p:spPr bwMode="auto">
          <a:xfrm>
            <a:off x="457200" y="274638"/>
            <a:ext cx="4038600" cy="715962"/>
          </a:xfrm>
          <a:noFill/>
          <a:ln>
            <a:miter lim="800000"/>
            <a:headEnd/>
            <a:tailEnd/>
          </a:ln>
        </p:spPr>
        <p:txBody>
          <a:bodyPr wrap="square" lIns="91440" tIns="45720" rIns="91440" bIns="45720" numCol="1" anchor="t" anchorCtr="0" compatLnSpc="1">
            <a:prstTxWarp prst="textNoShape">
              <a:avLst/>
            </a:prstTxWarp>
          </a:bodyPr>
          <a:lstStyle/>
          <a:p>
            <a:r>
              <a:rPr lang="fr-FR" dirty="0" smtClean="0">
                <a:solidFill>
                  <a:srgbClr val="FF0000"/>
                </a:solidFill>
              </a:rPr>
              <a:t>LSST</a:t>
            </a:r>
          </a:p>
        </p:txBody>
      </p:sp>
      <p:pic>
        <p:nvPicPr>
          <p:cNvPr id="141316" name="Picture 4" descr="foo"/>
          <p:cNvPicPr>
            <a:picLocks noChangeAspect="1" noChangeArrowheads="1"/>
          </p:cNvPicPr>
          <p:nvPr/>
        </p:nvPicPr>
        <p:blipFill>
          <a:blip r:embed="rId2"/>
          <a:srcRect/>
          <a:stretch>
            <a:fillRect/>
          </a:stretch>
        </p:blipFill>
        <p:spPr bwMode="auto">
          <a:xfrm>
            <a:off x="381000" y="1143000"/>
            <a:ext cx="3505200" cy="3598494"/>
          </a:xfrm>
          <a:prstGeom prst="rect">
            <a:avLst/>
          </a:prstGeom>
          <a:noFill/>
          <a:ln w="9525">
            <a:noFill/>
            <a:miter lim="800000"/>
            <a:headEnd/>
            <a:tailEnd/>
          </a:ln>
        </p:spPr>
      </p:pic>
      <p:pic>
        <p:nvPicPr>
          <p:cNvPr id="141317" name="Image 4" descr="wbsc.jpg"/>
          <p:cNvPicPr>
            <a:picLocks noChangeAspect="1"/>
          </p:cNvPicPr>
          <p:nvPr/>
        </p:nvPicPr>
        <p:blipFill>
          <a:blip r:embed="rId3"/>
          <a:srcRect/>
          <a:stretch>
            <a:fillRect/>
          </a:stretch>
        </p:blipFill>
        <p:spPr bwMode="auto">
          <a:xfrm>
            <a:off x="5029200" y="228600"/>
            <a:ext cx="3689306" cy="3451608"/>
          </a:xfrm>
          <a:prstGeom prst="rect">
            <a:avLst/>
          </a:prstGeom>
          <a:noFill/>
          <a:ln w="9525">
            <a:noFill/>
            <a:miter lim="800000"/>
            <a:headEnd/>
            <a:tailEnd/>
          </a:ln>
        </p:spPr>
      </p:pic>
      <p:pic>
        <p:nvPicPr>
          <p:cNvPr id="141318" name="Image 5"/>
          <p:cNvPicPr>
            <a:picLocks noChangeAspect="1"/>
          </p:cNvPicPr>
          <p:nvPr/>
        </p:nvPicPr>
        <p:blipFill>
          <a:blip r:embed="rId4"/>
          <a:srcRect/>
          <a:stretch>
            <a:fillRect/>
          </a:stretch>
        </p:blipFill>
        <p:spPr bwMode="auto">
          <a:xfrm>
            <a:off x="5029200" y="3733800"/>
            <a:ext cx="3912631" cy="2949445"/>
          </a:xfrm>
          <a:prstGeom prst="rect">
            <a:avLst/>
          </a:prstGeom>
          <a:noFill/>
          <a:ln w="9525">
            <a:noFill/>
            <a:miter lim="800000"/>
            <a:headEnd/>
            <a:tailEnd/>
          </a:ln>
        </p:spPr>
      </p:pic>
      <p:sp>
        <p:nvSpPr>
          <p:cNvPr id="141319" name="ZoneTexte 6"/>
          <p:cNvSpPr txBox="1">
            <a:spLocks noChangeArrowheads="1"/>
          </p:cNvSpPr>
          <p:nvPr/>
        </p:nvSpPr>
        <p:spPr bwMode="auto">
          <a:xfrm>
            <a:off x="3124200" y="4800600"/>
            <a:ext cx="2362200" cy="1015663"/>
          </a:xfrm>
          <a:prstGeom prst="rect">
            <a:avLst/>
          </a:prstGeom>
          <a:noFill/>
          <a:ln w="9525">
            <a:noFill/>
            <a:miter lim="800000"/>
            <a:headEnd/>
            <a:tailEnd/>
          </a:ln>
        </p:spPr>
        <p:txBody>
          <a:bodyPr>
            <a:prstTxWarp prst="textNoShape">
              <a:avLst/>
            </a:prstTxWarp>
            <a:spAutoFit/>
          </a:bodyPr>
          <a:lstStyle/>
          <a:p>
            <a:r>
              <a:rPr lang="fr-FR" sz="2000" dirty="0">
                <a:solidFill>
                  <a:srgbClr val="FF0000"/>
                </a:solidFill>
              </a:rPr>
              <a:t>Planck+ LSST</a:t>
            </a:r>
          </a:p>
          <a:p>
            <a:r>
              <a:rPr lang="fr-FR" sz="2000" dirty="0">
                <a:solidFill>
                  <a:srgbClr val="FF0000"/>
                </a:solidFill>
              </a:rPr>
              <a:t>Hiérarchie</a:t>
            </a:r>
          </a:p>
          <a:p>
            <a:r>
              <a:rPr lang="fr-FR" sz="2000" dirty="0">
                <a:solidFill>
                  <a:srgbClr val="FF0000"/>
                </a:solidFill>
              </a:rPr>
              <a:t>Neutrino</a:t>
            </a:r>
          </a:p>
        </p:txBody>
      </p:sp>
      <p:sp>
        <p:nvSpPr>
          <p:cNvPr id="141320" name="ZoneTexte 7"/>
          <p:cNvSpPr txBox="1">
            <a:spLocks noChangeArrowheads="1"/>
          </p:cNvSpPr>
          <p:nvPr/>
        </p:nvSpPr>
        <p:spPr bwMode="auto">
          <a:xfrm>
            <a:off x="7543800" y="4267200"/>
            <a:ext cx="1095375" cy="400050"/>
          </a:xfrm>
          <a:prstGeom prst="rect">
            <a:avLst/>
          </a:prstGeom>
          <a:noFill/>
          <a:ln w="9525">
            <a:noFill/>
            <a:miter lim="800000"/>
            <a:headEnd/>
            <a:tailEnd/>
          </a:ln>
        </p:spPr>
        <p:txBody>
          <a:bodyPr wrap="none">
            <a:prstTxWarp prst="textNoShape">
              <a:avLst/>
            </a:prstTxWarp>
            <a:spAutoFit/>
          </a:bodyPr>
          <a:lstStyle/>
          <a:p>
            <a:r>
              <a:rPr lang="fr-FR" sz="2000" dirty="0">
                <a:solidFill>
                  <a:srgbClr val="FF0000"/>
                </a:solidFill>
              </a:rPr>
              <a:t>Normale</a:t>
            </a:r>
          </a:p>
        </p:txBody>
      </p:sp>
      <p:sp>
        <p:nvSpPr>
          <p:cNvPr id="141321" name="ZoneTexte 9"/>
          <p:cNvSpPr txBox="1">
            <a:spLocks noChangeArrowheads="1"/>
          </p:cNvSpPr>
          <p:nvPr/>
        </p:nvSpPr>
        <p:spPr bwMode="auto">
          <a:xfrm>
            <a:off x="5715000" y="4267200"/>
            <a:ext cx="1447800" cy="461963"/>
          </a:xfrm>
          <a:prstGeom prst="rect">
            <a:avLst/>
          </a:prstGeom>
          <a:noFill/>
          <a:ln w="9525">
            <a:noFill/>
            <a:miter lim="800000"/>
            <a:headEnd/>
            <a:tailEnd/>
          </a:ln>
        </p:spPr>
        <p:txBody>
          <a:bodyPr>
            <a:prstTxWarp prst="textNoShape">
              <a:avLst/>
            </a:prstTxWarp>
            <a:spAutoFit/>
          </a:bodyPr>
          <a:lstStyle/>
          <a:p>
            <a:r>
              <a:rPr lang="fr-FR" dirty="0">
                <a:solidFill>
                  <a:srgbClr val="FF0000"/>
                </a:solidFill>
              </a:rPr>
              <a:t>Inverse</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4" descr="farthest-supernova_edit"/>
          <p:cNvPicPr>
            <a:picLocks noChangeAspect="1" noChangeArrowheads="1"/>
          </p:cNvPicPr>
          <p:nvPr/>
        </p:nvPicPr>
        <p:blipFill>
          <a:blip r:embed="rId2"/>
          <a:srcRect/>
          <a:stretch>
            <a:fillRect/>
          </a:stretch>
        </p:blipFill>
        <p:spPr bwMode="auto">
          <a:xfrm>
            <a:off x="0" y="15721"/>
            <a:ext cx="9144000" cy="6842279"/>
          </a:xfrm>
          <a:prstGeom prst="rect">
            <a:avLst/>
          </a:prstGeom>
          <a:noFill/>
        </p:spPr>
      </p:pic>
      <p:sp>
        <p:nvSpPr>
          <p:cNvPr id="5" name="Rectangle 9"/>
          <p:cNvSpPr>
            <a:spLocks noChangeArrowheads="1"/>
          </p:cNvSpPr>
          <p:nvPr/>
        </p:nvSpPr>
        <p:spPr bwMode="auto">
          <a:xfrm>
            <a:off x="1219200" y="609600"/>
            <a:ext cx="4716463" cy="1692771"/>
          </a:xfrm>
          <a:prstGeom prst="rect">
            <a:avLst/>
          </a:prstGeom>
          <a:noFill/>
          <a:ln w="9525">
            <a:noFill/>
            <a:miter lim="800000"/>
            <a:headEnd/>
            <a:tailEnd/>
          </a:ln>
        </p:spPr>
        <p:txBody>
          <a:bodyPr wrap="square">
            <a:prstTxWarp prst="textNoShape">
              <a:avLst/>
            </a:prstTxWarp>
            <a:spAutoFit/>
          </a:bodyPr>
          <a:lstStyle/>
          <a:p>
            <a:r>
              <a:rPr lang="fr-FR" dirty="0" smtClean="0">
                <a:solidFill>
                  <a:srgbClr val="FF0000"/>
                </a:solidFill>
                <a:latin typeface="Corbel" charset="0"/>
              </a:rPr>
              <a:t>The </a:t>
            </a:r>
            <a:r>
              <a:rPr lang="fr-FR" dirty="0" err="1" smtClean="0">
                <a:solidFill>
                  <a:srgbClr val="FF0000"/>
                </a:solidFill>
                <a:latin typeface="Corbel" charset="0"/>
              </a:rPr>
              <a:t>enigma</a:t>
            </a:r>
            <a:r>
              <a:rPr lang="fr-FR" dirty="0" smtClean="0">
                <a:solidFill>
                  <a:srgbClr val="FF0000"/>
                </a:solidFill>
                <a:latin typeface="Corbel" charset="0"/>
              </a:rPr>
              <a:t> of </a:t>
            </a:r>
            <a:r>
              <a:rPr lang="fr-FR" dirty="0" err="1" smtClean="0">
                <a:solidFill>
                  <a:srgbClr val="FF0000"/>
                </a:solidFill>
                <a:latin typeface="Corbel" charset="0"/>
              </a:rPr>
              <a:t>dark</a:t>
            </a:r>
            <a:r>
              <a:rPr lang="fr-FR" dirty="0" smtClean="0">
                <a:solidFill>
                  <a:srgbClr val="FF0000"/>
                </a:solidFill>
                <a:latin typeface="Corbel" charset="0"/>
              </a:rPr>
              <a:t> </a:t>
            </a:r>
            <a:r>
              <a:rPr lang="fr-FR" dirty="0" err="1" smtClean="0">
                <a:solidFill>
                  <a:srgbClr val="FF0000"/>
                </a:solidFill>
                <a:latin typeface="Corbel" charset="0"/>
              </a:rPr>
              <a:t>energy</a:t>
            </a:r>
            <a:endParaRPr lang="fr-FR" dirty="0" smtClean="0">
              <a:solidFill>
                <a:srgbClr val="FFFFFF"/>
              </a:solidFill>
              <a:latin typeface="Corbel" charset="0"/>
            </a:endParaRPr>
          </a:p>
          <a:p>
            <a:pPr>
              <a:buFont typeface="Wingdings" charset="2"/>
              <a:buChar char="ü"/>
            </a:pPr>
            <a:r>
              <a:rPr lang="fr-FR" sz="2000" dirty="0" smtClean="0">
                <a:solidFill>
                  <a:srgbClr val="FFFFFF"/>
                </a:solidFill>
                <a:latin typeface="Corbel" charset="0"/>
              </a:rPr>
              <a:t> </a:t>
            </a:r>
            <a:r>
              <a:rPr lang="fr-FR" sz="2000" dirty="0" err="1" smtClean="0">
                <a:solidFill>
                  <a:srgbClr val="FFFFFF"/>
                </a:solidFill>
                <a:latin typeface="Corbel" charset="0"/>
              </a:rPr>
              <a:t>Simply</a:t>
            </a:r>
            <a:r>
              <a:rPr lang="fr-FR" sz="2000" dirty="0" smtClean="0">
                <a:solidFill>
                  <a:srgbClr val="FFFFFF"/>
                </a:solidFill>
                <a:latin typeface="Corbel" charset="0"/>
              </a:rPr>
              <a:t> </a:t>
            </a:r>
            <a:r>
              <a:rPr lang="el-GR" sz="2000" dirty="0" smtClean="0">
                <a:solidFill>
                  <a:srgbClr val="FFFFFF"/>
                </a:solidFill>
                <a:latin typeface="Corbel" charset="0"/>
              </a:rPr>
              <a:t>Λ</a:t>
            </a:r>
            <a:r>
              <a:rPr lang="fr-FR" sz="2000" dirty="0" smtClean="0">
                <a:solidFill>
                  <a:srgbClr val="FFFFFF"/>
                </a:solidFill>
                <a:latin typeface="Corbel" charset="0"/>
              </a:rPr>
              <a:t>?</a:t>
            </a:r>
          </a:p>
          <a:p>
            <a:pPr>
              <a:buFont typeface="Wingdings" charset="2"/>
              <a:buChar char="ü"/>
            </a:pPr>
            <a:r>
              <a:rPr lang="fr-FR" sz="2000" dirty="0" smtClean="0">
                <a:solidFill>
                  <a:srgbClr val="FFFFFF"/>
                </a:solidFill>
                <a:latin typeface="Corbel" charset="0"/>
              </a:rPr>
              <a:t> Change Gravitation  ? </a:t>
            </a:r>
          </a:p>
          <a:p>
            <a:pPr>
              <a:buFont typeface="Wingdings" charset="2"/>
              <a:buChar char="ü"/>
            </a:pPr>
            <a:r>
              <a:rPr lang="fr-FR" sz="2000" dirty="0" smtClean="0">
                <a:solidFill>
                  <a:srgbClr val="FFFFFF"/>
                </a:solidFill>
                <a:latin typeface="Corbel" charset="0"/>
              </a:rPr>
              <a:t> New </a:t>
            </a:r>
            <a:r>
              <a:rPr lang="fr-FR" sz="2000" dirty="0" err="1" smtClean="0">
                <a:solidFill>
                  <a:srgbClr val="FFFFFF"/>
                </a:solidFill>
                <a:latin typeface="Corbel" charset="0"/>
              </a:rPr>
              <a:t>field</a:t>
            </a:r>
            <a:r>
              <a:rPr lang="fr-FR" sz="2000" dirty="0" smtClean="0">
                <a:solidFill>
                  <a:srgbClr val="FFFFFF"/>
                </a:solidFill>
                <a:latin typeface="Corbel" charset="0"/>
              </a:rPr>
              <a:t> (quintessence) ?</a:t>
            </a:r>
          </a:p>
          <a:p>
            <a:pPr>
              <a:buFont typeface="Wingdings" charset="2"/>
              <a:buChar char="ü"/>
            </a:pPr>
            <a:r>
              <a:rPr lang="fr-FR" sz="2000" dirty="0" smtClean="0">
                <a:solidFill>
                  <a:srgbClr val="FFFFFF"/>
                </a:solidFill>
                <a:latin typeface="Corbel" charset="0"/>
              </a:rPr>
              <a:t> </a:t>
            </a:r>
            <a:r>
              <a:rPr lang="fr-FR" sz="2000" dirty="0" err="1" smtClean="0">
                <a:solidFill>
                  <a:srgbClr val="FFFFFF"/>
                </a:solidFill>
                <a:latin typeface="Corbel" charset="0"/>
              </a:rPr>
              <a:t>Inhomogeneities</a:t>
            </a:r>
            <a:r>
              <a:rPr lang="fr-FR" sz="2000" dirty="0" smtClean="0">
                <a:solidFill>
                  <a:srgbClr val="FFFFFF"/>
                </a:solidFill>
                <a:latin typeface="Corbel" charset="0"/>
              </a:rPr>
              <a:t> ? </a:t>
            </a:r>
            <a:endParaRPr lang="fr-FR" sz="2000" dirty="0">
              <a:solidFill>
                <a:schemeClr val="bg1"/>
              </a:solidFill>
              <a:latin typeface="Corbel" charset="0"/>
            </a:endParaRPr>
          </a:p>
        </p:txBody>
      </p:sp>
      <p:pic>
        <p:nvPicPr>
          <p:cNvPr id="3" name="Picture 3" descr="Picture2"/>
          <p:cNvPicPr>
            <a:picLocks noChangeAspect="1" noChangeArrowheads="1"/>
          </p:cNvPicPr>
          <p:nvPr/>
        </p:nvPicPr>
        <p:blipFill>
          <a:blip r:embed="rId3"/>
          <a:srcRect/>
          <a:stretch>
            <a:fillRect/>
          </a:stretch>
        </p:blipFill>
        <p:spPr bwMode="auto">
          <a:xfrm>
            <a:off x="4495800" y="1524000"/>
            <a:ext cx="3713202" cy="3263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86978" name="Rectangle 2"/>
          <p:cNvSpPr>
            <a:spLocks noGrp="1" noChangeArrowheads="1"/>
          </p:cNvSpPr>
          <p:nvPr>
            <p:ph type="title"/>
          </p:nvPr>
        </p:nvSpPr>
        <p:spPr/>
        <p:txBody>
          <a:bodyPr/>
          <a:lstStyle/>
          <a:p>
            <a:r>
              <a:rPr lang="en-US" sz="2400"/>
              <a:t>Periodic System of Elementary Particles</a:t>
            </a:r>
            <a:endParaRPr lang="de-DE" sz="2400"/>
          </a:p>
        </p:txBody>
      </p:sp>
      <p:grpSp>
        <p:nvGrpSpPr>
          <p:cNvPr id="2" name="Group 3"/>
          <p:cNvGrpSpPr>
            <a:grpSpLocks/>
          </p:cNvGrpSpPr>
          <p:nvPr/>
        </p:nvGrpSpPr>
        <p:grpSpPr bwMode="auto">
          <a:xfrm>
            <a:off x="214313" y="2786062"/>
            <a:ext cx="5000625" cy="3786188"/>
            <a:chOff x="144" y="1872"/>
            <a:chExt cx="3360" cy="2544"/>
          </a:xfrm>
        </p:grpSpPr>
        <p:sp>
          <p:nvSpPr>
            <p:cNvPr id="2686980" name="Rectangle 4"/>
            <p:cNvSpPr>
              <a:spLocks noChangeArrowheads="1"/>
            </p:cNvSpPr>
            <p:nvPr/>
          </p:nvSpPr>
          <p:spPr bwMode="auto">
            <a:xfrm>
              <a:off x="1056" y="1872"/>
              <a:ext cx="576" cy="2544"/>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86981" name="Rectangle 5"/>
            <p:cNvSpPr>
              <a:spLocks noChangeArrowheads="1"/>
            </p:cNvSpPr>
            <p:nvPr/>
          </p:nvSpPr>
          <p:spPr bwMode="auto">
            <a:xfrm>
              <a:off x="1680" y="1872"/>
              <a:ext cx="576" cy="2544"/>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86982" name="Rectangle 6"/>
            <p:cNvSpPr>
              <a:spLocks noChangeArrowheads="1"/>
            </p:cNvSpPr>
            <p:nvPr/>
          </p:nvSpPr>
          <p:spPr bwMode="auto">
            <a:xfrm>
              <a:off x="2304" y="1872"/>
              <a:ext cx="576" cy="2256"/>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86983" name="Rectangle 7"/>
            <p:cNvSpPr>
              <a:spLocks noChangeArrowheads="1"/>
            </p:cNvSpPr>
            <p:nvPr/>
          </p:nvSpPr>
          <p:spPr bwMode="auto">
            <a:xfrm>
              <a:off x="2928" y="1872"/>
              <a:ext cx="576" cy="1968"/>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86984" name="Rectangle 8"/>
            <p:cNvSpPr>
              <a:spLocks noChangeArrowheads="1"/>
            </p:cNvSpPr>
            <p:nvPr/>
          </p:nvSpPr>
          <p:spPr bwMode="auto">
            <a:xfrm>
              <a:off x="144" y="2160"/>
              <a:ext cx="3360"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p>
          </p:txBody>
        </p:sp>
        <p:sp>
          <p:nvSpPr>
            <p:cNvPr id="2686985" name="Rectangle 9"/>
            <p:cNvSpPr>
              <a:spLocks noChangeArrowheads="1"/>
            </p:cNvSpPr>
            <p:nvPr/>
          </p:nvSpPr>
          <p:spPr bwMode="auto">
            <a:xfrm>
              <a:off x="144" y="2448"/>
              <a:ext cx="3360"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p>
          </p:txBody>
        </p:sp>
        <p:sp>
          <p:nvSpPr>
            <p:cNvPr id="2686986" name="Rectangle 10"/>
            <p:cNvSpPr>
              <a:spLocks noChangeArrowheads="1"/>
            </p:cNvSpPr>
            <p:nvPr/>
          </p:nvSpPr>
          <p:spPr bwMode="auto">
            <a:xfrm>
              <a:off x="144" y="2736"/>
              <a:ext cx="3360"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p>
          </p:txBody>
        </p:sp>
        <p:sp>
          <p:nvSpPr>
            <p:cNvPr id="2686987" name="Rectangle 11"/>
            <p:cNvSpPr>
              <a:spLocks noChangeArrowheads="1"/>
            </p:cNvSpPr>
            <p:nvPr/>
          </p:nvSpPr>
          <p:spPr bwMode="auto">
            <a:xfrm>
              <a:off x="144" y="3024"/>
              <a:ext cx="3360"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p>
          </p:txBody>
        </p:sp>
        <p:sp>
          <p:nvSpPr>
            <p:cNvPr id="2686988" name="Rectangle 12"/>
            <p:cNvSpPr>
              <a:spLocks noChangeArrowheads="1"/>
            </p:cNvSpPr>
            <p:nvPr/>
          </p:nvSpPr>
          <p:spPr bwMode="auto">
            <a:xfrm>
              <a:off x="1056" y="1872"/>
              <a:ext cx="1200"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Quarks</a:t>
              </a:r>
            </a:p>
          </p:txBody>
        </p:sp>
        <p:sp>
          <p:nvSpPr>
            <p:cNvPr id="2686989" name="Rectangle 13"/>
            <p:cNvSpPr>
              <a:spLocks noChangeArrowheads="1"/>
            </p:cNvSpPr>
            <p:nvPr/>
          </p:nvSpPr>
          <p:spPr bwMode="auto">
            <a:xfrm>
              <a:off x="2304" y="1872"/>
              <a:ext cx="1200"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Leptons</a:t>
              </a:r>
            </a:p>
          </p:txBody>
        </p:sp>
        <p:sp>
          <p:nvSpPr>
            <p:cNvPr id="2686990" name="Rectangle 14"/>
            <p:cNvSpPr>
              <a:spLocks noChangeArrowheads="1"/>
            </p:cNvSpPr>
            <p:nvPr/>
          </p:nvSpPr>
          <p:spPr bwMode="auto">
            <a:xfrm>
              <a:off x="1056" y="2160"/>
              <a:ext cx="576"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r>
                <a:rPr lang="en-US" sz="2000" b="1">
                  <a:solidFill>
                    <a:schemeClr val="bg1"/>
                  </a:solidFill>
                  <a:effectLst>
                    <a:outerShdw blurRad="38100" dist="38100" dir="2700000" algn="tl">
                      <a:srgbClr val="000000"/>
                    </a:outerShdw>
                  </a:effectLst>
                  <a:latin typeface="Symbol" pitchFamily="-109" charset="2"/>
                </a:rPr>
                <a:t>+</a:t>
              </a:r>
              <a:r>
                <a:rPr lang="en-US" sz="2000">
                  <a:solidFill>
                    <a:schemeClr val="bg1"/>
                  </a:solidFill>
                  <a:effectLst>
                    <a:outerShdw blurRad="38100" dist="38100" dir="2700000" algn="tl">
                      <a:srgbClr val="000000"/>
                    </a:outerShdw>
                  </a:effectLst>
                </a:rPr>
                <a:t>2/3</a:t>
              </a:r>
            </a:p>
          </p:txBody>
        </p:sp>
        <p:sp>
          <p:nvSpPr>
            <p:cNvPr id="2686991" name="Rectangle 15"/>
            <p:cNvSpPr>
              <a:spLocks noChangeArrowheads="1"/>
            </p:cNvSpPr>
            <p:nvPr/>
          </p:nvSpPr>
          <p:spPr bwMode="auto">
            <a:xfrm>
              <a:off x="1056" y="2736"/>
              <a:ext cx="576"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c</a:t>
              </a:r>
            </a:p>
          </p:txBody>
        </p:sp>
        <p:sp>
          <p:nvSpPr>
            <p:cNvPr id="2686992" name="Rectangle 16"/>
            <p:cNvSpPr>
              <a:spLocks noChangeArrowheads="1"/>
            </p:cNvSpPr>
            <p:nvPr/>
          </p:nvSpPr>
          <p:spPr bwMode="auto">
            <a:xfrm>
              <a:off x="1056" y="3024"/>
              <a:ext cx="576"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t</a:t>
              </a:r>
            </a:p>
          </p:txBody>
        </p:sp>
        <p:sp>
          <p:nvSpPr>
            <p:cNvPr id="2686993" name="Rectangle 17"/>
            <p:cNvSpPr>
              <a:spLocks noChangeArrowheads="1"/>
            </p:cNvSpPr>
            <p:nvPr/>
          </p:nvSpPr>
          <p:spPr bwMode="auto">
            <a:xfrm>
              <a:off x="1056" y="3312"/>
              <a:ext cx="2448"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Gravitation </a:t>
              </a:r>
            </a:p>
          </p:txBody>
        </p:sp>
        <p:sp>
          <p:nvSpPr>
            <p:cNvPr id="2686994" name="Rectangle 18"/>
            <p:cNvSpPr>
              <a:spLocks noChangeArrowheads="1"/>
            </p:cNvSpPr>
            <p:nvPr/>
          </p:nvSpPr>
          <p:spPr bwMode="auto">
            <a:xfrm>
              <a:off x="1056" y="3600"/>
              <a:ext cx="2448"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Weak Interaction</a:t>
              </a:r>
            </a:p>
          </p:txBody>
        </p:sp>
        <p:sp>
          <p:nvSpPr>
            <p:cNvPr id="2686995" name="Rectangle 19"/>
            <p:cNvSpPr>
              <a:spLocks noChangeArrowheads="1"/>
            </p:cNvSpPr>
            <p:nvPr/>
          </p:nvSpPr>
          <p:spPr bwMode="auto">
            <a:xfrm>
              <a:off x="1056" y="4176"/>
              <a:ext cx="1200"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Strong Int’n </a:t>
              </a:r>
            </a:p>
          </p:txBody>
        </p:sp>
        <p:sp>
          <p:nvSpPr>
            <p:cNvPr id="2686996" name="Rectangle 20"/>
            <p:cNvSpPr>
              <a:spLocks noChangeArrowheads="1"/>
            </p:cNvSpPr>
            <p:nvPr/>
          </p:nvSpPr>
          <p:spPr bwMode="auto">
            <a:xfrm>
              <a:off x="1056" y="3888"/>
              <a:ext cx="1824"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Electromagnetic Int’n</a:t>
              </a:r>
            </a:p>
          </p:txBody>
        </p:sp>
        <p:sp>
          <p:nvSpPr>
            <p:cNvPr id="2686997" name="Rectangle 21"/>
            <p:cNvSpPr>
              <a:spLocks noChangeArrowheads="1"/>
            </p:cNvSpPr>
            <p:nvPr/>
          </p:nvSpPr>
          <p:spPr bwMode="auto">
            <a:xfrm>
              <a:off x="1680" y="2160"/>
              <a:ext cx="576"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r>
                <a:rPr lang="en-US" sz="2000" b="1">
                  <a:solidFill>
                    <a:schemeClr val="bg1"/>
                  </a:solidFill>
                  <a:effectLst>
                    <a:outerShdw blurRad="38100" dist="38100" dir="2700000" algn="tl">
                      <a:srgbClr val="000000"/>
                    </a:outerShdw>
                  </a:effectLst>
                  <a:latin typeface="Symbol" pitchFamily="-109" charset="2"/>
                </a:rPr>
                <a:t>-</a:t>
              </a:r>
              <a:r>
                <a:rPr lang="en-US" sz="2000">
                  <a:solidFill>
                    <a:schemeClr val="bg1"/>
                  </a:solidFill>
                  <a:effectLst>
                    <a:outerShdw blurRad="38100" dist="38100" dir="2700000" algn="tl">
                      <a:srgbClr val="000000"/>
                    </a:outerShdw>
                  </a:effectLst>
                </a:rPr>
                <a:t>1/3 </a:t>
              </a:r>
            </a:p>
          </p:txBody>
        </p:sp>
        <p:sp>
          <p:nvSpPr>
            <p:cNvPr id="2686998" name="Rectangle 22"/>
            <p:cNvSpPr>
              <a:spLocks noChangeArrowheads="1"/>
            </p:cNvSpPr>
            <p:nvPr/>
          </p:nvSpPr>
          <p:spPr bwMode="auto">
            <a:xfrm>
              <a:off x="1680" y="2736"/>
              <a:ext cx="576"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s</a:t>
              </a:r>
            </a:p>
          </p:txBody>
        </p:sp>
        <p:sp>
          <p:nvSpPr>
            <p:cNvPr id="2686999" name="Rectangle 23"/>
            <p:cNvSpPr>
              <a:spLocks noChangeArrowheads="1"/>
            </p:cNvSpPr>
            <p:nvPr/>
          </p:nvSpPr>
          <p:spPr bwMode="auto">
            <a:xfrm>
              <a:off x="1680" y="3024"/>
              <a:ext cx="576"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b</a:t>
              </a:r>
            </a:p>
          </p:txBody>
        </p:sp>
        <p:sp>
          <p:nvSpPr>
            <p:cNvPr id="2687000" name="Rectangle 24"/>
            <p:cNvSpPr>
              <a:spLocks noChangeArrowheads="1"/>
            </p:cNvSpPr>
            <p:nvPr/>
          </p:nvSpPr>
          <p:spPr bwMode="auto">
            <a:xfrm>
              <a:off x="2304" y="2160"/>
              <a:ext cx="576"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a:t>
              </a:r>
              <a:r>
                <a:rPr lang="en-US" sz="2000">
                  <a:solidFill>
                    <a:schemeClr val="bg1"/>
                  </a:solidFill>
                  <a:effectLst>
                    <a:outerShdw blurRad="38100" dist="38100" dir="2700000" algn="tl">
                      <a:srgbClr val="000000"/>
                    </a:outerShdw>
                  </a:effectLst>
                </a:rPr>
                <a:t>1 </a:t>
              </a:r>
            </a:p>
          </p:txBody>
        </p:sp>
        <p:sp>
          <p:nvSpPr>
            <p:cNvPr id="2687001" name="Rectangle 25"/>
            <p:cNvSpPr>
              <a:spLocks noChangeArrowheads="1"/>
            </p:cNvSpPr>
            <p:nvPr/>
          </p:nvSpPr>
          <p:spPr bwMode="auto">
            <a:xfrm>
              <a:off x="2304" y="2736"/>
              <a:ext cx="576"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pPr algn="ctr"/>
              <a:r>
                <a:rPr lang="en-US" sz="2000" b="1">
                  <a:solidFill>
                    <a:srgbClr val="1C1C1C"/>
                  </a:solidFill>
                  <a:effectLst>
                    <a:outerShdw blurRad="38100" dist="38100" dir="2700000" algn="tl">
                      <a:srgbClr val="000000"/>
                    </a:outerShdw>
                  </a:effectLst>
                  <a:latin typeface="Symbol" pitchFamily="-109" charset="2"/>
                </a:rPr>
                <a:t>m</a:t>
              </a:r>
              <a:endParaRPr lang="en-US" sz="2000">
                <a:solidFill>
                  <a:srgbClr val="1C1C1C"/>
                </a:solidFill>
                <a:effectLst>
                  <a:outerShdw blurRad="38100" dist="38100" dir="2700000" algn="tl">
                    <a:srgbClr val="000000"/>
                  </a:outerShdw>
                </a:effectLst>
              </a:endParaRPr>
            </a:p>
          </p:txBody>
        </p:sp>
        <p:sp>
          <p:nvSpPr>
            <p:cNvPr id="2687002" name="Rectangle 26"/>
            <p:cNvSpPr>
              <a:spLocks noChangeArrowheads="1"/>
            </p:cNvSpPr>
            <p:nvPr/>
          </p:nvSpPr>
          <p:spPr bwMode="auto">
            <a:xfrm>
              <a:off x="2928" y="2160"/>
              <a:ext cx="576"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a:solidFill>
                    <a:schemeClr val="bg1"/>
                  </a:solidFill>
                  <a:effectLst>
                    <a:outerShdw blurRad="38100" dist="38100" dir="2700000" algn="tl">
                      <a:srgbClr val="000000"/>
                    </a:outerShdw>
                  </a:effectLst>
                </a:rPr>
                <a:t>0 </a:t>
              </a:r>
            </a:p>
          </p:txBody>
        </p:sp>
        <p:sp>
          <p:nvSpPr>
            <p:cNvPr id="2687003" name="Rectangle 27"/>
            <p:cNvSpPr>
              <a:spLocks noChangeArrowheads="1"/>
            </p:cNvSpPr>
            <p:nvPr/>
          </p:nvSpPr>
          <p:spPr bwMode="auto">
            <a:xfrm>
              <a:off x="144" y="2448"/>
              <a:ext cx="864"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1</a:t>
              </a:r>
              <a:r>
                <a:rPr lang="en-US" sz="2000" baseline="30000">
                  <a:solidFill>
                    <a:srgbClr val="1C1C1C"/>
                  </a:solidFill>
                  <a:effectLst>
                    <a:outerShdw blurRad="38100" dist="38100" dir="2700000" algn="tl">
                      <a:srgbClr val="000000"/>
                    </a:outerShdw>
                  </a:effectLst>
                </a:rPr>
                <a:t>st</a:t>
              </a:r>
              <a:r>
                <a:rPr lang="en-US" sz="2000">
                  <a:solidFill>
                    <a:srgbClr val="1C1C1C"/>
                  </a:solidFill>
                  <a:effectLst>
                    <a:outerShdw blurRad="38100" dist="38100" dir="2700000" algn="tl">
                      <a:srgbClr val="000000"/>
                    </a:outerShdw>
                  </a:effectLst>
                </a:rPr>
                <a:t> Family</a:t>
              </a:r>
            </a:p>
          </p:txBody>
        </p:sp>
        <p:sp>
          <p:nvSpPr>
            <p:cNvPr id="2687004" name="Rectangle 28"/>
            <p:cNvSpPr>
              <a:spLocks noChangeArrowheads="1"/>
            </p:cNvSpPr>
            <p:nvPr/>
          </p:nvSpPr>
          <p:spPr bwMode="auto">
            <a:xfrm>
              <a:off x="144" y="2736"/>
              <a:ext cx="864"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2</a:t>
              </a:r>
              <a:r>
                <a:rPr lang="en-US" sz="2000" baseline="30000">
                  <a:solidFill>
                    <a:srgbClr val="1C1C1C"/>
                  </a:solidFill>
                  <a:effectLst>
                    <a:outerShdw blurRad="38100" dist="38100" dir="2700000" algn="tl">
                      <a:srgbClr val="000000"/>
                    </a:outerShdw>
                  </a:effectLst>
                </a:rPr>
                <a:t>nd</a:t>
              </a:r>
              <a:r>
                <a:rPr lang="en-US" sz="2000">
                  <a:solidFill>
                    <a:srgbClr val="1C1C1C"/>
                  </a:solidFill>
                  <a:effectLst>
                    <a:outerShdw blurRad="38100" dist="38100" dir="2700000" algn="tl">
                      <a:srgbClr val="000000"/>
                    </a:outerShdw>
                  </a:effectLst>
                </a:rPr>
                <a:t> Family </a:t>
              </a:r>
            </a:p>
          </p:txBody>
        </p:sp>
        <p:sp>
          <p:nvSpPr>
            <p:cNvPr id="2687005" name="Rectangle 29"/>
            <p:cNvSpPr>
              <a:spLocks noChangeArrowheads="1"/>
            </p:cNvSpPr>
            <p:nvPr/>
          </p:nvSpPr>
          <p:spPr bwMode="auto">
            <a:xfrm>
              <a:off x="144" y="3024"/>
              <a:ext cx="864"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r>
                <a:rPr lang="en-US" sz="2000">
                  <a:solidFill>
                    <a:srgbClr val="1C1C1C"/>
                  </a:solidFill>
                  <a:effectLst>
                    <a:outerShdw blurRad="38100" dist="38100" dir="2700000" algn="tl">
                      <a:srgbClr val="000000"/>
                    </a:outerShdw>
                  </a:effectLst>
                </a:rPr>
                <a:t>3</a:t>
              </a:r>
              <a:r>
                <a:rPr lang="en-US" sz="2000" baseline="30000">
                  <a:solidFill>
                    <a:srgbClr val="1C1C1C"/>
                  </a:solidFill>
                  <a:effectLst>
                    <a:outerShdw blurRad="38100" dist="38100" dir="2700000" algn="tl">
                      <a:srgbClr val="000000"/>
                    </a:outerShdw>
                  </a:effectLst>
                </a:rPr>
                <a:t>rd</a:t>
              </a:r>
              <a:r>
                <a:rPr lang="en-US" sz="2000">
                  <a:solidFill>
                    <a:srgbClr val="1C1C1C"/>
                  </a:solidFill>
                  <a:effectLst>
                    <a:outerShdw blurRad="38100" dist="38100" dir="2700000" algn="tl">
                      <a:srgbClr val="000000"/>
                    </a:outerShdw>
                  </a:effectLst>
                </a:rPr>
                <a:t> Family</a:t>
              </a:r>
            </a:p>
          </p:txBody>
        </p:sp>
        <p:sp>
          <p:nvSpPr>
            <p:cNvPr id="2687006" name="Rectangle 30"/>
            <p:cNvSpPr>
              <a:spLocks noChangeArrowheads="1"/>
            </p:cNvSpPr>
            <p:nvPr/>
          </p:nvSpPr>
          <p:spPr bwMode="auto">
            <a:xfrm>
              <a:off x="1056" y="2448"/>
              <a:ext cx="576"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u</a:t>
              </a:r>
            </a:p>
          </p:txBody>
        </p:sp>
        <p:sp>
          <p:nvSpPr>
            <p:cNvPr id="2687007" name="Rectangle 31"/>
            <p:cNvSpPr>
              <a:spLocks noChangeArrowheads="1"/>
            </p:cNvSpPr>
            <p:nvPr/>
          </p:nvSpPr>
          <p:spPr bwMode="auto">
            <a:xfrm>
              <a:off x="1680" y="2448"/>
              <a:ext cx="576"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d</a:t>
              </a:r>
            </a:p>
          </p:txBody>
        </p:sp>
        <p:sp>
          <p:nvSpPr>
            <p:cNvPr id="2687008" name="Rectangle 32"/>
            <p:cNvSpPr>
              <a:spLocks noChangeArrowheads="1"/>
            </p:cNvSpPr>
            <p:nvPr/>
          </p:nvSpPr>
          <p:spPr bwMode="auto">
            <a:xfrm>
              <a:off x="2304" y="2448"/>
              <a:ext cx="576"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e</a:t>
              </a:r>
            </a:p>
          </p:txBody>
        </p:sp>
        <p:sp>
          <p:nvSpPr>
            <p:cNvPr id="2687009" name="Rectangle 33"/>
            <p:cNvSpPr>
              <a:spLocks noChangeArrowheads="1"/>
            </p:cNvSpPr>
            <p:nvPr/>
          </p:nvSpPr>
          <p:spPr bwMode="auto">
            <a:xfrm>
              <a:off x="2928" y="2448"/>
              <a:ext cx="576"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graphicFrame>
          <p:nvGraphicFramePr>
            <p:cNvPr id="2687010" name="Object 34"/>
            <p:cNvGraphicFramePr>
              <a:graphicFrameLocks noChangeAspect="1"/>
            </p:cNvGraphicFramePr>
            <p:nvPr/>
          </p:nvGraphicFramePr>
          <p:xfrm>
            <a:off x="3116" y="2489"/>
            <a:ext cx="200" cy="200"/>
          </p:xfrm>
          <a:graphic>
            <a:graphicData uri="http://schemas.openxmlformats.org/presentationml/2006/ole">
              <p:oleObj spid="_x0000_s223249" name="Equation" r:id="rId3" imgW="317160" imgH="317160" progId="Equation.3">
                <p:embed/>
              </p:oleObj>
            </a:graphicData>
          </a:graphic>
        </p:graphicFrame>
        <p:sp>
          <p:nvSpPr>
            <p:cNvPr id="2687011" name="Rectangle 35"/>
            <p:cNvSpPr>
              <a:spLocks noChangeArrowheads="1"/>
            </p:cNvSpPr>
            <p:nvPr/>
          </p:nvSpPr>
          <p:spPr bwMode="auto">
            <a:xfrm>
              <a:off x="2928" y="2736"/>
              <a:ext cx="576"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graphicFrame>
          <p:nvGraphicFramePr>
            <p:cNvPr id="2687012" name="Object 36"/>
            <p:cNvGraphicFramePr>
              <a:graphicFrameLocks noChangeAspect="1"/>
            </p:cNvGraphicFramePr>
            <p:nvPr/>
          </p:nvGraphicFramePr>
          <p:xfrm>
            <a:off x="3112" y="2772"/>
            <a:ext cx="208" cy="224"/>
          </p:xfrm>
          <a:graphic>
            <a:graphicData uri="http://schemas.openxmlformats.org/presentationml/2006/ole">
              <p:oleObj spid="_x0000_s223250" name="Equation" r:id="rId4" imgW="330120" imgH="355320" progId="Equation.3">
                <p:embed/>
              </p:oleObj>
            </a:graphicData>
          </a:graphic>
        </p:graphicFrame>
        <p:sp>
          <p:nvSpPr>
            <p:cNvPr id="2687013" name="Rectangle 37"/>
            <p:cNvSpPr>
              <a:spLocks noChangeArrowheads="1"/>
            </p:cNvSpPr>
            <p:nvPr/>
          </p:nvSpPr>
          <p:spPr bwMode="auto">
            <a:xfrm>
              <a:off x="2304" y="3024"/>
              <a:ext cx="576"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r>
                <a:rPr lang="en-US" sz="2000" b="1">
                  <a:solidFill>
                    <a:srgbClr val="1C1C1C"/>
                  </a:solidFill>
                  <a:effectLst>
                    <a:outerShdw blurRad="38100" dist="38100" dir="2700000" algn="tl">
                      <a:srgbClr val="000000"/>
                    </a:outerShdw>
                  </a:effectLst>
                  <a:latin typeface="Symbol" pitchFamily="-109" charset="2"/>
                </a:rPr>
                <a:t>t</a:t>
              </a:r>
            </a:p>
          </p:txBody>
        </p:sp>
        <p:sp>
          <p:nvSpPr>
            <p:cNvPr id="2687014" name="Rectangle 38"/>
            <p:cNvSpPr>
              <a:spLocks noChangeArrowheads="1"/>
            </p:cNvSpPr>
            <p:nvPr/>
          </p:nvSpPr>
          <p:spPr bwMode="auto">
            <a:xfrm>
              <a:off x="2928" y="3024"/>
              <a:ext cx="576"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graphicFrame>
          <p:nvGraphicFramePr>
            <p:cNvPr id="2687015" name="Object 39"/>
            <p:cNvGraphicFramePr>
              <a:graphicFrameLocks noChangeAspect="1"/>
            </p:cNvGraphicFramePr>
            <p:nvPr/>
          </p:nvGraphicFramePr>
          <p:xfrm>
            <a:off x="3128" y="3061"/>
            <a:ext cx="192" cy="200"/>
          </p:xfrm>
          <a:graphic>
            <a:graphicData uri="http://schemas.openxmlformats.org/presentationml/2006/ole">
              <p:oleObj spid="_x0000_s223251" name="Équation" r:id="rId5" imgW="304560" imgH="317160" progId="Equation.3">
                <p:embed/>
              </p:oleObj>
            </a:graphicData>
          </a:graphic>
        </p:graphicFrame>
        <p:sp>
          <p:nvSpPr>
            <p:cNvPr id="2687016" name="Rectangle 40"/>
            <p:cNvSpPr>
              <a:spLocks noChangeArrowheads="1"/>
            </p:cNvSpPr>
            <p:nvPr/>
          </p:nvSpPr>
          <p:spPr bwMode="auto">
            <a:xfrm>
              <a:off x="144" y="2160"/>
              <a:ext cx="864" cy="240"/>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pPr algn="r"/>
              <a:r>
                <a:rPr lang="en-US" sz="2000">
                  <a:solidFill>
                    <a:srgbClr val="4D4D4D"/>
                  </a:solidFill>
                  <a:effectLst>
                    <a:outerShdw blurRad="38100" dist="38100" dir="2700000" algn="tl">
                      <a:srgbClr val="000000"/>
                    </a:outerShdw>
                  </a:effectLst>
                </a:rPr>
                <a:t>Charge</a:t>
              </a:r>
            </a:p>
          </p:txBody>
        </p:sp>
        <p:sp>
          <p:nvSpPr>
            <p:cNvPr id="2687017" name="Rectangle 41"/>
            <p:cNvSpPr>
              <a:spLocks noChangeArrowheads="1"/>
            </p:cNvSpPr>
            <p:nvPr/>
          </p:nvSpPr>
          <p:spPr bwMode="auto">
            <a:xfrm>
              <a:off x="2928" y="2160"/>
              <a:ext cx="576"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a:solidFill>
                    <a:schemeClr val="bg1"/>
                  </a:solidFill>
                  <a:effectLst>
                    <a:outerShdw blurRad="38100" dist="38100" dir="2700000" algn="tl">
                      <a:srgbClr val="000000"/>
                    </a:outerShdw>
                  </a:effectLst>
                </a:rPr>
                <a:t>0 </a:t>
              </a:r>
            </a:p>
          </p:txBody>
        </p:sp>
      </p:grpSp>
      <p:grpSp>
        <p:nvGrpSpPr>
          <p:cNvPr id="3" name="Group 42"/>
          <p:cNvGrpSpPr>
            <a:grpSpLocks/>
          </p:cNvGrpSpPr>
          <p:nvPr/>
        </p:nvGrpSpPr>
        <p:grpSpPr bwMode="auto">
          <a:xfrm>
            <a:off x="1571626" y="714376"/>
            <a:ext cx="3643313" cy="1928813"/>
            <a:chOff x="1056" y="480"/>
            <a:chExt cx="2448" cy="1296"/>
          </a:xfrm>
        </p:grpSpPr>
        <p:pic>
          <p:nvPicPr>
            <p:cNvPr id="2687019" name="Picture 43" descr="C:\Users\Georg Raffelt\Desktop\matter.jpg"/>
            <p:cNvPicPr>
              <a:picLocks noChangeAspect="1" noChangeArrowheads="1"/>
            </p:cNvPicPr>
            <p:nvPr/>
          </p:nvPicPr>
          <p:blipFill>
            <a:blip r:embed="rId6"/>
            <a:srcRect/>
            <a:stretch>
              <a:fillRect/>
            </a:stretch>
          </p:blipFill>
          <p:spPr bwMode="auto">
            <a:xfrm>
              <a:off x="1056" y="1056"/>
              <a:ext cx="2448" cy="720"/>
            </a:xfrm>
            <a:prstGeom prst="rect">
              <a:avLst/>
            </a:prstGeom>
            <a:noFill/>
          </p:spPr>
        </p:pic>
        <p:sp>
          <p:nvSpPr>
            <p:cNvPr id="2687020" name="Rectangle 44"/>
            <p:cNvSpPr>
              <a:spLocks noChangeArrowheads="1"/>
            </p:cNvSpPr>
            <p:nvPr/>
          </p:nvSpPr>
          <p:spPr bwMode="auto">
            <a:xfrm>
              <a:off x="1056" y="480"/>
              <a:ext cx="2448" cy="480"/>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pPr algn="ctr"/>
              <a:r>
                <a:rPr lang="en-US" b="1" dirty="0">
                  <a:solidFill>
                    <a:schemeClr val="bg1"/>
                  </a:solidFill>
                  <a:effectLst>
                    <a:outerShdw blurRad="38100" dist="38100" dir="2700000" algn="tl">
                      <a:srgbClr val="000000"/>
                    </a:outerShdw>
                  </a:effectLst>
                </a:rPr>
                <a:t>Matter</a:t>
              </a:r>
            </a:p>
          </p:txBody>
        </p:sp>
        <p:sp>
          <p:nvSpPr>
            <p:cNvPr id="2687021" name="Rectangle 45"/>
            <p:cNvSpPr>
              <a:spLocks noChangeArrowheads="1"/>
            </p:cNvSpPr>
            <p:nvPr/>
          </p:nvSpPr>
          <p:spPr bwMode="auto">
            <a:xfrm>
              <a:off x="1056" y="1056"/>
              <a:ext cx="2448" cy="720"/>
            </a:xfrm>
            <a:prstGeom prst="rect">
              <a:avLst/>
            </a:prstGeom>
            <a:noFill/>
            <a:ln w="9525">
              <a:solidFill>
                <a:schemeClr val="tx1"/>
              </a:solidFill>
              <a:miter lim="800000"/>
              <a:headEnd/>
              <a:tailEnd/>
            </a:ln>
            <a:effectLst/>
          </p:spPr>
          <p:txBody>
            <a:bodyPr wrap="none" anchor="ctr">
              <a:prstTxWarp prst="textNoShape">
                <a:avLst/>
              </a:prstTxWarp>
            </a:bodyPr>
            <a:lstStyle/>
            <a:p>
              <a:endParaRPr lang="fr-FR" sz="2000"/>
            </a:p>
          </p:txBody>
        </p:sp>
      </p:grpSp>
      <p:grpSp>
        <p:nvGrpSpPr>
          <p:cNvPr id="4" name="Group 46"/>
          <p:cNvGrpSpPr>
            <a:grpSpLocks/>
          </p:cNvGrpSpPr>
          <p:nvPr/>
        </p:nvGrpSpPr>
        <p:grpSpPr bwMode="auto">
          <a:xfrm>
            <a:off x="5143501" y="714376"/>
            <a:ext cx="3786188" cy="5857875"/>
            <a:chOff x="3456" y="480"/>
            <a:chExt cx="2544" cy="3936"/>
          </a:xfrm>
        </p:grpSpPr>
        <p:sp>
          <p:nvSpPr>
            <p:cNvPr id="2687023" name="Rectangle 47"/>
            <p:cNvSpPr>
              <a:spLocks noChangeArrowheads="1"/>
            </p:cNvSpPr>
            <p:nvPr/>
          </p:nvSpPr>
          <p:spPr bwMode="auto">
            <a:xfrm>
              <a:off x="3504" y="3024"/>
              <a:ext cx="2496"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p>
          </p:txBody>
        </p:sp>
        <p:sp>
          <p:nvSpPr>
            <p:cNvPr id="2687024" name="Rectangle 48"/>
            <p:cNvSpPr>
              <a:spLocks noChangeArrowheads="1"/>
            </p:cNvSpPr>
            <p:nvPr/>
          </p:nvSpPr>
          <p:spPr bwMode="auto">
            <a:xfrm>
              <a:off x="3504" y="2736"/>
              <a:ext cx="2496"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p>
          </p:txBody>
        </p:sp>
        <p:sp>
          <p:nvSpPr>
            <p:cNvPr id="2687025" name="Rectangle 49"/>
            <p:cNvSpPr>
              <a:spLocks noChangeArrowheads="1"/>
            </p:cNvSpPr>
            <p:nvPr/>
          </p:nvSpPr>
          <p:spPr bwMode="auto">
            <a:xfrm>
              <a:off x="3504" y="2448"/>
              <a:ext cx="2496"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p>
          </p:txBody>
        </p:sp>
        <p:sp>
          <p:nvSpPr>
            <p:cNvPr id="2687026" name="Rectangle 50"/>
            <p:cNvSpPr>
              <a:spLocks noChangeArrowheads="1"/>
            </p:cNvSpPr>
            <p:nvPr/>
          </p:nvSpPr>
          <p:spPr bwMode="auto">
            <a:xfrm>
              <a:off x="3504" y="2160"/>
              <a:ext cx="2496"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p>
          </p:txBody>
        </p:sp>
        <p:sp>
          <p:nvSpPr>
            <p:cNvPr id="2687027" name="Rectangle 51"/>
            <p:cNvSpPr>
              <a:spLocks noChangeArrowheads="1"/>
            </p:cNvSpPr>
            <p:nvPr/>
          </p:nvSpPr>
          <p:spPr bwMode="auto">
            <a:xfrm>
              <a:off x="3552" y="1872"/>
              <a:ext cx="576" cy="1968"/>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87028" name="Rectangle 52"/>
            <p:cNvSpPr>
              <a:spLocks noChangeArrowheads="1"/>
            </p:cNvSpPr>
            <p:nvPr/>
          </p:nvSpPr>
          <p:spPr bwMode="auto">
            <a:xfrm>
              <a:off x="4176" y="1872"/>
              <a:ext cx="576" cy="2256"/>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87029" name="Rectangle 53"/>
            <p:cNvSpPr>
              <a:spLocks noChangeArrowheads="1"/>
            </p:cNvSpPr>
            <p:nvPr/>
          </p:nvSpPr>
          <p:spPr bwMode="auto">
            <a:xfrm>
              <a:off x="4800" y="1872"/>
              <a:ext cx="576" cy="2544"/>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87030" name="Rectangle 54"/>
            <p:cNvSpPr>
              <a:spLocks noChangeArrowheads="1"/>
            </p:cNvSpPr>
            <p:nvPr/>
          </p:nvSpPr>
          <p:spPr bwMode="auto">
            <a:xfrm>
              <a:off x="5424" y="1872"/>
              <a:ext cx="576" cy="2544"/>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sp>
          <p:nvSpPr>
            <p:cNvPr id="2687031" name="Rectangle 55"/>
            <p:cNvSpPr>
              <a:spLocks noChangeArrowheads="1"/>
            </p:cNvSpPr>
            <p:nvPr/>
          </p:nvSpPr>
          <p:spPr bwMode="auto">
            <a:xfrm>
              <a:off x="3504" y="3312"/>
              <a:ext cx="2496"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p>
          </p:txBody>
        </p:sp>
        <p:sp>
          <p:nvSpPr>
            <p:cNvPr id="2687032" name="Rectangle 56"/>
            <p:cNvSpPr>
              <a:spLocks noChangeArrowheads="1"/>
            </p:cNvSpPr>
            <p:nvPr/>
          </p:nvSpPr>
          <p:spPr bwMode="auto">
            <a:xfrm>
              <a:off x="3504" y="3600"/>
              <a:ext cx="2496"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endParaRPr lang="en-US" sz="2000">
                <a:solidFill>
                  <a:schemeClr val="bg1"/>
                </a:solidFill>
                <a:effectLst>
                  <a:outerShdw blurRad="38100" dist="38100" dir="2700000" algn="tl">
                    <a:srgbClr val="000000"/>
                  </a:outerShdw>
                </a:effectLst>
              </a:endParaRPr>
            </a:p>
          </p:txBody>
        </p:sp>
        <p:sp>
          <p:nvSpPr>
            <p:cNvPr id="2687033" name="Rectangle 57"/>
            <p:cNvSpPr>
              <a:spLocks noChangeArrowheads="1"/>
            </p:cNvSpPr>
            <p:nvPr/>
          </p:nvSpPr>
          <p:spPr bwMode="auto">
            <a:xfrm>
              <a:off x="3552" y="2448"/>
              <a:ext cx="576"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sp>
          <p:nvSpPr>
            <p:cNvPr id="2687034" name="Rectangle 58"/>
            <p:cNvSpPr>
              <a:spLocks noChangeArrowheads="1"/>
            </p:cNvSpPr>
            <p:nvPr/>
          </p:nvSpPr>
          <p:spPr bwMode="auto">
            <a:xfrm>
              <a:off x="4176" y="2448"/>
              <a:ext cx="576"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endParaRPr lang="en-US" sz="2000" baseline="30000">
                <a:solidFill>
                  <a:srgbClr val="1C1C1C"/>
                </a:solidFill>
                <a:effectLst>
                  <a:outerShdw blurRad="38100" dist="38100" dir="2700000" algn="tl">
                    <a:srgbClr val="000000"/>
                  </a:outerShdw>
                </a:effectLst>
              </a:endParaRPr>
            </a:p>
          </p:txBody>
        </p:sp>
        <p:sp>
          <p:nvSpPr>
            <p:cNvPr id="2687035" name="Rectangle 59"/>
            <p:cNvSpPr>
              <a:spLocks noChangeArrowheads="1"/>
            </p:cNvSpPr>
            <p:nvPr/>
          </p:nvSpPr>
          <p:spPr bwMode="auto">
            <a:xfrm>
              <a:off x="4800" y="2448"/>
              <a:ext cx="576"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sp>
          <p:nvSpPr>
            <p:cNvPr id="2687036" name="Rectangle 60"/>
            <p:cNvSpPr>
              <a:spLocks noChangeArrowheads="1"/>
            </p:cNvSpPr>
            <p:nvPr/>
          </p:nvSpPr>
          <p:spPr bwMode="auto">
            <a:xfrm>
              <a:off x="5424" y="2448"/>
              <a:ext cx="576" cy="240"/>
            </a:xfrm>
            <a:prstGeom prst="rect">
              <a:avLst/>
            </a:prstGeom>
            <a:solidFill>
              <a:srgbClr val="FFFF00"/>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sp>
          <p:nvSpPr>
            <p:cNvPr id="2687037" name="Rectangle 61"/>
            <p:cNvSpPr>
              <a:spLocks noChangeArrowheads="1"/>
            </p:cNvSpPr>
            <p:nvPr/>
          </p:nvSpPr>
          <p:spPr bwMode="auto">
            <a:xfrm>
              <a:off x="3552" y="2736"/>
              <a:ext cx="576"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pPr algn="ctr"/>
              <a:endParaRPr lang="en-US" sz="2000">
                <a:solidFill>
                  <a:srgbClr val="1C1C1C"/>
                </a:solidFill>
                <a:effectLst>
                  <a:outerShdw blurRad="38100" dist="38100" dir="2700000" algn="tl">
                    <a:srgbClr val="000000"/>
                  </a:outerShdw>
                </a:effectLst>
              </a:endParaRPr>
            </a:p>
          </p:txBody>
        </p:sp>
        <p:sp>
          <p:nvSpPr>
            <p:cNvPr id="2687038" name="Rectangle 62"/>
            <p:cNvSpPr>
              <a:spLocks noChangeArrowheads="1"/>
            </p:cNvSpPr>
            <p:nvPr/>
          </p:nvSpPr>
          <p:spPr bwMode="auto">
            <a:xfrm>
              <a:off x="4176" y="2736"/>
              <a:ext cx="576"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pPr algn="ctr"/>
              <a:endParaRPr lang="en-US" sz="2000">
                <a:solidFill>
                  <a:srgbClr val="1C1C1C"/>
                </a:solidFill>
                <a:effectLst>
                  <a:outerShdw blurRad="38100" dist="38100" dir="2700000" algn="tl">
                    <a:srgbClr val="000000"/>
                  </a:outerShdw>
                </a:effectLst>
              </a:endParaRPr>
            </a:p>
          </p:txBody>
        </p:sp>
        <p:sp>
          <p:nvSpPr>
            <p:cNvPr id="2687039" name="Rectangle 63"/>
            <p:cNvSpPr>
              <a:spLocks noChangeArrowheads="1"/>
            </p:cNvSpPr>
            <p:nvPr/>
          </p:nvSpPr>
          <p:spPr bwMode="auto">
            <a:xfrm>
              <a:off x="4800" y="2736"/>
              <a:ext cx="576"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pPr algn="ctr"/>
              <a:endParaRPr lang="en-US" sz="2000">
                <a:solidFill>
                  <a:srgbClr val="1C1C1C"/>
                </a:solidFill>
                <a:effectLst>
                  <a:outerShdw blurRad="38100" dist="38100" dir="2700000" algn="tl">
                    <a:srgbClr val="000000"/>
                  </a:outerShdw>
                </a:effectLst>
              </a:endParaRPr>
            </a:p>
          </p:txBody>
        </p:sp>
        <p:sp>
          <p:nvSpPr>
            <p:cNvPr id="2687040" name="Rectangle 64"/>
            <p:cNvSpPr>
              <a:spLocks noChangeArrowheads="1"/>
            </p:cNvSpPr>
            <p:nvPr/>
          </p:nvSpPr>
          <p:spPr bwMode="auto">
            <a:xfrm>
              <a:off x="5424" y="2736"/>
              <a:ext cx="576" cy="240"/>
            </a:xfrm>
            <a:prstGeom prst="rect">
              <a:avLst/>
            </a:prstGeom>
            <a:solidFill>
              <a:srgbClr val="00CCFF"/>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sp>
          <p:nvSpPr>
            <p:cNvPr id="2687041" name="Rectangle 65"/>
            <p:cNvSpPr>
              <a:spLocks noChangeArrowheads="1"/>
            </p:cNvSpPr>
            <p:nvPr/>
          </p:nvSpPr>
          <p:spPr bwMode="auto">
            <a:xfrm>
              <a:off x="3552" y="3024"/>
              <a:ext cx="576"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endParaRPr lang="en-US" sz="2000">
                <a:solidFill>
                  <a:srgbClr val="1C1C1C"/>
                </a:solidFill>
                <a:effectLst>
                  <a:outerShdw blurRad="38100" dist="38100" dir="2700000" algn="tl">
                    <a:srgbClr val="000000"/>
                  </a:outerShdw>
                </a:effectLst>
              </a:endParaRPr>
            </a:p>
          </p:txBody>
        </p:sp>
        <p:sp>
          <p:nvSpPr>
            <p:cNvPr id="2687042" name="Rectangle 66"/>
            <p:cNvSpPr>
              <a:spLocks noChangeArrowheads="1"/>
            </p:cNvSpPr>
            <p:nvPr/>
          </p:nvSpPr>
          <p:spPr bwMode="auto">
            <a:xfrm>
              <a:off x="4176" y="3024"/>
              <a:ext cx="576"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endParaRPr lang="en-US" sz="2000">
                <a:solidFill>
                  <a:srgbClr val="1C1C1C"/>
                </a:solidFill>
                <a:effectLst>
                  <a:outerShdw blurRad="38100" dist="38100" dir="2700000" algn="tl">
                    <a:srgbClr val="000000"/>
                  </a:outerShdw>
                </a:effectLst>
              </a:endParaRPr>
            </a:p>
          </p:txBody>
        </p:sp>
        <p:sp>
          <p:nvSpPr>
            <p:cNvPr id="2687043" name="Rectangle 67"/>
            <p:cNvSpPr>
              <a:spLocks noChangeArrowheads="1"/>
            </p:cNvSpPr>
            <p:nvPr/>
          </p:nvSpPr>
          <p:spPr bwMode="auto">
            <a:xfrm>
              <a:off x="4800" y="3024"/>
              <a:ext cx="576"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endParaRPr lang="en-US" sz="2000" b="1">
                <a:solidFill>
                  <a:srgbClr val="1C1C1C"/>
                </a:solidFill>
                <a:effectLst>
                  <a:outerShdw blurRad="38100" dist="38100" dir="2700000" algn="tl">
                    <a:srgbClr val="000000"/>
                  </a:outerShdw>
                </a:effectLst>
                <a:latin typeface="Symbol" pitchFamily="-109" charset="2"/>
              </a:endParaRPr>
            </a:p>
          </p:txBody>
        </p:sp>
        <p:sp>
          <p:nvSpPr>
            <p:cNvPr id="2687044" name="Rectangle 68"/>
            <p:cNvSpPr>
              <a:spLocks noChangeArrowheads="1"/>
            </p:cNvSpPr>
            <p:nvPr/>
          </p:nvSpPr>
          <p:spPr bwMode="auto">
            <a:xfrm>
              <a:off x="5424" y="3024"/>
              <a:ext cx="576" cy="240"/>
            </a:xfrm>
            <a:prstGeom prst="rect">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sp>
          <p:nvSpPr>
            <p:cNvPr id="2687045" name="Rectangle 69"/>
            <p:cNvSpPr>
              <a:spLocks noChangeArrowheads="1"/>
            </p:cNvSpPr>
            <p:nvPr/>
          </p:nvSpPr>
          <p:spPr bwMode="auto">
            <a:xfrm>
              <a:off x="4800" y="1872"/>
              <a:ext cx="1200"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Anti-Quarks</a:t>
              </a:r>
            </a:p>
          </p:txBody>
        </p:sp>
        <p:sp>
          <p:nvSpPr>
            <p:cNvPr id="2687046" name="Rectangle 70"/>
            <p:cNvSpPr>
              <a:spLocks noChangeArrowheads="1"/>
            </p:cNvSpPr>
            <p:nvPr/>
          </p:nvSpPr>
          <p:spPr bwMode="auto">
            <a:xfrm flipH="1">
              <a:off x="3552" y="1872"/>
              <a:ext cx="1200"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Anti-Leptons</a:t>
              </a:r>
            </a:p>
          </p:txBody>
        </p:sp>
        <p:sp>
          <p:nvSpPr>
            <p:cNvPr id="2687047" name="Rectangle 71"/>
            <p:cNvSpPr>
              <a:spLocks noChangeArrowheads="1"/>
            </p:cNvSpPr>
            <p:nvPr/>
          </p:nvSpPr>
          <p:spPr bwMode="auto">
            <a:xfrm>
              <a:off x="5424" y="2160"/>
              <a:ext cx="576"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 </a:t>
              </a:r>
              <a:r>
                <a:rPr lang="en-US" sz="2000" b="1">
                  <a:solidFill>
                    <a:schemeClr val="bg1"/>
                  </a:solidFill>
                  <a:effectLst>
                    <a:outerShdw blurRad="38100" dist="38100" dir="2700000" algn="tl">
                      <a:srgbClr val="000000"/>
                    </a:outerShdw>
                  </a:effectLst>
                  <a:latin typeface="Symbol" pitchFamily="-109" charset="2"/>
                </a:rPr>
                <a:t>-</a:t>
              </a:r>
              <a:r>
                <a:rPr lang="en-US" sz="2000">
                  <a:solidFill>
                    <a:schemeClr val="bg1"/>
                  </a:solidFill>
                  <a:effectLst>
                    <a:outerShdw blurRad="38100" dist="38100" dir="2700000" algn="tl">
                      <a:srgbClr val="000000"/>
                    </a:outerShdw>
                  </a:effectLst>
                </a:rPr>
                <a:t>2/3</a:t>
              </a:r>
            </a:p>
          </p:txBody>
        </p:sp>
        <p:sp>
          <p:nvSpPr>
            <p:cNvPr id="2687048" name="Rectangle 72"/>
            <p:cNvSpPr>
              <a:spLocks noChangeArrowheads="1"/>
            </p:cNvSpPr>
            <p:nvPr/>
          </p:nvSpPr>
          <p:spPr bwMode="auto">
            <a:xfrm>
              <a:off x="4800" y="2160"/>
              <a:ext cx="576" cy="240"/>
            </a:xfrm>
            <a:prstGeom prst="rect">
              <a:avLst/>
            </a:prstGeom>
            <a:solidFill>
              <a:srgbClr val="003399"/>
            </a:solidFill>
            <a:ln w="9525">
              <a:solidFill>
                <a:schemeClr val="tx1"/>
              </a:solidFill>
              <a:miter lim="800000"/>
              <a:headEnd/>
              <a:tailEnd/>
            </a:ln>
            <a:effectLst/>
          </p:spPr>
          <p:txBody>
            <a:bodyPr wrap="none" anchor="ctr">
              <a:prstTxWarp prst="textNoShape">
                <a:avLst/>
              </a:prstTxWarp>
            </a:bodyPr>
            <a:lstStyle/>
            <a:p>
              <a:r>
                <a:rPr lang="en-US" sz="2000" b="1">
                  <a:solidFill>
                    <a:schemeClr val="bg1"/>
                  </a:solidFill>
                  <a:effectLst>
                    <a:outerShdw blurRad="38100" dist="38100" dir="2700000" algn="tl">
                      <a:srgbClr val="000000"/>
                    </a:outerShdw>
                  </a:effectLst>
                  <a:latin typeface="Symbol" pitchFamily="-109" charset="2"/>
                </a:rPr>
                <a:t>+</a:t>
              </a:r>
              <a:r>
                <a:rPr lang="en-US" sz="2000">
                  <a:solidFill>
                    <a:schemeClr val="bg1"/>
                  </a:solidFill>
                  <a:effectLst>
                    <a:outerShdw blurRad="38100" dist="38100" dir="2700000" algn="tl">
                      <a:srgbClr val="000000"/>
                    </a:outerShdw>
                  </a:effectLst>
                </a:rPr>
                <a:t>1/3 </a:t>
              </a:r>
            </a:p>
          </p:txBody>
        </p:sp>
        <p:sp>
          <p:nvSpPr>
            <p:cNvPr id="2687049" name="Rectangle 73"/>
            <p:cNvSpPr>
              <a:spLocks noChangeArrowheads="1"/>
            </p:cNvSpPr>
            <p:nvPr/>
          </p:nvSpPr>
          <p:spPr bwMode="auto">
            <a:xfrm>
              <a:off x="3552" y="2160"/>
              <a:ext cx="576"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a:solidFill>
                    <a:schemeClr val="bg1"/>
                  </a:solidFill>
                  <a:effectLst>
                    <a:outerShdw blurRad="38100" dist="38100" dir="2700000" algn="tl">
                      <a:srgbClr val="000000"/>
                    </a:outerShdw>
                  </a:effectLst>
                </a:rPr>
                <a:t>0 </a:t>
              </a:r>
            </a:p>
          </p:txBody>
        </p:sp>
        <p:sp>
          <p:nvSpPr>
            <p:cNvPr id="2687050" name="Rectangle 74"/>
            <p:cNvSpPr>
              <a:spLocks noChangeArrowheads="1"/>
            </p:cNvSpPr>
            <p:nvPr/>
          </p:nvSpPr>
          <p:spPr bwMode="auto">
            <a:xfrm>
              <a:off x="4176" y="2160"/>
              <a:ext cx="576"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latin typeface="Symbol" pitchFamily="-109" charset="2"/>
                </a:rPr>
                <a:t>+</a:t>
              </a:r>
              <a:r>
                <a:rPr lang="en-US" sz="2000">
                  <a:solidFill>
                    <a:schemeClr val="bg1"/>
                  </a:solidFill>
                  <a:effectLst>
                    <a:outerShdw blurRad="38100" dist="38100" dir="2700000" algn="tl">
                      <a:srgbClr val="000000"/>
                    </a:outerShdw>
                  </a:effectLst>
                </a:rPr>
                <a:t>1 </a:t>
              </a:r>
            </a:p>
          </p:txBody>
        </p:sp>
        <p:graphicFrame>
          <p:nvGraphicFramePr>
            <p:cNvPr id="2687051" name="Object 75"/>
            <p:cNvGraphicFramePr>
              <a:graphicFrameLocks noChangeAspect="1"/>
            </p:cNvGraphicFramePr>
            <p:nvPr/>
          </p:nvGraphicFramePr>
          <p:xfrm>
            <a:off x="3740" y="2489"/>
            <a:ext cx="200" cy="200"/>
          </p:xfrm>
          <a:graphic>
            <a:graphicData uri="http://schemas.openxmlformats.org/presentationml/2006/ole">
              <p:oleObj spid="_x0000_s223237" name="Equation" r:id="rId7" imgW="317160" imgH="317160" progId="Equation.3">
                <p:embed/>
              </p:oleObj>
            </a:graphicData>
          </a:graphic>
        </p:graphicFrame>
        <p:graphicFrame>
          <p:nvGraphicFramePr>
            <p:cNvPr id="2687052" name="Object 76"/>
            <p:cNvGraphicFramePr>
              <a:graphicFrameLocks noChangeAspect="1"/>
            </p:cNvGraphicFramePr>
            <p:nvPr/>
          </p:nvGraphicFramePr>
          <p:xfrm>
            <a:off x="4356" y="2426"/>
            <a:ext cx="208" cy="224"/>
          </p:xfrm>
          <a:graphic>
            <a:graphicData uri="http://schemas.openxmlformats.org/presentationml/2006/ole">
              <p:oleObj spid="_x0000_s223238" name="Equation" r:id="rId8" imgW="330120" imgH="355320" progId="Equation.3">
                <p:embed/>
              </p:oleObj>
            </a:graphicData>
          </a:graphic>
        </p:graphicFrame>
        <p:graphicFrame>
          <p:nvGraphicFramePr>
            <p:cNvPr id="2687053" name="Object 77"/>
            <p:cNvGraphicFramePr>
              <a:graphicFrameLocks noChangeAspect="1"/>
            </p:cNvGraphicFramePr>
            <p:nvPr/>
          </p:nvGraphicFramePr>
          <p:xfrm>
            <a:off x="5024" y="2477"/>
            <a:ext cx="128" cy="176"/>
          </p:xfrm>
          <a:graphic>
            <a:graphicData uri="http://schemas.openxmlformats.org/presentationml/2006/ole">
              <p:oleObj spid="_x0000_s223239" name="Equation" r:id="rId9" imgW="203040" imgH="279360" progId="Equation.3">
                <p:embed/>
              </p:oleObj>
            </a:graphicData>
          </a:graphic>
        </p:graphicFrame>
        <p:graphicFrame>
          <p:nvGraphicFramePr>
            <p:cNvPr id="2687054" name="Object 78"/>
            <p:cNvGraphicFramePr>
              <a:graphicFrameLocks noChangeAspect="1"/>
            </p:cNvGraphicFramePr>
            <p:nvPr/>
          </p:nvGraphicFramePr>
          <p:xfrm>
            <a:off x="5644" y="2506"/>
            <a:ext cx="120" cy="144"/>
          </p:xfrm>
          <a:graphic>
            <a:graphicData uri="http://schemas.openxmlformats.org/presentationml/2006/ole">
              <p:oleObj spid="_x0000_s223240" name="Equation" r:id="rId10" imgW="190440" imgH="228600" progId="Equation.3">
                <p:embed/>
              </p:oleObj>
            </a:graphicData>
          </a:graphic>
        </p:graphicFrame>
        <p:graphicFrame>
          <p:nvGraphicFramePr>
            <p:cNvPr id="2687055" name="Object 79"/>
            <p:cNvGraphicFramePr>
              <a:graphicFrameLocks noChangeAspect="1"/>
            </p:cNvGraphicFramePr>
            <p:nvPr/>
          </p:nvGraphicFramePr>
          <p:xfrm>
            <a:off x="3740" y="2770"/>
            <a:ext cx="208" cy="224"/>
          </p:xfrm>
          <a:graphic>
            <a:graphicData uri="http://schemas.openxmlformats.org/presentationml/2006/ole">
              <p:oleObj spid="_x0000_s223241" name="Equation" r:id="rId11" imgW="330120" imgH="355320" progId="Equation.3">
                <p:embed/>
              </p:oleObj>
            </a:graphicData>
          </a:graphic>
        </p:graphicFrame>
        <p:graphicFrame>
          <p:nvGraphicFramePr>
            <p:cNvPr id="2687056" name="Object 80"/>
            <p:cNvGraphicFramePr>
              <a:graphicFrameLocks noChangeAspect="1"/>
            </p:cNvGraphicFramePr>
            <p:nvPr/>
          </p:nvGraphicFramePr>
          <p:xfrm>
            <a:off x="3744" y="3060"/>
            <a:ext cx="192" cy="200"/>
          </p:xfrm>
          <a:graphic>
            <a:graphicData uri="http://schemas.openxmlformats.org/presentationml/2006/ole">
              <p:oleObj spid="_x0000_s223242" name="Equation" r:id="rId12" imgW="304560" imgH="317160" progId="Equation.3">
                <p:embed/>
              </p:oleObj>
            </a:graphicData>
          </a:graphic>
        </p:graphicFrame>
        <p:graphicFrame>
          <p:nvGraphicFramePr>
            <p:cNvPr id="2687057" name="Object 81"/>
            <p:cNvGraphicFramePr>
              <a:graphicFrameLocks noChangeAspect="1"/>
            </p:cNvGraphicFramePr>
            <p:nvPr/>
          </p:nvGraphicFramePr>
          <p:xfrm>
            <a:off x="4355" y="2715"/>
            <a:ext cx="216" cy="256"/>
          </p:xfrm>
          <a:graphic>
            <a:graphicData uri="http://schemas.openxmlformats.org/presentationml/2006/ole">
              <p:oleObj spid="_x0000_s223243" name="Equation" r:id="rId13" imgW="342720" imgH="406080" progId="Equation.3">
                <p:embed/>
              </p:oleObj>
            </a:graphicData>
          </a:graphic>
        </p:graphicFrame>
        <p:graphicFrame>
          <p:nvGraphicFramePr>
            <p:cNvPr id="2687058" name="Object 82"/>
            <p:cNvGraphicFramePr>
              <a:graphicFrameLocks noChangeAspect="1"/>
            </p:cNvGraphicFramePr>
            <p:nvPr/>
          </p:nvGraphicFramePr>
          <p:xfrm>
            <a:off x="4368" y="3000"/>
            <a:ext cx="192" cy="224"/>
          </p:xfrm>
          <a:graphic>
            <a:graphicData uri="http://schemas.openxmlformats.org/presentationml/2006/ole">
              <p:oleObj spid="_x0000_s223244" name="Equation" r:id="rId14" imgW="304560" imgH="355320" progId="Equation.3">
                <p:embed/>
              </p:oleObj>
            </a:graphicData>
          </a:graphic>
        </p:graphicFrame>
        <p:graphicFrame>
          <p:nvGraphicFramePr>
            <p:cNvPr id="2687059" name="Object 83"/>
            <p:cNvGraphicFramePr>
              <a:graphicFrameLocks noChangeAspect="1"/>
            </p:cNvGraphicFramePr>
            <p:nvPr/>
          </p:nvGraphicFramePr>
          <p:xfrm>
            <a:off x="5036" y="2792"/>
            <a:ext cx="104" cy="144"/>
          </p:xfrm>
          <a:graphic>
            <a:graphicData uri="http://schemas.openxmlformats.org/presentationml/2006/ole">
              <p:oleObj spid="_x0000_s223245" name="Equation" r:id="rId15" imgW="164880" imgH="228600" progId="Equation.3">
                <p:embed/>
              </p:oleObj>
            </a:graphicData>
          </a:graphic>
        </p:graphicFrame>
        <p:graphicFrame>
          <p:nvGraphicFramePr>
            <p:cNvPr id="2687060" name="Object 84"/>
            <p:cNvGraphicFramePr>
              <a:graphicFrameLocks noChangeAspect="1"/>
            </p:cNvGraphicFramePr>
            <p:nvPr/>
          </p:nvGraphicFramePr>
          <p:xfrm>
            <a:off x="5024" y="3050"/>
            <a:ext cx="128" cy="176"/>
          </p:xfrm>
          <a:graphic>
            <a:graphicData uri="http://schemas.openxmlformats.org/presentationml/2006/ole">
              <p:oleObj spid="_x0000_s223246" name="Equation" r:id="rId16" imgW="203040" imgH="279360" progId="Equation.3">
                <p:embed/>
              </p:oleObj>
            </a:graphicData>
          </a:graphic>
        </p:graphicFrame>
        <p:graphicFrame>
          <p:nvGraphicFramePr>
            <p:cNvPr id="2687061" name="Object 85"/>
            <p:cNvGraphicFramePr>
              <a:graphicFrameLocks noChangeAspect="1"/>
            </p:cNvGraphicFramePr>
            <p:nvPr/>
          </p:nvGraphicFramePr>
          <p:xfrm>
            <a:off x="5656" y="2787"/>
            <a:ext cx="112" cy="144"/>
          </p:xfrm>
          <a:graphic>
            <a:graphicData uri="http://schemas.openxmlformats.org/presentationml/2006/ole">
              <p:oleObj spid="_x0000_s223247" name="Equation" r:id="rId17" imgW="177480" imgH="228600" progId="Equation.3">
                <p:embed/>
              </p:oleObj>
            </a:graphicData>
          </a:graphic>
        </p:graphicFrame>
        <p:graphicFrame>
          <p:nvGraphicFramePr>
            <p:cNvPr id="2687062" name="Object 86"/>
            <p:cNvGraphicFramePr>
              <a:graphicFrameLocks noChangeAspect="1"/>
            </p:cNvGraphicFramePr>
            <p:nvPr/>
          </p:nvGraphicFramePr>
          <p:xfrm>
            <a:off x="5664" y="3057"/>
            <a:ext cx="96" cy="168"/>
          </p:xfrm>
          <a:graphic>
            <a:graphicData uri="http://schemas.openxmlformats.org/presentationml/2006/ole">
              <p:oleObj spid="_x0000_s223248" name="Equation" r:id="rId18" imgW="152280" imgH="266400" progId="Equation.3">
                <p:embed/>
              </p:oleObj>
            </a:graphicData>
          </a:graphic>
        </p:graphicFrame>
        <p:sp>
          <p:nvSpPr>
            <p:cNvPr id="2687063" name="Rectangle 87"/>
            <p:cNvSpPr>
              <a:spLocks noChangeArrowheads="1"/>
            </p:cNvSpPr>
            <p:nvPr/>
          </p:nvSpPr>
          <p:spPr bwMode="auto">
            <a:xfrm>
              <a:off x="4800" y="4176"/>
              <a:ext cx="1200"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Strong Int’n</a:t>
              </a:r>
            </a:p>
          </p:txBody>
        </p:sp>
        <p:sp>
          <p:nvSpPr>
            <p:cNvPr id="2687064" name="Rectangle 88"/>
            <p:cNvSpPr>
              <a:spLocks noChangeArrowheads="1"/>
            </p:cNvSpPr>
            <p:nvPr/>
          </p:nvSpPr>
          <p:spPr bwMode="auto">
            <a:xfrm>
              <a:off x="4176" y="3888"/>
              <a:ext cx="1824" cy="240"/>
            </a:xfrm>
            <a:prstGeom prst="rect">
              <a:avLst/>
            </a:prstGeom>
            <a:solidFill>
              <a:srgbClr val="4D4D4D"/>
            </a:solidFill>
            <a:ln w="9525">
              <a:solidFill>
                <a:schemeClr val="tx1"/>
              </a:solidFill>
              <a:miter lim="800000"/>
              <a:headEnd/>
              <a:tailEnd/>
            </a:ln>
            <a:effectLst/>
          </p:spPr>
          <p:txBody>
            <a:bodyPr wrap="none" anchor="ctr">
              <a:prstTxWarp prst="textNoShape">
                <a:avLst/>
              </a:prstTxWarp>
            </a:bodyPr>
            <a:lstStyle/>
            <a:p>
              <a:r>
                <a:rPr lang="en-US" sz="2000">
                  <a:solidFill>
                    <a:schemeClr val="bg1"/>
                  </a:solidFill>
                  <a:effectLst>
                    <a:outerShdw blurRad="38100" dist="38100" dir="2700000" algn="tl">
                      <a:srgbClr val="000000"/>
                    </a:outerShdw>
                  </a:effectLst>
                </a:rPr>
                <a:t>Electromagnetic Int’n</a:t>
              </a:r>
            </a:p>
          </p:txBody>
        </p:sp>
        <p:sp>
          <p:nvSpPr>
            <p:cNvPr id="2687065" name="Rectangle 89"/>
            <p:cNvSpPr>
              <a:spLocks noChangeArrowheads="1"/>
            </p:cNvSpPr>
            <p:nvPr/>
          </p:nvSpPr>
          <p:spPr bwMode="auto">
            <a:xfrm>
              <a:off x="3552" y="480"/>
              <a:ext cx="2448" cy="480"/>
            </a:xfrm>
            <a:prstGeom prst="rect">
              <a:avLst/>
            </a:prstGeom>
            <a:solidFill>
              <a:srgbClr val="336699"/>
            </a:solidFill>
            <a:ln w="9525">
              <a:solidFill>
                <a:schemeClr val="tx1"/>
              </a:solidFill>
              <a:miter lim="800000"/>
              <a:headEnd/>
              <a:tailEnd/>
            </a:ln>
            <a:effectLst/>
          </p:spPr>
          <p:txBody>
            <a:bodyPr wrap="none" anchor="ctr">
              <a:prstTxWarp prst="textNoShape">
                <a:avLst/>
              </a:prstTxWarp>
            </a:bodyPr>
            <a:lstStyle/>
            <a:p>
              <a:pPr algn="ctr"/>
              <a:r>
                <a:rPr lang="en-US" b="1" dirty="0">
                  <a:solidFill>
                    <a:schemeClr val="bg1"/>
                  </a:solidFill>
                  <a:effectLst>
                    <a:outerShdw blurRad="38100" dist="38100" dir="2700000" algn="tl">
                      <a:srgbClr val="000000"/>
                    </a:outerShdw>
                  </a:effectLst>
                </a:rPr>
                <a:t>Antimatter</a:t>
              </a:r>
            </a:p>
          </p:txBody>
        </p:sp>
        <p:sp>
          <p:nvSpPr>
            <p:cNvPr id="2687066" name="Rectangle 90"/>
            <p:cNvSpPr>
              <a:spLocks noChangeArrowheads="1"/>
            </p:cNvSpPr>
            <p:nvPr/>
          </p:nvSpPr>
          <p:spPr bwMode="auto">
            <a:xfrm>
              <a:off x="3456" y="3312"/>
              <a:ext cx="576" cy="240"/>
            </a:xfrm>
            <a:prstGeom prst="rect">
              <a:avLst/>
            </a:prstGeom>
            <a:solidFill>
              <a:srgbClr val="4D4D4D"/>
            </a:solidFill>
            <a:ln w="9525">
              <a:noFill/>
              <a:miter lim="800000"/>
              <a:headEnd/>
              <a:tailEnd/>
            </a:ln>
            <a:effectLst/>
          </p:spPr>
          <p:txBody>
            <a:bodyPr wrap="none" anchor="ctr">
              <a:prstTxWarp prst="textNoShape">
                <a:avLst/>
              </a:prstTxWarp>
            </a:bodyPr>
            <a:lstStyle/>
            <a:p>
              <a:endParaRPr lang="fr-FR" sz="2000"/>
            </a:p>
          </p:txBody>
        </p:sp>
        <p:sp>
          <p:nvSpPr>
            <p:cNvPr id="2687067" name="Rectangle 91"/>
            <p:cNvSpPr>
              <a:spLocks noChangeArrowheads="1"/>
            </p:cNvSpPr>
            <p:nvPr/>
          </p:nvSpPr>
          <p:spPr bwMode="auto">
            <a:xfrm>
              <a:off x="3456" y="3600"/>
              <a:ext cx="576" cy="240"/>
            </a:xfrm>
            <a:prstGeom prst="rect">
              <a:avLst/>
            </a:prstGeom>
            <a:solidFill>
              <a:srgbClr val="4D4D4D"/>
            </a:solidFill>
            <a:ln w="9525">
              <a:noFill/>
              <a:miter lim="800000"/>
              <a:headEnd/>
              <a:tailEnd/>
            </a:ln>
            <a:effectLst/>
          </p:spPr>
          <p:txBody>
            <a:bodyPr wrap="none" anchor="ctr">
              <a:prstTxWarp prst="textNoShape">
                <a:avLst/>
              </a:prstTxWarp>
            </a:bodyPr>
            <a:lstStyle/>
            <a:p>
              <a:endParaRPr lang="fr-FR" sz="2000"/>
            </a:p>
          </p:txBody>
        </p:sp>
        <p:sp>
          <p:nvSpPr>
            <p:cNvPr id="2687068" name="Line 92"/>
            <p:cNvSpPr>
              <a:spLocks noChangeShapeType="1"/>
            </p:cNvSpPr>
            <p:nvPr/>
          </p:nvSpPr>
          <p:spPr bwMode="auto">
            <a:xfrm>
              <a:off x="3456" y="3312"/>
              <a:ext cx="816" cy="0"/>
            </a:xfrm>
            <a:prstGeom prst="line">
              <a:avLst/>
            </a:prstGeom>
            <a:noFill/>
            <a:ln w="9525">
              <a:solidFill>
                <a:schemeClr val="tx1"/>
              </a:solidFill>
              <a:round/>
              <a:headEnd/>
              <a:tailEnd/>
            </a:ln>
            <a:effectLst/>
          </p:spPr>
          <p:txBody>
            <a:bodyPr wrap="none" anchor="ctr">
              <a:prstTxWarp prst="textNoShape">
                <a:avLst/>
              </a:prstTxWarp>
            </a:bodyPr>
            <a:lstStyle/>
            <a:p>
              <a:endParaRPr lang="fr-FR" sz="2000"/>
            </a:p>
          </p:txBody>
        </p:sp>
        <p:sp>
          <p:nvSpPr>
            <p:cNvPr id="2687069" name="Line 93"/>
            <p:cNvSpPr>
              <a:spLocks noChangeShapeType="1"/>
            </p:cNvSpPr>
            <p:nvPr/>
          </p:nvSpPr>
          <p:spPr bwMode="auto">
            <a:xfrm>
              <a:off x="3456" y="3600"/>
              <a:ext cx="816" cy="0"/>
            </a:xfrm>
            <a:prstGeom prst="line">
              <a:avLst/>
            </a:prstGeom>
            <a:noFill/>
            <a:ln w="9525">
              <a:solidFill>
                <a:schemeClr val="tx1"/>
              </a:solidFill>
              <a:round/>
              <a:headEnd/>
              <a:tailEnd/>
            </a:ln>
            <a:effectLst/>
          </p:spPr>
          <p:txBody>
            <a:bodyPr wrap="none" anchor="ctr">
              <a:prstTxWarp prst="textNoShape">
                <a:avLst/>
              </a:prstTxWarp>
            </a:bodyPr>
            <a:lstStyle/>
            <a:p>
              <a:endParaRPr lang="fr-FR" sz="2000"/>
            </a:p>
          </p:txBody>
        </p:sp>
        <p:sp>
          <p:nvSpPr>
            <p:cNvPr id="2687070" name="Line 94"/>
            <p:cNvSpPr>
              <a:spLocks noChangeShapeType="1"/>
            </p:cNvSpPr>
            <p:nvPr/>
          </p:nvSpPr>
          <p:spPr bwMode="auto">
            <a:xfrm>
              <a:off x="3456" y="3552"/>
              <a:ext cx="816" cy="0"/>
            </a:xfrm>
            <a:prstGeom prst="line">
              <a:avLst/>
            </a:prstGeom>
            <a:noFill/>
            <a:ln w="9525">
              <a:solidFill>
                <a:schemeClr val="tx1"/>
              </a:solidFill>
              <a:round/>
              <a:headEnd/>
              <a:tailEnd/>
            </a:ln>
            <a:effectLst/>
          </p:spPr>
          <p:txBody>
            <a:bodyPr wrap="none" anchor="ctr">
              <a:prstTxWarp prst="textNoShape">
                <a:avLst/>
              </a:prstTxWarp>
            </a:bodyPr>
            <a:lstStyle/>
            <a:p>
              <a:endParaRPr lang="fr-FR" sz="2000"/>
            </a:p>
          </p:txBody>
        </p:sp>
        <p:sp>
          <p:nvSpPr>
            <p:cNvPr id="2687071" name="Line 95"/>
            <p:cNvSpPr>
              <a:spLocks noChangeShapeType="1"/>
            </p:cNvSpPr>
            <p:nvPr/>
          </p:nvSpPr>
          <p:spPr bwMode="auto">
            <a:xfrm>
              <a:off x="3456" y="3840"/>
              <a:ext cx="816" cy="0"/>
            </a:xfrm>
            <a:prstGeom prst="line">
              <a:avLst/>
            </a:prstGeom>
            <a:noFill/>
            <a:ln w="9525">
              <a:solidFill>
                <a:schemeClr val="tx1"/>
              </a:solidFill>
              <a:round/>
              <a:headEnd/>
              <a:tailEnd/>
            </a:ln>
            <a:effectLst/>
          </p:spPr>
          <p:txBody>
            <a:bodyPr wrap="none" anchor="ctr">
              <a:prstTxWarp prst="textNoShape">
                <a:avLst/>
              </a:prstTxWarp>
            </a:bodyPr>
            <a:lstStyle/>
            <a:p>
              <a:endParaRPr lang="fr-FR" sz="2000"/>
            </a:p>
          </p:txBody>
        </p:sp>
      </p:grpSp>
      <p:sp>
        <p:nvSpPr>
          <p:cNvPr id="2687072" name="Rectangle 96"/>
          <p:cNvSpPr>
            <a:spLocks noChangeArrowheads="1"/>
          </p:cNvSpPr>
          <p:nvPr/>
        </p:nvSpPr>
        <p:spPr bwMode="auto">
          <a:xfrm>
            <a:off x="5286376" y="1571626"/>
            <a:ext cx="3643313" cy="1071563"/>
          </a:xfrm>
          <a:prstGeom prst="rect">
            <a:avLst/>
          </a:prstGeom>
          <a:solidFill>
            <a:schemeClr val="tx1"/>
          </a:solidFill>
          <a:ln w="9525">
            <a:solidFill>
              <a:schemeClr val="tx1"/>
            </a:solidFill>
            <a:miter lim="800000"/>
            <a:headEnd/>
            <a:tailEnd/>
          </a:ln>
          <a:effectLst/>
        </p:spPr>
        <p:txBody>
          <a:bodyPr wrap="none" lIns="85719" tIns="42861" rIns="85719" bIns="42861" anchor="ctr">
            <a:prstTxWarp prst="textNoShape">
              <a:avLst/>
            </a:prstTxWarp>
          </a:bodyPr>
          <a:lstStyle/>
          <a:p>
            <a:pPr algn="ctr"/>
            <a:r>
              <a:rPr lang="en-US" sz="2000">
                <a:solidFill>
                  <a:srgbClr val="FFFF66"/>
                </a:solidFill>
                <a:effectLst>
                  <a:outerShdw blurRad="38100" dist="38100" dir="2700000" algn="tl">
                    <a:srgbClr val="FFFFFF"/>
                  </a:outerShdw>
                </a:effectLst>
              </a:rPr>
              <a:t>Why is there no antimatter</a:t>
            </a:r>
          </a:p>
          <a:p>
            <a:pPr algn="ctr"/>
            <a:r>
              <a:rPr lang="en-US" sz="2000">
                <a:solidFill>
                  <a:srgbClr val="FFFF66"/>
                </a:solidFill>
                <a:effectLst>
                  <a:outerShdw blurRad="38100" dist="38100" dir="2700000" algn="tl">
                    <a:srgbClr val="FFFFFF"/>
                  </a:outerShdw>
                </a:effectLst>
              </a:rPr>
              <a:t>in the Universe?</a:t>
            </a:r>
          </a:p>
          <a:p>
            <a:pPr algn="ctr"/>
            <a:r>
              <a:rPr lang="en-US" sz="2000">
                <a:solidFill>
                  <a:srgbClr val="FFFF66"/>
                </a:solidFill>
                <a:effectLst>
                  <a:outerShdw blurRad="38100" dist="38100" dir="2700000" algn="tl">
                    <a:srgbClr val="FFFFFF"/>
                  </a:outerShdw>
                </a:effectLst>
              </a:rPr>
              <a:t>(Problem of „Baryogenesis”)</a:t>
            </a:r>
          </a:p>
        </p:txBody>
      </p:sp>
      <p:grpSp>
        <p:nvGrpSpPr>
          <p:cNvPr id="5" name="Group 97"/>
          <p:cNvGrpSpPr>
            <a:grpSpLocks/>
          </p:cNvGrpSpPr>
          <p:nvPr/>
        </p:nvGrpSpPr>
        <p:grpSpPr bwMode="auto">
          <a:xfrm>
            <a:off x="1571626" y="1571626"/>
            <a:ext cx="7358063" cy="3286125"/>
            <a:chOff x="1056" y="1056"/>
            <a:chExt cx="4944" cy="2208"/>
          </a:xfrm>
        </p:grpSpPr>
        <p:grpSp>
          <p:nvGrpSpPr>
            <p:cNvPr id="6" name="Group 98"/>
            <p:cNvGrpSpPr>
              <a:grpSpLocks/>
            </p:cNvGrpSpPr>
            <p:nvPr/>
          </p:nvGrpSpPr>
          <p:grpSpPr bwMode="auto">
            <a:xfrm>
              <a:off x="2304" y="1872"/>
              <a:ext cx="2448" cy="1392"/>
              <a:chOff x="2304" y="1872"/>
              <a:chExt cx="2448" cy="1392"/>
            </a:xfrm>
          </p:grpSpPr>
          <p:sp>
            <p:nvSpPr>
              <p:cNvPr id="2687075" name="Rectangle 99"/>
              <p:cNvSpPr>
                <a:spLocks noChangeArrowheads="1"/>
              </p:cNvSpPr>
              <p:nvPr/>
            </p:nvSpPr>
            <p:spPr bwMode="auto">
              <a:xfrm>
                <a:off x="2928" y="2160"/>
                <a:ext cx="576" cy="240"/>
              </a:xfrm>
              <a:prstGeom prst="rect">
                <a:avLst/>
              </a:prstGeom>
              <a:solidFill>
                <a:srgbClr val="CC0000"/>
              </a:solidFill>
              <a:ln w="9525">
                <a:solidFill>
                  <a:schemeClr val="tx1"/>
                </a:solidFill>
                <a:miter lim="800000"/>
                <a:headEnd/>
                <a:tailEnd/>
              </a:ln>
              <a:effectLst/>
            </p:spPr>
            <p:txBody>
              <a:bodyPr wrap="none" anchor="ctr">
                <a:prstTxWarp prst="textNoShape">
                  <a:avLst/>
                </a:prstTxWarp>
              </a:bodyPr>
              <a:lstStyle/>
              <a:p>
                <a:pPr algn="ctr"/>
                <a:r>
                  <a:rPr lang="en-US" sz="2000">
                    <a:solidFill>
                      <a:schemeClr val="bg1"/>
                    </a:solidFill>
                    <a:effectLst>
                      <a:outerShdw blurRad="38100" dist="38100" dir="2700000" algn="tl">
                        <a:srgbClr val="000000"/>
                      </a:outerShdw>
                    </a:effectLst>
                  </a:rPr>
                  <a:t>0 </a:t>
                </a:r>
              </a:p>
            </p:txBody>
          </p:sp>
          <p:sp>
            <p:nvSpPr>
              <p:cNvPr id="2687076" name="Rectangle 100" descr="Dark upward diagonal"/>
              <p:cNvSpPr>
                <a:spLocks noChangeArrowheads="1"/>
              </p:cNvSpPr>
              <p:nvPr/>
            </p:nvSpPr>
            <p:spPr bwMode="auto">
              <a:xfrm>
                <a:off x="2928" y="2448"/>
                <a:ext cx="1200" cy="240"/>
              </a:xfrm>
              <a:prstGeom prst="rect">
                <a:avLst/>
              </a:prstGeom>
              <a:pattFill prst="dkUpDiag">
                <a:fgClr>
                  <a:srgbClr val="FFFF00"/>
                </a:fgClr>
                <a:bgClr>
                  <a:srgbClr val="DDDDDD"/>
                </a:bgClr>
              </a:patt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graphicFrame>
            <p:nvGraphicFramePr>
              <p:cNvPr id="2687077" name="Object 101"/>
              <p:cNvGraphicFramePr>
                <a:graphicFrameLocks noChangeAspect="1"/>
              </p:cNvGraphicFramePr>
              <p:nvPr/>
            </p:nvGraphicFramePr>
            <p:xfrm>
              <a:off x="3448" y="2496"/>
              <a:ext cx="200" cy="200"/>
            </p:xfrm>
            <a:graphic>
              <a:graphicData uri="http://schemas.openxmlformats.org/presentationml/2006/ole">
                <p:oleObj spid="_x0000_s223234" name="Equation" r:id="rId19" imgW="317160" imgH="317160" progId="Equation.3">
                  <p:embed/>
                </p:oleObj>
              </a:graphicData>
            </a:graphic>
          </p:graphicFrame>
          <p:sp>
            <p:nvSpPr>
              <p:cNvPr id="2687078" name="Rectangle 102" descr="Dark upward diagonal"/>
              <p:cNvSpPr>
                <a:spLocks noChangeArrowheads="1"/>
              </p:cNvSpPr>
              <p:nvPr/>
            </p:nvSpPr>
            <p:spPr bwMode="auto">
              <a:xfrm>
                <a:off x="2928" y="2736"/>
                <a:ext cx="1200" cy="240"/>
              </a:xfrm>
              <a:prstGeom prst="rect">
                <a:avLst/>
              </a:prstGeom>
              <a:pattFill prst="dkUpDiag">
                <a:fgClr>
                  <a:srgbClr val="00CCFF"/>
                </a:fgClr>
                <a:bgClr>
                  <a:srgbClr val="DDDDDD"/>
                </a:bgClr>
              </a:patt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graphicFrame>
            <p:nvGraphicFramePr>
              <p:cNvPr id="2687079" name="Object 103"/>
              <p:cNvGraphicFramePr>
                <a:graphicFrameLocks noChangeAspect="1"/>
              </p:cNvGraphicFramePr>
              <p:nvPr/>
            </p:nvGraphicFramePr>
            <p:xfrm>
              <a:off x="3449" y="2772"/>
              <a:ext cx="208" cy="224"/>
            </p:xfrm>
            <a:graphic>
              <a:graphicData uri="http://schemas.openxmlformats.org/presentationml/2006/ole">
                <p:oleObj spid="_x0000_s223235" name="Equation" r:id="rId20" imgW="330120" imgH="355320" progId="Equation.3">
                  <p:embed/>
                </p:oleObj>
              </a:graphicData>
            </a:graphic>
          </p:graphicFrame>
          <p:sp>
            <p:nvSpPr>
              <p:cNvPr id="2687080" name="Rectangle 104" descr="Dark upward diagonal"/>
              <p:cNvSpPr>
                <a:spLocks noChangeArrowheads="1"/>
              </p:cNvSpPr>
              <p:nvPr/>
            </p:nvSpPr>
            <p:spPr bwMode="auto">
              <a:xfrm>
                <a:off x="2928" y="3024"/>
                <a:ext cx="1200" cy="240"/>
              </a:xfrm>
              <a:prstGeom prst="rect">
                <a:avLst/>
              </a:prstGeom>
              <a:pattFill prst="dkUpDiag">
                <a:fgClr>
                  <a:schemeClr val="accent1"/>
                </a:fgClr>
                <a:bgClr>
                  <a:srgbClr val="DDDDDD"/>
                </a:bgClr>
              </a:pattFill>
              <a:ln w="9525">
                <a:solidFill>
                  <a:schemeClr val="tx1"/>
                </a:solidFill>
                <a:miter lim="800000"/>
                <a:headEnd/>
                <a:tailEnd/>
              </a:ln>
              <a:effectLst/>
            </p:spPr>
            <p:txBody>
              <a:bodyPr wrap="none" anchor="ctr">
                <a:prstTxWarp prst="textNoShape">
                  <a:avLst/>
                </a:prstTxWarp>
              </a:bodyPr>
              <a:lstStyle/>
              <a:p>
                <a:pPr algn="ctr"/>
                <a:r>
                  <a:rPr lang="en-US" sz="2000">
                    <a:solidFill>
                      <a:srgbClr val="1C1C1C"/>
                    </a:solidFill>
                    <a:effectLst>
                      <a:outerShdw blurRad="38100" dist="38100" dir="2700000" algn="tl">
                        <a:srgbClr val="000000"/>
                      </a:outerShdw>
                    </a:effectLst>
                  </a:rPr>
                  <a:t> </a:t>
                </a:r>
              </a:p>
            </p:txBody>
          </p:sp>
          <p:graphicFrame>
            <p:nvGraphicFramePr>
              <p:cNvPr id="2687081" name="Object 105"/>
              <p:cNvGraphicFramePr>
                <a:graphicFrameLocks noChangeAspect="1"/>
              </p:cNvGraphicFramePr>
              <p:nvPr/>
            </p:nvGraphicFramePr>
            <p:xfrm>
              <a:off x="3459" y="3061"/>
              <a:ext cx="192" cy="200"/>
            </p:xfrm>
            <a:graphic>
              <a:graphicData uri="http://schemas.openxmlformats.org/presentationml/2006/ole">
                <p:oleObj spid="_x0000_s223236" name="Equation" r:id="rId21" imgW="304560" imgH="317160" progId="Equation.3">
                  <p:embed/>
                </p:oleObj>
              </a:graphicData>
            </a:graphic>
          </p:graphicFrame>
          <p:sp>
            <p:nvSpPr>
              <p:cNvPr id="2687082" name="Rectangle 106" descr="Dark upward diagonal"/>
              <p:cNvSpPr>
                <a:spLocks noChangeArrowheads="1"/>
              </p:cNvSpPr>
              <p:nvPr/>
            </p:nvSpPr>
            <p:spPr bwMode="auto">
              <a:xfrm>
                <a:off x="2928" y="2160"/>
                <a:ext cx="1200" cy="240"/>
              </a:xfrm>
              <a:prstGeom prst="rect">
                <a:avLst/>
              </a:prstGeom>
              <a:pattFill prst="dkUpDiag">
                <a:fgClr>
                  <a:srgbClr val="CC0000"/>
                </a:fgClr>
                <a:bgClr>
                  <a:srgbClr val="DDDDDD"/>
                </a:bgClr>
              </a:pattFill>
              <a:ln w="9525">
                <a:solidFill>
                  <a:schemeClr val="tx1"/>
                </a:solidFill>
                <a:miter lim="800000"/>
                <a:headEnd/>
                <a:tailEnd/>
              </a:ln>
              <a:effectLst/>
            </p:spPr>
            <p:txBody>
              <a:bodyPr wrap="none" anchor="ctr">
                <a:prstTxWarp prst="textNoShape">
                  <a:avLst/>
                </a:prstTxWarp>
              </a:bodyPr>
              <a:lstStyle/>
              <a:p>
                <a:pPr algn="ctr"/>
                <a:r>
                  <a:rPr lang="en-US" sz="2000">
                    <a:solidFill>
                      <a:schemeClr val="bg1"/>
                    </a:solidFill>
                    <a:effectLst>
                      <a:outerShdw blurRad="38100" dist="38100" dir="2700000" algn="tl">
                        <a:srgbClr val="000000"/>
                      </a:outerShdw>
                    </a:effectLst>
                  </a:rPr>
                  <a:t>0</a:t>
                </a:r>
              </a:p>
            </p:txBody>
          </p:sp>
          <p:sp>
            <p:nvSpPr>
              <p:cNvPr id="2687083" name="Rectangle 107"/>
              <p:cNvSpPr>
                <a:spLocks noChangeArrowheads="1"/>
              </p:cNvSpPr>
              <p:nvPr/>
            </p:nvSpPr>
            <p:spPr bwMode="auto">
              <a:xfrm>
                <a:off x="2304" y="1872"/>
                <a:ext cx="624" cy="240"/>
              </a:xfrm>
              <a:prstGeom prst="rect">
                <a:avLst/>
              </a:prstGeom>
              <a:solidFill>
                <a:srgbClr val="CC0000"/>
              </a:solidFill>
              <a:ln w="9525">
                <a:noFill/>
                <a:miter lim="800000"/>
                <a:headEnd/>
                <a:tailEnd/>
              </a:ln>
              <a:effectLst/>
            </p:spPr>
            <p:txBody>
              <a:bodyPr wrap="none" anchor="ctr">
                <a:prstTxWarp prst="textNoShape">
                  <a:avLst/>
                </a:prstTxWarp>
              </a:bodyPr>
              <a:lstStyle/>
              <a:p>
                <a:endParaRPr lang="fr-FR" sz="2000"/>
              </a:p>
            </p:txBody>
          </p:sp>
          <p:sp>
            <p:nvSpPr>
              <p:cNvPr id="2687084" name="Rectangle 108"/>
              <p:cNvSpPr>
                <a:spLocks noChangeArrowheads="1"/>
              </p:cNvSpPr>
              <p:nvPr/>
            </p:nvSpPr>
            <p:spPr bwMode="auto">
              <a:xfrm>
                <a:off x="4128" y="1872"/>
                <a:ext cx="624" cy="240"/>
              </a:xfrm>
              <a:prstGeom prst="rect">
                <a:avLst/>
              </a:prstGeom>
              <a:solidFill>
                <a:srgbClr val="CC0000"/>
              </a:solidFill>
              <a:ln w="9525">
                <a:noFill/>
                <a:miter lim="800000"/>
                <a:headEnd/>
                <a:tailEnd/>
              </a:ln>
              <a:effectLst/>
            </p:spPr>
            <p:txBody>
              <a:bodyPr wrap="none" anchor="ctr">
                <a:prstTxWarp prst="textNoShape">
                  <a:avLst/>
                </a:prstTxWarp>
              </a:bodyPr>
              <a:lstStyle/>
              <a:p>
                <a:endParaRPr lang="fr-FR" sz="2000"/>
              </a:p>
            </p:txBody>
          </p:sp>
          <p:sp>
            <p:nvSpPr>
              <p:cNvPr id="2687085" name="Rectangle 109" descr="Dark upward diagonal"/>
              <p:cNvSpPr>
                <a:spLocks noChangeArrowheads="1"/>
              </p:cNvSpPr>
              <p:nvPr/>
            </p:nvSpPr>
            <p:spPr bwMode="auto">
              <a:xfrm>
                <a:off x="2928" y="1872"/>
                <a:ext cx="576" cy="240"/>
              </a:xfrm>
              <a:prstGeom prst="rect">
                <a:avLst/>
              </a:prstGeom>
              <a:pattFill prst="dkUpDiag">
                <a:fgClr>
                  <a:srgbClr val="CC0000"/>
                </a:fgClr>
                <a:bgClr>
                  <a:srgbClr val="DDDDDD"/>
                </a:bgClr>
              </a:pattFill>
              <a:ln w="9525">
                <a:noFill/>
                <a:miter lim="800000"/>
                <a:headEnd/>
                <a:tailEnd/>
              </a:ln>
              <a:effectLst/>
            </p:spPr>
            <p:txBody>
              <a:bodyPr wrap="none" anchor="ctr">
                <a:prstTxWarp prst="textNoShape">
                  <a:avLst/>
                </a:prstTxWarp>
              </a:bodyPr>
              <a:lstStyle/>
              <a:p>
                <a:endParaRPr lang="fr-FR" sz="2000"/>
              </a:p>
            </p:txBody>
          </p:sp>
          <p:sp>
            <p:nvSpPr>
              <p:cNvPr id="2687086" name="Rectangle 110" descr="Dark upward diagonal"/>
              <p:cNvSpPr>
                <a:spLocks noChangeArrowheads="1"/>
              </p:cNvSpPr>
              <p:nvPr/>
            </p:nvSpPr>
            <p:spPr bwMode="auto">
              <a:xfrm>
                <a:off x="3552" y="1872"/>
                <a:ext cx="576" cy="240"/>
              </a:xfrm>
              <a:prstGeom prst="rect">
                <a:avLst/>
              </a:prstGeom>
              <a:pattFill prst="dkUpDiag">
                <a:fgClr>
                  <a:srgbClr val="CC0000"/>
                </a:fgClr>
                <a:bgClr>
                  <a:srgbClr val="DDDDDD"/>
                </a:bgClr>
              </a:pattFill>
              <a:ln w="9525">
                <a:noFill/>
                <a:miter lim="800000"/>
                <a:headEnd/>
                <a:tailEnd/>
              </a:ln>
              <a:effectLst/>
            </p:spPr>
            <p:txBody>
              <a:bodyPr wrap="none" anchor="ctr">
                <a:prstTxWarp prst="textNoShape">
                  <a:avLst/>
                </a:prstTxWarp>
              </a:bodyPr>
              <a:lstStyle/>
              <a:p>
                <a:endParaRPr lang="fr-FR" sz="2000"/>
              </a:p>
            </p:txBody>
          </p:sp>
          <p:sp>
            <p:nvSpPr>
              <p:cNvPr id="2687087" name="Rectangle 111"/>
              <p:cNvSpPr>
                <a:spLocks noChangeArrowheads="1"/>
              </p:cNvSpPr>
              <p:nvPr/>
            </p:nvSpPr>
            <p:spPr bwMode="auto">
              <a:xfrm>
                <a:off x="2304" y="1872"/>
                <a:ext cx="1200" cy="240"/>
              </a:xfrm>
              <a:prstGeom prst="rect">
                <a:avLst/>
              </a:prstGeom>
              <a:no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Leptons</a:t>
                </a:r>
              </a:p>
            </p:txBody>
          </p:sp>
          <p:sp>
            <p:nvSpPr>
              <p:cNvPr id="2687088" name="Rectangle 112"/>
              <p:cNvSpPr>
                <a:spLocks noChangeArrowheads="1"/>
              </p:cNvSpPr>
              <p:nvPr/>
            </p:nvSpPr>
            <p:spPr bwMode="auto">
              <a:xfrm flipH="1">
                <a:off x="3552" y="1872"/>
                <a:ext cx="1200" cy="240"/>
              </a:xfrm>
              <a:prstGeom prst="rect">
                <a:avLst/>
              </a:prstGeom>
              <a:noFill/>
              <a:ln w="9525">
                <a:solidFill>
                  <a:schemeClr val="tx1"/>
                </a:solidFill>
                <a:miter lim="800000"/>
                <a:headEnd/>
                <a:tailEnd/>
              </a:ln>
              <a:effectLst/>
            </p:spPr>
            <p:txBody>
              <a:bodyPr wrap="none" anchor="ctr">
                <a:prstTxWarp prst="textNoShape">
                  <a:avLst/>
                </a:prstTxWarp>
              </a:bodyPr>
              <a:lstStyle/>
              <a:p>
                <a:pPr algn="ctr"/>
                <a:r>
                  <a:rPr lang="en-US" sz="2000" b="1">
                    <a:solidFill>
                      <a:schemeClr val="bg1"/>
                    </a:solidFill>
                    <a:effectLst>
                      <a:outerShdw blurRad="38100" dist="38100" dir="2700000" algn="tl">
                        <a:srgbClr val="000000"/>
                      </a:outerShdw>
                    </a:effectLst>
                  </a:rPr>
                  <a:t>Anti-Leptons</a:t>
                </a:r>
              </a:p>
            </p:txBody>
          </p:sp>
        </p:grpSp>
        <p:sp>
          <p:nvSpPr>
            <p:cNvPr id="2687089" name="Rectangle 113"/>
            <p:cNvSpPr>
              <a:spLocks noChangeArrowheads="1"/>
            </p:cNvSpPr>
            <p:nvPr/>
          </p:nvSpPr>
          <p:spPr bwMode="auto">
            <a:xfrm>
              <a:off x="1056" y="1056"/>
              <a:ext cx="4944" cy="720"/>
            </a:xfrm>
            <a:prstGeom prst="rect">
              <a:avLst/>
            </a:prstGeom>
            <a:solidFill>
              <a:srgbClr val="D1D1D1"/>
            </a:solidFill>
            <a:ln w="9525">
              <a:noFill/>
              <a:miter lim="800000"/>
              <a:headEnd/>
              <a:tailEnd/>
            </a:ln>
            <a:effectLst/>
          </p:spPr>
          <p:txBody>
            <a:bodyPr wrap="none" anchor="ctr">
              <a:prstTxWarp prst="textNoShape">
                <a:avLst/>
              </a:prstTxWarp>
            </a:bodyPr>
            <a:lstStyle/>
            <a:p>
              <a:endParaRPr lang="fr-FR" sz="2000"/>
            </a:p>
          </p:txBody>
        </p:sp>
        <p:sp>
          <p:nvSpPr>
            <p:cNvPr id="2687090" name="Rectangle 114"/>
            <p:cNvSpPr>
              <a:spLocks noChangeArrowheads="1"/>
            </p:cNvSpPr>
            <p:nvPr/>
          </p:nvSpPr>
          <p:spPr bwMode="auto">
            <a:xfrm>
              <a:off x="1410" y="1056"/>
              <a:ext cx="1680" cy="720"/>
            </a:xfrm>
            <a:prstGeom prst="rect">
              <a:avLst/>
            </a:prstGeom>
            <a:solidFill>
              <a:srgbClr val="D1D1D1"/>
            </a:solidFill>
            <a:ln w="9525">
              <a:noFill/>
              <a:miter lim="800000"/>
              <a:headEnd/>
              <a:tailEnd/>
            </a:ln>
            <a:effectLst/>
          </p:spPr>
          <p:txBody>
            <a:bodyPr wrap="none" anchor="ctr">
              <a:prstTxWarp prst="textNoShape">
                <a:avLst/>
              </a:prstTxWarp>
            </a:bodyPr>
            <a:lstStyle/>
            <a:p>
              <a:pPr algn="ctr"/>
              <a:r>
                <a:rPr lang="en-US" sz="2000">
                  <a:solidFill>
                    <a:srgbClr val="CC0000"/>
                  </a:solidFill>
                  <a:effectLst>
                    <a:outerShdw blurRad="38100" dist="38100" dir="2700000" algn="tl">
                      <a:srgbClr val="000000"/>
                    </a:outerShdw>
                  </a:effectLst>
                </a:rPr>
                <a:t>„Majorana Neutrinos”</a:t>
              </a:r>
            </a:p>
            <a:p>
              <a:pPr algn="ctr"/>
              <a:r>
                <a:rPr lang="en-US" sz="2000">
                  <a:solidFill>
                    <a:srgbClr val="CC0000"/>
                  </a:solidFill>
                  <a:effectLst>
                    <a:outerShdw blurRad="38100" dist="38100" dir="2700000" algn="tl">
                      <a:srgbClr val="000000"/>
                    </a:outerShdw>
                  </a:effectLst>
                </a:rPr>
                <a:t>are their own</a:t>
              </a:r>
            </a:p>
            <a:p>
              <a:pPr algn="ctr"/>
              <a:r>
                <a:rPr lang="en-US" sz="2000">
                  <a:solidFill>
                    <a:srgbClr val="CC0000"/>
                  </a:solidFill>
                  <a:effectLst>
                    <a:outerShdw blurRad="38100" dist="38100" dir="2700000" algn="tl">
                      <a:srgbClr val="000000"/>
                    </a:outerShdw>
                  </a:effectLst>
                </a:rPr>
                <a:t>antiparticles</a:t>
              </a:r>
            </a:p>
          </p:txBody>
        </p:sp>
        <p:sp>
          <p:nvSpPr>
            <p:cNvPr id="2687091" name="Rectangle 115"/>
            <p:cNvSpPr>
              <a:spLocks noChangeArrowheads="1"/>
            </p:cNvSpPr>
            <p:nvPr/>
          </p:nvSpPr>
          <p:spPr bwMode="auto">
            <a:xfrm>
              <a:off x="4128" y="1056"/>
              <a:ext cx="1680" cy="720"/>
            </a:xfrm>
            <a:prstGeom prst="rect">
              <a:avLst/>
            </a:prstGeom>
            <a:solidFill>
              <a:srgbClr val="D1D1D1"/>
            </a:solidFill>
            <a:ln w="9525">
              <a:noFill/>
              <a:miter lim="800000"/>
              <a:headEnd/>
              <a:tailEnd/>
            </a:ln>
            <a:effectLst/>
          </p:spPr>
          <p:txBody>
            <a:bodyPr wrap="none" anchor="ctr">
              <a:prstTxWarp prst="textNoShape">
                <a:avLst/>
              </a:prstTxWarp>
            </a:bodyPr>
            <a:lstStyle/>
            <a:p>
              <a:pPr algn="ctr"/>
              <a:r>
                <a:rPr lang="en-US" sz="2000">
                  <a:solidFill>
                    <a:srgbClr val="CC0000"/>
                  </a:solidFill>
                  <a:effectLst>
                    <a:outerShdw blurRad="38100" dist="38100" dir="2700000" algn="tl">
                      <a:srgbClr val="000000"/>
                    </a:outerShdw>
                  </a:effectLst>
                </a:rPr>
                <a:t>Can explain baryogenesis</a:t>
              </a:r>
            </a:p>
            <a:p>
              <a:pPr algn="ctr"/>
              <a:r>
                <a:rPr lang="en-US" sz="2000">
                  <a:solidFill>
                    <a:srgbClr val="CC0000"/>
                  </a:solidFill>
                  <a:effectLst>
                    <a:outerShdw blurRad="38100" dist="38100" dir="2700000" algn="tl">
                      <a:srgbClr val="000000"/>
                    </a:outerShdw>
                  </a:effectLst>
                </a:rPr>
                <a:t>by leptogenesis</a:t>
              </a:r>
            </a:p>
          </p:txBody>
        </p:sp>
        <p:pic>
          <p:nvPicPr>
            <p:cNvPr id="2687092" name="Picture 116" descr="C:\Users\Georg Raffelt\Desktop\janus.jpg"/>
            <p:cNvPicPr>
              <a:picLocks noChangeAspect="1" noChangeArrowheads="1"/>
            </p:cNvPicPr>
            <p:nvPr/>
          </p:nvPicPr>
          <p:blipFill>
            <a:blip r:embed="rId22"/>
            <a:srcRect/>
            <a:stretch>
              <a:fillRect/>
            </a:stretch>
          </p:blipFill>
          <p:spPr bwMode="auto">
            <a:xfrm>
              <a:off x="3143" y="1056"/>
              <a:ext cx="768" cy="720"/>
            </a:xfrm>
            <a:prstGeom prst="rect">
              <a:avLst/>
            </a:prstGeom>
            <a:noFill/>
          </p:spPr>
        </p:pic>
        <p:sp>
          <p:nvSpPr>
            <p:cNvPr id="2687093" name="Rectangle 117"/>
            <p:cNvSpPr>
              <a:spLocks noChangeArrowheads="1"/>
            </p:cNvSpPr>
            <p:nvPr/>
          </p:nvSpPr>
          <p:spPr bwMode="auto">
            <a:xfrm>
              <a:off x="1056" y="1056"/>
              <a:ext cx="4944" cy="720"/>
            </a:xfrm>
            <a:prstGeom prst="rect">
              <a:avLst/>
            </a:prstGeom>
            <a:noFill/>
            <a:ln w="9525">
              <a:solidFill>
                <a:schemeClr val="tx1"/>
              </a:solidFill>
              <a:miter lim="800000"/>
              <a:headEnd/>
              <a:tailEnd/>
            </a:ln>
            <a:effectLst/>
          </p:spPr>
          <p:txBody>
            <a:bodyPr wrap="none" anchor="ctr">
              <a:prstTxWarp prst="textNoShape">
                <a:avLst/>
              </a:prstTxWarp>
            </a:bodyPr>
            <a:lstStyle/>
            <a:p>
              <a:endParaRPr lang="fr-FR" sz="200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870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7072" grpId="0" animBg="1" autoUpdateAnimBg="0"/>
    </p:bld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0" y="457200"/>
            <a:ext cx="8915400" cy="6063198"/>
          </a:xfrm>
          <a:prstGeom prst="rect">
            <a:avLst/>
          </a:prstGeom>
          <a:noFill/>
        </p:spPr>
        <p:txBody>
          <a:bodyPr wrap="square" rtlCol="0">
            <a:spAutoFit/>
          </a:bodyPr>
          <a:lstStyle/>
          <a:p>
            <a:pPr algn="just"/>
            <a:r>
              <a:rPr lang="en-GB" b="1" dirty="0" smtClean="0">
                <a:solidFill>
                  <a:srgbClr val="FFFFFF"/>
                </a:solidFill>
                <a:latin typeface="Cambria"/>
                <a:cs typeface="Cambria"/>
              </a:rPr>
              <a:t>Dark energy, </a:t>
            </a:r>
            <a:r>
              <a:rPr lang="en-GB" dirty="0" smtClean="0">
                <a:solidFill>
                  <a:srgbClr val="FFFFFF"/>
                </a:solidFill>
                <a:latin typeface="Cambria"/>
                <a:cs typeface="Cambria"/>
              </a:rPr>
              <a:t>recommendations</a:t>
            </a:r>
          </a:p>
          <a:p>
            <a:pPr algn="just"/>
            <a:endParaRPr lang="en-GB" b="1"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Most of the projects proposed for the future have a considerably increased cost which makes international coordination highly desirable. </a:t>
            </a:r>
          </a:p>
          <a:p>
            <a:pPr algn="just">
              <a:buFont typeface="Wingdings" charset="2"/>
              <a:buChar char="ü"/>
            </a:pPr>
            <a:endParaRPr lang="en-GB" sz="2000" dirty="0" smtClean="0">
              <a:solidFill>
                <a:srgbClr val="FFFFFF"/>
              </a:solidFill>
              <a:latin typeface="Cambria"/>
              <a:cs typeface="Cambria"/>
            </a:endParaRPr>
          </a:p>
          <a:p>
            <a:pPr algn="just">
              <a:buFont typeface="Wingdings" charset="2"/>
              <a:buChar char="ü"/>
            </a:pPr>
            <a:r>
              <a:rPr lang="en-GB" sz="2000" dirty="0" smtClean="0">
                <a:solidFill>
                  <a:srgbClr val="FFFFFF"/>
                </a:solidFill>
                <a:latin typeface="Cambria"/>
                <a:cs typeface="Cambria"/>
              </a:rPr>
              <a:t>Even for future large telescopes that will be implemented on national or regional bases, joint global-scale planning can prevent unnecessary duplication of the scientific capabilities. In particular,  there should  be </a:t>
            </a:r>
            <a:r>
              <a:rPr lang="en-GB" sz="2000" dirty="0" err="1" smtClean="0">
                <a:solidFill>
                  <a:srgbClr val="FFFFFF"/>
                </a:solidFill>
                <a:latin typeface="Cambria"/>
                <a:cs typeface="Cambria"/>
              </a:rPr>
              <a:t>complementarity</a:t>
            </a:r>
            <a:r>
              <a:rPr lang="en-GB" sz="2000" dirty="0" smtClean="0">
                <a:solidFill>
                  <a:srgbClr val="FFFFFF"/>
                </a:solidFill>
                <a:latin typeface="Cambria"/>
                <a:cs typeface="Cambria"/>
              </a:rPr>
              <a:t> in statistical and systematic errors, as well as sensitivities, between ground and space telescopes. Likely candidates for future coordination are the proposed billion-dollar-scale multi-purpose space-based telescope initiative </a:t>
            </a:r>
            <a:r>
              <a:rPr lang="en-GB" sz="2000" dirty="0" smtClean="0">
                <a:solidFill>
                  <a:srgbClr val="FF0000"/>
                </a:solidFill>
                <a:latin typeface="Cambria"/>
                <a:cs typeface="Cambria"/>
              </a:rPr>
              <a:t>(EUCLID/WFIRST)</a:t>
            </a:r>
            <a:r>
              <a:rPr lang="en-GB" sz="2000" dirty="0" smtClean="0">
                <a:solidFill>
                  <a:srgbClr val="FFFFFF"/>
                </a:solidFill>
                <a:latin typeface="Cambria"/>
                <a:cs typeface="Cambria"/>
              </a:rPr>
              <a:t> as well as complementary large-scale ground-based surveys (e.g., those conducted with the proposed Large Synoptic Survey Telescope </a:t>
            </a:r>
            <a:r>
              <a:rPr lang="en-GB" sz="2000" dirty="0" smtClean="0">
                <a:solidFill>
                  <a:srgbClr val="FF0000"/>
                </a:solidFill>
                <a:latin typeface="Cambria"/>
                <a:cs typeface="Cambria"/>
              </a:rPr>
              <a:t>(LSST)</a:t>
            </a:r>
            <a:r>
              <a:rPr lang="en-GB" sz="2000" dirty="0" smtClean="0">
                <a:solidFill>
                  <a:srgbClr val="FFFFFF"/>
                </a:solidFill>
                <a:latin typeface="Cambria"/>
                <a:cs typeface="Cambria"/>
              </a:rPr>
              <a:t>. </a:t>
            </a:r>
          </a:p>
          <a:p>
            <a:pPr algn="just">
              <a:buFont typeface="Wingdings" charset="2"/>
              <a:buChar char="ü"/>
            </a:pPr>
            <a:endParaRPr lang="en-GB" sz="2000" dirty="0" smtClean="0">
              <a:solidFill>
                <a:srgbClr val="FFFFFF"/>
              </a:solidFill>
              <a:latin typeface="Cambria"/>
              <a:cs typeface="Cambria"/>
            </a:endParaRPr>
          </a:p>
          <a:p>
            <a:pPr algn="just"/>
            <a:r>
              <a:rPr lang="en-GB" sz="2000" b="1" dirty="0" smtClean="0">
                <a:solidFill>
                  <a:srgbClr val="FF0000"/>
                </a:solidFill>
                <a:latin typeface="Cambria"/>
                <a:cs typeface="Cambria"/>
              </a:rPr>
              <a:t>Systematic consultations among the relevant agencies could ensure that the future array of ground- and space-based telescopes exploits the full spectrum of desirable capabilities and experimental methodologies. In some cases, pooling of funds and merging of projects could be the optimal solution. </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1524000" y="2971800"/>
            <a:ext cx="6858000" cy="707886"/>
          </a:xfrm>
          <a:prstGeom prst="rect">
            <a:avLst/>
          </a:prstGeom>
          <a:noFill/>
        </p:spPr>
        <p:txBody>
          <a:bodyPr wrap="square" rtlCol="0">
            <a:spAutoFit/>
          </a:bodyPr>
          <a:lstStyle/>
          <a:p>
            <a:r>
              <a:rPr lang="fr-FR" sz="4000" dirty="0" smtClean="0">
                <a:solidFill>
                  <a:schemeClr val="bg1"/>
                </a:solidFill>
                <a:latin typeface="Cambria"/>
                <a:cs typeface="Cambria"/>
              </a:rPr>
              <a:t>V      High </a:t>
            </a:r>
            <a:r>
              <a:rPr lang="fr-FR" sz="4000" dirty="0" err="1" smtClean="0">
                <a:solidFill>
                  <a:schemeClr val="bg1"/>
                </a:solidFill>
                <a:latin typeface="Cambria"/>
                <a:cs typeface="Cambria"/>
              </a:rPr>
              <a:t>Energy</a:t>
            </a:r>
            <a:r>
              <a:rPr lang="fr-FR" sz="4000" dirty="0" smtClean="0">
                <a:solidFill>
                  <a:schemeClr val="bg1"/>
                </a:solidFill>
                <a:latin typeface="Cambria"/>
                <a:cs typeface="Cambria"/>
              </a:rPr>
              <a:t> </a:t>
            </a:r>
            <a:r>
              <a:rPr lang="fr-FR" sz="4000" dirty="0" err="1" smtClean="0">
                <a:solidFill>
                  <a:schemeClr val="bg1"/>
                </a:solidFill>
                <a:latin typeface="Cambria"/>
                <a:cs typeface="Cambria"/>
              </a:rPr>
              <a:t>messengers</a:t>
            </a:r>
            <a:endParaRPr lang="fr-FR" sz="4000" dirty="0">
              <a:solidFill>
                <a:schemeClr val="bg1"/>
              </a:solidFill>
              <a:latin typeface="Cambria"/>
              <a:cs typeface="Cambria"/>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ZoneTexte 2"/>
          <p:cNvSpPr txBox="1"/>
          <p:nvPr/>
        </p:nvSpPr>
        <p:spPr>
          <a:xfrm>
            <a:off x="0" y="0"/>
            <a:ext cx="9144000" cy="3600986"/>
          </a:xfrm>
          <a:prstGeom prst="rect">
            <a:avLst/>
          </a:prstGeom>
          <a:noFill/>
        </p:spPr>
        <p:txBody>
          <a:bodyPr wrap="square" rtlCol="0">
            <a:spAutoFit/>
          </a:bodyPr>
          <a:lstStyle/>
          <a:p>
            <a:r>
              <a:rPr lang="en-GB" b="1" i="1" dirty="0" smtClean="0">
                <a:solidFill>
                  <a:srgbClr val="FFFFFF"/>
                </a:solidFill>
                <a:latin typeface="Cambria"/>
                <a:cs typeface="Cambria"/>
              </a:rPr>
              <a:t>			</a:t>
            </a:r>
          </a:p>
          <a:p>
            <a:r>
              <a:rPr lang="en-GB" b="1" i="1" dirty="0" smtClean="0">
                <a:solidFill>
                  <a:srgbClr val="FFFFFF"/>
                </a:solidFill>
                <a:latin typeface="Cambria"/>
                <a:cs typeface="Cambria"/>
              </a:rPr>
              <a:t>	                   High energy cosmic messengers</a:t>
            </a:r>
            <a:endParaRPr lang="en-GB" sz="2000" dirty="0" smtClean="0">
              <a:solidFill>
                <a:srgbClr val="FFFFFF"/>
              </a:solidFill>
              <a:latin typeface="Cambria"/>
              <a:cs typeface="Cambria"/>
            </a:endParaRPr>
          </a:p>
          <a:p>
            <a:pPr>
              <a:buFont typeface="Wingdings" charset="2"/>
              <a:buChar char="ü"/>
            </a:pPr>
            <a:endParaRPr lang="en-GB" sz="2000" dirty="0" smtClean="0">
              <a:solidFill>
                <a:srgbClr val="FFFFFF"/>
              </a:solidFill>
              <a:latin typeface="Cambria"/>
              <a:cs typeface="Cambria"/>
            </a:endParaRPr>
          </a:p>
          <a:p>
            <a:endParaRPr lang="en-GB" sz="2000" dirty="0" smtClean="0">
              <a:solidFill>
                <a:srgbClr val="FFFFFF"/>
              </a:solidFill>
              <a:latin typeface="Cambria"/>
              <a:cs typeface="Cambria"/>
            </a:endParaRPr>
          </a:p>
          <a:p>
            <a:pPr>
              <a:buFont typeface="Wingdings" charset="2"/>
              <a:buChar char="ü"/>
            </a:pPr>
            <a:r>
              <a:rPr lang="en-GB" sz="2000" dirty="0" smtClean="0">
                <a:solidFill>
                  <a:srgbClr val="FFFFFF"/>
                </a:solidFill>
                <a:latin typeface="Cambria"/>
                <a:cs typeface="Cambria"/>
              </a:rPr>
              <a:t>Basic questions about them remain unanswered: </a:t>
            </a:r>
          </a:p>
          <a:p>
            <a:pPr lvl="1">
              <a:buFont typeface="Wingdings" charset="2"/>
              <a:buChar char="ü"/>
            </a:pPr>
            <a:r>
              <a:rPr lang="en-GB" sz="2000" dirty="0" smtClean="0">
                <a:solidFill>
                  <a:srgbClr val="FFFFFF"/>
                </a:solidFill>
                <a:latin typeface="Cambria"/>
                <a:cs typeface="Cambria"/>
              </a:rPr>
              <a:t>where do they originate? </a:t>
            </a:r>
          </a:p>
          <a:p>
            <a:pPr lvl="1">
              <a:buFont typeface="Wingdings" charset="2"/>
              <a:buChar char="ü"/>
            </a:pPr>
            <a:r>
              <a:rPr lang="en-GB" sz="2000" dirty="0" smtClean="0">
                <a:solidFill>
                  <a:srgbClr val="FFFFFF"/>
                </a:solidFill>
                <a:latin typeface="Cambria"/>
                <a:cs typeface="Cambria"/>
              </a:rPr>
              <a:t>can the known laws of physics account for their acceleration and propagation through space? </a:t>
            </a:r>
          </a:p>
          <a:p>
            <a:pPr lvl="1">
              <a:buFont typeface="Wingdings" charset="2"/>
              <a:buChar char="ü"/>
            </a:pPr>
            <a:r>
              <a:rPr lang="en-GB" sz="2000" dirty="0" smtClean="0">
                <a:solidFill>
                  <a:srgbClr val="FFFFFF"/>
                </a:solidFill>
                <a:latin typeface="Cambria"/>
                <a:cs typeface="Cambria"/>
              </a:rPr>
              <a:t>what is their exact composition?  </a:t>
            </a:r>
          </a:p>
          <a:p>
            <a:pPr lvl="1">
              <a:buFont typeface="Wingdings" charset="2"/>
              <a:buChar char="ü"/>
            </a:pPr>
            <a:r>
              <a:rPr lang="en-GB" sz="2000" dirty="0" smtClean="0">
                <a:solidFill>
                  <a:srgbClr val="FFFFFF"/>
                </a:solidFill>
                <a:latin typeface="Cambria"/>
                <a:cs typeface="Cambria"/>
              </a:rPr>
              <a:t>Are there decay products of dark matter, antimatter, or other exotic entities among them ?  </a:t>
            </a:r>
          </a:p>
        </p:txBody>
      </p:sp>
      <p:pic>
        <p:nvPicPr>
          <p:cNvPr id="4" name="Picture 8"/>
          <p:cNvPicPr>
            <a:picLocks noChangeAspect="1" noChangeArrowheads="1"/>
          </p:cNvPicPr>
          <p:nvPr/>
        </p:nvPicPr>
        <p:blipFill>
          <a:blip r:embed="rId2"/>
          <a:srcRect l="1802" r="3604" b="8108"/>
          <a:stretch>
            <a:fillRect/>
          </a:stretch>
        </p:blipFill>
        <p:spPr bwMode="auto">
          <a:xfrm>
            <a:off x="609600" y="3657600"/>
            <a:ext cx="8001000"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er 1"/>
          <p:cNvGrpSpPr/>
          <p:nvPr/>
        </p:nvGrpSpPr>
        <p:grpSpPr>
          <a:xfrm>
            <a:off x="1524000" y="457200"/>
            <a:ext cx="6742009" cy="5029200"/>
            <a:chOff x="304800" y="3200400"/>
            <a:chExt cx="5346148" cy="3281363"/>
          </a:xfrm>
        </p:grpSpPr>
        <p:pic>
          <p:nvPicPr>
            <p:cNvPr id="3" name="Picture 2" descr="erde_satellite_projection"/>
            <p:cNvPicPr>
              <a:picLocks noChangeAspect="1" noChangeArrowheads="1"/>
            </p:cNvPicPr>
            <p:nvPr/>
          </p:nvPicPr>
          <p:blipFill>
            <a:blip r:embed="rId2"/>
            <a:srcRect t="-8098" b="2812"/>
            <a:stretch>
              <a:fillRect/>
            </a:stretch>
          </p:blipFill>
          <p:spPr bwMode="auto">
            <a:xfrm>
              <a:off x="304800" y="3200400"/>
              <a:ext cx="5346148" cy="3281363"/>
            </a:xfrm>
            <a:prstGeom prst="rect">
              <a:avLst/>
            </a:prstGeom>
            <a:noFill/>
          </p:spPr>
        </p:pic>
        <p:sp>
          <p:nvSpPr>
            <p:cNvPr id="5" name="Oval 4"/>
            <p:cNvSpPr>
              <a:spLocks noChangeArrowheads="1"/>
            </p:cNvSpPr>
            <p:nvPr/>
          </p:nvSpPr>
          <p:spPr bwMode="auto">
            <a:xfrm>
              <a:off x="914400" y="4191000"/>
              <a:ext cx="1565650" cy="304800"/>
            </a:xfrm>
            <a:prstGeom prst="ellipse">
              <a:avLst/>
            </a:prstGeom>
            <a:solidFill>
              <a:srgbClr val="C0C0C0">
                <a:alpha val="67000"/>
              </a:srgbClr>
            </a:solidFill>
            <a:ln w="25400">
              <a:noFill/>
              <a:round/>
              <a:headEnd/>
              <a:tailEnd/>
            </a:ln>
            <a:effectLst/>
          </p:spPr>
          <p:txBody>
            <a:bodyPr wrap="square" anchor="ctr">
              <a:prstTxWarp prst="textNoShape">
                <a:avLst/>
              </a:prstTxWarp>
              <a:spAutoFit/>
            </a:bodyPr>
            <a:lstStyle/>
            <a:p>
              <a:endParaRPr lang="fr-FR"/>
            </a:p>
          </p:txBody>
        </p:sp>
        <p:sp>
          <p:nvSpPr>
            <p:cNvPr id="6" name="Oval 5"/>
            <p:cNvSpPr>
              <a:spLocks noChangeArrowheads="1"/>
            </p:cNvSpPr>
            <p:nvPr/>
          </p:nvSpPr>
          <p:spPr bwMode="auto">
            <a:xfrm>
              <a:off x="1600200" y="5257800"/>
              <a:ext cx="819426" cy="304800"/>
            </a:xfrm>
            <a:prstGeom prst="ellipse">
              <a:avLst/>
            </a:prstGeom>
            <a:solidFill>
              <a:srgbClr val="C0C0C0">
                <a:alpha val="67000"/>
              </a:srgbClr>
            </a:solidFill>
            <a:ln w="25400">
              <a:noFill/>
              <a:round/>
              <a:headEnd/>
              <a:tailEnd/>
            </a:ln>
            <a:effectLst/>
          </p:spPr>
          <p:txBody>
            <a:bodyPr wrap="square" anchor="ctr">
              <a:prstTxWarp prst="textNoShape">
                <a:avLst/>
              </a:prstTxWarp>
              <a:spAutoFit/>
            </a:bodyPr>
            <a:lstStyle/>
            <a:p>
              <a:endParaRPr lang="fr-FR"/>
            </a:p>
          </p:txBody>
        </p:sp>
        <p:sp>
          <p:nvSpPr>
            <p:cNvPr id="8" name="Text Box 8"/>
            <p:cNvSpPr txBox="1">
              <a:spLocks noChangeArrowheads="1"/>
            </p:cNvSpPr>
            <p:nvPr/>
          </p:nvSpPr>
          <p:spPr bwMode="auto">
            <a:xfrm>
              <a:off x="304800" y="4194752"/>
              <a:ext cx="2839909" cy="240975"/>
            </a:xfrm>
            <a:prstGeom prst="rect">
              <a:avLst/>
            </a:prstGeom>
            <a:noFill/>
            <a:ln w="9525">
              <a:noFill/>
              <a:miter lim="800000"/>
              <a:headEnd/>
              <a:tailEnd/>
            </a:ln>
            <a:effectLst/>
          </p:spPr>
          <p:txBody>
            <a:bodyPr wrap="square">
              <a:prstTxWarp prst="textNoShape">
                <a:avLst/>
              </a:prstTxWarp>
              <a:spAutoFit/>
            </a:bodyPr>
            <a:lstStyle/>
            <a:p>
              <a:pPr algn="ctr"/>
              <a:r>
                <a:rPr lang="en-US" sz="1800" dirty="0" smtClean="0">
                  <a:solidFill>
                    <a:schemeClr val="bg1"/>
                  </a:solidFill>
                </a:rPr>
                <a:t>Telescope Array</a:t>
              </a:r>
              <a:endParaRPr lang="en-US" sz="1800" dirty="0">
                <a:solidFill>
                  <a:schemeClr val="bg1"/>
                </a:solidFill>
              </a:endParaRPr>
            </a:p>
          </p:txBody>
        </p:sp>
      </p:grpSp>
      <p:sp>
        <p:nvSpPr>
          <p:cNvPr id="9" name="ZoneTexte 8"/>
          <p:cNvSpPr txBox="1"/>
          <p:nvPr/>
        </p:nvSpPr>
        <p:spPr>
          <a:xfrm>
            <a:off x="3048000" y="3581400"/>
            <a:ext cx="1828800" cy="400110"/>
          </a:xfrm>
          <a:prstGeom prst="rect">
            <a:avLst/>
          </a:prstGeom>
          <a:noFill/>
        </p:spPr>
        <p:txBody>
          <a:bodyPr wrap="square" rtlCol="0">
            <a:spAutoFit/>
          </a:bodyPr>
          <a:lstStyle/>
          <a:p>
            <a:r>
              <a:rPr lang="fr-FR" sz="2000" dirty="0" smtClean="0">
                <a:solidFill>
                  <a:srgbClr val="FFFFFF"/>
                </a:solidFill>
              </a:rPr>
              <a:t>AUGER</a:t>
            </a:r>
            <a:endParaRPr lang="fr-FR" sz="2000" dirty="0">
              <a:solidFill>
                <a:srgbClr val="FFFFFF"/>
              </a:solidFill>
            </a:endParaRPr>
          </a:p>
        </p:txBody>
      </p:sp>
      <p:sp>
        <p:nvSpPr>
          <p:cNvPr id="10" name="Ellipse 9"/>
          <p:cNvSpPr/>
          <p:nvPr/>
        </p:nvSpPr>
        <p:spPr bwMode="auto">
          <a:xfrm>
            <a:off x="5943600" y="2362200"/>
            <a:ext cx="1600200" cy="914400"/>
          </a:xfrm>
          <a:prstGeom prst="ellipse">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fr-FR" sz="1400" dirty="0" err="1" smtClean="0">
                <a:solidFill>
                  <a:srgbClr val="FFFFFF"/>
                </a:solidFill>
              </a:rPr>
              <a:t>Argo-YBJ/TibetAS/LHAASO</a:t>
            </a:r>
            <a:endParaRPr kumimoji="0" lang="fr-FR" sz="1400" b="0" i="0" u="none" strike="noStrike" cap="none" normalizeH="0" baseline="0" dirty="0">
              <a:ln>
                <a:noFill/>
              </a:ln>
              <a:solidFill>
                <a:srgbClr val="FFFFFF"/>
              </a:solidFill>
              <a:effectLst/>
              <a:latin typeface="Arial" charset="0"/>
              <a:ea typeface="ＭＳ Ｐゴシック" charset="-128"/>
              <a:cs typeface="ＭＳ Ｐゴシック" charset="-128"/>
            </a:endParaRPr>
          </a:p>
        </p:txBody>
      </p:sp>
      <p:sp>
        <p:nvSpPr>
          <p:cNvPr id="12" name="ZoneTexte 11"/>
          <p:cNvSpPr txBox="1"/>
          <p:nvPr/>
        </p:nvSpPr>
        <p:spPr>
          <a:xfrm>
            <a:off x="1524000" y="0"/>
            <a:ext cx="6477000" cy="892552"/>
          </a:xfrm>
          <a:prstGeom prst="rect">
            <a:avLst/>
          </a:prstGeom>
          <a:noFill/>
        </p:spPr>
        <p:txBody>
          <a:bodyPr wrap="square" rtlCol="0">
            <a:spAutoFit/>
          </a:bodyPr>
          <a:lstStyle/>
          <a:p>
            <a:r>
              <a:rPr lang="en-GB" i="1" dirty="0" smtClean="0">
                <a:solidFill>
                  <a:srgbClr val="FFFFFF"/>
                </a:solidFill>
                <a:latin typeface="Cambria"/>
                <a:cs typeface="Cambria"/>
              </a:rPr>
              <a:t>High energy cosmic messengers </a:t>
            </a:r>
            <a:endParaRPr lang="en-GB" dirty="0" smtClean="0">
              <a:solidFill>
                <a:srgbClr val="FFFFFF"/>
              </a:solidFill>
              <a:latin typeface="Cambria"/>
              <a:cs typeface="Cambria"/>
            </a:endParaRPr>
          </a:p>
          <a:p>
            <a:r>
              <a:rPr lang="fr-FR" sz="2800" i="1" dirty="0" smtClean="0">
                <a:solidFill>
                  <a:srgbClr val="FFFFFF"/>
                </a:solidFill>
                <a:latin typeface="Cambria"/>
                <a:cs typeface="Cambria"/>
              </a:rPr>
              <a:t>High </a:t>
            </a:r>
            <a:r>
              <a:rPr lang="fr-FR" sz="2800" i="1" dirty="0" err="1" smtClean="0">
                <a:solidFill>
                  <a:srgbClr val="FFFFFF"/>
                </a:solidFill>
                <a:latin typeface="Cambria"/>
                <a:cs typeface="Cambria"/>
              </a:rPr>
              <a:t>energy</a:t>
            </a:r>
            <a:r>
              <a:rPr lang="fr-FR" sz="2800" i="1" dirty="0" smtClean="0">
                <a:solidFill>
                  <a:srgbClr val="FFFFFF"/>
                </a:solidFill>
                <a:latin typeface="Cambria"/>
                <a:cs typeface="Cambria"/>
              </a:rPr>
              <a:t> </a:t>
            </a:r>
            <a:r>
              <a:rPr lang="fr-FR" sz="2800" i="1" dirty="0" err="1" smtClean="0">
                <a:solidFill>
                  <a:srgbClr val="FFFFFF"/>
                </a:solidFill>
                <a:latin typeface="Cambria"/>
                <a:cs typeface="Cambria"/>
              </a:rPr>
              <a:t>cosmic</a:t>
            </a:r>
            <a:r>
              <a:rPr lang="fr-FR" sz="2800" i="1" dirty="0" smtClean="0">
                <a:solidFill>
                  <a:srgbClr val="FFFFFF"/>
                </a:solidFill>
                <a:latin typeface="Cambria"/>
                <a:cs typeface="Cambria"/>
              </a:rPr>
              <a:t> ray </a:t>
            </a:r>
            <a:r>
              <a:rPr lang="fr-FR" sz="2800" i="1" dirty="0" err="1" smtClean="0">
                <a:solidFill>
                  <a:srgbClr val="FFFFFF"/>
                </a:solidFill>
                <a:latin typeface="Cambria"/>
                <a:cs typeface="Cambria"/>
              </a:rPr>
              <a:t>observatories</a:t>
            </a:r>
            <a:endParaRPr lang="fr-FR" sz="2800" i="1" dirty="0">
              <a:solidFill>
                <a:srgbClr val="FFFFFF"/>
              </a:solidFill>
              <a:latin typeface="Cambria"/>
              <a:cs typeface="Cambria"/>
            </a:endParaRPr>
          </a:p>
        </p:txBody>
      </p:sp>
      <p:pic>
        <p:nvPicPr>
          <p:cNvPr id="15" name="Picture 5" descr="tank_andes"/>
          <p:cNvPicPr>
            <a:picLocks noChangeAspect="1" noChangeArrowheads="1"/>
          </p:cNvPicPr>
          <p:nvPr/>
        </p:nvPicPr>
        <p:blipFill>
          <a:blip r:embed="rId3"/>
          <a:srcRect/>
          <a:stretch>
            <a:fillRect/>
          </a:stretch>
        </p:blipFill>
        <p:spPr>
          <a:xfrm>
            <a:off x="1600200" y="3429000"/>
            <a:ext cx="1350818" cy="990600"/>
          </a:xfrm>
          <a:prstGeom prst="rect">
            <a:avLst/>
          </a:prstGeom>
        </p:spPr>
      </p:pic>
      <p:pic>
        <p:nvPicPr>
          <p:cNvPr id="16" name="Picture 6"/>
          <p:cNvPicPr>
            <a:picLocks noChangeAspect="1" noChangeArrowheads="1"/>
          </p:cNvPicPr>
          <p:nvPr/>
        </p:nvPicPr>
        <p:blipFill>
          <a:blip r:embed="rId4"/>
          <a:srcRect/>
          <a:stretch>
            <a:fillRect/>
          </a:stretch>
        </p:blipFill>
        <p:spPr bwMode="auto">
          <a:xfrm>
            <a:off x="7840133" y="228600"/>
            <a:ext cx="1303867" cy="838200"/>
          </a:xfrm>
          <a:prstGeom prst="rect">
            <a:avLst/>
          </a:prstGeom>
          <a:noFill/>
          <a:ln w="9525">
            <a:noFill/>
            <a:miter lim="800000"/>
            <a:headEnd/>
            <a:tailEnd/>
          </a:ln>
          <a:effectLst/>
        </p:spPr>
      </p:pic>
      <p:sp>
        <p:nvSpPr>
          <p:cNvPr id="17" name="ZoneTexte 16"/>
          <p:cNvSpPr txBox="1"/>
          <p:nvPr/>
        </p:nvSpPr>
        <p:spPr>
          <a:xfrm>
            <a:off x="8305800" y="1066800"/>
            <a:ext cx="1295400" cy="923330"/>
          </a:xfrm>
          <a:prstGeom prst="rect">
            <a:avLst/>
          </a:prstGeom>
          <a:noFill/>
        </p:spPr>
        <p:txBody>
          <a:bodyPr wrap="square" rtlCol="0">
            <a:spAutoFit/>
          </a:bodyPr>
          <a:lstStyle/>
          <a:p>
            <a:r>
              <a:rPr lang="fr-FR" sz="1800" dirty="0" smtClean="0">
                <a:solidFill>
                  <a:srgbClr val="FFFFFF"/>
                </a:solidFill>
              </a:rPr>
              <a:t>AMS</a:t>
            </a:r>
          </a:p>
          <a:p>
            <a:r>
              <a:rPr lang="fr-FR" sz="1800" dirty="0" smtClean="0">
                <a:solidFill>
                  <a:srgbClr val="FFFFFF"/>
                </a:solidFill>
              </a:rPr>
              <a:t>JEM-EUSO</a:t>
            </a:r>
            <a:endParaRPr lang="fr-FR" sz="1800" dirty="0">
              <a:solidFill>
                <a:srgbClr val="FFFFFF"/>
              </a:solidFill>
            </a:endParaRPr>
          </a:p>
        </p:txBody>
      </p:sp>
      <p:sp>
        <p:nvSpPr>
          <p:cNvPr id="18" name="ZoneTexte 17"/>
          <p:cNvSpPr txBox="1"/>
          <p:nvPr/>
        </p:nvSpPr>
        <p:spPr>
          <a:xfrm>
            <a:off x="0" y="1676400"/>
            <a:ext cx="1120820" cy="923330"/>
          </a:xfrm>
          <a:prstGeom prst="rect">
            <a:avLst/>
          </a:prstGeom>
          <a:noFill/>
        </p:spPr>
        <p:txBody>
          <a:bodyPr wrap="none" rtlCol="0">
            <a:spAutoFit/>
          </a:bodyPr>
          <a:lstStyle/>
          <a:p>
            <a:r>
              <a:rPr lang="fr-FR" sz="1800" dirty="0" smtClean="0">
                <a:solidFill>
                  <a:srgbClr val="FFFFFF"/>
                </a:solidFill>
              </a:rPr>
              <a:t>PAMELA</a:t>
            </a:r>
          </a:p>
          <a:p>
            <a:r>
              <a:rPr lang="fr-FR" sz="1800" dirty="0" smtClean="0">
                <a:solidFill>
                  <a:srgbClr val="FFFFFF"/>
                </a:solidFill>
              </a:rPr>
              <a:t>ATIC</a:t>
            </a:r>
            <a:br>
              <a:rPr lang="fr-FR" sz="1800" dirty="0" smtClean="0">
                <a:solidFill>
                  <a:srgbClr val="FFFFFF"/>
                </a:solidFill>
              </a:rPr>
            </a:br>
            <a:r>
              <a:rPr lang="fr-FR" sz="1800" dirty="0" smtClean="0">
                <a:solidFill>
                  <a:srgbClr val="FFFFFF"/>
                </a:solidFill>
              </a:rPr>
              <a:t>CREAM</a:t>
            </a:r>
            <a:endParaRPr lang="fr-FR" sz="1800" dirty="0">
              <a:solidFill>
                <a:srgbClr val="FFFFFF"/>
              </a:solidFill>
            </a:endParaRPr>
          </a:p>
        </p:txBody>
      </p:sp>
      <p:sp>
        <p:nvSpPr>
          <p:cNvPr id="19" name="Ellipse 18"/>
          <p:cNvSpPr/>
          <p:nvPr/>
        </p:nvSpPr>
        <p:spPr bwMode="auto">
          <a:xfrm>
            <a:off x="4648200" y="1676400"/>
            <a:ext cx="1524000" cy="457200"/>
          </a:xfrm>
          <a:prstGeom prst="ellipse">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FFFFFF"/>
                </a:solidFill>
                <a:effectLst/>
                <a:latin typeface="Arial" charset="0"/>
                <a:ea typeface="ＭＳ Ｐゴシック" charset="-128"/>
                <a:cs typeface="ＭＳ Ｐゴシック" charset="-128"/>
              </a:rPr>
              <a:t>KASCADE</a:t>
            </a:r>
            <a:endParaRPr kumimoji="0" lang="fr-FR" sz="1400" b="0" i="0" u="none" strike="noStrike" cap="none" normalizeH="0" baseline="0" dirty="0">
              <a:ln>
                <a:noFill/>
              </a:ln>
              <a:solidFill>
                <a:srgbClr val="FFFFFF"/>
              </a:solidFill>
              <a:effectLst/>
              <a:latin typeface="Arial" charset="0"/>
              <a:ea typeface="ＭＳ Ｐゴシック" charset="-128"/>
              <a:cs typeface="ＭＳ Ｐゴシック" charset="-128"/>
            </a:endParaRPr>
          </a:p>
        </p:txBody>
      </p:sp>
      <p:pic>
        <p:nvPicPr>
          <p:cNvPr id="22" name="Image 21"/>
          <p:cNvPicPr>
            <a:picLocks noChangeAspect="1"/>
          </p:cNvPicPr>
          <p:nvPr/>
        </p:nvPicPr>
        <p:blipFill>
          <a:blip r:embed="rId5"/>
          <a:stretch>
            <a:fillRect/>
          </a:stretch>
        </p:blipFill>
        <p:spPr>
          <a:xfrm>
            <a:off x="0" y="0"/>
            <a:ext cx="1219200" cy="1676400"/>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52400" y="1524000"/>
            <a:ext cx="4800600" cy="4648200"/>
          </a:xfrm>
          <a:prstGeom prst="rect">
            <a:avLst/>
          </a:prstGeom>
        </p:spPr>
      </p:pic>
      <p:sp>
        <p:nvSpPr>
          <p:cNvPr id="5" name="Rectangle 4"/>
          <p:cNvSpPr/>
          <p:nvPr/>
        </p:nvSpPr>
        <p:spPr>
          <a:xfrm>
            <a:off x="1524000" y="228600"/>
            <a:ext cx="7162800" cy="830997"/>
          </a:xfrm>
          <a:prstGeom prst="rect">
            <a:avLst/>
          </a:prstGeom>
        </p:spPr>
        <p:txBody>
          <a:bodyPr wrap="square">
            <a:spAutoFit/>
          </a:bodyPr>
          <a:lstStyle/>
          <a:p>
            <a:r>
              <a:rPr lang="en-GB" i="1" dirty="0" smtClean="0">
                <a:solidFill>
                  <a:srgbClr val="FFFFFF"/>
                </a:solidFill>
                <a:latin typeface="Cambria"/>
                <a:cs typeface="Cambria"/>
              </a:rPr>
              <a:t>High energy cosmic messengers</a:t>
            </a:r>
          </a:p>
          <a:p>
            <a:r>
              <a:rPr lang="en-GB" i="1" dirty="0" smtClean="0">
                <a:solidFill>
                  <a:srgbClr val="FFFFFF"/>
                </a:solidFill>
                <a:latin typeface="Cambria"/>
                <a:cs typeface="Cambria"/>
              </a:rPr>
              <a:t>A plethora of new results in charged CR</a:t>
            </a:r>
            <a:endParaRPr lang="en-GB" dirty="0" smtClean="0">
              <a:solidFill>
                <a:srgbClr val="FFFFFF"/>
              </a:solidFill>
              <a:latin typeface="Cambria"/>
              <a:cs typeface="Cambria"/>
            </a:endParaRPr>
          </a:p>
        </p:txBody>
      </p:sp>
      <p:sp>
        <p:nvSpPr>
          <p:cNvPr id="6" name="ZoneTexte 5"/>
          <p:cNvSpPr txBox="1"/>
          <p:nvPr/>
        </p:nvSpPr>
        <p:spPr>
          <a:xfrm>
            <a:off x="5029200" y="2133600"/>
            <a:ext cx="3886200" cy="2677656"/>
          </a:xfrm>
          <a:prstGeom prst="rect">
            <a:avLst/>
          </a:prstGeom>
          <a:noFill/>
        </p:spPr>
        <p:txBody>
          <a:bodyPr wrap="square" rtlCol="0">
            <a:spAutoFit/>
          </a:bodyPr>
          <a:lstStyle/>
          <a:p>
            <a:pPr marL="457200" indent="-457200">
              <a:buAutoNum type="arabicParenR"/>
            </a:pPr>
            <a:r>
              <a:rPr lang="fr-FR" i="1" dirty="0" err="1" smtClean="0">
                <a:solidFill>
                  <a:schemeClr val="bg1"/>
                </a:solidFill>
                <a:latin typeface="Cambria"/>
                <a:cs typeface="Cambria"/>
              </a:rPr>
              <a:t>Energy</a:t>
            </a:r>
            <a:r>
              <a:rPr lang="fr-FR" i="1" dirty="0" smtClean="0">
                <a:solidFill>
                  <a:schemeClr val="bg1"/>
                </a:solidFill>
                <a:latin typeface="Cambria"/>
                <a:cs typeface="Cambria"/>
              </a:rPr>
              <a:t> </a:t>
            </a:r>
            <a:r>
              <a:rPr lang="fr-FR" i="1" dirty="0" err="1" smtClean="0">
                <a:solidFill>
                  <a:schemeClr val="bg1"/>
                </a:solidFill>
                <a:latin typeface="Cambria"/>
                <a:cs typeface="Cambria"/>
              </a:rPr>
              <a:t>spectrum</a:t>
            </a:r>
            <a:endParaRPr lang="fr-FR" i="1" dirty="0" smtClean="0">
              <a:solidFill>
                <a:schemeClr val="bg1"/>
              </a:solidFill>
              <a:latin typeface="Cambria"/>
              <a:cs typeface="Cambria"/>
            </a:endParaRPr>
          </a:p>
          <a:p>
            <a:pPr marL="457200" indent="-457200">
              <a:buAutoNum type="arabicParenR"/>
            </a:pPr>
            <a:endParaRPr lang="fr-FR" i="1" dirty="0" smtClean="0">
              <a:solidFill>
                <a:schemeClr val="bg1"/>
              </a:solidFill>
              <a:latin typeface="Cambria"/>
              <a:cs typeface="Cambria"/>
            </a:endParaRPr>
          </a:p>
          <a:p>
            <a:pPr marL="457200" indent="-457200">
              <a:buAutoNum type="arabicParenR"/>
            </a:pPr>
            <a:r>
              <a:rPr lang="fr-FR" i="1" dirty="0" smtClean="0">
                <a:solidFill>
                  <a:schemeClr val="bg1"/>
                </a:solidFill>
                <a:latin typeface="Cambria"/>
                <a:cs typeface="Cambria"/>
              </a:rPr>
              <a:t>Anisotropies (</a:t>
            </a:r>
            <a:r>
              <a:rPr lang="fr-FR" i="1" dirty="0" err="1" smtClean="0">
                <a:solidFill>
                  <a:schemeClr val="bg1"/>
                </a:solidFill>
                <a:latin typeface="Cambria"/>
                <a:cs typeface="Cambria"/>
              </a:rPr>
              <a:t>high</a:t>
            </a:r>
            <a:r>
              <a:rPr lang="fr-FR" i="1" dirty="0" smtClean="0">
                <a:solidFill>
                  <a:schemeClr val="bg1"/>
                </a:solidFill>
                <a:latin typeface="Cambria"/>
                <a:cs typeface="Cambria"/>
              </a:rPr>
              <a:t> and </a:t>
            </a:r>
            <a:r>
              <a:rPr lang="fr-FR" i="1" dirty="0" err="1" smtClean="0">
                <a:solidFill>
                  <a:schemeClr val="bg1"/>
                </a:solidFill>
                <a:latin typeface="Cambria"/>
                <a:cs typeface="Cambria"/>
              </a:rPr>
              <a:t>ultra-high</a:t>
            </a:r>
            <a:r>
              <a:rPr lang="fr-FR" i="1" dirty="0" smtClean="0">
                <a:solidFill>
                  <a:schemeClr val="bg1"/>
                </a:solidFill>
                <a:latin typeface="Cambria"/>
                <a:cs typeface="Cambria"/>
              </a:rPr>
              <a:t> </a:t>
            </a:r>
            <a:r>
              <a:rPr lang="fr-FR" i="1" dirty="0" err="1" smtClean="0">
                <a:solidFill>
                  <a:schemeClr val="bg1"/>
                </a:solidFill>
                <a:latin typeface="Cambria"/>
                <a:cs typeface="Cambria"/>
              </a:rPr>
              <a:t>energy</a:t>
            </a:r>
            <a:r>
              <a:rPr lang="fr-FR" i="1" dirty="0" smtClean="0">
                <a:solidFill>
                  <a:schemeClr val="bg1"/>
                </a:solidFill>
                <a:latin typeface="Cambria"/>
                <a:cs typeface="Cambria"/>
              </a:rPr>
              <a:t> )</a:t>
            </a:r>
          </a:p>
          <a:p>
            <a:pPr marL="457200" indent="-457200">
              <a:buAutoNum type="arabicParenR"/>
            </a:pPr>
            <a:endParaRPr lang="fr-FR" i="1" dirty="0" smtClean="0">
              <a:solidFill>
                <a:schemeClr val="bg1"/>
              </a:solidFill>
              <a:latin typeface="Cambria"/>
              <a:cs typeface="Cambria"/>
            </a:endParaRPr>
          </a:p>
          <a:p>
            <a:pPr marL="457200" indent="-457200">
              <a:buAutoNum type="arabicParenR"/>
            </a:pPr>
            <a:r>
              <a:rPr lang="fr-FR" i="1" dirty="0" smtClean="0">
                <a:solidFill>
                  <a:schemeClr val="bg1"/>
                </a:solidFill>
                <a:latin typeface="Cambria"/>
                <a:cs typeface="Cambria"/>
              </a:rPr>
              <a:t>Composition</a:t>
            </a:r>
          </a:p>
          <a:p>
            <a:endParaRPr lang="fr-FR" dirty="0" smtClean="0">
              <a:solidFill>
                <a:schemeClr val="bg1"/>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1600200" y="304800"/>
            <a:ext cx="6324600" cy="830997"/>
          </a:xfrm>
          <a:prstGeom prst="rect">
            <a:avLst/>
          </a:prstGeom>
        </p:spPr>
        <p:txBody>
          <a:bodyPr wrap="square">
            <a:spAutoFit/>
          </a:bodyPr>
          <a:lstStyle/>
          <a:p>
            <a:r>
              <a:rPr lang="en-GB" i="1" dirty="0" smtClean="0">
                <a:solidFill>
                  <a:srgbClr val="FFFFFF"/>
                </a:solidFill>
                <a:latin typeface="Cambria"/>
                <a:cs typeface="Cambria"/>
              </a:rPr>
              <a:t>High energy cosmic messengers  </a:t>
            </a:r>
          </a:p>
          <a:p>
            <a:r>
              <a:rPr lang="en-GB" i="1" dirty="0" smtClean="0">
                <a:solidFill>
                  <a:srgbClr val="FFFFFF"/>
                </a:solidFill>
                <a:latin typeface="Cambria"/>
                <a:cs typeface="Cambria"/>
              </a:rPr>
              <a:t>Is there DM in the low energy spectrum? </a:t>
            </a:r>
          </a:p>
        </p:txBody>
      </p:sp>
      <p:grpSp>
        <p:nvGrpSpPr>
          <p:cNvPr id="5" name="Grouper 4"/>
          <p:cNvGrpSpPr/>
          <p:nvPr/>
        </p:nvGrpSpPr>
        <p:grpSpPr>
          <a:xfrm>
            <a:off x="304800" y="1219200"/>
            <a:ext cx="3962400" cy="2895600"/>
            <a:chOff x="457200" y="1524000"/>
            <a:chExt cx="3962400" cy="2895600"/>
          </a:xfrm>
        </p:grpSpPr>
        <p:pic>
          <p:nvPicPr>
            <p:cNvPr id="3" name="Image 2"/>
            <p:cNvPicPr>
              <a:picLocks noChangeAspect="1"/>
            </p:cNvPicPr>
            <p:nvPr/>
          </p:nvPicPr>
          <p:blipFill>
            <a:blip r:embed="rId2"/>
            <a:stretch>
              <a:fillRect/>
            </a:stretch>
          </p:blipFill>
          <p:spPr>
            <a:xfrm>
              <a:off x="457200" y="1524000"/>
              <a:ext cx="3962400" cy="2895600"/>
            </a:xfrm>
            <a:prstGeom prst="rect">
              <a:avLst/>
            </a:prstGeom>
          </p:spPr>
        </p:pic>
        <p:sp>
          <p:nvSpPr>
            <p:cNvPr id="4" name="ZoneTexte 3"/>
            <p:cNvSpPr txBox="1"/>
            <p:nvPr/>
          </p:nvSpPr>
          <p:spPr>
            <a:xfrm>
              <a:off x="2133600" y="1752600"/>
              <a:ext cx="1981200" cy="400110"/>
            </a:xfrm>
            <a:prstGeom prst="rect">
              <a:avLst/>
            </a:prstGeom>
            <a:noFill/>
          </p:spPr>
          <p:txBody>
            <a:bodyPr wrap="square" rtlCol="0">
              <a:spAutoFit/>
            </a:bodyPr>
            <a:lstStyle/>
            <a:p>
              <a:r>
                <a:rPr lang="fr-FR" sz="2000" b="1" dirty="0" smtClean="0">
                  <a:solidFill>
                    <a:srgbClr val="FA1D18"/>
                  </a:solidFill>
                </a:rPr>
                <a:t>PAMELA</a:t>
              </a:r>
              <a:endParaRPr lang="fr-FR" sz="2000" b="1" dirty="0">
                <a:solidFill>
                  <a:srgbClr val="FA1D18"/>
                </a:solidFill>
              </a:endParaRPr>
            </a:p>
          </p:txBody>
        </p:sp>
      </p:grpSp>
      <p:pic>
        <p:nvPicPr>
          <p:cNvPr id="6" name="Image 5"/>
          <p:cNvPicPr>
            <a:picLocks noChangeAspect="1"/>
          </p:cNvPicPr>
          <p:nvPr/>
        </p:nvPicPr>
        <p:blipFill>
          <a:blip r:embed="rId3"/>
          <a:stretch>
            <a:fillRect/>
          </a:stretch>
        </p:blipFill>
        <p:spPr>
          <a:xfrm>
            <a:off x="1371600" y="1600200"/>
            <a:ext cx="4064574" cy="3057074"/>
          </a:xfrm>
          <a:prstGeom prst="rect">
            <a:avLst/>
          </a:prstGeom>
        </p:spPr>
      </p:pic>
      <p:pic>
        <p:nvPicPr>
          <p:cNvPr id="8" name="Image 7"/>
          <p:cNvPicPr>
            <a:picLocks noChangeAspect="1"/>
          </p:cNvPicPr>
          <p:nvPr/>
        </p:nvPicPr>
        <p:blipFill>
          <a:blip r:embed="rId4"/>
          <a:stretch>
            <a:fillRect/>
          </a:stretch>
        </p:blipFill>
        <p:spPr>
          <a:xfrm>
            <a:off x="2209800" y="2209800"/>
            <a:ext cx="4800600" cy="3393166"/>
          </a:xfrm>
          <a:prstGeom prst="rect">
            <a:avLst/>
          </a:prstGeom>
        </p:spPr>
      </p:pic>
      <p:pic>
        <p:nvPicPr>
          <p:cNvPr id="9" name="Image 8"/>
          <p:cNvPicPr>
            <a:picLocks noChangeAspect="1"/>
          </p:cNvPicPr>
          <p:nvPr/>
        </p:nvPicPr>
        <p:blipFill>
          <a:blip r:embed="rId5"/>
          <a:stretch>
            <a:fillRect/>
          </a:stretch>
        </p:blipFill>
        <p:spPr>
          <a:xfrm>
            <a:off x="2971800" y="2590800"/>
            <a:ext cx="5118100" cy="3511804"/>
          </a:xfrm>
          <a:prstGeom prst="rect">
            <a:avLst/>
          </a:prstGeom>
        </p:spPr>
      </p:pic>
      <p:pic>
        <p:nvPicPr>
          <p:cNvPr id="10" name="Image 9"/>
          <p:cNvPicPr>
            <a:picLocks noChangeAspect="1"/>
          </p:cNvPicPr>
          <p:nvPr/>
        </p:nvPicPr>
        <p:blipFill>
          <a:blip r:embed="rId6"/>
          <a:stretch>
            <a:fillRect/>
          </a:stretch>
        </p:blipFill>
        <p:spPr>
          <a:xfrm>
            <a:off x="4038600" y="3810000"/>
            <a:ext cx="4902200" cy="2568941"/>
          </a:xfrm>
          <a:prstGeom prst="rect">
            <a:avLst/>
          </a:prstGeom>
        </p:spPr>
      </p:pic>
      <p:sp>
        <p:nvSpPr>
          <p:cNvPr id="11" name="ZoneTexte 10"/>
          <p:cNvSpPr txBox="1"/>
          <p:nvPr/>
        </p:nvSpPr>
        <p:spPr>
          <a:xfrm>
            <a:off x="228600" y="6172200"/>
            <a:ext cx="3733800" cy="461665"/>
          </a:xfrm>
          <a:prstGeom prst="rect">
            <a:avLst/>
          </a:prstGeom>
          <a:noFill/>
        </p:spPr>
        <p:txBody>
          <a:bodyPr wrap="square" rtlCol="0">
            <a:spAutoFit/>
          </a:bodyPr>
          <a:lstStyle/>
          <a:p>
            <a:r>
              <a:rPr lang="fr-FR" i="1" dirty="0" smtClean="0">
                <a:solidFill>
                  <a:srgbClr val="FFFFFF"/>
                </a:solidFill>
                <a:latin typeface="Cambria"/>
                <a:cs typeface="Cambria"/>
              </a:rPr>
              <a:t>Or « </a:t>
            </a:r>
            <a:r>
              <a:rPr lang="fr-FR" i="1" dirty="0" err="1" smtClean="0">
                <a:solidFill>
                  <a:srgbClr val="FFFFFF"/>
                </a:solidFill>
                <a:latin typeface="Cambria"/>
                <a:cs typeface="Cambria"/>
              </a:rPr>
              <a:t>just</a:t>
            </a:r>
            <a:r>
              <a:rPr lang="fr-FR" i="1" dirty="0" smtClean="0">
                <a:solidFill>
                  <a:srgbClr val="FFFFFF"/>
                </a:solidFill>
                <a:latin typeface="Cambria"/>
                <a:cs typeface="Cambria"/>
              </a:rPr>
              <a:t> » pulsars?</a:t>
            </a:r>
            <a:endParaRPr lang="fr-FR" i="1" dirty="0">
              <a:solidFill>
                <a:srgbClr val="FFFFFF"/>
              </a:solidFill>
              <a:latin typeface="Cambria"/>
              <a:cs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Image 10" descr="ams_on_iss.jpg"/>
          <p:cNvPicPr>
            <a:picLocks noChangeAspect="1"/>
          </p:cNvPicPr>
          <p:nvPr/>
        </p:nvPicPr>
        <p:blipFill>
          <a:blip r:embed="rId2"/>
          <a:stretch>
            <a:fillRect/>
          </a:stretch>
        </p:blipFill>
        <p:spPr>
          <a:xfrm>
            <a:off x="914400" y="1676400"/>
            <a:ext cx="6853228" cy="4559300"/>
          </a:xfrm>
          <a:prstGeom prst="rect">
            <a:avLst/>
          </a:prstGeom>
        </p:spPr>
      </p:pic>
      <p:sp>
        <p:nvSpPr>
          <p:cNvPr id="2" name="Rectangle 1"/>
          <p:cNvSpPr/>
          <p:nvPr/>
        </p:nvSpPr>
        <p:spPr>
          <a:xfrm>
            <a:off x="1600200" y="304800"/>
            <a:ext cx="4572000" cy="830997"/>
          </a:xfrm>
          <a:prstGeom prst="rect">
            <a:avLst/>
          </a:prstGeom>
        </p:spPr>
        <p:txBody>
          <a:bodyPr wrap="square">
            <a:spAutoFit/>
          </a:bodyPr>
          <a:lstStyle/>
          <a:p>
            <a:r>
              <a:rPr lang="en-GB" i="1" dirty="0" smtClean="0">
                <a:solidFill>
                  <a:srgbClr val="FFFFFF"/>
                </a:solidFill>
                <a:latin typeface="Cambria"/>
                <a:cs typeface="Cambria"/>
              </a:rPr>
              <a:t>High energy cosmic messengers  </a:t>
            </a:r>
          </a:p>
          <a:p>
            <a:r>
              <a:rPr lang="en-GB" i="1" dirty="0" smtClean="0">
                <a:solidFill>
                  <a:srgbClr val="FFFFFF"/>
                </a:solidFill>
                <a:latin typeface="Cambria"/>
                <a:cs typeface="Cambria"/>
              </a:rPr>
              <a:t>AMS on the ISS</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705100" y="771525"/>
            <a:ext cx="3590925" cy="5351463"/>
            <a:chOff x="72" y="902"/>
            <a:chExt cx="1750" cy="2867"/>
          </a:xfrm>
        </p:grpSpPr>
        <p:pic>
          <p:nvPicPr>
            <p:cNvPr id="70679" name="Picture 3"/>
            <p:cNvPicPr>
              <a:picLocks noChangeAspect="1" noChangeArrowheads="1"/>
            </p:cNvPicPr>
            <p:nvPr/>
          </p:nvPicPr>
          <p:blipFill>
            <a:blip r:embed="rId3">
              <a:clrChange>
                <a:clrFrom>
                  <a:srgbClr val="FFFFFE"/>
                </a:clrFrom>
                <a:clrTo>
                  <a:srgbClr val="FFFFFE">
                    <a:alpha val="0"/>
                  </a:srgbClr>
                </a:clrTo>
              </a:clrChange>
            </a:blip>
            <a:srcRect/>
            <a:stretch>
              <a:fillRect/>
            </a:stretch>
          </p:blipFill>
          <p:spPr bwMode="auto">
            <a:xfrm>
              <a:off x="72" y="902"/>
              <a:ext cx="1750" cy="2867"/>
            </a:xfrm>
            <a:prstGeom prst="rect">
              <a:avLst/>
            </a:prstGeom>
            <a:noFill/>
            <a:ln w="9525">
              <a:noFill/>
              <a:miter lim="800000"/>
              <a:headEnd/>
              <a:tailEnd/>
            </a:ln>
          </p:spPr>
        </p:pic>
        <p:sp>
          <p:nvSpPr>
            <p:cNvPr id="70680" name="Rectangle 4"/>
            <p:cNvSpPr>
              <a:spLocks noChangeArrowheads="1"/>
            </p:cNvSpPr>
            <p:nvPr/>
          </p:nvSpPr>
          <p:spPr bwMode="auto">
            <a:xfrm>
              <a:off x="1176" y="2208"/>
              <a:ext cx="59" cy="528"/>
            </a:xfrm>
            <a:prstGeom prst="rect">
              <a:avLst/>
            </a:prstGeom>
            <a:solidFill>
              <a:schemeClr val="folHlink"/>
            </a:solidFill>
            <a:ln w="9525">
              <a:noFill/>
              <a:miter lim="800000"/>
              <a:headEnd/>
              <a:tailEnd/>
            </a:ln>
          </p:spPr>
          <p:txBody>
            <a:bodyPr wrap="none" anchor="ctr">
              <a:prstTxWarp prst="textNoShape">
                <a:avLst/>
              </a:prstTxWarp>
            </a:bodyPr>
            <a:lstStyle/>
            <a:p>
              <a:pPr eaLnBrk="0" hangingPunct="0">
                <a:lnSpc>
                  <a:spcPct val="87000"/>
                </a:lnSpc>
                <a:buClr>
                  <a:srgbClr val="000000"/>
                </a:buClr>
                <a:buSzPct val="100000"/>
                <a:buFont typeface="Arial" pitchFamily="-109" charset="0"/>
                <a:buNone/>
              </a:pPr>
              <a:endParaRPr lang="en-US">
                <a:ea typeface="MS Gothic" pitchFamily="49" charset="-128"/>
                <a:cs typeface="MS Gothic" pitchFamily="49" charset="-128"/>
              </a:endParaRPr>
            </a:p>
          </p:txBody>
        </p:sp>
        <p:sp>
          <p:nvSpPr>
            <p:cNvPr id="70681" name="Rectangle 5"/>
            <p:cNvSpPr>
              <a:spLocks noChangeArrowheads="1"/>
            </p:cNvSpPr>
            <p:nvPr/>
          </p:nvSpPr>
          <p:spPr bwMode="auto">
            <a:xfrm>
              <a:off x="293" y="2126"/>
              <a:ext cx="50" cy="26"/>
            </a:xfrm>
            <a:prstGeom prst="rect">
              <a:avLst/>
            </a:prstGeom>
            <a:solidFill>
              <a:srgbClr val="A05F20"/>
            </a:solidFill>
            <a:ln w="9525">
              <a:noFill/>
              <a:miter lim="800000"/>
              <a:headEnd/>
              <a:tailEnd/>
            </a:ln>
          </p:spPr>
          <p:txBody>
            <a:bodyPr wrap="none" anchor="ctr">
              <a:prstTxWarp prst="textNoShape">
                <a:avLst/>
              </a:prstTxWarp>
            </a:bodyPr>
            <a:lstStyle/>
            <a:p>
              <a:pPr eaLnBrk="0" hangingPunct="0">
                <a:lnSpc>
                  <a:spcPct val="87000"/>
                </a:lnSpc>
                <a:buClr>
                  <a:srgbClr val="000000"/>
                </a:buClr>
                <a:buSzPct val="100000"/>
                <a:buFont typeface="Arial" pitchFamily="-109" charset="0"/>
                <a:buNone/>
              </a:pPr>
              <a:endParaRPr lang="en-US">
                <a:ea typeface="MS Gothic" pitchFamily="49" charset="-128"/>
                <a:cs typeface="MS Gothic" pitchFamily="49" charset="-128"/>
              </a:endParaRPr>
            </a:p>
          </p:txBody>
        </p:sp>
        <p:sp>
          <p:nvSpPr>
            <p:cNvPr id="70682" name="Rectangle 6"/>
            <p:cNvSpPr>
              <a:spLocks noChangeArrowheads="1"/>
            </p:cNvSpPr>
            <p:nvPr/>
          </p:nvSpPr>
          <p:spPr bwMode="auto">
            <a:xfrm>
              <a:off x="197" y="2148"/>
              <a:ext cx="26" cy="27"/>
            </a:xfrm>
            <a:prstGeom prst="rect">
              <a:avLst/>
            </a:prstGeom>
            <a:solidFill>
              <a:srgbClr val="4160A1"/>
            </a:solidFill>
            <a:ln w="9525">
              <a:noFill/>
              <a:miter lim="800000"/>
              <a:headEnd/>
              <a:tailEnd/>
            </a:ln>
          </p:spPr>
          <p:txBody>
            <a:bodyPr wrap="none" anchor="ctr">
              <a:prstTxWarp prst="textNoShape">
                <a:avLst/>
              </a:prstTxWarp>
            </a:bodyPr>
            <a:lstStyle/>
            <a:p>
              <a:pPr eaLnBrk="0" hangingPunct="0">
                <a:lnSpc>
                  <a:spcPct val="87000"/>
                </a:lnSpc>
                <a:buClr>
                  <a:srgbClr val="000000"/>
                </a:buClr>
                <a:buSzPct val="100000"/>
                <a:buFont typeface="Arial" pitchFamily="-109" charset="0"/>
                <a:buNone/>
              </a:pPr>
              <a:endParaRPr lang="en-US">
                <a:ea typeface="MS Gothic" pitchFamily="49" charset="-128"/>
                <a:cs typeface="MS Gothic" pitchFamily="49" charset="-128"/>
              </a:endParaRPr>
            </a:p>
          </p:txBody>
        </p:sp>
        <p:sp>
          <p:nvSpPr>
            <p:cNvPr id="70683" name="Rectangle 7"/>
            <p:cNvSpPr>
              <a:spLocks noChangeArrowheads="1"/>
            </p:cNvSpPr>
            <p:nvPr/>
          </p:nvSpPr>
          <p:spPr bwMode="auto">
            <a:xfrm>
              <a:off x="249" y="2135"/>
              <a:ext cx="26" cy="28"/>
            </a:xfrm>
            <a:prstGeom prst="rect">
              <a:avLst/>
            </a:prstGeom>
            <a:solidFill>
              <a:srgbClr val="4160A1"/>
            </a:solidFill>
            <a:ln w="9525">
              <a:noFill/>
              <a:miter lim="800000"/>
              <a:headEnd/>
              <a:tailEnd/>
            </a:ln>
          </p:spPr>
          <p:txBody>
            <a:bodyPr wrap="none" anchor="ctr">
              <a:prstTxWarp prst="textNoShape">
                <a:avLst/>
              </a:prstTxWarp>
            </a:bodyPr>
            <a:lstStyle/>
            <a:p>
              <a:pPr eaLnBrk="0" hangingPunct="0">
                <a:lnSpc>
                  <a:spcPct val="87000"/>
                </a:lnSpc>
                <a:buClr>
                  <a:srgbClr val="000000"/>
                </a:buClr>
                <a:buSzPct val="100000"/>
                <a:buFont typeface="Arial" pitchFamily="-109" charset="0"/>
                <a:buNone/>
              </a:pPr>
              <a:endParaRPr lang="en-US">
                <a:ea typeface="MS Gothic" pitchFamily="49" charset="-128"/>
                <a:cs typeface="MS Gothic" pitchFamily="49" charset="-128"/>
              </a:endParaRPr>
            </a:p>
          </p:txBody>
        </p:sp>
      </p:grpSp>
      <p:sp>
        <p:nvSpPr>
          <p:cNvPr id="70659" name="Text Box 8"/>
          <p:cNvSpPr txBox="1">
            <a:spLocks noChangeArrowheads="1"/>
          </p:cNvSpPr>
          <p:nvPr/>
        </p:nvSpPr>
        <p:spPr bwMode="auto">
          <a:xfrm>
            <a:off x="0" y="0"/>
            <a:ext cx="9144000" cy="498475"/>
          </a:xfrm>
          <a:prstGeom prst="rect">
            <a:avLst/>
          </a:prstGeom>
          <a:noFill/>
          <a:ln w="19050">
            <a:noFill/>
            <a:miter lim="800000"/>
            <a:headEnd/>
            <a:tailEnd/>
          </a:ln>
        </p:spPr>
        <p:txBody>
          <a:bodyPr lIns="45720" rIns="45720" anchor="ctr" anchorCtr="1">
            <a:prstTxWarp prst="textNoShape">
              <a:avLst/>
            </a:prstTxWarp>
            <a:spAutoFit/>
          </a:bodyPr>
          <a:lstStyle/>
          <a:p>
            <a:pPr algn="ctr">
              <a:lnSpc>
                <a:spcPct val="95000"/>
              </a:lnSpc>
            </a:pPr>
            <a:r>
              <a:rPr lang="en-US" sz="2800">
                <a:solidFill>
                  <a:srgbClr val="CC0000"/>
                </a:solidFill>
                <a:ea typeface="ＭＳ Ｐゴシック" pitchFamily="-109" charset="-128"/>
                <a:cs typeface="ＭＳ Ｐゴシック" pitchFamily="-109" charset="-128"/>
              </a:rPr>
              <a:t>The Completed AMS Detector on ISS</a:t>
            </a:r>
          </a:p>
        </p:txBody>
      </p:sp>
      <p:pic>
        <p:nvPicPr>
          <p:cNvPr id="70660" name="Picture 9" descr="aout05-4"/>
          <p:cNvPicPr>
            <a:picLocks noChangeAspect="1" noChangeArrowheads="1"/>
          </p:cNvPicPr>
          <p:nvPr/>
        </p:nvPicPr>
        <p:blipFill>
          <a:blip r:embed="rId4"/>
          <a:srcRect l="3127" t="6850" r="3648" b="7437"/>
          <a:stretch>
            <a:fillRect/>
          </a:stretch>
        </p:blipFill>
        <p:spPr bwMode="auto">
          <a:xfrm>
            <a:off x="192088" y="5419725"/>
            <a:ext cx="2376487" cy="1339850"/>
          </a:xfrm>
          <a:prstGeom prst="rect">
            <a:avLst/>
          </a:prstGeom>
          <a:noFill/>
          <a:ln w="9525">
            <a:noFill/>
            <a:miter lim="800000"/>
            <a:headEnd/>
            <a:tailEnd/>
          </a:ln>
        </p:spPr>
      </p:pic>
      <p:pic>
        <p:nvPicPr>
          <p:cNvPr id="70661" name="Picture 10" descr="DSCN4092"/>
          <p:cNvPicPr>
            <a:picLocks noChangeAspect="1" noChangeArrowheads="1"/>
          </p:cNvPicPr>
          <p:nvPr/>
        </p:nvPicPr>
        <p:blipFill>
          <a:blip r:embed="rId5"/>
          <a:srcRect/>
          <a:stretch>
            <a:fillRect/>
          </a:stretch>
        </p:blipFill>
        <p:spPr bwMode="auto">
          <a:xfrm>
            <a:off x="6542088" y="1428750"/>
            <a:ext cx="2278062" cy="763588"/>
          </a:xfrm>
          <a:prstGeom prst="rect">
            <a:avLst/>
          </a:prstGeom>
          <a:noFill/>
          <a:ln w="9525">
            <a:noFill/>
            <a:miter lim="800000"/>
            <a:headEnd/>
            <a:tailEnd/>
          </a:ln>
        </p:spPr>
      </p:pic>
      <p:pic>
        <p:nvPicPr>
          <p:cNvPr id="70662" name="Picture 11" descr="T"/>
          <p:cNvPicPr>
            <a:picLocks noChangeAspect="1" noChangeArrowheads="1"/>
          </p:cNvPicPr>
          <p:nvPr/>
        </p:nvPicPr>
        <p:blipFill>
          <a:blip r:embed="rId6"/>
          <a:srcRect/>
          <a:stretch>
            <a:fillRect/>
          </a:stretch>
        </p:blipFill>
        <p:spPr bwMode="auto">
          <a:xfrm>
            <a:off x="128588" y="3192463"/>
            <a:ext cx="2516187" cy="1552575"/>
          </a:xfrm>
          <a:prstGeom prst="rect">
            <a:avLst/>
          </a:prstGeom>
          <a:noFill/>
          <a:ln w="9525">
            <a:noFill/>
            <a:miter lim="800000"/>
            <a:headEnd/>
            <a:tailEnd/>
          </a:ln>
        </p:spPr>
      </p:pic>
      <p:pic>
        <p:nvPicPr>
          <p:cNvPr id="70663" name="Picture 12" descr="Magnet assembly 3"/>
          <p:cNvPicPr>
            <a:picLocks noChangeAspect="1" noChangeArrowheads="1"/>
          </p:cNvPicPr>
          <p:nvPr/>
        </p:nvPicPr>
        <p:blipFill>
          <a:blip r:embed="rId7"/>
          <a:srcRect/>
          <a:stretch>
            <a:fillRect/>
          </a:stretch>
        </p:blipFill>
        <p:spPr bwMode="auto">
          <a:xfrm>
            <a:off x="6642100" y="2852738"/>
            <a:ext cx="2501900" cy="1957387"/>
          </a:xfrm>
          <a:prstGeom prst="rect">
            <a:avLst/>
          </a:prstGeom>
          <a:noFill/>
          <a:ln w="9525">
            <a:noFill/>
            <a:miter lim="800000"/>
            <a:headEnd/>
            <a:tailEnd/>
          </a:ln>
        </p:spPr>
      </p:pic>
      <p:pic>
        <p:nvPicPr>
          <p:cNvPr id="70664" name="Picture 13" descr="oct_stat_tot_solo"/>
          <p:cNvPicPr>
            <a:picLocks noChangeAspect="1" noChangeArrowheads="1"/>
          </p:cNvPicPr>
          <p:nvPr/>
        </p:nvPicPr>
        <p:blipFill>
          <a:blip r:embed="rId8"/>
          <a:srcRect l="28949" t="26620" r="24957" b="26620"/>
          <a:stretch>
            <a:fillRect/>
          </a:stretch>
        </p:blipFill>
        <p:spPr bwMode="auto">
          <a:xfrm>
            <a:off x="304800" y="1143000"/>
            <a:ext cx="2149475" cy="1406525"/>
          </a:xfrm>
          <a:prstGeom prst="rect">
            <a:avLst/>
          </a:prstGeom>
          <a:noFill/>
          <a:ln w="9525">
            <a:noFill/>
            <a:miter lim="800000"/>
            <a:headEnd/>
            <a:tailEnd/>
          </a:ln>
        </p:spPr>
      </p:pic>
      <p:sp>
        <p:nvSpPr>
          <p:cNvPr id="70665" name="Text Box 14"/>
          <p:cNvSpPr txBox="1">
            <a:spLocks noChangeArrowheads="1"/>
          </p:cNvSpPr>
          <p:nvPr/>
        </p:nvSpPr>
        <p:spPr bwMode="auto">
          <a:xfrm>
            <a:off x="23813" y="536698"/>
            <a:ext cx="2641600" cy="644279"/>
          </a:xfrm>
          <a:prstGeom prst="rect">
            <a:avLst/>
          </a:prstGeom>
          <a:noFill/>
          <a:ln w="19050">
            <a:noFill/>
            <a:miter lim="800000"/>
            <a:headEnd/>
            <a:tailEnd/>
          </a:ln>
        </p:spPr>
        <p:txBody>
          <a:bodyPr lIns="45720" rIns="45720" anchor="ctr" anchorCtr="1">
            <a:prstTxWarp prst="textNoShape">
              <a:avLst/>
            </a:prstTxWarp>
            <a:spAutoFit/>
          </a:bodyPr>
          <a:lstStyle/>
          <a:p>
            <a:pPr algn="ctr">
              <a:lnSpc>
                <a:spcPct val="80000"/>
              </a:lnSpc>
            </a:pPr>
            <a:r>
              <a:rPr lang="en-US" sz="2000" dirty="0">
                <a:solidFill>
                  <a:srgbClr val="FFFFFF"/>
                </a:solidFill>
                <a:ea typeface="ＭＳ Ｐゴシック" pitchFamily="-109" charset="-128"/>
                <a:cs typeface="ＭＳ Ｐゴシック" pitchFamily="-109" charset="-128"/>
              </a:rPr>
              <a:t>Transition</a:t>
            </a:r>
            <a:r>
              <a:rPr lang="en-US" dirty="0">
                <a:solidFill>
                  <a:schemeClr val="tx1"/>
                </a:solidFill>
                <a:ea typeface="ＭＳ Ｐゴシック" pitchFamily="-109" charset="-128"/>
                <a:cs typeface="ＭＳ Ｐゴシック" pitchFamily="-109" charset="-128"/>
              </a:rPr>
              <a:t> </a:t>
            </a:r>
            <a:r>
              <a:rPr lang="en-US" sz="2000" dirty="0">
                <a:solidFill>
                  <a:srgbClr val="FFFFFF"/>
                </a:solidFill>
                <a:ea typeface="ＭＳ Ｐゴシック" pitchFamily="-109" charset="-128"/>
                <a:cs typeface="ＭＳ Ｐゴシック" pitchFamily="-109" charset="-128"/>
              </a:rPr>
              <a:t>Radiation Detector (TRD) </a:t>
            </a:r>
            <a:endParaRPr lang="en-US" sz="1200" dirty="0">
              <a:solidFill>
                <a:srgbClr val="FFFFFF"/>
              </a:solidFill>
              <a:ea typeface="ＭＳ Ｐゴシック" pitchFamily="-109" charset="-128"/>
              <a:cs typeface="ＭＳ Ｐゴシック" pitchFamily="-109" charset="-128"/>
            </a:endParaRPr>
          </a:p>
        </p:txBody>
      </p:sp>
      <p:sp>
        <p:nvSpPr>
          <p:cNvPr id="70666" name="Text Box 15"/>
          <p:cNvSpPr txBox="1">
            <a:spLocks noChangeArrowheads="1"/>
          </p:cNvSpPr>
          <p:nvPr/>
        </p:nvSpPr>
        <p:spPr bwMode="auto">
          <a:xfrm>
            <a:off x="304800" y="2667000"/>
            <a:ext cx="2182812" cy="400110"/>
          </a:xfrm>
          <a:prstGeom prst="rect">
            <a:avLst/>
          </a:prstGeom>
          <a:noFill/>
          <a:ln w="19050">
            <a:noFill/>
            <a:miter lim="800000"/>
            <a:headEnd/>
            <a:tailEnd/>
          </a:ln>
        </p:spPr>
        <p:txBody>
          <a:bodyPr lIns="45720" rIns="45720" anchor="ctr" anchorCtr="1">
            <a:prstTxWarp prst="textNoShape">
              <a:avLst/>
            </a:prstTxWarp>
            <a:spAutoFit/>
          </a:bodyPr>
          <a:lstStyle/>
          <a:p>
            <a:pPr algn="ctr">
              <a:lnSpc>
                <a:spcPct val="80000"/>
              </a:lnSpc>
            </a:pPr>
            <a:r>
              <a:rPr lang="en-US" dirty="0">
                <a:solidFill>
                  <a:srgbClr val="FFFFFF"/>
                </a:solidFill>
                <a:ea typeface="ＭＳ Ｐゴシック" pitchFamily="-109" charset="-128"/>
                <a:cs typeface="ＭＳ Ｐゴシック" pitchFamily="-109" charset="-128"/>
              </a:rPr>
              <a:t>Silicon Tracker</a:t>
            </a:r>
            <a:endParaRPr lang="en-US" sz="1400" i="1" dirty="0">
              <a:solidFill>
                <a:srgbClr val="FFFFFF"/>
              </a:solidFill>
              <a:ea typeface="ＭＳ Ｐゴシック" pitchFamily="-109" charset="-128"/>
              <a:cs typeface="ＭＳ Ｐゴシック" pitchFamily="-109" charset="-128"/>
            </a:endParaRPr>
          </a:p>
        </p:txBody>
      </p:sp>
      <p:sp>
        <p:nvSpPr>
          <p:cNvPr id="70667" name="Text Box 16"/>
          <p:cNvSpPr txBox="1">
            <a:spLocks noChangeArrowheads="1"/>
          </p:cNvSpPr>
          <p:nvPr/>
        </p:nvSpPr>
        <p:spPr bwMode="auto">
          <a:xfrm>
            <a:off x="222250" y="4875336"/>
            <a:ext cx="2398713" cy="644279"/>
          </a:xfrm>
          <a:prstGeom prst="rect">
            <a:avLst/>
          </a:prstGeom>
          <a:noFill/>
          <a:ln w="19050">
            <a:noFill/>
            <a:miter lim="800000"/>
            <a:headEnd/>
            <a:tailEnd/>
          </a:ln>
        </p:spPr>
        <p:txBody>
          <a:bodyPr lIns="45720" rIns="45720" anchor="ctr" anchorCtr="1">
            <a:prstTxWarp prst="textNoShape">
              <a:avLst/>
            </a:prstTxWarp>
            <a:spAutoFit/>
          </a:bodyPr>
          <a:lstStyle/>
          <a:p>
            <a:pPr algn="ctr">
              <a:lnSpc>
                <a:spcPct val="80000"/>
              </a:lnSpc>
            </a:pPr>
            <a:r>
              <a:rPr lang="en-US" dirty="0">
                <a:solidFill>
                  <a:schemeClr val="tx1"/>
                </a:solidFill>
                <a:ea typeface="ＭＳ Ｐゴシック" pitchFamily="-109" charset="-128"/>
                <a:cs typeface="ＭＳ Ｐゴシック" pitchFamily="-109" charset="-128"/>
              </a:rPr>
              <a:t>Electromagnetic </a:t>
            </a:r>
            <a:r>
              <a:rPr lang="en-US" sz="2000" dirty="0">
                <a:solidFill>
                  <a:srgbClr val="FFFFFF"/>
                </a:solidFill>
                <a:ea typeface="ＭＳ Ｐゴシック" pitchFamily="-109" charset="-128"/>
                <a:cs typeface="ＭＳ Ｐゴシック" pitchFamily="-109" charset="-128"/>
              </a:rPr>
              <a:t>Calorimeter (ECAL)</a:t>
            </a:r>
            <a:endParaRPr lang="el-GR" sz="1200" dirty="0">
              <a:solidFill>
                <a:srgbClr val="FFFFFF"/>
              </a:solidFill>
              <a:latin typeface="MS Gothic" pitchFamily="49" charset="-128"/>
            </a:endParaRPr>
          </a:p>
        </p:txBody>
      </p:sp>
      <p:sp>
        <p:nvSpPr>
          <p:cNvPr id="70668" name="Text Box 17"/>
          <p:cNvSpPr txBox="1">
            <a:spLocks noChangeArrowheads="1"/>
          </p:cNvSpPr>
          <p:nvPr/>
        </p:nvSpPr>
        <p:spPr bwMode="auto">
          <a:xfrm>
            <a:off x="6443663" y="2376458"/>
            <a:ext cx="2419350" cy="400110"/>
          </a:xfrm>
          <a:prstGeom prst="rect">
            <a:avLst/>
          </a:prstGeom>
          <a:noFill/>
          <a:ln w="19050">
            <a:noFill/>
            <a:miter lim="800000"/>
            <a:headEnd/>
            <a:tailEnd/>
          </a:ln>
        </p:spPr>
        <p:txBody>
          <a:bodyPr lIns="45720" rIns="45720" anchor="ctr" anchorCtr="1">
            <a:prstTxWarp prst="textNoShape">
              <a:avLst/>
            </a:prstTxWarp>
            <a:spAutoFit/>
          </a:bodyPr>
          <a:lstStyle/>
          <a:p>
            <a:pPr algn="ctr">
              <a:lnSpc>
                <a:spcPct val="80000"/>
              </a:lnSpc>
            </a:pPr>
            <a:r>
              <a:rPr lang="en-US" dirty="0">
                <a:solidFill>
                  <a:srgbClr val="FFFFFF"/>
                </a:solidFill>
                <a:ea typeface="ＭＳ Ｐゴシック" pitchFamily="-109" charset="-128"/>
                <a:cs typeface="ＭＳ Ｐゴシック" pitchFamily="-109" charset="-128"/>
              </a:rPr>
              <a:t>Magnet</a:t>
            </a:r>
            <a:endParaRPr lang="en-US" sz="1400" i="1" dirty="0">
              <a:solidFill>
                <a:srgbClr val="FFFFFF"/>
              </a:solidFill>
              <a:ea typeface="ＭＳ Ｐゴシック" pitchFamily="-109" charset="-128"/>
              <a:cs typeface="ＭＳ Ｐゴシック" pitchFamily="-109" charset="-128"/>
            </a:endParaRPr>
          </a:p>
        </p:txBody>
      </p:sp>
      <p:sp>
        <p:nvSpPr>
          <p:cNvPr id="70669" name="Text Box 18"/>
          <p:cNvSpPr txBox="1">
            <a:spLocks noChangeArrowheads="1"/>
          </p:cNvSpPr>
          <p:nvPr/>
        </p:nvSpPr>
        <p:spPr bwMode="auto">
          <a:xfrm>
            <a:off x="6408738" y="4894630"/>
            <a:ext cx="2668587" cy="567591"/>
          </a:xfrm>
          <a:prstGeom prst="rect">
            <a:avLst/>
          </a:prstGeom>
          <a:noFill/>
          <a:ln w="19050">
            <a:noFill/>
            <a:miter lim="800000"/>
            <a:headEnd/>
            <a:tailEnd/>
          </a:ln>
        </p:spPr>
        <p:txBody>
          <a:bodyPr lIns="45720" rIns="45720" anchor="ctr" anchorCtr="1">
            <a:prstTxWarp prst="textNoShape">
              <a:avLst/>
            </a:prstTxWarp>
            <a:spAutoFit/>
          </a:bodyPr>
          <a:lstStyle/>
          <a:p>
            <a:pPr algn="ctr">
              <a:lnSpc>
                <a:spcPct val="90000"/>
              </a:lnSpc>
            </a:pPr>
            <a:r>
              <a:rPr lang="en-US" sz="1700" dirty="0">
                <a:solidFill>
                  <a:srgbClr val="FFFFFF"/>
                </a:solidFill>
                <a:ea typeface="ＭＳ Ｐゴシック" pitchFamily="-109" charset="-128"/>
                <a:cs typeface="ＭＳ Ｐゴシック" pitchFamily="-109" charset="-128"/>
              </a:rPr>
              <a:t>Ring Image Cerenkov Counter (RICH)</a:t>
            </a:r>
            <a:endParaRPr lang="en-US" sz="1700" i="1" dirty="0">
              <a:solidFill>
                <a:srgbClr val="FFFFFF"/>
              </a:solidFill>
              <a:ea typeface="ＭＳ Ｐゴシック" pitchFamily="-109" charset="-128"/>
              <a:cs typeface="ＭＳ Ｐゴシック" pitchFamily="-109" charset="-128"/>
            </a:endParaRPr>
          </a:p>
        </p:txBody>
      </p:sp>
      <p:sp>
        <p:nvSpPr>
          <p:cNvPr id="70670" name="Line 19"/>
          <p:cNvSpPr>
            <a:spLocks noChangeShapeType="1"/>
          </p:cNvSpPr>
          <p:nvPr/>
        </p:nvSpPr>
        <p:spPr bwMode="auto">
          <a:xfrm>
            <a:off x="2160588" y="2101850"/>
            <a:ext cx="1576387" cy="317500"/>
          </a:xfrm>
          <a:prstGeom prst="line">
            <a:avLst/>
          </a:prstGeom>
          <a:noFill/>
          <a:ln w="38100">
            <a:solidFill>
              <a:srgbClr val="FF0000"/>
            </a:solidFill>
            <a:round/>
            <a:headEnd/>
            <a:tailEnd type="oval" w="lg" len="lg"/>
          </a:ln>
        </p:spPr>
        <p:txBody>
          <a:bodyPr>
            <a:prstTxWarp prst="textNoShape">
              <a:avLst/>
            </a:prstTxWarp>
          </a:bodyPr>
          <a:lstStyle/>
          <a:p>
            <a:endParaRPr lang="fr-FR"/>
          </a:p>
        </p:txBody>
      </p:sp>
      <p:sp>
        <p:nvSpPr>
          <p:cNvPr id="70671" name="Line 20"/>
          <p:cNvSpPr>
            <a:spLocks noChangeShapeType="1"/>
          </p:cNvSpPr>
          <p:nvPr/>
        </p:nvSpPr>
        <p:spPr bwMode="auto">
          <a:xfrm flipV="1">
            <a:off x="2062163" y="3957638"/>
            <a:ext cx="2560637" cy="17462"/>
          </a:xfrm>
          <a:prstGeom prst="line">
            <a:avLst/>
          </a:prstGeom>
          <a:noFill/>
          <a:ln w="38100">
            <a:solidFill>
              <a:srgbClr val="FF0000"/>
            </a:solidFill>
            <a:round/>
            <a:headEnd/>
            <a:tailEnd type="oval" w="lg" len="lg"/>
          </a:ln>
        </p:spPr>
        <p:txBody>
          <a:bodyPr>
            <a:prstTxWarp prst="textNoShape">
              <a:avLst/>
            </a:prstTxWarp>
          </a:bodyPr>
          <a:lstStyle/>
          <a:p>
            <a:endParaRPr lang="fr-FR"/>
          </a:p>
        </p:txBody>
      </p:sp>
      <p:sp>
        <p:nvSpPr>
          <p:cNvPr id="70672" name="Line 21"/>
          <p:cNvSpPr>
            <a:spLocks noChangeShapeType="1"/>
          </p:cNvSpPr>
          <p:nvPr/>
        </p:nvSpPr>
        <p:spPr bwMode="auto">
          <a:xfrm flipV="1">
            <a:off x="2205038" y="5451475"/>
            <a:ext cx="1806575" cy="474663"/>
          </a:xfrm>
          <a:prstGeom prst="line">
            <a:avLst/>
          </a:prstGeom>
          <a:noFill/>
          <a:ln w="38100">
            <a:solidFill>
              <a:srgbClr val="FF0000"/>
            </a:solidFill>
            <a:round/>
            <a:headEnd/>
            <a:tailEnd type="oval" w="lg" len="lg"/>
          </a:ln>
        </p:spPr>
        <p:txBody>
          <a:bodyPr>
            <a:prstTxWarp prst="textNoShape">
              <a:avLst/>
            </a:prstTxWarp>
          </a:bodyPr>
          <a:lstStyle/>
          <a:p>
            <a:endParaRPr lang="fr-FR"/>
          </a:p>
        </p:txBody>
      </p:sp>
      <p:sp>
        <p:nvSpPr>
          <p:cNvPr id="70673" name="Line 22"/>
          <p:cNvSpPr>
            <a:spLocks noChangeShapeType="1"/>
          </p:cNvSpPr>
          <p:nvPr/>
        </p:nvSpPr>
        <p:spPr bwMode="auto">
          <a:xfrm flipH="1">
            <a:off x="4875213" y="1817688"/>
            <a:ext cx="1728787" cy="1136650"/>
          </a:xfrm>
          <a:prstGeom prst="line">
            <a:avLst/>
          </a:prstGeom>
          <a:noFill/>
          <a:ln w="38100">
            <a:solidFill>
              <a:srgbClr val="FF0000"/>
            </a:solidFill>
            <a:round/>
            <a:headEnd/>
            <a:tailEnd type="oval" w="lg" len="lg"/>
          </a:ln>
        </p:spPr>
        <p:txBody>
          <a:bodyPr>
            <a:prstTxWarp prst="textNoShape">
              <a:avLst/>
            </a:prstTxWarp>
          </a:bodyPr>
          <a:lstStyle/>
          <a:p>
            <a:endParaRPr lang="fr-FR"/>
          </a:p>
        </p:txBody>
      </p:sp>
      <p:sp>
        <p:nvSpPr>
          <p:cNvPr id="70674" name="Line 23"/>
          <p:cNvSpPr>
            <a:spLocks noChangeShapeType="1"/>
          </p:cNvSpPr>
          <p:nvPr/>
        </p:nvSpPr>
        <p:spPr bwMode="auto">
          <a:xfrm flipH="1">
            <a:off x="5387975" y="3937000"/>
            <a:ext cx="1447800" cy="106363"/>
          </a:xfrm>
          <a:prstGeom prst="line">
            <a:avLst/>
          </a:prstGeom>
          <a:noFill/>
          <a:ln w="38100">
            <a:solidFill>
              <a:srgbClr val="00FFFF"/>
            </a:solidFill>
            <a:round/>
            <a:headEnd/>
            <a:tailEnd type="oval" w="lg" len="lg"/>
          </a:ln>
        </p:spPr>
        <p:txBody>
          <a:bodyPr>
            <a:prstTxWarp prst="textNoShape">
              <a:avLst/>
            </a:prstTxWarp>
          </a:bodyPr>
          <a:lstStyle/>
          <a:p>
            <a:endParaRPr lang="fr-FR"/>
          </a:p>
        </p:txBody>
      </p:sp>
      <p:sp>
        <p:nvSpPr>
          <p:cNvPr id="70675" name="Line 24"/>
          <p:cNvSpPr>
            <a:spLocks noChangeShapeType="1"/>
          </p:cNvSpPr>
          <p:nvPr/>
        </p:nvSpPr>
        <p:spPr bwMode="auto">
          <a:xfrm flipH="1" flipV="1">
            <a:off x="4638675" y="5029200"/>
            <a:ext cx="2449513" cy="930275"/>
          </a:xfrm>
          <a:prstGeom prst="line">
            <a:avLst/>
          </a:prstGeom>
          <a:noFill/>
          <a:ln w="38100">
            <a:solidFill>
              <a:srgbClr val="FF0000"/>
            </a:solidFill>
            <a:round/>
            <a:headEnd/>
            <a:tailEnd type="oval" w="lg" len="lg"/>
          </a:ln>
        </p:spPr>
        <p:txBody>
          <a:bodyPr>
            <a:prstTxWarp prst="textNoShape">
              <a:avLst/>
            </a:prstTxWarp>
          </a:bodyPr>
          <a:lstStyle/>
          <a:p>
            <a:endParaRPr lang="fr-FR"/>
          </a:p>
        </p:txBody>
      </p:sp>
      <p:sp>
        <p:nvSpPr>
          <p:cNvPr id="70676" name="Text Box 25"/>
          <p:cNvSpPr txBox="1">
            <a:spLocks noChangeArrowheads="1"/>
          </p:cNvSpPr>
          <p:nvPr/>
        </p:nvSpPr>
        <p:spPr bwMode="auto">
          <a:xfrm>
            <a:off x="6629400" y="609600"/>
            <a:ext cx="2133600" cy="544765"/>
          </a:xfrm>
          <a:prstGeom prst="rect">
            <a:avLst/>
          </a:prstGeom>
          <a:noFill/>
          <a:ln w="19050">
            <a:noFill/>
            <a:miter lim="800000"/>
            <a:headEnd/>
            <a:tailEnd/>
          </a:ln>
        </p:spPr>
        <p:txBody>
          <a:bodyPr wrap="square" lIns="45720" rIns="45720" anchor="ctr" anchorCtr="1">
            <a:prstTxWarp prst="textNoShape">
              <a:avLst/>
            </a:prstTxWarp>
            <a:spAutoFit/>
          </a:bodyPr>
          <a:lstStyle/>
          <a:p>
            <a:pPr algn="ctr">
              <a:lnSpc>
                <a:spcPct val="80000"/>
              </a:lnSpc>
            </a:pPr>
            <a:r>
              <a:rPr lang="en-US" sz="1800" dirty="0">
                <a:solidFill>
                  <a:srgbClr val="FFFFFF"/>
                </a:solidFill>
                <a:ea typeface="ＭＳ Ｐゴシック" pitchFamily="-109" charset="-128"/>
                <a:cs typeface="ＭＳ Ｐゴシック" pitchFamily="-109" charset="-128"/>
              </a:rPr>
              <a:t>Time of Flight Detector (TOF)</a:t>
            </a:r>
            <a:endParaRPr lang="en-US" sz="1100" i="1" dirty="0">
              <a:solidFill>
                <a:srgbClr val="FFFFFF"/>
              </a:solidFill>
              <a:ea typeface="ＭＳ Ｐゴシック" pitchFamily="-109" charset="-128"/>
              <a:cs typeface="ＭＳ Ｐゴシック" pitchFamily="-109" charset="-128"/>
            </a:endParaRPr>
          </a:p>
        </p:txBody>
      </p:sp>
      <p:sp>
        <p:nvSpPr>
          <p:cNvPr id="70677" name="Text Box 26"/>
          <p:cNvSpPr txBox="1">
            <a:spLocks noChangeArrowheads="1"/>
          </p:cNvSpPr>
          <p:nvPr/>
        </p:nvSpPr>
        <p:spPr bwMode="auto">
          <a:xfrm>
            <a:off x="2667000" y="6062663"/>
            <a:ext cx="3949700" cy="669925"/>
          </a:xfrm>
          <a:prstGeom prst="rect">
            <a:avLst/>
          </a:prstGeom>
          <a:noFill/>
          <a:ln w="19050">
            <a:noFill/>
            <a:miter lim="800000"/>
            <a:headEnd/>
            <a:tailEnd/>
          </a:ln>
        </p:spPr>
        <p:txBody>
          <a:bodyPr lIns="45720" rIns="45720" anchor="ctr" anchorCtr="1">
            <a:prstTxWarp prst="textNoShape">
              <a:avLst/>
            </a:prstTxWarp>
            <a:spAutoFit/>
          </a:bodyPr>
          <a:lstStyle/>
          <a:p>
            <a:pPr algn="ctr">
              <a:lnSpc>
                <a:spcPct val="95000"/>
              </a:lnSpc>
            </a:pPr>
            <a:r>
              <a:rPr lang="en-US" sz="2000">
                <a:solidFill>
                  <a:schemeClr val="tx1"/>
                </a:solidFill>
                <a:ea typeface="ＭＳ Ｐゴシック" pitchFamily="-109" charset="-128"/>
                <a:cs typeface="ＭＳ Ｐゴシック" pitchFamily="-109" charset="-128"/>
              </a:rPr>
              <a:t>Size: 3m x 3m x 3m</a:t>
            </a:r>
          </a:p>
          <a:p>
            <a:pPr algn="ctr">
              <a:lnSpc>
                <a:spcPct val="95000"/>
              </a:lnSpc>
            </a:pPr>
            <a:r>
              <a:rPr lang="en-US" sz="2000">
                <a:solidFill>
                  <a:schemeClr val="tx1"/>
                </a:solidFill>
                <a:ea typeface="ＭＳ Ｐゴシック" pitchFamily="-109" charset="-128"/>
                <a:cs typeface="ＭＳ Ｐゴシック" pitchFamily="-109" charset="-128"/>
              </a:rPr>
              <a:t>Weight: 7 tons</a:t>
            </a:r>
          </a:p>
        </p:txBody>
      </p:sp>
      <p:pic>
        <p:nvPicPr>
          <p:cNvPr id="70678" name="Picture 27" descr="rich_blanco"/>
          <p:cNvPicPr>
            <a:picLocks noChangeAspect="1" noChangeArrowheads="1"/>
          </p:cNvPicPr>
          <p:nvPr/>
        </p:nvPicPr>
        <p:blipFill>
          <a:blip r:embed="rId9"/>
          <a:srcRect/>
          <a:stretch>
            <a:fillRect/>
          </a:stretch>
        </p:blipFill>
        <p:spPr bwMode="auto">
          <a:xfrm>
            <a:off x="7086600" y="5410200"/>
            <a:ext cx="1381125" cy="1281112"/>
          </a:xfrm>
          <a:prstGeom prst="rect">
            <a:avLst/>
          </a:prstGeom>
          <a:noFill/>
          <a:ln w="9525">
            <a:noFill/>
            <a:miter lim="800000"/>
            <a:headEnd/>
            <a:tailEnd/>
          </a:ln>
        </p:spPr>
      </p:pic>
      <p:pic>
        <p:nvPicPr>
          <p:cNvPr id="28" name="Image 27"/>
          <p:cNvPicPr>
            <a:picLocks noChangeAspect="1"/>
          </p:cNvPicPr>
          <p:nvPr/>
        </p:nvPicPr>
        <p:blipFill>
          <a:blip r:embed="rId10"/>
          <a:stretch>
            <a:fillRect/>
          </a:stretch>
        </p:blipFill>
        <p:spPr>
          <a:xfrm>
            <a:off x="914400" y="838200"/>
            <a:ext cx="7505700" cy="5486400"/>
          </a:xfrm>
          <a:prstGeom prst="rect">
            <a:avLst/>
          </a:prstGeom>
        </p:spPr>
      </p:pic>
      <p:pic>
        <p:nvPicPr>
          <p:cNvPr id="29" name="Image 28"/>
          <p:cNvPicPr>
            <a:picLocks noChangeAspect="1"/>
          </p:cNvPicPr>
          <p:nvPr/>
        </p:nvPicPr>
        <p:blipFill>
          <a:blip r:embed="rId11"/>
          <a:stretch>
            <a:fillRect/>
          </a:stretch>
        </p:blipFill>
        <p:spPr>
          <a:xfrm>
            <a:off x="914400" y="838200"/>
            <a:ext cx="7467600" cy="5410200"/>
          </a:xfrm>
          <a:prstGeom prst="rect">
            <a:avLst/>
          </a:prstGeom>
        </p:spPr>
      </p:pic>
      <p:pic>
        <p:nvPicPr>
          <p:cNvPr id="30" name="Image 29"/>
          <p:cNvPicPr>
            <a:picLocks noChangeAspect="1"/>
          </p:cNvPicPr>
          <p:nvPr/>
        </p:nvPicPr>
        <p:blipFill>
          <a:blip r:embed="rId12"/>
          <a:stretch>
            <a:fillRect/>
          </a:stretch>
        </p:blipFill>
        <p:spPr>
          <a:xfrm>
            <a:off x="838200" y="762000"/>
            <a:ext cx="7467600" cy="5486400"/>
          </a:xfrm>
          <a:prstGeom prst="rect">
            <a:avLst/>
          </a:prstGeom>
        </p:spPr>
      </p:pic>
      <p:pic>
        <p:nvPicPr>
          <p:cNvPr id="31" name="Image 30"/>
          <p:cNvPicPr>
            <a:picLocks noChangeAspect="1"/>
          </p:cNvPicPr>
          <p:nvPr/>
        </p:nvPicPr>
        <p:blipFill>
          <a:blip r:embed="rId13"/>
          <a:stretch>
            <a:fillRect/>
          </a:stretch>
        </p:blipFill>
        <p:spPr>
          <a:xfrm>
            <a:off x="914400" y="762000"/>
            <a:ext cx="7483684" cy="54838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1600200" y="304800"/>
            <a:ext cx="6324600" cy="830997"/>
          </a:xfrm>
          <a:prstGeom prst="rect">
            <a:avLst/>
          </a:prstGeom>
        </p:spPr>
        <p:txBody>
          <a:bodyPr wrap="square">
            <a:spAutoFit/>
          </a:bodyPr>
          <a:lstStyle/>
          <a:p>
            <a:r>
              <a:rPr lang="en-GB" i="1" dirty="0" smtClean="0">
                <a:solidFill>
                  <a:srgbClr val="FFFFFF"/>
                </a:solidFill>
                <a:latin typeface="Cambria"/>
                <a:cs typeface="Cambria"/>
              </a:rPr>
              <a:t>High energy cosmic messengers </a:t>
            </a:r>
          </a:p>
          <a:p>
            <a:r>
              <a:rPr lang="en-GB" i="1" dirty="0" smtClean="0">
                <a:solidFill>
                  <a:srgbClr val="FFFFFF"/>
                </a:solidFill>
                <a:latin typeface="Cambria"/>
                <a:cs typeface="Cambria"/>
              </a:rPr>
              <a:t>The UHECR frontier AUGER and co. </a:t>
            </a:r>
          </a:p>
        </p:txBody>
      </p:sp>
      <p:pic>
        <p:nvPicPr>
          <p:cNvPr id="3" name="Image 2"/>
          <p:cNvPicPr>
            <a:picLocks noChangeAspect="1"/>
          </p:cNvPicPr>
          <p:nvPr/>
        </p:nvPicPr>
        <p:blipFill>
          <a:blip r:embed="rId2"/>
          <a:stretch>
            <a:fillRect/>
          </a:stretch>
        </p:blipFill>
        <p:spPr>
          <a:xfrm>
            <a:off x="228600" y="1219200"/>
            <a:ext cx="5956169" cy="4495799"/>
          </a:xfrm>
          <a:prstGeom prst="rect">
            <a:avLst/>
          </a:prstGeom>
        </p:spPr>
      </p:pic>
      <p:pic>
        <p:nvPicPr>
          <p:cNvPr id="4" name="Image 3"/>
          <p:cNvPicPr>
            <a:picLocks noChangeAspect="1"/>
          </p:cNvPicPr>
          <p:nvPr/>
        </p:nvPicPr>
        <p:blipFill>
          <a:blip r:embed="rId3"/>
          <a:stretch>
            <a:fillRect/>
          </a:stretch>
        </p:blipFill>
        <p:spPr>
          <a:xfrm>
            <a:off x="3200400" y="1981200"/>
            <a:ext cx="5730368" cy="4343400"/>
          </a:xfrm>
          <a:prstGeom prst="rect">
            <a:avLst/>
          </a:prstGeom>
        </p:spPr>
      </p:pic>
      <p:sp>
        <p:nvSpPr>
          <p:cNvPr id="5" name="ZoneTexte 4"/>
          <p:cNvSpPr txBox="1"/>
          <p:nvPr/>
        </p:nvSpPr>
        <p:spPr>
          <a:xfrm>
            <a:off x="381000" y="6324600"/>
            <a:ext cx="5715000" cy="461665"/>
          </a:xfrm>
          <a:prstGeom prst="rect">
            <a:avLst/>
          </a:prstGeom>
          <a:noFill/>
        </p:spPr>
        <p:txBody>
          <a:bodyPr wrap="square" rtlCol="0">
            <a:spAutoFit/>
          </a:bodyPr>
          <a:lstStyle/>
          <a:p>
            <a:r>
              <a:rPr lang="fr-FR" i="1" dirty="0" smtClean="0">
                <a:solidFill>
                  <a:srgbClr val="FFFFFF"/>
                </a:solidFill>
                <a:latin typeface="Cambria"/>
                <a:cs typeface="Cambria"/>
              </a:rPr>
              <a:t>Is </a:t>
            </a:r>
            <a:r>
              <a:rPr lang="fr-FR" i="1" dirty="0" err="1" smtClean="0">
                <a:solidFill>
                  <a:srgbClr val="FFFFFF"/>
                </a:solidFill>
                <a:latin typeface="Cambria"/>
                <a:cs typeface="Cambria"/>
              </a:rPr>
              <a:t>there</a:t>
            </a:r>
            <a:r>
              <a:rPr lang="fr-FR" i="1" dirty="0" smtClean="0">
                <a:solidFill>
                  <a:srgbClr val="FFFFFF"/>
                </a:solidFill>
                <a:latin typeface="Cambria"/>
                <a:cs typeface="Cambria"/>
              </a:rPr>
              <a:t> GZK </a:t>
            </a:r>
            <a:r>
              <a:rPr lang="fr-FR" i="1" dirty="0" err="1" smtClean="0">
                <a:solidFill>
                  <a:srgbClr val="FFFFFF"/>
                </a:solidFill>
                <a:latin typeface="Cambria"/>
                <a:cs typeface="Cambria"/>
                <a:sym typeface="Wingdings"/>
              </a:rPr>
              <a:t></a:t>
            </a:r>
            <a:r>
              <a:rPr lang="fr-FR" i="1" dirty="0" smtClean="0">
                <a:solidFill>
                  <a:srgbClr val="FFFFFF"/>
                </a:solidFill>
                <a:latin typeface="Cambria"/>
                <a:cs typeface="Cambria"/>
                <a:sym typeface="Wingdings"/>
              </a:rPr>
              <a:t> </a:t>
            </a:r>
            <a:r>
              <a:rPr lang="fr-FR" i="1" dirty="0" err="1" smtClean="0">
                <a:solidFill>
                  <a:srgbClr val="FFFFFF"/>
                </a:solidFill>
                <a:latin typeface="Cambria"/>
                <a:cs typeface="Cambria"/>
                <a:sym typeface="Wingdings"/>
              </a:rPr>
              <a:t>What</a:t>
            </a:r>
            <a:r>
              <a:rPr lang="fr-FR" i="1" dirty="0" smtClean="0">
                <a:solidFill>
                  <a:srgbClr val="FFFFFF"/>
                </a:solidFill>
                <a:latin typeface="Cambria"/>
                <a:cs typeface="Cambria"/>
                <a:sym typeface="Wingdings"/>
              </a:rPr>
              <a:t> </a:t>
            </a:r>
            <a:r>
              <a:rPr lang="fr-FR" i="1" dirty="0" err="1" smtClean="0">
                <a:solidFill>
                  <a:srgbClr val="FFFFFF"/>
                </a:solidFill>
                <a:latin typeface="Cambria"/>
                <a:cs typeface="Cambria"/>
                <a:sym typeface="Wingdings"/>
              </a:rPr>
              <a:t>is</a:t>
            </a:r>
            <a:r>
              <a:rPr lang="fr-FR" i="1" dirty="0" smtClean="0">
                <a:solidFill>
                  <a:srgbClr val="FFFFFF"/>
                </a:solidFill>
                <a:latin typeface="Cambria"/>
                <a:cs typeface="Cambria"/>
                <a:sym typeface="Wingdings"/>
              </a:rPr>
              <a:t> the composition</a:t>
            </a:r>
            <a:r>
              <a:rPr lang="fr-FR" i="1" dirty="0" smtClean="0">
                <a:solidFill>
                  <a:srgbClr val="FFFFFF"/>
                </a:solidFill>
                <a:latin typeface="Cambria"/>
                <a:cs typeface="Cambria"/>
              </a:rPr>
              <a:t> ? </a:t>
            </a:r>
            <a:endParaRPr lang="fr-FR" i="1" dirty="0">
              <a:solidFill>
                <a:srgbClr val="FFFFFF"/>
              </a:solidFill>
              <a:latin typeface="Cambria"/>
              <a:cs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1600200" y="304800"/>
            <a:ext cx="6324600" cy="830997"/>
          </a:xfrm>
          <a:prstGeom prst="rect">
            <a:avLst/>
          </a:prstGeom>
        </p:spPr>
        <p:txBody>
          <a:bodyPr wrap="square">
            <a:spAutoFit/>
          </a:bodyPr>
          <a:lstStyle/>
          <a:p>
            <a:r>
              <a:rPr lang="en-GB" i="1" dirty="0" smtClean="0">
                <a:solidFill>
                  <a:srgbClr val="FFFFFF"/>
                </a:solidFill>
                <a:latin typeface="Cambria"/>
                <a:cs typeface="Cambria"/>
              </a:rPr>
              <a:t>High energy cosmic messengers </a:t>
            </a:r>
          </a:p>
          <a:p>
            <a:r>
              <a:rPr lang="en-GB" i="1" dirty="0" smtClean="0">
                <a:solidFill>
                  <a:srgbClr val="FFFFFF"/>
                </a:solidFill>
                <a:latin typeface="Cambria"/>
                <a:cs typeface="Cambria"/>
              </a:rPr>
              <a:t>Auger and LHC</a:t>
            </a:r>
          </a:p>
        </p:txBody>
      </p:sp>
      <p:sp>
        <p:nvSpPr>
          <p:cNvPr id="5" name="ZoneTexte 4"/>
          <p:cNvSpPr txBox="1"/>
          <p:nvPr/>
        </p:nvSpPr>
        <p:spPr>
          <a:xfrm>
            <a:off x="381000" y="6324600"/>
            <a:ext cx="5715000" cy="461665"/>
          </a:xfrm>
          <a:prstGeom prst="rect">
            <a:avLst/>
          </a:prstGeom>
          <a:noFill/>
        </p:spPr>
        <p:txBody>
          <a:bodyPr wrap="square" rtlCol="0">
            <a:spAutoFit/>
          </a:bodyPr>
          <a:lstStyle/>
          <a:p>
            <a:endParaRPr lang="fr-FR" i="1" dirty="0">
              <a:solidFill>
                <a:srgbClr val="FFFFFF"/>
              </a:solidFill>
              <a:latin typeface="Cambria"/>
              <a:cs typeface="Cambria"/>
            </a:endParaRPr>
          </a:p>
        </p:txBody>
      </p:sp>
      <p:pic>
        <p:nvPicPr>
          <p:cNvPr id="6" name="Image 5"/>
          <p:cNvPicPr>
            <a:picLocks noChangeAspect="1"/>
          </p:cNvPicPr>
          <p:nvPr/>
        </p:nvPicPr>
        <p:blipFill>
          <a:blip r:embed="rId2"/>
          <a:stretch>
            <a:fillRect/>
          </a:stretch>
        </p:blipFill>
        <p:spPr>
          <a:xfrm>
            <a:off x="1371600" y="1295400"/>
            <a:ext cx="6470650" cy="4791824"/>
          </a:xfrm>
          <a:prstGeom prst="rect">
            <a:avLst/>
          </a:prstGeom>
        </p:spPr>
      </p:pic>
      <p:pic>
        <p:nvPicPr>
          <p:cNvPr id="7" name="Image 6"/>
          <p:cNvPicPr>
            <a:picLocks noChangeAspect="1"/>
          </p:cNvPicPr>
          <p:nvPr/>
        </p:nvPicPr>
        <p:blipFill>
          <a:blip r:embed="rId3"/>
          <a:stretch>
            <a:fillRect/>
          </a:stretch>
        </p:blipFill>
        <p:spPr>
          <a:xfrm>
            <a:off x="1219200" y="1295400"/>
            <a:ext cx="6877050" cy="4800600"/>
          </a:xfrm>
          <a:prstGeom prst="rect">
            <a:avLst/>
          </a:prstGeom>
        </p:spPr>
      </p:pic>
      <p:pic>
        <p:nvPicPr>
          <p:cNvPr id="8" name="Image 7"/>
          <p:cNvPicPr>
            <a:picLocks noChangeAspect="1"/>
          </p:cNvPicPr>
          <p:nvPr/>
        </p:nvPicPr>
        <p:blipFill>
          <a:blip r:embed="rId4"/>
          <a:stretch>
            <a:fillRect/>
          </a:stretch>
        </p:blipFill>
        <p:spPr>
          <a:xfrm>
            <a:off x="1143000" y="1219200"/>
            <a:ext cx="7346854" cy="4908550"/>
          </a:xfrm>
          <a:prstGeom prst="rect">
            <a:avLst/>
          </a:prstGeom>
        </p:spPr>
      </p:pic>
      <p:pic>
        <p:nvPicPr>
          <p:cNvPr id="9" name="Image 8"/>
          <p:cNvPicPr>
            <a:picLocks noChangeAspect="1"/>
          </p:cNvPicPr>
          <p:nvPr/>
        </p:nvPicPr>
        <p:blipFill>
          <a:blip r:embed="rId5"/>
          <a:stretch>
            <a:fillRect/>
          </a:stretch>
        </p:blipFill>
        <p:spPr>
          <a:xfrm>
            <a:off x="1143000" y="2209800"/>
            <a:ext cx="7391400" cy="3581400"/>
          </a:xfrm>
          <a:prstGeom prst="rect">
            <a:avLst/>
          </a:prstGeom>
        </p:spPr>
      </p:pic>
      <p:pic>
        <p:nvPicPr>
          <p:cNvPr id="10" name="Image 9"/>
          <p:cNvPicPr>
            <a:picLocks noChangeAspect="1"/>
          </p:cNvPicPr>
          <p:nvPr/>
        </p:nvPicPr>
        <p:blipFill>
          <a:blip r:embed="rId6"/>
          <a:stretch>
            <a:fillRect/>
          </a:stretch>
        </p:blipFill>
        <p:spPr>
          <a:xfrm>
            <a:off x="1066800" y="1219200"/>
            <a:ext cx="7517218" cy="4800600"/>
          </a:xfrm>
          <a:prstGeom prst="rect">
            <a:avLst/>
          </a:prstGeom>
        </p:spPr>
      </p:pic>
      <p:pic>
        <p:nvPicPr>
          <p:cNvPr id="11" name="Image 10"/>
          <p:cNvPicPr>
            <a:picLocks noChangeAspect="1"/>
          </p:cNvPicPr>
          <p:nvPr/>
        </p:nvPicPr>
        <p:blipFill>
          <a:blip r:embed="rId7"/>
          <a:stretch>
            <a:fillRect/>
          </a:stretch>
        </p:blipFill>
        <p:spPr>
          <a:xfrm>
            <a:off x="1066800" y="1219200"/>
            <a:ext cx="7524750" cy="4933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321720" y="714376"/>
            <a:ext cx="4500563" cy="2357438"/>
            <a:chOff x="1560" y="480"/>
            <a:chExt cx="3024" cy="1584"/>
          </a:xfrm>
        </p:grpSpPr>
        <p:sp>
          <p:nvSpPr>
            <p:cNvPr id="2689027" name="Rectangle 3"/>
            <p:cNvSpPr>
              <a:spLocks noChangeArrowheads="1"/>
            </p:cNvSpPr>
            <p:nvPr/>
          </p:nvSpPr>
          <p:spPr bwMode="auto">
            <a:xfrm>
              <a:off x="3096" y="480"/>
              <a:ext cx="1488" cy="1584"/>
            </a:xfrm>
            <a:prstGeom prst="rect">
              <a:avLst/>
            </a:prstGeom>
            <a:solidFill>
              <a:schemeClr val="tx1"/>
            </a:solidFill>
            <a:ln w="9525">
              <a:solidFill>
                <a:schemeClr val="tx1"/>
              </a:solidFill>
              <a:miter lim="800000"/>
              <a:headEnd/>
              <a:tailEnd/>
            </a:ln>
            <a:effectLst/>
          </p:spPr>
          <p:txBody>
            <a:bodyPr wrap="none" lIns="97530" tIns="48765" rIns="97530" bIns="48765">
              <a:prstTxWarp prst="textNoShape">
                <a:avLst/>
              </a:prstTxWarp>
            </a:bodyPr>
            <a:lstStyle/>
            <a:p>
              <a:pPr algn="ctr" defTabSz="913748"/>
              <a:r>
                <a:rPr lang="en-US" sz="2000" b="1" dirty="0">
                  <a:solidFill>
                    <a:schemeClr val="bg1"/>
                  </a:solidFill>
                  <a:effectLst>
                    <a:outerShdw blurRad="38100" dist="38100" dir="2700000" algn="tl">
                      <a:srgbClr val="808080"/>
                    </a:outerShdw>
                  </a:effectLst>
                </a:rPr>
                <a:t>Neutrinos</a:t>
              </a:r>
            </a:p>
          </p:txBody>
        </p:sp>
        <p:sp>
          <p:nvSpPr>
            <p:cNvPr id="2689028" name="Rectangle 4"/>
            <p:cNvSpPr>
              <a:spLocks noChangeArrowheads="1"/>
            </p:cNvSpPr>
            <p:nvPr/>
          </p:nvSpPr>
          <p:spPr bwMode="auto">
            <a:xfrm>
              <a:off x="1560" y="480"/>
              <a:ext cx="1485" cy="1584"/>
            </a:xfrm>
            <a:prstGeom prst="rect">
              <a:avLst/>
            </a:prstGeom>
            <a:solidFill>
              <a:schemeClr val="tx1"/>
            </a:solidFill>
            <a:ln w="9525">
              <a:solidFill>
                <a:schemeClr val="tx1"/>
              </a:solidFill>
              <a:miter lim="800000"/>
              <a:headEnd/>
              <a:tailEnd/>
            </a:ln>
            <a:effectLst/>
          </p:spPr>
          <p:txBody>
            <a:bodyPr wrap="none" lIns="97530" tIns="48765" rIns="97530" bIns="48765">
              <a:prstTxWarp prst="textNoShape">
                <a:avLst/>
              </a:prstTxWarp>
            </a:bodyPr>
            <a:lstStyle/>
            <a:p>
              <a:pPr algn="ctr" defTabSz="913748"/>
              <a:r>
                <a:rPr lang="en-US" sz="2000" b="1" dirty="0">
                  <a:solidFill>
                    <a:schemeClr val="bg1"/>
                  </a:solidFill>
                  <a:effectLst>
                    <a:outerShdw blurRad="38100" dist="38100" dir="2700000" algn="tl">
                      <a:srgbClr val="808080"/>
                    </a:outerShdw>
                  </a:effectLst>
                </a:rPr>
                <a:t>Charged Leptons</a:t>
              </a:r>
            </a:p>
          </p:txBody>
        </p:sp>
        <p:pic>
          <p:nvPicPr>
            <p:cNvPr id="2689029" name="Picture 5" descr="C:\Users\Georg Raffelt\Desktop\n1.jpg"/>
            <p:cNvPicPr>
              <a:picLocks noChangeAspect="1" noChangeArrowheads="1"/>
            </p:cNvPicPr>
            <p:nvPr/>
          </p:nvPicPr>
          <p:blipFill>
            <a:blip r:embed="rId3"/>
            <a:srcRect/>
            <a:stretch>
              <a:fillRect/>
            </a:stretch>
          </p:blipFill>
          <p:spPr bwMode="auto">
            <a:xfrm>
              <a:off x="1728" y="816"/>
              <a:ext cx="1104" cy="1152"/>
            </a:xfrm>
            <a:prstGeom prst="rect">
              <a:avLst/>
            </a:prstGeom>
            <a:noFill/>
          </p:spPr>
        </p:pic>
        <p:pic>
          <p:nvPicPr>
            <p:cNvPr id="2689030" name="Picture 6" descr="C:\Users\Georg Raffelt\Desktop\n2.jpg"/>
            <p:cNvPicPr>
              <a:picLocks noChangeAspect="1" noChangeArrowheads="1"/>
            </p:cNvPicPr>
            <p:nvPr/>
          </p:nvPicPr>
          <p:blipFill>
            <a:blip r:embed="rId4"/>
            <a:srcRect/>
            <a:stretch>
              <a:fillRect/>
            </a:stretch>
          </p:blipFill>
          <p:spPr bwMode="auto">
            <a:xfrm>
              <a:off x="3312" y="816"/>
              <a:ext cx="1104" cy="1152"/>
            </a:xfrm>
            <a:prstGeom prst="rect">
              <a:avLst/>
            </a:prstGeom>
            <a:noFill/>
          </p:spPr>
        </p:pic>
      </p:grpSp>
      <p:sp>
        <p:nvSpPr>
          <p:cNvPr id="2689031" name="Rectangle 7"/>
          <p:cNvSpPr>
            <a:spLocks noGrp="1" noChangeArrowheads="1"/>
          </p:cNvSpPr>
          <p:nvPr>
            <p:ph type="title"/>
          </p:nvPr>
        </p:nvSpPr>
        <p:spPr/>
        <p:txBody>
          <a:bodyPr/>
          <a:lstStyle/>
          <a:p>
            <a:r>
              <a:rPr lang="de-DE" sz="3600"/>
              <a:t>See-Saw Model for Neutrino Masses</a:t>
            </a:r>
          </a:p>
        </p:txBody>
      </p:sp>
      <p:sp>
        <p:nvSpPr>
          <p:cNvPr id="2689032" name="AutoShape 8"/>
          <p:cNvSpPr>
            <a:spLocks noChangeArrowheads="1"/>
          </p:cNvSpPr>
          <p:nvPr/>
        </p:nvSpPr>
        <p:spPr bwMode="auto">
          <a:xfrm>
            <a:off x="3929063" y="5223869"/>
            <a:ext cx="1357313" cy="837903"/>
          </a:xfrm>
          <a:prstGeom prst="rightArrow">
            <a:avLst>
              <a:gd name="adj1" fmla="val 48843"/>
              <a:gd name="adj2" fmla="val 50269"/>
            </a:avLst>
          </a:prstGeom>
          <a:solidFill>
            <a:srgbClr val="404040"/>
          </a:solidFill>
          <a:ln w="9525">
            <a:solidFill>
              <a:schemeClr val="tx1"/>
            </a:solidFill>
            <a:miter lim="800000"/>
            <a:headEnd/>
            <a:tailEnd/>
          </a:ln>
          <a:effectLst/>
        </p:spPr>
        <p:txBody>
          <a:bodyPr wrap="none" lIns="91429" tIns="45714" rIns="91429" bIns="45714" anchor="ctr">
            <a:prstTxWarp prst="textNoShape">
              <a:avLst/>
            </a:prstTxWarp>
          </a:bodyPr>
          <a:lstStyle/>
          <a:p>
            <a:pPr algn="ctr" defTabSz="913748"/>
            <a:r>
              <a:rPr lang="en-US" sz="1800" dirty="0">
                <a:solidFill>
                  <a:schemeClr val="bg1"/>
                </a:solidFill>
                <a:effectLst>
                  <a:outerShdw blurRad="38100" dist="38100" dir="2700000" algn="tl">
                    <a:srgbClr val="000000"/>
                  </a:outerShdw>
                </a:effectLst>
              </a:rPr>
              <a:t> </a:t>
            </a:r>
            <a:r>
              <a:rPr lang="en-US" sz="1600" dirty="0" err="1">
                <a:solidFill>
                  <a:schemeClr val="bg1"/>
                </a:solidFill>
                <a:effectLst>
                  <a:outerShdw blurRad="38100" dist="38100" dir="2700000" algn="tl">
                    <a:srgbClr val="000000"/>
                  </a:outerShdw>
                </a:effectLst>
              </a:rPr>
              <a:t>Diagonalize</a:t>
            </a:r>
            <a:endParaRPr lang="en-US" sz="1600" dirty="0">
              <a:solidFill>
                <a:schemeClr val="bg1"/>
              </a:solidFill>
              <a:effectLst>
                <a:outerShdw blurRad="38100" dist="38100" dir="2700000" algn="tl">
                  <a:srgbClr val="000000"/>
                </a:outerShdw>
              </a:effectLst>
            </a:endParaRPr>
          </a:p>
        </p:txBody>
      </p:sp>
      <p:grpSp>
        <p:nvGrpSpPr>
          <p:cNvPr id="3" name="Group 9"/>
          <p:cNvGrpSpPr>
            <a:grpSpLocks/>
          </p:cNvGrpSpPr>
          <p:nvPr/>
        </p:nvGrpSpPr>
        <p:grpSpPr bwMode="auto">
          <a:xfrm>
            <a:off x="285750" y="3214688"/>
            <a:ext cx="8572500" cy="857250"/>
            <a:chOff x="192" y="2112"/>
            <a:chExt cx="5760" cy="576"/>
          </a:xfrm>
          <a:solidFill>
            <a:schemeClr val="bg1"/>
          </a:solidFill>
        </p:grpSpPr>
        <p:sp>
          <p:nvSpPr>
            <p:cNvPr id="2689034" name="Rectangle 10"/>
            <p:cNvSpPr>
              <a:spLocks noChangeArrowheads="1"/>
            </p:cNvSpPr>
            <p:nvPr/>
          </p:nvSpPr>
          <p:spPr bwMode="auto">
            <a:xfrm>
              <a:off x="192" y="2112"/>
              <a:ext cx="5760" cy="576"/>
            </a:xfrm>
            <a:prstGeom prst="rect">
              <a:avLst/>
            </a:prstGeom>
            <a:grpFill/>
            <a:ln w="9525">
              <a:solidFill>
                <a:schemeClr val="tx1"/>
              </a:solidFill>
              <a:miter lim="800000"/>
              <a:headEnd/>
              <a:tailEnd/>
            </a:ln>
            <a:effectLst/>
          </p:spPr>
          <p:txBody>
            <a:bodyPr wrap="none" anchor="ctr">
              <a:prstTxWarp prst="textNoShape">
                <a:avLst/>
              </a:prstTxWarp>
            </a:bodyPr>
            <a:lstStyle/>
            <a:p>
              <a:r>
                <a:rPr lang="en-US" sz="2000" dirty="0">
                  <a:solidFill>
                    <a:schemeClr val="bg1"/>
                  </a:solidFill>
                  <a:effectLst>
                    <a:outerShdw blurRad="38100" dist="38100" dir="2700000" algn="tl">
                      <a:srgbClr val="808080"/>
                    </a:outerShdw>
                  </a:effectLst>
                </a:rPr>
                <a:t> </a:t>
              </a:r>
              <a:r>
                <a:rPr lang="en-US" sz="2000" dirty="0" err="1">
                  <a:solidFill>
                    <a:schemeClr val="bg1"/>
                  </a:solidFill>
                  <a:effectLst>
                    <a:outerShdw blurRad="38100" dist="38100" dir="2700000" algn="tl">
                      <a:srgbClr val="808080"/>
                    </a:outerShdw>
                  </a:effectLst>
                </a:rPr>
                <a:t>Lagrangian</a:t>
              </a:r>
              <a:r>
                <a:rPr lang="en-US" sz="2000" dirty="0">
                  <a:solidFill>
                    <a:schemeClr val="bg1"/>
                  </a:solidFill>
                  <a:effectLst>
                    <a:outerShdw blurRad="38100" dist="38100" dir="2700000" algn="tl">
                      <a:srgbClr val="808080"/>
                    </a:outerShdw>
                  </a:effectLst>
                </a:rPr>
                <a:t> for </a:t>
              </a:r>
            </a:p>
            <a:p>
              <a:r>
                <a:rPr lang="en-US" sz="2000" dirty="0">
                  <a:solidFill>
                    <a:schemeClr val="bg1"/>
                  </a:solidFill>
                  <a:effectLst>
                    <a:outerShdw blurRad="38100" dist="38100" dir="2700000" algn="tl">
                      <a:srgbClr val="808080"/>
                    </a:outerShdw>
                  </a:effectLst>
                </a:rPr>
                <a:t> particle masses</a:t>
              </a:r>
            </a:p>
          </p:txBody>
        </p:sp>
        <p:graphicFrame>
          <p:nvGraphicFramePr>
            <p:cNvPr id="2689035" name="Object 11"/>
            <p:cNvGraphicFramePr>
              <a:graphicFrameLocks noChangeAspect="1"/>
            </p:cNvGraphicFramePr>
            <p:nvPr/>
          </p:nvGraphicFramePr>
          <p:xfrm>
            <a:off x="1741" y="2256"/>
            <a:ext cx="603" cy="256"/>
          </p:xfrm>
          <a:graphic>
            <a:graphicData uri="http://schemas.openxmlformats.org/presentationml/2006/ole">
              <p:oleObj spid="_x0000_s226311" name="Équation" r:id="rId5" imgW="419100" imgH="177800" progId="Equation.3">
                <p:embed/>
              </p:oleObj>
            </a:graphicData>
          </a:graphic>
        </p:graphicFrame>
        <p:graphicFrame>
          <p:nvGraphicFramePr>
            <p:cNvPr id="2689036" name="Object 12"/>
            <p:cNvGraphicFramePr>
              <a:graphicFrameLocks noChangeAspect="1"/>
            </p:cNvGraphicFramePr>
            <p:nvPr/>
          </p:nvGraphicFramePr>
          <p:xfrm>
            <a:off x="5112" y="2298"/>
            <a:ext cx="461" cy="192"/>
          </p:xfrm>
          <a:graphic>
            <a:graphicData uri="http://schemas.openxmlformats.org/presentationml/2006/ole">
              <p:oleObj spid="_x0000_s226312" name="Équation" r:id="rId6" imgW="609480" imgH="253800" progId="Equation.3">
                <p:embed/>
              </p:oleObj>
            </a:graphicData>
          </a:graphic>
        </p:graphicFrame>
      </p:grpSp>
      <p:grpSp>
        <p:nvGrpSpPr>
          <p:cNvPr id="4" name="Group 13"/>
          <p:cNvGrpSpPr>
            <a:grpSpLocks/>
          </p:cNvGrpSpPr>
          <p:nvPr/>
        </p:nvGrpSpPr>
        <p:grpSpPr bwMode="auto">
          <a:xfrm>
            <a:off x="285751" y="1214437"/>
            <a:ext cx="6357938" cy="2620864"/>
            <a:chOff x="192" y="816"/>
            <a:chExt cx="4272" cy="1761"/>
          </a:xfrm>
        </p:grpSpPr>
        <p:sp>
          <p:nvSpPr>
            <p:cNvPr id="2689038" name="Rectangle 14"/>
            <p:cNvSpPr>
              <a:spLocks noChangeArrowheads="1"/>
            </p:cNvSpPr>
            <p:nvPr/>
          </p:nvSpPr>
          <p:spPr bwMode="auto">
            <a:xfrm>
              <a:off x="192" y="816"/>
              <a:ext cx="1296" cy="1152"/>
            </a:xfrm>
            <a:prstGeom prst="rect">
              <a:avLst/>
            </a:prstGeom>
            <a:solidFill>
              <a:srgbClr val="FFCC00"/>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a:solidFill>
                    <a:schemeClr val="accent2"/>
                  </a:solidFill>
                  <a:effectLst>
                    <a:outerShdw blurRad="38100" dist="38100" dir="2700000" algn="tl">
                      <a:srgbClr val="000000"/>
                    </a:outerShdw>
                  </a:effectLst>
                </a:rPr>
                <a:t> Dirac masses</a:t>
              </a:r>
            </a:p>
            <a:p>
              <a:pPr defTabSz="913748"/>
              <a:r>
                <a:rPr lang="en-US" sz="2000" dirty="0">
                  <a:solidFill>
                    <a:schemeClr val="accent2"/>
                  </a:solidFill>
                  <a:effectLst>
                    <a:outerShdw blurRad="38100" dist="38100" dir="2700000" algn="tl">
                      <a:srgbClr val="000000"/>
                    </a:outerShdw>
                  </a:effectLst>
                </a:rPr>
                <a:t> from coupling</a:t>
              </a:r>
            </a:p>
            <a:p>
              <a:pPr defTabSz="913748"/>
              <a:r>
                <a:rPr lang="en-US" sz="2000" dirty="0">
                  <a:solidFill>
                    <a:schemeClr val="accent2"/>
                  </a:solidFill>
                  <a:effectLst>
                    <a:outerShdw blurRad="38100" dist="38100" dir="2700000" algn="tl">
                      <a:srgbClr val="000000"/>
                    </a:outerShdw>
                  </a:effectLst>
                </a:rPr>
                <a:t> to standard</a:t>
              </a:r>
            </a:p>
            <a:p>
              <a:pPr defTabSz="913748"/>
              <a:r>
                <a:rPr lang="en-US" sz="2000" dirty="0">
                  <a:solidFill>
                    <a:schemeClr val="accent2"/>
                  </a:solidFill>
                  <a:effectLst>
                    <a:outerShdw blurRad="38100" dist="38100" dir="2700000" algn="tl">
                      <a:srgbClr val="000000"/>
                    </a:outerShdw>
                  </a:effectLst>
                </a:rPr>
                <a:t> Higgs field </a:t>
              </a:r>
              <a:r>
                <a:rPr lang="en-US" sz="2000" b="1" dirty="0" err="1">
                  <a:solidFill>
                    <a:schemeClr val="accent2"/>
                  </a:solidFill>
                  <a:effectLst>
                    <a:outerShdw blurRad="38100" dist="38100" dir="2700000" algn="tl">
                      <a:srgbClr val="000000"/>
                    </a:outerShdw>
                  </a:effectLst>
                  <a:latin typeface="Symbol" pitchFamily="-109" charset="2"/>
                </a:rPr>
                <a:t>f</a:t>
              </a:r>
              <a:endParaRPr lang="en-US" sz="2000" b="1" dirty="0">
                <a:solidFill>
                  <a:schemeClr val="accent2"/>
                </a:solidFill>
                <a:effectLst>
                  <a:outerShdw blurRad="38100" dist="38100" dir="2700000" algn="tl">
                    <a:srgbClr val="000000"/>
                  </a:outerShdw>
                </a:effectLst>
                <a:latin typeface="Symbol" pitchFamily="-109" charset="2"/>
              </a:endParaRPr>
            </a:p>
          </p:txBody>
        </p:sp>
        <p:sp>
          <p:nvSpPr>
            <p:cNvPr id="2689039" name="Rectangle 15"/>
            <p:cNvSpPr>
              <a:spLocks noChangeArrowheads="1"/>
            </p:cNvSpPr>
            <p:nvPr/>
          </p:nvSpPr>
          <p:spPr bwMode="auto">
            <a:xfrm>
              <a:off x="1728" y="816"/>
              <a:ext cx="1152" cy="1152"/>
            </a:xfrm>
            <a:prstGeom prst="rect">
              <a:avLst/>
            </a:prstGeom>
            <a:noFill/>
            <a:ln w="57150">
              <a:solidFill>
                <a:srgbClr val="FFCC00"/>
              </a:solidFill>
              <a:miter lim="800000"/>
              <a:headEnd/>
              <a:tailEnd/>
            </a:ln>
            <a:effectLst/>
          </p:spPr>
          <p:txBody>
            <a:bodyPr wrap="none" anchor="ctr">
              <a:prstTxWarp prst="textNoShape">
                <a:avLst/>
              </a:prstTxWarp>
            </a:bodyPr>
            <a:lstStyle/>
            <a:p>
              <a:endParaRPr lang="fr-FR" sz="2000"/>
            </a:p>
          </p:txBody>
        </p:sp>
        <p:sp>
          <p:nvSpPr>
            <p:cNvPr id="2689040" name="Rectangle 16"/>
            <p:cNvSpPr>
              <a:spLocks noChangeArrowheads="1"/>
            </p:cNvSpPr>
            <p:nvPr/>
          </p:nvSpPr>
          <p:spPr bwMode="auto">
            <a:xfrm>
              <a:off x="3312" y="816"/>
              <a:ext cx="1152" cy="1152"/>
            </a:xfrm>
            <a:prstGeom prst="rect">
              <a:avLst/>
            </a:prstGeom>
            <a:noFill/>
            <a:ln w="57150">
              <a:solidFill>
                <a:srgbClr val="FFCC00"/>
              </a:solidFill>
              <a:miter lim="800000"/>
              <a:headEnd/>
              <a:tailEnd/>
            </a:ln>
            <a:effectLst/>
          </p:spPr>
          <p:txBody>
            <a:bodyPr wrap="none" anchor="ctr">
              <a:prstTxWarp prst="textNoShape">
                <a:avLst/>
              </a:prstTxWarp>
            </a:bodyPr>
            <a:lstStyle/>
            <a:p>
              <a:endParaRPr lang="fr-FR" sz="2000"/>
            </a:p>
          </p:txBody>
        </p:sp>
        <p:graphicFrame>
          <p:nvGraphicFramePr>
            <p:cNvPr id="2689041" name="Object 17"/>
            <p:cNvGraphicFramePr>
              <a:graphicFrameLocks noChangeAspect="1"/>
            </p:cNvGraphicFramePr>
            <p:nvPr/>
          </p:nvGraphicFramePr>
          <p:xfrm>
            <a:off x="2388" y="2328"/>
            <a:ext cx="1766" cy="249"/>
          </p:xfrm>
          <a:graphic>
            <a:graphicData uri="http://schemas.openxmlformats.org/presentationml/2006/ole">
              <p:oleObj spid="_x0000_s226310" name="Equation" r:id="rId7" imgW="2336760" imgH="330120" progId="Equation.3">
                <p:embed/>
              </p:oleObj>
            </a:graphicData>
          </a:graphic>
        </p:graphicFrame>
      </p:grpSp>
      <p:grpSp>
        <p:nvGrpSpPr>
          <p:cNvPr id="5" name="Group 18"/>
          <p:cNvGrpSpPr>
            <a:grpSpLocks/>
          </p:cNvGrpSpPr>
          <p:nvPr/>
        </p:nvGrpSpPr>
        <p:grpSpPr bwMode="auto">
          <a:xfrm>
            <a:off x="5857876" y="1214439"/>
            <a:ext cx="3000375" cy="2689325"/>
            <a:chOff x="3936" y="816"/>
            <a:chExt cx="2016" cy="1807"/>
          </a:xfrm>
        </p:grpSpPr>
        <p:sp>
          <p:nvSpPr>
            <p:cNvPr id="2689043" name="Rectangle 19"/>
            <p:cNvSpPr>
              <a:spLocks noChangeArrowheads="1"/>
            </p:cNvSpPr>
            <p:nvPr/>
          </p:nvSpPr>
          <p:spPr bwMode="auto">
            <a:xfrm>
              <a:off x="4656" y="816"/>
              <a:ext cx="1296" cy="1152"/>
            </a:xfrm>
            <a:prstGeom prst="rect">
              <a:avLst/>
            </a:prstGeom>
            <a:solidFill>
              <a:srgbClr val="CC0000"/>
            </a:solidFill>
            <a:ln w="9525">
              <a:solidFill>
                <a:schemeClr val="tx1"/>
              </a:solidFill>
              <a:miter lim="800000"/>
              <a:headEnd/>
              <a:tailEnd/>
            </a:ln>
            <a:effectLst/>
          </p:spPr>
          <p:txBody>
            <a:bodyPr wrap="none" lIns="97530" tIns="48765" rIns="97530" bIns="48765" anchor="ctr">
              <a:prstTxWarp prst="textNoShape">
                <a:avLst/>
              </a:prstTxWarp>
            </a:bodyPr>
            <a:lstStyle/>
            <a:p>
              <a:pPr defTabSz="913748"/>
              <a:r>
                <a:rPr lang="en-US" sz="2000" dirty="0">
                  <a:solidFill>
                    <a:schemeClr val="bg1"/>
                  </a:solidFill>
                  <a:effectLst>
                    <a:outerShdw blurRad="38100" dist="38100" dir="2700000" algn="tl">
                      <a:srgbClr val="000000"/>
                    </a:outerShdw>
                  </a:effectLst>
                </a:rPr>
                <a:t>  Heavy</a:t>
              </a:r>
            </a:p>
            <a:p>
              <a:pPr defTabSz="913748"/>
              <a:r>
                <a:rPr lang="en-US" sz="2000" dirty="0">
                  <a:solidFill>
                    <a:schemeClr val="bg1"/>
                  </a:solidFill>
                  <a:effectLst>
                    <a:outerShdw blurRad="38100" dist="38100" dir="2700000" algn="tl">
                      <a:srgbClr val="000000"/>
                    </a:outerShdw>
                  </a:effectLst>
                </a:rPr>
                <a:t>  </a:t>
              </a:r>
              <a:r>
                <a:rPr lang="en-US" sz="2000" dirty="0" err="1">
                  <a:solidFill>
                    <a:schemeClr val="bg1"/>
                  </a:solidFill>
                  <a:effectLst>
                    <a:outerShdw blurRad="38100" dist="38100" dir="2700000" algn="tl">
                      <a:srgbClr val="000000"/>
                    </a:outerShdw>
                  </a:effectLst>
                </a:rPr>
                <a:t>Majorana</a:t>
              </a:r>
              <a:r>
                <a:rPr lang="en-US" sz="2000" dirty="0">
                  <a:solidFill>
                    <a:schemeClr val="bg1"/>
                  </a:solidFill>
                  <a:effectLst>
                    <a:outerShdw blurRad="38100" dist="38100" dir="2700000" algn="tl">
                      <a:srgbClr val="000000"/>
                    </a:outerShdw>
                  </a:effectLst>
                </a:rPr>
                <a:t> </a:t>
              </a:r>
            </a:p>
            <a:p>
              <a:pPr defTabSz="913748"/>
              <a:r>
                <a:rPr lang="en-US" sz="2000" dirty="0">
                  <a:solidFill>
                    <a:schemeClr val="bg1"/>
                  </a:solidFill>
                  <a:effectLst>
                    <a:outerShdw blurRad="38100" dist="38100" dir="2700000" algn="tl">
                      <a:srgbClr val="000000"/>
                    </a:outerShdw>
                  </a:effectLst>
                </a:rPr>
                <a:t>  masses </a:t>
              </a:r>
            </a:p>
            <a:p>
              <a:pPr defTabSz="913748"/>
              <a:r>
                <a:rPr lang="en-US" sz="2000" dirty="0">
                  <a:solidFill>
                    <a:schemeClr val="bg1"/>
                  </a:solidFill>
                  <a:effectLst>
                    <a:outerShdw blurRad="38100" dist="38100" dir="2700000" algn="tl">
                      <a:srgbClr val="000000"/>
                    </a:outerShdw>
                  </a:effectLst>
                </a:rPr>
                <a:t>  </a:t>
              </a:r>
              <a:r>
                <a:rPr lang="en-US" sz="2000" dirty="0" err="1">
                  <a:solidFill>
                    <a:schemeClr val="bg1"/>
                  </a:solidFill>
                  <a:effectLst>
                    <a:outerShdw blurRad="38100" dist="38100" dir="2700000" algn="tl">
                      <a:srgbClr val="000000"/>
                    </a:outerShdw>
                  </a:effectLst>
                </a:rPr>
                <a:t>M</a:t>
              </a:r>
              <a:r>
                <a:rPr lang="en-US" baseline="-25000" dirty="0" err="1">
                  <a:solidFill>
                    <a:schemeClr val="bg1"/>
                  </a:solidFill>
                  <a:effectLst>
                    <a:outerShdw blurRad="38100" dist="38100" dir="2700000" algn="tl">
                      <a:srgbClr val="000000"/>
                    </a:outerShdw>
                  </a:effectLst>
                </a:rPr>
                <a:t>j</a:t>
              </a:r>
              <a:r>
                <a:rPr lang="en-US" sz="2000" dirty="0">
                  <a:solidFill>
                    <a:schemeClr val="bg1"/>
                  </a:solidFill>
                  <a:effectLst>
                    <a:outerShdw blurRad="38100" dist="38100" dir="2700000" algn="tl">
                      <a:srgbClr val="000000"/>
                    </a:outerShdw>
                  </a:effectLst>
                </a:rPr>
                <a:t> &gt; 10</a:t>
              </a:r>
              <a:r>
                <a:rPr lang="en-US" sz="2000" baseline="30000" dirty="0">
                  <a:solidFill>
                    <a:schemeClr val="bg1"/>
                  </a:solidFill>
                  <a:effectLst>
                    <a:outerShdw blurRad="38100" dist="38100" dir="2700000" algn="tl">
                      <a:srgbClr val="000000"/>
                    </a:outerShdw>
                  </a:effectLst>
                </a:rPr>
                <a:t>10</a:t>
              </a:r>
              <a:r>
                <a:rPr lang="en-US" sz="2000" dirty="0">
                  <a:solidFill>
                    <a:schemeClr val="bg1"/>
                  </a:solidFill>
                  <a:effectLst>
                    <a:outerShdw blurRad="38100" dist="38100" dir="2700000" algn="tl">
                      <a:srgbClr val="000000"/>
                    </a:outerShdw>
                  </a:effectLst>
                </a:rPr>
                <a:t> </a:t>
              </a:r>
              <a:r>
                <a:rPr lang="en-US" sz="2000" dirty="0" err="1">
                  <a:solidFill>
                    <a:schemeClr val="bg1"/>
                  </a:solidFill>
                  <a:effectLst>
                    <a:outerShdw blurRad="38100" dist="38100" dir="2700000" algn="tl">
                      <a:srgbClr val="000000"/>
                    </a:outerShdw>
                  </a:effectLst>
                </a:rPr>
                <a:t>GeV</a:t>
              </a:r>
              <a:endParaRPr lang="en-US" sz="2000" dirty="0">
                <a:solidFill>
                  <a:schemeClr val="bg1"/>
                </a:solidFill>
                <a:effectLst>
                  <a:outerShdw blurRad="38100" dist="38100" dir="2700000" algn="tl">
                    <a:srgbClr val="000000"/>
                  </a:outerShdw>
                </a:effectLst>
              </a:endParaRPr>
            </a:p>
          </p:txBody>
        </p:sp>
        <p:sp>
          <p:nvSpPr>
            <p:cNvPr id="2689044" name="Rectangle 20"/>
            <p:cNvSpPr>
              <a:spLocks noChangeArrowheads="1"/>
            </p:cNvSpPr>
            <p:nvPr/>
          </p:nvSpPr>
          <p:spPr bwMode="auto">
            <a:xfrm>
              <a:off x="3936" y="864"/>
              <a:ext cx="480" cy="1056"/>
            </a:xfrm>
            <a:prstGeom prst="rect">
              <a:avLst/>
            </a:prstGeom>
            <a:noFill/>
            <a:ln w="57150">
              <a:solidFill>
                <a:srgbClr val="FF0000"/>
              </a:solidFill>
              <a:miter lim="800000"/>
              <a:headEnd/>
              <a:tailEnd/>
            </a:ln>
            <a:effectLst/>
          </p:spPr>
          <p:txBody>
            <a:bodyPr wrap="none" anchor="ctr">
              <a:prstTxWarp prst="textNoShape">
                <a:avLst/>
              </a:prstTxWarp>
            </a:bodyPr>
            <a:lstStyle/>
            <a:p>
              <a:endParaRPr lang="fr-FR" sz="2000"/>
            </a:p>
          </p:txBody>
        </p:sp>
        <p:graphicFrame>
          <p:nvGraphicFramePr>
            <p:cNvPr id="2689045" name="Object 21"/>
            <p:cNvGraphicFramePr>
              <a:graphicFrameLocks noChangeAspect="1"/>
            </p:cNvGraphicFramePr>
            <p:nvPr/>
          </p:nvGraphicFramePr>
          <p:xfrm>
            <a:off x="4200" y="2268"/>
            <a:ext cx="892" cy="355"/>
          </p:xfrm>
          <a:graphic>
            <a:graphicData uri="http://schemas.openxmlformats.org/presentationml/2006/ole">
              <p:oleObj spid="_x0000_s226309" name="Equation" r:id="rId8" imgW="1180800" imgH="469800" progId="Equation.3">
                <p:embed/>
              </p:oleObj>
            </a:graphicData>
          </a:graphic>
        </p:graphicFrame>
        <p:sp>
          <p:nvSpPr>
            <p:cNvPr id="2689046" name="Line 22"/>
            <p:cNvSpPr>
              <a:spLocks noChangeShapeType="1"/>
            </p:cNvSpPr>
            <p:nvPr/>
          </p:nvSpPr>
          <p:spPr bwMode="auto">
            <a:xfrm>
              <a:off x="4494" y="2304"/>
              <a:ext cx="192" cy="0"/>
            </a:xfrm>
            <a:prstGeom prst="line">
              <a:avLst/>
            </a:prstGeom>
            <a:noFill/>
            <a:ln w="12700">
              <a:solidFill>
                <a:srgbClr val="FF0000"/>
              </a:solidFill>
              <a:round/>
              <a:headEnd/>
              <a:tailEnd/>
            </a:ln>
            <a:effectLst>
              <a:outerShdw blurRad="63500" dist="17961" dir="2700000" algn="ctr" rotWithShape="0">
                <a:schemeClr val="bg1">
                  <a:alpha val="74998"/>
                </a:schemeClr>
              </a:outerShdw>
            </a:effectLst>
          </p:spPr>
          <p:txBody>
            <a:bodyPr wrap="none" anchor="ctr">
              <a:prstTxWarp prst="textNoShape">
                <a:avLst/>
              </a:prstTxWarp>
            </a:bodyPr>
            <a:lstStyle/>
            <a:p>
              <a:endParaRPr lang="fr-FR" sz="2000"/>
            </a:p>
          </p:txBody>
        </p:sp>
      </p:grpSp>
      <p:grpSp>
        <p:nvGrpSpPr>
          <p:cNvPr id="6" name="Group 23"/>
          <p:cNvGrpSpPr>
            <a:grpSpLocks/>
          </p:cNvGrpSpPr>
          <p:nvPr/>
        </p:nvGrpSpPr>
        <p:grpSpPr bwMode="auto">
          <a:xfrm>
            <a:off x="285751" y="4786313"/>
            <a:ext cx="3571875" cy="1714500"/>
            <a:chOff x="192" y="3216"/>
            <a:chExt cx="2400" cy="1152"/>
          </a:xfrm>
        </p:grpSpPr>
        <p:sp>
          <p:nvSpPr>
            <p:cNvPr id="2689048" name="Rectangle 24"/>
            <p:cNvSpPr>
              <a:spLocks noChangeArrowheads="1"/>
            </p:cNvSpPr>
            <p:nvPr/>
          </p:nvSpPr>
          <p:spPr bwMode="auto">
            <a:xfrm>
              <a:off x="192" y="3216"/>
              <a:ext cx="2400" cy="1152"/>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graphicFrame>
          <p:nvGraphicFramePr>
            <p:cNvPr id="2689049" name="Object 25"/>
            <p:cNvGraphicFramePr>
              <a:graphicFrameLocks noChangeAspect="1"/>
            </p:cNvGraphicFramePr>
            <p:nvPr/>
          </p:nvGraphicFramePr>
          <p:xfrm>
            <a:off x="211" y="3513"/>
            <a:ext cx="2361" cy="557"/>
          </p:xfrm>
          <a:graphic>
            <a:graphicData uri="http://schemas.openxmlformats.org/presentationml/2006/ole">
              <p:oleObj spid="_x0000_s226308" name="Equation" r:id="rId9" imgW="3124080" imgH="736560" progId="Equation.3">
                <p:embed/>
              </p:oleObj>
            </a:graphicData>
          </a:graphic>
        </p:graphicFrame>
      </p:grpSp>
      <p:grpSp>
        <p:nvGrpSpPr>
          <p:cNvPr id="7" name="Group 26"/>
          <p:cNvGrpSpPr>
            <a:grpSpLocks/>
          </p:cNvGrpSpPr>
          <p:nvPr/>
        </p:nvGrpSpPr>
        <p:grpSpPr bwMode="auto">
          <a:xfrm>
            <a:off x="5357812" y="4781848"/>
            <a:ext cx="3500438" cy="1718964"/>
            <a:chOff x="3600" y="3216"/>
            <a:chExt cx="2352" cy="1155"/>
          </a:xfrm>
        </p:grpSpPr>
        <p:sp>
          <p:nvSpPr>
            <p:cNvPr id="2689051" name="Rectangle 27"/>
            <p:cNvSpPr>
              <a:spLocks noChangeArrowheads="1"/>
            </p:cNvSpPr>
            <p:nvPr/>
          </p:nvSpPr>
          <p:spPr bwMode="auto">
            <a:xfrm>
              <a:off x="3600" y="3216"/>
              <a:ext cx="2352" cy="1155"/>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fr-FR" sz="2000"/>
            </a:p>
          </p:txBody>
        </p:sp>
        <p:graphicFrame>
          <p:nvGraphicFramePr>
            <p:cNvPr id="2689052" name="Object 28"/>
            <p:cNvGraphicFramePr>
              <a:graphicFrameLocks noChangeAspect="1"/>
            </p:cNvGraphicFramePr>
            <p:nvPr/>
          </p:nvGraphicFramePr>
          <p:xfrm>
            <a:off x="3672" y="3259"/>
            <a:ext cx="2196" cy="1065"/>
          </p:xfrm>
          <a:graphic>
            <a:graphicData uri="http://schemas.openxmlformats.org/presentationml/2006/ole">
              <p:oleObj spid="_x0000_s226307" name="Equation" r:id="rId10" imgW="2908080" imgH="1409400" progId="Equation.3">
                <p:embed/>
              </p:oleObj>
            </a:graphicData>
          </a:graphic>
        </p:graphicFrame>
      </p:grpSp>
      <p:grpSp>
        <p:nvGrpSpPr>
          <p:cNvPr id="8" name="Group 29"/>
          <p:cNvGrpSpPr>
            <a:grpSpLocks/>
          </p:cNvGrpSpPr>
          <p:nvPr/>
        </p:nvGrpSpPr>
        <p:grpSpPr bwMode="auto">
          <a:xfrm>
            <a:off x="5357812" y="4214813"/>
            <a:ext cx="3500438" cy="1448098"/>
            <a:chOff x="3600" y="2832"/>
            <a:chExt cx="2352" cy="973"/>
          </a:xfrm>
        </p:grpSpPr>
        <p:sp>
          <p:nvSpPr>
            <p:cNvPr id="2689054" name="Rectangle 30"/>
            <p:cNvSpPr>
              <a:spLocks noChangeArrowheads="1"/>
            </p:cNvSpPr>
            <p:nvPr/>
          </p:nvSpPr>
          <p:spPr bwMode="auto">
            <a:xfrm>
              <a:off x="3600" y="2832"/>
              <a:ext cx="2352" cy="336"/>
            </a:xfrm>
            <a:prstGeom prst="rect">
              <a:avLst/>
            </a:prstGeom>
            <a:solidFill>
              <a:srgbClr val="C40000"/>
            </a:solidFill>
            <a:ln w="9525">
              <a:solidFill>
                <a:schemeClr val="tx1"/>
              </a:solidFill>
              <a:miter lim="800000"/>
              <a:headEnd/>
              <a:tailEnd/>
            </a:ln>
            <a:effectLst/>
          </p:spPr>
          <p:txBody>
            <a:bodyPr wrap="none" anchor="ctr">
              <a:prstTxWarp prst="textNoShape">
                <a:avLst/>
              </a:prstTxWarp>
            </a:bodyPr>
            <a:lstStyle/>
            <a:p>
              <a:pPr algn="ctr"/>
              <a:r>
                <a:rPr lang="en-US" sz="2000">
                  <a:solidFill>
                    <a:schemeClr val="bg1"/>
                  </a:solidFill>
                  <a:effectLst>
                    <a:outerShdw blurRad="38100" dist="38100" dir="2700000" algn="tl">
                      <a:srgbClr val="000000"/>
                    </a:outerShdw>
                  </a:effectLst>
                </a:rPr>
                <a:t>Light Majorana mass</a:t>
              </a:r>
            </a:p>
          </p:txBody>
        </p:sp>
        <p:graphicFrame>
          <p:nvGraphicFramePr>
            <p:cNvPr id="2689055" name="Object 31"/>
            <p:cNvGraphicFramePr>
              <a:graphicFrameLocks noChangeAspect="1"/>
            </p:cNvGraphicFramePr>
            <p:nvPr/>
          </p:nvGraphicFramePr>
          <p:xfrm>
            <a:off x="4401" y="3268"/>
            <a:ext cx="605" cy="537"/>
          </p:xfrm>
          <a:graphic>
            <a:graphicData uri="http://schemas.openxmlformats.org/presentationml/2006/ole">
              <p:oleObj spid="_x0000_s226306" name="Equation" r:id="rId11" imgW="799920" imgH="711000" progId="Equation.3">
                <p:embed/>
              </p:oleObj>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689032"/>
                                        </p:tgtEl>
                                        <p:attrNameLst>
                                          <p:attrName>style.visibility</p:attrName>
                                        </p:attrNameLst>
                                      </p:cBhvr>
                                      <p:to>
                                        <p:strVal val="visible"/>
                                      </p:to>
                                    </p:set>
                                  </p:childTnLst>
                                </p:cTn>
                              </p:par>
                            </p:childTnLst>
                          </p:cTn>
                        </p:par>
                        <p:par>
                          <p:cTn id="23" fill="hold">
                            <p:stCondLst>
                              <p:cond delay="500"/>
                            </p:stCondLst>
                            <p:childTnLst>
                              <p:par>
                                <p:cTn id="24" presetID="1" presetClass="entr" presetSubtype="0" fill="hold" nodeType="afterEffect">
                                  <p:stCondLst>
                                    <p:cond delay="0"/>
                                  </p:stCondLst>
                                  <p:childTnLst>
                                    <p:set>
                                      <p:cBhvr>
                                        <p:cTn id="25" dur="1" fill="hold">
                                          <p:stCondLst>
                                            <p:cond delay="499"/>
                                          </p:stCondLst>
                                        </p:cTn>
                                        <p:tgtEl>
                                          <p:spTgt spid="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9032" grpId="0" animBg="1" autoUpdateAnimBg="0"/>
    </p:bld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ectangle 1"/>
          <p:cNvSpPr/>
          <p:nvPr/>
        </p:nvSpPr>
        <p:spPr>
          <a:xfrm>
            <a:off x="1752600" y="304800"/>
            <a:ext cx="7010400" cy="1200328"/>
          </a:xfrm>
          <a:prstGeom prst="rect">
            <a:avLst/>
          </a:prstGeom>
        </p:spPr>
        <p:txBody>
          <a:bodyPr wrap="square">
            <a:spAutoFit/>
          </a:bodyPr>
          <a:lstStyle/>
          <a:p>
            <a:r>
              <a:rPr lang="en-GB" i="1" dirty="0" smtClean="0">
                <a:solidFill>
                  <a:srgbClr val="FFFFFF"/>
                </a:solidFill>
                <a:latin typeface="Cambria"/>
                <a:cs typeface="Cambria"/>
              </a:rPr>
              <a:t>High energy cosmic messengers </a:t>
            </a:r>
          </a:p>
          <a:p>
            <a:r>
              <a:rPr lang="en-GB" i="1" dirty="0" smtClean="0">
                <a:solidFill>
                  <a:srgbClr val="FFFFFF"/>
                </a:solidFill>
                <a:latin typeface="Cambria"/>
                <a:cs typeface="Cambria"/>
              </a:rPr>
              <a:t>After AUGER-South  what ?   </a:t>
            </a:r>
          </a:p>
          <a:p>
            <a:r>
              <a:rPr lang="en-GB" i="1" dirty="0" smtClean="0">
                <a:solidFill>
                  <a:srgbClr val="FFFFFF"/>
                </a:solidFill>
                <a:latin typeface="Cambria"/>
                <a:cs typeface="Cambria"/>
              </a:rPr>
              <a:t>For the moment R&amp;D </a:t>
            </a:r>
            <a:r>
              <a:rPr lang="en-GB" i="1" dirty="0" err="1" smtClean="0">
                <a:solidFill>
                  <a:srgbClr val="FFFFFF"/>
                </a:solidFill>
                <a:latin typeface="Cambria"/>
                <a:cs typeface="Cambria"/>
              </a:rPr>
              <a:t>Radiodetection</a:t>
            </a:r>
            <a:r>
              <a:rPr lang="en-GB" i="1" dirty="0" smtClean="0">
                <a:solidFill>
                  <a:srgbClr val="FFFFFF"/>
                </a:solidFill>
                <a:latin typeface="Cambria"/>
                <a:cs typeface="Cambria"/>
              </a:rPr>
              <a:t> (MHz, GHz)</a:t>
            </a:r>
          </a:p>
        </p:txBody>
      </p:sp>
      <p:sp>
        <p:nvSpPr>
          <p:cNvPr id="5" name="ZoneTexte 4"/>
          <p:cNvSpPr txBox="1"/>
          <p:nvPr/>
        </p:nvSpPr>
        <p:spPr>
          <a:xfrm>
            <a:off x="2362200" y="6457890"/>
            <a:ext cx="5105400" cy="400110"/>
          </a:xfrm>
          <a:prstGeom prst="rect">
            <a:avLst/>
          </a:prstGeom>
          <a:noFill/>
        </p:spPr>
        <p:txBody>
          <a:bodyPr wrap="square" rtlCol="0">
            <a:spAutoFit/>
          </a:bodyPr>
          <a:lstStyle/>
          <a:p>
            <a:r>
              <a:rPr lang="fr-FR" sz="2000" dirty="0" smtClean="0">
                <a:solidFill>
                  <a:srgbClr val="FFFFFF"/>
                </a:solidFill>
                <a:latin typeface="Cambria"/>
                <a:cs typeface="Cambria"/>
              </a:rPr>
              <a:t>EM signal </a:t>
            </a:r>
            <a:r>
              <a:rPr lang="fr-FR" sz="2000" dirty="0" err="1" smtClean="0">
                <a:solidFill>
                  <a:srgbClr val="FFFFFF"/>
                </a:solidFill>
                <a:latin typeface="Cambria"/>
                <a:cs typeface="Cambria"/>
              </a:rPr>
              <a:t>separates</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elecrons</a:t>
            </a:r>
            <a:r>
              <a:rPr lang="fr-FR" sz="2000" dirty="0" smtClean="0">
                <a:solidFill>
                  <a:srgbClr val="FFFFFF"/>
                </a:solidFill>
                <a:latin typeface="Cambria"/>
                <a:cs typeface="Cambria"/>
              </a:rPr>
              <a:t> </a:t>
            </a:r>
            <a:r>
              <a:rPr lang="fr-FR" sz="2000" dirty="0" err="1" smtClean="0">
                <a:solidFill>
                  <a:srgbClr val="FFFFFF"/>
                </a:solidFill>
                <a:latin typeface="Cambria"/>
                <a:cs typeface="Cambria"/>
              </a:rPr>
              <a:t>from</a:t>
            </a:r>
            <a:r>
              <a:rPr lang="fr-FR" sz="2000" dirty="0" smtClean="0">
                <a:solidFill>
                  <a:srgbClr val="FFFFFF"/>
                </a:solidFill>
                <a:latin typeface="Cambria"/>
                <a:cs typeface="Cambria"/>
              </a:rPr>
              <a:t> muons</a:t>
            </a:r>
            <a:endParaRPr lang="fr-FR" sz="2000" dirty="0">
              <a:solidFill>
                <a:srgbClr val="FFFFFF"/>
              </a:solidFill>
              <a:latin typeface="Cambria"/>
              <a:cs typeface="Cambria"/>
            </a:endParaRPr>
          </a:p>
        </p:txBody>
      </p:sp>
      <p:pic>
        <p:nvPicPr>
          <p:cNvPr id="6" name="Image 5"/>
          <p:cNvPicPr>
            <a:picLocks noChangeAspect="1"/>
          </p:cNvPicPr>
          <p:nvPr/>
        </p:nvPicPr>
        <p:blipFill>
          <a:blip r:embed="rId2"/>
          <a:stretch>
            <a:fillRect/>
          </a:stretch>
        </p:blipFill>
        <p:spPr>
          <a:xfrm>
            <a:off x="762000" y="1828800"/>
            <a:ext cx="7267545" cy="4713689"/>
          </a:xfrm>
          <a:prstGeom prst="rect">
            <a:avLst/>
          </a:prstGeom>
        </p:spPr>
      </p:pic>
      <p:pic>
        <p:nvPicPr>
          <p:cNvPr id="7" name="Image 6"/>
          <p:cNvPicPr>
            <a:picLocks noChangeAspect="1"/>
          </p:cNvPicPr>
          <p:nvPr/>
        </p:nvPicPr>
        <p:blipFill>
          <a:blip r:embed="rId3"/>
          <a:stretch>
            <a:fillRect/>
          </a:stretch>
        </p:blipFill>
        <p:spPr>
          <a:xfrm>
            <a:off x="762000" y="1828800"/>
            <a:ext cx="7162800" cy="4724400"/>
          </a:xfrm>
          <a:prstGeom prst="rect">
            <a:avLst/>
          </a:prstGeom>
        </p:spPr>
      </p:pic>
      <p:pic>
        <p:nvPicPr>
          <p:cNvPr id="3" name="Image 2"/>
          <p:cNvPicPr>
            <a:picLocks noChangeAspect="1"/>
          </p:cNvPicPr>
          <p:nvPr/>
        </p:nvPicPr>
        <p:blipFill>
          <a:blip r:embed="rId4"/>
          <a:stretch>
            <a:fillRect/>
          </a:stretch>
        </p:blipFill>
        <p:spPr>
          <a:xfrm>
            <a:off x="762000" y="1828800"/>
            <a:ext cx="7315200" cy="472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304800" y="1219200"/>
            <a:ext cx="7788310" cy="3606800"/>
          </a:xfrm>
          <a:prstGeom prst="rect">
            <a:avLst/>
          </a:prstGeom>
        </p:spPr>
      </p:pic>
      <p:pic>
        <p:nvPicPr>
          <p:cNvPr id="3" name="Image 2"/>
          <p:cNvPicPr>
            <a:picLocks noChangeAspect="1"/>
          </p:cNvPicPr>
          <p:nvPr/>
        </p:nvPicPr>
        <p:blipFill>
          <a:blip r:embed="rId3"/>
          <a:stretch>
            <a:fillRect/>
          </a:stretch>
        </p:blipFill>
        <p:spPr>
          <a:xfrm>
            <a:off x="381000" y="2743200"/>
            <a:ext cx="8373696" cy="3511550"/>
          </a:xfrm>
          <a:prstGeom prst="rect">
            <a:avLst/>
          </a:prstGeom>
        </p:spPr>
      </p:pic>
      <p:pic>
        <p:nvPicPr>
          <p:cNvPr id="5" name="Image 4"/>
          <p:cNvPicPr>
            <a:picLocks noChangeAspect="1"/>
          </p:cNvPicPr>
          <p:nvPr/>
        </p:nvPicPr>
        <p:blipFill>
          <a:blip r:embed="rId4"/>
          <a:stretch>
            <a:fillRect/>
          </a:stretch>
        </p:blipFill>
        <p:spPr>
          <a:xfrm>
            <a:off x="2819400" y="2362200"/>
            <a:ext cx="5957316" cy="4025213"/>
          </a:xfrm>
          <a:prstGeom prst="rect">
            <a:avLst/>
          </a:prstGeom>
        </p:spPr>
      </p:pic>
      <p:sp>
        <p:nvSpPr>
          <p:cNvPr id="6" name="ZoneTexte 5"/>
          <p:cNvSpPr txBox="1"/>
          <p:nvPr/>
        </p:nvSpPr>
        <p:spPr>
          <a:xfrm>
            <a:off x="1752600" y="304800"/>
            <a:ext cx="3810000" cy="461665"/>
          </a:xfrm>
          <a:prstGeom prst="rect">
            <a:avLst/>
          </a:prstGeom>
          <a:noFill/>
        </p:spPr>
        <p:txBody>
          <a:bodyPr wrap="square" rtlCol="0">
            <a:spAutoFit/>
          </a:bodyPr>
          <a:lstStyle/>
          <a:p>
            <a:r>
              <a:rPr lang="fr-FR" dirty="0" smtClean="0">
                <a:solidFill>
                  <a:schemeClr val="bg1"/>
                </a:solidFill>
              </a:rPr>
              <a:t>JEM-EUSO (ca 2015)</a:t>
            </a:r>
            <a:endParaRPr lang="fr-FR"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er 1"/>
          <p:cNvGrpSpPr/>
          <p:nvPr/>
        </p:nvGrpSpPr>
        <p:grpSpPr>
          <a:xfrm>
            <a:off x="1447800" y="457200"/>
            <a:ext cx="6742009" cy="5029200"/>
            <a:chOff x="304800" y="3200400"/>
            <a:chExt cx="5346148" cy="3281363"/>
          </a:xfrm>
        </p:grpSpPr>
        <p:pic>
          <p:nvPicPr>
            <p:cNvPr id="3" name="Picture 2" descr="erde_satellite_projection"/>
            <p:cNvPicPr>
              <a:picLocks noChangeAspect="1" noChangeArrowheads="1"/>
            </p:cNvPicPr>
            <p:nvPr/>
          </p:nvPicPr>
          <p:blipFill>
            <a:blip r:embed="rId2"/>
            <a:srcRect t="-8098" b="2812"/>
            <a:stretch>
              <a:fillRect/>
            </a:stretch>
          </p:blipFill>
          <p:spPr bwMode="auto">
            <a:xfrm>
              <a:off x="304800" y="3200400"/>
              <a:ext cx="5346148" cy="3281363"/>
            </a:xfrm>
            <a:prstGeom prst="rect">
              <a:avLst/>
            </a:prstGeom>
            <a:noFill/>
          </p:spPr>
        </p:pic>
        <p:sp>
          <p:nvSpPr>
            <p:cNvPr id="5" name="Oval 4"/>
            <p:cNvSpPr>
              <a:spLocks noChangeArrowheads="1"/>
            </p:cNvSpPr>
            <p:nvPr/>
          </p:nvSpPr>
          <p:spPr bwMode="auto">
            <a:xfrm>
              <a:off x="914400" y="4191000"/>
              <a:ext cx="2743200" cy="304800"/>
            </a:xfrm>
            <a:prstGeom prst="ellipse">
              <a:avLst/>
            </a:prstGeom>
            <a:solidFill>
              <a:srgbClr val="C0C0C0">
                <a:alpha val="67000"/>
              </a:srgbClr>
            </a:solidFill>
            <a:ln w="25400">
              <a:noFill/>
              <a:round/>
              <a:headEnd/>
              <a:tailEnd/>
            </a:ln>
            <a:effectLst/>
          </p:spPr>
          <p:txBody>
            <a:bodyPr wrap="square" anchor="ctr">
              <a:prstTxWarp prst="textNoShape">
                <a:avLst/>
              </a:prstTxWarp>
              <a:spAutoFit/>
            </a:bodyPr>
            <a:lstStyle/>
            <a:p>
              <a:endParaRPr lang="fr-FR"/>
            </a:p>
          </p:txBody>
        </p:sp>
        <p:sp>
          <p:nvSpPr>
            <p:cNvPr id="6" name="Oval 5"/>
            <p:cNvSpPr>
              <a:spLocks noChangeArrowheads="1"/>
            </p:cNvSpPr>
            <p:nvPr/>
          </p:nvSpPr>
          <p:spPr bwMode="auto">
            <a:xfrm>
              <a:off x="1600200" y="5257800"/>
              <a:ext cx="2743200" cy="304800"/>
            </a:xfrm>
            <a:prstGeom prst="ellipse">
              <a:avLst/>
            </a:prstGeom>
            <a:solidFill>
              <a:srgbClr val="C0C0C0">
                <a:alpha val="67000"/>
              </a:srgbClr>
            </a:solidFill>
            <a:ln w="25400">
              <a:noFill/>
              <a:round/>
              <a:headEnd/>
              <a:tailEnd/>
            </a:ln>
            <a:effectLst/>
          </p:spPr>
          <p:txBody>
            <a:bodyPr wrap="square" anchor="ctr">
              <a:prstTxWarp prst="textNoShape">
                <a:avLst/>
              </a:prstTxWarp>
              <a:spAutoFit/>
            </a:bodyPr>
            <a:lstStyle/>
            <a:p>
              <a:endParaRPr lang="fr-FR"/>
            </a:p>
          </p:txBody>
        </p:sp>
        <p:sp>
          <p:nvSpPr>
            <p:cNvPr id="8" name="Text Box 8"/>
            <p:cNvSpPr txBox="1">
              <a:spLocks noChangeArrowheads="1"/>
            </p:cNvSpPr>
            <p:nvPr/>
          </p:nvSpPr>
          <p:spPr bwMode="auto">
            <a:xfrm>
              <a:off x="877483" y="4244470"/>
              <a:ext cx="2839909" cy="240975"/>
            </a:xfrm>
            <a:prstGeom prst="rect">
              <a:avLst/>
            </a:prstGeom>
            <a:noFill/>
            <a:ln w="9525">
              <a:noFill/>
              <a:miter lim="800000"/>
              <a:headEnd/>
              <a:tailEnd/>
            </a:ln>
            <a:effectLst/>
          </p:spPr>
          <p:txBody>
            <a:bodyPr wrap="square">
              <a:prstTxWarp prst="textNoShape">
                <a:avLst/>
              </a:prstTxWarp>
              <a:spAutoFit/>
            </a:bodyPr>
            <a:lstStyle/>
            <a:p>
              <a:pPr algn="ctr"/>
              <a:r>
                <a:rPr lang="en-US" sz="1800" dirty="0" smtClean="0">
                  <a:solidFill>
                    <a:schemeClr val="bg1"/>
                  </a:solidFill>
                </a:rPr>
                <a:t>MAGIC, VERITAS</a:t>
              </a:r>
              <a:r>
                <a:rPr lang="fr-FR" sz="1800" dirty="0" err="1" smtClean="0">
                  <a:solidFill>
                    <a:schemeClr val="bg1"/>
                  </a:solidFill>
                  <a:sym typeface="Wingdings"/>
                </a:rPr>
                <a:t></a:t>
              </a:r>
              <a:r>
                <a:rPr lang="fr-FR" sz="1800" dirty="0" smtClean="0">
                  <a:solidFill>
                    <a:schemeClr val="bg1"/>
                  </a:solidFill>
                  <a:sym typeface="Wingdings"/>
                </a:rPr>
                <a:t> </a:t>
              </a:r>
              <a:r>
                <a:rPr lang="en-US" sz="1800" dirty="0" err="1" smtClean="0">
                  <a:solidFill>
                    <a:schemeClr val="bg1"/>
                  </a:solidFill>
                </a:rPr>
                <a:t>CTAnorth</a:t>
              </a:r>
              <a:endParaRPr lang="en-US" sz="1800" dirty="0">
                <a:solidFill>
                  <a:schemeClr val="bg1"/>
                </a:solidFill>
              </a:endParaRPr>
            </a:p>
          </p:txBody>
        </p:sp>
      </p:grpSp>
      <p:sp>
        <p:nvSpPr>
          <p:cNvPr id="9" name="ZoneTexte 8"/>
          <p:cNvSpPr txBox="1"/>
          <p:nvPr/>
        </p:nvSpPr>
        <p:spPr>
          <a:xfrm>
            <a:off x="3124200" y="3657600"/>
            <a:ext cx="3581400" cy="369332"/>
          </a:xfrm>
          <a:prstGeom prst="rect">
            <a:avLst/>
          </a:prstGeom>
          <a:noFill/>
        </p:spPr>
        <p:txBody>
          <a:bodyPr wrap="square" rtlCol="0">
            <a:spAutoFit/>
          </a:bodyPr>
          <a:lstStyle/>
          <a:p>
            <a:r>
              <a:rPr lang="fr-FR" sz="1800" dirty="0" smtClean="0">
                <a:solidFill>
                  <a:srgbClr val="FFFFFF"/>
                </a:solidFill>
              </a:rPr>
              <a:t>HESS,CANGAROO</a:t>
            </a:r>
            <a:r>
              <a:rPr lang="fr-FR" sz="1800" dirty="0" err="1" smtClean="0">
                <a:solidFill>
                  <a:srgbClr val="FFFFFF"/>
                </a:solidFill>
                <a:sym typeface="Wingdings"/>
              </a:rPr>
              <a:t></a:t>
            </a:r>
            <a:r>
              <a:rPr lang="fr-FR" sz="1800" dirty="0" smtClean="0">
                <a:solidFill>
                  <a:srgbClr val="FFFFFF"/>
                </a:solidFill>
                <a:sym typeface="Wingdings"/>
              </a:rPr>
              <a:t> </a:t>
            </a:r>
            <a:r>
              <a:rPr lang="fr-FR" sz="1800" dirty="0" err="1" smtClean="0">
                <a:solidFill>
                  <a:srgbClr val="FFFFFF"/>
                </a:solidFill>
              </a:rPr>
              <a:t>CTAsouth</a:t>
            </a:r>
            <a:endParaRPr lang="fr-FR" sz="1800" dirty="0">
              <a:solidFill>
                <a:srgbClr val="FFFFFF"/>
              </a:solidFill>
            </a:endParaRPr>
          </a:p>
        </p:txBody>
      </p:sp>
      <p:sp>
        <p:nvSpPr>
          <p:cNvPr id="10" name="Ellipse 9"/>
          <p:cNvSpPr/>
          <p:nvPr/>
        </p:nvSpPr>
        <p:spPr bwMode="auto">
          <a:xfrm>
            <a:off x="5943600" y="2819400"/>
            <a:ext cx="2590800" cy="381000"/>
          </a:xfrm>
          <a:prstGeom prst="ellipse">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dirty="0" smtClean="0">
                <a:ln>
                  <a:noFill/>
                </a:ln>
                <a:solidFill>
                  <a:srgbClr val="FFFFFF"/>
                </a:solidFill>
                <a:effectLst/>
                <a:latin typeface="Arial" charset="0"/>
                <a:ea typeface="ＭＳ Ｐゴシック" charset="-128"/>
                <a:cs typeface="ＭＳ Ｐゴシック" charset="-128"/>
              </a:rPr>
              <a:t>MACE,LHASSO</a:t>
            </a:r>
            <a:endParaRPr kumimoji="0" lang="fr-FR" sz="1600" b="1" i="0" u="none" strike="noStrike" cap="none" normalizeH="0" baseline="0" dirty="0">
              <a:ln>
                <a:noFill/>
              </a:ln>
              <a:solidFill>
                <a:srgbClr val="FFFFFF"/>
              </a:solidFill>
              <a:effectLst/>
              <a:latin typeface="Arial" charset="0"/>
              <a:ea typeface="ＭＳ Ｐゴシック" charset="-128"/>
              <a:cs typeface="ＭＳ Ｐゴシック" charset="-128"/>
            </a:endParaRPr>
          </a:p>
        </p:txBody>
      </p:sp>
      <p:sp>
        <p:nvSpPr>
          <p:cNvPr id="12" name="ZoneTexte 11"/>
          <p:cNvSpPr txBox="1"/>
          <p:nvPr/>
        </p:nvSpPr>
        <p:spPr>
          <a:xfrm>
            <a:off x="1371600" y="0"/>
            <a:ext cx="7543800" cy="830997"/>
          </a:xfrm>
          <a:prstGeom prst="rect">
            <a:avLst/>
          </a:prstGeom>
          <a:noFill/>
        </p:spPr>
        <p:txBody>
          <a:bodyPr wrap="square" rtlCol="0">
            <a:spAutoFit/>
          </a:bodyPr>
          <a:lstStyle/>
          <a:p>
            <a:r>
              <a:rPr lang="fr-FR" sz="2800" i="1" dirty="0" smtClean="0">
                <a:solidFill>
                  <a:srgbClr val="FFFFFF"/>
                </a:solidFill>
                <a:latin typeface="Cambria"/>
                <a:cs typeface="Cambria"/>
              </a:rPr>
              <a:t>High </a:t>
            </a:r>
            <a:r>
              <a:rPr lang="fr-FR" sz="2800" i="1" dirty="0" err="1" smtClean="0">
                <a:solidFill>
                  <a:srgbClr val="FFFFFF"/>
                </a:solidFill>
                <a:latin typeface="Cambria"/>
                <a:cs typeface="Cambria"/>
              </a:rPr>
              <a:t>energy</a:t>
            </a:r>
            <a:r>
              <a:rPr lang="fr-FR" sz="2800" i="1" dirty="0" smtClean="0">
                <a:solidFill>
                  <a:srgbClr val="FFFFFF"/>
                </a:solidFill>
                <a:latin typeface="Cambria"/>
                <a:cs typeface="Cambria"/>
              </a:rPr>
              <a:t> gamma ray  </a:t>
            </a:r>
            <a:r>
              <a:rPr lang="fr-FR" sz="2800" i="1" dirty="0" err="1" smtClean="0">
                <a:solidFill>
                  <a:srgbClr val="FFFFFF"/>
                </a:solidFill>
                <a:latin typeface="Cambria"/>
                <a:cs typeface="Cambria"/>
              </a:rPr>
              <a:t>telescopes</a:t>
            </a:r>
            <a:endParaRPr lang="fr-FR" sz="2800" i="1" dirty="0" smtClean="0">
              <a:solidFill>
                <a:srgbClr val="FFFFFF"/>
              </a:solidFill>
              <a:latin typeface="Cambria"/>
              <a:cs typeface="Cambria"/>
            </a:endParaRPr>
          </a:p>
          <a:p>
            <a:r>
              <a:rPr lang="fr-FR" sz="2000" i="1" dirty="0" smtClean="0">
                <a:solidFill>
                  <a:srgbClr val="FFFFFF"/>
                </a:solidFill>
                <a:latin typeface="Cambria"/>
                <a:cs typeface="Cambria"/>
              </a:rPr>
              <a:t>(</a:t>
            </a:r>
            <a:endParaRPr lang="fr-FR" sz="2000" i="1" dirty="0">
              <a:solidFill>
                <a:srgbClr val="FFFFFF"/>
              </a:solidFill>
              <a:latin typeface="Cambria"/>
              <a:cs typeface="Cambria"/>
            </a:endParaRPr>
          </a:p>
        </p:txBody>
      </p:sp>
      <p:sp>
        <p:nvSpPr>
          <p:cNvPr id="13" name="ZoneTexte 12"/>
          <p:cNvSpPr txBox="1"/>
          <p:nvPr/>
        </p:nvSpPr>
        <p:spPr>
          <a:xfrm>
            <a:off x="0" y="5410200"/>
            <a:ext cx="9144000" cy="1292662"/>
          </a:xfrm>
          <a:prstGeom prst="rect">
            <a:avLst/>
          </a:prstGeom>
          <a:noFill/>
        </p:spPr>
        <p:txBody>
          <a:bodyPr wrap="square" rtlCol="0">
            <a:spAutoFit/>
          </a:bodyPr>
          <a:lstStyle/>
          <a:p>
            <a:r>
              <a:rPr lang="en-GB" sz="1800" dirty="0" smtClean="0">
                <a:solidFill>
                  <a:srgbClr val="FFFFFF"/>
                </a:solidFill>
                <a:latin typeface="Cambria"/>
                <a:cs typeface="Cambria"/>
              </a:rPr>
              <a:t>The next-generation high-energy gamma ray telescope (CTA or Cherenkov Telescope Array)  is expected to be a single observatory, with partners from Europe, North and South America, Asia and Africa. Complementary, observatories optimized either for the  highest energy  or for the lower energy, could be implemented in India (MACE) and China (LHASSO)</a:t>
            </a:r>
            <a:r>
              <a:rPr lang="en-GB" dirty="0" smtClean="0">
                <a:solidFill>
                  <a:srgbClr val="FFFFFF"/>
                </a:solidFill>
                <a:latin typeface="Cambria"/>
                <a:cs typeface="Cambria"/>
              </a:rPr>
              <a:t>. </a:t>
            </a:r>
            <a:endParaRPr lang="fr-FR" dirty="0"/>
          </a:p>
        </p:txBody>
      </p:sp>
      <p:pic>
        <p:nvPicPr>
          <p:cNvPr id="14" name="Picture 14" descr="cta_kv"/>
          <p:cNvPicPr>
            <a:picLocks noChangeAspect="1" noChangeArrowheads="1"/>
          </p:cNvPicPr>
          <p:nvPr/>
        </p:nvPicPr>
        <p:blipFill>
          <a:blip r:embed="rId3"/>
          <a:srcRect/>
          <a:stretch>
            <a:fillRect/>
          </a:stretch>
        </p:blipFill>
        <p:spPr bwMode="auto">
          <a:xfrm>
            <a:off x="304800" y="2514600"/>
            <a:ext cx="2032000" cy="1524000"/>
          </a:xfrm>
          <a:prstGeom prst="rect">
            <a:avLst/>
          </a:prstGeom>
          <a:noFill/>
        </p:spPr>
      </p:pic>
      <p:pic>
        <p:nvPicPr>
          <p:cNvPr id="15" name="Picture 8" descr="GLAST_in_orbit"/>
          <p:cNvPicPr>
            <a:picLocks noChangeAspect="1" noChangeArrowheads="1"/>
          </p:cNvPicPr>
          <p:nvPr/>
        </p:nvPicPr>
        <p:blipFill>
          <a:blip r:embed="rId4"/>
          <a:srcRect/>
          <a:stretch>
            <a:fillRect/>
          </a:stretch>
        </p:blipFill>
        <p:spPr bwMode="auto">
          <a:xfrm>
            <a:off x="228600" y="228600"/>
            <a:ext cx="1081218"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4267200" y="1752600"/>
          <a:ext cx="4591997" cy="2362200"/>
        </p:xfrm>
        <a:graphic>
          <a:graphicData uri="http://schemas.openxmlformats.org/presentationml/2006/ole">
            <p:oleObj spid="_x0000_s64514" r:id="rId3" imgW="8314286" imgH="4277322" progId="">
              <p:embed/>
            </p:oleObj>
          </a:graphicData>
        </a:graphic>
      </p:graphicFrame>
      <p:graphicFrame>
        <p:nvGraphicFramePr>
          <p:cNvPr id="5" name="Object 6"/>
          <p:cNvGraphicFramePr>
            <a:graphicFrameLocks noChangeAspect="1"/>
          </p:cNvGraphicFramePr>
          <p:nvPr/>
        </p:nvGraphicFramePr>
        <p:xfrm>
          <a:off x="7315200" y="3962400"/>
          <a:ext cx="1555750" cy="1806575"/>
        </p:xfrm>
        <a:graphic>
          <a:graphicData uri="http://schemas.openxmlformats.org/presentationml/2006/ole">
            <p:oleObj spid="_x0000_s64515" r:id="rId4" imgW="1943371" imgH="2257740" progId="">
              <p:embed/>
            </p:oleObj>
          </a:graphicData>
        </a:graphic>
      </p:graphicFrame>
      <p:sp>
        <p:nvSpPr>
          <p:cNvPr id="6" name="Text Box 7"/>
          <p:cNvSpPr txBox="1">
            <a:spLocks noChangeArrowheads="1"/>
          </p:cNvSpPr>
          <p:nvPr/>
        </p:nvSpPr>
        <p:spPr bwMode="auto">
          <a:xfrm>
            <a:off x="152400" y="4343400"/>
            <a:ext cx="6400800" cy="2215991"/>
          </a:xfrm>
          <a:prstGeom prst="rect">
            <a:avLst/>
          </a:prstGeom>
          <a:noFill/>
          <a:ln w="9525">
            <a:noFill/>
            <a:miter lim="800000"/>
            <a:headEnd/>
            <a:tailEnd/>
          </a:ln>
          <a:effectLst/>
        </p:spPr>
        <p:txBody>
          <a:bodyPr wrap="square">
            <a:prstTxWarp prst="textNoShape">
              <a:avLst/>
            </a:prstTxWarp>
            <a:spAutoFit/>
          </a:bodyPr>
          <a:lstStyle/>
          <a:p>
            <a:pPr>
              <a:buFont typeface="Wingdings" pitchFamily="32" charset="2"/>
              <a:buChar char="Ø"/>
            </a:pPr>
            <a:r>
              <a:rPr lang="en-US" sz="2000" dirty="0" smtClean="0">
                <a:solidFill>
                  <a:schemeClr val="bg1"/>
                </a:solidFill>
                <a:latin typeface="Cambria"/>
                <a:cs typeface="Cambria"/>
              </a:rPr>
              <a:t>1451 </a:t>
            </a:r>
            <a:r>
              <a:rPr lang="en-US" sz="2000" dirty="0" err="1" smtClean="0">
                <a:solidFill>
                  <a:schemeClr val="bg1"/>
                </a:solidFill>
                <a:latin typeface="Cambria"/>
                <a:cs typeface="Cambria"/>
              </a:rPr>
              <a:t>GeV</a:t>
            </a:r>
            <a:r>
              <a:rPr lang="en-US" sz="2000" dirty="0" smtClean="0">
                <a:solidFill>
                  <a:schemeClr val="bg1"/>
                </a:solidFill>
                <a:latin typeface="Cambria"/>
                <a:cs typeface="Cambria"/>
              </a:rPr>
              <a:t> sources   (FERMI)</a:t>
            </a:r>
          </a:p>
          <a:p>
            <a:pPr>
              <a:buFont typeface="Wingdings" pitchFamily="32" charset="2"/>
              <a:buChar char="Ø"/>
            </a:pPr>
            <a:endParaRPr lang="en-US" sz="2000" dirty="0" smtClean="0">
              <a:solidFill>
                <a:schemeClr val="bg1"/>
              </a:solidFill>
              <a:latin typeface="Cambria"/>
              <a:cs typeface="Cambria"/>
            </a:endParaRPr>
          </a:p>
          <a:p>
            <a:pPr>
              <a:buFont typeface="Wingdings" pitchFamily="32" charset="2"/>
              <a:buChar char="Ø"/>
            </a:pPr>
            <a:r>
              <a:rPr lang="en-US" sz="2000" dirty="0" smtClean="0">
                <a:solidFill>
                  <a:schemeClr val="bg1"/>
                </a:solidFill>
                <a:latin typeface="Cambria"/>
                <a:cs typeface="Cambria"/>
              </a:rPr>
              <a:t>101 </a:t>
            </a:r>
            <a:r>
              <a:rPr lang="en-US" sz="2000" dirty="0" err="1" smtClean="0">
                <a:solidFill>
                  <a:schemeClr val="bg1"/>
                </a:solidFill>
                <a:latin typeface="Cambria"/>
                <a:cs typeface="Cambria"/>
              </a:rPr>
              <a:t>TeV</a:t>
            </a:r>
            <a:r>
              <a:rPr lang="en-US" sz="2000" dirty="0" smtClean="0">
                <a:solidFill>
                  <a:schemeClr val="bg1"/>
                </a:solidFill>
                <a:latin typeface="Cambria"/>
                <a:cs typeface="Cambria"/>
              </a:rPr>
              <a:t>   sources    (HESS, MAGIC, VERITAS)</a:t>
            </a:r>
          </a:p>
          <a:p>
            <a:pPr>
              <a:buFont typeface="Wingdings" pitchFamily="32" charset="2"/>
              <a:buChar char="Ø"/>
            </a:pPr>
            <a:endParaRPr lang="en-US" sz="2000" dirty="0" smtClean="0">
              <a:solidFill>
                <a:schemeClr val="bg1"/>
              </a:solidFill>
              <a:latin typeface="Cambria"/>
              <a:cs typeface="Cambria"/>
            </a:endParaRPr>
          </a:p>
          <a:p>
            <a:pPr lvl="1">
              <a:buFont typeface="Wingdings" pitchFamily="32" charset="2"/>
              <a:buChar char="Ø"/>
            </a:pPr>
            <a:r>
              <a:rPr lang="en-US" sz="2000" dirty="0" smtClean="0">
                <a:solidFill>
                  <a:schemeClr val="bg1"/>
                </a:solidFill>
                <a:latin typeface="Cambria"/>
                <a:cs typeface="Cambria"/>
              </a:rPr>
              <a:t> An order of </a:t>
            </a:r>
            <a:r>
              <a:rPr lang="en-US" sz="2000" dirty="0" err="1" smtClean="0">
                <a:solidFill>
                  <a:schemeClr val="bg1"/>
                </a:solidFill>
                <a:latin typeface="Cambria"/>
                <a:cs typeface="Cambria"/>
              </a:rPr>
              <a:t>magntitude</a:t>
            </a:r>
            <a:r>
              <a:rPr lang="en-US" sz="2000" dirty="0" smtClean="0">
                <a:solidFill>
                  <a:schemeClr val="bg1"/>
                </a:solidFill>
                <a:latin typeface="Cambria"/>
                <a:cs typeface="Cambria"/>
              </a:rPr>
              <a:t> in the </a:t>
            </a:r>
            <a:r>
              <a:rPr lang="en-US" sz="2000" dirty="0" err="1" smtClean="0">
                <a:solidFill>
                  <a:schemeClr val="bg1"/>
                </a:solidFill>
                <a:latin typeface="Cambria"/>
                <a:cs typeface="Cambria"/>
              </a:rPr>
              <a:t>TeV</a:t>
            </a:r>
            <a:r>
              <a:rPr lang="en-US" sz="2000" dirty="0" smtClean="0">
                <a:solidFill>
                  <a:schemeClr val="bg1"/>
                </a:solidFill>
                <a:latin typeface="Cambria"/>
                <a:cs typeface="Cambria"/>
              </a:rPr>
              <a:t>  </a:t>
            </a:r>
            <a:r>
              <a:rPr lang="fr-FR" sz="2000" dirty="0" err="1" smtClean="0">
                <a:solidFill>
                  <a:schemeClr val="bg1"/>
                </a:solidFill>
                <a:latin typeface="Cambria"/>
                <a:cs typeface="Cambria"/>
                <a:sym typeface="Wingdings"/>
              </a:rPr>
              <a:t></a:t>
            </a:r>
            <a:r>
              <a:rPr lang="fr-FR" sz="2000" dirty="0" smtClean="0">
                <a:solidFill>
                  <a:schemeClr val="bg1"/>
                </a:solidFill>
                <a:latin typeface="Cambria"/>
                <a:cs typeface="Cambria"/>
                <a:sym typeface="Wingdings"/>
              </a:rPr>
              <a:t> CTA</a:t>
            </a:r>
            <a:endParaRPr lang="en-US" sz="2000" dirty="0" smtClean="0">
              <a:solidFill>
                <a:schemeClr val="bg1"/>
              </a:solidFill>
              <a:latin typeface="Cambria"/>
              <a:cs typeface="Cambria"/>
            </a:endParaRPr>
          </a:p>
          <a:p>
            <a:pPr lvl="1"/>
            <a:endParaRPr lang="en-US" sz="1800" dirty="0" smtClean="0">
              <a:solidFill>
                <a:schemeClr val="bg1"/>
              </a:solidFill>
              <a:latin typeface="Cambria"/>
              <a:cs typeface="Cambria"/>
            </a:endParaRPr>
          </a:p>
          <a:p>
            <a:pPr lvl="1"/>
            <a:endParaRPr lang="en-US" sz="2000" dirty="0" smtClean="0">
              <a:solidFill>
                <a:schemeClr val="bg1"/>
              </a:solidFill>
              <a:latin typeface="Cambria"/>
              <a:cs typeface="Cambria"/>
            </a:endParaRPr>
          </a:p>
        </p:txBody>
      </p:sp>
      <p:sp>
        <p:nvSpPr>
          <p:cNvPr id="7" name="ZoneTexte 6"/>
          <p:cNvSpPr txBox="1"/>
          <p:nvPr/>
        </p:nvSpPr>
        <p:spPr>
          <a:xfrm>
            <a:off x="1447800" y="152400"/>
            <a:ext cx="7543800" cy="1200328"/>
          </a:xfrm>
          <a:prstGeom prst="rect">
            <a:avLst/>
          </a:prstGeom>
          <a:noFill/>
        </p:spPr>
        <p:txBody>
          <a:bodyPr wrap="square" rtlCol="0">
            <a:spAutoFit/>
          </a:bodyPr>
          <a:lstStyle/>
          <a:p>
            <a:r>
              <a:rPr lang="en-GB" i="1" dirty="0" smtClean="0">
                <a:solidFill>
                  <a:srgbClr val="FFFFFF"/>
                </a:solidFill>
                <a:latin typeface="Cambria"/>
                <a:cs typeface="Cambria"/>
              </a:rPr>
              <a:t>Golden age of  HE gamma ray astronomy</a:t>
            </a:r>
          </a:p>
          <a:p>
            <a:r>
              <a:rPr lang="en-GB" i="1" dirty="0" smtClean="0">
                <a:solidFill>
                  <a:srgbClr val="FFFFFF"/>
                </a:solidFill>
                <a:latin typeface="Cambria"/>
                <a:cs typeface="Cambria"/>
              </a:rPr>
              <a:t>In the last 5-10  years  order of magnitude more sources discovered  in the </a:t>
            </a:r>
            <a:r>
              <a:rPr lang="en-GB" i="1" dirty="0" err="1" smtClean="0">
                <a:solidFill>
                  <a:srgbClr val="FFFFFF"/>
                </a:solidFill>
                <a:latin typeface="Cambria"/>
                <a:cs typeface="Cambria"/>
              </a:rPr>
              <a:t>GeV</a:t>
            </a:r>
            <a:r>
              <a:rPr lang="en-GB" i="1" dirty="0" smtClean="0">
                <a:solidFill>
                  <a:srgbClr val="FFFFFF"/>
                </a:solidFill>
                <a:latin typeface="Cambria"/>
                <a:cs typeface="Cambria"/>
              </a:rPr>
              <a:t> and </a:t>
            </a:r>
            <a:r>
              <a:rPr lang="en-GB" i="1" dirty="0" err="1" smtClean="0">
                <a:solidFill>
                  <a:srgbClr val="FFFFFF"/>
                </a:solidFill>
                <a:latin typeface="Cambria"/>
                <a:cs typeface="Cambria"/>
              </a:rPr>
              <a:t>TeV</a:t>
            </a:r>
            <a:r>
              <a:rPr lang="en-GB" i="1" dirty="0" smtClean="0">
                <a:solidFill>
                  <a:srgbClr val="FFFFFF"/>
                </a:solidFill>
                <a:latin typeface="Cambria"/>
                <a:cs typeface="Cambria"/>
              </a:rPr>
              <a:t> sky</a:t>
            </a:r>
          </a:p>
        </p:txBody>
      </p:sp>
      <p:pic>
        <p:nvPicPr>
          <p:cNvPr id="11" name="Image 10" descr="Fermi1FGLsources.jpg"/>
          <p:cNvPicPr>
            <a:picLocks noChangeAspect="1"/>
          </p:cNvPicPr>
          <p:nvPr/>
        </p:nvPicPr>
        <p:blipFill>
          <a:blip r:embed="rId5"/>
          <a:stretch>
            <a:fillRect/>
          </a:stretch>
        </p:blipFill>
        <p:spPr>
          <a:xfrm>
            <a:off x="304800" y="1600200"/>
            <a:ext cx="4052888" cy="2819400"/>
          </a:xfrm>
          <a:prstGeom prst="rect">
            <a:avLst/>
          </a:prstGeo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68313" y="0"/>
            <a:ext cx="8229600" cy="1143000"/>
          </a:xfrm>
        </p:spPr>
        <p:txBody>
          <a:bodyPr/>
          <a:lstStyle/>
          <a:p>
            <a:r>
              <a:rPr lang="fr-FR" sz="2400"/>
              <a:t>Un exemple remarquable : spectroscopie </a:t>
            </a:r>
            <a:br>
              <a:rPr lang="fr-FR" sz="2400"/>
            </a:br>
            <a:r>
              <a:rPr lang="fr-FR" sz="2400"/>
              <a:t>bi-dimensionnelle de nébuleuses de pulsar</a:t>
            </a:r>
          </a:p>
        </p:txBody>
      </p:sp>
      <p:sp>
        <p:nvSpPr>
          <p:cNvPr id="51206" name="Text Box 6"/>
          <p:cNvSpPr txBox="1">
            <a:spLocks noChangeArrowheads="1"/>
          </p:cNvSpPr>
          <p:nvPr/>
        </p:nvSpPr>
        <p:spPr bwMode="auto">
          <a:xfrm>
            <a:off x="684213" y="4868863"/>
            <a:ext cx="2852737" cy="396875"/>
          </a:xfrm>
          <a:prstGeom prst="rect">
            <a:avLst/>
          </a:prstGeom>
          <a:noFill/>
          <a:ln w="9525">
            <a:noFill/>
            <a:miter lim="800000"/>
            <a:headEnd/>
            <a:tailEnd/>
          </a:ln>
          <a:effectLst/>
        </p:spPr>
        <p:txBody>
          <a:bodyPr wrap="none">
            <a:prstTxWarp prst="textNoShape">
              <a:avLst/>
            </a:prstTxWarp>
            <a:spAutoFit/>
          </a:bodyPr>
          <a:lstStyle/>
          <a:p>
            <a:r>
              <a:rPr lang="fr-FR" sz="2000"/>
              <a:t>Cartographie par HESS</a:t>
            </a:r>
          </a:p>
        </p:txBody>
      </p:sp>
      <p:sp>
        <p:nvSpPr>
          <p:cNvPr id="9" name="Rectangle 8"/>
          <p:cNvSpPr/>
          <p:nvPr/>
        </p:nvSpPr>
        <p:spPr>
          <a:xfrm>
            <a:off x="1066800" y="228600"/>
            <a:ext cx="8077200" cy="461665"/>
          </a:xfrm>
          <a:prstGeom prst="rect">
            <a:avLst/>
          </a:prstGeom>
        </p:spPr>
        <p:txBody>
          <a:bodyPr wrap="square">
            <a:spAutoFit/>
          </a:bodyPr>
          <a:lstStyle/>
          <a:p>
            <a:r>
              <a:rPr lang="fr-FR" dirty="0" smtClean="0">
                <a:solidFill>
                  <a:srgbClr val="FFFFFF"/>
                </a:solidFill>
                <a:latin typeface="Cambria"/>
                <a:cs typeface="Cambria"/>
                <a:sym typeface="Wingdings" pitchFamily="-109" charset="2"/>
              </a:rPr>
              <a:t>DM </a:t>
            </a:r>
            <a:r>
              <a:rPr lang="fr-FR" dirty="0" err="1" smtClean="0">
                <a:solidFill>
                  <a:srgbClr val="FFFFFF"/>
                </a:solidFill>
                <a:latin typeface="Cambria"/>
                <a:cs typeface="Cambria"/>
                <a:sym typeface="Wingdings" pitchFamily="-109" charset="2"/>
              </a:rPr>
              <a:t>search</a:t>
            </a:r>
            <a:r>
              <a:rPr lang="fr-FR" dirty="0" smtClean="0">
                <a:solidFill>
                  <a:srgbClr val="FFFFFF"/>
                </a:solidFill>
                <a:latin typeface="Cambria"/>
                <a:cs typeface="Cambria"/>
                <a:sym typeface="Wingdings" pitchFamily="-109" charset="2"/>
              </a:rPr>
              <a:t> in sources and diffuse background </a:t>
            </a:r>
            <a:r>
              <a:rPr lang="fr-FR" dirty="0" err="1" smtClean="0">
                <a:solidFill>
                  <a:srgbClr val="FFFFFF"/>
                </a:solidFill>
                <a:latin typeface="Cambria"/>
                <a:cs typeface="Cambria"/>
                <a:sym typeface="Wingdings" pitchFamily="-109" charset="2"/>
              </a:rPr>
              <a:t>is</a:t>
            </a:r>
            <a:r>
              <a:rPr lang="fr-FR" dirty="0" smtClean="0">
                <a:solidFill>
                  <a:srgbClr val="FFFFFF"/>
                </a:solidFill>
                <a:latin typeface="Cambria"/>
                <a:cs typeface="Cambria"/>
                <a:sym typeface="Wingdings" pitchFamily="-109" charset="2"/>
              </a:rPr>
              <a:t> </a:t>
            </a:r>
            <a:r>
              <a:rPr lang="fr-FR" dirty="0" err="1" smtClean="0">
                <a:solidFill>
                  <a:srgbClr val="FFFFFF"/>
                </a:solidFill>
                <a:latin typeface="Cambria"/>
                <a:cs typeface="Cambria"/>
                <a:sym typeface="Wingdings" pitchFamily="-109" charset="2"/>
              </a:rPr>
              <a:t>going</a:t>
            </a:r>
            <a:r>
              <a:rPr lang="fr-FR" dirty="0" smtClean="0">
                <a:solidFill>
                  <a:srgbClr val="FFFFFF"/>
                </a:solidFill>
                <a:latin typeface="Cambria"/>
                <a:cs typeface="Cambria"/>
                <a:sym typeface="Wingdings" pitchFamily="-109" charset="2"/>
              </a:rPr>
              <a:t> on </a:t>
            </a:r>
          </a:p>
        </p:txBody>
      </p:sp>
      <p:pic>
        <p:nvPicPr>
          <p:cNvPr id="14" name="Image 13"/>
          <p:cNvPicPr>
            <a:picLocks noChangeAspect="1"/>
          </p:cNvPicPr>
          <p:nvPr/>
        </p:nvPicPr>
        <p:blipFill>
          <a:blip r:embed="rId2"/>
          <a:stretch>
            <a:fillRect/>
          </a:stretch>
        </p:blipFill>
        <p:spPr>
          <a:xfrm>
            <a:off x="609600" y="1447800"/>
            <a:ext cx="7715250" cy="4813275"/>
          </a:xfrm>
          <a:prstGeom prst="rect">
            <a:avLst/>
          </a:prstGeo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604" name="Picture 4"/>
          <p:cNvPicPr>
            <a:picLocks noChangeAspect="1" noChangeArrowheads="1"/>
          </p:cNvPicPr>
          <p:nvPr/>
        </p:nvPicPr>
        <p:blipFill>
          <a:blip r:embed="rId2"/>
          <a:srcRect l="951" t="20641" r="476"/>
          <a:stretch>
            <a:fillRect/>
          </a:stretch>
        </p:blipFill>
        <p:spPr bwMode="auto">
          <a:xfrm>
            <a:off x="1" y="1735138"/>
            <a:ext cx="9144000" cy="5122862"/>
          </a:xfrm>
          <a:prstGeom prst="rect">
            <a:avLst/>
          </a:prstGeom>
          <a:noFill/>
          <a:ln w="9525">
            <a:solidFill>
              <a:schemeClr val="tx1"/>
            </a:solidFill>
            <a:miter lim="800000"/>
            <a:headEnd/>
            <a:tailEnd/>
          </a:ln>
          <a:effectLst/>
        </p:spPr>
      </p:pic>
      <p:pic>
        <p:nvPicPr>
          <p:cNvPr id="25615" name="Picture 15"/>
          <p:cNvPicPr>
            <a:picLocks noChangeAspect="1" noChangeArrowheads="1"/>
          </p:cNvPicPr>
          <p:nvPr/>
        </p:nvPicPr>
        <p:blipFill>
          <a:blip r:embed="rId3"/>
          <a:srcRect/>
          <a:stretch>
            <a:fillRect/>
          </a:stretch>
        </p:blipFill>
        <p:spPr bwMode="auto">
          <a:xfrm>
            <a:off x="0" y="0"/>
            <a:ext cx="2260600" cy="1571625"/>
          </a:xfrm>
          <a:prstGeom prst="rect">
            <a:avLst/>
          </a:prstGeom>
          <a:noFill/>
          <a:ln w="9525">
            <a:noFill/>
            <a:miter lim="800000"/>
            <a:headEnd/>
            <a:tailEnd/>
          </a:ln>
          <a:effectLst/>
        </p:spPr>
      </p:pic>
      <p:sp>
        <p:nvSpPr>
          <p:cNvPr id="25616" name="Text Box 16"/>
          <p:cNvSpPr txBox="1">
            <a:spLocks noChangeArrowheads="1"/>
          </p:cNvSpPr>
          <p:nvPr/>
        </p:nvSpPr>
        <p:spPr bwMode="auto">
          <a:xfrm>
            <a:off x="2514600" y="0"/>
            <a:ext cx="6324600" cy="1569660"/>
          </a:xfrm>
          <a:prstGeom prst="rect">
            <a:avLst/>
          </a:prstGeom>
          <a:noFill/>
          <a:ln w="9525">
            <a:solidFill>
              <a:schemeClr val="tx1"/>
            </a:solidFill>
            <a:miter lim="800000"/>
            <a:headEnd/>
            <a:tailEnd/>
          </a:ln>
          <a:effectLst/>
        </p:spPr>
        <p:txBody>
          <a:bodyPr wrap="square">
            <a:prstTxWarp prst="textNoShape">
              <a:avLst/>
            </a:prstTxWarp>
            <a:spAutoFit/>
          </a:bodyPr>
          <a:lstStyle/>
          <a:p>
            <a:r>
              <a:rPr lang="fr-FR" i="1" dirty="0" err="1" smtClean="0">
                <a:solidFill>
                  <a:srgbClr val="FFFFFF"/>
                </a:solidFill>
                <a:latin typeface="Cambria"/>
                <a:cs typeface="Cambria"/>
              </a:rPr>
              <a:t>Norh</a:t>
            </a:r>
            <a:r>
              <a:rPr lang="fr-FR" i="1" dirty="0" smtClean="0">
                <a:solidFill>
                  <a:srgbClr val="FFFFFF"/>
                </a:solidFill>
                <a:latin typeface="Cambria"/>
                <a:cs typeface="Cambria"/>
              </a:rPr>
              <a:t> and </a:t>
            </a:r>
            <a:r>
              <a:rPr lang="fr-FR" i="1" dirty="0" err="1" smtClean="0">
                <a:solidFill>
                  <a:srgbClr val="FFFFFF"/>
                </a:solidFill>
                <a:latin typeface="Cambria"/>
                <a:cs typeface="Cambria"/>
              </a:rPr>
              <a:t>south</a:t>
            </a:r>
            <a:r>
              <a:rPr lang="fr-FR" i="1" dirty="0" smtClean="0">
                <a:solidFill>
                  <a:srgbClr val="FFFFFF"/>
                </a:solidFill>
                <a:latin typeface="Cambria"/>
                <a:cs typeface="Cambria"/>
              </a:rPr>
              <a:t> </a:t>
            </a:r>
            <a:r>
              <a:rPr lang="fr-FR" i="1" dirty="0" err="1" smtClean="0">
                <a:solidFill>
                  <a:srgbClr val="FFFFFF"/>
                </a:solidFill>
                <a:latin typeface="Cambria"/>
                <a:cs typeface="Cambria"/>
              </a:rPr>
              <a:t>observatory</a:t>
            </a:r>
            <a:r>
              <a:rPr lang="fr-FR" i="1" dirty="0" smtClean="0">
                <a:solidFill>
                  <a:srgbClr val="FFFFFF"/>
                </a:solidFill>
                <a:latin typeface="Cambria"/>
                <a:cs typeface="Cambria"/>
              </a:rPr>
              <a:t> </a:t>
            </a:r>
          </a:p>
          <a:p>
            <a:r>
              <a:rPr lang="fr-FR" i="1" dirty="0" smtClean="0">
                <a:solidFill>
                  <a:srgbClr val="FFFFFF"/>
                </a:solidFill>
                <a:latin typeface="Cambria"/>
                <a:cs typeface="Cambria"/>
              </a:rPr>
              <a:t>X10 in </a:t>
            </a:r>
            <a:r>
              <a:rPr lang="fr-FR" i="1" dirty="0" err="1" smtClean="0">
                <a:solidFill>
                  <a:srgbClr val="FFFFFF"/>
                </a:solidFill>
                <a:latin typeface="Cambria"/>
                <a:cs typeface="Cambria"/>
              </a:rPr>
              <a:t>sensitivity</a:t>
            </a:r>
            <a:r>
              <a:rPr lang="fr-FR" i="1" dirty="0" smtClean="0">
                <a:solidFill>
                  <a:srgbClr val="FFFFFF"/>
                </a:solidFill>
                <a:latin typeface="Cambria"/>
                <a:cs typeface="Cambria"/>
              </a:rPr>
              <a:t>, x 3 in </a:t>
            </a:r>
            <a:r>
              <a:rPr lang="fr-FR" i="1" dirty="0" err="1" smtClean="0">
                <a:solidFill>
                  <a:srgbClr val="FFFFFF"/>
                </a:solidFill>
                <a:latin typeface="Cambria"/>
                <a:cs typeface="Cambria"/>
              </a:rPr>
              <a:t>angular</a:t>
            </a:r>
            <a:r>
              <a:rPr lang="fr-FR" i="1" dirty="0" smtClean="0">
                <a:solidFill>
                  <a:srgbClr val="FFFFFF"/>
                </a:solidFill>
                <a:latin typeface="Cambria"/>
                <a:cs typeface="Cambria"/>
              </a:rPr>
              <a:t> </a:t>
            </a:r>
            <a:r>
              <a:rPr lang="fr-FR" i="1" dirty="0" err="1" smtClean="0">
                <a:solidFill>
                  <a:srgbClr val="FFFFFF"/>
                </a:solidFill>
                <a:latin typeface="Cambria"/>
                <a:cs typeface="Cambria"/>
              </a:rPr>
              <a:t>resolution</a:t>
            </a:r>
            <a:endParaRPr lang="fr-FR" i="1" dirty="0" smtClean="0">
              <a:solidFill>
                <a:srgbClr val="FFFFFF"/>
              </a:solidFill>
              <a:latin typeface="Cambria"/>
              <a:cs typeface="Cambria"/>
            </a:endParaRPr>
          </a:p>
          <a:p>
            <a:r>
              <a:rPr lang="fr-FR" i="1" dirty="0" smtClean="0">
                <a:solidFill>
                  <a:srgbClr val="FFFFFF"/>
                </a:solidFill>
                <a:latin typeface="Cambria"/>
                <a:cs typeface="Cambria"/>
              </a:rPr>
              <a:t>Extension of </a:t>
            </a:r>
            <a:r>
              <a:rPr lang="fr-FR" i="1" dirty="0" err="1" smtClean="0">
                <a:solidFill>
                  <a:srgbClr val="FFFFFF"/>
                </a:solidFill>
                <a:latin typeface="Cambria"/>
                <a:cs typeface="Cambria"/>
              </a:rPr>
              <a:t>energy</a:t>
            </a:r>
            <a:r>
              <a:rPr lang="fr-FR" i="1" dirty="0" smtClean="0">
                <a:solidFill>
                  <a:srgbClr val="FFFFFF"/>
                </a:solidFill>
                <a:latin typeface="Cambria"/>
                <a:cs typeface="Cambria"/>
              </a:rPr>
              <a:t> </a:t>
            </a:r>
            <a:r>
              <a:rPr lang="fr-FR" i="1" dirty="0" err="1" smtClean="0">
                <a:solidFill>
                  <a:srgbClr val="FFFFFF"/>
                </a:solidFill>
                <a:latin typeface="Cambria"/>
                <a:cs typeface="Cambria"/>
              </a:rPr>
              <a:t>coverage</a:t>
            </a:r>
            <a:endParaRPr lang="fr-FR" i="1" dirty="0" smtClean="0">
              <a:solidFill>
                <a:srgbClr val="FFFFFF"/>
              </a:solidFill>
              <a:latin typeface="Cambria"/>
              <a:cs typeface="Cambria"/>
            </a:endParaRPr>
          </a:p>
          <a:p>
            <a:endParaRPr lang="fr-FR" i="1" dirty="0" smtClean="0">
              <a:solidFill>
                <a:srgbClr val="FFFFFF"/>
              </a:solidFill>
              <a:latin typeface="Cambria"/>
              <a:cs typeface="Cambria"/>
            </a:endParaRPr>
          </a:p>
        </p:txBody>
      </p:sp>
      <p:pic>
        <p:nvPicPr>
          <p:cNvPr id="7" name="Image 6"/>
          <p:cNvPicPr>
            <a:picLocks noChangeAspect="1"/>
          </p:cNvPicPr>
          <p:nvPr/>
        </p:nvPicPr>
        <p:blipFill>
          <a:blip r:embed="rId4"/>
          <a:stretch>
            <a:fillRect/>
          </a:stretch>
        </p:blipFill>
        <p:spPr>
          <a:xfrm>
            <a:off x="0" y="1663700"/>
            <a:ext cx="9144000" cy="5194300"/>
          </a:xfrm>
          <a:prstGeom prst="rect">
            <a:avLst/>
          </a:prstGeom>
        </p:spPr>
      </p:pic>
      <p:sp>
        <p:nvSpPr>
          <p:cNvPr id="6" name="ZoneTexte 5"/>
          <p:cNvSpPr txBox="1"/>
          <p:nvPr/>
        </p:nvSpPr>
        <p:spPr>
          <a:xfrm>
            <a:off x="0" y="1676400"/>
            <a:ext cx="9601200" cy="461665"/>
          </a:xfrm>
          <a:prstGeom prst="rect">
            <a:avLst/>
          </a:prstGeom>
          <a:noFill/>
        </p:spPr>
        <p:txBody>
          <a:bodyPr wrap="square" rtlCol="0">
            <a:spAutoFit/>
          </a:bodyPr>
          <a:lstStyle/>
          <a:p>
            <a:r>
              <a:rPr lang="fr-FR" b="1" dirty="0" smtClean="0">
                <a:solidFill>
                  <a:srgbClr val="FF0000"/>
                </a:solidFill>
              </a:rPr>
              <a:t>First International </a:t>
            </a:r>
            <a:r>
              <a:rPr lang="fr-FR" b="1" dirty="0" err="1" smtClean="0">
                <a:solidFill>
                  <a:srgbClr val="FF0000"/>
                </a:solidFill>
              </a:rPr>
              <a:t>Agency</a:t>
            </a:r>
            <a:r>
              <a:rPr lang="fr-FR" b="1" dirty="0" smtClean="0">
                <a:solidFill>
                  <a:srgbClr val="FF0000"/>
                </a:solidFill>
              </a:rPr>
              <a:t> meeting  18 April 2011</a:t>
            </a:r>
            <a:endParaRPr lang="fr-FR" b="1" dirty="0">
              <a:solidFill>
                <a:srgbClr val="FF0000"/>
              </a:solidFill>
            </a:endParaRPr>
          </a:p>
        </p:txBody>
      </p:sp>
      <p:pic>
        <p:nvPicPr>
          <p:cNvPr id="8" name="Image 7"/>
          <p:cNvPicPr>
            <a:picLocks noChangeAspect="1"/>
          </p:cNvPicPr>
          <p:nvPr/>
        </p:nvPicPr>
        <p:blipFill>
          <a:blip r:embed="rId5"/>
          <a:stretch>
            <a:fillRect/>
          </a:stretch>
        </p:blipFill>
        <p:spPr>
          <a:xfrm>
            <a:off x="457200" y="2209800"/>
            <a:ext cx="6858000" cy="42051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2"/>
          <a:srcRect/>
          <a:stretch>
            <a:fillRect/>
          </a:stretch>
        </p:blipFill>
        <p:spPr bwMode="auto">
          <a:xfrm>
            <a:off x="358775" y="992188"/>
            <a:ext cx="5726113" cy="4957762"/>
          </a:xfrm>
          <a:prstGeom prst="rect">
            <a:avLst/>
          </a:prstGeom>
          <a:noFill/>
          <a:ln w="9525">
            <a:noFill/>
            <a:miter lim="800000"/>
            <a:headEnd/>
            <a:tailEnd/>
          </a:ln>
          <a:effectLst/>
        </p:spPr>
      </p:pic>
      <p:sp>
        <p:nvSpPr>
          <p:cNvPr id="86019" name="Text Box 3"/>
          <p:cNvSpPr txBox="1">
            <a:spLocks noChangeArrowheads="1"/>
          </p:cNvSpPr>
          <p:nvPr/>
        </p:nvSpPr>
        <p:spPr bwMode="auto">
          <a:xfrm>
            <a:off x="6096000" y="304800"/>
            <a:ext cx="184666" cy="461665"/>
          </a:xfrm>
          <a:prstGeom prst="rect">
            <a:avLst/>
          </a:prstGeom>
          <a:noFill/>
          <a:ln w="9525">
            <a:solidFill>
              <a:schemeClr val="tx1"/>
            </a:solidFill>
            <a:miter lim="800000"/>
            <a:headEnd/>
            <a:tailEnd/>
          </a:ln>
          <a:effectLst/>
        </p:spPr>
        <p:txBody>
          <a:bodyPr wrap="none">
            <a:prstTxWarp prst="textNoShape">
              <a:avLst/>
            </a:prstTxWarp>
            <a:spAutoFit/>
          </a:bodyPr>
          <a:lstStyle/>
          <a:p>
            <a:endParaRPr lang="fr-FR" dirty="0">
              <a:solidFill>
                <a:srgbClr val="FFFFFF"/>
              </a:solidFill>
            </a:endParaRPr>
          </a:p>
        </p:txBody>
      </p:sp>
      <p:sp>
        <p:nvSpPr>
          <p:cNvPr id="86020" name="Text Box 4"/>
          <p:cNvSpPr txBox="1">
            <a:spLocks noChangeArrowheads="1"/>
          </p:cNvSpPr>
          <p:nvPr/>
        </p:nvSpPr>
        <p:spPr bwMode="auto">
          <a:xfrm>
            <a:off x="6084888" y="1989138"/>
            <a:ext cx="2672526" cy="830997"/>
          </a:xfrm>
          <a:prstGeom prst="rect">
            <a:avLst/>
          </a:prstGeom>
          <a:noFill/>
          <a:ln w="9525">
            <a:solidFill>
              <a:schemeClr val="tx1"/>
            </a:solidFill>
            <a:miter lim="800000"/>
            <a:headEnd/>
            <a:tailEnd/>
          </a:ln>
          <a:effectLst/>
        </p:spPr>
        <p:txBody>
          <a:bodyPr wrap="none">
            <a:prstTxWarp prst="textNoShape">
              <a:avLst/>
            </a:prstTxWarp>
            <a:spAutoFit/>
          </a:bodyPr>
          <a:lstStyle/>
          <a:p>
            <a:r>
              <a:rPr lang="fr-FR" dirty="0" smtClean="0">
                <a:solidFill>
                  <a:srgbClr val="33CCCC"/>
                </a:solidFill>
              </a:rPr>
              <a:t>Direct and indirect </a:t>
            </a:r>
          </a:p>
          <a:p>
            <a:r>
              <a:rPr lang="fr-FR" dirty="0" err="1" smtClean="0">
                <a:solidFill>
                  <a:srgbClr val="33CCCC"/>
                </a:solidFill>
              </a:rPr>
              <a:t>detection</a:t>
            </a:r>
            <a:endParaRPr lang="fr-FR" dirty="0">
              <a:solidFill>
                <a:srgbClr val="33CCCC"/>
              </a:solidFill>
            </a:endParaRPr>
          </a:p>
        </p:txBody>
      </p:sp>
      <p:sp>
        <p:nvSpPr>
          <p:cNvPr id="86021" name="Text Box 5"/>
          <p:cNvSpPr txBox="1">
            <a:spLocks noChangeArrowheads="1"/>
          </p:cNvSpPr>
          <p:nvPr/>
        </p:nvSpPr>
        <p:spPr bwMode="auto">
          <a:xfrm>
            <a:off x="6084888" y="3213100"/>
            <a:ext cx="1638489" cy="461665"/>
          </a:xfrm>
          <a:prstGeom prst="rect">
            <a:avLst/>
          </a:prstGeom>
          <a:noFill/>
          <a:ln w="9525">
            <a:solidFill>
              <a:schemeClr val="tx1"/>
            </a:solidFill>
            <a:miter lim="800000"/>
            <a:headEnd/>
            <a:tailEnd/>
          </a:ln>
          <a:effectLst/>
        </p:spPr>
        <p:txBody>
          <a:bodyPr wrap="none">
            <a:prstTxWarp prst="textNoShape">
              <a:avLst/>
            </a:prstTxWarp>
            <a:spAutoFit/>
          </a:bodyPr>
          <a:lstStyle/>
          <a:p>
            <a:r>
              <a:rPr lang="fr-FR" dirty="0" smtClean="0">
                <a:solidFill>
                  <a:srgbClr val="FF7C80"/>
                </a:solidFill>
              </a:rPr>
              <a:t>Direct </a:t>
            </a:r>
            <a:r>
              <a:rPr lang="fr-FR" dirty="0" err="1" smtClean="0">
                <a:solidFill>
                  <a:srgbClr val="FF7C80"/>
                </a:solidFill>
              </a:rPr>
              <a:t>only</a:t>
            </a:r>
            <a:endParaRPr lang="fr-FR" dirty="0">
              <a:solidFill>
                <a:srgbClr val="FF7C80"/>
              </a:solidFill>
            </a:endParaRPr>
          </a:p>
        </p:txBody>
      </p:sp>
      <p:sp>
        <p:nvSpPr>
          <p:cNvPr id="86022" name="Text Box 6"/>
          <p:cNvSpPr txBox="1">
            <a:spLocks noChangeArrowheads="1"/>
          </p:cNvSpPr>
          <p:nvPr/>
        </p:nvSpPr>
        <p:spPr bwMode="auto">
          <a:xfrm>
            <a:off x="6084888" y="4005263"/>
            <a:ext cx="1844075" cy="461665"/>
          </a:xfrm>
          <a:prstGeom prst="rect">
            <a:avLst/>
          </a:prstGeom>
          <a:noFill/>
          <a:ln w="9525">
            <a:solidFill>
              <a:schemeClr val="tx1"/>
            </a:solidFill>
            <a:miter lim="800000"/>
            <a:headEnd/>
            <a:tailEnd/>
          </a:ln>
          <a:effectLst/>
        </p:spPr>
        <p:txBody>
          <a:bodyPr wrap="none">
            <a:prstTxWarp prst="textNoShape">
              <a:avLst/>
            </a:prstTxWarp>
            <a:spAutoFit/>
          </a:bodyPr>
          <a:lstStyle/>
          <a:p>
            <a:r>
              <a:rPr lang="fr-FR" dirty="0" smtClean="0">
                <a:solidFill>
                  <a:srgbClr val="3366FF"/>
                </a:solidFill>
              </a:rPr>
              <a:t>Indirect </a:t>
            </a:r>
            <a:r>
              <a:rPr lang="fr-FR" dirty="0" err="1" smtClean="0">
                <a:solidFill>
                  <a:srgbClr val="3366FF"/>
                </a:solidFill>
              </a:rPr>
              <a:t>only</a:t>
            </a:r>
            <a:r>
              <a:rPr lang="fr-FR" dirty="0" smtClean="0">
                <a:solidFill>
                  <a:srgbClr val="3366FF"/>
                </a:solidFill>
              </a:rPr>
              <a:t> </a:t>
            </a:r>
            <a:endParaRPr lang="fr-FR" dirty="0">
              <a:solidFill>
                <a:srgbClr val="3366FF"/>
              </a:solidFill>
            </a:endParaRPr>
          </a:p>
        </p:txBody>
      </p:sp>
      <p:sp>
        <p:nvSpPr>
          <p:cNvPr id="86023" name="Text Box 7"/>
          <p:cNvSpPr txBox="1">
            <a:spLocks noChangeArrowheads="1"/>
          </p:cNvSpPr>
          <p:nvPr/>
        </p:nvSpPr>
        <p:spPr bwMode="auto">
          <a:xfrm>
            <a:off x="6084888" y="5084763"/>
            <a:ext cx="2231500" cy="461665"/>
          </a:xfrm>
          <a:prstGeom prst="rect">
            <a:avLst/>
          </a:prstGeom>
          <a:noFill/>
          <a:ln w="9525">
            <a:solidFill>
              <a:schemeClr val="tx1"/>
            </a:solidFill>
            <a:miter lim="800000"/>
            <a:headEnd/>
            <a:tailEnd/>
          </a:ln>
          <a:effectLst/>
        </p:spPr>
        <p:txBody>
          <a:bodyPr wrap="none">
            <a:prstTxWarp prst="textNoShape">
              <a:avLst/>
            </a:prstTxWarp>
            <a:spAutoFit/>
          </a:bodyPr>
          <a:lstStyle/>
          <a:p>
            <a:r>
              <a:rPr lang="fr-FR" dirty="0" err="1" smtClean="0">
                <a:solidFill>
                  <a:srgbClr val="00FF00"/>
                </a:solidFill>
              </a:rPr>
              <a:t>Difficult</a:t>
            </a:r>
            <a:r>
              <a:rPr lang="fr-FR" dirty="0" smtClean="0">
                <a:solidFill>
                  <a:srgbClr val="00FF00"/>
                </a:solidFill>
              </a:rPr>
              <a:t> </a:t>
            </a:r>
            <a:r>
              <a:rPr lang="fr-FR" dirty="0" err="1" smtClean="0">
                <a:solidFill>
                  <a:srgbClr val="00FF00"/>
                </a:solidFill>
              </a:rPr>
              <a:t>access</a:t>
            </a:r>
            <a:endParaRPr lang="fr-FR" dirty="0">
              <a:solidFill>
                <a:srgbClr val="00FF00"/>
              </a:solidFill>
            </a:endParaRPr>
          </a:p>
        </p:txBody>
      </p:sp>
      <p:sp>
        <p:nvSpPr>
          <p:cNvPr id="86024" name="Line 8"/>
          <p:cNvSpPr>
            <a:spLocks noChangeShapeType="1"/>
          </p:cNvSpPr>
          <p:nvPr/>
        </p:nvSpPr>
        <p:spPr bwMode="auto">
          <a:xfrm flipH="1">
            <a:off x="4284663" y="6381750"/>
            <a:ext cx="935037" cy="0"/>
          </a:xfrm>
          <a:prstGeom prst="line">
            <a:avLst/>
          </a:prstGeom>
          <a:noFill/>
          <a:ln w="38100">
            <a:solidFill>
              <a:schemeClr val="tx1"/>
            </a:solidFill>
            <a:round/>
            <a:headEnd/>
            <a:tailEnd type="triangle" w="med" len="med"/>
          </a:ln>
          <a:effectLst/>
        </p:spPr>
        <p:txBody>
          <a:bodyPr>
            <a:prstTxWarp prst="textNoShape">
              <a:avLst/>
            </a:prstTxWarp>
          </a:bodyPr>
          <a:lstStyle/>
          <a:p>
            <a:endParaRPr lang="fr-FR"/>
          </a:p>
        </p:txBody>
      </p:sp>
      <p:sp>
        <p:nvSpPr>
          <p:cNvPr id="86025" name="Line 9"/>
          <p:cNvSpPr>
            <a:spLocks noChangeShapeType="1"/>
          </p:cNvSpPr>
          <p:nvPr/>
        </p:nvSpPr>
        <p:spPr bwMode="auto">
          <a:xfrm flipH="1">
            <a:off x="3059113" y="6381750"/>
            <a:ext cx="1152525" cy="0"/>
          </a:xfrm>
          <a:prstGeom prst="line">
            <a:avLst/>
          </a:prstGeom>
          <a:noFill/>
          <a:ln w="38100">
            <a:solidFill>
              <a:schemeClr val="accent2"/>
            </a:solidFill>
            <a:round/>
            <a:headEnd/>
            <a:tailEnd type="triangle" w="med" len="med"/>
          </a:ln>
          <a:effectLst/>
        </p:spPr>
        <p:txBody>
          <a:bodyPr>
            <a:prstTxWarp prst="textNoShape">
              <a:avLst/>
            </a:prstTxWarp>
          </a:bodyPr>
          <a:lstStyle/>
          <a:p>
            <a:endParaRPr lang="fr-FR"/>
          </a:p>
        </p:txBody>
      </p:sp>
      <p:sp>
        <p:nvSpPr>
          <p:cNvPr id="86026" name="Text Box 10"/>
          <p:cNvSpPr txBox="1">
            <a:spLocks noChangeArrowheads="1"/>
          </p:cNvSpPr>
          <p:nvPr/>
        </p:nvSpPr>
        <p:spPr bwMode="auto">
          <a:xfrm>
            <a:off x="4356100" y="6021388"/>
            <a:ext cx="806450" cy="366712"/>
          </a:xfrm>
          <a:prstGeom prst="rect">
            <a:avLst/>
          </a:prstGeom>
          <a:noFill/>
          <a:ln w="9525">
            <a:noFill/>
            <a:miter lim="800000"/>
            <a:headEnd/>
            <a:tailEnd/>
          </a:ln>
          <a:effectLst/>
        </p:spPr>
        <p:txBody>
          <a:bodyPr wrap="none">
            <a:prstTxWarp prst="textNoShape">
              <a:avLst/>
            </a:prstTxWarp>
            <a:spAutoFit/>
          </a:bodyPr>
          <a:lstStyle/>
          <a:p>
            <a:r>
              <a:rPr lang="fr-FR" b="1"/>
              <a:t>Fermi</a:t>
            </a:r>
          </a:p>
        </p:txBody>
      </p:sp>
      <p:sp>
        <p:nvSpPr>
          <p:cNvPr id="86027" name="Text Box 11"/>
          <p:cNvSpPr txBox="1">
            <a:spLocks noChangeArrowheads="1"/>
          </p:cNvSpPr>
          <p:nvPr/>
        </p:nvSpPr>
        <p:spPr bwMode="auto">
          <a:xfrm>
            <a:off x="3348038" y="6021388"/>
            <a:ext cx="654050" cy="366712"/>
          </a:xfrm>
          <a:prstGeom prst="rect">
            <a:avLst/>
          </a:prstGeom>
          <a:noFill/>
          <a:ln w="9525">
            <a:noFill/>
            <a:miter lim="800000"/>
            <a:headEnd/>
            <a:tailEnd/>
          </a:ln>
          <a:effectLst/>
        </p:spPr>
        <p:txBody>
          <a:bodyPr wrap="none">
            <a:prstTxWarp prst="textNoShape">
              <a:avLst/>
            </a:prstTxWarp>
            <a:spAutoFit/>
          </a:bodyPr>
          <a:lstStyle/>
          <a:p>
            <a:r>
              <a:rPr lang="fr-FR" b="1">
                <a:solidFill>
                  <a:schemeClr val="accent2"/>
                </a:solidFill>
              </a:rPr>
              <a:t>CTA</a:t>
            </a:r>
          </a:p>
        </p:txBody>
      </p:sp>
      <p:sp>
        <p:nvSpPr>
          <p:cNvPr id="86028" name="Text Box 12"/>
          <p:cNvSpPr txBox="1">
            <a:spLocks noChangeArrowheads="1"/>
          </p:cNvSpPr>
          <p:nvPr/>
        </p:nvSpPr>
        <p:spPr bwMode="auto">
          <a:xfrm>
            <a:off x="6084888" y="6021388"/>
            <a:ext cx="3229033" cy="769441"/>
          </a:xfrm>
          <a:prstGeom prst="rect">
            <a:avLst/>
          </a:prstGeom>
          <a:noFill/>
          <a:ln w="9525">
            <a:noFill/>
            <a:miter lim="800000"/>
            <a:headEnd/>
            <a:tailEnd/>
          </a:ln>
          <a:effectLst/>
        </p:spPr>
        <p:txBody>
          <a:bodyPr wrap="none">
            <a:prstTxWarp prst="textNoShape">
              <a:avLst/>
            </a:prstTxWarp>
            <a:spAutoFit/>
          </a:bodyPr>
          <a:lstStyle/>
          <a:p>
            <a:r>
              <a:rPr lang="fr-FR" sz="2000" i="1" dirty="0">
                <a:solidFill>
                  <a:srgbClr val="FFFFFF"/>
                </a:solidFill>
              </a:rPr>
              <a:t>(</a:t>
            </a:r>
            <a:r>
              <a:rPr lang="fr-FR" sz="2000" i="1" dirty="0" err="1">
                <a:solidFill>
                  <a:srgbClr val="FFFFFF"/>
                </a:solidFill>
              </a:rPr>
              <a:t>Bergstrom</a:t>
            </a:r>
            <a:r>
              <a:rPr lang="fr-FR" sz="2000" i="1" dirty="0">
                <a:solidFill>
                  <a:srgbClr val="FFFFFF"/>
                </a:solidFill>
              </a:rPr>
              <a:t> et al, </a:t>
            </a:r>
            <a:r>
              <a:rPr lang="fr-FR" sz="2000" i="1" dirty="0" err="1">
                <a:solidFill>
                  <a:srgbClr val="FFFFFF"/>
                </a:solidFill>
              </a:rPr>
              <a:t>astro-ph</a:t>
            </a:r>
            <a:r>
              <a:rPr lang="fr-FR" sz="2000" i="1" dirty="0">
                <a:solidFill>
                  <a:srgbClr val="FFFFFF"/>
                </a:solidFill>
              </a:rPr>
              <a:t>, </a:t>
            </a:r>
          </a:p>
          <a:p>
            <a:r>
              <a:rPr lang="fr-FR" sz="2000" i="1" dirty="0">
                <a:solidFill>
                  <a:srgbClr val="FFFFFF"/>
                </a:solidFill>
              </a:rPr>
              <a:t>        23 février 2011</a:t>
            </a:r>
            <a:r>
              <a:rPr lang="fr-FR" i="1" dirty="0"/>
              <a:t>)</a:t>
            </a:r>
          </a:p>
        </p:txBody>
      </p:sp>
      <p:sp>
        <p:nvSpPr>
          <p:cNvPr id="13" name="Rectangle 12"/>
          <p:cNvSpPr/>
          <p:nvPr/>
        </p:nvSpPr>
        <p:spPr>
          <a:xfrm>
            <a:off x="1371600" y="304800"/>
            <a:ext cx="3339376" cy="461665"/>
          </a:xfrm>
          <a:prstGeom prst="rect">
            <a:avLst/>
          </a:prstGeom>
        </p:spPr>
        <p:txBody>
          <a:bodyPr wrap="none">
            <a:spAutoFit/>
          </a:bodyPr>
          <a:lstStyle/>
          <a:p>
            <a:r>
              <a:rPr lang="fr-FR" dirty="0" smtClean="0">
                <a:solidFill>
                  <a:srgbClr val="FFFFFF"/>
                </a:solidFill>
                <a:latin typeface="Cambria"/>
                <a:cs typeface="Cambria"/>
              </a:rPr>
              <a:t>CTA  </a:t>
            </a:r>
            <a:r>
              <a:rPr lang="fr-FR" dirty="0" err="1" smtClean="0">
                <a:solidFill>
                  <a:srgbClr val="FFFFFF"/>
                </a:solidFill>
                <a:latin typeface="Cambria"/>
                <a:cs typeface="Cambria"/>
              </a:rPr>
              <a:t>dark</a:t>
            </a:r>
            <a:r>
              <a:rPr lang="fr-FR" dirty="0" smtClean="0">
                <a:solidFill>
                  <a:srgbClr val="FFFFFF"/>
                </a:solidFill>
                <a:latin typeface="Cambria"/>
                <a:cs typeface="Cambria"/>
              </a:rPr>
              <a:t> </a:t>
            </a:r>
            <a:r>
              <a:rPr lang="fr-FR" dirty="0" err="1" smtClean="0">
                <a:solidFill>
                  <a:srgbClr val="FFFFFF"/>
                </a:solidFill>
                <a:latin typeface="Cambria"/>
                <a:cs typeface="Cambria"/>
              </a:rPr>
              <a:t>matter</a:t>
            </a:r>
            <a:r>
              <a:rPr lang="fr-FR" dirty="0" smtClean="0">
                <a:solidFill>
                  <a:srgbClr val="FFFFFF"/>
                </a:solidFill>
                <a:latin typeface="Cambria"/>
                <a:cs typeface="Cambria"/>
              </a:rPr>
              <a:t> </a:t>
            </a:r>
            <a:r>
              <a:rPr lang="fr-FR" dirty="0" err="1" smtClean="0">
                <a:solidFill>
                  <a:srgbClr val="FFFFFF"/>
                </a:solidFill>
                <a:latin typeface="Cambria"/>
                <a:cs typeface="Cambria"/>
              </a:rPr>
              <a:t>search</a:t>
            </a:r>
            <a:endParaRPr lang="fr-FR" dirty="0" smtClean="0">
              <a:solidFill>
                <a:srgbClr val="FFFFFF"/>
              </a:solidFill>
              <a:latin typeface="Cambria"/>
              <a:cs typeface="Cambria"/>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0706" name="Rectangle 2"/>
          <p:cNvSpPr>
            <a:spLocks noChangeArrowheads="1"/>
          </p:cNvSpPr>
          <p:nvPr/>
        </p:nvSpPr>
        <p:spPr bwMode="auto">
          <a:xfrm>
            <a:off x="381000" y="1989138"/>
            <a:ext cx="8763000" cy="1727200"/>
          </a:xfrm>
          <a:prstGeom prst="rect">
            <a:avLst/>
          </a:prstGeom>
          <a:noFill/>
          <a:ln w="9525">
            <a:noFill/>
            <a:miter lim="800000"/>
            <a:headEnd/>
            <a:tailEnd/>
          </a:ln>
          <a:effectLst/>
        </p:spPr>
        <p:txBody>
          <a:bodyPr>
            <a:prstTxWarp prst="textNoShape">
              <a:avLst/>
            </a:prstTxWarp>
          </a:bodyPr>
          <a:lstStyle/>
          <a:p>
            <a:pPr>
              <a:spcBef>
                <a:spcPct val="20000"/>
              </a:spcBef>
            </a:pPr>
            <a:r>
              <a:rPr lang="en-US" altLang="zh-CN" sz="4400">
                <a:solidFill>
                  <a:srgbClr val="FF0000"/>
                </a:solidFill>
              </a:rPr>
              <a:t>L</a:t>
            </a:r>
            <a:r>
              <a:rPr lang="en-US" altLang="zh-CN" sz="4400"/>
              <a:t>arge </a:t>
            </a:r>
            <a:r>
              <a:rPr lang="en-US" altLang="zh-CN" sz="4400">
                <a:solidFill>
                  <a:srgbClr val="FF0000"/>
                </a:solidFill>
              </a:rPr>
              <a:t>H</a:t>
            </a:r>
            <a:r>
              <a:rPr lang="en-US" altLang="zh-CN" sz="4400"/>
              <a:t>igh </a:t>
            </a:r>
            <a:r>
              <a:rPr lang="en-US" altLang="zh-CN" sz="4400">
                <a:solidFill>
                  <a:srgbClr val="FF0000"/>
                </a:solidFill>
              </a:rPr>
              <a:t>A</a:t>
            </a:r>
            <a:r>
              <a:rPr lang="en-US" altLang="zh-CN" sz="4400"/>
              <a:t>ltitude </a:t>
            </a:r>
            <a:r>
              <a:rPr lang="en-US" altLang="zh-CN" sz="4400">
                <a:solidFill>
                  <a:srgbClr val="FF0000"/>
                </a:solidFill>
              </a:rPr>
              <a:t>A</a:t>
            </a:r>
            <a:r>
              <a:rPr lang="en-US" altLang="zh-CN" sz="4400"/>
              <a:t>ir </a:t>
            </a:r>
            <a:r>
              <a:rPr lang="en-US" altLang="zh-CN" sz="4400">
                <a:solidFill>
                  <a:srgbClr val="FF0000"/>
                </a:solidFill>
              </a:rPr>
              <a:t>S</a:t>
            </a:r>
            <a:r>
              <a:rPr lang="en-US" altLang="zh-CN" sz="4400"/>
              <a:t>hower </a:t>
            </a:r>
            <a:r>
              <a:rPr lang="en-US" altLang="zh-CN" sz="4400">
                <a:solidFill>
                  <a:srgbClr val="FF0000"/>
                </a:solidFill>
              </a:rPr>
              <a:t>O</a:t>
            </a:r>
            <a:r>
              <a:rPr lang="en-US" altLang="zh-CN" sz="4400"/>
              <a:t>bservatory</a:t>
            </a:r>
          </a:p>
        </p:txBody>
      </p:sp>
      <p:grpSp>
        <p:nvGrpSpPr>
          <p:cNvPr id="2" name="Group 3"/>
          <p:cNvGrpSpPr>
            <a:grpSpLocks/>
          </p:cNvGrpSpPr>
          <p:nvPr/>
        </p:nvGrpSpPr>
        <p:grpSpPr bwMode="auto">
          <a:xfrm>
            <a:off x="0" y="650875"/>
            <a:ext cx="9144000" cy="6207125"/>
            <a:chOff x="612" y="799"/>
            <a:chExt cx="5148" cy="3547"/>
          </a:xfrm>
        </p:grpSpPr>
        <p:pic>
          <p:nvPicPr>
            <p:cNvPr id="200708" name="Picture 4" descr="lhaaso_1_top_view"/>
            <p:cNvPicPr>
              <a:picLocks noChangeAspect="1" noChangeArrowheads="1"/>
            </p:cNvPicPr>
            <p:nvPr/>
          </p:nvPicPr>
          <p:blipFill>
            <a:blip r:embed="rId3"/>
            <a:srcRect l="10625" t="10745"/>
            <a:stretch>
              <a:fillRect/>
            </a:stretch>
          </p:blipFill>
          <p:spPr bwMode="auto">
            <a:xfrm>
              <a:off x="612" y="799"/>
              <a:ext cx="5148" cy="3547"/>
            </a:xfrm>
            <a:prstGeom prst="rect">
              <a:avLst/>
            </a:prstGeom>
            <a:noFill/>
            <a:ln>
              <a:noFill/>
            </a:ln>
          </p:spPr>
        </p:pic>
        <p:sp>
          <p:nvSpPr>
            <p:cNvPr id="200709" name="Oval 5"/>
            <p:cNvSpPr>
              <a:spLocks noChangeArrowheads="1"/>
            </p:cNvSpPr>
            <p:nvPr/>
          </p:nvSpPr>
          <p:spPr bwMode="auto">
            <a:xfrm>
              <a:off x="1857" y="1242"/>
              <a:ext cx="2877" cy="3011"/>
            </a:xfrm>
            <a:prstGeom prst="ellipse">
              <a:avLst/>
            </a:prstGeom>
            <a:solidFill>
              <a:schemeClr val="accent1">
                <a:alpha val="12000"/>
              </a:schemeClr>
            </a:solidFill>
            <a:ln w="22225">
              <a:solidFill>
                <a:schemeClr val="bg1"/>
              </a:solidFill>
              <a:prstDash val="dash"/>
              <a:round/>
              <a:headEnd/>
              <a:tailEnd/>
            </a:ln>
            <a:effectLst/>
          </p:spPr>
          <p:txBody>
            <a:bodyPr wrap="none" anchor="ctr">
              <a:prstTxWarp prst="textNoShape">
                <a:avLst/>
              </a:prstTxWarp>
            </a:bodyPr>
            <a:lstStyle/>
            <a:p>
              <a:endParaRPr lang="fr-FR"/>
            </a:p>
          </p:txBody>
        </p:sp>
      </p:grpSp>
      <p:grpSp>
        <p:nvGrpSpPr>
          <p:cNvPr id="3" name="Group 6"/>
          <p:cNvGrpSpPr>
            <a:grpSpLocks/>
          </p:cNvGrpSpPr>
          <p:nvPr/>
        </p:nvGrpSpPr>
        <p:grpSpPr bwMode="auto">
          <a:xfrm>
            <a:off x="134938" y="933450"/>
            <a:ext cx="8662987" cy="5924550"/>
            <a:chOff x="85" y="588"/>
            <a:chExt cx="5457" cy="3732"/>
          </a:xfrm>
        </p:grpSpPr>
        <p:pic>
          <p:nvPicPr>
            <p:cNvPr id="200711" name="Picture 7" descr="ed"/>
            <p:cNvPicPr>
              <a:picLocks noChangeAspect="1" noChangeArrowheads="1"/>
            </p:cNvPicPr>
            <p:nvPr/>
          </p:nvPicPr>
          <p:blipFill>
            <a:blip r:embed="rId4"/>
            <a:srcRect/>
            <a:stretch>
              <a:fillRect/>
            </a:stretch>
          </p:blipFill>
          <p:spPr bwMode="auto">
            <a:xfrm>
              <a:off x="1066" y="588"/>
              <a:ext cx="4476" cy="3732"/>
            </a:xfrm>
            <a:prstGeom prst="rect">
              <a:avLst/>
            </a:prstGeom>
            <a:noFill/>
          </p:spPr>
        </p:pic>
        <p:sp>
          <p:nvSpPr>
            <p:cNvPr id="200712" name="Text Box 8"/>
            <p:cNvSpPr txBox="1">
              <a:spLocks noChangeArrowheads="1"/>
            </p:cNvSpPr>
            <p:nvPr/>
          </p:nvSpPr>
          <p:spPr bwMode="auto">
            <a:xfrm>
              <a:off x="85" y="766"/>
              <a:ext cx="700" cy="640"/>
            </a:xfrm>
            <a:prstGeom prst="rect">
              <a:avLst/>
            </a:prstGeom>
            <a:noFill/>
            <a:ln w="9525">
              <a:noFill/>
              <a:miter lim="800000"/>
              <a:headEnd/>
              <a:tailEnd/>
            </a:ln>
            <a:effectLst/>
          </p:spPr>
          <p:txBody>
            <a:bodyPr wrap="none">
              <a:prstTxWarp prst="textNoShape">
                <a:avLst/>
              </a:prstTxWarp>
              <a:spAutoFit/>
            </a:bodyPr>
            <a:lstStyle/>
            <a:p>
              <a:r>
                <a:rPr lang="en-US" altLang="zh-CN" sz="2000" b="1" dirty="0">
                  <a:solidFill>
                    <a:schemeClr val="bg1"/>
                  </a:solidFill>
                  <a:ea typeface="黑体" pitchFamily="2" charset="-122"/>
                  <a:cs typeface="黑体" pitchFamily="2" charset="-122"/>
                </a:rPr>
                <a:t>Charge </a:t>
              </a:r>
            </a:p>
            <a:p>
              <a:r>
                <a:rPr lang="en-US" altLang="zh-CN" sz="2000" b="1" dirty="0">
                  <a:solidFill>
                    <a:schemeClr val="bg1"/>
                  </a:solidFill>
                  <a:ea typeface="黑体" pitchFamily="2" charset="-122"/>
                  <a:cs typeface="黑体" pitchFamily="2" charset="-122"/>
                </a:rPr>
                <a:t>Particle </a:t>
              </a:r>
            </a:p>
            <a:p>
              <a:r>
                <a:rPr lang="en-US" altLang="zh-CN" sz="2000" b="1" dirty="0">
                  <a:solidFill>
                    <a:schemeClr val="bg1"/>
                  </a:solidFill>
                  <a:ea typeface="黑体" pitchFamily="2" charset="-122"/>
                  <a:cs typeface="黑体" pitchFamily="2" charset="-122"/>
                </a:rPr>
                <a:t>Array</a:t>
              </a:r>
            </a:p>
          </p:txBody>
        </p:sp>
      </p:grpSp>
      <p:grpSp>
        <p:nvGrpSpPr>
          <p:cNvPr id="4" name="Group 9"/>
          <p:cNvGrpSpPr>
            <a:grpSpLocks/>
          </p:cNvGrpSpPr>
          <p:nvPr/>
        </p:nvGrpSpPr>
        <p:grpSpPr bwMode="auto">
          <a:xfrm>
            <a:off x="0" y="933450"/>
            <a:ext cx="8789988" cy="5924550"/>
            <a:chOff x="19" y="605"/>
            <a:chExt cx="5537" cy="3732"/>
          </a:xfrm>
        </p:grpSpPr>
        <p:pic>
          <p:nvPicPr>
            <p:cNvPr id="200714" name="Picture 10" descr="md"/>
            <p:cNvPicPr>
              <a:picLocks noChangeAspect="1" noChangeArrowheads="1"/>
            </p:cNvPicPr>
            <p:nvPr/>
          </p:nvPicPr>
          <p:blipFill>
            <a:blip r:embed="rId5"/>
            <a:srcRect/>
            <a:stretch>
              <a:fillRect/>
            </a:stretch>
          </p:blipFill>
          <p:spPr bwMode="auto">
            <a:xfrm>
              <a:off x="1080" y="605"/>
              <a:ext cx="4476" cy="3732"/>
            </a:xfrm>
            <a:prstGeom prst="rect">
              <a:avLst/>
            </a:prstGeom>
            <a:noFill/>
          </p:spPr>
        </p:pic>
        <p:sp>
          <p:nvSpPr>
            <p:cNvPr id="200715" name="Text Box 11"/>
            <p:cNvSpPr txBox="1">
              <a:spLocks noChangeArrowheads="1"/>
            </p:cNvSpPr>
            <p:nvPr/>
          </p:nvSpPr>
          <p:spPr bwMode="auto">
            <a:xfrm>
              <a:off x="19" y="1601"/>
              <a:ext cx="819" cy="291"/>
            </a:xfrm>
            <a:prstGeom prst="rect">
              <a:avLst/>
            </a:prstGeom>
            <a:noFill/>
            <a:ln w="9525">
              <a:noFill/>
              <a:miter lim="800000"/>
              <a:headEnd/>
              <a:tailEnd/>
            </a:ln>
            <a:effectLst/>
          </p:spPr>
          <p:txBody>
            <a:bodyPr wrap="none">
              <a:prstTxWarp prst="textNoShape">
                <a:avLst/>
              </a:prstTxWarp>
              <a:spAutoFit/>
            </a:bodyPr>
            <a:lstStyle/>
            <a:p>
              <a:r>
                <a:rPr lang="el-GR" altLang="zh-CN" sz="2400" b="1" dirty="0" smtClean="0">
                  <a:solidFill>
                    <a:schemeClr val="accent1"/>
                  </a:solidFill>
                  <a:latin typeface="黑体" pitchFamily="2" charset="-122"/>
                  <a:ea typeface="黑体" pitchFamily="2" charset="-122"/>
                  <a:cs typeface="黑体" pitchFamily="2" charset="-122"/>
                </a:rPr>
                <a:t>μ</a:t>
              </a:r>
              <a:r>
                <a:rPr lang="fr-FR" altLang="zh-CN" sz="2400" b="1" dirty="0" smtClean="0">
                  <a:solidFill>
                    <a:schemeClr val="accent1"/>
                  </a:solidFill>
                  <a:latin typeface="黑体" pitchFamily="2" charset="-122"/>
                  <a:ea typeface="黑体" pitchFamily="2" charset="-122"/>
                  <a:cs typeface="黑体" pitchFamily="2" charset="-122"/>
                </a:rPr>
                <a:t> </a:t>
              </a:r>
              <a:r>
                <a:rPr lang="en-US" altLang="zh-CN" b="1" dirty="0" smtClean="0">
                  <a:solidFill>
                    <a:schemeClr val="accent1"/>
                  </a:solidFill>
                  <a:latin typeface="黑体" pitchFamily="2" charset="-122"/>
                  <a:ea typeface="黑体" pitchFamily="2" charset="-122"/>
                  <a:cs typeface="黑体" pitchFamily="2" charset="-122"/>
                </a:rPr>
                <a:t> a</a:t>
              </a:r>
              <a:r>
                <a:rPr lang="en-US" altLang="zh-CN" sz="2400" b="1" dirty="0" smtClean="0">
                  <a:solidFill>
                    <a:schemeClr val="accent1"/>
                  </a:solidFill>
                  <a:latin typeface="黑体" pitchFamily="2" charset="-122"/>
                  <a:ea typeface="黑体" pitchFamily="2" charset="-122"/>
                  <a:cs typeface="黑体" pitchFamily="2" charset="-122"/>
                </a:rPr>
                <a:t>rray</a:t>
              </a:r>
              <a:endParaRPr lang="el-GR" altLang="zh-CN" sz="2400" b="1" dirty="0">
                <a:solidFill>
                  <a:schemeClr val="accent1"/>
                </a:solidFill>
                <a:latin typeface="黑体" pitchFamily="2" charset="-122"/>
                <a:ea typeface="黑体" pitchFamily="2" charset="-122"/>
                <a:cs typeface="黑体" pitchFamily="2" charset="-122"/>
              </a:endParaRPr>
            </a:p>
          </p:txBody>
        </p:sp>
      </p:grpSp>
      <p:grpSp>
        <p:nvGrpSpPr>
          <p:cNvPr id="5" name="Group 12"/>
          <p:cNvGrpSpPr>
            <a:grpSpLocks/>
          </p:cNvGrpSpPr>
          <p:nvPr/>
        </p:nvGrpSpPr>
        <p:grpSpPr bwMode="auto">
          <a:xfrm>
            <a:off x="90488" y="960438"/>
            <a:ext cx="8729662" cy="5924550"/>
            <a:chOff x="57" y="605"/>
            <a:chExt cx="5499" cy="3732"/>
          </a:xfrm>
        </p:grpSpPr>
        <p:pic>
          <p:nvPicPr>
            <p:cNvPr id="200717" name="Picture 13" descr="wcda"/>
            <p:cNvPicPr>
              <a:picLocks noChangeAspect="1" noChangeArrowheads="1"/>
            </p:cNvPicPr>
            <p:nvPr/>
          </p:nvPicPr>
          <p:blipFill>
            <a:blip r:embed="rId6"/>
            <a:srcRect/>
            <a:stretch>
              <a:fillRect/>
            </a:stretch>
          </p:blipFill>
          <p:spPr bwMode="auto">
            <a:xfrm>
              <a:off x="1080" y="605"/>
              <a:ext cx="4476" cy="3732"/>
            </a:xfrm>
            <a:prstGeom prst="rect">
              <a:avLst/>
            </a:prstGeom>
            <a:noFill/>
          </p:spPr>
        </p:pic>
        <p:sp>
          <p:nvSpPr>
            <p:cNvPr id="200718" name="Text Box 14"/>
            <p:cNvSpPr txBox="1">
              <a:spLocks noChangeArrowheads="1"/>
            </p:cNvSpPr>
            <p:nvPr/>
          </p:nvSpPr>
          <p:spPr bwMode="auto">
            <a:xfrm>
              <a:off x="57" y="2115"/>
              <a:ext cx="892" cy="523"/>
            </a:xfrm>
            <a:prstGeom prst="rect">
              <a:avLst/>
            </a:prstGeom>
            <a:noFill/>
            <a:ln w="9525">
              <a:noFill/>
              <a:miter lim="800000"/>
              <a:headEnd/>
              <a:tailEnd/>
            </a:ln>
            <a:effectLst/>
          </p:spPr>
          <p:txBody>
            <a:bodyPr wrap="none">
              <a:prstTxWarp prst="textNoShape">
                <a:avLst/>
              </a:prstTxWarp>
              <a:spAutoFit/>
            </a:bodyPr>
            <a:lstStyle/>
            <a:p>
              <a:r>
                <a:rPr lang="en-US" altLang="zh-CN" b="1" dirty="0">
                  <a:solidFill>
                    <a:srgbClr val="66FFFF"/>
                  </a:solidFill>
                  <a:latin typeface="黑体" pitchFamily="2" charset="-122"/>
                  <a:ea typeface="黑体" pitchFamily="2" charset="-122"/>
                  <a:cs typeface="黑体" pitchFamily="2" charset="-122"/>
                </a:rPr>
                <a:t>Water C</a:t>
              </a:r>
            </a:p>
            <a:p>
              <a:r>
                <a:rPr lang="en-US" altLang="zh-CN" b="1" dirty="0">
                  <a:solidFill>
                    <a:srgbClr val="66FFFF"/>
                  </a:solidFill>
                  <a:latin typeface="黑体" pitchFamily="2" charset="-122"/>
                  <a:ea typeface="黑体" pitchFamily="2" charset="-122"/>
                  <a:cs typeface="黑体" pitchFamily="2" charset="-122"/>
                </a:rPr>
                <a:t>Array</a:t>
              </a:r>
              <a:endParaRPr lang="el-GR" altLang="zh-CN" b="1" dirty="0">
                <a:solidFill>
                  <a:srgbClr val="66FFFF"/>
                </a:solidFill>
                <a:latin typeface="黑体" pitchFamily="2" charset="-122"/>
                <a:ea typeface="黑体" pitchFamily="2" charset="-122"/>
                <a:cs typeface="黑体" pitchFamily="2" charset="-122"/>
              </a:endParaRPr>
            </a:p>
          </p:txBody>
        </p:sp>
      </p:grpSp>
      <p:sp>
        <p:nvSpPr>
          <p:cNvPr id="200719" name="Rectangle 15"/>
          <p:cNvSpPr>
            <a:spLocks noChangeArrowheads="1"/>
          </p:cNvSpPr>
          <p:nvPr/>
        </p:nvSpPr>
        <p:spPr bwMode="auto">
          <a:xfrm>
            <a:off x="0" y="0"/>
            <a:ext cx="8915400" cy="685800"/>
          </a:xfrm>
          <a:prstGeom prst="rect">
            <a:avLst/>
          </a:prstGeom>
          <a:noFill/>
          <a:ln w="9525">
            <a:noFill/>
            <a:miter lim="800000"/>
            <a:headEnd/>
            <a:tailEnd/>
          </a:ln>
          <a:effectLst/>
        </p:spPr>
        <p:txBody>
          <a:bodyPr anchor="ctr">
            <a:prstTxWarp prst="textNoShape">
              <a:avLst/>
            </a:prstTxWarp>
          </a:bodyPr>
          <a:lstStyle/>
          <a:p>
            <a:pPr algn="r"/>
            <a:r>
              <a:rPr lang="en-US" altLang="zh-CN" sz="3200" b="1" dirty="0" smtClean="0">
                <a:solidFill>
                  <a:schemeClr val="bg1"/>
                </a:solidFill>
              </a:rPr>
              <a:t>			LHAASO  </a:t>
            </a:r>
            <a:r>
              <a:rPr lang="en-US" altLang="zh-CN" sz="3200" b="1" dirty="0">
                <a:solidFill>
                  <a:schemeClr val="bg1"/>
                </a:solidFill>
              </a:rPr>
              <a:t>Project</a:t>
            </a:r>
            <a:r>
              <a:rPr lang="en-US" altLang="zh-CN" sz="2800" b="1" dirty="0">
                <a:solidFill>
                  <a:srgbClr val="FFFFFF"/>
                </a:solidFill>
              </a:rPr>
              <a:t>:  </a:t>
            </a:r>
            <a:r>
              <a:rPr lang="el-GR" altLang="zh-CN" sz="2000" b="1" dirty="0" smtClean="0">
                <a:solidFill>
                  <a:srgbClr val="FFFFFF"/>
                </a:solidFill>
                <a:latin typeface="Times New Roman" charset="0"/>
                <a:ea typeface="Times New Roman" charset="0"/>
                <a:cs typeface="Times New Roman" charset="0"/>
              </a:rPr>
              <a:t>γ</a:t>
            </a:r>
            <a:r>
              <a:rPr lang="fr-FR" altLang="zh-CN" sz="2000" b="1" dirty="0" smtClean="0">
                <a:solidFill>
                  <a:srgbClr val="FFFFFF"/>
                </a:solidFill>
                <a:latin typeface="Times New Roman" charset="0"/>
                <a:ea typeface="Times New Roman" charset="0"/>
                <a:cs typeface="Times New Roman" charset="0"/>
              </a:rPr>
              <a:t> </a:t>
            </a:r>
            <a:r>
              <a:rPr lang="en-US" altLang="zh-CN" sz="2000" b="1" dirty="0" smtClean="0">
                <a:solidFill>
                  <a:srgbClr val="FFFFFF"/>
                </a:solidFill>
                <a:latin typeface="Times New Roman" charset="0"/>
                <a:ea typeface="Times New Roman" charset="0"/>
                <a:cs typeface="Times New Roman" charset="0"/>
              </a:rPr>
              <a:t>astronomy </a:t>
            </a:r>
            <a:r>
              <a:rPr lang="en-US" altLang="zh-CN" sz="2000" b="1" dirty="0">
                <a:solidFill>
                  <a:srgbClr val="FFFFFF"/>
                </a:solidFill>
                <a:latin typeface="Times New Roman" charset="0"/>
                <a:ea typeface="Times New Roman" charset="0"/>
                <a:cs typeface="Times New Roman" charset="0"/>
              </a:rPr>
              <a:t>and origin of CR</a:t>
            </a:r>
            <a:endParaRPr lang="el-GR" altLang="zh-CN" sz="2800" b="1" dirty="0">
              <a:solidFill>
                <a:srgbClr val="FFFFFF"/>
              </a:solidFill>
              <a:latin typeface="Times New Roman" charset="0"/>
              <a:ea typeface="Times New Roman" charset="0"/>
              <a:cs typeface="Times New Roman" charset="0"/>
            </a:endParaRPr>
          </a:p>
        </p:txBody>
      </p:sp>
      <p:grpSp>
        <p:nvGrpSpPr>
          <p:cNvPr id="6" name="Group 16"/>
          <p:cNvGrpSpPr>
            <a:grpSpLocks/>
          </p:cNvGrpSpPr>
          <p:nvPr/>
        </p:nvGrpSpPr>
        <p:grpSpPr bwMode="auto">
          <a:xfrm>
            <a:off x="0" y="933450"/>
            <a:ext cx="8778875" cy="5924550"/>
            <a:chOff x="26" y="605"/>
            <a:chExt cx="5530" cy="3732"/>
          </a:xfrm>
        </p:grpSpPr>
        <p:pic>
          <p:nvPicPr>
            <p:cNvPr id="200721" name="Picture 17" descr="lhaaso"/>
            <p:cNvPicPr>
              <a:picLocks noChangeAspect="1" noChangeArrowheads="1"/>
            </p:cNvPicPr>
            <p:nvPr/>
          </p:nvPicPr>
          <p:blipFill>
            <a:blip r:embed="rId7"/>
            <a:srcRect/>
            <a:stretch>
              <a:fillRect/>
            </a:stretch>
          </p:blipFill>
          <p:spPr bwMode="auto">
            <a:xfrm>
              <a:off x="1080" y="605"/>
              <a:ext cx="4476" cy="3732"/>
            </a:xfrm>
            <a:prstGeom prst="rect">
              <a:avLst/>
            </a:prstGeom>
            <a:noFill/>
          </p:spPr>
        </p:pic>
        <p:sp>
          <p:nvSpPr>
            <p:cNvPr id="200722" name="Text Box 18"/>
            <p:cNvSpPr txBox="1">
              <a:spLocks noChangeArrowheads="1"/>
            </p:cNvSpPr>
            <p:nvPr/>
          </p:nvSpPr>
          <p:spPr bwMode="auto">
            <a:xfrm>
              <a:off x="26" y="2935"/>
              <a:ext cx="1169" cy="1402"/>
            </a:xfrm>
            <a:prstGeom prst="rect">
              <a:avLst/>
            </a:prstGeom>
            <a:noFill/>
            <a:ln w="9525">
              <a:noFill/>
              <a:miter lim="800000"/>
              <a:headEnd/>
              <a:tailEnd/>
            </a:ln>
            <a:effectLst/>
          </p:spPr>
          <p:txBody>
            <a:bodyPr wrap="none">
              <a:prstTxWarp prst="textNoShape">
                <a:avLst/>
              </a:prstTxWarp>
              <a:spAutoFit/>
            </a:bodyPr>
            <a:lstStyle/>
            <a:p>
              <a:r>
                <a:rPr lang="en-US" altLang="zh-CN" sz="2000" b="1" dirty="0">
                  <a:solidFill>
                    <a:srgbClr val="00CC00"/>
                  </a:solidFill>
                  <a:latin typeface="黑体" pitchFamily="2" charset="-122"/>
                  <a:ea typeface="黑体" pitchFamily="2" charset="-122"/>
                  <a:cs typeface="黑体" pitchFamily="2" charset="-122"/>
                </a:rPr>
                <a:t>Wide FOV</a:t>
              </a:r>
            </a:p>
            <a:p>
              <a:r>
                <a:rPr lang="en-US" altLang="zh-CN" sz="2000" b="1" dirty="0">
                  <a:solidFill>
                    <a:srgbClr val="00CC00"/>
                  </a:solidFill>
                  <a:latin typeface="黑体" pitchFamily="2" charset="-122"/>
                  <a:ea typeface="黑体" pitchFamily="2" charset="-122"/>
                  <a:cs typeface="黑体" pitchFamily="2" charset="-122"/>
                </a:rPr>
                <a:t>C-Telescope</a:t>
              </a:r>
            </a:p>
            <a:p>
              <a:r>
                <a:rPr lang="en-US" altLang="zh-CN" sz="2000" b="1" dirty="0">
                  <a:solidFill>
                    <a:srgbClr val="00CC00"/>
                  </a:solidFill>
                  <a:latin typeface="黑体" pitchFamily="2" charset="-122"/>
                  <a:ea typeface="黑体" pitchFamily="2" charset="-122"/>
                  <a:cs typeface="黑体" pitchFamily="2" charset="-122"/>
                </a:rPr>
                <a:t>Array</a:t>
              </a:r>
            </a:p>
            <a:p>
              <a:r>
                <a:rPr lang="en-US" altLang="zh-CN" sz="2000" b="1" dirty="0">
                  <a:solidFill>
                    <a:schemeClr val="bg1"/>
                  </a:solidFill>
                  <a:latin typeface="黑体" pitchFamily="2" charset="-122"/>
                  <a:ea typeface="黑体" pitchFamily="2" charset="-122"/>
                  <a:cs typeface="黑体" pitchFamily="2" charset="-122"/>
                </a:rPr>
                <a:t>&amp;</a:t>
              </a:r>
            </a:p>
            <a:p>
              <a:r>
                <a:rPr lang="en-US" altLang="zh-CN" sz="2000" b="1" dirty="0">
                  <a:solidFill>
                    <a:srgbClr val="FF0000"/>
                  </a:solidFill>
                  <a:latin typeface="黑体" pitchFamily="2" charset="-122"/>
                  <a:ea typeface="黑体" pitchFamily="2" charset="-122"/>
                  <a:cs typeface="黑体" pitchFamily="2" charset="-122"/>
                </a:rPr>
                <a:t>Core Detector</a:t>
              </a:r>
            </a:p>
            <a:p>
              <a:r>
                <a:rPr lang="en-US" altLang="zh-CN" sz="2000" b="1" dirty="0">
                  <a:solidFill>
                    <a:srgbClr val="FF0000"/>
                  </a:solidFill>
                  <a:latin typeface="黑体" pitchFamily="2" charset="-122"/>
                  <a:ea typeface="黑体" pitchFamily="2" charset="-122"/>
                  <a:cs typeface="黑体" pitchFamily="2" charset="-122"/>
                </a:rPr>
                <a:t>Array </a:t>
              </a:r>
            </a:p>
            <a:p>
              <a:endParaRPr lang="el-GR" altLang="zh-CN" sz="2000" b="1" dirty="0">
                <a:solidFill>
                  <a:srgbClr val="FF0000"/>
                </a:solidFill>
                <a:latin typeface="黑体" pitchFamily="2" charset="-122"/>
                <a:ea typeface="黑体" pitchFamily="2" charset="-122"/>
                <a:cs typeface="黑体" pitchFamily="2" charset="-122"/>
              </a:endParaRPr>
            </a:p>
          </p:txBody>
        </p:sp>
      </p:grpSp>
      <p:pic>
        <p:nvPicPr>
          <p:cNvPr id="19" name="Picture 14"/>
          <p:cNvPicPr>
            <a:picLocks noChangeAspect="1" noChangeArrowheads="1"/>
          </p:cNvPicPr>
          <p:nvPr/>
        </p:nvPicPr>
        <p:blipFill>
          <a:blip r:embed="rId8"/>
          <a:srcRect/>
          <a:stretch>
            <a:fillRect/>
          </a:stretch>
        </p:blipFill>
        <p:spPr bwMode="auto">
          <a:xfrm>
            <a:off x="1676400" y="914400"/>
            <a:ext cx="7010400" cy="5943600"/>
          </a:xfrm>
          <a:prstGeom prst="rect">
            <a:avLst/>
          </a:prstGeom>
          <a:noFill/>
        </p:spPr>
      </p:pic>
      <p:grpSp>
        <p:nvGrpSpPr>
          <p:cNvPr id="25" name="Grouper 24"/>
          <p:cNvGrpSpPr/>
          <p:nvPr/>
        </p:nvGrpSpPr>
        <p:grpSpPr>
          <a:xfrm>
            <a:off x="1752600" y="914400"/>
            <a:ext cx="6858000" cy="5791200"/>
            <a:chOff x="1752600" y="914400"/>
            <a:chExt cx="6858000" cy="5791200"/>
          </a:xfrm>
        </p:grpSpPr>
        <p:grpSp>
          <p:nvGrpSpPr>
            <p:cNvPr id="23" name="Grouper 22"/>
            <p:cNvGrpSpPr/>
            <p:nvPr/>
          </p:nvGrpSpPr>
          <p:grpSpPr>
            <a:xfrm>
              <a:off x="1752600" y="914400"/>
              <a:ext cx="6858000" cy="5791200"/>
              <a:chOff x="3810000" y="990600"/>
              <a:chExt cx="5334000" cy="4267200"/>
            </a:xfrm>
          </p:grpSpPr>
          <p:pic>
            <p:nvPicPr>
              <p:cNvPr id="20" name="Picture 5" descr="weihai2"/>
              <p:cNvPicPr>
                <a:picLocks noChangeAspect="1" noChangeArrowheads="1"/>
              </p:cNvPicPr>
              <p:nvPr/>
            </p:nvPicPr>
            <p:blipFill>
              <a:blip r:embed="rId9"/>
              <a:srcRect/>
              <a:stretch>
                <a:fillRect/>
              </a:stretch>
            </p:blipFill>
            <p:spPr bwMode="auto">
              <a:xfrm>
                <a:off x="3810000" y="990600"/>
                <a:ext cx="5334000" cy="4267200"/>
              </a:xfrm>
              <a:prstGeom prst="rect">
                <a:avLst/>
              </a:prstGeom>
              <a:noFill/>
              <a:ln w="9525">
                <a:noFill/>
                <a:miter lim="800000"/>
                <a:headEnd/>
                <a:tailEnd/>
              </a:ln>
            </p:spPr>
          </p:pic>
          <p:sp>
            <p:nvSpPr>
              <p:cNvPr id="21" name="Line 6"/>
              <p:cNvSpPr>
                <a:spLocks noChangeShapeType="1"/>
              </p:cNvSpPr>
              <p:nvPr/>
            </p:nvSpPr>
            <p:spPr bwMode="auto">
              <a:xfrm flipV="1">
                <a:off x="5943600" y="1359077"/>
                <a:ext cx="0" cy="3328178"/>
              </a:xfrm>
              <a:prstGeom prst="line">
                <a:avLst/>
              </a:prstGeom>
              <a:noFill/>
              <a:ln w="9525">
                <a:solidFill>
                  <a:srgbClr val="FF0000"/>
                </a:solidFill>
                <a:round/>
                <a:headEnd/>
                <a:tailEnd/>
              </a:ln>
            </p:spPr>
            <p:txBody>
              <a:bodyPr>
                <a:prstTxWarp prst="textNoShape">
                  <a:avLst/>
                </a:prstTxWarp>
              </a:bodyPr>
              <a:lstStyle/>
              <a:p>
                <a:endParaRPr lang="fr-FR"/>
              </a:p>
            </p:txBody>
          </p:sp>
          <p:sp>
            <p:nvSpPr>
              <p:cNvPr id="22" name="Line 6"/>
              <p:cNvSpPr>
                <a:spLocks noChangeShapeType="1"/>
              </p:cNvSpPr>
              <p:nvPr/>
            </p:nvSpPr>
            <p:spPr bwMode="auto">
              <a:xfrm flipV="1">
                <a:off x="6477000" y="1359077"/>
                <a:ext cx="0" cy="3328178"/>
              </a:xfrm>
              <a:prstGeom prst="line">
                <a:avLst/>
              </a:prstGeom>
              <a:noFill/>
              <a:ln w="9525">
                <a:solidFill>
                  <a:srgbClr val="FF0000"/>
                </a:solidFill>
                <a:round/>
                <a:headEnd/>
                <a:tailEnd/>
              </a:ln>
            </p:spPr>
            <p:txBody>
              <a:bodyPr>
                <a:prstTxWarp prst="textNoShape">
                  <a:avLst/>
                </a:prstTxWarp>
              </a:bodyPr>
              <a:lstStyle/>
              <a:p>
                <a:endParaRPr lang="fr-FR"/>
              </a:p>
            </p:txBody>
          </p:sp>
        </p:grpSp>
        <p:sp>
          <p:nvSpPr>
            <p:cNvPr id="24" name="ZoneTexte 23"/>
            <p:cNvSpPr txBox="1"/>
            <p:nvPr/>
          </p:nvSpPr>
          <p:spPr>
            <a:xfrm>
              <a:off x="2971800" y="990600"/>
              <a:ext cx="4114800" cy="400110"/>
            </a:xfrm>
            <a:prstGeom prst="rect">
              <a:avLst/>
            </a:prstGeom>
            <a:noFill/>
          </p:spPr>
          <p:txBody>
            <a:bodyPr wrap="square" rtlCol="0">
              <a:spAutoFit/>
            </a:bodyPr>
            <a:lstStyle/>
            <a:p>
              <a:r>
                <a:rPr lang="fr-FR" sz="2000" dirty="0" err="1" smtClean="0"/>
                <a:t>Cosmic</a:t>
              </a:r>
              <a:r>
                <a:rPr lang="fr-FR" sz="2000" dirty="0" smtClean="0"/>
                <a:t> rays </a:t>
              </a:r>
              <a:r>
                <a:rPr lang="fr-FR" sz="2000" dirty="0" err="1" smtClean="0"/>
                <a:t>at</a:t>
              </a:r>
              <a:r>
                <a:rPr lang="fr-FR" sz="2000" dirty="0" smtClean="0"/>
                <a:t> the </a:t>
              </a:r>
              <a:r>
                <a:rPr lang="fr-FR" sz="2000" dirty="0" err="1" smtClean="0"/>
                <a:t>knee</a:t>
              </a:r>
              <a:endParaRPr lang="fr-FR" sz="20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762000" y="228600"/>
            <a:ext cx="8229600" cy="1143000"/>
          </a:xfrm>
        </p:spPr>
        <p:txBody>
          <a:bodyPr/>
          <a:lstStyle/>
          <a:p>
            <a:r>
              <a:rPr lang="en-US" altLang="zh-CN" sz="2800" b="1" dirty="0" smtClean="0">
                <a:solidFill>
                  <a:srgbClr val="FFFFFF"/>
                </a:solidFill>
              </a:rPr>
              <a:t>ARGO/LHAASO  </a:t>
            </a:r>
            <a:r>
              <a:rPr lang="en-US" altLang="zh-CN" sz="2800" b="1" dirty="0">
                <a:solidFill>
                  <a:srgbClr val="FFFFFF"/>
                </a:solidFill>
              </a:rPr>
              <a:t>constraints on DM annihilation</a:t>
            </a:r>
          </a:p>
        </p:txBody>
      </p:sp>
      <p:pic>
        <p:nvPicPr>
          <p:cNvPr id="162820" name="Picture 4"/>
          <p:cNvPicPr>
            <a:picLocks noChangeAspect="1" noChangeArrowheads="1"/>
          </p:cNvPicPr>
          <p:nvPr/>
        </p:nvPicPr>
        <p:blipFill>
          <a:blip r:embed="rId2"/>
          <a:srcRect/>
          <a:stretch>
            <a:fillRect/>
          </a:stretch>
        </p:blipFill>
        <p:spPr bwMode="auto">
          <a:xfrm>
            <a:off x="4572000" y="2362200"/>
            <a:ext cx="4572000" cy="3265487"/>
          </a:xfrm>
          <a:prstGeom prst="rect">
            <a:avLst/>
          </a:prstGeom>
          <a:noFill/>
        </p:spPr>
      </p:pic>
      <p:pic>
        <p:nvPicPr>
          <p:cNvPr id="162821" name="Picture 5"/>
          <p:cNvPicPr>
            <a:picLocks noChangeAspect="1" noChangeArrowheads="1"/>
          </p:cNvPicPr>
          <p:nvPr/>
        </p:nvPicPr>
        <p:blipFill>
          <a:blip r:embed="rId3"/>
          <a:srcRect/>
          <a:stretch>
            <a:fillRect/>
          </a:stretch>
        </p:blipFill>
        <p:spPr bwMode="auto">
          <a:xfrm>
            <a:off x="0" y="2362200"/>
            <a:ext cx="4787900" cy="3300412"/>
          </a:xfrm>
          <a:prstGeom prst="rect">
            <a:avLst/>
          </a:prstGeom>
          <a:noFill/>
        </p:spPr>
      </p:pic>
      <p:sp>
        <p:nvSpPr>
          <p:cNvPr id="162822" name="Text Box 6"/>
          <p:cNvSpPr txBox="1">
            <a:spLocks noChangeArrowheads="1"/>
          </p:cNvSpPr>
          <p:nvPr/>
        </p:nvSpPr>
        <p:spPr bwMode="auto">
          <a:xfrm>
            <a:off x="6227763" y="1209675"/>
            <a:ext cx="2736850" cy="646331"/>
          </a:xfrm>
          <a:prstGeom prst="rect">
            <a:avLst/>
          </a:prstGeom>
          <a:noFill/>
          <a:ln w="28575">
            <a:solidFill>
              <a:schemeClr val="tx1"/>
            </a:solidFill>
            <a:miter lim="800000"/>
            <a:headEnd/>
            <a:tailEnd/>
          </a:ln>
          <a:effectLst/>
        </p:spPr>
        <p:txBody>
          <a:bodyPr>
            <a:prstTxWarp prst="textNoShape">
              <a:avLst/>
            </a:prstTxWarp>
            <a:spAutoFit/>
          </a:bodyPr>
          <a:lstStyle/>
          <a:p>
            <a:r>
              <a:rPr lang="en-US" altLang="zh-CN" sz="1800" dirty="0">
                <a:solidFill>
                  <a:srgbClr val="FFFFFF"/>
                </a:solidFill>
              </a:rPr>
              <a:t>Yu Z., Chen S., Bi X., 2010</a:t>
            </a:r>
          </a:p>
        </p:txBody>
      </p:sp>
      <p:pic>
        <p:nvPicPr>
          <p:cNvPr id="6" name="Picture 5"/>
          <p:cNvPicPr>
            <a:picLocks noChangeAspect="1" noChangeArrowheads="1"/>
          </p:cNvPicPr>
          <p:nvPr/>
        </p:nvPicPr>
        <p:blipFill>
          <a:blip r:embed="rId4"/>
          <a:srcRect/>
          <a:stretch>
            <a:fillRect/>
          </a:stretch>
        </p:blipFill>
        <p:spPr bwMode="auto">
          <a:xfrm>
            <a:off x="1981200" y="1905000"/>
            <a:ext cx="5456662" cy="4267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6" name="Text Box 42"/>
          <p:cNvSpPr txBox="1">
            <a:spLocks noChangeArrowheads="1"/>
          </p:cNvSpPr>
          <p:nvPr/>
        </p:nvSpPr>
        <p:spPr bwMode="auto">
          <a:xfrm>
            <a:off x="1924050" y="762000"/>
            <a:ext cx="215900" cy="373063"/>
          </a:xfrm>
          <a:prstGeom prst="rect">
            <a:avLst/>
          </a:prstGeom>
          <a:noFill/>
          <a:ln w="9525">
            <a:noFill/>
            <a:miter lim="800000"/>
            <a:headEnd/>
            <a:tailEnd/>
          </a:ln>
        </p:spPr>
        <p:txBody>
          <a:bodyPr wrap="none" lIns="64282" tIns="32141" rIns="64282" bIns="32141">
            <a:prstTxWarp prst="textNoShape">
              <a:avLst/>
            </a:prstTxWarp>
            <a:spAutoFit/>
          </a:bodyPr>
          <a:lstStyle/>
          <a:p>
            <a:pPr eaLnBrk="0" hangingPunct="0">
              <a:lnSpc>
                <a:spcPct val="80000"/>
              </a:lnSpc>
            </a:pPr>
            <a:r>
              <a:rPr lang="fr-FR">
                <a:solidFill>
                  <a:schemeClr val="accent2"/>
                </a:solidFill>
              </a:rPr>
              <a:t>I</a:t>
            </a:r>
          </a:p>
        </p:txBody>
      </p:sp>
      <p:sp>
        <p:nvSpPr>
          <p:cNvPr id="54277" name="Text Box 43"/>
          <p:cNvSpPr txBox="1">
            <a:spLocks noChangeArrowheads="1"/>
          </p:cNvSpPr>
          <p:nvPr/>
        </p:nvSpPr>
        <p:spPr bwMode="auto">
          <a:xfrm>
            <a:off x="644525" y="1350963"/>
            <a:ext cx="3789363" cy="434975"/>
          </a:xfrm>
          <a:prstGeom prst="rect">
            <a:avLst/>
          </a:prstGeom>
          <a:noFill/>
          <a:ln w="9525">
            <a:noFill/>
            <a:miter lim="800000"/>
            <a:headEnd/>
            <a:tailEnd/>
          </a:ln>
        </p:spPr>
        <p:txBody>
          <a:bodyPr lIns="64282" tIns="32141" rIns="64282" bIns="32141">
            <a:prstTxWarp prst="textNoShape">
              <a:avLst/>
            </a:prstTxWarp>
            <a:spAutoFit/>
          </a:bodyPr>
          <a:lstStyle/>
          <a:p>
            <a:pPr eaLnBrk="0" hangingPunct="0"/>
            <a:r>
              <a:rPr lang="fr-FR">
                <a:solidFill>
                  <a:srgbClr val="009900"/>
                </a:solidFill>
                <a:latin typeface="Arial Rounded MT Bold" charset="0"/>
              </a:rPr>
              <a:t> </a:t>
            </a:r>
            <a:endParaRPr lang="fr-FR" b="1">
              <a:solidFill>
                <a:srgbClr val="FF0000"/>
              </a:solidFill>
            </a:endParaRPr>
          </a:p>
        </p:txBody>
      </p:sp>
      <p:sp>
        <p:nvSpPr>
          <p:cNvPr id="54278" name="Rectangle 59"/>
          <p:cNvSpPr>
            <a:spLocks noChangeArrowheads="1"/>
          </p:cNvSpPr>
          <p:nvPr/>
        </p:nvSpPr>
        <p:spPr bwMode="auto">
          <a:xfrm>
            <a:off x="1600200" y="228600"/>
            <a:ext cx="5535405" cy="495797"/>
          </a:xfrm>
          <a:prstGeom prst="rect">
            <a:avLst/>
          </a:prstGeom>
          <a:noFill/>
          <a:ln w="9525">
            <a:noFill/>
            <a:miter lim="800000"/>
            <a:headEnd/>
            <a:tailEnd/>
          </a:ln>
        </p:spPr>
        <p:txBody>
          <a:bodyPr wrap="none" lIns="64282" tIns="32141" rIns="64282" bIns="32141">
            <a:prstTxWarp prst="textNoShape">
              <a:avLst/>
            </a:prstTxWarp>
            <a:spAutoFit/>
          </a:bodyPr>
          <a:lstStyle/>
          <a:p>
            <a:pPr eaLnBrk="0" hangingPunct="0">
              <a:spcBef>
                <a:spcPct val="50000"/>
              </a:spcBef>
            </a:pPr>
            <a:r>
              <a:rPr lang="fr-FR" sz="2800" b="1" i="1" dirty="0" smtClean="0">
                <a:solidFill>
                  <a:srgbClr val="FFFFFF"/>
                </a:solidFill>
                <a:latin typeface="Cambria"/>
                <a:cs typeface="Cambria"/>
              </a:rPr>
              <a:t>High </a:t>
            </a:r>
            <a:r>
              <a:rPr lang="fr-FR" sz="2800" b="1" i="1" dirty="0" err="1" smtClean="0">
                <a:solidFill>
                  <a:srgbClr val="FFFFFF"/>
                </a:solidFill>
                <a:latin typeface="Cambria"/>
                <a:cs typeface="Cambria"/>
              </a:rPr>
              <a:t>Energy</a:t>
            </a:r>
            <a:r>
              <a:rPr lang="fr-FR" sz="2800" b="1" i="1" dirty="0" smtClean="0">
                <a:solidFill>
                  <a:srgbClr val="FFFFFF"/>
                </a:solidFill>
                <a:latin typeface="Cambria"/>
                <a:cs typeface="Cambria"/>
              </a:rPr>
              <a:t> Neutrino </a:t>
            </a:r>
            <a:r>
              <a:rPr lang="fr-FR" sz="2800" b="1" i="1" dirty="0" err="1" smtClean="0">
                <a:solidFill>
                  <a:srgbClr val="FFFFFF"/>
                </a:solidFill>
                <a:latin typeface="Cambria"/>
                <a:cs typeface="Cambria"/>
              </a:rPr>
              <a:t>Telescopes</a:t>
            </a:r>
            <a:r>
              <a:rPr lang="fr-FR" b="1" i="1" dirty="0" smtClean="0">
                <a:solidFill>
                  <a:srgbClr val="FFFFFF"/>
                </a:solidFill>
                <a:latin typeface="Cambria"/>
                <a:cs typeface="Cambria"/>
              </a:rPr>
              <a:t> </a:t>
            </a:r>
            <a:endParaRPr lang="fr-FR" b="1" i="1" dirty="0">
              <a:solidFill>
                <a:srgbClr val="FFFFFF"/>
              </a:solidFill>
              <a:latin typeface="Cambria"/>
              <a:cs typeface="Cambria"/>
            </a:endParaRPr>
          </a:p>
        </p:txBody>
      </p:sp>
      <p:sp>
        <p:nvSpPr>
          <p:cNvPr id="54282" name="Text Box 82"/>
          <p:cNvSpPr txBox="1">
            <a:spLocks noChangeArrowheads="1"/>
          </p:cNvSpPr>
          <p:nvPr/>
        </p:nvSpPr>
        <p:spPr bwMode="auto">
          <a:xfrm>
            <a:off x="0" y="6373813"/>
            <a:ext cx="1714500" cy="434975"/>
          </a:xfrm>
          <a:prstGeom prst="rect">
            <a:avLst/>
          </a:prstGeom>
          <a:noFill/>
          <a:ln w="9525">
            <a:noFill/>
            <a:miter lim="800000"/>
            <a:headEnd/>
            <a:tailEnd/>
          </a:ln>
        </p:spPr>
        <p:txBody>
          <a:bodyPr lIns="64282" tIns="32141" rIns="64282" bIns="32141">
            <a:prstTxWarp prst="textNoShape">
              <a:avLst/>
            </a:prstTxWarp>
            <a:spAutoFit/>
          </a:bodyPr>
          <a:lstStyle/>
          <a:p>
            <a:pPr eaLnBrk="0" hangingPunct="0">
              <a:spcBef>
                <a:spcPct val="50000"/>
              </a:spcBef>
            </a:pPr>
            <a:endParaRPr lang="fr-FR"/>
          </a:p>
        </p:txBody>
      </p:sp>
      <p:pic>
        <p:nvPicPr>
          <p:cNvPr id="70" name="Image 69"/>
          <p:cNvPicPr>
            <a:picLocks noChangeAspect="1"/>
          </p:cNvPicPr>
          <p:nvPr/>
        </p:nvPicPr>
        <p:blipFill>
          <a:blip r:embed="rId3"/>
          <a:stretch>
            <a:fillRect/>
          </a:stretch>
        </p:blipFill>
        <p:spPr>
          <a:xfrm>
            <a:off x="609600" y="1295400"/>
            <a:ext cx="7924800" cy="4300896"/>
          </a:xfrm>
          <a:prstGeom prst="rect">
            <a:avLst/>
          </a:prstGeom>
        </p:spPr>
      </p:pic>
      <p:sp>
        <p:nvSpPr>
          <p:cNvPr id="8" name="ZoneTexte 7"/>
          <p:cNvSpPr txBox="1"/>
          <p:nvPr/>
        </p:nvSpPr>
        <p:spPr>
          <a:xfrm>
            <a:off x="0" y="5715000"/>
            <a:ext cx="8991600" cy="1384995"/>
          </a:xfrm>
          <a:prstGeom prst="rect">
            <a:avLst/>
          </a:prstGeom>
          <a:noFill/>
        </p:spPr>
        <p:txBody>
          <a:bodyPr wrap="square" rtlCol="0">
            <a:spAutoFit/>
          </a:bodyPr>
          <a:lstStyle/>
          <a:p>
            <a:r>
              <a:rPr lang="en-GB" sz="2000" dirty="0" smtClean="0">
                <a:solidFill>
                  <a:srgbClr val="FFFFFF"/>
                </a:solidFill>
                <a:latin typeface="Cambria"/>
                <a:cs typeface="Cambria"/>
              </a:rPr>
              <a:t>There is a European convergence around KM3NeT, in the Mediterranean This observatory would complement and extend the results from </a:t>
            </a:r>
            <a:r>
              <a:rPr lang="en-GB" sz="2000" dirty="0" err="1" smtClean="0">
                <a:solidFill>
                  <a:srgbClr val="FFFFFF"/>
                </a:solidFill>
                <a:latin typeface="Cambria"/>
                <a:cs typeface="Cambria"/>
              </a:rPr>
              <a:t>IceCube</a:t>
            </a:r>
            <a:r>
              <a:rPr lang="en-GB" sz="2000" dirty="0" smtClean="0">
                <a:solidFill>
                  <a:srgbClr val="FFFFFF"/>
                </a:solidFill>
                <a:latin typeface="Cambria"/>
                <a:cs typeface="Cambria"/>
              </a:rPr>
              <a:t>, which has started taking data at South Pole. </a:t>
            </a:r>
          </a:p>
          <a:p>
            <a:endParaRPr lang="fr-FR" dirty="0"/>
          </a:p>
        </p:txBody>
      </p:sp>
      <p:pic>
        <p:nvPicPr>
          <p:cNvPr id="12" name="Immagine 4" descr="KM3NeT.jpg"/>
          <p:cNvPicPr>
            <a:picLocks noChangeAspect="1"/>
          </p:cNvPicPr>
          <p:nvPr/>
        </p:nvPicPr>
        <p:blipFill>
          <a:blip r:embed="rId4"/>
          <a:stretch>
            <a:fillRect/>
          </a:stretch>
        </p:blipFill>
        <p:spPr>
          <a:xfrm>
            <a:off x="152400" y="2438400"/>
            <a:ext cx="2717197" cy="1625601"/>
          </a:xfrm>
          <a:prstGeom prst="rect">
            <a:avLst/>
          </a:prstGeom>
        </p:spPr>
      </p:pic>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Vide">
  <a:themeElements>
    <a:clrScheme name="Vid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Vide">
      <a:majorFont>
        <a:latin typeface="Times New Roman"/>
        <a:ea typeface="HG Mincho Light J"/>
        <a:cs typeface="HG Mincho Light J"/>
      </a:majorFont>
      <a:minorFont>
        <a:latin typeface="Times New Roman"/>
        <a:ea typeface="HG Mincho Light J"/>
        <a:cs typeface="HG Mincho Light J"/>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Vid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Vid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Vid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Vid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Vid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Vid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Vid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Forte">
  <a:themeElements>
    <a:clrScheme name="Forte">
      <a:dk1>
        <a:srgbClr val="FFFFFF"/>
      </a:dk1>
      <a:lt1>
        <a:srgbClr val="000000"/>
      </a:lt1>
      <a:dk2>
        <a:srgbClr val="292828"/>
      </a:dk2>
      <a:lt2>
        <a:srgbClr val="DEDEDE"/>
      </a:lt2>
      <a:accent1>
        <a:srgbClr val="C70F0C"/>
      </a:accent1>
      <a:accent2>
        <a:srgbClr val="DD6B0D"/>
      </a:accent2>
      <a:accent3>
        <a:srgbClr val="FAA700"/>
      </a:accent3>
      <a:accent4>
        <a:srgbClr val="93E50D"/>
      </a:accent4>
      <a:accent5>
        <a:srgbClr val="17C7BA"/>
      </a:accent5>
      <a:accent6>
        <a:srgbClr val="0A96E4"/>
      </a:accent6>
      <a:hlink>
        <a:srgbClr val="8F3BED"/>
      </a:hlink>
      <a:folHlink>
        <a:srgbClr val="C29EEB"/>
      </a:folHlink>
    </a:clrScheme>
    <a:fontScheme name="Forte">
      <a:majorFont>
        <a:latin typeface="Constantia"/>
        <a:ea typeface=""/>
        <a:cs typeface=""/>
        <a:font script="Jpan" typeface="ＭＳ 明朝"/>
      </a:majorFont>
      <a:minorFont>
        <a:latin typeface="Constantia"/>
        <a:ea typeface=""/>
        <a:cs typeface=""/>
        <a:font script="Jpan" typeface="ＭＳ 明朝"/>
      </a:minorFont>
    </a:fontScheme>
    <a:fmtScheme name="Forte">
      <a:fillStyleLst>
        <a:solidFill>
          <a:schemeClr val="phClr"/>
        </a:solidFill>
        <a:gradFill rotWithShape="1">
          <a:gsLst>
            <a:gs pos="0">
              <a:schemeClr val="phClr">
                <a:tint val="100000"/>
                <a:shade val="80000"/>
                <a:satMod val="150000"/>
                <a:lumMod val="70000"/>
              </a:schemeClr>
            </a:gs>
            <a:gs pos="35000">
              <a:schemeClr val="phClr">
                <a:tint val="100000"/>
                <a:shade val="90000"/>
                <a:satMod val="150000"/>
                <a:lumMod val="80000"/>
              </a:schemeClr>
            </a:gs>
            <a:gs pos="100000">
              <a:schemeClr val="phClr">
                <a:tint val="100000"/>
                <a:satMod val="150000"/>
                <a:lumMod val="110000"/>
              </a:schemeClr>
            </a:gs>
          </a:gsLst>
          <a:lin ang="16200000" scaled="1"/>
        </a:gradFill>
        <a:gradFill rotWithShape="1">
          <a:gsLst>
            <a:gs pos="0">
              <a:schemeClr val="phClr">
                <a:shade val="40000"/>
                <a:satMod val="130000"/>
                <a:lumMod val="80000"/>
              </a:schemeClr>
            </a:gs>
            <a:gs pos="80000">
              <a:schemeClr val="phClr">
                <a:shade val="90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outerShdw blurRad="114300" sx="105000" sy="105000" algn="ctr" rotWithShape="0">
              <a:srgbClr val="5F5F5F">
                <a:alpha val="50000"/>
              </a:srgbClr>
            </a:outerShdw>
          </a:effectLst>
          <a:scene3d>
            <a:camera prst="orthographicFront">
              <a:rot lat="0" lon="0" rev="0"/>
            </a:camera>
            <a:lightRig rig="twoPt" dir="tr">
              <a:rot lat="0" lon="0" rev="5400000"/>
            </a:lightRig>
          </a:scene3d>
          <a:sp3d>
            <a:bevelT w="12700" h="25400"/>
          </a:sp3d>
        </a:effectStyle>
        <a:effectStyle>
          <a:effectLst>
            <a:outerShdw blurRad="114300" dist="25400" sx="103000" sy="103000" algn="ctr" rotWithShape="0">
              <a:srgbClr val="4B4B4B">
                <a:alpha val="50000"/>
              </a:srgbClr>
            </a:outerShdw>
            <a:reflection blurRad="38100" stA="80000" endPos="50000" dist="38100" dir="5400000" sy="-100000" rotWithShape="0"/>
          </a:effectLst>
          <a:scene3d>
            <a:camera prst="orthographicFront">
              <a:rot lat="0" lon="0" rev="0"/>
            </a:camera>
            <a:lightRig rig="balanced" dir="t">
              <a:rot lat="0" lon="0" rev="1200000"/>
            </a:lightRig>
          </a:scene3d>
          <a:sp3d>
            <a:bevelT w="127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a:blip xmlns:r="http://schemas.openxmlformats.org/officeDocument/2006/relationships" r:embed="rId1"/>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14286</TotalTime>
  <Words>7523</Words>
  <Application>Microsoft Macintosh PowerPoint</Application>
  <PresentationFormat>Présentation à l'écran (4:3)</PresentationFormat>
  <Paragraphs>1283</Paragraphs>
  <Slides>121</Slides>
  <Notes>13</Notes>
  <HiddenSlides>0</HiddenSlides>
  <MMClips>1</MMClips>
  <ScaleCrop>false</ScaleCrop>
  <HeadingPairs>
    <vt:vector size="8" baseType="variant">
      <vt:variant>
        <vt:lpstr>Modèle de conception</vt:lpstr>
      </vt:variant>
      <vt:variant>
        <vt:i4>2</vt:i4>
      </vt:variant>
      <vt:variant>
        <vt:lpstr>Liaisons</vt:lpstr>
      </vt:variant>
      <vt:variant>
        <vt:i4>1</vt:i4>
      </vt:variant>
      <vt:variant>
        <vt:lpstr>Serveurs OLE incorporés</vt:lpstr>
      </vt:variant>
      <vt:variant>
        <vt:i4>5</vt:i4>
      </vt:variant>
      <vt:variant>
        <vt:lpstr>Titres des diapositives</vt:lpstr>
      </vt:variant>
      <vt:variant>
        <vt:i4>121</vt:i4>
      </vt:variant>
    </vt:vector>
  </HeadingPairs>
  <TitlesOfParts>
    <vt:vector size="129" baseType="lpstr">
      <vt:lpstr>Vide</vt:lpstr>
      <vt:lpstr>Forte</vt:lpstr>
      <vt:lpstr>???</vt:lpstr>
      <vt:lpstr>Équation</vt:lpstr>
      <vt:lpstr>Equation</vt:lpstr>
      <vt:lpstr>CorelPhotoPaint.Image.10</vt:lpstr>
      <vt:lpstr>CorelDRAW</vt:lpstr>
      <vt:lpstr>Graphique</vt:lpstr>
      <vt:lpstr>Diapositive 1</vt:lpstr>
      <vt:lpstr>Diapositive 2</vt:lpstr>
      <vt:lpstr>Diapositive 3</vt:lpstr>
      <vt:lpstr>Diapositive 4</vt:lpstr>
      <vt:lpstr>Diapositive 5</vt:lpstr>
      <vt:lpstr>The question of mass: fermion mass spectrum</vt:lpstr>
      <vt:lpstr>How intermediate bosons  and fermions  obtain  their mass? Spontaneous Symmetry Breaking  Higgs mechanism</vt:lpstr>
      <vt:lpstr>Periodic System of Elementary Particles</vt:lpstr>
      <vt:lpstr>See-Saw Model for Neutrino Masses</vt:lpstr>
      <vt:lpstr>See-Saw Model for Neutrino Masses</vt:lpstr>
      <vt:lpstr>Baryogenesis in the Early Universe</vt:lpstr>
      <vt:lpstr>Leptogenesis by Majorana Neutrino Decays</vt:lpstr>
      <vt:lpstr>Leptogenesis by Out-of-Equilibrium Decay</vt:lpstr>
      <vt:lpstr>Three-Flavor Neutrino Parameters</vt:lpstr>
      <vt:lpstr>Neutrino Flavor Oscillations</vt:lpstr>
      <vt:lpstr>Sterile neutrinos ? </vt:lpstr>
      <vt:lpstr>Diapositive 17</vt:lpstr>
      <vt:lpstr>Diapositive 18</vt:lpstr>
      <vt:lpstr>Supersymmetric Extension of Particle Physics</vt:lpstr>
      <vt:lpstr>Supersymmetric Extension of Particle Physics</vt:lpstr>
      <vt:lpstr>Diapositive 21</vt:lpstr>
      <vt:lpstr>Grand Unification (SUSY Bonus) </vt:lpstr>
      <vt:lpstr>Diapositive 23</vt:lpstr>
      <vt:lpstr>“Standard”  Model of Cosmology</vt:lpstr>
      <vt:lpstr>Title</vt:lpstr>
      <vt:lpstr> Still work needed : formation of cosmic structures</vt:lpstr>
      <vt:lpstr>Diapositive 27</vt:lpstr>
      <vt:lpstr>“Weighing” Neutrinos with KATRIN</vt:lpstr>
      <vt:lpstr>“KATRIN Approaching” (25 Nov 2006)</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Proton decay,  Underground laboratories</vt:lpstr>
      <vt:lpstr>Diapositive 49</vt:lpstr>
      <vt:lpstr>Proton decay    Physics reach</vt:lpstr>
      <vt:lpstr>Megaton detectors, Physics reach</vt:lpstr>
      <vt:lpstr>Diapositive 52</vt:lpstr>
      <vt:lpstr>Diapositive 53</vt:lpstr>
      <vt:lpstr>LAGUNO-LBNO DS Funded by EU</vt:lpstr>
      <vt:lpstr>Megaton detectors,   3 case studies</vt:lpstr>
      <vt:lpstr>Diapositive 56</vt:lpstr>
      <vt:lpstr>Diapositive 57</vt:lpstr>
      <vt:lpstr>Some Dark Matter Candidates</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Diapositive 69</vt:lpstr>
      <vt:lpstr>Diapositive 70</vt:lpstr>
      <vt:lpstr>Diapositive 71</vt:lpstr>
      <vt:lpstr>An exemple: EURECA</vt:lpstr>
      <vt:lpstr>Diapositive 73</vt:lpstr>
      <vt:lpstr>Diapositive 74</vt:lpstr>
      <vt:lpstr>Diapositive 75</vt:lpstr>
      <vt:lpstr>Diapositive 76</vt:lpstr>
      <vt:lpstr>Diapositive 77</vt:lpstr>
      <vt:lpstr>LSST</vt:lpstr>
      <vt:lpstr>Diapositive 79</vt:lpstr>
      <vt:lpstr>Diapositive 80</vt:lpstr>
      <vt:lpstr>Diapositive 81</vt:lpstr>
      <vt:lpstr>Diapositive 82</vt:lpstr>
      <vt:lpstr>Diapositive 83</vt:lpstr>
      <vt:lpstr>Diapositive 84</vt:lpstr>
      <vt:lpstr>Diapositive 85</vt:lpstr>
      <vt:lpstr>Diapositive 86</vt:lpstr>
      <vt:lpstr>Diapositive 87</vt:lpstr>
      <vt:lpstr>Diapositive 88</vt:lpstr>
      <vt:lpstr>Diapositive 89</vt:lpstr>
      <vt:lpstr>Diapositive 90</vt:lpstr>
      <vt:lpstr>Diapositive 91</vt:lpstr>
      <vt:lpstr>Diapositive 92</vt:lpstr>
      <vt:lpstr>Diapositive 93</vt:lpstr>
      <vt:lpstr>Un exemple remarquable : spectroscopie  bi-dimensionnelle de nébuleuses de pulsar</vt:lpstr>
      <vt:lpstr>Diapositive 95</vt:lpstr>
      <vt:lpstr>Diapositive 96</vt:lpstr>
      <vt:lpstr>Diapositive 97</vt:lpstr>
      <vt:lpstr>ARGO/LHAASO  constraints on DM annihilation</vt:lpstr>
      <vt:lpstr>Diapositive 99</vt:lpstr>
      <vt:lpstr>Diapositive 100</vt:lpstr>
      <vt:lpstr>Diapositive 101</vt:lpstr>
      <vt:lpstr>Diapositive 102</vt:lpstr>
      <vt:lpstr>Diapositive 103</vt:lpstr>
      <vt:lpstr>Diapositive 104</vt:lpstr>
      <vt:lpstr>Diapositive 105</vt:lpstr>
      <vt:lpstr>Diapositive 106</vt:lpstr>
      <vt:lpstr>Diapositive 107</vt:lpstr>
      <vt:lpstr>Diapositive 108</vt:lpstr>
      <vt:lpstr>Diapositive 109</vt:lpstr>
      <vt:lpstr>Diapositive 110</vt:lpstr>
      <vt:lpstr>How ET goes beyond the 2nd generation?</vt:lpstr>
      <vt:lpstr>Seismology network</vt:lpstr>
      <vt:lpstr>Underground Seismic noise Measurement</vt:lpstr>
      <vt:lpstr>Day/Night variability vs population density</vt:lpstr>
      <vt:lpstr>The worldwide scenario</vt:lpstr>
      <vt:lpstr>Diapositive 116</vt:lpstr>
      <vt:lpstr>Diapositive 117</vt:lpstr>
      <vt:lpstr>Diapositive 118</vt:lpstr>
      <vt:lpstr>Diapositive 119</vt:lpstr>
      <vt:lpstr>L’astroparticule est une discipline interdisciplinaire.* Problèmes des cultures, des budgets, des institutions </vt:lpstr>
      <vt:lpstr>Diapositive 121</vt:lpstr>
    </vt:vector>
  </TitlesOfParts>
  <Company>cnrs cnrs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cnrs cnrs</dc:creator>
  <cp:lastModifiedBy>Stavros KATSANEVAS</cp:lastModifiedBy>
  <cp:revision>251</cp:revision>
  <cp:lastPrinted>2011-04-15T08:47:38Z</cp:lastPrinted>
  <dcterms:created xsi:type="dcterms:W3CDTF">2011-05-28T08:36:42Z</dcterms:created>
  <dcterms:modified xsi:type="dcterms:W3CDTF">2011-05-28T10:34:25Z</dcterms:modified>
</cp:coreProperties>
</file>