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2021-CE6C-418B-9756-C91D0B953C13}" type="datetimeFigureOut">
              <a:rPr lang="fr-FR" smtClean="0"/>
              <a:pPr/>
              <a:t>18/09/2012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8583-5437-4FA5-AAC7-D223634D19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 high-z (z&gt;6.5) galaxies behind the </a:t>
            </a:r>
            <a:r>
              <a:rPr lang="en-GB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lensing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 A2667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Nicolas Laporte</a:t>
            </a:r>
          </a:p>
          <a:p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Cargesse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18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br>
              <a:rPr lang="fr-F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R. Pell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ό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M. Hayes, D.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Schaerer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J. Richard, F. Boone, J.-P.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Kneib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E.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Egami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J.- F. Le Borgne and F. Combes 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6" name="Picture 2" descr="http://arnaud.lepadellec.pagesperso-orange.fr/IR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1656184" cy="864848"/>
          </a:xfrm>
          <a:prstGeom prst="rect">
            <a:avLst/>
          </a:prstGeom>
          <a:noFill/>
        </p:spPr>
      </p:pic>
      <p:pic>
        <p:nvPicPr>
          <p:cNvPr id="11268" name="Picture 4" descr="http://www.ensiacet.fr/Web_A7/ENSIA7_FR/PRESENTATION/ILLUSTRATION/logo/logo_press_1.gif"/>
          <p:cNvPicPr>
            <a:picLocks noChangeAspect="1" noChangeArrowheads="1"/>
          </p:cNvPicPr>
          <p:nvPr/>
        </p:nvPicPr>
        <p:blipFill>
          <a:blip r:embed="rId3" cstate="print"/>
          <a:srcRect l="11025" t="8295" r="16526" b="13500"/>
          <a:stretch>
            <a:fillRect/>
          </a:stretch>
        </p:blipFill>
        <p:spPr bwMode="auto">
          <a:xfrm>
            <a:off x="7884368" y="188640"/>
            <a:ext cx="936104" cy="1343106"/>
          </a:xfrm>
          <a:prstGeom prst="rect">
            <a:avLst/>
          </a:prstGeom>
          <a:noFill/>
        </p:spPr>
      </p:pic>
      <p:pic>
        <p:nvPicPr>
          <p:cNvPr id="11270" name="Picture 6" descr="http://germea.pagesperso-orange.fr/logo_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2656"/>
            <a:ext cx="1000125" cy="88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 The data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We used data from ground based telescopes : FORS2 &amp; HAWK-I@VLT to select high-z candidates.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We combined these images with space data from Spitzer, HST and Herschel when available.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4725144"/>
            <a:ext cx="4038600" cy="1612776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≈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45 arcmin² (≈33 arcmin²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when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corrected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for dilution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z&gt;6.5)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281883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J_trombi.jpg"/>
          <p:cNvPicPr>
            <a:picLocks noChangeAspect="1"/>
          </p:cNvPicPr>
          <p:nvPr/>
        </p:nvPicPr>
        <p:blipFill>
          <a:blip r:embed="rId2" cstate="print"/>
          <a:srcRect l="-6" r="40993"/>
          <a:stretch>
            <a:fillRect/>
          </a:stretch>
        </p:blipFill>
        <p:spPr>
          <a:xfrm>
            <a:off x="4283968" y="5877272"/>
            <a:ext cx="4860032" cy="6633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Selection of high-z sources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360" y="1600200"/>
            <a:ext cx="4038600" cy="514116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We used the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Lyman Break technique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</a:rPr>
              <a:t>Steidel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 et al. 1996) combining strong detection/non-detection criteria with the use of a color diagram.</a:t>
            </a:r>
          </a:p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We retained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sources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with modest magnification factor </a:t>
            </a:r>
            <a:r>
              <a:rPr lang="en-GB" sz="20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(ranging from 1.0 to 1.3)</a:t>
            </a:r>
            <a:endParaRPr lang="en-GB" sz="2400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1 J-drop (8.5&lt;z &lt;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9.5)</a:t>
            </a:r>
          </a:p>
          <a:p>
            <a:pPr lvl="2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8 Y-drops (7.5&lt;z&lt;8.5)</a:t>
            </a:r>
          </a:p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At most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sources 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were expected (</a:t>
            </a:r>
            <a:r>
              <a:rPr lang="en-GB" sz="1900" i="1" dirty="0" smtClean="0">
                <a:solidFill>
                  <a:schemeClr val="bg1">
                    <a:lumMod val="85000"/>
                  </a:schemeClr>
                </a:solidFill>
              </a:rPr>
              <a:t>if we </a:t>
            </a:r>
            <a:r>
              <a:rPr lang="en-GB" sz="1900" i="1" dirty="0" smtClean="0">
                <a:solidFill>
                  <a:schemeClr val="bg1">
                    <a:lumMod val="85000"/>
                  </a:schemeClr>
                </a:solidFill>
              </a:rPr>
              <a:t>assume </a:t>
            </a:r>
            <a:r>
              <a:rPr lang="en-GB" sz="1900" i="1" dirty="0" smtClean="0">
                <a:solidFill>
                  <a:schemeClr val="bg1">
                    <a:lumMod val="85000"/>
                  </a:schemeClr>
                </a:solidFill>
              </a:rPr>
              <a:t>the standard evolution of galaxies at high-redshift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GB" sz="24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en-GB" sz="2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Contamination &gt;50%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space réservé du contenu 7" descr="Y_tromb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1575"/>
          <a:stretch>
            <a:fillRect/>
          </a:stretch>
        </p:blipFill>
        <p:spPr>
          <a:xfrm>
            <a:off x="4283967" y="1196752"/>
            <a:ext cx="4824538" cy="4824536"/>
          </a:xfrm>
        </p:spPr>
      </p:pic>
      <p:sp>
        <p:nvSpPr>
          <p:cNvPr id="10" name="ZoneTexte 9"/>
          <p:cNvSpPr txBox="1"/>
          <p:nvPr/>
        </p:nvSpPr>
        <p:spPr>
          <a:xfrm>
            <a:off x="5868144" y="6525345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Laporte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et al., 2011, A&amp;A, 531,74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Adding data at large wavelength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To remove low/mid-z interlopers we used complementary data from PACS &amp; SPIRE instruments (Herschel)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386" name="Picture 2" descr="c:\Users\admin\Documents\Manuscrit\Y5_Hers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72018"/>
            <a:ext cx="6696744" cy="236935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115" r="25978" b="10638"/>
          <a:stretch>
            <a:fillRect/>
          </a:stretch>
        </p:blipFill>
        <p:spPr bwMode="auto">
          <a:xfrm>
            <a:off x="5940152" y="1147445"/>
            <a:ext cx="2448272" cy="285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t="88247"/>
          <a:stretch>
            <a:fillRect/>
          </a:stretch>
        </p:blipFill>
        <p:spPr bwMode="auto">
          <a:xfrm>
            <a:off x="5652120" y="3959267"/>
            <a:ext cx="3024312" cy="3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79912" y="645333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Boone et al., 2012, A&amp;A, 534,124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Spectroscopic follow-up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Using X-Shooter observations (1h exposure time) we refuted the high-z solution for our J-drop candidate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These observations placed this source at z≈2.08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We found that this source combined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different stellar populations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and required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depth of 30(AB) in B-band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to be identified as mid-z interloper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Espace réservé du contenu 4" descr="J1_S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456384" cy="3559317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5157192"/>
            <a:ext cx="34563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Luminosity function at z≈9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Assuming that no J-drop was found, we computed an upper limit on the density of sources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Considering the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lensing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effect , we were able to compute another upper-limit at faintest luminosities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5817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24128" y="587727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Laporte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2012, A&amp;A, 542,31</a:t>
            </a:r>
            <a:endParaRPr lang="en-GB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LF_evol.jpg"/>
          <p:cNvPicPr>
            <a:picLocks noChangeAspect="1"/>
          </p:cNvPicPr>
          <p:nvPr/>
        </p:nvPicPr>
        <p:blipFill>
          <a:blip r:embed="rId3" cstate="print"/>
          <a:srcRect l="11953" t="9051" r="5159" b="3801"/>
          <a:stretch>
            <a:fillRect/>
          </a:stretch>
        </p:blipFill>
        <p:spPr>
          <a:xfrm rot="5400000">
            <a:off x="2371624" y="516808"/>
            <a:ext cx="4968552" cy="676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Conclusions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This study allow us to show the existence of extreme mid-z interlopers which can follow the selection criteria defined for high-z sources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The use of a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lensing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cluster as gravitational telescope allow us to put strong constraints in the UV LF at high-redshift.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Espace réservé du contenu 6" descr="V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2880320" cy="1977820"/>
          </a:xfrm>
          <a:ln w="41275">
            <a:solidFill>
              <a:schemeClr val="bg1"/>
            </a:solidFill>
          </a:ln>
        </p:spPr>
      </p:pic>
      <p:pic>
        <p:nvPicPr>
          <p:cNvPr id="1026" name="Picture 2" descr="http://www.napali.fr/wp-content/uploads/2010/10/Keck-telescopes-hawa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301677" cy="1595599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</p:pic>
      <p:pic>
        <p:nvPicPr>
          <p:cNvPr id="1028" name="Picture 4" descr="http://estaticos01.cache.el-mundo.net/elmundo/imagenes/2010/09/07/ciencia/128387636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2819186" cy="1877459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294</Words>
  <Application>Microsoft Office PowerPoint</Application>
  <PresentationFormat>Affichage à l'écran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Looking for high-z (z&gt;6.5) galaxies behind the lensing cluster A2667</vt:lpstr>
      <vt:lpstr> The data</vt:lpstr>
      <vt:lpstr>Selection of high-z sources</vt:lpstr>
      <vt:lpstr>Adding data at large wavelength</vt:lpstr>
      <vt:lpstr>Spectroscopic follow-up</vt:lpstr>
      <vt:lpstr>UV Luminosity function at z≈9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high-z (z&gt;6.5) galaxies behind the lensing cluster A2667</dc:title>
  <dc:creator>admin</dc:creator>
  <cp:lastModifiedBy>admin</cp:lastModifiedBy>
  <cp:revision>28</cp:revision>
  <dcterms:created xsi:type="dcterms:W3CDTF">2012-09-12T11:31:29Z</dcterms:created>
  <dcterms:modified xsi:type="dcterms:W3CDTF">2012-09-18T16:07:10Z</dcterms:modified>
</cp:coreProperties>
</file>