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tags/tag11.xml" ContentType="application/vnd.openxmlformats-officedocument.presentationml.tags+xml"/>
  <Override PartName="/ppt/tags/tag1.xml" ContentType="application/vnd.openxmlformats-officedocument.presentationml.tags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tags/tag15.xml" ContentType="application/vnd.openxmlformats-officedocument.presentationml.tags+xml"/>
  <Override PartName="/ppt/tags/tag5.xml" ContentType="application/vnd.openxmlformats-officedocument.presentationml.tag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notesSlides/notesSlide3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Default Extension="tiff" ContentType="image/tiff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notesSlides/notesSlide41.xml" ContentType="application/vnd.openxmlformats-officedocument.presentationml.notesSlide+xml"/>
  <Default Extension="gif" ContentType="image/gif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ags/tag6.xml" ContentType="application/vnd.openxmlformats-officedocument.presentationml.tags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notesSlides/notesSlide35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Default Extension="vml" ContentType="application/vnd.openxmlformats-officedocument.vmlDrawing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tags/tag13.xml" ContentType="application/vnd.openxmlformats-officedocument.presentationml.tags+xml"/>
  <Override PartName="/ppt/tags/tag3.xml" ContentType="application/vnd.openxmlformats-officedocument.presentationml.tags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ags/tag7.xml" ContentType="application/vnd.openxmlformats-officedocument.presentationml.tags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tags/tag10.xml" ContentType="application/vnd.openxmlformats-officedocument.presentationml.tags+xml"/>
  <Override PartName="/ppt/viewProps.xml" ContentType="application/vnd.openxmlformats-officedocument.presentationml.viewProps+xml"/>
  <Override PartName="/ppt/notesSlides/notesSlide43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tags/tag14.xml" ContentType="application/vnd.openxmlformats-officedocument.presentationml.tags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notesSlides/notesSlide40.xml" ContentType="application/vnd.openxmlformats-officedocument.presentationml.notesSlide+xml"/>
  <Override PartName="/ppt/embeddings/oleObject1.bin" ContentType="application/vnd.openxmlformats-officedocument.oleObject"/>
  <Override PartName="/ppt/slideLayouts/slideLayout13.xml" ContentType="application/vnd.openxmlformats-officedocument.presentationml.slideLayout+xml"/>
  <Default Extension="pdf" ContentType="application/pdf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443" r:id="rId3"/>
    <p:sldId id="450" r:id="rId4"/>
    <p:sldId id="475" r:id="rId5"/>
    <p:sldId id="448" r:id="rId6"/>
    <p:sldId id="452" r:id="rId7"/>
    <p:sldId id="449" r:id="rId8"/>
    <p:sldId id="451" r:id="rId9"/>
    <p:sldId id="453" r:id="rId10"/>
    <p:sldId id="446" r:id="rId11"/>
    <p:sldId id="454" r:id="rId12"/>
    <p:sldId id="458" r:id="rId13"/>
    <p:sldId id="459" r:id="rId14"/>
    <p:sldId id="455" r:id="rId15"/>
    <p:sldId id="457" r:id="rId16"/>
    <p:sldId id="447" r:id="rId17"/>
    <p:sldId id="476" r:id="rId18"/>
    <p:sldId id="456" r:id="rId19"/>
    <p:sldId id="444" r:id="rId20"/>
    <p:sldId id="435" r:id="rId21"/>
    <p:sldId id="436" r:id="rId22"/>
    <p:sldId id="437" r:id="rId23"/>
    <p:sldId id="445" r:id="rId24"/>
    <p:sldId id="384" r:id="rId25"/>
    <p:sldId id="471" r:id="rId26"/>
    <p:sldId id="417" r:id="rId27"/>
    <p:sldId id="460" r:id="rId28"/>
    <p:sldId id="433" r:id="rId29"/>
    <p:sldId id="440" r:id="rId30"/>
    <p:sldId id="461" r:id="rId31"/>
    <p:sldId id="397" r:id="rId32"/>
    <p:sldId id="418" r:id="rId33"/>
    <p:sldId id="419" r:id="rId34"/>
    <p:sldId id="420" r:id="rId35"/>
    <p:sldId id="393" r:id="rId36"/>
    <p:sldId id="473" r:id="rId37"/>
    <p:sldId id="429" r:id="rId38"/>
    <p:sldId id="430" r:id="rId39"/>
    <p:sldId id="431" r:id="rId40"/>
    <p:sldId id="425" r:id="rId41"/>
    <p:sldId id="428" r:id="rId42"/>
    <p:sldId id="474" r:id="rId43"/>
    <p:sldId id="426" r:id="rId44"/>
    <p:sldId id="421" r:id="rId45"/>
    <p:sldId id="442" r:id="rId46"/>
    <p:sldId id="432" r:id="rId47"/>
  </p:sldIdLst>
  <p:sldSz cx="9144000" cy="6858000" type="screen4x3"/>
  <p:notesSz cx="6645275" cy="9777413"/>
  <p:custDataLst>
    <p:tags r:id="rId50"/>
  </p:custData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kumimoji="1" sz="4400" b="1" i="1" kern="1200">
        <a:solidFill>
          <a:srgbClr val="FCE222"/>
        </a:solidFill>
        <a:latin typeface="Arial" charset="0"/>
        <a:ea typeface="MS Gothic" pitchFamily="49" charset="-128"/>
        <a:cs typeface="MS Gothic" pitchFamily="49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4400" b="1" i="1" kern="1200">
        <a:solidFill>
          <a:srgbClr val="FCE222"/>
        </a:solidFill>
        <a:latin typeface="Arial" charset="0"/>
        <a:ea typeface="MS Gothic" pitchFamily="49" charset="-128"/>
        <a:cs typeface="MS Gothic" pitchFamily="49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4400" b="1" i="1" kern="1200">
        <a:solidFill>
          <a:srgbClr val="FCE222"/>
        </a:solidFill>
        <a:latin typeface="Arial" charset="0"/>
        <a:ea typeface="MS Gothic" pitchFamily="49" charset="-128"/>
        <a:cs typeface="MS Gothic" pitchFamily="49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4400" b="1" i="1" kern="1200">
        <a:solidFill>
          <a:srgbClr val="FCE222"/>
        </a:solidFill>
        <a:latin typeface="Arial" charset="0"/>
        <a:ea typeface="MS Gothic" pitchFamily="49" charset="-128"/>
        <a:cs typeface="MS Gothic" pitchFamily="49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4400" b="1" i="1" kern="1200">
        <a:solidFill>
          <a:srgbClr val="FCE222"/>
        </a:solidFill>
        <a:latin typeface="Arial" charset="0"/>
        <a:ea typeface="MS Gothic" pitchFamily="49" charset="-128"/>
        <a:cs typeface="MS Gothic" pitchFamily="49" charset="-128"/>
      </a:defRPr>
    </a:lvl5pPr>
    <a:lvl6pPr marL="2286000" algn="l" defTabSz="457200" rtl="0" eaLnBrk="1" latinLnBrk="0" hangingPunct="1">
      <a:defRPr kumimoji="1" sz="4400" b="1" i="1" kern="1200">
        <a:solidFill>
          <a:srgbClr val="FCE222"/>
        </a:solidFill>
        <a:latin typeface="Arial" charset="0"/>
        <a:ea typeface="MS Gothic" pitchFamily="49" charset="-128"/>
        <a:cs typeface="MS Gothic" pitchFamily="49" charset="-128"/>
      </a:defRPr>
    </a:lvl6pPr>
    <a:lvl7pPr marL="2743200" algn="l" defTabSz="457200" rtl="0" eaLnBrk="1" latinLnBrk="0" hangingPunct="1">
      <a:defRPr kumimoji="1" sz="4400" b="1" i="1" kern="1200">
        <a:solidFill>
          <a:srgbClr val="FCE222"/>
        </a:solidFill>
        <a:latin typeface="Arial" charset="0"/>
        <a:ea typeface="MS Gothic" pitchFamily="49" charset="-128"/>
        <a:cs typeface="MS Gothic" pitchFamily="49" charset="-128"/>
      </a:defRPr>
    </a:lvl7pPr>
    <a:lvl8pPr marL="3200400" algn="l" defTabSz="457200" rtl="0" eaLnBrk="1" latinLnBrk="0" hangingPunct="1">
      <a:defRPr kumimoji="1" sz="4400" b="1" i="1" kern="1200">
        <a:solidFill>
          <a:srgbClr val="FCE222"/>
        </a:solidFill>
        <a:latin typeface="Arial" charset="0"/>
        <a:ea typeface="MS Gothic" pitchFamily="49" charset="-128"/>
        <a:cs typeface="MS Gothic" pitchFamily="49" charset="-128"/>
      </a:defRPr>
    </a:lvl8pPr>
    <a:lvl9pPr marL="3657600" algn="l" defTabSz="457200" rtl="0" eaLnBrk="1" latinLnBrk="0" hangingPunct="1">
      <a:defRPr kumimoji="1" sz="4400" b="1" i="1" kern="1200">
        <a:solidFill>
          <a:srgbClr val="FCE222"/>
        </a:solidFill>
        <a:latin typeface="Arial" charset="0"/>
        <a:ea typeface="MS Gothic" pitchFamily="49" charset="-128"/>
        <a:cs typeface="MS Gothic" pitchFamily="4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E2C539"/>
    <a:srgbClr val="FFDC3F"/>
    <a:srgbClr val="FF4CE4"/>
    <a:srgbClr val="1FA11B"/>
    <a:srgbClr val="8F17F0"/>
    <a:srgbClr val="01D3EC"/>
    <a:srgbClr val="47FF29"/>
    <a:srgbClr val="FF8907"/>
    <a:srgbClr val="6D6CBD"/>
    <a:srgbClr val="5F5F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napVertSplitter="1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16" y="-112"/>
      </p:cViewPr>
      <p:guideLst>
        <p:guide orient="horz" pos="162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1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tags" Target="tags/tag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643688" cy="97758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642100" cy="97742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640513" cy="97726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36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76300" y="733425"/>
            <a:ext cx="4889500" cy="3667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Text Box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5825" y="4645025"/>
            <a:ext cx="4868863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 noProof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765550" y="9288463"/>
            <a:ext cx="287496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 anchor="b">
            <a:prstTxWarp prst="textNoShape">
              <a:avLst/>
            </a:prstTxWarp>
            <a:spAutoFit/>
          </a:bodyPr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503E68F-EE48-EB46-BF43-31470AFDF198}" type="slidenum">
              <a:rPr kumimoji="0" lang="ja-JP" altLang="en-GB" sz="1200" b="0" i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MS PGothic" pitchFamily="34" charset="-128"/>
                <a:cs typeface="MS PGothic" pitchFamily="34" charset="-128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‹Nr.›</a:t>
            </a:fld>
            <a:endParaRPr kumimoji="0" lang="en-GB" altLang="ja-JP" sz="1200" b="0" i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  <a:ea typeface="MS PGothic" pitchFamily="34" charset="-128"/>
              <a:cs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Mincho" pitchFamily="18" charset="-128"/>
        <a:cs typeface="MS PMincho" pitchFamily="18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Mincho" pitchFamily="18" charset="-128"/>
        <a:cs typeface="MS PMincho" pitchFamily="18" charset="-128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Mincho" pitchFamily="18" charset="-128"/>
        <a:cs typeface="MS PMincho" pitchFamily="18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Mincho" pitchFamily="18" charset="-128"/>
        <a:cs typeface="MS PMincho" pitchFamily="18" charset="-128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Mincho" pitchFamily="18" charset="-128"/>
        <a:cs typeface="MS PMincho" pitchFamily="18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7411" name="Text Box 1026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3425"/>
            <a:ext cx="4883150" cy="3663950"/>
          </a:xfrm>
          <a:ln/>
        </p:spPr>
      </p:sp>
      <p:sp>
        <p:nvSpPr>
          <p:cNvPr id="860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>
              <a:ea typeface="MS PMincho" charset="0"/>
              <a:cs typeface="MS PMincho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8089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8089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3425"/>
            <a:ext cx="4883150" cy="3663950"/>
          </a:xfrm>
          <a:ln/>
        </p:spPr>
      </p:sp>
      <p:sp>
        <p:nvSpPr>
          <p:cNvPr id="8806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>
              <a:ea typeface="MS PMincho" charset="0"/>
              <a:cs typeface="MS PMincho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3425"/>
            <a:ext cx="4883150" cy="3663950"/>
          </a:xfrm>
          <a:ln/>
        </p:spPr>
      </p:sp>
      <p:sp>
        <p:nvSpPr>
          <p:cNvPr id="3277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>
              <a:ea typeface="MS PMincho" charset="0"/>
              <a:cs typeface="MS PMincho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70450" cy="3654425"/>
          </a:xfrm>
          <a:ln/>
        </p:spPr>
      </p:sp>
      <p:sp>
        <p:nvSpPr>
          <p:cNvPr id="3686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59338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70450" cy="3654425"/>
          </a:xfrm>
          <a:ln/>
        </p:spPr>
      </p:sp>
      <p:sp>
        <p:nvSpPr>
          <p:cNvPr id="389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59338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>
              <a:ea typeface="MS PMincho" charset="0"/>
              <a:cs typeface="MS PMincho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3993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2498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3993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29696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235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>
              <a:latin typeface="Times New Roman" pitchFamily="1" charset="0"/>
              <a:ea typeface="MS PMincho" charset="0"/>
              <a:cs typeface="MS PMincho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8089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30925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481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256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256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256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747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747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747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747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256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256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0975" y="619125"/>
            <a:ext cx="1941513" cy="54832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06438" y="619125"/>
            <a:ext cx="5672137" cy="54832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438" y="619125"/>
            <a:ext cx="7766050" cy="114141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06438" y="1990725"/>
            <a:ext cx="3806825" cy="41116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65663" y="1990725"/>
            <a:ext cx="3806825" cy="4111625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706438" y="619125"/>
            <a:ext cx="7766050" cy="54832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6438" y="1990725"/>
            <a:ext cx="3806825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990725"/>
            <a:ext cx="3806825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06438" y="619125"/>
            <a:ext cx="776605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6438" y="1990725"/>
            <a:ext cx="776605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/>
              <a:t>Click to edit the outline text format</a:t>
            </a:r>
          </a:p>
          <a:p>
            <a:pPr lvl="1"/>
            <a:r>
              <a:rPr lang="en-GB" altLang="ja-JP"/>
              <a:t>Second Outline Level</a:t>
            </a:r>
          </a:p>
          <a:p>
            <a:pPr lvl="2"/>
            <a:r>
              <a:rPr lang="en-GB" altLang="ja-JP"/>
              <a:t>Third Outline Level</a:t>
            </a:r>
          </a:p>
          <a:p>
            <a:pPr lvl="3"/>
            <a:r>
              <a:rPr lang="en-GB" altLang="ja-JP"/>
              <a:t>Fourth Outline Level</a:t>
            </a:r>
          </a:p>
          <a:p>
            <a:pPr lvl="4"/>
            <a:r>
              <a:rPr lang="en-GB" altLang="ja-JP"/>
              <a:t>Fifth Outline Level</a:t>
            </a:r>
          </a:p>
          <a:p>
            <a:pPr lvl="4"/>
            <a:r>
              <a:rPr lang="en-GB" altLang="ja-JP"/>
              <a:t>Sixth Outline Level</a:t>
            </a:r>
          </a:p>
          <a:p>
            <a:pPr lvl="4"/>
            <a:r>
              <a:rPr lang="en-GB" altLang="ja-JP"/>
              <a:t>Seventh Outline Level</a:t>
            </a:r>
          </a:p>
          <a:p>
            <a:pPr lvl="4"/>
            <a:r>
              <a:rPr lang="en-GB" altLang="ja-JP"/>
              <a:t>Eighth Outline Level</a:t>
            </a:r>
          </a:p>
          <a:p>
            <a:pPr lvl="4"/>
            <a:r>
              <a:rPr lang="en-GB" altLang="ja-JP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808000"/>
        </a:buClr>
        <a:buSzPct val="100000"/>
        <a:buFont typeface="StarBats" charset="0"/>
        <a:defRPr sz="4400">
          <a:solidFill>
            <a:srgbClr val="00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808000"/>
        </a:buClr>
        <a:buSzPct val="100000"/>
        <a:buFont typeface="StarBats" charset="0"/>
        <a:defRPr sz="4400">
          <a:solidFill>
            <a:srgbClr val="00FFFF"/>
          </a:solidFill>
          <a:latin typeface="Times New Roman" charset="0"/>
          <a:ea typeface="MS PGothic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808000"/>
        </a:buClr>
        <a:buSzPct val="100000"/>
        <a:buFont typeface="StarBats" charset="0"/>
        <a:defRPr sz="4400">
          <a:solidFill>
            <a:srgbClr val="00FFFF"/>
          </a:solidFill>
          <a:latin typeface="Times New Roman" charset="0"/>
          <a:ea typeface="MS PGothic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808000"/>
        </a:buClr>
        <a:buSzPct val="100000"/>
        <a:buFont typeface="StarBats" charset="0"/>
        <a:defRPr sz="4400">
          <a:solidFill>
            <a:srgbClr val="00FFFF"/>
          </a:solidFill>
          <a:latin typeface="Times New Roman" charset="0"/>
          <a:ea typeface="MS PGothic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808000"/>
        </a:buClr>
        <a:buSzPct val="100000"/>
        <a:buFont typeface="StarBats" charset="0"/>
        <a:defRPr sz="4400">
          <a:solidFill>
            <a:srgbClr val="00FFFF"/>
          </a:solidFill>
          <a:latin typeface="Times New Roman" charset="0"/>
          <a:ea typeface="MS PGothic" pitchFamily="34" charset="-128"/>
          <a:cs typeface="MS PGothic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buClr>
          <a:srgbClr val="808000"/>
        </a:buClr>
        <a:buSzPct val="100000"/>
        <a:buFont typeface="StarBats" charset="0"/>
        <a:defRPr sz="4400">
          <a:solidFill>
            <a:srgbClr val="000000"/>
          </a:solidFill>
          <a:latin typeface="Times New Roman" charset="0"/>
          <a:ea typeface="MS PGothic" pitchFamily="34" charset="-128"/>
          <a:cs typeface="MS PGothic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buClr>
          <a:srgbClr val="808000"/>
        </a:buClr>
        <a:buSzPct val="100000"/>
        <a:buFont typeface="StarBats" charset="0"/>
        <a:defRPr sz="4400">
          <a:solidFill>
            <a:srgbClr val="000000"/>
          </a:solidFill>
          <a:latin typeface="Times New Roman" charset="0"/>
          <a:ea typeface="MS PGothic" pitchFamily="34" charset="-128"/>
          <a:cs typeface="MS PGothic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buClr>
          <a:srgbClr val="808000"/>
        </a:buClr>
        <a:buSzPct val="100000"/>
        <a:buFont typeface="StarBats" charset="0"/>
        <a:defRPr sz="4400">
          <a:solidFill>
            <a:srgbClr val="000000"/>
          </a:solidFill>
          <a:latin typeface="Times New Roman" charset="0"/>
          <a:ea typeface="MS PGothic" pitchFamily="34" charset="-128"/>
          <a:cs typeface="MS PGothic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buClr>
          <a:srgbClr val="808000"/>
        </a:buClr>
        <a:buSzPct val="100000"/>
        <a:buFont typeface="StarBats" charset="0"/>
        <a:defRPr sz="4400">
          <a:solidFill>
            <a:srgbClr val="000000"/>
          </a:solidFill>
          <a:latin typeface="Times New Roman" charset="0"/>
          <a:ea typeface="MS PGothic" pitchFamily="34" charset="-128"/>
          <a:cs typeface="MS PGothic" pitchFamily="34" charset="-128"/>
        </a:defRPr>
      </a:lvl9pPr>
    </p:titleStyle>
    <p:bodyStyle>
      <a:lvl1pPr marL="338138" indent="-338138" algn="l" defTabSz="457200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StarBats" charset="0"/>
        <a:buChar char="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StarBats" charset="0"/>
        <a:buChar char="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38"/>
        </a:spcBef>
        <a:spcAft>
          <a:spcPct val="0"/>
        </a:spcAft>
        <a:buClr>
          <a:srgbClr val="000000"/>
        </a:buClr>
        <a:buSzPct val="100000"/>
        <a:buFont typeface="StarBats" charset="0"/>
        <a:buChar char="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38"/>
        </a:spcBef>
        <a:spcAft>
          <a:spcPct val="0"/>
        </a:spcAft>
        <a:buClr>
          <a:srgbClr val="000000"/>
        </a:buClr>
        <a:buSzPct val="100000"/>
        <a:buFont typeface="StarBats" charset="0"/>
        <a:buChar char="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38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438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438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438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438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7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8.tiff"/><Relationship Id="rId5" Type="http://schemas.openxmlformats.org/officeDocument/2006/relationships/image" Target="../media/image29.tiff"/><Relationship Id="rId6" Type="http://schemas.openxmlformats.org/officeDocument/2006/relationships/image" Target="../media/image30.tiff"/><Relationship Id="rId7" Type="http://schemas.openxmlformats.org/officeDocument/2006/relationships/image" Target="../media/image31.tiff"/><Relationship Id="rId8" Type="http://schemas.openxmlformats.org/officeDocument/2006/relationships/image" Target="../media/image32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4" Type="http://schemas.openxmlformats.org/officeDocument/2006/relationships/image" Target="../media/image33.tiff"/><Relationship Id="rId5" Type="http://schemas.openxmlformats.org/officeDocument/2006/relationships/image" Target="../media/image20.tiff"/><Relationship Id="rId6" Type="http://schemas.openxmlformats.org/officeDocument/2006/relationships/image" Target="../media/image21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4" Type="http://schemas.openxmlformats.org/officeDocument/2006/relationships/image" Target="../media/image35.tiff"/><Relationship Id="rId5" Type="http://schemas.openxmlformats.org/officeDocument/2006/relationships/image" Target="../media/image36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tiff"/><Relationship Id="rId5" Type="http://schemas.openxmlformats.org/officeDocument/2006/relationships/image" Target="../media/image39.tiff"/><Relationship Id="rId6" Type="http://schemas.openxmlformats.org/officeDocument/2006/relationships/image" Target="../media/image40.tiff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tiff"/><Relationship Id="rId8" Type="http://schemas.openxmlformats.org/officeDocument/2006/relationships/image" Target="../media/image30.tiff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30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4" Type="http://schemas.openxmlformats.org/officeDocument/2006/relationships/image" Target="../media/image52.tiff"/><Relationship Id="rId5" Type="http://schemas.openxmlformats.org/officeDocument/2006/relationships/image" Target="../media/image53.pdf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2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2.xml"/><Relationship Id="rId6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8" Type="http://schemas.openxmlformats.org/officeDocument/2006/relationships/image" Target="../media/image56.jpe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" Type="http://schemas.openxmlformats.org/officeDocument/2006/relationships/vmlDrawing" Target="../drawings/vmlDrawing1.vml"/><Relationship Id="rId2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23.xml"/><Relationship Id="rId5" Type="http://schemas.openxmlformats.org/officeDocument/2006/relationships/oleObject" Target="../embeddings/oleObject2.bin"/><Relationship Id="rId6" Type="http://schemas.openxmlformats.org/officeDocument/2006/relationships/image" Target="../media/image60.png"/><Relationship Id="rId7" Type="http://schemas.openxmlformats.org/officeDocument/2006/relationships/image" Target="../media/image61.tiff"/><Relationship Id="rId1" Type="http://schemas.openxmlformats.org/officeDocument/2006/relationships/vmlDrawing" Target="../drawings/vmlDrawing2.vml"/><Relationship Id="rId2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25.xml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68.png"/><Relationship Id="rId6" Type="http://schemas.openxmlformats.org/officeDocument/2006/relationships/image" Target="../media/image75.png"/><Relationship Id="rId7" Type="http://schemas.openxmlformats.org/officeDocument/2006/relationships/image" Target="../media/image76.tiff"/><Relationship Id="rId8" Type="http://schemas.openxmlformats.org/officeDocument/2006/relationships/image" Target="../media/image77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7.xml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4" Type="http://schemas.openxmlformats.org/officeDocument/2006/relationships/image" Target="../media/image56.jpe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tiff"/><Relationship Id="rId5" Type="http://schemas.openxmlformats.org/officeDocument/2006/relationships/image" Target="../media/image86.tiff"/><Relationship Id="rId6" Type="http://schemas.openxmlformats.org/officeDocument/2006/relationships/image" Target="../media/image87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df"/><Relationship Id="rId4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df"/><Relationship Id="rId4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df"/><Relationship Id="rId4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5" Type="http://schemas.openxmlformats.org/officeDocument/2006/relationships/image" Target="../media/image10.pdf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63.png"/><Relationship Id="rId5" Type="http://schemas.openxmlformats.org/officeDocument/2006/relationships/image" Target="../media/image97.pdf"/><Relationship Id="rId6" Type="http://schemas.openxmlformats.org/officeDocument/2006/relationships/image" Target="../media/image1011.png"/><Relationship Id="rId7" Type="http://schemas.openxmlformats.org/officeDocument/2006/relationships/image" Target="../media/image98.tiff"/><Relationship Id="rId8" Type="http://schemas.openxmlformats.org/officeDocument/2006/relationships/image" Target="../media/image99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df"/><Relationship Id="rId4" Type="http://schemas.openxmlformats.org/officeDocument/2006/relationships/image" Target="../media/image101.png"/><Relationship Id="rId5" Type="http://schemas.openxmlformats.org/officeDocument/2006/relationships/image" Target="../media/image102.pdf"/><Relationship Id="rId6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gif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4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5" Type="http://schemas.openxmlformats.org/officeDocument/2006/relationships/image" Target="../media/image17.tiff"/><Relationship Id="rId6" Type="http://schemas.openxmlformats.org/officeDocument/2006/relationships/image" Target="../media/image18.tiff"/><Relationship Id="rId7" Type="http://schemas.openxmlformats.org/officeDocument/2006/relationships/image" Target="../media/image19.tiff"/><Relationship Id="rId8" Type="http://schemas.openxmlformats.org/officeDocument/2006/relationships/image" Target="../media/image20.tiff"/><Relationship Id="rId9" Type="http://schemas.openxmlformats.org/officeDocument/2006/relationships/image" Target="../media/image21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4" Type="http://schemas.openxmlformats.org/officeDocument/2006/relationships/image" Target="../media/image23.tiff"/><Relationship Id="rId5" Type="http://schemas.openxmlformats.org/officeDocument/2006/relationships/image" Target="../media/image24.tiff"/><Relationship Id="rId6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22.tiff"/><Relationship Id="rId5" Type="http://schemas.openxmlformats.org/officeDocument/2006/relationships/image" Target="../media/image23.tiff"/><Relationship Id="rId6" Type="http://schemas.openxmlformats.org/officeDocument/2006/relationships/image" Target="../media/image26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Ecole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00"/>
            <a:ext cx="9144000" cy="6540500"/>
          </a:xfrm>
          <a:prstGeom prst="rect">
            <a:avLst/>
          </a:prstGeom>
        </p:spPr>
      </p:pic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534400" cy="1981200"/>
          </a:xfrm>
          <a:prstGeom prst="rect">
            <a:avLst/>
          </a:prstGeom>
          <a:noFill/>
          <a:ln w="18415">
            <a:solidFill>
              <a:srgbClr val="00FF00"/>
            </a:solidFill>
            <a:miter lim="800000"/>
            <a:headEnd/>
            <a:tailEnd/>
          </a:ln>
          <a:effectLst>
            <a:outerShdw blurRad="63500" dist="181246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kumimoji="0" lang="en-US" b="0" i="0">
              <a:solidFill>
                <a:schemeClr val="tx1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576635"/>
            <a:ext cx="9144000" cy="1324166"/>
          </a:xfrm>
          <a:prstGeom prst="rect">
            <a:avLst/>
          </a:prstGeom>
          <a:solidFill>
            <a:schemeClr val="accent3">
              <a:lumMod val="75000"/>
              <a:alpha val="62000"/>
            </a:schemeClr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ja-JP" sz="4000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Averaging Inhomogeneous Cosmologies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57400" y="2209800"/>
            <a:ext cx="4876800" cy="493170"/>
          </a:xfrm>
          <a:prstGeom prst="rect">
            <a:avLst/>
          </a:prstGeom>
          <a:solidFill>
            <a:schemeClr val="hlink"/>
          </a:solidFill>
          <a:ln w="38100">
            <a:noFill/>
            <a:miter lim="800000"/>
            <a:headEnd/>
            <a:tailEnd/>
          </a:ln>
        </p:spPr>
        <p:txBody>
          <a:bodyPr wrap="square" lIns="92160" tIns="46080" rIns="92160" bIns="46080" anchor="ctr" anchorCtr="1">
            <a:prstTxWarp prst="textNoShape">
              <a:avLst/>
            </a:prstTxWarp>
            <a:spAutoFit/>
          </a:bodyPr>
          <a:lstStyle/>
          <a:p>
            <a:pPr algn="l">
              <a:buSzPct val="91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0" lang="ja-JP" altLang="en-GB" sz="26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GB" altLang="ja-JP" sz="26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Thomas </a:t>
            </a:r>
            <a:r>
              <a:rPr kumimoji="0" lang="en-GB" altLang="ja-JP" sz="26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Buchert</a:t>
            </a:r>
            <a:r>
              <a:rPr kumimoji="0" lang="en-GB" altLang="ja-JP" sz="26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,  </a:t>
            </a:r>
            <a:r>
              <a:rPr kumimoji="0" lang="en-GB" altLang="ja-JP" sz="26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CRALyon</a:t>
            </a:r>
            <a:endParaRPr kumimoji="0" lang="en-GB" altLang="ja-JP" sz="2600" b="0" i="0" dirty="0">
              <a:solidFill>
                <a:schemeClr val="accent4">
                  <a:lumMod val="75000"/>
                  <a:lumOff val="25000"/>
                </a:schemeClr>
              </a:solidFill>
              <a:latin typeface="Times" charset="0"/>
              <a:ea typeface="MS PGothic" pitchFamily="34" charset="-128"/>
              <a:cs typeface="MS PGothic" pitchFamily="34" charset="-128"/>
            </a:endParaRPr>
          </a:p>
        </p:txBody>
      </p:sp>
      <p:sp useBgFill="1">
        <p:nvSpPr>
          <p:cNvPr id="16389" name="Text Box 19"/>
          <p:cNvSpPr txBox="1">
            <a:spLocks noChangeArrowheads="1"/>
          </p:cNvSpPr>
          <p:nvPr/>
        </p:nvSpPr>
        <p:spPr bwMode="auto">
          <a:xfrm>
            <a:off x="2057400" y="5419272"/>
            <a:ext cx="4800600" cy="1201055"/>
          </a:xfrm>
          <a:prstGeom prst="rect">
            <a:avLst/>
          </a:prstGeom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square" lIns="92160" tIns="46080" rIns="92160" bIns="46080" anchor="ctr" anchorCtr="1">
            <a:prstTxWarp prst="textNoShape">
              <a:avLst/>
            </a:prstTxWarp>
            <a:spAutoFit/>
            <a:flatTx/>
          </a:bodyPr>
          <a:lstStyle/>
          <a:p>
            <a:pPr algn="l">
              <a:buSzPct val="9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0" lang="en-GB" altLang="ja-JP" sz="24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ucidasans" charset="0"/>
                <a:ea typeface="MS PGothic" pitchFamily="34" charset="-128"/>
                <a:cs typeface="MS PGothic" pitchFamily="34" charset="-128"/>
              </a:rPr>
              <a:t>     </a:t>
            </a:r>
            <a:r>
              <a:rPr kumimoji="0" lang="en-GB" altLang="ja-JP" sz="24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ucidasans" charset="0"/>
                <a:ea typeface="MS PGothic" pitchFamily="34" charset="-128"/>
                <a:cs typeface="MS PGothic" pitchFamily="34" charset="-128"/>
              </a:rPr>
              <a:t>XII</a:t>
            </a:r>
            <a:r>
              <a:rPr kumimoji="0" lang="en-GB" altLang="ja-JP" sz="2400" b="0" i="0" baseline="30000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ucidasans" charset="0"/>
                <a:ea typeface="MS PGothic" pitchFamily="34" charset="-128"/>
                <a:cs typeface="MS PGothic" pitchFamily="34" charset="-128"/>
              </a:rPr>
              <a:t>th</a:t>
            </a:r>
            <a:r>
              <a:rPr kumimoji="0" lang="en-GB" altLang="ja-JP" sz="24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ucidasans" charset="0"/>
                <a:ea typeface="MS PGothic" pitchFamily="34" charset="-128"/>
                <a:cs typeface="MS PGothic" pitchFamily="34" charset="-128"/>
              </a:rPr>
              <a:t> School of Cosmology</a:t>
            </a:r>
          </a:p>
          <a:p>
            <a:pPr algn="l">
              <a:buSzPct val="9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0" lang="en-GB" altLang="ja-JP" sz="24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ucidasans" charset="0"/>
                <a:ea typeface="MS PGothic" pitchFamily="34" charset="-128"/>
                <a:cs typeface="MS PGothic" pitchFamily="34" charset="-128"/>
              </a:rPr>
              <a:t>              IESC </a:t>
            </a:r>
            <a:r>
              <a:rPr kumimoji="0" lang="en-GB" altLang="ja-JP" sz="24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ucidasans" charset="0"/>
                <a:ea typeface="MS PGothic" pitchFamily="34" charset="-128"/>
                <a:cs typeface="MS PGothic" pitchFamily="34" charset="-128"/>
              </a:rPr>
              <a:t>Cargèse</a:t>
            </a:r>
            <a:endParaRPr kumimoji="0" lang="en-GB" altLang="ja-JP" sz="2400" b="0" i="0" dirty="0" smtClean="0">
              <a:solidFill>
                <a:schemeClr val="accent4">
                  <a:lumMod val="65000"/>
                  <a:lumOff val="35000"/>
                </a:schemeClr>
              </a:solidFill>
              <a:latin typeface="Lucidasans" charset="0"/>
              <a:ea typeface="MS PGothic" pitchFamily="34" charset="-128"/>
              <a:cs typeface="MS PGothic" pitchFamily="34" charset="-128"/>
            </a:endParaRPr>
          </a:p>
          <a:p>
            <a:pPr algn="l">
              <a:buSzPct val="9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0" lang="en-GB" altLang="ja-JP" sz="24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ucidasans" charset="0"/>
                <a:ea typeface="MS PGothic" pitchFamily="34" charset="-128"/>
                <a:cs typeface="MS PGothic" pitchFamily="34" charset="-128"/>
              </a:rPr>
              <a:t>              </a:t>
            </a:r>
            <a:r>
              <a:rPr kumimoji="0" lang="en-GB" altLang="ja-JP" sz="2000" b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ucidasans" charset="0"/>
                <a:ea typeface="MS PGothic" pitchFamily="34" charset="-128"/>
                <a:cs typeface="MS PGothic" pitchFamily="34" charset="-128"/>
              </a:rPr>
              <a:t>September </a:t>
            </a:r>
            <a:r>
              <a:rPr kumimoji="0" lang="en-US" altLang="ja-JP" sz="2000" b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ucidasans" charset="0"/>
                <a:ea typeface="MS PGothic" pitchFamily="34" charset="-128"/>
                <a:cs typeface="MS PGothic" pitchFamily="34" charset="-128"/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905000"/>
            <a:ext cx="7467600" cy="469265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</p:pic>
      <p:sp>
        <p:nvSpPr>
          <p:cNvPr id="84996" name="Line 9"/>
          <p:cNvSpPr>
            <a:spLocks noChangeShapeType="1"/>
          </p:cNvSpPr>
          <p:nvPr/>
        </p:nvSpPr>
        <p:spPr bwMode="auto">
          <a:xfrm>
            <a:off x="2286000" y="4267200"/>
            <a:ext cx="16764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4997" name="Line 10"/>
          <p:cNvSpPr>
            <a:spLocks noChangeShapeType="1"/>
          </p:cNvSpPr>
          <p:nvPr/>
        </p:nvSpPr>
        <p:spPr bwMode="auto">
          <a:xfrm>
            <a:off x="533400" y="5486400"/>
            <a:ext cx="21336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24021" y="685800"/>
            <a:ext cx="7432505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Volume acceleration despite local deceleration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0" y="3810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18498" y="283158"/>
            <a:ext cx="184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90565" y="685800"/>
            <a:ext cx="5444456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Averaged Cosmological Equations 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2" name="Rechteck 21"/>
          <p:cNvSpPr/>
          <p:nvPr/>
        </p:nvSpPr>
        <p:spPr bwMode="auto">
          <a:xfrm>
            <a:off x="1639350" y="4565236"/>
            <a:ext cx="822960" cy="822960"/>
          </a:xfrm>
          <a:prstGeom prst="rect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9" name="Rechteck 28"/>
          <p:cNvSpPr/>
          <p:nvPr/>
        </p:nvSpPr>
        <p:spPr bwMode="auto">
          <a:xfrm>
            <a:off x="0" y="3810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pic>
        <p:nvPicPr>
          <p:cNvPr id="15" name="Bild 14" descr="ray4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752600"/>
            <a:ext cx="5943600" cy="990600"/>
          </a:xfrm>
          <a:prstGeom prst="rect">
            <a:avLst/>
          </a:prstGeom>
        </p:spPr>
      </p:pic>
      <p:pic>
        <p:nvPicPr>
          <p:cNvPr id="11" name="Bild 10" descr="scale factor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19400"/>
            <a:ext cx="2590800" cy="1066800"/>
          </a:xfrm>
          <a:prstGeom prst="rect">
            <a:avLst/>
          </a:prstGeom>
        </p:spPr>
      </p:pic>
      <p:pic>
        <p:nvPicPr>
          <p:cNvPr id="16" name="Bild 15" descr="acc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2819400"/>
            <a:ext cx="3505200" cy="1066800"/>
          </a:xfrm>
          <a:prstGeom prst="rect">
            <a:avLst/>
          </a:prstGeom>
        </p:spPr>
      </p:pic>
      <p:pic>
        <p:nvPicPr>
          <p:cNvPr id="17" name="Bild 16" descr="Q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3886200"/>
            <a:ext cx="3263900" cy="749300"/>
          </a:xfrm>
          <a:prstGeom prst="rect">
            <a:avLst/>
          </a:prstGeom>
          <a:ln w="44450">
            <a:solidFill>
              <a:srgbClr val="0000FF"/>
            </a:solidFill>
          </a:ln>
        </p:spPr>
      </p:pic>
      <p:pic>
        <p:nvPicPr>
          <p:cNvPr id="18" name="Bild 17" descr="dot a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876800"/>
            <a:ext cx="6896100" cy="1143000"/>
          </a:xfrm>
          <a:prstGeom prst="rect">
            <a:avLst/>
          </a:prstGeom>
        </p:spPr>
      </p:pic>
      <p:pic>
        <p:nvPicPr>
          <p:cNvPr id="19" name="Bild 18" descr="hubble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800" y="4876800"/>
            <a:ext cx="1981200" cy="1143000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66800" y="4038600"/>
            <a:ext cx="4405284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Kinematical </a:t>
            </a:r>
            <a:r>
              <a:rPr lang="en-US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Backreaction</a:t>
            </a: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: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454587" y="685800"/>
            <a:ext cx="3716419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Physical Interpretation 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2" name="Rechteck 21"/>
          <p:cNvSpPr/>
          <p:nvPr/>
        </p:nvSpPr>
        <p:spPr bwMode="auto">
          <a:xfrm>
            <a:off x="1639350" y="4565236"/>
            <a:ext cx="822960" cy="822960"/>
          </a:xfrm>
          <a:prstGeom prst="rect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9" name="Rechteck 28"/>
          <p:cNvSpPr/>
          <p:nvPr/>
        </p:nvSpPr>
        <p:spPr bwMode="auto">
          <a:xfrm>
            <a:off x="0" y="3810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pic>
        <p:nvPicPr>
          <p:cNvPr id="16" name="Bild 15" descr="acc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3505200" cy="1066800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33400" y="4038600"/>
            <a:ext cx="3763933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Positive </a:t>
            </a:r>
            <a:r>
              <a:rPr lang="en-US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Backreaction</a:t>
            </a: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: 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pic>
        <p:nvPicPr>
          <p:cNvPr id="14" name="Bild 13" descr="Qinterpretation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819400"/>
            <a:ext cx="5842000" cy="825500"/>
          </a:xfrm>
          <a:prstGeom prst="rect">
            <a:avLst/>
          </a:prstGeom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276293" y="4038600"/>
            <a:ext cx="2884310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00FF"/>
                </a:solidFill>
                <a:latin typeface="Franklin Gothic Medium"/>
                <a:ea typeface="Arial" charset="0"/>
                <a:cs typeface="Arial" charset="0"/>
              </a:rPr>
              <a:t>acts accelerating  </a:t>
            </a:r>
            <a:endParaRPr lang="en-US" sz="2800" dirty="0">
              <a:solidFill>
                <a:srgbClr val="0000FF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533400" y="4648200"/>
            <a:ext cx="3978642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Negative </a:t>
            </a:r>
            <a:r>
              <a:rPr lang="en-US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Backreaction</a:t>
            </a: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: 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253677" y="4648200"/>
            <a:ext cx="2899739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00FF"/>
                </a:solidFill>
                <a:latin typeface="Franklin Gothic Medium"/>
                <a:ea typeface="Arial" charset="0"/>
                <a:cs typeface="Arial" charset="0"/>
              </a:rPr>
              <a:t>acts decelerating  </a:t>
            </a:r>
            <a:endParaRPr lang="en-US" sz="2800" dirty="0">
              <a:solidFill>
                <a:srgbClr val="0000FF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pic>
        <p:nvPicPr>
          <p:cNvPr id="30" name="Bild 29" descr="shear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905000"/>
            <a:ext cx="1739900" cy="381000"/>
          </a:xfrm>
          <a:prstGeom prst="rect">
            <a:avLst/>
          </a:prstGeom>
        </p:spPr>
      </p:pic>
      <p:pic>
        <p:nvPicPr>
          <p:cNvPr id="31" name="Bild 30" descr="vort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1905000"/>
            <a:ext cx="1803400" cy="381000"/>
          </a:xfrm>
          <a:prstGeom prst="rect">
            <a:avLst/>
          </a:prstGeom>
        </p:spPr>
      </p:pic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-76200" y="5562600"/>
            <a:ext cx="7315200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Large / Intermediate / Small Scales :  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846775" y="6096000"/>
            <a:ext cx="8297225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E2C53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Franklin Gothic Medium"/>
                <a:ea typeface="Arial" charset="0"/>
                <a:cs typeface="Arial" charset="0"/>
              </a:rPr>
              <a:t>Dominance of Expansion Variance / Shear / </a:t>
            </a:r>
            <a:r>
              <a:rPr lang="en-US" sz="2800" dirty="0" err="1" smtClean="0">
                <a:solidFill>
                  <a:srgbClr val="E2C53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Franklin Gothic Medium"/>
                <a:ea typeface="Arial" charset="0"/>
                <a:cs typeface="Arial" charset="0"/>
              </a:rPr>
              <a:t>Vorticity</a:t>
            </a:r>
            <a:r>
              <a:rPr lang="en-US" sz="2800" dirty="0" smtClean="0">
                <a:solidFill>
                  <a:srgbClr val="E2C53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Franklin Gothic Medium"/>
                <a:ea typeface="Arial" charset="0"/>
                <a:cs typeface="Arial" charset="0"/>
              </a:rPr>
              <a:t>  </a:t>
            </a:r>
            <a:endParaRPr lang="en-US" sz="2800" dirty="0">
              <a:solidFill>
                <a:srgbClr val="E2C53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Franklin Gothic Medium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6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447800" y="762000"/>
            <a:ext cx="5605583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How to treat boundary conditions ? 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2" name="Rechteck 21"/>
          <p:cNvSpPr/>
          <p:nvPr/>
        </p:nvSpPr>
        <p:spPr bwMode="auto">
          <a:xfrm>
            <a:off x="1639350" y="4565236"/>
            <a:ext cx="822960" cy="822960"/>
          </a:xfrm>
          <a:prstGeom prst="rect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9" name="Rechteck 28"/>
          <p:cNvSpPr/>
          <p:nvPr/>
        </p:nvSpPr>
        <p:spPr bwMode="auto">
          <a:xfrm>
            <a:off x="0" y="3810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pic>
        <p:nvPicPr>
          <p:cNvPr id="10" name="Bild 9" descr="periodic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429000"/>
            <a:ext cx="6223000" cy="3098800"/>
          </a:xfrm>
          <a:prstGeom prst="rect">
            <a:avLst/>
          </a:prstGeom>
        </p:spPr>
      </p:pic>
      <p:pic>
        <p:nvPicPr>
          <p:cNvPr id="11" name="Bild 10" descr="poisson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88" y="1768475"/>
            <a:ext cx="2298700" cy="787400"/>
          </a:xfrm>
          <a:prstGeom prst="rect">
            <a:avLst/>
          </a:prstGeom>
        </p:spPr>
      </p:pic>
      <p:pic>
        <p:nvPicPr>
          <p:cNvPr id="12" name="Bild 11" descr="laplac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1752600"/>
            <a:ext cx="1524000" cy="7620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124200" y="1828800"/>
            <a:ext cx="4299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</a:t>
            </a:r>
            <a:r>
              <a:rPr lang="de-DE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</a:t>
            </a:r>
            <a:r>
              <a:rPr lang="de-DE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</a:t>
            </a:r>
            <a:r>
              <a:rPr lang="de-DE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de-DE" sz="1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gravitational</a:t>
            </a:r>
            <a:r>
              <a:rPr lang="de-DE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potential </a:t>
            </a:r>
          </a:p>
          <a:p>
            <a:r>
              <a:rPr lang="de-DE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</a:t>
            </a:r>
            <a:r>
              <a:rPr lang="de-DE" sz="1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arbitrary</a:t>
            </a:r>
            <a:r>
              <a:rPr lang="de-DE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harmonic</a:t>
            </a:r>
            <a:r>
              <a:rPr lang="de-DE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potential A</a:t>
            </a:r>
            <a:endParaRPr lang="de-DE" sz="1800" b="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90600" y="266700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LcParenR"/>
            </a:pPr>
            <a:r>
              <a:rPr lang="de-DE" sz="1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Asymptotic</a:t>
            </a:r>
            <a:r>
              <a:rPr lang="de-DE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fall-off</a:t>
            </a:r>
            <a:r>
              <a:rPr lang="de-DE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conditions</a:t>
            </a:r>
            <a:r>
              <a:rPr lang="de-DE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de-DE" sz="1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ii) </a:t>
            </a:r>
            <a:r>
              <a:rPr lang="de-DE" sz="1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periodic</a:t>
            </a:r>
            <a:r>
              <a:rPr lang="de-DE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functions</a:t>
            </a:r>
            <a:r>
              <a:rPr lang="de-DE" sz="1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400050" indent="-400050"/>
            <a:endParaRPr lang="de-DE" sz="1800" b="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1295400" y="5486400"/>
            <a:ext cx="6858000" cy="15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60" tIns="46080" rIns="92160" bIns="46080">
            <a:prstTxWarp prst="textNoShape">
              <a:avLst/>
            </a:prstTxWarp>
            <a:spAutoFit/>
          </a:bodyPr>
          <a:lstStyle/>
          <a:p>
            <a:pPr algn="l">
              <a:buSzPct val="82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ja-JP" sz="24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MS PGothic" pitchFamily="34" charset="-128"/>
                <a:cs typeface="MS PGothic" pitchFamily="34" charset="-128"/>
              </a:rPr>
              <a:t>global, scale-independent background is our choice </a:t>
            </a:r>
          </a:p>
          <a:p>
            <a:pPr algn="l">
              <a:buSzPct val="82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ja-JP" sz="24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MS PGothic" pitchFamily="34" charset="-128"/>
                <a:cs typeface="MS PGothic" pitchFamily="34" charset="-128"/>
              </a:rPr>
              <a:t>structures do not interact with the background</a:t>
            </a:r>
          </a:p>
          <a:p>
            <a:pPr algn="l">
              <a:buSzPct val="82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ja-JP" sz="24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MS PGothic" pitchFamily="34" charset="-128"/>
                <a:cs typeface="MS PGothic" pitchFamily="34" charset="-128"/>
              </a:rPr>
              <a:t>structures average out on the background</a:t>
            </a:r>
            <a:endParaRPr kumimoji="0" lang="en-US" altLang="ja-JP" sz="24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algn="l">
              <a:buSzPct val="82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GB" altLang="ja-JP" sz="2400" b="0" i="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Lucidasans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73417" name="AutoShape 9"/>
          <p:cNvSpPr>
            <a:spLocks noChangeArrowheads="1"/>
          </p:cNvSpPr>
          <p:nvPr/>
        </p:nvSpPr>
        <p:spPr bwMode="auto">
          <a:xfrm>
            <a:off x="5257800" y="2971800"/>
            <a:ext cx="2590800" cy="2362200"/>
          </a:xfrm>
          <a:prstGeom prst="cube">
            <a:avLst>
              <a:gd name="adj" fmla="val 25000"/>
            </a:avLst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3418" name="AutoShape 10"/>
          <p:cNvSpPr>
            <a:spLocks noChangeArrowheads="1"/>
          </p:cNvSpPr>
          <p:nvPr/>
        </p:nvSpPr>
        <p:spPr bwMode="auto">
          <a:xfrm>
            <a:off x="1219200" y="2971800"/>
            <a:ext cx="2590800" cy="2362200"/>
          </a:xfrm>
          <a:prstGeom prst="cube">
            <a:avLst>
              <a:gd name="adj" fmla="val 25000"/>
            </a:avLst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7341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581400"/>
            <a:ext cx="198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000000">
                <a:alpha val="50000"/>
              </a:srgbClr>
            </a:prstShdw>
          </a:effectLst>
        </p:spPr>
      </p:pic>
      <p:pic>
        <p:nvPicPr>
          <p:cNvPr id="27342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5814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000000">
                <a:alpha val="50000"/>
              </a:srgbClr>
            </a:prstShdw>
          </a:effectLst>
        </p:spPr>
      </p:pic>
      <p:sp>
        <p:nvSpPr>
          <p:cNvPr id="273422" name="AutoShape 14"/>
          <p:cNvSpPr>
            <a:spLocks noChangeArrowheads="1"/>
          </p:cNvSpPr>
          <p:nvPr/>
        </p:nvSpPr>
        <p:spPr bwMode="auto">
          <a:xfrm>
            <a:off x="3200400" y="2971800"/>
            <a:ext cx="2667000" cy="2362200"/>
          </a:xfrm>
          <a:prstGeom prst="cube">
            <a:avLst>
              <a:gd name="adj" fmla="val 25000"/>
            </a:avLst>
          </a:prstGeom>
          <a:noFill/>
          <a:ln w="63500">
            <a:solidFill>
              <a:srgbClr val="FFFF1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7342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581400"/>
            <a:ext cx="198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000000">
                <a:alpha val="50000"/>
              </a:srgbClr>
            </a:prstShdw>
          </a:effec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762999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Integral Properties of Newtonian Models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pic>
        <p:nvPicPr>
          <p:cNvPr id="15" name="Bild 14" descr="peculiar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762000"/>
            <a:ext cx="3517900" cy="609600"/>
          </a:xfrm>
          <a:prstGeom prst="rect">
            <a:avLst/>
          </a:prstGeom>
        </p:spPr>
      </p:pic>
      <p:pic>
        <p:nvPicPr>
          <p:cNvPr id="16" name="Bild 15" descr="inv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447800"/>
            <a:ext cx="4991100" cy="1066800"/>
          </a:xfrm>
          <a:prstGeom prst="rect">
            <a:avLst/>
          </a:prstGeom>
        </p:spPr>
      </p:pic>
      <p:pic>
        <p:nvPicPr>
          <p:cNvPr id="17" name="Bild 16" descr="qpec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2590800"/>
            <a:ext cx="4140200" cy="736600"/>
          </a:xfrm>
          <a:prstGeom prst="rect">
            <a:avLst/>
          </a:prstGeom>
        </p:spPr>
      </p:pic>
      <p:pic>
        <p:nvPicPr>
          <p:cNvPr id="14" name="Picture 17" descr="MUFFIL-1_Verheftung_und_Form_des_2-Toru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685800"/>
            <a:ext cx="6934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6" grpId="0"/>
      <p:bldP spid="273417" grpId="0" animBg="1"/>
      <p:bldP spid="273418" grpId="0" animBg="1"/>
      <p:bldP spid="2734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2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4953000"/>
            <a:ext cx="8534399" cy="1014413"/>
          </a:xfrm>
          <a:prstGeom prst="rect">
            <a:avLst/>
          </a:prstGeom>
          <a:ln w="50800">
            <a:noFill/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342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5029200"/>
            <a:ext cx="8567738" cy="923925"/>
          </a:xfrm>
          <a:prstGeom prst="rect">
            <a:avLst/>
          </a:prstGeom>
          <a:ln w="50800">
            <a:noFill/>
            <a:prstDash val="dash"/>
            <a:miter lim="800000"/>
            <a:headEnd/>
            <a:tailEnd/>
          </a:ln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762999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Properties of </a:t>
            </a:r>
            <a:r>
              <a:rPr lang="en-US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Backreaction</a:t>
            </a: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in Euclidean Space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pic>
        <p:nvPicPr>
          <p:cNvPr id="13" name="Bild 12" descr="divergence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838200"/>
            <a:ext cx="8509000" cy="2971800"/>
          </a:xfrm>
          <a:prstGeom prst="rect">
            <a:avLst/>
          </a:prstGeom>
        </p:spPr>
      </p:pic>
      <p:pic>
        <p:nvPicPr>
          <p:cNvPr id="7" name="Bild 6" descr="Q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200" y="3962400"/>
            <a:ext cx="3263900" cy="749300"/>
          </a:xfrm>
          <a:prstGeom prst="rect">
            <a:avLst/>
          </a:prstGeom>
          <a:ln w="44450">
            <a:solidFill>
              <a:srgbClr val="0000FF"/>
            </a:solidFill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3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278188"/>
            <a:ext cx="5029200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143000"/>
            <a:ext cx="327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4572000" y="2667000"/>
            <a:ext cx="3271838" cy="43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60" tIns="46080" rIns="92160" bIns="46080">
            <a:prstTxWarp prst="textNoShape">
              <a:avLst/>
            </a:prstTxWarp>
            <a:spAutoFit/>
          </a:bodyPr>
          <a:lstStyle/>
          <a:p>
            <a:pPr algn="l">
              <a:buSzPct val="8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ja-JP" sz="2200" b="0" i="0" dirty="0" err="1">
                <a:solidFill>
                  <a:srgbClr val="00D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sans" charset="0"/>
                <a:ea typeface="MS PGothic" pitchFamily="34" charset="-128"/>
                <a:cs typeface="MS PGothic" pitchFamily="34" charset="-128"/>
              </a:rPr>
              <a:t>Minkowski</a:t>
            </a:r>
            <a:r>
              <a:rPr kumimoji="0" lang="en-GB" altLang="ja-JP" sz="2200" b="0" i="0" dirty="0" smtClean="0">
                <a:solidFill>
                  <a:srgbClr val="00D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sans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GB" altLang="ja-JP" sz="2200" b="0" i="0" dirty="0" err="1" smtClean="0">
                <a:solidFill>
                  <a:srgbClr val="00D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sans" charset="0"/>
                <a:ea typeface="MS PGothic" pitchFamily="34" charset="-128"/>
                <a:cs typeface="MS PGothic" pitchFamily="34" charset="-128"/>
              </a:rPr>
              <a:t>Functionals</a:t>
            </a:r>
            <a:endParaRPr kumimoji="0" lang="en-GB" altLang="ja-JP" sz="2200" b="0" i="0" dirty="0">
              <a:solidFill>
                <a:srgbClr val="00D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sans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4191000" y="1524000"/>
            <a:ext cx="4278313" cy="94615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AF0515"/>
                </a:solidFill>
              </a:rPr>
              <a:t>Integral Properties </a:t>
            </a:r>
          </a:p>
          <a:p>
            <a:r>
              <a:rPr lang="en-US" sz="2800">
                <a:solidFill>
                  <a:srgbClr val="AF0515"/>
                </a:solidFill>
              </a:rPr>
              <a:t>of an averaging domain</a:t>
            </a:r>
            <a:r>
              <a:rPr lang="en-US" sz="2800">
                <a:solidFill>
                  <a:srgbClr val="2BB400"/>
                </a:solidFill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304138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85800" y="3581400"/>
            <a:ext cx="3276600" cy="3048000"/>
          </a:xfrm>
        </p:spPr>
      </p:pic>
      <p:sp>
        <p:nvSpPr>
          <p:cNvPr id="304140" name="Freeform 12"/>
          <p:cNvSpPr>
            <a:spLocks/>
          </p:cNvSpPr>
          <p:nvPr/>
        </p:nvSpPr>
        <p:spPr bwMode="auto">
          <a:xfrm>
            <a:off x="762000" y="4191000"/>
            <a:ext cx="1600200" cy="1676400"/>
          </a:xfrm>
          <a:custGeom>
            <a:avLst/>
            <a:gdLst>
              <a:gd name="T0" fmla="*/ 0 w 3758"/>
              <a:gd name="T1" fmla="*/ 2147483647 h 2889"/>
              <a:gd name="T2" fmla="*/ 2147483647 w 3758"/>
              <a:gd name="T3" fmla="*/ 2147483647 h 2889"/>
              <a:gd name="T4" fmla="*/ 2147483647 w 3758"/>
              <a:gd name="T5" fmla="*/ 2147483647 h 2889"/>
              <a:gd name="T6" fmla="*/ 2147483647 w 3758"/>
              <a:gd name="T7" fmla="*/ 2147483647 h 2889"/>
              <a:gd name="T8" fmla="*/ 2147483647 w 3758"/>
              <a:gd name="T9" fmla="*/ 2147483647 h 2889"/>
              <a:gd name="T10" fmla="*/ 2147483647 w 3758"/>
              <a:gd name="T11" fmla="*/ 2147483647 h 2889"/>
              <a:gd name="T12" fmla="*/ 2147483647 w 3758"/>
              <a:gd name="T13" fmla="*/ 2147483647 h 2889"/>
              <a:gd name="T14" fmla="*/ 2147483647 w 3758"/>
              <a:gd name="T15" fmla="*/ 2147483647 h 2889"/>
              <a:gd name="T16" fmla="*/ 2147483647 w 3758"/>
              <a:gd name="T17" fmla="*/ 2147483647 h 2889"/>
              <a:gd name="T18" fmla="*/ 2147483647 w 3758"/>
              <a:gd name="T19" fmla="*/ 2147483647 h 2889"/>
              <a:gd name="T20" fmla="*/ 2147483647 w 3758"/>
              <a:gd name="T21" fmla="*/ 0 h 2889"/>
              <a:gd name="T22" fmla="*/ 2147483647 w 3758"/>
              <a:gd name="T23" fmla="*/ 2147483647 h 2889"/>
              <a:gd name="T24" fmla="*/ 2147483647 w 3758"/>
              <a:gd name="T25" fmla="*/ 2147483647 h 2889"/>
              <a:gd name="T26" fmla="*/ 2147483647 w 3758"/>
              <a:gd name="T27" fmla="*/ 2147483647 h 2889"/>
              <a:gd name="T28" fmla="*/ 2147483647 w 3758"/>
              <a:gd name="T29" fmla="*/ 2147483647 h 2889"/>
              <a:gd name="T30" fmla="*/ 2147483647 w 3758"/>
              <a:gd name="T31" fmla="*/ 2147483647 h 2889"/>
              <a:gd name="T32" fmla="*/ 2147483647 w 3758"/>
              <a:gd name="T33" fmla="*/ 2147483647 h 2889"/>
              <a:gd name="T34" fmla="*/ 2147483647 w 3758"/>
              <a:gd name="T35" fmla="*/ 2147483647 h 2889"/>
              <a:gd name="T36" fmla="*/ 2147483647 w 3758"/>
              <a:gd name="T37" fmla="*/ 2147483647 h 2889"/>
              <a:gd name="T38" fmla="*/ 2147483647 w 3758"/>
              <a:gd name="T39" fmla="*/ 2147483647 h 2889"/>
              <a:gd name="T40" fmla="*/ 2147483647 w 3758"/>
              <a:gd name="T41" fmla="*/ 2147483647 h 2889"/>
              <a:gd name="T42" fmla="*/ 2147483647 w 3758"/>
              <a:gd name="T43" fmla="*/ 2147483647 h 2889"/>
              <a:gd name="T44" fmla="*/ 2147483647 w 3758"/>
              <a:gd name="T45" fmla="*/ 2147483647 h 2889"/>
              <a:gd name="T46" fmla="*/ 2147483647 w 3758"/>
              <a:gd name="T47" fmla="*/ 2147483647 h 2889"/>
              <a:gd name="T48" fmla="*/ 2147483647 w 3758"/>
              <a:gd name="T49" fmla="*/ 2147483647 h 2889"/>
              <a:gd name="T50" fmla="*/ 2147483647 w 3758"/>
              <a:gd name="T51" fmla="*/ 2147483647 h 2889"/>
              <a:gd name="T52" fmla="*/ 2147483647 w 3758"/>
              <a:gd name="T53" fmla="*/ 2147483647 h 2889"/>
              <a:gd name="T54" fmla="*/ 2147483647 w 3758"/>
              <a:gd name="T55" fmla="*/ 2147483647 h 2889"/>
              <a:gd name="T56" fmla="*/ 2147483647 w 3758"/>
              <a:gd name="T57" fmla="*/ 2147483647 h 2889"/>
              <a:gd name="T58" fmla="*/ 2147483647 w 3758"/>
              <a:gd name="T59" fmla="*/ 2147483647 h 2889"/>
              <a:gd name="T60" fmla="*/ 2147483647 w 3758"/>
              <a:gd name="T61" fmla="*/ 2147483647 h 2889"/>
              <a:gd name="T62" fmla="*/ 2147483647 w 3758"/>
              <a:gd name="T63" fmla="*/ 2147483647 h 28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58"/>
              <a:gd name="T97" fmla="*/ 0 h 2889"/>
              <a:gd name="T98" fmla="*/ 3758 w 3758"/>
              <a:gd name="T99" fmla="*/ 2889 h 288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58" h="2889">
                <a:moveTo>
                  <a:pt x="0" y="1420"/>
                </a:moveTo>
                <a:cubicBezTo>
                  <a:pt x="73" y="1134"/>
                  <a:pt x="139" y="851"/>
                  <a:pt x="303" y="607"/>
                </a:cubicBezTo>
                <a:cubicBezTo>
                  <a:pt x="391" y="866"/>
                  <a:pt x="215" y="1547"/>
                  <a:pt x="510" y="1116"/>
                </a:cubicBezTo>
                <a:cubicBezTo>
                  <a:pt x="633" y="730"/>
                  <a:pt x="466" y="1116"/>
                  <a:pt x="659" y="1116"/>
                </a:cubicBezTo>
                <a:cubicBezTo>
                  <a:pt x="712" y="1116"/>
                  <a:pt x="687" y="1010"/>
                  <a:pt x="712" y="963"/>
                </a:cubicBezTo>
                <a:cubicBezTo>
                  <a:pt x="739" y="909"/>
                  <a:pt x="779" y="861"/>
                  <a:pt x="814" y="808"/>
                </a:cubicBezTo>
                <a:cubicBezTo>
                  <a:pt x="1052" y="1169"/>
                  <a:pt x="863" y="813"/>
                  <a:pt x="863" y="1622"/>
                </a:cubicBezTo>
                <a:cubicBezTo>
                  <a:pt x="863" y="1825"/>
                  <a:pt x="897" y="2027"/>
                  <a:pt x="914" y="2229"/>
                </a:cubicBezTo>
                <a:cubicBezTo>
                  <a:pt x="1117" y="1820"/>
                  <a:pt x="1266" y="1406"/>
                  <a:pt x="1372" y="963"/>
                </a:cubicBezTo>
                <a:cubicBezTo>
                  <a:pt x="1425" y="742"/>
                  <a:pt x="1460" y="518"/>
                  <a:pt x="1523" y="302"/>
                </a:cubicBezTo>
                <a:cubicBezTo>
                  <a:pt x="1548" y="201"/>
                  <a:pt x="1628" y="0"/>
                  <a:pt x="1628" y="0"/>
                </a:cubicBezTo>
                <a:cubicBezTo>
                  <a:pt x="1611" y="338"/>
                  <a:pt x="1575" y="677"/>
                  <a:pt x="1575" y="1015"/>
                </a:cubicBezTo>
                <a:cubicBezTo>
                  <a:pt x="1575" y="1098"/>
                  <a:pt x="1567" y="1204"/>
                  <a:pt x="1628" y="1266"/>
                </a:cubicBezTo>
                <a:cubicBezTo>
                  <a:pt x="1663" y="1301"/>
                  <a:pt x="1663" y="1165"/>
                  <a:pt x="1676" y="1116"/>
                </a:cubicBezTo>
                <a:cubicBezTo>
                  <a:pt x="1804" y="672"/>
                  <a:pt x="1663" y="1116"/>
                  <a:pt x="1777" y="760"/>
                </a:cubicBezTo>
                <a:cubicBezTo>
                  <a:pt x="1813" y="808"/>
                  <a:pt x="1818" y="909"/>
                  <a:pt x="1878" y="909"/>
                </a:cubicBezTo>
                <a:cubicBezTo>
                  <a:pt x="1931" y="909"/>
                  <a:pt x="1882" y="733"/>
                  <a:pt x="1931" y="760"/>
                </a:cubicBezTo>
                <a:cubicBezTo>
                  <a:pt x="1994" y="791"/>
                  <a:pt x="1963" y="897"/>
                  <a:pt x="1979" y="963"/>
                </a:cubicBezTo>
                <a:cubicBezTo>
                  <a:pt x="2028" y="694"/>
                  <a:pt x="2103" y="461"/>
                  <a:pt x="2182" y="201"/>
                </a:cubicBezTo>
                <a:cubicBezTo>
                  <a:pt x="2530" y="430"/>
                  <a:pt x="2367" y="848"/>
                  <a:pt x="2337" y="1218"/>
                </a:cubicBezTo>
                <a:cubicBezTo>
                  <a:pt x="2381" y="2005"/>
                  <a:pt x="2421" y="2224"/>
                  <a:pt x="2591" y="2888"/>
                </a:cubicBezTo>
                <a:cubicBezTo>
                  <a:pt x="2718" y="2695"/>
                  <a:pt x="2737" y="2502"/>
                  <a:pt x="2793" y="2282"/>
                </a:cubicBezTo>
                <a:cubicBezTo>
                  <a:pt x="2811" y="2062"/>
                  <a:pt x="2824" y="1842"/>
                  <a:pt x="2846" y="1622"/>
                </a:cubicBezTo>
                <a:cubicBezTo>
                  <a:pt x="2860" y="1468"/>
                  <a:pt x="2828" y="1301"/>
                  <a:pt x="2895" y="1165"/>
                </a:cubicBezTo>
                <a:cubicBezTo>
                  <a:pt x="2921" y="1107"/>
                  <a:pt x="2961" y="1266"/>
                  <a:pt x="2996" y="1319"/>
                </a:cubicBezTo>
                <a:cubicBezTo>
                  <a:pt x="3014" y="1403"/>
                  <a:pt x="3037" y="1485"/>
                  <a:pt x="3049" y="1570"/>
                </a:cubicBezTo>
                <a:cubicBezTo>
                  <a:pt x="3071" y="1707"/>
                  <a:pt x="2970" y="1925"/>
                  <a:pt x="3097" y="1978"/>
                </a:cubicBezTo>
                <a:cubicBezTo>
                  <a:pt x="3208" y="2027"/>
                  <a:pt x="3234" y="1776"/>
                  <a:pt x="3301" y="1675"/>
                </a:cubicBezTo>
                <a:cubicBezTo>
                  <a:pt x="3362" y="1587"/>
                  <a:pt x="3402" y="1367"/>
                  <a:pt x="3402" y="1367"/>
                </a:cubicBezTo>
                <a:cubicBezTo>
                  <a:pt x="3524" y="1842"/>
                  <a:pt x="3380" y="1403"/>
                  <a:pt x="3508" y="1319"/>
                </a:cubicBezTo>
                <a:cubicBezTo>
                  <a:pt x="3555" y="1284"/>
                  <a:pt x="3573" y="1420"/>
                  <a:pt x="3610" y="1468"/>
                </a:cubicBezTo>
                <a:cubicBezTo>
                  <a:pt x="3656" y="1420"/>
                  <a:pt x="3722" y="1381"/>
                  <a:pt x="3757" y="1319"/>
                </a:cubicBezTo>
              </a:path>
            </a:pathLst>
          </a:custGeom>
          <a:noFill/>
          <a:ln w="28448">
            <a:solidFill>
              <a:srgbClr val="FFCC00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4136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3962400" y="1143000"/>
            <a:ext cx="5181600" cy="5715000"/>
          </a:xfrm>
          <a:solidFill>
            <a:srgbClr val="00B8FF"/>
          </a:solidFill>
          <a:ln>
            <a:solidFill>
              <a:schemeClr val="tx1"/>
            </a:solidFill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002449" y="381000"/>
            <a:ext cx="7100258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Morphological interpretation of </a:t>
            </a:r>
            <a:r>
              <a:rPr lang="en-US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backreaction</a:t>
            </a: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pic>
        <p:nvPicPr>
          <p:cNvPr id="12" name="Bild 11" descr="Q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3733800"/>
            <a:ext cx="3568700" cy="749300"/>
          </a:xfrm>
          <a:prstGeom prst="rect">
            <a:avLst/>
          </a:prstGeom>
          <a:ln w="44450">
            <a:solidFill>
              <a:srgbClr val="E2C53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decel="1000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/>
      <p:bldP spid="304134" grpId="0"/>
      <p:bldP spid="3041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1451931" y="685800"/>
            <a:ext cx="6376678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Statistical Analysis of galaxy catalogues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0" y="3810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pic>
        <p:nvPicPr>
          <p:cNvPr id="10" name="Bild 9" descr="chipmink_fig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3962400" cy="38862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33400" y="5943600"/>
            <a:ext cx="3056483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Germ-Grain Model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pic>
        <p:nvPicPr>
          <p:cNvPr id="12" name="Bild 11" descr="LR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057400"/>
            <a:ext cx="4941887" cy="32131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419600" y="5562600"/>
            <a:ext cx="45947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i="0" dirty="0" smtClean="0">
                <a:solidFill>
                  <a:srgbClr val="0000FF"/>
                </a:solidFill>
              </a:rPr>
              <a:t>SDSS - DR7 – LRG Sample 700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Mpc/h</a:t>
            </a:r>
            <a:r>
              <a:rPr lang="de-DE" sz="1600" b="0" i="0" dirty="0" smtClean="0">
                <a:solidFill>
                  <a:srgbClr val="0000FF"/>
                </a:solidFill>
              </a:rPr>
              <a:t> :</a:t>
            </a:r>
          </a:p>
          <a:p>
            <a:r>
              <a:rPr lang="de-DE" sz="1600" b="0" i="0" dirty="0" smtClean="0">
                <a:solidFill>
                  <a:srgbClr val="0000FF"/>
                </a:solidFill>
              </a:rPr>
              <a:t>Wiegand,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Buchert</a:t>
            </a:r>
            <a:r>
              <a:rPr lang="de-DE" sz="1600" b="0" i="0" dirty="0" smtClean="0">
                <a:solidFill>
                  <a:srgbClr val="0000FF"/>
                </a:solidFill>
              </a:rPr>
              <a:t>, Ostermann 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arXiv</a:t>
            </a:r>
            <a:r>
              <a:rPr lang="de-DE" sz="1600" b="0" i="0" dirty="0" smtClean="0">
                <a:solidFill>
                  <a:srgbClr val="0000FF"/>
                </a:solidFill>
              </a:rPr>
              <a:t>: 1311.3661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3768363" y="685800"/>
            <a:ext cx="1743799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Summary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07155" y="1981200"/>
            <a:ext cx="8140570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0" i="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Spatial Average on a</a:t>
            </a:r>
            <a:r>
              <a:rPr lang="en-US" sz="24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mass preserving compact </a:t>
            </a:r>
            <a:r>
              <a:rPr lang="en-US" sz="2400" b="0" i="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domain</a:t>
            </a:r>
            <a:r>
              <a:rPr lang="en-US" sz="24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sz="24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delivers scale-dependent acceleration and expansion laws</a:t>
            </a:r>
            <a:endParaRPr lang="en-US" sz="2400" b="0" i="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0" y="3810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10412" y="3200400"/>
            <a:ext cx="7199958" cy="120032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The extra </a:t>
            </a:r>
            <a:r>
              <a:rPr lang="en-US" sz="24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inhomogeneity</a:t>
            </a:r>
            <a:r>
              <a:rPr lang="en-US" sz="24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term is a consequence </a:t>
            </a:r>
          </a:p>
          <a:p>
            <a:pPr>
              <a:defRPr/>
            </a:pPr>
            <a:r>
              <a:rPr lang="en-US" sz="24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of the nonlocal nature of averaging and may lead to </a:t>
            </a:r>
          </a:p>
          <a:p>
            <a:pPr>
              <a:defRPr/>
            </a:pPr>
            <a:r>
              <a:rPr lang="en-US" sz="24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volume acceleration despite local deceleration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53963" y="4800600"/>
            <a:ext cx="7199357" cy="15696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Due to the Euclidean geometry of Newtonian space</a:t>
            </a:r>
          </a:p>
          <a:p>
            <a:pPr>
              <a:defRPr/>
            </a:pPr>
            <a:r>
              <a:rPr lang="en-US" sz="24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this extra term vanishes globally and describes </a:t>
            </a:r>
          </a:p>
          <a:p>
            <a:pPr>
              <a:defRPr/>
            </a:pPr>
            <a:r>
              <a:rPr lang="en-US" sz="24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 scale-dependent morphological cosmic variance </a:t>
            </a:r>
          </a:p>
          <a:p>
            <a:pPr>
              <a:defRPr/>
            </a:pPr>
            <a:r>
              <a:rPr lang="en-US" sz="24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around an assumed background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contents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33600"/>
            <a:ext cx="7543800" cy="1212850"/>
          </a:xfrm>
          <a:prstGeom prst="rect">
            <a:avLst/>
          </a:prstGeom>
        </p:spPr>
      </p:pic>
      <p:pic>
        <p:nvPicPr>
          <p:cNvPr id="11" name="Bild 10" descr="contents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076575"/>
            <a:ext cx="7543800" cy="3781425"/>
          </a:xfrm>
          <a:prstGeom prst="rect">
            <a:avLst/>
          </a:prstGeom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011775" y="762000"/>
            <a:ext cx="3254604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Course 2 - Contents 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2" name="Rechteck 21"/>
          <p:cNvSpPr/>
          <p:nvPr/>
        </p:nvSpPr>
        <p:spPr bwMode="auto">
          <a:xfrm>
            <a:off x="1639350" y="4565236"/>
            <a:ext cx="822960" cy="822960"/>
          </a:xfrm>
          <a:prstGeom prst="rect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3" name="Rechteck 22"/>
          <p:cNvSpPr/>
          <p:nvPr/>
        </p:nvSpPr>
        <p:spPr bwMode="auto">
          <a:xfrm>
            <a:off x="0" y="3505200"/>
            <a:ext cx="9296400" cy="1295400"/>
          </a:xfrm>
          <a:prstGeom prst="rect">
            <a:avLst/>
          </a:prstGeom>
          <a:solidFill>
            <a:srgbClr val="FF4CE4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0" y="5105400"/>
            <a:ext cx="9296400" cy="1219200"/>
          </a:xfrm>
          <a:prstGeom prst="rect">
            <a:avLst/>
          </a:prstGeom>
          <a:solidFill>
            <a:srgbClr val="FF4CE4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pic>
        <p:nvPicPr>
          <p:cNvPr id="12" name="Bild 11" descr="einstein193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0"/>
            <a:ext cx="2057400" cy="21336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 bwMode="auto">
          <a:xfrm>
            <a:off x="0" y="3810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011775" y="685800"/>
            <a:ext cx="3254604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Course 1 - Contents 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pic>
        <p:nvPicPr>
          <p:cNvPr id="19" name="Bild 18" descr="newto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0"/>
            <a:ext cx="1752600" cy="2057400"/>
          </a:xfrm>
          <a:prstGeom prst="rect">
            <a:avLst/>
          </a:prstGeom>
        </p:spPr>
      </p:pic>
      <p:pic>
        <p:nvPicPr>
          <p:cNvPr id="21" name="Bild 20" descr="contents1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057400"/>
            <a:ext cx="7391400" cy="4800600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 bwMode="auto">
          <a:xfrm>
            <a:off x="1639350" y="4565236"/>
            <a:ext cx="822960" cy="822960"/>
          </a:xfrm>
          <a:prstGeom prst="rect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3" name="Rechteck 22"/>
          <p:cNvSpPr/>
          <p:nvPr/>
        </p:nvSpPr>
        <p:spPr bwMode="auto">
          <a:xfrm>
            <a:off x="762000" y="4724400"/>
            <a:ext cx="7391400" cy="228600"/>
          </a:xfrm>
          <a:prstGeom prst="rect">
            <a:avLst/>
          </a:prstGeom>
          <a:solidFill>
            <a:srgbClr val="FF4CE4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762000" y="5181600"/>
            <a:ext cx="7391400" cy="1295400"/>
          </a:xfrm>
          <a:prstGeom prst="rect">
            <a:avLst/>
          </a:prstGeom>
          <a:solidFill>
            <a:srgbClr val="FF4CE4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0" y="3810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AutoShape 2"/>
          <p:cNvSpPr>
            <a:spLocks noChangeArrowheads="1"/>
          </p:cNvSpPr>
          <p:nvPr/>
        </p:nvSpPr>
        <p:spPr bwMode="auto">
          <a:xfrm rot="1200000">
            <a:off x="4916488" y="1987550"/>
            <a:ext cx="3775075" cy="2314575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>
              <a:solidFill>
                <a:srgbClr val="2BB400"/>
              </a:solidFill>
            </a:endParaRPr>
          </a:p>
        </p:txBody>
      </p:sp>
      <p:sp>
        <p:nvSpPr>
          <p:cNvPr id="187396" name="AutoShape 4"/>
          <p:cNvSpPr>
            <a:spLocks noChangeArrowheads="1"/>
          </p:cNvSpPr>
          <p:nvPr/>
        </p:nvSpPr>
        <p:spPr bwMode="auto">
          <a:xfrm>
            <a:off x="0" y="4876800"/>
            <a:ext cx="4953000" cy="1981200"/>
          </a:xfrm>
          <a:prstGeom prst="parallelogram">
            <a:avLst>
              <a:gd name="adj" fmla="val 62500"/>
            </a:avLst>
          </a:prstGeom>
          <a:solidFill>
            <a:srgbClr val="00BFE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397" name="AutoShape 5"/>
          <p:cNvSpPr>
            <a:spLocks noChangeArrowheads="1"/>
          </p:cNvSpPr>
          <p:nvPr/>
        </p:nvSpPr>
        <p:spPr bwMode="auto">
          <a:xfrm>
            <a:off x="0" y="2209800"/>
            <a:ext cx="4953000" cy="1371600"/>
          </a:xfrm>
          <a:prstGeom prst="parallelogram">
            <a:avLst>
              <a:gd name="adj" fmla="val 90278"/>
            </a:avLst>
          </a:prstGeom>
          <a:solidFill>
            <a:srgbClr val="00BFE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398" name="AutoShape 6"/>
          <p:cNvSpPr>
            <a:spLocks noChangeArrowheads="1"/>
          </p:cNvSpPr>
          <p:nvPr/>
        </p:nvSpPr>
        <p:spPr bwMode="auto">
          <a:xfrm>
            <a:off x="4191000" y="4876800"/>
            <a:ext cx="4648200" cy="1981200"/>
          </a:xfrm>
          <a:prstGeom prst="parallelogram">
            <a:avLst>
              <a:gd name="adj" fmla="val 58654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 flipV="1">
            <a:off x="1219200" y="1752600"/>
            <a:ext cx="0" cy="3124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85800" y="3962400"/>
            <a:ext cx="3413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kumimoji="0" lang="en-US" b="0" i="0">
                <a:solidFill>
                  <a:srgbClr val="FF0000"/>
                </a:solidFill>
                <a:ea typeface="MS PGothic" charset="0"/>
                <a:cs typeface="MS PGothic" charset="0"/>
              </a:rPr>
              <a:t>t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1219200" y="3581400"/>
            <a:ext cx="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1219200" y="19050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8305800" y="1371600"/>
            <a:ext cx="679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ja-JP" altLang="en-US" sz="2800" i="0">
                <a:solidFill>
                  <a:schemeClr val="bg1"/>
                </a:solidFill>
                <a:ea typeface="MS PGothic" charset="0"/>
                <a:cs typeface="MS PGothic" charset="0"/>
              </a:rPr>
              <a:t>1/3</a:t>
            </a:r>
          </a:p>
        </p:txBody>
      </p:sp>
      <p:sp>
        <p:nvSpPr>
          <p:cNvPr id="187404" name="Oval 12"/>
          <p:cNvSpPr>
            <a:spLocks noChangeArrowheads="1"/>
          </p:cNvSpPr>
          <p:nvPr/>
        </p:nvSpPr>
        <p:spPr bwMode="auto">
          <a:xfrm>
            <a:off x="1066800" y="2362200"/>
            <a:ext cx="2895600" cy="9906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8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05" name="Oval 13"/>
          <p:cNvSpPr>
            <a:spLocks noChangeArrowheads="1"/>
          </p:cNvSpPr>
          <p:nvPr/>
        </p:nvSpPr>
        <p:spPr bwMode="auto">
          <a:xfrm>
            <a:off x="5334000" y="5410200"/>
            <a:ext cx="2133600" cy="990600"/>
          </a:xfrm>
          <a:prstGeom prst="ellipse">
            <a:avLst/>
          </a:prstGeom>
          <a:solidFill>
            <a:srgbClr val="3DB77A"/>
          </a:solidFill>
          <a:ln w="25400">
            <a:solidFill>
              <a:srgbClr val="8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06" name="Oval 14"/>
          <p:cNvSpPr>
            <a:spLocks noChangeArrowheads="1"/>
          </p:cNvSpPr>
          <p:nvPr/>
        </p:nvSpPr>
        <p:spPr bwMode="auto">
          <a:xfrm>
            <a:off x="1371600" y="5334000"/>
            <a:ext cx="2133600" cy="10668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8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07" name="Freeform 15"/>
          <p:cNvSpPr>
            <a:spLocks/>
          </p:cNvSpPr>
          <p:nvPr/>
        </p:nvSpPr>
        <p:spPr bwMode="auto">
          <a:xfrm>
            <a:off x="5105400" y="2286000"/>
            <a:ext cx="3097213" cy="1193800"/>
          </a:xfrm>
          <a:custGeom>
            <a:avLst/>
            <a:gdLst>
              <a:gd name="T0" fmla="*/ 2147483647 w 1951"/>
              <a:gd name="T1" fmla="*/ 2147483647 h 752"/>
              <a:gd name="T2" fmla="*/ 2147483647 w 1951"/>
              <a:gd name="T3" fmla="*/ 2147483647 h 752"/>
              <a:gd name="T4" fmla="*/ 2147483647 w 1951"/>
              <a:gd name="T5" fmla="*/ 2147483647 h 752"/>
              <a:gd name="T6" fmla="*/ 2147483647 w 1951"/>
              <a:gd name="T7" fmla="*/ 2147483647 h 752"/>
              <a:gd name="T8" fmla="*/ 2147483647 w 1951"/>
              <a:gd name="T9" fmla="*/ 2147483647 h 752"/>
              <a:gd name="T10" fmla="*/ 2147483647 w 1951"/>
              <a:gd name="T11" fmla="*/ 2147483647 h 752"/>
              <a:gd name="T12" fmla="*/ 2147483647 w 1951"/>
              <a:gd name="T13" fmla="*/ 2147483647 h 752"/>
              <a:gd name="T14" fmla="*/ 2147483647 w 1951"/>
              <a:gd name="T15" fmla="*/ 2147483647 h 752"/>
              <a:gd name="T16" fmla="*/ 2147483647 w 1951"/>
              <a:gd name="T17" fmla="*/ 2147483647 h 752"/>
              <a:gd name="T18" fmla="*/ 2147483647 w 1951"/>
              <a:gd name="T19" fmla="*/ 2147483647 h 752"/>
              <a:gd name="T20" fmla="*/ 2147483647 w 1951"/>
              <a:gd name="T21" fmla="*/ 2147483647 h 752"/>
              <a:gd name="T22" fmla="*/ 2147483647 w 1951"/>
              <a:gd name="T23" fmla="*/ 2147483647 h 752"/>
              <a:gd name="T24" fmla="*/ 2147483647 w 1951"/>
              <a:gd name="T25" fmla="*/ 2147483647 h 752"/>
              <a:gd name="T26" fmla="*/ 2147483647 w 1951"/>
              <a:gd name="T27" fmla="*/ 2147483647 h 752"/>
              <a:gd name="T28" fmla="*/ 2147483647 w 1951"/>
              <a:gd name="T29" fmla="*/ 2147483647 h 752"/>
              <a:gd name="T30" fmla="*/ 2147483647 w 1951"/>
              <a:gd name="T31" fmla="*/ 2147483647 h 752"/>
              <a:gd name="T32" fmla="*/ 2147483647 w 1951"/>
              <a:gd name="T33" fmla="*/ 2147483647 h 752"/>
              <a:gd name="T34" fmla="*/ 2147483647 w 1951"/>
              <a:gd name="T35" fmla="*/ 2147483647 h 752"/>
              <a:gd name="T36" fmla="*/ 2147483647 w 1951"/>
              <a:gd name="T37" fmla="*/ 2147483647 h 752"/>
              <a:gd name="T38" fmla="*/ 2147483647 w 1951"/>
              <a:gd name="T39" fmla="*/ 2147483647 h 752"/>
              <a:gd name="T40" fmla="*/ 2147483647 w 1951"/>
              <a:gd name="T41" fmla="*/ 2147483647 h 752"/>
              <a:gd name="T42" fmla="*/ 2147483647 w 1951"/>
              <a:gd name="T43" fmla="*/ 2147483647 h 752"/>
              <a:gd name="T44" fmla="*/ 2147483647 w 1951"/>
              <a:gd name="T45" fmla="*/ 2147483647 h 752"/>
              <a:gd name="T46" fmla="*/ 2147483647 w 1951"/>
              <a:gd name="T47" fmla="*/ 2147483647 h 752"/>
              <a:gd name="T48" fmla="*/ 2147483647 w 1951"/>
              <a:gd name="T49" fmla="*/ 2147483647 h 752"/>
              <a:gd name="T50" fmla="*/ 2147483647 w 1951"/>
              <a:gd name="T51" fmla="*/ 2147483647 h 752"/>
              <a:gd name="T52" fmla="*/ 2147483647 w 1951"/>
              <a:gd name="T53" fmla="*/ 2147483647 h 752"/>
              <a:gd name="T54" fmla="*/ 2147483647 w 1951"/>
              <a:gd name="T55" fmla="*/ 2147483647 h 752"/>
              <a:gd name="T56" fmla="*/ 2147483647 w 1951"/>
              <a:gd name="T57" fmla="*/ 2147483647 h 752"/>
              <a:gd name="T58" fmla="*/ 2147483647 w 1951"/>
              <a:gd name="T59" fmla="*/ 2147483647 h 752"/>
              <a:gd name="T60" fmla="*/ 2147483647 w 1951"/>
              <a:gd name="T61" fmla="*/ 2147483647 h 752"/>
              <a:gd name="T62" fmla="*/ 2147483647 w 1951"/>
              <a:gd name="T63" fmla="*/ 2147483647 h 752"/>
              <a:gd name="T64" fmla="*/ 2147483647 w 1951"/>
              <a:gd name="T65" fmla="*/ 2147483647 h 752"/>
              <a:gd name="T66" fmla="*/ 2147483647 w 1951"/>
              <a:gd name="T67" fmla="*/ 2147483647 h 752"/>
              <a:gd name="T68" fmla="*/ 2147483647 w 1951"/>
              <a:gd name="T69" fmla="*/ 2147483647 h 752"/>
              <a:gd name="T70" fmla="*/ 2147483647 w 1951"/>
              <a:gd name="T71" fmla="*/ 2147483647 h 752"/>
              <a:gd name="T72" fmla="*/ 2147483647 w 1951"/>
              <a:gd name="T73" fmla="*/ 2147483647 h 752"/>
              <a:gd name="T74" fmla="*/ 2147483647 w 1951"/>
              <a:gd name="T75" fmla="*/ 2147483647 h 752"/>
              <a:gd name="T76" fmla="*/ 2147483647 w 1951"/>
              <a:gd name="T77" fmla="*/ 2147483647 h 752"/>
              <a:gd name="T78" fmla="*/ 2147483647 w 1951"/>
              <a:gd name="T79" fmla="*/ 2147483647 h 752"/>
              <a:gd name="T80" fmla="*/ 2147483647 w 1951"/>
              <a:gd name="T81" fmla="*/ 2147483647 h 752"/>
              <a:gd name="T82" fmla="*/ 2147483647 w 1951"/>
              <a:gd name="T83" fmla="*/ 2147483647 h 752"/>
              <a:gd name="T84" fmla="*/ 2147483647 w 1951"/>
              <a:gd name="T85" fmla="*/ 2147483647 h 752"/>
              <a:gd name="T86" fmla="*/ 2147483647 w 1951"/>
              <a:gd name="T87" fmla="*/ 0 h 752"/>
              <a:gd name="T88" fmla="*/ 2147483647 w 1951"/>
              <a:gd name="T89" fmla="*/ 2147483647 h 752"/>
              <a:gd name="T90" fmla="*/ 2147483647 w 1951"/>
              <a:gd name="T91" fmla="*/ 2147483647 h 752"/>
              <a:gd name="T92" fmla="*/ 2147483647 w 1951"/>
              <a:gd name="T93" fmla="*/ 2147483647 h 752"/>
              <a:gd name="T94" fmla="*/ 2147483647 w 1951"/>
              <a:gd name="T95" fmla="*/ 2147483647 h 75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951"/>
              <a:gd name="T145" fmla="*/ 0 h 752"/>
              <a:gd name="T146" fmla="*/ 1951 w 1951"/>
              <a:gd name="T147" fmla="*/ 752 h 75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951" h="752">
                <a:moveTo>
                  <a:pt x="618" y="56"/>
                </a:moveTo>
                <a:cubicBezTo>
                  <a:pt x="525" y="46"/>
                  <a:pt x="514" y="41"/>
                  <a:pt x="410" y="48"/>
                </a:cubicBezTo>
                <a:cubicBezTo>
                  <a:pt x="402" y="51"/>
                  <a:pt x="391" y="49"/>
                  <a:pt x="386" y="56"/>
                </a:cubicBezTo>
                <a:cubicBezTo>
                  <a:pt x="376" y="70"/>
                  <a:pt x="370" y="104"/>
                  <a:pt x="370" y="104"/>
                </a:cubicBezTo>
                <a:cubicBezTo>
                  <a:pt x="378" y="144"/>
                  <a:pt x="388" y="172"/>
                  <a:pt x="370" y="216"/>
                </a:cubicBezTo>
                <a:cubicBezTo>
                  <a:pt x="367" y="224"/>
                  <a:pt x="354" y="220"/>
                  <a:pt x="346" y="224"/>
                </a:cubicBezTo>
                <a:cubicBezTo>
                  <a:pt x="287" y="254"/>
                  <a:pt x="239" y="258"/>
                  <a:pt x="170" y="264"/>
                </a:cubicBezTo>
                <a:cubicBezTo>
                  <a:pt x="162" y="267"/>
                  <a:pt x="154" y="270"/>
                  <a:pt x="146" y="272"/>
                </a:cubicBezTo>
                <a:cubicBezTo>
                  <a:pt x="135" y="275"/>
                  <a:pt x="125" y="277"/>
                  <a:pt x="114" y="280"/>
                </a:cubicBezTo>
                <a:cubicBezTo>
                  <a:pt x="98" y="285"/>
                  <a:pt x="66" y="296"/>
                  <a:pt x="66" y="296"/>
                </a:cubicBezTo>
                <a:cubicBezTo>
                  <a:pt x="44" y="329"/>
                  <a:pt x="22" y="355"/>
                  <a:pt x="10" y="392"/>
                </a:cubicBezTo>
                <a:cubicBezTo>
                  <a:pt x="15" y="456"/>
                  <a:pt x="0" y="530"/>
                  <a:pt x="58" y="568"/>
                </a:cubicBezTo>
                <a:cubicBezTo>
                  <a:pt x="86" y="610"/>
                  <a:pt x="146" y="632"/>
                  <a:pt x="194" y="648"/>
                </a:cubicBezTo>
                <a:cubicBezTo>
                  <a:pt x="210" y="653"/>
                  <a:pt x="242" y="664"/>
                  <a:pt x="242" y="664"/>
                </a:cubicBezTo>
                <a:cubicBezTo>
                  <a:pt x="245" y="664"/>
                  <a:pt x="339" y="665"/>
                  <a:pt x="370" y="648"/>
                </a:cubicBezTo>
                <a:cubicBezTo>
                  <a:pt x="395" y="634"/>
                  <a:pt x="418" y="616"/>
                  <a:pt x="442" y="600"/>
                </a:cubicBezTo>
                <a:cubicBezTo>
                  <a:pt x="450" y="595"/>
                  <a:pt x="466" y="584"/>
                  <a:pt x="466" y="584"/>
                </a:cubicBezTo>
                <a:cubicBezTo>
                  <a:pt x="499" y="535"/>
                  <a:pt x="537" y="507"/>
                  <a:pt x="594" y="496"/>
                </a:cubicBezTo>
                <a:cubicBezTo>
                  <a:pt x="597" y="496"/>
                  <a:pt x="665" y="501"/>
                  <a:pt x="682" y="512"/>
                </a:cubicBezTo>
                <a:cubicBezTo>
                  <a:pt x="742" y="552"/>
                  <a:pt x="673" y="525"/>
                  <a:pt x="730" y="544"/>
                </a:cubicBezTo>
                <a:cubicBezTo>
                  <a:pt x="741" y="561"/>
                  <a:pt x="827" y="654"/>
                  <a:pt x="834" y="656"/>
                </a:cubicBezTo>
                <a:cubicBezTo>
                  <a:pt x="891" y="675"/>
                  <a:pt x="868" y="663"/>
                  <a:pt x="906" y="688"/>
                </a:cubicBezTo>
                <a:cubicBezTo>
                  <a:pt x="962" y="669"/>
                  <a:pt x="942" y="639"/>
                  <a:pt x="986" y="624"/>
                </a:cubicBezTo>
                <a:cubicBezTo>
                  <a:pt x="1013" y="627"/>
                  <a:pt x="1040" y="627"/>
                  <a:pt x="1066" y="632"/>
                </a:cubicBezTo>
                <a:cubicBezTo>
                  <a:pt x="1148" y="647"/>
                  <a:pt x="1086" y="641"/>
                  <a:pt x="1138" y="664"/>
                </a:cubicBezTo>
                <a:cubicBezTo>
                  <a:pt x="1176" y="681"/>
                  <a:pt x="1219" y="699"/>
                  <a:pt x="1258" y="712"/>
                </a:cubicBezTo>
                <a:cubicBezTo>
                  <a:pt x="1282" y="720"/>
                  <a:pt x="1306" y="728"/>
                  <a:pt x="1330" y="736"/>
                </a:cubicBezTo>
                <a:cubicBezTo>
                  <a:pt x="1346" y="741"/>
                  <a:pt x="1378" y="752"/>
                  <a:pt x="1378" y="752"/>
                </a:cubicBezTo>
                <a:cubicBezTo>
                  <a:pt x="1434" y="749"/>
                  <a:pt x="1490" y="749"/>
                  <a:pt x="1546" y="744"/>
                </a:cubicBezTo>
                <a:cubicBezTo>
                  <a:pt x="1554" y="743"/>
                  <a:pt x="1564" y="742"/>
                  <a:pt x="1570" y="736"/>
                </a:cubicBezTo>
                <a:cubicBezTo>
                  <a:pt x="1583" y="723"/>
                  <a:pt x="1584" y="703"/>
                  <a:pt x="1594" y="688"/>
                </a:cubicBezTo>
                <a:cubicBezTo>
                  <a:pt x="1597" y="669"/>
                  <a:pt x="1606" y="650"/>
                  <a:pt x="1602" y="632"/>
                </a:cubicBezTo>
                <a:cubicBezTo>
                  <a:pt x="1600" y="623"/>
                  <a:pt x="1584" y="624"/>
                  <a:pt x="1578" y="616"/>
                </a:cubicBezTo>
                <a:cubicBezTo>
                  <a:pt x="1573" y="609"/>
                  <a:pt x="1573" y="600"/>
                  <a:pt x="1570" y="592"/>
                </a:cubicBezTo>
                <a:cubicBezTo>
                  <a:pt x="1584" y="549"/>
                  <a:pt x="1591" y="576"/>
                  <a:pt x="1618" y="536"/>
                </a:cubicBezTo>
                <a:cubicBezTo>
                  <a:pt x="1660" y="550"/>
                  <a:pt x="1680" y="529"/>
                  <a:pt x="1714" y="512"/>
                </a:cubicBezTo>
                <a:cubicBezTo>
                  <a:pt x="1749" y="494"/>
                  <a:pt x="1796" y="493"/>
                  <a:pt x="1834" y="480"/>
                </a:cubicBezTo>
                <a:cubicBezTo>
                  <a:pt x="1860" y="471"/>
                  <a:pt x="1906" y="440"/>
                  <a:pt x="1906" y="440"/>
                </a:cubicBezTo>
                <a:cubicBezTo>
                  <a:pt x="1951" y="306"/>
                  <a:pt x="1782" y="332"/>
                  <a:pt x="1706" y="328"/>
                </a:cubicBezTo>
                <a:cubicBezTo>
                  <a:pt x="1675" y="320"/>
                  <a:pt x="1639" y="318"/>
                  <a:pt x="1610" y="304"/>
                </a:cubicBezTo>
                <a:cubicBezTo>
                  <a:pt x="1548" y="273"/>
                  <a:pt x="1622" y="300"/>
                  <a:pt x="1562" y="280"/>
                </a:cubicBezTo>
                <a:cubicBezTo>
                  <a:pt x="1533" y="192"/>
                  <a:pt x="1579" y="325"/>
                  <a:pt x="1538" y="232"/>
                </a:cubicBezTo>
                <a:cubicBezTo>
                  <a:pt x="1522" y="196"/>
                  <a:pt x="1521" y="132"/>
                  <a:pt x="1490" y="104"/>
                </a:cubicBezTo>
                <a:cubicBezTo>
                  <a:pt x="1393" y="19"/>
                  <a:pt x="1302" y="8"/>
                  <a:pt x="1178" y="0"/>
                </a:cubicBezTo>
                <a:cubicBezTo>
                  <a:pt x="1081" y="8"/>
                  <a:pt x="990" y="25"/>
                  <a:pt x="898" y="56"/>
                </a:cubicBezTo>
                <a:cubicBezTo>
                  <a:pt x="825" y="80"/>
                  <a:pt x="940" y="43"/>
                  <a:pt x="834" y="72"/>
                </a:cubicBezTo>
                <a:cubicBezTo>
                  <a:pt x="818" y="76"/>
                  <a:pt x="786" y="88"/>
                  <a:pt x="786" y="88"/>
                </a:cubicBezTo>
                <a:cubicBezTo>
                  <a:pt x="749" y="85"/>
                  <a:pt x="655" y="93"/>
                  <a:pt x="618" y="56"/>
                </a:cubicBezTo>
                <a:close/>
              </a:path>
            </a:pathLst>
          </a:custGeom>
          <a:solidFill>
            <a:srgbClr val="3DB77A"/>
          </a:solidFill>
          <a:ln w="25400">
            <a:solidFill>
              <a:srgbClr val="8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08" name="Text Box 16"/>
          <p:cNvSpPr txBox="1">
            <a:spLocks noChangeArrowheads="1"/>
          </p:cNvSpPr>
          <p:nvPr/>
        </p:nvSpPr>
        <p:spPr bwMode="auto">
          <a:xfrm>
            <a:off x="6781800" y="14478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ja-JP" b="0" i="0">
                <a:solidFill>
                  <a:schemeClr val="bg1"/>
                </a:solidFill>
                <a:ea typeface="MS PGothic" charset="0"/>
                <a:cs typeface="MS PGothic" charset="0"/>
              </a:rPr>
              <a:t>a</a:t>
            </a:r>
            <a:r>
              <a:rPr lang="en-US" altLang="ja-JP" b="0" i="0" baseline="-25000">
                <a:solidFill>
                  <a:schemeClr val="bg1"/>
                </a:solidFill>
                <a:ea typeface="MS PGothic" charset="0"/>
                <a:cs typeface="MS PGothic" charset="0"/>
              </a:rPr>
              <a:t>D</a:t>
            </a:r>
            <a:r>
              <a:rPr lang="en-US" altLang="ja-JP" b="0" i="0">
                <a:solidFill>
                  <a:schemeClr val="bg1"/>
                </a:solidFill>
                <a:ea typeface="MS PGothic" charset="0"/>
                <a:cs typeface="MS PGothic" charset="0"/>
              </a:rPr>
              <a:t>= V</a:t>
            </a:r>
            <a:r>
              <a:rPr lang="en-US" altLang="ja-JP" b="0" i="0" baseline="-25000">
                <a:solidFill>
                  <a:schemeClr val="bg1"/>
                </a:solidFill>
                <a:ea typeface="MS PGothic" charset="0"/>
                <a:cs typeface="MS PGothic" charset="0"/>
              </a:rPr>
              <a:t>R</a:t>
            </a:r>
          </a:p>
        </p:txBody>
      </p:sp>
      <p:sp>
        <p:nvSpPr>
          <p:cNvPr id="187409" name="Freeform 17"/>
          <p:cNvSpPr>
            <a:spLocks/>
          </p:cNvSpPr>
          <p:nvPr/>
        </p:nvSpPr>
        <p:spPr bwMode="auto">
          <a:xfrm>
            <a:off x="3429000" y="2895600"/>
            <a:ext cx="533400" cy="2971800"/>
          </a:xfrm>
          <a:custGeom>
            <a:avLst/>
            <a:gdLst>
              <a:gd name="T0" fmla="*/ 2147483647 w 336"/>
              <a:gd name="T1" fmla="*/ 2147483647 h 1872"/>
              <a:gd name="T2" fmla="*/ 2147483647 w 336"/>
              <a:gd name="T3" fmla="*/ 2147483647 h 1872"/>
              <a:gd name="T4" fmla="*/ 2147483647 w 336"/>
              <a:gd name="T5" fmla="*/ 0 h 1872"/>
              <a:gd name="T6" fmla="*/ 0 60000 65536"/>
              <a:gd name="T7" fmla="*/ 0 60000 65536"/>
              <a:gd name="T8" fmla="*/ 0 60000 65536"/>
              <a:gd name="T9" fmla="*/ 0 w 336"/>
              <a:gd name="T10" fmla="*/ 0 h 1872"/>
              <a:gd name="T11" fmla="*/ 336 w 336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872">
                <a:moveTo>
                  <a:pt x="48" y="1872"/>
                </a:moveTo>
                <a:cubicBezTo>
                  <a:pt x="24" y="1548"/>
                  <a:pt x="0" y="1224"/>
                  <a:pt x="48" y="912"/>
                </a:cubicBezTo>
                <a:cubicBezTo>
                  <a:pt x="96" y="600"/>
                  <a:pt x="288" y="152"/>
                  <a:pt x="336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10" name="Freeform 18"/>
          <p:cNvSpPr>
            <a:spLocks/>
          </p:cNvSpPr>
          <p:nvPr/>
        </p:nvSpPr>
        <p:spPr bwMode="auto">
          <a:xfrm flipH="1">
            <a:off x="1066800" y="2819400"/>
            <a:ext cx="381000" cy="3048000"/>
          </a:xfrm>
          <a:custGeom>
            <a:avLst/>
            <a:gdLst>
              <a:gd name="T0" fmla="*/ 2147483647 w 336"/>
              <a:gd name="T1" fmla="*/ 2147483647 h 1872"/>
              <a:gd name="T2" fmla="*/ 2147483647 w 336"/>
              <a:gd name="T3" fmla="*/ 2147483647 h 1872"/>
              <a:gd name="T4" fmla="*/ 2147483647 w 336"/>
              <a:gd name="T5" fmla="*/ 0 h 1872"/>
              <a:gd name="T6" fmla="*/ 0 60000 65536"/>
              <a:gd name="T7" fmla="*/ 0 60000 65536"/>
              <a:gd name="T8" fmla="*/ 0 60000 65536"/>
              <a:gd name="T9" fmla="*/ 0 w 336"/>
              <a:gd name="T10" fmla="*/ 0 h 1872"/>
              <a:gd name="T11" fmla="*/ 336 w 336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872">
                <a:moveTo>
                  <a:pt x="48" y="1872"/>
                </a:moveTo>
                <a:cubicBezTo>
                  <a:pt x="24" y="1548"/>
                  <a:pt x="0" y="1224"/>
                  <a:pt x="48" y="912"/>
                </a:cubicBezTo>
                <a:cubicBezTo>
                  <a:pt x="96" y="600"/>
                  <a:pt x="288" y="152"/>
                  <a:pt x="336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11" name="Freeform 19"/>
          <p:cNvSpPr>
            <a:spLocks/>
          </p:cNvSpPr>
          <p:nvPr/>
        </p:nvSpPr>
        <p:spPr bwMode="auto">
          <a:xfrm>
            <a:off x="7391400" y="2971800"/>
            <a:ext cx="762000" cy="2971800"/>
          </a:xfrm>
          <a:custGeom>
            <a:avLst/>
            <a:gdLst>
              <a:gd name="T0" fmla="*/ 2147483647 w 336"/>
              <a:gd name="T1" fmla="*/ 2147483647 h 1872"/>
              <a:gd name="T2" fmla="*/ 2147483647 w 336"/>
              <a:gd name="T3" fmla="*/ 2147483647 h 1872"/>
              <a:gd name="T4" fmla="*/ 2147483647 w 336"/>
              <a:gd name="T5" fmla="*/ 0 h 1872"/>
              <a:gd name="T6" fmla="*/ 0 60000 65536"/>
              <a:gd name="T7" fmla="*/ 0 60000 65536"/>
              <a:gd name="T8" fmla="*/ 0 60000 65536"/>
              <a:gd name="T9" fmla="*/ 0 w 336"/>
              <a:gd name="T10" fmla="*/ 0 h 1872"/>
              <a:gd name="T11" fmla="*/ 336 w 336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872">
                <a:moveTo>
                  <a:pt x="48" y="1872"/>
                </a:moveTo>
                <a:cubicBezTo>
                  <a:pt x="24" y="1548"/>
                  <a:pt x="0" y="1224"/>
                  <a:pt x="48" y="912"/>
                </a:cubicBezTo>
                <a:cubicBezTo>
                  <a:pt x="96" y="600"/>
                  <a:pt x="288" y="152"/>
                  <a:pt x="336" y="0"/>
                </a:cubicBezTo>
              </a:path>
            </a:pathLst>
          </a:custGeom>
          <a:noFill/>
          <a:ln w="50800">
            <a:solidFill>
              <a:srgbClr val="00E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12" name="Freeform 20"/>
          <p:cNvSpPr>
            <a:spLocks/>
          </p:cNvSpPr>
          <p:nvPr/>
        </p:nvSpPr>
        <p:spPr bwMode="auto">
          <a:xfrm>
            <a:off x="6324600" y="3352800"/>
            <a:ext cx="228600" cy="3048000"/>
          </a:xfrm>
          <a:custGeom>
            <a:avLst/>
            <a:gdLst>
              <a:gd name="T0" fmla="*/ 2147483647 w 336"/>
              <a:gd name="T1" fmla="*/ 2147483647 h 1872"/>
              <a:gd name="T2" fmla="*/ 2147483647 w 336"/>
              <a:gd name="T3" fmla="*/ 2147483647 h 1872"/>
              <a:gd name="T4" fmla="*/ 2147483647 w 336"/>
              <a:gd name="T5" fmla="*/ 0 h 1872"/>
              <a:gd name="T6" fmla="*/ 0 60000 65536"/>
              <a:gd name="T7" fmla="*/ 0 60000 65536"/>
              <a:gd name="T8" fmla="*/ 0 60000 65536"/>
              <a:gd name="T9" fmla="*/ 0 w 336"/>
              <a:gd name="T10" fmla="*/ 0 h 1872"/>
              <a:gd name="T11" fmla="*/ 336 w 336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872">
                <a:moveTo>
                  <a:pt x="48" y="1872"/>
                </a:moveTo>
                <a:cubicBezTo>
                  <a:pt x="24" y="1548"/>
                  <a:pt x="0" y="1224"/>
                  <a:pt x="48" y="912"/>
                </a:cubicBezTo>
                <a:cubicBezTo>
                  <a:pt x="96" y="600"/>
                  <a:pt x="288" y="152"/>
                  <a:pt x="336" y="0"/>
                </a:cubicBezTo>
              </a:path>
            </a:pathLst>
          </a:custGeom>
          <a:noFill/>
          <a:ln w="50800">
            <a:solidFill>
              <a:srgbClr val="00E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13" name="Freeform 21"/>
          <p:cNvSpPr>
            <a:spLocks/>
          </p:cNvSpPr>
          <p:nvPr/>
        </p:nvSpPr>
        <p:spPr bwMode="auto">
          <a:xfrm flipH="1">
            <a:off x="5105400" y="3048000"/>
            <a:ext cx="228600" cy="2895600"/>
          </a:xfrm>
          <a:custGeom>
            <a:avLst/>
            <a:gdLst>
              <a:gd name="T0" fmla="*/ 2147483647 w 336"/>
              <a:gd name="T1" fmla="*/ 2147483647 h 1872"/>
              <a:gd name="T2" fmla="*/ 2147483647 w 336"/>
              <a:gd name="T3" fmla="*/ 2147483647 h 1872"/>
              <a:gd name="T4" fmla="*/ 2147483647 w 336"/>
              <a:gd name="T5" fmla="*/ 0 h 1872"/>
              <a:gd name="T6" fmla="*/ 0 60000 65536"/>
              <a:gd name="T7" fmla="*/ 0 60000 65536"/>
              <a:gd name="T8" fmla="*/ 0 60000 65536"/>
              <a:gd name="T9" fmla="*/ 0 w 336"/>
              <a:gd name="T10" fmla="*/ 0 h 1872"/>
              <a:gd name="T11" fmla="*/ 336 w 336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872">
                <a:moveTo>
                  <a:pt x="48" y="1872"/>
                </a:moveTo>
                <a:cubicBezTo>
                  <a:pt x="24" y="1548"/>
                  <a:pt x="0" y="1224"/>
                  <a:pt x="48" y="912"/>
                </a:cubicBezTo>
                <a:cubicBezTo>
                  <a:pt x="96" y="600"/>
                  <a:pt x="288" y="152"/>
                  <a:pt x="336" y="0"/>
                </a:cubicBezTo>
              </a:path>
            </a:pathLst>
          </a:custGeom>
          <a:noFill/>
          <a:ln w="50800">
            <a:solidFill>
              <a:srgbClr val="00E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14" name="Freeform 22"/>
          <p:cNvSpPr>
            <a:spLocks/>
          </p:cNvSpPr>
          <p:nvPr/>
        </p:nvSpPr>
        <p:spPr bwMode="auto">
          <a:xfrm>
            <a:off x="2362200" y="3352800"/>
            <a:ext cx="76200" cy="3048000"/>
          </a:xfrm>
          <a:custGeom>
            <a:avLst/>
            <a:gdLst>
              <a:gd name="T0" fmla="*/ 2147483647 w 336"/>
              <a:gd name="T1" fmla="*/ 2147483647 h 1872"/>
              <a:gd name="T2" fmla="*/ 2147483647 w 336"/>
              <a:gd name="T3" fmla="*/ 2147483647 h 1872"/>
              <a:gd name="T4" fmla="*/ 2147483647 w 336"/>
              <a:gd name="T5" fmla="*/ 0 h 1872"/>
              <a:gd name="T6" fmla="*/ 0 60000 65536"/>
              <a:gd name="T7" fmla="*/ 0 60000 65536"/>
              <a:gd name="T8" fmla="*/ 0 60000 65536"/>
              <a:gd name="T9" fmla="*/ 0 w 336"/>
              <a:gd name="T10" fmla="*/ 0 h 1872"/>
              <a:gd name="T11" fmla="*/ 336 w 336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872">
                <a:moveTo>
                  <a:pt x="48" y="1872"/>
                </a:moveTo>
                <a:cubicBezTo>
                  <a:pt x="24" y="1548"/>
                  <a:pt x="0" y="1224"/>
                  <a:pt x="48" y="912"/>
                </a:cubicBezTo>
                <a:cubicBezTo>
                  <a:pt x="96" y="600"/>
                  <a:pt x="288" y="152"/>
                  <a:pt x="336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15" name="Text Box 23"/>
          <p:cNvSpPr txBox="1">
            <a:spLocks noChangeArrowheads="1"/>
          </p:cNvSpPr>
          <p:nvPr/>
        </p:nvSpPr>
        <p:spPr bwMode="auto">
          <a:xfrm>
            <a:off x="2590800" y="3505200"/>
            <a:ext cx="2851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kumimoji="0" lang="en-US" sz="3600" b="0" i="0">
                <a:solidFill>
                  <a:schemeClr val="hlink"/>
                </a:solidFill>
                <a:ea typeface="MS PGothic" pitchFamily="34" charset="-128"/>
                <a:cs typeface="MS PGothic" pitchFamily="34" charset="-128"/>
              </a:rPr>
              <a:t>Einstein</a:t>
            </a:r>
          </a:p>
          <a:p>
            <a:pPr algn="l">
              <a:defRPr/>
            </a:pPr>
            <a:r>
              <a:rPr kumimoji="0" lang="en-US" sz="3600" b="0" i="0">
                <a:solidFill>
                  <a:schemeClr val="hlink"/>
                </a:solidFill>
                <a:ea typeface="MS PGothic" pitchFamily="34" charset="-128"/>
                <a:cs typeface="MS PGothic" pitchFamily="34" charset="-128"/>
              </a:rPr>
              <a:t>    Spacetime</a:t>
            </a:r>
          </a:p>
        </p:txBody>
      </p:sp>
      <p:sp>
        <p:nvSpPr>
          <p:cNvPr id="187416" name="Text Box 24"/>
          <p:cNvSpPr txBox="1">
            <a:spLocks noChangeArrowheads="1"/>
          </p:cNvSpPr>
          <p:nvPr/>
        </p:nvSpPr>
        <p:spPr bwMode="auto">
          <a:xfrm>
            <a:off x="1066800" y="1524000"/>
            <a:ext cx="4953000" cy="641350"/>
          </a:xfrm>
          <a:prstGeom prst="rect">
            <a:avLst/>
          </a:prstGeom>
          <a:solidFill>
            <a:srgbClr val="FFFF7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ja-JP" sz="3600" b="0" i="0" baseline="30000">
                <a:solidFill>
                  <a:schemeClr val="tx1"/>
                </a:solidFill>
                <a:ea typeface="MS PGothic" charset="0"/>
                <a:cs typeface="MS PGothic" charset="0"/>
              </a:rPr>
              <a:t>4</a:t>
            </a:r>
            <a:r>
              <a:rPr lang="en-US" altLang="ja-JP" sz="3600" b="0" i="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rPr>
              <a:t>g</a:t>
            </a:r>
            <a:r>
              <a:rPr lang="en-US" altLang="ja-JP" sz="3600" b="0" i="0">
                <a:solidFill>
                  <a:schemeClr val="tx1"/>
                </a:solidFill>
                <a:ea typeface="MS PGothic" charset="0"/>
                <a:cs typeface="MS PGothic" charset="0"/>
              </a:rPr>
              <a:t> = - dt</a:t>
            </a:r>
            <a:r>
              <a:rPr lang="en-US" altLang="ja-JP" sz="3600" b="0" i="0" baseline="30000">
                <a:solidFill>
                  <a:schemeClr val="tx1"/>
                </a:solidFill>
                <a:ea typeface="MS PGothic" charset="0"/>
                <a:cs typeface="MS PGothic" charset="0"/>
              </a:rPr>
              <a:t>2</a:t>
            </a:r>
            <a:r>
              <a:rPr lang="en-US" altLang="ja-JP" sz="3600" b="0" i="0">
                <a:solidFill>
                  <a:schemeClr val="tx1"/>
                </a:solidFill>
                <a:ea typeface="MS PGothic" charset="0"/>
                <a:cs typeface="MS PGothic" charset="0"/>
              </a:rPr>
              <a:t> + g</a:t>
            </a:r>
            <a:r>
              <a:rPr lang="en-US" altLang="ja-JP" sz="3600" b="0" i="0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ij </a:t>
            </a:r>
            <a:r>
              <a:rPr lang="en-US" altLang="ja-JP" sz="3600" b="0" i="0">
                <a:solidFill>
                  <a:schemeClr val="tx1"/>
                </a:solidFill>
                <a:ea typeface="MS PGothic" charset="0"/>
                <a:cs typeface="MS PGothic" charset="0"/>
              </a:rPr>
              <a:t>dX</a:t>
            </a:r>
            <a:r>
              <a:rPr lang="en-US" altLang="ja-JP" sz="3600" b="0" i="0" baseline="30000">
                <a:solidFill>
                  <a:schemeClr val="tx1"/>
                </a:solidFill>
                <a:ea typeface="MS PGothic" charset="0"/>
                <a:cs typeface="MS PGothic" charset="0"/>
              </a:rPr>
              <a:t>i</a:t>
            </a:r>
            <a:r>
              <a:rPr lang="en-US" altLang="ja-JP" sz="3600" b="0" i="0">
                <a:solidFill>
                  <a:schemeClr val="tx1"/>
                </a:solidFill>
                <a:ea typeface="MS PGothic" charset="0"/>
                <a:cs typeface="MS PGothic" charset="0"/>
              </a:rPr>
              <a:t> dX</a:t>
            </a:r>
            <a:r>
              <a:rPr lang="en-US" altLang="ja-JP" sz="3600" b="0" i="0" baseline="30000">
                <a:solidFill>
                  <a:schemeClr val="tx1"/>
                </a:solidFill>
                <a:ea typeface="MS PGothic" charset="0"/>
                <a:cs typeface="MS PGothic" charset="0"/>
              </a:rPr>
              <a:t>j</a:t>
            </a:r>
          </a:p>
        </p:txBody>
      </p:sp>
      <p:sp>
        <p:nvSpPr>
          <p:cNvPr id="187417" name="Freeform 25"/>
          <p:cNvSpPr>
            <a:spLocks/>
          </p:cNvSpPr>
          <p:nvPr/>
        </p:nvSpPr>
        <p:spPr bwMode="auto">
          <a:xfrm>
            <a:off x="6223000" y="2133600"/>
            <a:ext cx="711200" cy="3733800"/>
          </a:xfrm>
          <a:custGeom>
            <a:avLst/>
            <a:gdLst>
              <a:gd name="T0" fmla="*/ 2147483647 w 448"/>
              <a:gd name="T1" fmla="*/ 2147483647 h 2352"/>
              <a:gd name="T2" fmla="*/ 2147483647 w 448"/>
              <a:gd name="T3" fmla="*/ 2147483647 h 2352"/>
              <a:gd name="T4" fmla="*/ 2147483647 w 448"/>
              <a:gd name="T5" fmla="*/ 2147483647 h 2352"/>
              <a:gd name="T6" fmla="*/ 2147483647 w 448"/>
              <a:gd name="T7" fmla="*/ 2147483647 h 2352"/>
              <a:gd name="T8" fmla="*/ 2147483647 w 448"/>
              <a:gd name="T9" fmla="*/ 0 h 23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8"/>
              <a:gd name="T16" fmla="*/ 0 h 2352"/>
              <a:gd name="T17" fmla="*/ 448 w 448"/>
              <a:gd name="T18" fmla="*/ 2352 h 23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8" h="2352">
                <a:moveTo>
                  <a:pt x="16" y="2352"/>
                </a:moveTo>
                <a:cubicBezTo>
                  <a:pt x="8" y="2020"/>
                  <a:pt x="0" y="1688"/>
                  <a:pt x="16" y="1440"/>
                </a:cubicBezTo>
                <a:cubicBezTo>
                  <a:pt x="32" y="1192"/>
                  <a:pt x="64" y="1048"/>
                  <a:pt x="112" y="864"/>
                </a:cubicBezTo>
                <a:cubicBezTo>
                  <a:pt x="160" y="680"/>
                  <a:pt x="248" y="480"/>
                  <a:pt x="304" y="336"/>
                </a:cubicBezTo>
                <a:cubicBezTo>
                  <a:pt x="360" y="192"/>
                  <a:pt x="404" y="96"/>
                  <a:pt x="448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18" name="Oval 26"/>
          <p:cNvSpPr>
            <a:spLocks noChangeArrowheads="1"/>
          </p:cNvSpPr>
          <p:nvPr/>
        </p:nvSpPr>
        <p:spPr bwMode="auto">
          <a:xfrm>
            <a:off x="6477000" y="2667000"/>
            <a:ext cx="3810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8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7696200" y="3962400"/>
            <a:ext cx="582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g</a:t>
            </a:r>
            <a:r>
              <a:rPr lang="en-US" sz="3200" baseline="-25000">
                <a:solidFill>
                  <a:schemeClr val="tx1"/>
                </a:solidFill>
              </a:rPr>
              <a:t>ij</a:t>
            </a:r>
          </a:p>
        </p:txBody>
      </p:sp>
      <p:sp>
        <p:nvSpPr>
          <p:cNvPr id="187420" name="Text Box 28"/>
          <p:cNvSpPr txBox="1">
            <a:spLocks noChangeArrowheads="1"/>
          </p:cNvSpPr>
          <p:nvPr/>
        </p:nvSpPr>
        <p:spPr bwMode="auto">
          <a:xfrm>
            <a:off x="5791200" y="4038600"/>
            <a:ext cx="38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kumimoji="0" lang="en-US" b="0" i="0">
                <a:solidFill>
                  <a:srgbClr val="FF0000"/>
                </a:solidFill>
                <a:ea typeface="MS PGothic" charset="0"/>
                <a:cs typeface="MS PGothic" charset="0"/>
              </a:rPr>
              <a:t>t</a:t>
            </a:r>
          </a:p>
        </p:txBody>
      </p:sp>
      <p:sp>
        <p:nvSpPr>
          <p:cNvPr id="187421" name="Freeform 29"/>
          <p:cNvSpPr>
            <a:spLocks/>
          </p:cNvSpPr>
          <p:nvPr/>
        </p:nvSpPr>
        <p:spPr bwMode="auto">
          <a:xfrm>
            <a:off x="6705600" y="2730500"/>
            <a:ext cx="1447800" cy="330200"/>
          </a:xfrm>
          <a:custGeom>
            <a:avLst/>
            <a:gdLst>
              <a:gd name="T0" fmla="*/ 0 w 912"/>
              <a:gd name="T1" fmla="*/ 2147483647 h 208"/>
              <a:gd name="T2" fmla="*/ 2147483647 w 912"/>
              <a:gd name="T3" fmla="*/ 2147483647 h 208"/>
              <a:gd name="T4" fmla="*/ 2147483647 w 912"/>
              <a:gd name="T5" fmla="*/ 2147483647 h 208"/>
              <a:gd name="T6" fmla="*/ 2147483647 w 912"/>
              <a:gd name="T7" fmla="*/ 2147483647 h 208"/>
              <a:gd name="T8" fmla="*/ 2147483647 w 912"/>
              <a:gd name="T9" fmla="*/ 2147483647 h 208"/>
              <a:gd name="T10" fmla="*/ 2147483647 w 912"/>
              <a:gd name="T11" fmla="*/ 2147483647 h 208"/>
              <a:gd name="T12" fmla="*/ 2147483647 w 912"/>
              <a:gd name="T13" fmla="*/ 2147483647 h 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2"/>
              <a:gd name="T22" fmla="*/ 0 h 208"/>
              <a:gd name="T23" fmla="*/ 912 w 912"/>
              <a:gd name="T24" fmla="*/ 208 h 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2" h="208">
                <a:moveTo>
                  <a:pt x="0" y="8"/>
                </a:moveTo>
                <a:cubicBezTo>
                  <a:pt x="52" y="4"/>
                  <a:pt x="104" y="0"/>
                  <a:pt x="144" y="8"/>
                </a:cubicBezTo>
                <a:cubicBezTo>
                  <a:pt x="184" y="16"/>
                  <a:pt x="208" y="32"/>
                  <a:pt x="240" y="56"/>
                </a:cubicBezTo>
                <a:cubicBezTo>
                  <a:pt x="272" y="80"/>
                  <a:pt x="288" y="128"/>
                  <a:pt x="336" y="152"/>
                </a:cubicBezTo>
                <a:cubicBezTo>
                  <a:pt x="384" y="176"/>
                  <a:pt x="456" y="192"/>
                  <a:pt x="528" y="200"/>
                </a:cubicBezTo>
                <a:cubicBezTo>
                  <a:pt x="600" y="208"/>
                  <a:pt x="704" y="208"/>
                  <a:pt x="768" y="200"/>
                </a:cubicBezTo>
                <a:cubicBezTo>
                  <a:pt x="832" y="192"/>
                  <a:pt x="872" y="172"/>
                  <a:pt x="912" y="152"/>
                </a:cubicBezTo>
              </a:path>
            </a:pathLst>
          </a:custGeom>
          <a:noFill/>
          <a:ln w="508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23" name="Line 31"/>
          <p:cNvSpPr>
            <a:spLocks noChangeShapeType="1"/>
          </p:cNvSpPr>
          <p:nvPr/>
        </p:nvSpPr>
        <p:spPr bwMode="auto">
          <a:xfrm>
            <a:off x="2438400" y="2819400"/>
            <a:ext cx="1524000" cy="0"/>
          </a:xfrm>
          <a:prstGeom prst="line">
            <a:avLst/>
          </a:prstGeom>
          <a:noFill/>
          <a:ln w="508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25" name="Text Box 33"/>
          <p:cNvSpPr txBox="1">
            <a:spLocks noChangeArrowheads="1"/>
          </p:cNvSpPr>
          <p:nvPr/>
        </p:nvSpPr>
        <p:spPr bwMode="auto">
          <a:xfrm>
            <a:off x="1143000" y="24384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ja-JP" b="0" i="0">
                <a:solidFill>
                  <a:schemeClr val="bg1"/>
                </a:solidFill>
                <a:ea typeface="MS PGothic" charset="0"/>
                <a:cs typeface="MS PGothic" charset="0"/>
              </a:rPr>
              <a:t>a(t)</a:t>
            </a:r>
            <a:endParaRPr lang="en-US" altLang="ja-JP" b="0" i="0" baseline="-25000">
              <a:solidFill>
                <a:schemeClr val="bg1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87427" name="Freeform 35"/>
          <p:cNvSpPr>
            <a:spLocks/>
          </p:cNvSpPr>
          <p:nvPr/>
        </p:nvSpPr>
        <p:spPr bwMode="auto">
          <a:xfrm>
            <a:off x="5257800" y="1981200"/>
            <a:ext cx="2590800" cy="1752600"/>
          </a:xfrm>
          <a:custGeom>
            <a:avLst/>
            <a:gdLst>
              <a:gd name="T0" fmla="*/ 0 w 3758"/>
              <a:gd name="T1" fmla="*/ 2147483647 h 2889"/>
              <a:gd name="T2" fmla="*/ 2147483647 w 3758"/>
              <a:gd name="T3" fmla="*/ 2147483647 h 2889"/>
              <a:gd name="T4" fmla="*/ 2147483647 w 3758"/>
              <a:gd name="T5" fmla="*/ 2147483647 h 2889"/>
              <a:gd name="T6" fmla="*/ 2147483647 w 3758"/>
              <a:gd name="T7" fmla="*/ 2147483647 h 2889"/>
              <a:gd name="T8" fmla="*/ 2147483647 w 3758"/>
              <a:gd name="T9" fmla="*/ 2147483647 h 2889"/>
              <a:gd name="T10" fmla="*/ 2147483647 w 3758"/>
              <a:gd name="T11" fmla="*/ 2147483647 h 2889"/>
              <a:gd name="T12" fmla="*/ 2147483647 w 3758"/>
              <a:gd name="T13" fmla="*/ 2147483647 h 2889"/>
              <a:gd name="T14" fmla="*/ 2147483647 w 3758"/>
              <a:gd name="T15" fmla="*/ 2147483647 h 2889"/>
              <a:gd name="T16" fmla="*/ 2147483647 w 3758"/>
              <a:gd name="T17" fmla="*/ 2147483647 h 2889"/>
              <a:gd name="T18" fmla="*/ 2147483647 w 3758"/>
              <a:gd name="T19" fmla="*/ 2147483647 h 2889"/>
              <a:gd name="T20" fmla="*/ 2147483647 w 3758"/>
              <a:gd name="T21" fmla="*/ 0 h 2889"/>
              <a:gd name="T22" fmla="*/ 2147483647 w 3758"/>
              <a:gd name="T23" fmla="*/ 2147483647 h 2889"/>
              <a:gd name="T24" fmla="*/ 2147483647 w 3758"/>
              <a:gd name="T25" fmla="*/ 2147483647 h 2889"/>
              <a:gd name="T26" fmla="*/ 2147483647 w 3758"/>
              <a:gd name="T27" fmla="*/ 2147483647 h 2889"/>
              <a:gd name="T28" fmla="*/ 2147483647 w 3758"/>
              <a:gd name="T29" fmla="*/ 2147483647 h 2889"/>
              <a:gd name="T30" fmla="*/ 2147483647 w 3758"/>
              <a:gd name="T31" fmla="*/ 2147483647 h 2889"/>
              <a:gd name="T32" fmla="*/ 2147483647 w 3758"/>
              <a:gd name="T33" fmla="*/ 2147483647 h 2889"/>
              <a:gd name="T34" fmla="*/ 2147483647 w 3758"/>
              <a:gd name="T35" fmla="*/ 2147483647 h 2889"/>
              <a:gd name="T36" fmla="*/ 2147483647 w 3758"/>
              <a:gd name="T37" fmla="*/ 2147483647 h 2889"/>
              <a:gd name="T38" fmla="*/ 2147483647 w 3758"/>
              <a:gd name="T39" fmla="*/ 2147483647 h 2889"/>
              <a:gd name="T40" fmla="*/ 2147483647 w 3758"/>
              <a:gd name="T41" fmla="*/ 2147483647 h 2889"/>
              <a:gd name="T42" fmla="*/ 2147483647 w 3758"/>
              <a:gd name="T43" fmla="*/ 2147483647 h 2889"/>
              <a:gd name="T44" fmla="*/ 2147483647 w 3758"/>
              <a:gd name="T45" fmla="*/ 2147483647 h 2889"/>
              <a:gd name="T46" fmla="*/ 2147483647 w 3758"/>
              <a:gd name="T47" fmla="*/ 2147483647 h 2889"/>
              <a:gd name="T48" fmla="*/ 2147483647 w 3758"/>
              <a:gd name="T49" fmla="*/ 2147483647 h 2889"/>
              <a:gd name="T50" fmla="*/ 2147483647 w 3758"/>
              <a:gd name="T51" fmla="*/ 2147483647 h 2889"/>
              <a:gd name="T52" fmla="*/ 2147483647 w 3758"/>
              <a:gd name="T53" fmla="*/ 2147483647 h 2889"/>
              <a:gd name="T54" fmla="*/ 2147483647 w 3758"/>
              <a:gd name="T55" fmla="*/ 2147483647 h 2889"/>
              <a:gd name="T56" fmla="*/ 2147483647 w 3758"/>
              <a:gd name="T57" fmla="*/ 2147483647 h 2889"/>
              <a:gd name="T58" fmla="*/ 2147483647 w 3758"/>
              <a:gd name="T59" fmla="*/ 2147483647 h 2889"/>
              <a:gd name="T60" fmla="*/ 2147483647 w 3758"/>
              <a:gd name="T61" fmla="*/ 2147483647 h 2889"/>
              <a:gd name="T62" fmla="*/ 2147483647 w 3758"/>
              <a:gd name="T63" fmla="*/ 2147483647 h 28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58"/>
              <a:gd name="T97" fmla="*/ 0 h 2889"/>
              <a:gd name="T98" fmla="*/ 3758 w 3758"/>
              <a:gd name="T99" fmla="*/ 2889 h 288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58" h="2889">
                <a:moveTo>
                  <a:pt x="0" y="1420"/>
                </a:moveTo>
                <a:cubicBezTo>
                  <a:pt x="73" y="1134"/>
                  <a:pt x="139" y="851"/>
                  <a:pt x="303" y="607"/>
                </a:cubicBezTo>
                <a:cubicBezTo>
                  <a:pt x="391" y="866"/>
                  <a:pt x="215" y="1547"/>
                  <a:pt x="510" y="1116"/>
                </a:cubicBezTo>
                <a:cubicBezTo>
                  <a:pt x="633" y="730"/>
                  <a:pt x="466" y="1116"/>
                  <a:pt x="659" y="1116"/>
                </a:cubicBezTo>
                <a:cubicBezTo>
                  <a:pt x="712" y="1116"/>
                  <a:pt x="687" y="1010"/>
                  <a:pt x="712" y="963"/>
                </a:cubicBezTo>
                <a:cubicBezTo>
                  <a:pt x="739" y="909"/>
                  <a:pt x="779" y="861"/>
                  <a:pt x="814" y="808"/>
                </a:cubicBezTo>
                <a:cubicBezTo>
                  <a:pt x="1052" y="1169"/>
                  <a:pt x="863" y="813"/>
                  <a:pt x="863" y="1622"/>
                </a:cubicBezTo>
                <a:cubicBezTo>
                  <a:pt x="863" y="1825"/>
                  <a:pt x="897" y="2027"/>
                  <a:pt x="914" y="2229"/>
                </a:cubicBezTo>
                <a:cubicBezTo>
                  <a:pt x="1117" y="1820"/>
                  <a:pt x="1266" y="1406"/>
                  <a:pt x="1372" y="963"/>
                </a:cubicBezTo>
                <a:cubicBezTo>
                  <a:pt x="1425" y="742"/>
                  <a:pt x="1460" y="518"/>
                  <a:pt x="1523" y="302"/>
                </a:cubicBezTo>
                <a:cubicBezTo>
                  <a:pt x="1548" y="201"/>
                  <a:pt x="1628" y="0"/>
                  <a:pt x="1628" y="0"/>
                </a:cubicBezTo>
                <a:cubicBezTo>
                  <a:pt x="1611" y="338"/>
                  <a:pt x="1575" y="677"/>
                  <a:pt x="1575" y="1015"/>
                </a:cubicBezTo>
                <a:cubicBezTo>
                  <a:pt x="1575" y="1098"/>
                  <a:pt x="1567" y="1204"/>
                  <a:pt x="1628" y="1266"/>
                </a:cubicBezTo>
                <a:cubicBezTo>
                  <a:pt x="1663" y="1301"/>
                  <a:pt x="1663" y="1165"/>
                  <a:pt x="1676" y="1116"/>
                </a:cubicBezTo>
                <a:cubicBezTo>
                  <a:pt x="1804" y="672"/>
                  <a:pt x="1663" y="1116"/>
                  <a:pt x="1777" y="760"/>
                </a:cubicBezTo>
                <a:cubicBezTo>
                  <a:pt x="1813" y="808"/>
                  <a:pt x="1818" y="909"/>
                  <a:pt x="1878" y="909"/>
                </a:cubicBezTo>
                <a:cubicBezTo>
                  <a:pt x="1931" y="909"/>
                  <a:pt x="1882" y="733"/>
                  <a:pt x="1931" y="760"/>
                </a:cubicBezTo>
                <a:cubicBezTo>
                  <a:pt x="1994" y="791"/>
                  <a:pt x="1963" y="897"/>
                  <a:pt x="1979" y="963"/>
                </a:cubicBezTo>
                <a:cubicBezTo>
                  <a:pt x="2028" y="694"/>
                  <a:pt x="2103" y="461"/>
                  <a:pt x="2182" y="201"/>
                </a:cubicBezTo>
                <a:cubicBezTo>
                  <a:pt x="2530" y="430"/>
                  <a:pt x="2367" y="848"/>
                  <a:pt x="2337" y="1218"/>
                </a:cubicBezTo>
                <a:cubicBezTo>
                  <a:pt x="2381" y="2005"/>
                  <a:pt x="2421" y="2224"/>
                  <a:pt x="2591" y="2888"/>
                </a:cubicBezTo>
                <a:cubicBezTo>
                  <a:pt x="2718" y="2695"/>
                  <a:pt x="2737" y="2502"/>
                  <a:pt x="2793" y="2282"/>
                </a:cubicBezTo>
                <a:cubicBezTo>
                  <a:pt x="2811" y="2062"/>
                  <a:pt x="2824" y="1842"/>
                  <a:pt x="2846" y="1622"/>
                </a:cubicBezTo>
                <a:cubicBezTo>
                  <a:pt x="2860" y="1468"/>
                  <a:pt x="2828" y="1301"/>
                  <a:pt x="2895" y="1165"/>
                </a:cubicBezTo>
                <a:cubicBezTo>
                  <a:pt x="2921" y="1107"/>
                  <a:pt x="2961" y="1266"/>
                  <a:pt x="2996" y="1319"/>
                </a:cubicBezTo>
                <a:cubicBezTo>
                  <a:pt x="3014" y="1403"/>
                  <a:pt x="3037" y="1485"/>
                  <a:pt x="3049" y="1570"/>
                </a:cubicBezTo>
                <a:cubicBezTo>
                  <a:pt x="3071" y="1707"/>
                  <a:pt x="2970" y="1925"/>
                  <a:pt x="3097" y="1978"/>
                </a:cubicBezTo>
                <a:cubicBezTo>
                  <a:pt x="3208" y="2027"/>
                  <a:pt x="3234" y="1776"/>
                  <a:pt x="3301" y="1675"/>
                </a:cubicBezTo>
                <a:cubicBezTo>
                  <a:pt x="3362" y="1587"/>
                  <a:pt x="3402" y="1367"/>
                  <a:pt x="3402" y="1367"/>
                </a:cubicBezTo>
                <a:cubicBezTo>
                  <a:pt x="3524" y="1842"/>
                  <a:pt x="3380" y="1403"/>
                  <a:pt x="3508" y="1319"/>
                </a:cubicBezTo>
                <a:cubicBezTo>
                  <a:pt x="3555" y="1284"/>
                  <a:pt x="3573" y="1420"/>
                  <a:pt x="3610" y="1468"/>
                </a:cubicBezTo>
                <a:cubicBezTo>
                  <a:pt x="3656" y="1420"/>
                  <a:pt x="3722" y="1381"/>
                  <a:pt x="3757" y="1319"/>
                </a:cubicBezTo>
              </a:path>
            </a:pathLst>
          </a:custGeom>
          <a:noFill/>
          <a:ln w="28448">
            <a:solidFill>
              <a:srgbClr val="FFCC00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512941" y="381000"/>
            <a:ext cx="8079292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Generalization of the standard cosmological model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8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8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8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8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8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8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8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8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8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nimBg="1"/>
      <p:bldP spid="187397" grpId="0" animBg="1"/>
      <p:bldP spid="187398" grpId="0" animBg="1"/>
      <p:bldP spid="187403" grpId="0"/>
      <p:bldP spid="187404" grpId="0" animBg="1"/>
      <p:bldP spid="187405" grpId="0" animBg="1"/>
      <p:bldP spid="187406" grpId="0" animBg="1"/>
      <p:bldP spid="187407" grpId="0" animBg="1"/>
      <p:bldP spid="187408" grpId="0"/>
      <p:bldP spid="187409" grpId="0" animBg="1"/>
      <p:bldP spid="187410" grpId="0" animBg="1"/>
      <p:bldP spid="187411" grpId="0" animBg="1"/>
      <p:bldP spid="187412" grpId="0" animBg="1"/>
      <p:bldP spid="187413" grpId="0" animBg="1"/>
      <p:bldP spid="187414" grpId="0" animBg="1"/>
      <p:bldP spid="187415" grpId="0"/>
      <p:bldP spid="187415" grpId="1"/>
      <p:bldP spid="187415" grpId="2"/>
      <p:bldP spid="187416" grpId="0" animBg="1"/>
      <p:bldP spid="187417" grpId="0" animBg="1"/>
      <p:bldP spid="187418" grpId="0" animBg="1"/>
      <p:bldP spid="187419" grpId="0"/>
      <p:bldP spid="187420" grpId="0"/>
      <p:bldP spid="187421" grpId="0" animBg="1"/>
      <p:bldP spid="187423" grpId="0" animBg="1"/>
      <p:bldP spid="187425" grpId="0"/>
      <p:bldP spid="1874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2171038" y="685800"/>
            <a:ext cx="4938458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Averaging Einstein’s Equations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pic>
        <p:nvPicPr>
          <p:cNvPr id="34099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2819400"/>
            <a:ext cx="6138863" cy="1436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09600" y="1905000"/>
            <a:ext cx="6255526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Spatial Average on a compact domain :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6481556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de-DE" sz="2800" dirty="0" err="1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Restmass</a:t>
            </a:r>
            <a:r>
              <a:rPr lang="de-DE" sz="2800" dirty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</a:t>
            </a:r>
            <a:r>
              <a:rPr lang="de-DE" sz="2800" dirty="0" err="1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conservation</a:t>
            </a:r>
            <a:r>
              <a:rPr lang="de-DE" sz="2800" dirty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on </a:t>
            </a:r>
            <a:r>
              <a:rPr lang="de-DE" sz="2800" dirty="0" err="1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the</a:t>
            </a:r>
            <a:r>
              <a:rPr lang="de-DE" sz="2800" dirty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</a:t>
            </a:r>
            <a:r>
              <a:rPr lang="de-DE" sz="2800" dirty="0" err="1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domain</a:t>
            </a:r>
            <a:r>
              <a:rPr lang="de-DE" sz="2800" dirty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D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2514600" y="411480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auto">
          <a:xfrm>
            <a:off x="0" y="3810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4222750" y="3224213"/>
          <a:ext cx="80963" cy="136525"/>
        </p:xfrm>
        <a:graphic>
          <a:graphicData uri="http://schemas.openxmlformats.org/presentationml/2006/ole">
            <p:oleObj spid="_x0000_s71682" r:id="rId6" imgW="72360" imgH="195480" progId="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3352800"/>
            <a:ext cx="6781800" cy="3352800"/>
            <a:chOff x="424" y="3207"/>
            <a:chExt cx="3401" cy="2159"/>
          </a:xfrm>
        </p:grpSpPr>
        <p:pic>
          <p:nvPicPr>
            <p:cNvPr id="191492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4" y="3207"/>
              <a:ext cx="3401" cy="2159"/>
            </a:xfrm>
            <a:prstGeom prst="rect">
              <a:avLst/>
            </a:prstGeom>
            <a:noFill/>
            <a:effectLst>
              <a:outerShdw blurRad="63500" dist="17819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191493" name="AutoShape 5"/>
            <p:cNvSpPr>
              <a:spLocks noChangeArrowheads="1"/>
            </p:cNvSpPr>
            <p:nvPr/>
          </p:nvSpPr>
          <p:spPr bwMode="auto">
            <a:xfrm>
              <a:off x="424" y="3207"/>
              <a:ext cx="3401" cy="2159"/>
            </a:xfrm>
            <a:prstGeom prst="roundRect">
              <a:avLst>
                <a:gd name="adj" fmla="val 46"/>
              </a:avLst>
            </a:prstGeom>
            <a:noFill/>
            <a:ln w="28440">
              <a:solidFill>
                <a:srgbClr val="A4D06A"/>
              </a:solidFill>
              <a:round/>
              <a:headEnd/>
              <a:tailEnd/>
            </a:ln>
            <a:effectLst>
              <a:outerShdw blurRad="63500" dist="1781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0" y="1371600"/>
            <a:ext cx="9144000" cy="2057400"/>
          </a:xfrm>
          <a:prstGeom prst="rect">
            <a:avLst/>
          </a:prstGeom>
          <a:blipFill rotWithShape="1">
            <a:blip r:embed="rId8"/>
            <a:tile tx="0" ty="0" sx="100000" sy="100000" flip="none" algn="tl"/>
          </a:blipFill>
          <a:ln w="50800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3505200"/>
            <a:ext cx="9144000" cy="3352800"/>
          </a:xfrm>
          <a:prstGeom prst="rect">
            <a:avLst/>
          </a:prstGeom>
          <a:gradFill rotWithShape="1">
            <a:gsLst>
              <a:gs pos="0">
                <a:srgbClr val="EAA524"/>
              </a:gs>
              <a:gs pos="100000">
                <a:srgbClr val="FFFFFF"/>
              </a:gs>
            </a:gsLst>
            <a:lin ang="0" scaled="1"/>
          </a:gradFill>
          <a:ln w="50800">
            <a:solidFill>
              <a:srgbClr val="EE933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91500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1828800"/>
            <a:ext cx="85439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1501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962400"/>
            <a:ext cx="5334001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974288" y="381000"/>
            <a:ext cx="3156595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Non-</a:t>
            </a:r>
            <a:r>
              <a:rPr lang="en-US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commutativity</a:t>
            </a: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6" grpId="0" animBg="1"/>
      <p:bldP spid="19149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222750" y="3224213"/>
          <a:ext cx="80963" cy="136525"/>
        </p:xfrm>
        <a:graphic>
          <a:graphicData uri="http://schemas.openxmlformats.org/presentationml/2006/ole">
            <p:oleObj spid="_x0000_s116738" r:id="rId5" imgW="72360" imgH="195480" progId="">
              <p:embed/>
            </p:oleObj>
          </a:graphicData>
        </a:graphic>
      </p:graphicFrame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0" y="1600200"/>
            <a:ext cx="6248400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Kullback-Leibler</a:t>
            </a: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: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pic>
        <p:nvPicPr>
          <p:cNvPr id="76805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2286000"/>
            <a:ext cx="5868988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321991" y="685800"/>
            <a:ext cx="4636542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Relative Information Entropy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0" y="3810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pic>
        <p:nvPicPr>
          <p:cNvPr id="8" name="Bild 7" descr="entropy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5791200"/>
            <a:ext cx="6172200" cy="8763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341590" y="1676400"/>
            <a:ext cx="3890809" cy="44012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buFont typeface="Wingdings" charset="2"/>
              <a:buChar char="§"/>
              <a:defRPr/>
            </a:pPr>
            <a:r>
              <a:rPr lang="de-DE" sz="2800" b="0" i="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Acceleration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Law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:</a:t>
            </a: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endParaRPr lang="de-DE" sz="2800" b="0" i="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r>
              <a:rPr lang="de-DE" sz="2800" b="0" i="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Expansion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Law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:</a:t>
            </a: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endParaRPr lang="de-DE" sz="2800" b="0" i="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r>
              <a:rPr lang="de-DE" sz="2800" b="0" i="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Conservation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Law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:</a:t>
            </a:r>
          </a:p>
          <a:p>
            <a:pPr algn="l">
              <a:buFont typeface="Wingdings" charset="2"/>
              <a:buChar char="§"/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 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Integrability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:</a:t>
            </a:r>
            <a:endParaRPr lang="de-DE" sz="2800" b="0" i="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Bild 14" descr="F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1524000"/>
            <a:ext cx="2590800" cy="825500"/>
          </a:xfrm>
          <a:prstGeom prst="rect">
            <a:avLst/>
          </a:prstGeom>
        </p:spPr>
      </p:pic>
      <p:pic>
        <p:nvPicPr>
          <p:cNvPr id="13" name="Bild 12" descr="A2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1524000"/>
            <a:ext cx="3517692" cy="838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Bild 16" descr="F2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2819400"/>
            <a:ext cx="3505200" cy="825500"/>
          </a:xfrm>
          <a:prstGeom prst="rect">
            <a:avLst/>
          </a:prstGeom>
        </p:spPr>
      </p:pic>
      <p:pic>
        <p:nvPicPr>
          <p:cNvPr id="12" name="Bild 11" descr="A1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2819400"/>
            <a:ext cx="4572000" cy="838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Bild 17" descr="F3.png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4114800"/>
            <a:ext cx="2247900" cy="774700"/>
          </a:xfrm>
          <a:prstGeom prst="rect">
            <a:avLst/>
          </a:prstGeom>
        </p:spPr>
      </p:pic>
      <p:pic>
        <p:nvPicPr>
          <p:cNvPr id="19" name="Bild 18" descr="A3.png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4114800"/>
            <a:ext cx="2438400" cy="8001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Bild 19" descr="A4.png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5334000"/>
            <a:ext cx="4572000" cy="838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592949" y="685800"/>
            <a:ext cx="3919975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Cosmological Equations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9" name="Line 7"/>
          <p:cNvSpPr>
            <a:spLocks noChangeShapeType="1"/>
          </p:cNvSpPr>
          <p:nvPr/>
        </p:nvSpPr>
        <p:spPr bwMode="auto">
          <a:xfrm>
            <a:off x="1016000" y="4800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48847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152400" y="2895600"/>
            <a:ext cx="9499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248854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14400" y="3886200"/>
            <a:ext cx="7213600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855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04800" y="16764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8856" name="Line 24"/>
          <p:cNvSpPr>
            <a:spLocks noChangeShapeType="1"/>
          </p:cNvSpPr>
          <p:nvPr/>
        </p:nvSpPr>
        <p:spPr bwMode="auto">
          <a:xfrm flipV="1">
            <a:off x="5257800" y="5334000"/>
            <a:ext cx="609600" cy="1371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8857" name="Line 25"/>
          <p:cNvSpPr>
            <a:spLocks noChangeShapeType="1"/>
          </p:cNvSpPr>
          <p:nvPr/>
        </p:nvSpPr>
        <p:spPr bwMode="auto">
          <a:xfrm flipV="1">
            <a:off x="6400800" y="2590800"/>
            <a:ext cx="609600" cy="1371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48861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14400" y="5473700"/>
            <a:ext cx="3556000" cy="1231900"/>
          </a:xfrm>
          <a:prstGeom prst="rect">
            <a:avLst/>
          </a:prstGeom>
          <a:noFill/>
          <a:ln w="69850">
            <a:solidFill>
              <a:srgbClr val="47FF29"/>
            </a:solidFill>
            <a:miter lim="800000"/>
            <a:headEnd/>
            <a:tailEnd/>
          </a:ln>
          <a:effectLst/>
        </p:spPr>
      </p:pic>
      <p:sp>
        <p:nvSpPr>
          <p:cNvPr id="15" name="Rechteck 14"/>
          <p:cNvSpPr/>
          <p:nvPr/>
        </p:nvSpPr>
        <p:spPr>
          <a:xfrm>
            <a:off x="2286000" y="685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The</a:t>
            </a:r>
            <a:r>
              <a:rPr lang="de-DE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Cosmic</a:t>
            </a:r>
            <a:r>
              <a:rPr lang="de-DE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Quartet </a:t>
            </a:r>
            <a:endParaRPr lang="de-DE" sz="2800" dirty="0"/>
          </a:p>
        </p:txBody>
      </p:sp>
      <p:sp>
        <p:nvSpPr>
          <p:cNvPr id="16" name="Rechteck 15"/>
          <p:cNvSpPr/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H="1">
            <a:off x="2514600" y="3505200"/>
            <a:ext cx="22098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56" grpId="0" animBg="1"/>
      <p:bldP spid="24885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A5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" y="838200"/>
            <a:ext cx="8686800" cy="3048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feld 15"/>
          <p:cNvSpPr txBox="1"/>
          <p:nvPr/>
        </p:nvSpPr>
        <p:spPr>
          <a:xfrm>
            <a:off x="0" y="0"/>
            <a:ext cx="7315200" cy="4647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 </a:t>
            </a:r>
            <a:r>
              <a:rPr lang="de-DE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Effective</a:t>
            </a:r>
            <a:r>
              <a:rPr lang="de-DE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Equations</a:t>
            </a:r>
            <a:r>
              <a:rPr lang="de-DE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in Friedmannian form : </a:t>
            </a: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r>
              <a:rPr lang="de-DE" sz="3600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   </a:t>
            </a:r>
            <a:r>
              <a:rPr lang="de-DE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Effective</a:t>
            </a:r>
            <a:r>
              <a:rPr lang="de-DE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Scalar</a:t>
            </a:r>
            <a:r>
              <a:rPr lang="de-DE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Field</a:t>
            </a:r>
            <a:r>
              <a:rPr lang="de-DE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:`</a:t>
            </a:r>
            <a:r>
              <a:rPr lang="de-DE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Morphon</a:t>
            </a:r>
            <a:r>
              <a:rPr lang="de-DE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´</a:t>
            </a:r>
            <a:endParaRPr lang="de-DE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pic>
        <p:nvPicPr>
          <p:cNvPr id="14" name="Bild 13" descr="P6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3400" y="4724400"/>
            <a:ext cx="6096000" cy="838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hteck 24"/>
          <p:cNvSpPr/>
          <p:nvPr/>
        </p:nvSpPr>
        <p:spPr bwMode="auto">
          <a:xfrm>
            <a:off x="1066800" y="2057400"/>
            <a:ext cx="304800" cy="1752600"/>
          </a:xfrm>
          <a:prstGeom prst="rect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1219200" y="1600200"/>
            <a:ext cx="5105400" cy="2209800"/>
          </a:xfrm>
          <a:prstGeom prst="rect">
            <a:avLst/>
          </a:prstGeom>
          <a:solidFill>
            <a:srgbClr val="CCFFCC">
              <a:alpha val="15000"/>
            </a:srgbClr>
          </a:solidFill>
          <a:ln w="63500" cap="flat" cmpd="sng" algn="ctr">
            <a:solidFill>
              <a:srgbClr val="47FF29">
                <a:alpha val="98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pic>
        <p:nvPicPr>
          <p:cNvPr id="8" name="Bild 7" descr="A4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57400" y="5791200"/>
            <a:ext cx="4572000" cy="838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Bild 20" descr="P7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3400" y="5715000"/>
            <a:ext cx="6096000" cy="9906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5715000" y="4114800"/>
            <a:ext cx="44009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i="0" dirty="0" smtClean="0">
                <a:solidFill>
                  <a:srgbClr val="0000FF"/>
                </a:solidFill>
              </a:rPr>
              <a:t>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Buchert</a:t>
            </a:r>
            <a:r>
              <a:rPr lang="de-DE" sz="1600" b="0" i="0" dirty="0" smtClean="0">
                <a:solidFill>
                  <a:srgbClr val="0000FF"/>
                </a:solidFill>
              </a:rPr>
              <a:t>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Larena</a:t>
            </a:r>
            <a:r>
              <a:rPr lang="de-DE" sz="1600" b="0" i="0" dirty="0" smtClean="0">
                <a:solidFill>
                  <a:srgbClr val="0000FF"/>
                </a:solidFill>
              </a:rPr>
              <a:t>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Alimi</a:t>
            </a:r>
            <a:r>
              <a:rPr lang="de-DE" sz="1600" b="0" i="0" dirty="0" smtClean="0">
                <a:solidFill>
                  <a:srgbClr val="0000FF"/>
                </a:solidFill>
              </a:rPr>
              <a:t>  </a:t>
            </a:r>
          </a:p>
          <a:p>
            <a:r>
              <a:rPr lang="de-DE" sz="1600" b="0" i="0" dirty="0" err="1" smtClean="0">
                <a:solidFill>
                  <a:srgbClr val="0000FF"/>
                </a:solidFill>
              </a:rPr>
              <a:t>arXiv</a:t>
            </a:r>
            <a:r>
              <a:rPr lang="de-DE" sz="1600" b="0" i="0" dirty="0" smtClean="0">
                <a:solidFill>
                  <a:srgbClr val="0000FF"/>
                </a:solidFill>
              </a:rPr>
              <a:t>: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gr-qc</a:t>
            </a:r>
            <a:r>
              <a:rPr lang="de-DE" sz="1600" b="0" i="0" dirty="0" smtClean="0">
                <a:solidFill>
                  <a:srgbClr val="0000FF"/>
                </a:solidFill>
              </a:rPr>
              <a:t> / 0606020</a:t>
            </a:r>
          </a:p>
        </p:txBody>
      </p:sp>
      <p:pic>
        <p:nvPicPr>
          <p:cNvPr id="10" name="Bild 9" descr="corr Q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3048000"/>
            <a:ext cx="2743200" cy="685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Bild 11" descr="corr R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2286000"/>
            <a:ext cx="2133600" cy="660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5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89000" y="4397375"/>
            <a:ext cx="74025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594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57200" y="1828800"/>
            <a:ext cx="8205787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eck 4"/>
          <p:cNvSpPr/>
          <p:nvPr/>
        </p:nvSpPr>
        <p:spPr>
          <a:xfrm>
            <a:off x="2286000" y="685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Out-of-Equilibrium</a:t>
            </a:r>
            <a:r>
              <a:rPr lang="de-DE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States</a:t>
            </a:r>
            <a:r>
              <a:rPr lang="de-DE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</a:t>
            </a:r>
            <a:endParaRPr lang="de-DE" sz="28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0" y="3810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73" name="AutoShape 17"/>
          <p:cNvSpPr>
            <a:spLocks noChangeArrowheads="1"/>
          </p:cNvSpPr>
          <p:nvPr/>
        </p:nvSpPr>
        <p:spPr bwMode="auto">
          <a:xfrm>
            <a:off x="0" y="3124200"/>
            <a:ext cx="4953000" cy="1143000"/>
          </a:xfrm>
          <a:prstGeom prst="parallelogram">
            <a:avLst>
              <a:gd name="adj" fmla="val 108333"/>
            </a:avLst>
          </a:prstGeom>
          <a:solidFill>
            <a:srgbClr val="FFA1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5621338" y="1447800"/>
            <a:ext cx="30718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i="0" dirty="0">
                <a:solidFill>
                  <a:srgbClr val="FF4C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G</a:t>
            </a:r>
            <a:r>
              <a:rPr kumimoji="0" lang="en-US" i="0" baseline="-25000" dirty="0">
                <a:solidFill>
                  <a:srgbClr val="FF4C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</a:t>
            </a:r>
            <a:r>
              <a:rPr kumimoji="0" lang="en-US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US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= </a:t>
            </a:r>
            <a:r>
              <a:rPr kumimoji="0" lang="en-US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</a:t>
            </a:r>
            <a:r>
              <a:rPr kumimoji="0" lang="en-US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T</a:t>
            </a:r>
            <a:r>
              <a:rPr kumimoji="0" lang="en-US" i="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</a:t>
            </a:r>
          </a:p>
        </p:txBody>
      </p:sp>
      <p:sp>
        <p:nvSpPr>
          <p:cNvPr id="326675" name="Text Box 19"/>
          <p:cNvSpPr txBox="1">
            <a:spLocks noChangeArrowheads="1"/>
          </p:cNvSpPr>
          <p:nvPr/>
        </p:nvSpPr>
        <p:spPr bwMode="auto">
          <a:xfrm>
            <a:off x="6307138" y="2743200"/>
            <a:ext cx="21748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</a:t>
            </a:r>
            <a:r>
              <a:rPr kumimoji="0" lang="en-US" i="0" baseline="-25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m</a:t>
            </a:r>
            <a:r>
              <a:rPr kumimoji="0" lang="en-US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US" i="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+ </a:t>
            </a:r>
            <a:r>
              <a:rPr kumimoji="0" lang="en-US" i="0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</a:t>
            </a:r>
            <a:r>
              <a:rPr kumimoji="0" lang="en-US" i="0" baseline="-25000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</a:t>
            </a:r>
            <a:endParaRPr kumimoji="0" lang="en-US" i="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charset="0"/>
              <a:ea typeface="MS PGothic" pitchFamily="34" charset="-128"/>
              <a:cs typeface="MS PGothic" pitchFamily="34" charset="-128"/>
              <a:sym typeface="Symbol" charset="2"/>
            </a:endParaRPr>
          </a:p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P</a:t>
            </a:r>
            <a:r>
              <a:rPr kumimoji="0" lang="en-US" i="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m</a:t>
            </a:r>
            <a:r>
              <a:rPr kumimoji="0" lang="en-US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US" i="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+ P</a:t>
            </a:r>
            <a:r>
              <a:rPr kumimoji="0" lang="en-US" i="0" baseline="-250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</a:t>
            </a:r>
          </a:p>
        </p:txBody>
      </p:sp>
      <p:pic>
        <p:nvPicPr>
          <p:cNvPr id="22533" name="Picture 23" descr="fin2sur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054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6677" name="Line 21"/>
          <p:cNvSpPr>
            <a:spLocks noChangeShapeType="1"/>
          </p:cNvSpPr>
          <p:nvPr/>
        </p:nvSpPr>
        <p:spPr bwMode="auto">
          <a:xfrm>
            <a:off x="2819400" y="1676400"/>
            <a:ext cx="0" cy="1752600"/>
          </a:xfrm>
          <a:prstGeom prst="line">
            <a:avLst/>
          </a:prstGeom>
          <a:noFill/>
          <a:ln w="57150">
            <a:solidFill>
              <a:srgbClr val="FF5555"/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>
              <a:latin typeface="Arial" charset="0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326680" name="AutoShape 24"/>
          <p:cNvSpPr>
            <a:spLocks noChangeArrowheads="1"/>
          </p:cNvSpPr>
          <p:nvPr/>
        </p:nvSpPr>
        <p:spPr bwMode="auto">
          <a:xfrm>
            <a:off x="228600" y="4724400"/>
            <a:ext cx="4724400" cy="1219200"/>
          </a:xfrm>
          <a:prstGeom prst="doubleWave">
            <a:avLst>
              <a:gd name="adj1" fmla="val 6500"/>
              <a:gd name="adj2" fmla="val 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5">
              <a:srgbClr val="000000">
                <a:alpha val="50000"/>
              </a:srgbClr>
            </a:prst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26682" name="Freeform 26"/>
          <p:cNvSpPr>
            <a:spLocks/>
          </p:cNvSpPr>
          <p:nvPr/>
        </p:nvSpPr>
        <p:spPr bwMode="auto">
          <a:xfrm>
            <a:off x="228600" y="4910138"/>
            <a:ext cx="4648200" cy="771525"/>
          </a:xfrm>
          <a:custGeom>
            <a:avLst/>
            <a:gdLst/>
            <a:ahLst/>
            <a:cxnLst>
              <a:cxn ang="0">
                <a:pos x="0" y="1420"/>
              </a:cxn>
              <a:cxn ang="0">
                <a:pos x="303" y="607"/>
              </a:cxn>
              <a:cxn ang="0">
                <a:pos x="510" y="1116"/>
              </a:cxn>
              <a:cxn ang="0">
                <a:pos x="659" y="1116"/>
              </a:cxn>
              <a:cxn ang="0">
                <a:pos x="712" y="963"/>
              </a:cxn>
              <a:cxn ang="0">
                <a:pos x="814" y="808"/>
              </a:cxn>
              <a:cxn ang="0">
                <a:pos x="863" y="1622"/>
              </a:cxn>
              <a:cxn ang="0">
                <a:pos x="914" y="2229"/>
              </a:cxn>
              <a:cxn ang="0">
                <a:pos x="1372" y="963"/>
              </a:cxn>
              <a:cxn ang="0">
                <a:pos x="1523" y="302"/>
              </a:cxn>
              <a:cxn ang="0">
                <a:pos x="1628" y="0"/>
              </a:cxn>
              <a:cxn ang="0">
                <a:pos x="1575" y="1015"/>
              </a:cxn>
              <a:cxn ang="0">
                <a:pos x="1628" y="1266"/>
              </a:cxn>
              <a:cxn ang="0">
                <a:pos x="1676" y="1116"/>
              </a:cxn>
              <a:cxn ang="0">
                <a:pos x="1777" y="760"/>
              </a:cxn>
              <a:cxn ang="0">
                <a:pos x="1878" y="909"/>
              </a:cxn>
              <a:cxn ang="0">
                <a:pos x="1931" y="760"/>
              </a:cxn>
              <a:cxn ang="0">
                <a:pos x="1979" y="963"/>
              </a:cxn>
              <a:cxn ang="0">
                <a:pos x="2182" y="201"/>
              </a:cxn>
              <a:cxn ang="0">
                <a:pos x="2337" y="1218"/>
              </a:cxn>
              <a:cxn ang="0">
                <a:pos x="2591" y="2888"/>
              </a:cxn>
              <a:cxn ang="0">
                <a:pos x="2793" y="2282"/>
              </a:cxn>
              <a:cxn ang="0">
                <a:pos x="2846" y="1622"/>
              </a:cxn>
              <a:cxn ang="0">
                <a:pos x="2895" y="1165"/>
              </a:cxn>
              <a:cxn ang="0">
                <a:pos x="2996" y="1319"/>
              </a:cxn>
              <a:cxn ang="0">
                <a:pos x="3049" y="1570"/>
              </a:cxn>
              <a:cxn ang="0">
                <a:pos x="3097" y="1978"/>
              </a:cxn>
              <a:cxn ang="0">
                <a:pos x="3301" y="1675"/>
              </a:cxn>
              <a:cxn ang="0">
                <a:pos x="3402" y="1367"/>
              </a:cxn>
              <a:cxn ang="0">
                <a:pos x="3508" y="1319"/>
              </a:cxn>
              <a:cxn ang="0">
                <a:pos x="3610" y="1468"/>
              </a:cxn>
              <a:cxn ang="0">
                <a:pos x="3757" y="1319"/>
              </a:cxn>
            </a:cxnLst>
            <a:rect l="0" t="0" r="r" b="b"/>
            <a:pathLst>
              <a:path w="3758" h="2889">
                <a:moveTo>
                  <a:pt x="0" y="1420"/>
                </a:moveTo>
                <a:cubicBezTo>
                  <a:pt x="73" y="1134"/>
                  <a:pt x="139" y="851"/>
                  <a:pt x="303" y="607"/>
                </a:cubicBezTo>
                <a:cubicBezTo>
                  <a:pt x="391" y="866"/>
                  <a:pt x="215" y="1547"/>
                  <a:pt x="510" y="1116"/>
                </a:cubicBezTo>
                <a:cubicBezTo>
                  <a:pt x="633" y="730"/>
                  <a:pt x="466" y="1116"/>
                  <a:pt x="659" y="1116"/>
                </a:cubicBezTo>
                <a:cubicBezTo>
                  <a:pt x="712" y="1116"/>
                  <a:pt x="687" y="1010"/>
                  <a:pt x="712" y="963"/>
                </a:cubicBezTo>
                <a:cubicBezTo>
                  <a:pt x="739" y="909"/>
                  <a:pt x="779" y="861"/>
                  <a:pt x="814" y="808"/>
                </a:cubicBezTo>
                <a:cubicBezTo>
                  <a:pt x="1052" y="1169"/>
                  <a:pt x="863" y="813"/>
                  <a:pt x="863" y="1622"/>
                </a:cubicBezTo>
                <a:cubicBezTo>
                  <a:pt x="863" y="1825"/>
                  <a:pt x="897" y="2027"/>
                  <a:pt x="914" y="2229"/>
                </a:cubicBezTo>
                <a:cubicBezTo>
                  <a:pt x="1117" y="1820"/>
                  <a:pt x="1266" y="1406"/>
                  <a:pt x="1372" y="963"/>
                </a:cubicBezTo>
                <a:cubicBezTo>
                  <a:pt x="1425" y="742"/>
                  <a:pt x="1460" y="518"/>
                  <a:pt x="1523" y="302"/>
                </a:cubicBezTo>
                <a:cubicBezTo>
                  <a:pt x="1548" y="201"/>
                  <a:pt x="1628" y="0"/>
                  <a:pt x="1628" y="0"/>
                </a:cubicBezTo>
                <a:cubicBezTo>
                  <a:pt x="1611" y="338"/>
                  <a:pt x="1575" y="677"/>
                  <a:pt x="1575" y="1015"/>
                </a:cubicBezTo>
                <a:cubicBezTo>
                  <a:pt x="1575" y="1098"/>
                  <a:pt x="1567" y="1204"/>
                  <a:pt x="1628" y="1266"/>
                </a:cubicBezTo>
                <a:cubicBezTo>
                  <a:pt x="1663" y="1301"/>
                  <a:pt x="1663" y="1165"/>
                  <a:pt x="1676" y="1116"/>
                </a:cubicBezTo>
                <a:cubicBezTo>
                  <a:pt x="1804" y="672"/>
                  <a:pt x="1663" y="1116"/>
                  <a:pt x="1777" y="760"/>
                </a:cubicBezTo>
                <a:cubicBezTo>
                  <a:pt x="1813" y="808"/>
                  <a:pt x="1818" y="909"/>
                  <a:pt x="1878" y="909"/>
                </a:cubicBezTo>
                <a:cubicBezTo>
                  <a:pt x="1931" y="909"/>
                  <a:pt x="1882" y="733"/>
                  <a:pt x="1931" y="760"/>
                </a:cubicBezTo>
                <a:cubicBezTo>
                  <a:pt x="1994" y="791"/>
                  <a:pt x="1963" y="897"/>
                  <a:pt x="1979" y="963"/>
                </a:cubicBezTo>
                <a:cubicBezTo>
                  <a:pt x="2028" y="694"/>
                  <a:pt x="2103" y="461"/>
                  <a:pt x="2182" y="201"/>
                </a:cubicBezTo>
                <a:cubicBezTo>
                  <a:pt x="2530" y="430"/>
                  <a:pt x="2367" y="848"/>
                  <a:pt x="2337" y="1218"/>
                </a:cubicBezTo>
                <a:cubicBezTo>
                  <a:pt x="2381" y="2005"/>
                  <a:pt x="2421" y="2224"/>
                  <a:pt x="2591" y="2888"/>
                </a:cubicBezTo>
                <a:cubicBezTo>
                  <a:pt x="2718" y="2695"/>
                  <a:pt x="2737" y="2502"/>
                  <a:pt x="2793" y="2282"/>
                </a:cubicBezTo>
                <a:cubicBezTo>
                  <a:pt x="2811" y="2062"/>
                  <a:pt x="2824" y="1842"/>
                  <a:pt x="2846" y="1622"/>
                </a:cubicBezTo>
                <a:cubicBezTo>
                  <a:pt x="2860" y="1468"/>
                  <a:pt x="2828" y="1301"/>
                  <a:pt x="2895" y="1165"/>
                </a:cubicBezTo>
                <a:cubicBezTo>
                  <a:pt x="2921" y="1107"/>
                  <a:pt x="2961" y="1266"/>
                  <a:pt x="2996" y="1319"/>
                </a:cubicBezTo>
                <a:cubicBezTo>
                  <a:pt x="3014" y="1403"/>
                  <a:pt x="3037" y="1485"/>
                  <a:pt x="3049" y="1570"/>
                </a:cubicBezTo>
                <a:cubicBezTo>
                  <a:pt x="3071" y="1707"/>
                  <a:pt x="2970" y="1925"/>
                  <a:pt x="3097" y="1978"/>
                </a:cubicBezTo>
                <a:cubicBezTo>
                  <a:pt x="3208" y="2027"/>
                  <a:pt x="3234" y="1776"/>
                  <a:pt x="3301" y="1675"/>
                </a:cubicBezTo>
                <a:cubicBezTo>
                  <a:pt x="3362" y="1587"/>
                  <a:pt x="3402" y="1367"/>
                  <a:pt x="3402" y="1367"/>
                </a:cubicBezTo>
                <a:cubicBezTo>
                  <a:pt x="3524" y="1842"/>
                  <a:pt x="3380" y="1403"/>
                  <a:pt x="3508" y="1319"/>
                </a:cubicBezTo>
                <a:cubicBezTo>
                  <a:pt x="3555" y="1284"/>
                  <a:pt x="3573" y="1420"/>
                  <a:pt x="3610" y="1468"/>
                </a:cubicBezTo>
                <a:cubicBezTo>
                  <a:pt x="3656" y="1420"/>
                  <a:pt x="3722" y="1381"/>
                  <a:pt x="3757" y="1319"/>
                </a:cubicBezTo>
              </a:path>
            </a:pathLst>
          </a:custGeom>
          <a:solidFill>
            <a:srgbClr val="FF4759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>
              <a:latin typeface="Arial" charset="0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326683" name="Text Box 27"/>
          <p:cNvSpPr txBox="1">
            <a:spLocks noChangeArrowheads="1"/>
          </p:cNvSpPr>
          <p:nvPr/>
        </p:nvSpPr>
        <p:spPr bwMode="auto">
          <a:xfrm>
            <a:off x="6383338" y="4419600"/>
            <a:ext cx="21748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</a:t>
            </a:r>
            <a:r>
              <a:rPr kumimoji="0" lang="en-US" i="0" baseline="-25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m</a:t>
            </a:r>
            <a:r>
              <a:rPr kumimoji="0" lang="en-US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US" i="0" dirty="0">
                <a:solidFill>
                  <a:srgbClr val="FF47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+ </a:t>
            </a:r>
            <a:r>
              <a:rPr kumimoji="0" lang="en-US" i="0" dirty="0" err="1">
                <a:solidFill>
                  <a:srgbClr val="FF47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</a:t>
            </a:r>
            <a:r>
              <a:rPr kumimoji="0" lang="en-US" i="0" baseline="-25000" dirty="0" err="1">
                <a:solidFill>
                  <a:srgbClr val="FF47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</a:t>
            </a:r>
            <a:endParaRPr kumimoji="0" lang="en-US" i="0" dirty="0">
              <a:solidFill>
                <a:srgbClr val="FF475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charset="0"/>
              <a:ea typeface="MS PGothic" pitchFamily="34" charset="-128"/>
              <a:cs typeface="MS PGothic" pitchFamily="34" charset="-128"/>
              <a:sym typeface="Symbol" charset="2"/>
            </a:endParaRPr>
          </a:p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P</a:t>
            </a:r>
            <a:r>
              <a:rPr kumimoji="0" lang="en-US" i="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m</a:t>
            </a:r>
            <a:r>
              <a:rPr kumimoji="0" lang="en-US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US" i="0" dirty="0">
                <a:solidFill>
                  <a:srgbClr val="FF47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+ P</a:t>
            </a:r>
            <a:r>
              <a:rPr kumimoji="0" lang="en-US" i="0" baseline="-25000" dirty="0">
                <a:solidFill>
                  <a:srgbClr val="FF47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</a:t>
            </a:r>
          </a:p>
        </p:txBody>
      </p:sp>
      <p:sp>
        <p:nvSpPr>
          <p:cNvPr id="326685" name="AutoShape 29"/>
          <p:cNvSpPr>
            <a:spLocks noChangeArrowheads="1"/>
          </p:cNvSpPr>
          <p:nvPr/>
        </p:nvSpPr>
        <p:spPr bwMode="auto">
          <a:xfrm>
            <a:off x="3657600" y="5867400"/>
            <a:ext cx="5257800" cy="762000"/>
          </a:xfrm>
          <a:prstGeom prst="curvedUpArrow">
            <a:avLst>
              <a:gd name="adj1" fmla="val 120750"/>
              <a:gd name="adj2" fmla="val 258750"/>
              <a:gd name="adj3" fmla="val 33333"/>
            </a:avLst>
          </a:prstGeom>
          <a:solidFill>
            <a:srgbClr val="FF4759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>
              <a:latin typeface="Arial" charset="0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326686" name="Line 30"/>
          <p:cNvSpPr>
            <a:spLocks noChangeShapeType="1"/>
          </p:cNvSpPr>
          <p:nvPr/>
        </p:nvSpPr>
        <p:spPr bwMode="auto">
          <a:xfrm>
            <a:off x="1295400" y="3581400"/>
            <a:ext cx="2438400" cy="0"/>
          </a:xfrm>
          <a:prstGeom prst="line">
            <a:avLst/>
          </a:prstGeom>
          <a:noFill/>
          <a:ln w="57150">
            <a:solidFill>
              <a:srgbClr val="F6F000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>
              <a:latin typeface="Arial" charset="0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326687" name="Text Box 31"/>
          <p:cNvSpPr txBox="1">
            <a:spLocks noChangeArrowheads="1"/>
          </p:cNvSpPr>
          <p:nvPr/>
        </p:nvSpPr>
        <p:spPr bwMode="auto">
          <a:xfrm>
            <a:off x="5257800" y="3200400"/>
            <a:ext cx="62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=</a:t>
            </a:r>
          </a:p>
        </p:txBody>
      </p:sp>
      <p:sp>
        <p:nvSpPr>
          <p:cNvPr id="326688" name="Text Box 32"/>
          <p:cNvSpPr txBox="1">
            <a:spLocks noChangeArrowheads="1"/>
          </p:cNvSpPr>
          <p:nvPr/>
        </p:nvSpPr>
        <p:spPr bwMode="auto">
          <a:xfrm>
            <a:off x="5257800" y="4800600"/>
            <a:ext cx="62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=</a:t>
            </a:r>
          </a:p>
        </p:txBody>
      </p:sp>
      <p:pic>
        <p:nvPicPr>
          <p:cNvPr id="22542" name="Bild 14" descr="einstein not used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0"/>
            <a:ext cx="1460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6678" name="AutoShape 22"/>
          <p:cNvSpPr>
            <a:spLocks noChangeArrowheads="1"/>
          </p:cNvSpPr>
          <p:nvPr/>
        </p:nvSpPr>
        <p:spPr bwMode="auto">
          <a:xfrm>
            <a:off x="0" y="4953000"/>
            <a:ext cx="4953000" cy="1143000"/>
          </a:xfrm>
          <a:prstGeom prst="parallelogram">
            <a:avLst>
              <a:gd name="adj" fmla="val 108333"/>
            </a:avLst>
          </a:prstGeom>
          <a:solidFill>
            <a:srgbClr val="FFA1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>
            <a:off x="1219200" y="5410200"/>
            <a:ext cx="1219200" cy="0"/>
          </a:xfrm>
          <a:prstGeom prst="line">
            <a:avLst/>
          </a:prstGeom>
          <a:noFill/>
          <a:ln w="57150">
            <a:solidFill>
              <a:srgbClr val="F6F000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>
              <a:latin typeface="Arial" charset="0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>
            <a:off x="2438400" y="5410200"/>
            <a:ext cx="1219200" cy="0"/>
          </a:xfrm>
          <a:prstGeom prst="line">
            <a:avLst/>
          </a:prstGeom>
          <a:noFill/>
          <a:ln w="57150">
            <a:solidFill>
              <a:srgbClr val="DB3254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>
              <a:latin typeface="Arial" charset="0"/>
              <a:ea typeface="MS Gothic" pitchFamily="49" charset="-128"/>
              <a:cs typeface="MS Gothic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6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73" grpId="0" animBg="1"/>
      <p:bldP spid="326675" grpId="0"/>
      <p:bldP spid="326680" grpId="0" animBg="1"/>
      <p:bldP spid="326680" grpId="1" animBg="1"/>
      <p:bldP spid="326682" grpId="0" animBg="1"/>
      <p:bldP spid="326682" grpId="1" animBg="1"/>
      <p:bldP spid="326682" grpId="2" animBg="1"/>
      <p:bldP spid="326683" grpId="0"/>
      <p:bldP spid="326685" grpId="0" animBg="1"/>
      <p:bldP spid="326685" grpId="1" animBg="1"/>
      <p:bldP spid="326687" grpId="0"/>
      <p:bldP spid="326688" grpId="0"/>
      <p:bldP spid="32667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444182" y="4611231"/>
            <a:ext cx="8699818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Average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bg1"/>
                </a:solidFill>
              </a:rPr>
              <a:t>friedmannian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:</a:t>
            </a:r>
          </a:p>
          <a:p>
            <a:pPr algn="l">
              <a:defRPr/>
            </a:pPr>
            <a:endParaRPr lang="de-DE" sz="2800" b="0" i="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r>
              <a:rPr lang="de-DE" sz="2800" b="0" i="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Locally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isotropic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models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homogeneous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)</a:t>
            </a:r>
          </a:p>
          <a:p>
            <a:pPr algn="l">
              <a:buFont typeface="Wingdings" charset="2"/>
              <a:buChar char="§"/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 Special LTB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models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homogeneous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curvature</a:t>
            </a: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686799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Integral Properties of Relativistic Models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pic>
        <p:nvPicPr>
          <p:cNvPr id="12" name="Bild 11" descr="A4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19200" y="1600200"/>
            <a:ext cx="6629400" cy="1143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Bild 14" descr="S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124200"/>
            <a:ext cx="5562600" cy="914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Bild 15" descr="S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3124200"/>
            <a:ext cx="5562600" cy="914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 useBgFill="1">
        <p:nvSpPr>
          <p:cNvPr id="17" name="Textfeld 16"/>
          <p:cNvSpPr txBox="1"/>
          <p:nvPr/>
        </p:nvSpPr>
        <p:spPr>
          <a:xfrm>
            <a:off x="381000" y="4611231"/>
            <a:ext cx="876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Average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rgbClr val="3366FF"/>
                </a:solidFill>
              </a:rPr>
              <a:t>non-friedmannian</a:t>
            </a:r>
            <a:r>
              <a:rPr lang="de-DE" sz="2800" b="0" i="0" dirty="0" smtClean="0">
                <a:solidFill>
                  <a:srgbClr val="3366FF"/>
                </a:solidFill>
              </a:rPr>
              <a:t> 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:</a:t>
            </a:r>
          </a:p>
          <a:p>
            <a:pPr algn="l">
              <a:defRPr/>
            </a:pPr>
            <a:endParaRPr lang="de-DE" sz="2800" b="0" i="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r>
              <a:rPr lang="de-DE" sz="2800" b="0" i="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generic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scaling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solutions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:  n = p </a:t>
            </a:r>
          </a:p>
          <a:p>
            <a:pPr algn="l">
              <a:buFont typeface="Wingdings" charset="2"/>
              <a:buChar char="§"/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relativistic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perturbation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theory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:  n = p = -1</a:t>
            </a: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0" y="3810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438400" y="685800"/>
            <a:ext cx="4157370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Newton-</a:t>
            </a:r>
            <a:r>
              <a:rPr lang="en-US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Galilei</a:t>
            </a: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spacetime</a:t>
            </a: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2" name="Rechteck 21"/>
          <p:cNvSpPr/>
          <p:nvPr/>
        </p:nvSpPr>
        <p:spPr bwMode="auto">
          <a:xfrm>
            <a:off x="1639350" y="4565236"/>
            <a:ext cx="822960" cy="822960"/>
          </a:xfrm>
          <a:prstGeom prst="rect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9" name="Rechteck 28"/>
          <p:cNvSpPr/>
          <p:nvPr/>
        </p:nvSpPr>
        <p:spPr bwMode="auto">
          <a:xfrm>
            <a:off x="0" y="3810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pic>
        <p:nvPicPr>
          <p:cNvPr id="10" name="Bild 9" descr="newto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3886200" cy="2286000"/>
          </a:xfrm>
          <a:prstGeom prst="rect">
            <a:avLst/>
          </a:prstGeom>
        </p:spPr>
      </p:pic>
      <p:pic>
        <p:nvPicPr>
          <p:cNvPr id="11" name="Bild 10" descr="trajectory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4800"/>
            <a:ext cx="3886200" cy="2590800"/>
          </a:xfrm>
          <a:prstGeom prst="rect">
            <a:avLst/>
          </a:prstGeom>
        </p:spPr>
      </p:pic>
      <p:pic>
        <p:nvPicPr>
          <p:cNvPr id="12" name="Bild 11" descr="evolution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512" y="1600200"/>
            <a:ext cx="5170488" cy="42021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78486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eck 4"/>
          <p:cNvSpPr/>
          <p:nvPr/>
        </p:nvSpPr>
        <p:spPr>
          <a:xfrm>
            <a:off x="2133600" y="685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Effective Quintessence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3810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pic>
        <p:nvPicPr>
          <p:cNvPr id="7" name="Bild 6" descr="pot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657600"/>
            <a:ext cx="8839200" cy="1079500"/>
          </a:xfrm>
          <a:prstGeom prst="rect">
            <a:avLst/>
          </a:prstGeom>
        </p:spPr>
      </p:pic>
      <p:pic>
        <p:nvPicPr>
          <p:cNvPr id="8" name="Bild 7" descr="scaling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953000"/>
            <a:ext cx="7683500" cy="812800"/>
          </a:xfrm>
          <a:prstGeom prst="rect">
            <a:avLst/>
          </a:prstGeom>
        </p:spPr>
      </p:pic>
      <p:pic>
        <p:nvPicPr>
          <p:cNvPr id="10" name="Bild 9" descr="virial scaling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1463" y="5808663"/>
            <a:ext cx="3302000" cy="825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9" name="AutoShape 7"/>
          <p:cNvSpPr>
            <a:spLocks noChangeArrowheads="1"/>
          </p:cNvSpPr>
          <p:nvPr/>
        </p:nvSpPr>
        <p:spPr bwMode="auto">
          <a:xfrm>
            <a:off x="1066800" y="1981200"/>
            <a:ext cx="2286000" cy="236220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20518" name="AutoShape 6"/>
          <p:cNvSpPr>
            <a:spLocks noChangeArrowheads="1"/>
          </p:cNvSpPr>
          <p:nvPr/>
        </p:nvSpPr>
        <p:spPr bwMode="auto">
          <a:xfrm>
            <a:off x="381000" y="1981200"/>
            <a:ext cx="2971800" cy="2438400"/>
          </a:xfrm>
          <a:prstGeom prst="cube">
            <a:avLst>
              <a:gd name="adj" fmla="val 25000"/>
            </a:avLst>
          </a:prstGeom>
          <a:solidFill>
            <a:srgbClr val="F6F0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20521" name="Text Box 9"/>
          <p:cNvSpPr txBox="1">
            <a:spLocks noChangeArrowheads="1"/>
          </p:cNvSpPr>
          <p:nvPr/>
        </p:nvSpPr>
        <p:spPr bwMode="auto">
          <a:xfrm>
            <a:off x="4495800" y="2971800"/>
            <a:ext cx="3810000" cy="224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8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ple Chancery"/>
                <a:ea typeface="MS PGothic" pitchFamily="34" charset="-128"/>
                <a:cs typeface="MS PGothic" pitchFamily="34" charset="-128"/>
              </a:rPr>
              <a:t>Unstable </a:t>
            </a:r>
            <a:r>
              <a:rPr kumimoji="0" lang="en-US" sz="28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ple Chancery"/>
                <a:ea typeface="MS PGothic" pitchFamily="34" charset="-128"/>
                <a:cs typeface="MS PGothic" pitchFamily="34" charset="-128"/>
              </a:rPr>
              <a:t>Sectors : </a:t>
            </a:r>
          </a:p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sz="2800" i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ple Chancery"/>
              <a:ea typeface="MS PGothic" pitchFamily="34" charset="-128"/>
              <a:cs typeface="MS PGothic" pitchFamily="34" charset="-128"/>
            </a:endParaRPr>
          </a:p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8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Q </a:t>
            </a:r>
            <a:r>
              <a:rPr kumimoji="0" lang="en-US" sz="28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&lt;</a:t>
            </a:r>
            <a:r>
              <a:rPr kumimoji="0" lang="en-US" sz="28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0 and &lt;R&gt; &gt; 0</a:t>
            </a:r>
          </a:p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sz="280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charset="0"/>
              <a:ea typeface="MS PGothic" pitchFamily="34" charset="-128"/>
              <a:cs typeface="MS PGothic" pitchFamily="34" charset="-128"/>
            </a:endParaRPr>
          </a:p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8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Q &gt; 0 and &lt;</a:t>
            </a:r>
            <a:r>
              <a:rPr kumimoji="0" lang="en-US" sz="28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R&gt; &lt; 0</a:t>
            </a:r>
          </a:p>
        </p:txBody>
      </p:sp>
      <p:sp>
        <p:nvSpPr>
          <p:cNvPr id="320522" name="Text Box 10"/>
          <p:cNvSpPr txBox="1">
            <a:spLocks noChangeArrowheads="1"/>
          </p:cNvSpPr>
          <p:nvPr/>
        </p:nvSpPr>
        <p:spPr bwMode="auto">
          <a:xfrm>
            <a:off x="381000" y="4495800"/>
            <a:ext cx="357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400" b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Averaged Cosmologies</a:t>
            </a:r>
          </a:p>
        </p:txBody>
      </p:sp>
      <p:sp>
        <p:nvSpPr>
          <p:cNvPr id="320523" name="Text Box 11"/>
          <p:cNvSpPr txBox="1">
            <a:spLocks noChangeArrowheads="1"/>
          </p:cNvSpPr>
          <p:nvPr/>
        </p:nvSpPr>
        <p:spPr bwMode="auto">
          <a:xfrm>
            <a:off x="3657600" y="2286000"/>
            <a:ext cx="4999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400" b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Near FRW Cosmologies: Q  small</a:t>
            </a:r>
          </a:p>
        </p:txBody>
      </p:sp>
      <p:sp>
        <p:nvSpPr>
          <p:cNvPr id="320529" name="AutoShape 17"/>
          <p:cNvSpPr>
            <a:spLocks noChangeArrowheads="1"/>
          </p:cNvSpPr>
          <p:nvPr/>
        </p:nvSpPr>
        <p:spPr bwMode="auto">
          <a:xfrm>
            <a:off x="4038600" y="3124200"/>
            <a:ext cx="228600" cy="152400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20533" name="Line 21"/>
          <p:cNvSpPr>
            <a:spLocks noChangeShapeType="1"/>
          </p:cNvSpPr>
          <p:nvPr/>
        </p:nvSpPr>
        <p:spPr bwMode="auto">
          <a:xfrm>
            <a:off x="3048000" y="3352800"/>
            <a:ext cx="228600" cy="304800"/>
          </a:xfrm>
          <a:prstGeom prst="line">
            <a:avLst/>
          </a:prstGeom>
          <a:noFill/>
          <a:ln w="38100">
            <a:solidFill>
              <a:srgbClr val="F6F000"/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981200" y="762000"/>
            <a:ext cx="5063993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Global  Gravitational  Instability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pic>
        <p:nvPicPr>
          <p:cNvPr id="16" name="Bild 15" descr="O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43400" y="1676400"/>
            <a:ext cx="2286000" cy="5715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Bild 14" descr="O1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7200" y="1676400"/>
            <a:ext cx="3925455" cy="635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4"/>
          <p:cNvPicPr preferRelativeResize="0">
            <a:picLocks noChangeArrowheads="1"/>
          </p:cNvPicPr>
          <p:nvPr/>
        </p:nvPicPr>
        <p:blipFill>
          <a:blip r:embed="rId5"/>
          <a:srcRect r="3061"/>
          <a:stretch>
            <a:fillRect/>
          </a:stretch>
        </p:blipFill>
        <p:spPr bwMode="auto">
          <a:xfrm>
            <a:off x="1524000" y="2438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0437151" lon="2196374" rev="20796726"/>
            </a:camera>
            <a:lightRig rig="threePt" dir="t">
              <a:rot lat="0" lon="0" rev="0"/>
            </a:lightRig>
          </a:scene3d>
          <a:sp3d/>
        </p:spPr>
      </p:pic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143000" y="2895600"/>
            <a:ext cx="228600" cy="304800"/>
          </a:xfrm>
          <a:prstGeom prst="line">
            <a:avLst/>
          </a:prstGeom>
          <a:noFill/>
          <a:ln w="38100">
            <a:solidFill>
              <a:srgbClr val="F6F000"/>
            </a:solidFill>
            <a:round/>
            <a:headEnd type="triangl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533400" y="5638800"/>
            <a:ext cx="460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i="0" dirty="0" smtClean="0">
                <a:solidFill>
                  <a:srgbClr val="0000FF"/>
                </a:solidFill>
              </a:rPr>
              <a:t>Roy,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Buchert</a:t>
            </a:r>
            <a:r>
              <a:rPr lang="de-DE" sz="1600" b="0" i="0" dirty="0" smtClean="0">
                <a:solidFill>
                  <a:srgbClr val="0000FF"/>
                </a:solidFill>
              </a:rPr>
              <a:t>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Carloni</a:t>
            </a:r>
            <a:r>
              <a:rPr lang="de-DE" sz="1600" b="0" i="0" dirty="0" smtClean="0">
                <a:solidFill>
                  <a:srgbClr val="0000FF"/>
                </a:solidFill>
              </a:rPr>
              <a:t>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Obadia</a:t>
            </a:r>
            <a:r>
              <a:rPr lang="de-DE" sz="1600" b="0" i="0" dirty="0" smtClean="0">
                <a:solidFill>
                  <a:srgbClr val="0000FF"/>
                </a:solidFill>
              </a:rPr>
              <a:t> 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arXiv</a:t>
            </a:r>
            <a:r>
              <a:rPr lang="de-DE" sz="1600" b="0" i="0" dirty="0" smtClean="0">
                <a:solidFill>
                  <a:srgbClr val="0000FF"/>
                </a:solidFill>
              </a:rPr>
              <a:t>: 1103.1146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0" y="3810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8" grpId="0" animBg="1"/>
      <p:bldP spid="320521" grpId="0"/>
      <p:bldP spid="320522" grpId="0"/>
      <p:bldP spid="3205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57250" y="127000"/>
            <a:ext cx="7429500" cy="6604000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219200" y="228600"/>
            <a:ext cx="6629400" cy="579438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i="0" dirty="0" smtClean="0">
                <a:solidFill>
                  <a:srgbClr val="26927D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Phase Space for  </a:t>
            </a:r>
            <a:r>
              <a:rPr lang="en-US" sz="2800" dirty="0" err="1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  <a:sym typeface="Symbol" charset="2"/>
              </a:rPr>
              <a:t></a:t>
            </a:r>
            <a:r>
              <a:rPr lang="en-US" sz="2800" dirty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= 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</mc:Choice>
          <mc:Fallback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</mc:Fallback>
        </mc:AlternateContent>
        <p:spPr>
          <a:xfrm>
            <a:off x="857250" y="127000"/>
            <a:ext cx="7429500" cy="6604000"/>
          </a:xfrm>
          <a:prstGeom prst="rect">
            <a:avLst/>
          </a:prstGeom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752600" y="2895600"/>
            <a:ext cx="2819400" cy="2819400"/>
          </a:xfrm>
          <a:prstGeom prst="parallelogram">
            <a:avLst>
              <a:gd name="adj" fmla="val 0"/>
            </a:avLst>
          </a:prstGeom>
          <a:solidFill>
            <a:srgbClr val="3366FF">
              <a:alpha val="5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572000" y="1143000"/>
            <a:ext cx="2895600" cy="1752600"/>
          </a:xfrm>
          <a:prstGeom prst="parallelogram">
            <a:avLst>
              <a:gd name="adj" fmla="val 0"/>
            </a:avLst>
          </a:prstGeom>
          <a:solidFill>
            <a:srgbClr val="C1AA03">
              <a:alpha val="5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219200" y="228600"/>
            <a:ext cx="6629400" cy="579438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i="0" dirty="0" smtClean="0">
                <a:solidFill>
                  <a:srgbClr val="26927D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Unstable Sectors  </a:t>
            </a:r>
            <a:r>
              <a:rPr lang="en-US" sz="2800" dirty="0" err="1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  <a:sym typeface="Symbol" charset="2"/>
              </a:rPr>
              <a:t></a:t>
            </a:r>
            <a:r>
              <a:rPr lang="en-US" sz="2800" dirty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= 0</a:t>
            </a:r>
          </a:p>
        </p:txBody>
      </p:sp>
      <p:cxnSp>
        <p:nvCxnSpPr>
          <p:cNvPr id="16" name="Gerade Verbindung 15"/>
          <p:cNvCxnSpPr/>
          <p:nvPr/>
        </p:nvCxnSpPr>
        <p:spPr bwMode="auto">
          <a:xfrm rot="10800000" flipV="1">
            <a:off x="1676400" y="2971800"/>
            <a:ext cx="2743200" cy="1592400"/>
          </a:xfrm>
          <a:prstGeom prst="line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 rot="16200000" flipH="1" flipV="1">
            <a:off x="2895600" y="1752600"/>
            <a:ext cx="576122" cy="2862122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343400" y="2743200"/>
            <a:ext cx="320400" cy="320400"/>
          </a:xfrm>
          <a:prstGeom prst="ellipse">
            <a:avLst/>
          </a:prstGeom>
          <a:solidFill>
            <a:srgbClr val="FF0000"/>
          </a:solidFill>
          <a:ln w="50800">
            <a:noFill/>
            <a:prstDash val="dash"/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2514600" y="3810000"/>
            <a:ext cx="320400" cy="320400"/>
          </a:xfrm>
          <a:prstGeom prst="ellipse">
            <a:avLst/>
          </a:prstGeom>
          <a:solidFill>
            <a:srgbClr val="339966"/>
          </a:solidFill>
          <a:ln w="50800">
            <a:noFill/>
            <a:prstDash val="dash"/>
            <a:round/>
            <a:headEnd/>
            <a:tailEnd/>
          </a:ln>
          <a:effectLst>
            <a:glow rad="101600">
              <a:srgbClr val="FFFF0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581400" y="4876800"/>
            <a:ext cx="9685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0" dirty="0" smtClean="0">
                <a:solidFill>
                  <a:schemeClr val="accent2"/>
                </a:solidFill>
              </a:rPr>
              <a:t>DE</a:t>
            </a:r>
            <a:endParaRPr lang="de-DE" i="0" dirty="0">
              <a:solidFill>
                <a:schemeClr val="accent2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572000" y="1143000"/>
            <a:ext cx="1062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0" dirty="0" smtClean="0">
                <a:solidFill>
                  <a:srgbClr val="C1AA03"/>
                </a:solidFill>
              </a:rPr>
              <a:t>DM</a:t>
            </a:r>
            <a:endParaRPr lang="de-DE" i="0" dirty="0">
              <a:solidFill>
                <a:srgbClr val="C1AA0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</p:spPr>
      </p:pic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828800" y="4114800"/>
            <a:ext cx="228600" cy="228600"/>
          </a:xfrm>
          <a:prstGeom prst="ellipse">
            <a:avLst/>
          </a:prstGeom>
          <a:solidFill>
            <a:srgbClr val="339966"/>
          </a:solidFill>
          <a:ln w="50800">
            <a:noFill/>
            <a:prstDash val="dash"/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066800" y="457200"/>
            <a:ext cx="6629400" cy="579438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i="0" dirty="0" smtClean="0">
                <a:solidFill>
                  <a:srgbClr val="26927D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Dark Energy Sector  </a:t>
            </a:r>
            <a:r>
              <a:rPr lang="en-US" sz="2800" dirty="0" err="1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  <a:sym typeface="Symbol" charset="2"/>
              </a:rPr>
              <a:t></a:t>
            </a:r>
            <a:r>
              <a:rPr lang="en-US" sz="2800" dirty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= 0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172200" y="3276600"/>
            <a:ext cx="1368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i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1/a</a:t>
            </a:r>
            <a:r>
              <a:rPr lang="de-DE" sz="2400" b="0" i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D</a:t>
            </a:r>
            <a:endParaRPr lang="de-DE" sz="2400" b="0" i="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209800" y="1524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8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Q &gt; 0 and &lt;R&gt; &lt; 0</a:t>
            </a:r>
            <a:endParaRPr kumimoji="0" lang="en-US" sz="2800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791200" y="2362200"/>
            <a:ext cx="1368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i="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1/a</a:t>
            </a:r>
            <a:r>
              <a:rPr lang="de-DE" sz="2400" b="0" i="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D</a:t>
            </a:r>
            <a:endParaRPr lang="de-DE" sz="2400" b="0" i="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772400" y="4038600"/>
            <a:ext cx="622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i="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0</a:t>
            </a:r>
            <a:endParaRPr lang="de-DE" sz="2400" b="0" i="0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781800" y="2133600"/>
            <a:ext cx="646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i="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2</a:t>
            </a:r>
            <a:endParaRPr lang="de-DE" sz="2400" b="0" i="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239000" y="3124200"/>
            <a:ext cx="5743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i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1</a:t>
            </a:r>
            <a:endParaRPr lang="de-DE" sz="2400" b="0" i="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781800" y="4267200"/>
            <a:ext cx="13681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0" i="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1/a</a:t>
            </a:r>
            <a:r>
              <a:rPr lang="de-DE" sz="2400" b="0" i="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D</a:t>
            </a:r>
            <a:endParaRPr lang="de-DE" sz="2400" b="0" i="0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0" y="2286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Freeform 3"/>
          <p:cNvSpPr>
            <a:spLocks/>
          </p:cNvSpPr>
          <p:nvPr/>
        </p:nvSpPr>
        <p:spPr bwMode="auto">
          <a:xfrm>
            <a:off x="1371600" y="3886200"/>
            <a:ext cx="6096000" cy="7112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240" y="56"/>
              </a:cxn>
              <a:cxn ang="0">
                <a:pos x="336" y="248"/>
              </a:cxn>
              <a:cxn ang="0">
                <a:pos x="480" y="248"/>
              </a:cxn>
              <a:cxn ang="0">
                <a:pos x="768" y="248"/>
              </a:cxn>
              <a:cxn ang="0">
                <a:pos x="960" y="344"/>
              </a:cxn>
              <a:cxn ang="0">
                <a:pos x="1200" y="104"/>
              </a:cxn>
              <a:cxn ang="0">
                <a:pos x="1296" y="8"/>
              </a:cxn>
              <a:cxn ang="0">
                <a:pos x="1440" y="56"/>
              </a:cxn>
              <a:cxn ang="0">
                <a:pos x="1488" y="152"/>
              </a:cxn>
              <a:cxn ang="0">
                <a:pos x="1680" y="248"/>
              </a:cxn>
              <a:cxn ang="0">
                <a:pos x="2112" y="248"/>
              </a:cxn>
              <a:cxn ang="0">
                <a:pos x="2256" y="104"/>
              </a:cxn>
              <a:cxn ang="0">
                <a:pos x="2448" y="104"/>
              </a:cxn>
              <a:cxn ang="0">
                <a:pos x="2784" y="200"/>
              </a:cxn>
              <a:cxn ang="0">
                <a:pos x="3120" y="344"/>
              </a:cxn>
              <a:cxn ang="0">
                <a:pos x="3264" y="104"/>
              </a:cxn>
              <a:cxn ang="0">
                <a:pos x="3408" y="8"/>
              </a:cxn>
              <a:cxn ang="0">
                <a:pos x="3552" y="56"/>
              </a:cxn>
              <a:cxn ang="0">
                <a:pos x="3600" y="200"/>
              </a:cxn>
              <a:cxn ang="0">
                <a:pos x="3648" y="296"/>
              </a:cxn>
              <a:cxn ang="0">
                <a:pos x="3696" y="152"/>
              </a:cxn>
              <a:cxn ang="0">
                <a:pos x="3648" y="152"/>
              </a:cxn>
              <a:cxn ang="0">
                <a:pos x="3792" y="392"/>
              </a:cxn>
              <a:cxn ang="0">
                <a:pos x="3792" y="200"/>
              </a:cxn>
              <a:cxn ang="0">
                <a:pos x="3840" y="152"/>
              </a:cxn>
            </a:cxnLst>
            <a:rect l="0" t="0" r="r" b="b"/>
            <a:pathLst>
              <a:path w="3840" h="400">
                <a:moveTo>
                  <a:pt x="0" y="152"/>
                </a:moveTo>
                <a:cubicBezTo>
                  <a:pt x="92" y="96"/>
                  <a:pt x="184" y="40"/>
                  <a:pt x="240" y="56"/>
                </a:cubicBezTo>
                <a:cubicBezTo>
                  <a:pt x="296" y="72"/>
                  <a:pt x="296" y="216"/>
                  <a:pt x="336" y="248"/>
                </a:cubicBezTo>
                <a:cubicBezTo>
                  <a:pt x="376" y="280"/>
                  <a:pt x="408" y="248"/>
                  <a:pt x="480" y="248"/>
                </a:cubicBezTo>
                <a:cubicBezTo>
                  <a:pt x="552" y="248"/>
                  <a:pt x="688" y="232"/>
                  <a:pt x="768" y="248"/>
                </a:cubicBezTo>
                <a:cubicBezTo>
                  <a:pt x="848" y="264"/>
                  <a:pt x="888" y="368"/>
                  <a:pt x="960" y="344"/>
                </a:cubicBezTo>
                <a:cubicBezTo>
                  <a:pt x="1032" y="320"/>
                  <a:pt x="1144" y="160"/>
                  <a:pt x="1200" y="104"/>
                </a:cubicBezTo>
                <a:cubicBezTo>
                  <a:pt x="1256" y="48"/>
                  <a:pt x="1256" y="16"/>
                  <a:pt x="1296" y="8"/>
                </a:cubicBezTo>
                <a:cubicBezTo>
                  <a:pt x="1336" y="0"/>
                  <a:pt x="1408" y="32"/>
                  <a:pt x="1440" y="56"/>
                </a:cubicBezTo>
                <a:cubicBezTo>
                  <a:pt x="1472" y="80"/>
                  <a:pt x="1448" y="120"/>
                  <a:pt x="1488" y="152"/>
                </a:cubicBezTo>
                <a:cubicBezTo>
                  <a:pt x="1528" y="184"/>
                  <a:pt x="1576" y="232"/>
                  <a:pt x="1680" y="248"/>
                </a:cubicBezTo>
                <a:cubicBezTo>
                  <a:pt x="1784" y="264"/>
                  <a:pt x="2016" y="272"/>
                  <a:pt x="2112" y="248"/>
                </a:cubicBezTo>
                <a:cubicBezTo>
                  <a:pt x="2208" y="224"/>
                  <a:pt x="2200" y="128"/>
                  <a:pt x="2256" y="104"/>
                </a:cubicBezTo>
                <a:cubicBezTo>
                  <a:pt x="2312" y="80"/>
                  <a:pt x="2360" y="88"/>
                  <a:pt x="2448" y="104"/>
                </a:cubicBezTo>
                <a:cubicBezTo>
                  <a:pt x="2536" y="120"/>
                  <a:pt x="2672" y="160"/>
                  <a:pt x="2784" y="200"/>
                </a:cubicBezTo>
                <a:cubicBezTo>
                  <a:pt x="2896" y="240"/>
                  <a:pt x="3040" y="360"/>
                  <a:pt x="3120" y="344"/>
                </a:cubicBezTo>
                <a:cubicBezTo>
                  <a:pt x="3200" y="328"/>
                  <a:pt x="3216" y="160"/>
                  <a:pt x="3264" y="104"/>
                </a:cubicBezTo>
                <a:cubicBezTo>
                  <a:pt x="3312" y="48"/>
                  <a:pt x="3360" y="16"/>
                  <a:pt x="3408" y="8"/>
                </a:cubicBezTo>
                <a:cubicBezTo>
                  <a:pt x="3456" y="0"/>
                  <a:pt x="3520" y="24"/>
                  <a:pt x="3552" y="56"/>
                </a:cubicBezTo>
                <a:cubicBezTo>
                  <a:pt x="3584" y="88"/>
                  <a:pt x="3584" y="160"/>
                  <a:pt x="3600" y="200"/>
                </a:cubicBezTo>
                <a:cubicBezTo>
                  <a:pt x="3616" y="240"/>
                  <a:pt x="3632" y="304"/>
                  <a:pt x="3648" y="296"/>
                </a:cubicBezTo>
                <a:cubicBezTo>
                  <a:pt x="3664" y="288"/>
                  <a:pt x="3696" y="176"/>
                  <a:pt x="3696" y="152"/>
                </a:cubicBezTo>
                <a:cubicBezTo>
                  <a:pt x="3696" y="128"/>
                  <a:pt x="3632" y="112"/>
                  <a:pt x="3648" y="152"/>
                </a:cubicBezTo>
                <a:cubicBezTo>
                  <a:pt x="3664" y="192"/>
                  <a:pt x="3768" y="384"/>
                  <a:pt x="3792" y="392"/>
                </a:cubicBezTo>
                <a:cubicBezTo>
                  <a:pt x="3816" y="400"/>
                  <a:pt x="3784" y="240"/>
                  <a:pt x="3792" y="200"/>
                </a:cubicBezTo>
                <a:cubicBezTo>
                  <a:pt x="3800" y="160"/>
                  <a:pt x="3832" y="160"/>
                  <a:pt x="3840" y="152"/>
                </a:cubicBezTo>
              </a:path>
            </a:pathLst>
          </a:custGeom>
          <a:solidFill>
            <a:srgbClr val="FFFF00"/>
          </a:solidFill>
          <a:ln w="9525" cap="flat" cmpd="sng">
            <a:noFill/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1447800" y="5715000"/>
            <a:ext cx="6192837" cy="77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400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&lt;R&gt;</a:t>
            </a:r>
            <a:r>
              <a:rPr kumimoji="0" lang="en-US" sz="4000" i="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D </a:t>
            </a:r>
            <a:r>
              <a:rPr kumimoji="0" lang="en-US" sz="400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- 2 </a:t>
            </a:r>
            <a:r>
              <a:rPr kumimoji="0" lang="en-US" sz="4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</a:t>
            </a:r>
            <a:r>
              <a:rPr kumimoji="0" lang="en-US" sz="4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≈</a:t>
            </a:r>
            <a:r>
              <a:rPr kumimoji="0" lang="en-US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</a:t>
            </a:r>
            <a:r>
              <a:rPr kumimoji="0" lang="en-US" sz="400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– 6 H</a:t>
            </a:r>
            <a:r>
              <a:rPr kumimoji="0" lang="en-US" sz="4000" i="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D</a:t>
            </a:r>
            <a:r>
              <a:rPr kumimoji="0" lang="en-US" sz="4000" i="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2</a:t>
            </a:r>
          </a:p>
        </p:txBody>
      </p:sp>
      <p:sp>
        <p:nvSpPr>
          <p:cNvPr id="73733" name="Freeform 9"/>
          <p:cNvSpPr>
            <a:spLocks/>
          </p:cNvSpPr>
          <p:nvPr/>
        </p:nvSpPr>
        <p:spPr bwMode="auto">
          <a:xfrm>
            <a:off x="1371600" y="2286000"/>
            <a:ext cx="5791200" cy="889000"/>
          </a:xfrm>
          <a:custGeom>
            <a:avLst/>
            <a:gdLst>
              <a:gd name="T0" fmla="*/ 0 w 3648"/>
              <a:gd name="T1" fmla="*/ 192 h 560"/>
              <a:gd name="T2" fmla="*/ 1920 w 3648"/>
              <a:gd name="T3" fmla="*/ 528 h 560"/>
              <a:gd name="T4" fmla="*/ 3648 w 3648"/>
              <a:gd name="T5" fmla="*/ 0 h 560"/>
              <a:gd name="T6" fmla="*/ 0 60000 65536"/>
              <a:gd name="T7" fmla="*/ 0 60000 65536"/>
              <a:gd name="T8" fmla="*/ 0 60000 65536"/>
              <a:gd name="T9" fmla="*/ 0 w 3648"/>
              <a:gd name="T10" fmla="*/ 0 h 560"/>
              <a:gd name="T11" fmla="*/ 3648 w 3648"/>
              <a:gd name="T12" fmla="*/ 560 h 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8" h="560">
                <a:moveTo>
                  <a:pt x="0" y="192"/>
                </a:moveTo>
                <a:cubicBezTo>
                  <a:pt x="656" y="376"/>
                  <a:pt x="1312" y="560"/>
                  <a:pt x="1920" y="528"/>
                </a:cubicBezTo>
                <a:cubicBezTo>
                  <a:pt x="2528" y="496"/>
                  <a:pt x="3088" y="248"/>
                  <a:pt x="3648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2330" name="Freeform 10"/>
          <p:cNvSpPr>
            <a:spLocks/>
          </p:cNvSpPr>
          <p:nvPr/>
        </p:nvSpPr>
        <p:spPr bwMode="auto">
          <a:xfrm>
            <a:off x="1524000" y="2133600"/>
            <a:ext cx="5888038" cy="1727200"/>
          </a:xfrm>
          <a:custGeom>
            <a:avLst/>
            <a:gdLst/>
            <a:ahLst/>
            <a:cxnLst>
              <a:cxn ang="0">
                <a:pos x="74" y="240"/>
              </a:cxn>
              <a:cxn ang="0">
                <a:pos x="106" y="442"/>
              </a:cxn>
              <a:cxn ang="0">
                <a:pos x="129" y="567"/>
              </a:cxn>
              <a:cxn ang="0">
                <a:pos x="199" y="800"/>
              </a:cxn>
              <a:cxn ang="0">
                <a:pos x="277" y="855"/>
              </a:cxn>
              <a:cxn ang="0">
                <a:pos x="425" y="862"/>
              </a:cxn>
              <a:cxn ang="0">
                <a:pos x="985" y="979"/>
              </a:cxn>
              <a:cxn ang="0">
                <a:pos x="1289" y="1041"/>
              </a:cxn>
              <a:cxn ang="0">
                <a:pos x="1421" y="886"/>
              </a:cxn>
              <a:cxn ang="0">
                <a:pos x="1437" y="621"/>
              </a:cxn>
              <a:cxn ang="0">
                <a:pos x="1468" y="419"/>
              </a:cxn>
              <a:cxn ang="0">
                <a:pos x="1522" y="193"/>
              </a:cxn>
              <a:cxn ang="0">
                <a:pos x="1600" y="426"/>
              </a:cxn>
              <a:cxn ang="0">
                <a:pos x="1616" y="535"/>
              </a:cxn>
              <a:cxn ang="0">
                <a:pos x="1647" y="613"/>
              </a:cxn>
              <a:cxn ang="0">
                <a:pos x="1686" y="722"/>
              </a:cxn>
              <a:cxn ang="0">
                <a:pos x="1725" y="909"/>
              </a:cxn>
              <a:cxn ang="0">
                <a:pos x="1779" y="964"/>
              </a:cxn>
              <a:cxn ang="0">
                <a:pos x="1904" y="1065"/>
              </a:cxn>
              <a:cxn ang="0">
                <a:pos x="2020" y="1088"/>
              </a:cxn>
              <a:cxn ang="0">
                <a:pos x="2573" y="1041"/>
              </a:cxn>
              <a:cxn ang="0">
                <a:pos x="2666" y="1010"/>
              </a:cxn>
              <a:cxn ang="0">
                <a:pos x="2783" y="940"/>
              </a:cxn>
              <a:cxn ang="0">
                <a:pos x="2822" y="909"/>
              </a:cxn>
              <a:cxn ang="0">
                <a:pos x="3048" y="769"/>
              </a:cxn>
              <a:cxn ang="0">
                <a:pos x="3063" y="489"/>
              </a:cxn>
              <a:cxn ang="0">
                <a:pos x="3087" y="574"/>
              </a:cxn>
              <a:cxn ang="0">
                <a:pos x="3102" y="450"/>
              </a:cxn>
              <a:cxn ang="0">
                <a:pos x="3126" y="61"/>
              </a:cxn>
              <a:cxn ang="0">
                <a:pos x="3165" y="154"/>
              </a:cxn>
              <a:cxn ang="0">
                <a:pos x="3235" y="92"/>
              </a:cxn>
              <a:cxn ang="0">
                <a:pos x="3258" y="92"/>
              </a:cxn>
              <a:cxn ang="0">
                <a:pos x="3305" y="349"/>
              </a:cxn>
              <a:cxn ang="0">
                <a:pos x="3320" y="240"/>
              </a:cxn>
              <a:cxn ang="0">
                <a:pos x="3383" y="279"/>
              </a:cxn>
              <a:cxn ang="0">
                <a:pos x="3523" y="699"/>
              </a:cxn>
              <a:cxn ang="0">
                <a:pos x="3624" y="629"/>
              </a:cxn>
              <a:cxn ang="0">
                <a:pos x="3655" y="590"/>
              </a:cxn>
            </a:cxnLst>
            <a:rect l="0" t="0" r="r" b="b"/>
            <a:pathLst>
              <a:path w="3709" h="1088">
                <a:moveTo>
                  <a:pt x="43" y="629"/>
                </a:moveTo>
                <a:cubicBezTo>
                  <a:pt x="46" y="488"/>
                  <a:pt x="0" y="353"/>
                  <a:pt x="74" y="240"/>
                </a:cubicBezTo>
                <a:cubicBezTo>
                  <a:pt x="77" y="313"/>
                  <a:pt x="71" y="386"/>
                  <a:pt x="82" y="458"/>
                </a:cubicBezTo>
                <a:cubicBezTo>
                  <a:pt x="84" y="467"/>
                  <a:pt x="101" y="450"/>
                  <a:pt x="106" y="442"/>
                </a:cubicBezTo>
                <a:cubicBezTo>
                  <a:pt x="112" y="433"/>
                  <a:pt x="111" y="421"/>
                  <a:pt x="113" y="411"/>
                </a:cubicBezTo>
                <a:cubicBezTo>
                  <a:pt x="130" y="460"/>
                  <a:pt x="104" y="521"/>
                  <a:pt x="129" y="567"/>
                </a:cubicBezTo>
                <a:cubicBezTo>
                  <a:pt x="138" y="584"/>
                  <a:pt x="176" y="535"/>
                  <a:pt x="176" y="535"/>
                </a:cubicBezTo>
                <a:cubicBezTo>
                  <a:pt x="201" y="619"/>
                  <a:pt x="187" y="714"/>
                  <a:pt x="199" y="800"/>
                </a:cubicBezTo>
                <a:cubicBezTo>
                  <a:pt x="201" y="816"/>
                  <a:pt x="199" y="845"/>
                  <a:pt x="215" y="847"/>
                </a:cubicBezTo>
                <a:cubicBezTo>
                  <a:pt x="236" y="850"/>
                  <a:pt x="256" y="852"/>
                  <a:pt x="277" y="855"/>
                </a:cubicBezTo>
                <a:cubicBezTo>
                  <a:pt x="308" y="865"/>
                  <a:pt x="332" y="858"/>
                  <a:pt x="362" y="847"/>
                </a:cubicBezTo>
                <a:cubicBezTo>
                  <a:pt x="383" y="852"/>
                  <a:pt x="410" y="847"/>
                  <a:pt x="425" y="862"/>
                </a:cubicBezTo>
                <a:cubicBezTo>
                  <a:pt x="450" y="887"/>
                  <a:pt x="506" y="970"/>
                  <a:pt x="549" y="971"/>
                </a:cubicBezTo>
                <a:cubicBezTo>
                  <a:pt x="694" y="976"/>
                  <a:pt x="840" y="976"/>
                  <a:pt x="985" y="979"/>
                </a:cubicBezTo>
                <a:cubicBezTo>
                  <a:pt x="1062" y="984"/>
                  <a:pt x="1100" y="982"/>
                  <a:pt x="1164" y="1002"/>
                </a:cubicBezTo>
                <a:cubicBezTo>
                  <a:pt x="1193" y="1045"/>
                  <a:pt x="1239" y="1036"/>
                  <a:pt x="1289" y="1041"/>
                </a:cubicBezTo>
                <a:cubicBezTo>
                  <a:pt x="1320" y="1052"/>
                  <a:pt x="1351" y="1054"/>
                  <a:pt x="1382" y="1065"/>
                </a:cubicBezTo>
                <a:cubicBezTo>
                  <a:pt x="1488" y="1047"/>
                  <a:pt x="1421" y="1074"/>
                  <a:pt x="1421" y="886"/>
                </a:cubicBezTo>
                <a:cubicBezTo>
                  <a:pt x="1421" y="743"/>
                  <a:pt x="1426" y="601"/>
                  <a:pt x="1429" y="458"/>
                </a:cubicBezTo>
                <a:cubicBezTo>
                  <a:pt x="1432" y="512"/>
                  <a:pt x="1428" y="567"/>
                  <a:pt x="1437" y="621"/>
                </a:cubicBezTo>
                <a:cubicBezTo>
                  <a:pt x="1439" y="630"/>
                  <a:pt x="1459" y="646"/>
                  <a:pt x="1460" y="637"/>
                </a:cubicBezTo>
                <a:cubicBezTo>
                  <a:pt x="1471" y="565"/>
                  <a:pt x="1465" y="492"/>
                  <a:pt x="1468" y="419"/>
                </a:cubicBezTo>
                <a:cubicBezTo>
                  <a:pt x="1499" y="450"/>
                  <a:pt x="1516" y="479"/>
                  <a:pt x="1530" y="520"/>
                </a:cubicBezTo>
                <a:cubicBezTo>
                  <a:pt x="1528" y="473"/>
                  <a:pt x="1502" y="252"/>
                  <a:pt x="1522" y="193"/>
                </a:cubicBezTo>
                <a:cubicBezTo>
                  <a:pt x="1530" y="168"/>
                  <a:pt x="1577" y="138"/>
                  <a:pt x="1577" y="138"/>
                </a:cubicBezTo>
                <a:cubicBezTo>
                  <a:pt x="1619" y="0"/>
                  <a:pt x="1577" y="336"/>
                  <a:pt x="1600" y="426"/>
                </a:cubicBezTo>
                <a:cubicBezTo>
                  <a:pt x="1603" y="488"/>
                  <a:pt x="1599" y="551"/>
                  <a:pt x="1608" y="613"/>
                </a:cubicBezTo>
                <a:cubicBezTo>
                  <a:pt x="1612" y="639"/>
                  <a:pt x="1614" y="509"/>
                  <a:pt x="1616" y="535"/>
                </a:cubicBezTo>
                <a:cubicBezTo>
                  <a:pt x="1623" y="618"/>
                  <a:pt x="1621" y="702"/>
                  <a:pt x="1623" y="785"/>
                </a:cubicBezTo>
                <a:cubicBezTo>
                  <a:pt x="1640" y="718"/>
                  <a:pt x="1641" y="698"/>
                  <a:pt x="1647" y="613"/>
                </a:cubicBezTo>
                <a:cubicBezTo>
                  <a:pt x="1650" y="634"/>
                  <a:pt x="1648" y="656"/>
                  <a:pt x="1655" y="676"/>
                </a:cubicBezTo>
                <a:cubicBezTo>
                  <a:pt x="1661" y="693"/>
                  <a:pt x="1686" y="722"/>
                  <a:pt x="1686" y="722"/>
                </a:cubicBezTo>
                <a:cubicBezTo>
                  <a:pt x="1694" y="748"/>
                  <a:pt x="1708" y="766"/>
                  <a:pt x="1717" y="792"/>
                </a:cubicBezTo>
                <a:cubicBezTo>
                  <a:pt x="1720" y="831"/>
                  <a:pt x="1721" y="870"/>
                  <a:pt x="1725" y="909"/>
                </a:cubicBezTo>
                <a:cubicBezTo>
                  <a:pt x="1726" y="917"/>
                  <a:pt x="1726" y="926"/>
                  <a:pt x="1732" y="932"/>
                </a:cubicBezTo>
                <a:cubicBezTo>
                  <a:pt x="1745" y="946"/>
                  <a:pt x="1779" y="964"/>
                  <a:pt x="1779" y="964"/>
                </a:cubicBezTo>
                <a:cubicBezTo>
                  <a:pt x="1815" y="952"/>
                  <a:pt x="1835" y="922"/>
                  <a:pt x="1872" y="909"/>
                </a:cubicBezTo>
                <a:cubicBezTo>
                  <a:pt x="1907" y="960"/>
                  <a:pt x="1885" y="1007"/>
                  <a:pt x="1904" y="1065"/>
                </a:cubicBezTo>
                <a:cubicBezTo>
                  <a:pt x="1904" y="1066"/>
                  <a:pt x="1949" y="1080"/>
                  <a:pt x="1950" y="1080"/>
                </a:cubicBezTo>
                <a:cubicBezTo>
                  <a:pt x="1973" y="1084"/>
                  <a:pt x="1997" y="1085"/>
                  <a:pt x="2020" y="1088"/>
                </a:cubicBezTo>
                <a:cubicBezTo>
                  <a:pt x="2139" y="1085"/>
                  <a:pt x="2259" y="1085"/>
                  <a:pt x="2378" y="1080"/>
                </a:cubicBezTo>
                <a:cubicBezTo>
                  <a:pt x="2442" y="1078"/>
                  <a:pt x="2509" y="1048"/>
                  <a:pt x="2573" y="1041"/>
                </a:cubicBezTo>
                <a:cubicBezTo>
                  <a:pt x="2628" y="1024"/>
                  <a:pt x="2604" y="1031"/>
                  <a:pt x="2643" y="1018"/>
                </a:cubicBezTo>
                <a:cubicBezTo>
                  <a:pt x="2651" y="1015"/>
                  <a:pt x="2666" y="1010"/>
                  <a:pt x="2666" y="1010"/>
                </a:cubicBezTo>
                <a:cubicBezTo>
                  <a:pt x="2693" y="972"/>
                  <a:pt x="2718" y="970"/>
                  <a:pt x="2760" y="956"/>
                </a:cubicBezTo>
                <a:cubicBezTo>
                  <a:pt x="2768" y="951"/>
                  <a:pt x="2774" y="944"/>
                  <a:pt x="2783" y="940"/>
                </a:cubicBezTo>
                <a:cubicBezTo>
                  <a:pt x="2793" y="936"/>
                  <a:pt x="2806" y="939"/>
                  <a:pt x="2814" y="932"/>
                </a:cubicBezTo>
                <a:cubicBezTo>
                  <a:pt x="2820" y="927"/>
                  <a:pt x="2817" y="915"/>
                  <a:pt x="2822" y="909"/>
                </a:cubicBezTo>
                <a:cubicBezTo>
                  <a:pt x="2837" y="890"/>
                  <a:pt x="2870" y="878"/>
                  <a:pt x="2892" y="870"/>
                </a:cubicBezTo>
                <a:cubicBezTo>
                  <a:pt x="2916" y="800"/>
                  <a:pt x="2982" y="786"/>
                  <a:pt x="3048" y="769"/>
                </a:cubicBezTo>
                <a:cubicBezTo>
                  <a:pt x="3051" y="668"/>
                  <a:pt x="3051" y="566"/>
                  <a:pt x="3056" y="465"/>
                </a:cubicBezTo>
                <a:cubicBezTo>
                  <a:pt x="3056" y="457"/>
                  <a:pt x="3059" y="482"/>
                  <a:pt x="3063" y="489"/>
                </a:cubicBezTo>
                <a:cubicBezTo>
                  <a:pt x="3067" y="497"/>
                  <a:pt x="3074" y="504"/>
                  <a:pt x="3079" y="512"/>
                </a:cubicBezTo>
                <a:cubicBezTo>
                  <a:pt x="3082" y="533"/>
                  <a:pt x="3077" y="555"/>
                  <a:pt x="3087" y="574"/>
                </a:cubicBezTo>
                <a:cubicBezTo>
                  <a:pt x="3092" y="583"/>
                  <a:pt x="3094" y="554"/>
                  <a:pt x="3095" y="543"/>
                </a:cubicBezTo>
                <a:cubicBezTo>
                  <a:pt x="3099" y="512"/>
                  <a:pt x="3097" y="481"/>
                  <a:pt x="3102" y="450"/>
                </a:cubicBezTo>
                <a:cubicBezTo>
                  <a:pt x="3105" y="434"/>
                  <a:pt x="3118" y="403"/>
                  <a:pt x="3118" y="403"/>
                </a:cubicBezTo>
                <a:cubicBezTo>
                  <a:pt x="3121" y="289"/>
                  <a:pt x="3115" y="174"/>
                  <a:pt x="3126" y="61"/>
                </a:cubicBezTo>
                <a:cubicBezTo>
                  <a:pt x="3130" y="22"/>
                  <a:pt x="3153" y="94"/>
                  <a:pt x="3157" y="107"/>
                </a:cubicBezTo>
                <a:cubicBezTo>
                  <a:pt x="3160" y="123"/>
                  <a:pt x="3154" y="143"/>
                  <a:pt x="3165" y="154"/>
                </a:cubicBezTo>
                <a:cubicBezTo>
                  <a:pt x="3172" y="161"/>
                  <a:pt x="3181" y="144"/>
                  <a:pt x="3188" y="138"/>
                </a:cubicBezTo>
                <a:cubicBezTo>
                  <a:pt x="3204" y="123"/>
                  <a:pt x="3235" y="92"/>
                  <a:pt x="3235" y="92"/>
                </a:cubicBezTo>
                <a:cubicBezTo>
                  <a:pt x="3237" y="76"/>
                  <a:pt x="3226" y="45"/>
                  <a:pt x="3242" y="45"/>
                </a:cubicBezTo>
                <a:cubicBezTo>
                  <a:pt x="3259" y="45"/>
                  <a:pt x="3255" y="76"/>
                  <a:pt x="3258" y="92"/>
                </a:cubicBezTo>
                <a:cubicBezTo>
                  <a:pt x="3268" y="138"/>
                  <a:pt x="3283" y="166"/>
                  <a:pt x="3297" y="209"/>
                </a:cubicBezTo>
                <a:cubicBezTo>
                  <a:pt x="3300" y="256"/>
                  <a:pt x="3299" y="303"/>
                  <a:pt x="3305" y="349"/>
                </a:cubicBezTo>
                <a:cubicBezTo>
                  <a:pt x="3307" y="360"/>
                  <a:pt x="3311" y="328"/>
                  <a:pt x="3312" y="317"/>
                </a:cubicBezTo>
                <a:cubicBezTo>
                  <a:pt x="3316" y="291"/>
                  <a:pt x="3314" y="265"/>
                  <a:pt x="3320" y="240"/>
                </a:cubicBezTo>
                <a:cubicBezTo>
                  <a:pt x="3322" y="231"/>
                  <a:pt x="3331" y="224"/>
                  <a:pt x="3336" y="216"/>
                </a:cubicBezTo>
                <a:cubicBezTo>
                  <a:pt x="3369" y="227"/>
                  <a:pt x="3367" y="248"/>
                  <a:pt x="3383" y="279"/>
                </a:cubicBezTo>
                <a:cubicBezTo>
                  <a:pt x="3387" y="452"/>
                  <a:pt x="3333" y="538"/>
                  <a:pt x="3453" y="613"/>
                </a:cubicBezTo>
                <a:cubicBezTo>
                  <a:pt x="3474" y="647"/>
                  <a:pt x="3490" y="677"/>
                  <a:pt x="3523" y="699"/>
                </a:cubicBezTo>
                <a:cubicBezTo>
                  <a:pt x="3576" y="688"/>
                  <a:pt x="3565" y="675"/>
                  <a:pt x="3608" y="660"/>
                </a:cubicBezTo>
                <a:cubicBezTo>
                  <a:pt x="3613" y="650"/>
                  <a:pt x="3616" y="637"/>
                  <a:pt x="3624" y="629"/>
                </a:cubicBezTo>
                <a:cubicBezTo>
                  <a:pt x="3630" y="623"/>
                  <a:pt x="3642" y="627"/>
                  <a:pt x="3647" y="621"/>
                </a:cubicBezTo>
                <a:cubicBezTo>
                  <a:pt x="3654" y="613"/>
                  <a:pt x="3649" y="599"/>
                  <a:pt x="3655" y="590"/>
                </a:cubicBezTo>
                <a:cubicBezTo>
                  <a:pt x="3669" y="568"/>
                  <a:pt x="3688" y="574"/>
                  <a:pt x="3709" y="574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80808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12331" name="Freeform 11"/>
          <p:cNvSpPr>
            <a:spLocks/>
          </p:cNvSpPr>
          <p:nvPr/>
        </p:nvSpPr>
        <p:spPr bwMode="auto">
          <a:xfrm>
            <a:off x="1447800" y="1371600"/>
            <a:ext cx="5818187" cy="1952625"/>
          </a:xfrm>
          <a:custGeom>
            <a:avLst/>
            <a:gdLst/>
            <a:ahLst/>
            <a:cxnLst>
              <a:cxn ang="0">
                <a:pos x="37" y="535"/>
              </a:cxn>
              <a:cxn ang="0">
                <a:pos x="61" y="481"/>
              </a:cxn>
              <a:cxn ang="0">
                <a:pos x="92" y="520"/>
              </a:cxn>
              <a:cxn ang="0">
                <a:pos x="139" y="621"/>
              </a:cxn>
              <a:cxn ang="0">
                <a:pos x="154" y="559"/>
              </a:cxn>
              <a:cxn ang="0">
                <a:pos x="255" y="637"/>
              </a:cxn>
              <a:cxn ang="0">
                <a:pos x="325" y="995"/>
              </a:cxn>
              <a:cxn ang="0">
                <a:pos x="590" y="1065"/>
              </a:cxn>
              <a:cxn ang="0">
                <a:pos x="754" y="1104"/>
              </a:cxn>
              <a:cxn ang="0">
                <a:pos x="971" y="1150"/>
              </a:cxn>
              <a:cxn ang="0">
                <a:pos x="1259" y="1150"/>
              </a:cxn>
              <a:cxn ang="0">
                <a:pos x="1337" y="1057"/>
              </a:cxn>
              <a:cxn ang="0">
                <a:pos x="1415" y="932"/>
              </a:cxn>
              <a:cxn ang="0">
                <a:pos x="1524" y="745"/>
              </a:cxn>
              <a:cxn ang="0">
                <a:pos x="1532" y="349"/>
              </a:cxn>
              <a:cxn ang="0">
                <a:pos x="1579" y="481"/>
              </a:cxn>
              <a:cxn ang="0">
                <a:pos x="1594" y="395"/>
              </a:cxn>
              <a:cxn ang="0">
                <a:pos x="1633" y="800"/>
              </a:cxn>
              <a:cxn ang="0">
                <a:pos x="1672" y="777"/>
              </a:cxn>
              <a:cxn ang="0">
                <a:pos x="1765" y="979"/>
              </a:cxn>
              <a:cxn ang="0">
                <a:pos x="1804" y="987"/>
              </a:cxn>
              <a:cxn ang="0">
                <a:pos x="1874" y="1150"/>
              </a:cxn>
              <a:cxn ang="0">
                <a:pos x="1991" y="1181"/>
              </a:cxn>
              <a:cxn ang="0">
                <a:pos x="2482" y="1150"/>
              </a:cxn>
              <a:cxn ang="0">
                <a:pos x="2816" y="1002"/>
              </a:cxn>
              <a:cxn ang="0">
                <a:pos x="2917" y="847"/>
              </a:cxn>
              <a:cxn ang="0">
                <a:pos x="2995" y="512"/>
              </a:cxn>
              <a:cxn ang="0">
                <a:pos x="3073" y="683"/>
              </a:cxn>
              <a:cxn ang="0">
                <a:pos x="3112" y="535"/>
              </a:cxn>
              <a:cxn ang="0">
                <a:pos x="3174" y="598"/>
              </a:cxn>
              <a:cxn ang="0">
                <a:pos x="3213" y="528"/>
              </a:cxn>
              <a:cxn ang="0">
                <a:pos x="3237" y="613"/>
              </a:cxn>
              <a:cxn ang="0">
                <a:pos x="3252" y="216"/>
              </a:cxn>
              <a:cxn ang="0">
                <a:pos x="3299" y="115"/>
              </a:cxn>
              <a:cxn ang="0">
                <a:pos x="3330" y="956"/>
              </a:cxn>
              <a:cxn ang="0">
                <a:pos x="3641" y="784"/>
              </a:cxn>
            </a:cxnLst>
            <a:rect l="0" t="0" r="r" b="b"/>
            <a:pathLst>
              <a:path w="3665" h="1230">
                <a:moveTo>
                  <a:pt x="6" y="761"/>
                </a:moveTo>
                <a:cubicBezTo>
                  <a:pt x="11" y="599"/>
                  <a:pt x="0" y="372"/>
                  <a:pt x="37" y="535"/>
                </a:cubicBezTo>
                <a:cubicBezTo>
                  <a:pt x="42" y="527"/>
                  <a:pt x="49" y="521"/>
                  <a:pt x="53" y="512"/>
                </a:cubicBezTo>
                <a:cubicBezTo>
                  <a:pt x="57" y="502"/>
                  <a:pt x="51" y="486"/>
                  <a:pt x="61" y="481"/>
                </a:cubicBezTo>
                <a:cubicBezTo>
                  <a:pt x="68" y="477"/>
                  <a:pt x="64" y="498"/>
                  <a:pt x="69" y="504"/>
                </a:cubicBezTo>
                <a:cubicBezTo>
                  <a:pt x="75" y="511"/>
                  <a:pt x="84" y="515"/>
                  <a:pt x="92" y="520"/>
                </a:cubicBezTo>
                <a:cubicBezTo>
                  <a:pt x="132" y="456"/>
                  <a:pt x="106" y="374"/>
                  <a:pt x="131" y="302"/>
                </a:cubicBezTo>
                <a:cubicBezTo>
                  <a:pt x="134" y="408"/>
                  <a:pt x="128" y="515"/>
                  <a:pt x="139" y="621"/>
                </a:cubicBezTo>
                <a:cubicBezTo>
                  <a:pt x="140" y="629"/>
                  <a:pt x="160" y="621"/>
                  <a:pt x="162" y="613"/>
                </a:cubicBezTo>
                <a:cubicBezTo>
                  <a:pt x="166" y="595"/>
                  <a:pt x="154" y="541"/>
                  <a:pt x="154" y="559"/>
                </a:cubicBezTo>
                <a:cubicBezTo>
                  <a:pt x="154" y="585"/>
                  <a:pt x="159" y="611"/>
                  <a:pt x="162" y="637"/>
                </a:cubicBezTo>
                <a:cubicBezTo>
                  <a:pt x="197" y="613"/>
                  <a:pt x="210" y="629"/>
                  <a:pt x="255" y="637"/>
                </a:cubicBezTo>
                <a:cubicBezTo>
                  <a:pt x="265" y="850"/>
                  <a:pt x="252" y="752"/>
                  <a:pt x="287" y="854"/>
                </a:cubicBezTo>
                <a:cubicBezTo>
                  <a:pt x="290" y="885"/>
                  <a:pt x="307" y="964"/>
                  <a:pt x="325" y="995"/>
                </a:cubicBezTo>
                <a:cubicBezTo>
                  <a:pt x="341" y="1024"/>
                  <a:pt x="349" y="1014"/>
                  <a:pt x="372" y="1026"/>
                </a:cubicBezTo>
                <a:cubicBezTo>
                  <a:pt x="442" y="1061"/>
                  <a:pt x="510" y="1060"/>
                  <a:pt x="590" y="1065"/>
                </a:cubicBezTo>
                <a:cubicBezTo>
                  <a:pt x="631" y="1074"/>
                  <a:pt x="664" y="1082"/>
                  <a:pt x="707" y="1088"/>
                </a:cubicBezTo>
                <a:cubicBezTo>
                  <a:pt x="723" y="1093"/>
                  <a:pt x="738" y="1099"/>
                  <a:pt x="754" y="1104"/>
                </a:cubicBezTo>
                <a:cubicBezTo>
                  <a:pt x="762" y="1107"/>
                  <a:pt x="777" y="1111"/>
                  <a:pt x="777" y="1111"/>
                </a:cubicBezTo>
                <a:cubicBezTo>
                  <a:pt x="824" y="1144"/>
                  <a:pt x="913" y="1142"/>
                  <a:pt x="971" y="1150"/>
                </a:cubicBezTo>
                <a:cubicBezTo>
                  <a:pt x="1050" y="1177"/>
                  <a:pt x="1053" y="1175"/>
                  <a:pt x="1151" y="1181"/>
                </a:cubicBezTo>
                <a:cubicBezTo>
                  <a:pt x="1203" y="1177"/>
                  <a:pt x="1243" y="1199"/>
                  <a:pt x="1259" y="1150"/>
                </a:cubicBezTo>
                <a:cubicBezTo>
                  <a:pt x="1264" y="1135"/>
                  <a:pt x="1258" y="1117"/>
                  <a:pt x="1267" y="1104"/>
                </a:cubicBezTo>
                <a:cubicBezTo>
                  <a:pt x="1283" y="1081"/>
                  <a:pt x="1310" y="1066"/>
                  <a:pt x="1337" y="1057"/>
                </a:cubicBezTo>
                <a:cubicBezTo>
                  <a:pt x="1353" y="1052"/>
                  <a:pt x="1384" y="1041"/>
                  <a:pt x="1384" y="1041"/>
                </a:cubicBezTo>
                <a:cubicBezTo>
                  <a:pt x="1397" y="1003"/>
                  <a:pt x="1407" y="971"/>
                  <a:pt x="1415" y="932"/>
                </a:cubicBezTo>
                <a:cubicBezTo>
                  <a:pt x="1451" y="987"/>
                  <a:pt x="1430" y="969"/>
                  <a:pt x="1470" y="995"/>
                </a:cubicBezTo>
                <a:cubicBezTo>
                  <a:pt x="1560" y="932"/>
                  <a:pt x="1412" y="672"/>
                  <a:pt x="1524" y="745"/>
                </a:cubicBezTo>
                <a:cubicBezTo>
                  <a:pt x="1548" y="676"/>
                  <a:pt x="1524" y="755"/>
                  <a:pt x="1524" y="590"/>
                </a:cubicBezTo>
                <a:cubicBezTo>
                  <a:pt x="1524" y="510"/>
                  <a:pt x="1529" y="429"/>
                  <a:pt x="1532" y="349"/>
                </a:cubicBezTo>
                <a:cubicBezTo>
                  <a:pt x="1535" y="398"/>
                  <a:pt x="1530" y="448"/>
                  <a:pt x="1540" y="496"/>
                </a:cubicBezTo>
                <a:cubicBezTo>
                  <a:pt x="1548" y="537"/>
                  <a:pt x="1575" y="487"/>
                  <a:pt x="1579" y="481"/>
                </a:cubicBezTo>
                <a:cubicBezTo>
                  <a:pt x="1581" y="442"/>
                  <a:pt x="1579" y="402"/>
                  <a:pt x="1586" y="364"/>
                </a:cubicBezTo>
                <a:cubicBezTo>
                  <a:pt x="1588" y="353"/>
                  <a:pt x="1593" y="384"/>
                  <a:pt x="1594" y="395"/>
                </a:cubicBezTo>
                <a:cubicBezTo>
                  <a:pt x="1599" y="488"/>
                  <a:pt x="1598" y="582"/>
                  <a:pt x="1602" y="675"/>
                </a:cubicBezTo>
                <a:cubicBezTo>
                  <a:pt x="1607" y="799"/>
                  <a:pt x="1574" y="779"/>
                  <a:pt x="1633" y="800"/>
                </a:cubicBezTo>
                <a:cubicBezTo>
                  <a:pt x="1641" y="797"/>
                  <a:pt x="1652" y="799"/>
                  <a:pt x="1656" y="792"/>
                </a:cubicBezTo>
                <a:cubicBezTo>
                  <a:pt x="1673" y="766"/>
                  <a:pt x="1655" y="727"/>
                  <a:pt x="1672" y="777"/>
                </a:cubicBezTo>
                <a:cubicBezTo>
                  <a:pt x="1675" y="821"/>
                  <a:pt x="1669" y="964"/>
                  <a:pt x="1734" y="987"/>
                </a:cubicBezTo>
                <a:cubicBezTo>
                  <a:pt x="1744" y="984"/>
                  <a:pt x="1755" y="983"/>
                  <a:pt x="1765" y="979"/>
                </a:cubicBezTo>
                <a:cubicBezTo>
                  <a:pt x="1774" y="975"/>
                  <a:pt x="1780" y="961"/>
                  <a:pt x="1789" y="963"/>
                </a:cubicBezTo>
                <a:cubicBezTo>
                  <a:pt x="1798" y="965"/>
                  <a:pt x="1799" y="979"/>
                  <a:pt x="1804" y="987"/>
                </a:cubicBezTo>
                <a:cubicBezTo>
                  <a:pt x="1807" y="1039"/>
                  <a:pt x="1792" y="1094"/>
                  <a:pt x="1812" y="1142"/>
                </a:cubicBezTo>
                <a:cubicBezTo>
                  <a:pt x="1820" y="1161"/>
                  <a:pt x="1855" y="1142"/>
                  <a:pt x="1874" y="1150"/>
                </a:cubicBezTo>
                <a:cubicBezTo>
                  <a:pt x="1883" y="1154"/>
                  <a:pt x="1881" y="1172"/>
                  <a:pt x="1890" y="1174"/>
                </a:cubicBezTo>
                <a:cubicBezTo>
                  <a:pt x="1923" y="1183"/>
                  <a:pt x="1957" y="1179"/>
                  <a:pt x="1991" y="1181"/>
                </a:cubicBezTo>
                <a:cubicBezTo>
                  <a:pt x="2136" y="1230"/>
                  <a:pt x="2021" y="1197"/>
                  <a:pt x="2349" y="1189"/>
                </a:cubicBezTo>
                <a:cubicBezTo>
                  <a:pt x="2393" y="1175"/>
                  <a:pt x="2438" y="1165"/>
                  <a:pt x="2482" y="1150"/>
                </a:cubicBezTo>
                <a:cubicBezTo>
                  <a:pt x="2540" y="1061"/>
                  <a:pt x="2685" y="1055"/>
                  <a:pt x="2777" y="1049"/>
                </a:cubicBezTo>
                <a:cubicBezTo>
                  <a:pt x="2789" y="1032"/>
                  <a:pt x="2806" y="1020"/>
                  <a:pt x="2816" y="1002"/>
                </a:cubicBezTo>
                <a:cubicBezTo>
                  <a:pt x="2854" y="934"/>
                  <a:pt x="2808" y="973"/>
                  <a:pt x="2855" y="940"/>
                </a:cubicBezTo>
                <a:cubicBezTo>
                  <a:pt x="2878" y="907"/>
                  <a:pt x="2888" y="876"/>
                  <a:pt x="2917" y="847"/>
                </a:cubicBezTo>
                <a:cubicBezTo>
                  <a:pt x="2975" y="677"/>
                  <a:pt x="2933" y="817"/>
                  <a:pt x="2941" y="411"/>
                </a:cubicBezTo>
                <a:cubicBezTo>
                  <a:pt x="2993" y="445"/>
                  <a:pt x="2944" y="477"/>
                  <a:pt x="2995" y="512"/>
                </a:cubicBezTo>
                <a:cubicBezTo>
                  <a:pt x="3016" y="450"/>
                  <a:pt x="3008" y="449"/>
                  <a:pt x="3019" y="512"/>
                </a:cubicBezTo>
                <a:cubicBezTo>
                  <a:pt x="3109" y="422"/>
                  <a:pt x="3065" y="548"/>
                  <a:pt x="3073" y="683"/>
                </a:cubicBezTo>
                <a:cubicBezTo>
                  <a:pt x="3074" y="709"/>
                  <a:pt x="3078" y="735"/>
                  <a:pt x="3081" y="761"/>
                </a:cubicBezTo>
                <a:cubicBezTo>
                  <a:pt x="3106" y="665"/>
                  <a:pt x="3105" y="682"/>
                  <a:pt x="3112" y="535"/>
                </a:cubicBezTo>
                <a:cubicBezTo>
                  <a:pt x="3137" y="572"/>
                  <a:pt x="3128" y="626"/>
                  <a:pt x="3143" y="551"/>
                </a:cubicBezTo>
                <a:cubicBezTo>
                  <a:pt x="3217" y="576"/>
                  <a:pt x="3107" y="531"/>
                  <a:pt x="3174" y="598"/>
                </a:cubicBezTo>
                <a:cubicBezTo>
                  <a:pt x="3180" y="604"/>
                  <a:pt x="3180" y="582"/>
                  <a:pt x="3182" y="574"/>
                </a:cubicBezTo>
                <a:cubicBezTo>
                  <a:pt x="3194" y="526"/>
                  <a:pt x="3176" y="539"/>
                  <a:pt x="3213" y="528"/>
                </a:cubicBezTo>
                <a:cubicBezTo>
                  <a:pt x="3218" y="536"/>
                  <a:pt x="3226" y="542"/>
                  <a:pt x="3229" y="551"/>
                </a:cubicBezTo>
                <a:cubicBezTo>
                  <a:pt x="3235" y="571"/>
                  <a:pt x="3237" y="634"/>
                  <a:pt x="3237" y="613"/>
                </a:cubicBezTo>
                <a:cubicBezTo>
                  <a:pt x="3237" y="425"/>
                  <a:pt x="3236" y="429"/>
                  <a:pt x="3221" y="302"/>
                </a:cubicBezTo>
                <a:cubicBezTo>
                  <a:pt x="3232" y="0"/>
                  <a:pt x="3239" y="50"/>
                  <a:pt x="3252" y="216"/>
                </a:cubicBezTo>
                <a:cubicBezTo>
                  <a:pt x="3272" y="158"/>
                  <a:pt x="3243" y="227"/>
                  <a:pt x="3283" y="177"/>
                </a:cubicBezTo>
                <a:cubicBezTo>
                  <a:pt x="3290" y="168"/>
                  <a:pt x="3298" y="118"/>
                  <a:pt x="3299" y="115"/>
                </a:cubicBezTo>
                <a:cubicBezTo>
                  <a:pt x="3302" y="374"/>
                  <a:pt x="3302" y="634"/>
                  <a:pt x="3307" y="893"/>
                </a:cubicBezTo>
                <a:cubicBezTo>
                  <a:pt x="3309" y="997"/>
                  <a:pt x="3300" y="1000"/>
                  <a:pt x="3330" y="956"/>
                </a:cubicBezTo>
                <a:cubicBezTo>
                  <a:pt x="3365" y="852"/>
                  <a:pt x="3506" y="853"/>
                  <a:pt x="3595" y="823"/>
                </a:cubicBezTo>
                <a:cubicBezTo>
                  <a:pt x="3610" y="808"/>
                  <a:pt x="3622" y="793"/>
                  <a:pt x="3641" y="784"/>
                </a:cubicBezTo>
                <a:cubicBezTo>
                  <a:pt x="3648" y="780"/>
                  <a:pt x="3665" y="777"/>
                  <a:pt x="3665" y="777"/>
                </a:cubicBezTo>
              </a:path>
            </a:pathLst>
          </a:custGeom>
          <a:noFill/>
          <a:ln w="8255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80808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12334" name="Text Box 14"/>
          <p:cNvSpPr txBox="1">
            <a:spLocks noChangeArrowheads="1"/>
          </p:cNvSpPr>
          <p:nvPr/>
        </p:nvSpPr>
        <p:spPr bwMode="auto">
          <a:xfrm>
            <a:off x="116525" y="4724400"/>
            <a:ext cx="4716774" cy="7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4000" i="0" dirty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Q</a:t>
            </a:r>
            <a:r>
              <a:rPr kumimoji="0" lang="en-US" sz="4000" i="0" baseline="-25000" dirty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D</a:t>
            </a:r>
            <a:r>
              <a:rPr kumimoji="0" lang="en-US" sz="4000" i="0" dirty="0" smtClean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≈ </a:t>
            </a:r>
            <a:r>
              <a:rPr kumimoji="0" lang="en-US" sz="4000" i="0" dirty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0   &lt;</a:t>
            </a:r>
            <a:r>
              <a:rPr kumimoji="0" lang="en-US" sz="4000" i="0" dirty="0" err="1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</a:t>
            </a:r>
            <a:r>
              <a:rPr kumimoji="0" lang="en-US" sz="4000" i="0" dirty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&gt;</a:t>
            </a:r>
            <a:r>
              <a:rPr kumimoji="0" lang="en-US" sz="4000" i="0" dirty="0" smtClean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msy10" pitchFamily="34" charset="0"/>
                <a:ea typeface="MS PGothic" pitchFamily="34" charset="-128"/>
                <a:cs typeface="MS PGothic" pitchFamily="34" charset="-128"/>
              </a:rPr>
              <a:t> ≈</a:t>
            </a:r>
            <a:r>
              <a:rPr kumimoji="0" lang="en-US" sz="4000" i="0" dirty="0" smtClean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US" sz="4000" i="0" dirty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0 :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0" y="533400"/>
            <a:ext cx="4500313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Volume-dominance of Voids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371600" y="4114800"/>
            <a:ext cx="6096000" cy="45719"/>
          </a:xfrm>
          <a:custGeom>
            <a:avLst/>
            <a:gdLst>
              <a:gd name="T0" fmla="*/ 0 w 3648"/>
              <a:gd name="T1" fmla="*/ 192 h 560"/>
              <a:gd name="T2" fmla="*/ 1920 w 3648"/>
              <a:gd name="T3" fmla="*/ 528 h 560"/>
              <a:gd name="T4" fmla="*/ 3648 w 3648"/>
              <a:gd name="T5" fmla="*/ 0 h 560"/>
              <a:gd name="T6" fmla="*/ 0 60000 65536"/>
              <a:gd name="T7" fmla="*/ 0 60000 65536"/>
              <a:gd name="T8" fmla="*/ 0 60000 65536"/>
              <a:gd name="T9" fmla="*/ 0 w 3648"/>
              <a:gd name="T10" fmla="*/ 0 h 560"/>
              <a:gd name="T11" fmla="*/ 3648 w 3648"/>
              <a:gd name="T12" fmla="*/ 560 h 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8" h="560">
                <a:moveTo>
                  <a:pt x="0" y="192"/>
                </a:moveTo>
                <a:cubicBezTo>
                  <a:pt x="656" y="376"/>
                  <a:pt x="1312" y="560"/>
                  <a:pt x="1920" y="528"/>
                </a:cubicBezTo>
                <a:cubicBezTo>
                  <a:pt x="2528" y="496"/>
                  <a:pt x="3088" y="248"/>
                  <a:pt x="3648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hteck 11"/>
          <p:cNvSpPr/>
          <p:nvPr/>
        </p:nvSpPr>
        <p:spPr bwMode="auto">
          <a:xfrm>
            <a:off x="0" y="2286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30" name="Freeform 10"/>
          <p:cNvSpPr>
            <a:spLocks/>
          </p:cNvSpPr>
          <p:nvPr/>
        </p:nvSpPr>
        <p:spPr bwMode="auto">
          <a:xfrm>
            <a:off x="1524000" y="2133600"/>
            <a:ext cx="5888038" cy="1727200"/>
          </a:xfrm>
          <a:custGeom>
            <a:avLst/>
            <a:gdLst/>
            <a:ahLst/>
            <a:cxnLst>
              <a:cxn ang="0">
                <a:pos x="74" y="240"/>
              </a:cxn>
              <a:cxn ang="0">
                <a:pos x="106" y="442"/>
              </a:cxn>
              <a:cxn ang="0">
                <a:pos x="129" y="567"/>
              </a:cxn>
              <a:cxn ang="0">
                <a:pos x="199" y="800"/>
              </a:cxn>
              <a:cxn ang="0">
                <a:pos x="277" y="855"/>
              </a:cxn>
              <a:cxn ang="0">
                <a:pos x="425" y="862"/>
              </a:cxn>
              <a:cxn ang="0">
                <a:pos x="985" y="979"/>
              </a:cxn>
              <a:cxn ang="0">
                <a:pos x="1289" y="1041"/>
              </a:cxn>
              <a:cxn ang="0">
                <a:pos x="1421" y="886"/>
              </a:cxn>
              <a:cxn ang="0">
                <a:pos x="1437" y="621"/>
              </a:cxn>
              <a:cxn ang="0">
                <a:pos x="1468" y="419"/>
              </a:cxn>
              <a:cxn ang="0">
                <a:pos x="1522" y="193"/>
              </a:cxn>
              <a:cxn ang="0">
                <a:pos x="1600" y="426"/>
              </a:cxn>
              <a:cxn ang="0">
                <a:pos x="1616" y="535"/>
              </a:cxn>
              <a:cxn ang="0">
                <a:pos x="1647" y="613"/>
              </a:cxn>
              <a:cxn ang="0">
                <a:pos x="1686" y="722"/>
              </a:cxn>
              <a:cxn ang="0">
                <a:pos x="1725" y="909"/>
              </a:cxn>
              <a:cxn ang="0">
                <a:pos x="1779" y="964"/>
              </a:cxn>
              <a:cxn ang="0">
                <a:pos x="1904" y="1065"/>
              </a:cxn>
              <a:cxn ang="0">
                <a:pos x="2020" y="1088"/>
              </a:cxn>
              <a:cxn ang="0">
                <a:pos x="2573" y="1041"/>
              </a:cxn>
              <a:cxn ang="0">
                <a:pos x="2666" y="1010"/>
              </a:cxn>
              <a:cxn ang="0">
                <a:pos x="2783" y="940"/>
              </a:cxn>
              <a:cxn ang="0">
                <a:pos x="2822" y="909"/>
              </a:cxn>
              <a:cxn ang="0">
                <a:pos x="3048" y="769"/>
              </a:cxn>
              <a:cxn ang="0">
                <a:pos x="3063" y="489"/>
              </a:cxn>
              <a:cxn ang="0">
                <a:pos x="3087" y="574"/>
              </a:cxn>
              <a:cxn ang="0">
                <a:pos x="3102" y="450"/>
              </a:cxn>
              <a:cxn ang="0">
                <a:pos x="3126" y="61"/>
              </a:cxn>
              <a:cxn ang="0">
                <a:pos x="3165" y="154"/>
              </a:cxn>
              <a:cxn ang="0">
                <a:pos x="3235" y="92"/>
              </a:cxn>
              <a:cxn ang="0">
                <a:pos x="3258" y="92"/>
              </a:cxn>
              <a:cxn ang="0">
                <a:pos x="3305" y="349"/>
              </a:cxn>
              <a:cxn ang="0">
                <a:pos x="3320" y="240"/>
              </a:cxn>
              <a:cxn ang="0">
                <a:pos x="3383" y="279"/>
              </a:cxn>
              <a:cxn ang="0">
                <a:pos x="3523" y="699"/>
              </a:cxn>
              <a:cxn ang="0">
                <a:pos x="3624" y="629"/>
              </a:cxn>
              <a:cxn ang="0">
                <a:pos x="3655" y="590"/>
              </a:cxn>
            </a:cxnLst>
            <a:rect l="0" t="0" r="r" b="b"/>
            <a:pathLst>
              <a:path w="3709" h="1088">
                <a:moveTo>
                  <a:pt x="43" y="629"/>
                </a:moveTo>
                <a:cubicBezTo>
                  <a:pt x="46" y="488"/>
                  <a:pt x="0" y="353"/>
                  <a:pt x="74" y="240"/>
                </a:cubicBezTo>
                <a:cubicBezTo>
                  <a:pt x="77" y="313"/>
                  <a:pt x="71" y="386"/>
                  <a:pt x="82" y="458"/>
                </a:cubicBezTo>
                <a:cubicBezTo>
                  <a:pt x="84" y="467"/>
                  <a:pt x="101" y="450"/>
                  <a:pt x="106" y="442"/>
                </a:cubicBezTo>
                <a:cubicBezTo>
                  <a:pt x="112" y="433"/>
                  <a:pt x="111" y="421"/>
                  <a:pt x="113" y="411"/>
                </a:cubicBezTo>
                <a:cubicBezTo>
                  <a:pt x="130" y="460"/>
                  <a:pt x="104" y="521"/>
                  <a:pt x="129" y="567"/>
                </a:cubicBezTo>
                <a:cubicBezTo>
                  <a:pt x="138" y="584"/>
                  <a:pt x="176" y="535"/>
                  <a:pt x="176" y="535"/>
                </a:cubicBezTo>
                <a:cubicBezTo>
                  <a:pt x="201" y="619"/>
                  <a:pt x="187" y="714"/>
                  <a:pt x="199" y="800"/>
                </a:cubicBezTo>
                <a:cubicBezTo>
                  <a:pt x="201" y="816"/>
                  <a:pt x="199" y="845"/>
                  <a:pt x="215" y="847"/>
                </a:cubicBezTo>
                <a:cubicBezTo>
                  <a:pt x="236" y="850"/>
                  <a:pt x="256" y="852"/>
                  <a:pt x="277" y="855"/>
                </a:cubicBezTo>
                <a:cubicBezTo>
                  <a:pt x="308" y="865"/>
                  <a:pt x="332" y="858"/>
                  <a:pt x="362" y="847"/>
                </a:cubicBezTo>
                <a:cubicBezTo>
                  <a:pt x="383" y="852"/>
                  <a:pt x="410" y="847"/>
                  <a:pt x="425" y="862"/>
                </a:cubicBezTo>
                <a:cubicBezTo>
                  <a:pt x="450" y="887"/>
                  <a:pt x="506" y="970"/>
                  <a:pt x="549" y="971"/>
                </a:cubicBezTo>
                <a:cubicBezTo>
                  <a:pt x="694" y="976"/>
                  <a:pt x="840" y="976"/>
                  <a:pt x="985" y="979"/>
                </a:cubicBezTo>
                <a:cubicBezTo>
                  <a:pt x="1062" y="984"/>
                  <a:pt x="1100" y="982"/>
                  <a:pt x="1164" y="1002"/>
                </a:cubicBezTo>
                <a:cubicBezTo>
                  <a:pt x="1193" y="1045"/>
                  <a:pt x="1239" y="1036"/>
                  <a:pt x="1289" y="1041"/>
                </a:cubicBezTo>
                <a:cubicBezTo>
                  <a:pt x="1320" y="1052"/>
                  <a:pt x="1351" y="1054"/>
                  <a:pt x="1382" y="1065"/>
                </a:cubicBezTo>
                <a:cubicBezTo>
                  <a:pt x="1488" y="1047"/>
                  <a:pt x="1421" y="1074"/>
                  <a:pt x="1421" y="886"/>
                </a:cubicBezTo>
                <a:cubicBezTo>
                  <a:pt x="1421" y="743"/>
                  <a:pt x="1426" y="601"/>
                  <a:pt x="1429" y="458"/>
                </a:cubicBezTo>
                <a:cubicBezTo>
                  <a:pt x="1432" y="512"/>
                  <a:pt x="1428" y="567"/>
                  <a:pt x="1437" y="621"/>
                </a:cubicBezTo>
                <a:cubicBezTo>
                  <a:pt x="1439" y="630"/>
                  <a:pt x="1459" y="646"/>
                  <a:pt x="1460" y="637"/>
                </a:cubicBezTo>
                <a:cubicBezTo>
                  <a:pt x="1471" y="565"/>
                  <a:pt x="1465" y="492"/>
                  <a:pt x="1468" y="419"/>
                </a:cubicBezTo>
                <a:cubicBezTo>
                  <a:pt x="1499" y="450"/>
                  <a:pt x="1516" y="479"/>
                  <a:pt x="1530" y="520"/>
                </a:cubicBezTo>
                <a:cubicBezTo>
                  <a:pt x="1528" y="473"/>
                  <a:pt x="1502" y="252"/>
                  <a:pt x="1522" y="193"/>
                </a:cubicBezTo>
                <a:cubicBezTo>
                  <a:pt x="1530" y="168"/>
                  <a:pt x="1577" y="138"/>
                  <a:pt x="1577" y="138"/>
                </a:cubicBezTo>
                <a:cubicBezTo>
                  <a:pt x="1619" y="0"/>
                  <a:pt x="1577" y="336"/>
                  <a:pt x="1600" y="426"/>
                </a:cubicBezTo>
                <a:cubicBezTo>
                  <a:pt x="1603" y="488"/>
                  <a:pt x="1599" y="551"/>
                  <a:pt x="1608" y="613"/>
                </a:cubicBezTo>
                <a:cubicBezTo>
                  <a:pt x="1612" y="639"/>
                  <a:pt x="1614" y="509"/>
                  <a:pt x="1616" y="535"/>
                </a:cubicBezTo>
                <a:cubicBezTo>
                  <a:pt x="1623" y="618"/>
                  <a:pt x="1621" y="702"/>
                  <a:pt x="1623" y="785"/>
                </a:cubicBezTo>
                <a:cubicBezTo>
                  <a:pt x="1640" y="718"/>
                  <a:pt x="1641" y="698"/>
                  <a:pt x="1647" y="613"/>
                </a:cubicBezTo>
                <a:cubicBezTo>
                  <a:pt x="1650" y="634"/>
                  <a:pt x="1648" y="656"/>
                  <a:pt x="1655" y="676"/>
                </a:cubicBezTo>
                <a:cubicBezTo>
                  <a:pt x="1661" y="693"/>
                  <a:pt x="1686" y="722"/>
                  <a:pt x="1686" y="722"/>
                </a:cubicBezTo>
                <a:cubicBezTo>
                  <a:pt x="1694" y="748"/>
                  <a:pt x="1708" y="766"/>
                  <a:pt x="1717" y="792"/>
                </a:cubicBezTo>
                <a:cubicBezTo>
                  <a:pt x="1720" y="831"/>
                  <a:pt x="1721" y="870"/>
                  <a:pt x="1725" y="909"/>
                </a:cubicBezTo>
                <a:cubicBezTo>
                  <a:pt x="1726" y="917"/>
                  <a:pt x="1726" y="926"/>
                  <a:pt x="1732" y="932"/>
                </a:cubicBezTo>
                <a:cubicBezTo>
                  <a:pt x="1745" y="946"/>
                  <a:pt x="1779" y="964"/>
                  <a:pt x="1779" y="964"/>
                </a:cubicBezTo>
                <a:cubicBezTo>
                  <a:pt x="1815" y="952"/>
                  <a:pt x="1835" y="922"/>
                  <a:pt x="1872" y="909"/>
                </a:cubicBezTo>
                <a:cubicBezTo>
                  <a:pt x="1907" y="960"/>
                  <a:pt x="1885" y="1007"/>
                  <a:pt x="1904" y="1065"/>
                </a:cubicBezTo>
                <a:cubicBezTo>
                  <a:pt x="1904" y="1066"/>
                  <a:pt x="1949" y="1080"/>
                  <a:pt x="1950" y="1080"/>
                </a:cubicBezTo>
                <a:cubicBezTo>
                  <a:pt x="1973" y="1084"/>
                  <a:pt x="1997" y="1085"/>
                  <a:pt x="2020" y="1088"/>
                </a:cubicBezTo>
                <a:cubicBezTo>
                  <a:pt x="2139" y="1085"/>
                  <a:pt x="2259" y="1085"/>
                  <a:pt x="2378" y="1080"/>
                </a:cubicBezTo>
                <a:cubicBezTo>
                  <a:pt x="2442" y="1078"/>
                  <a:pt x="2509" y="1048"/>
                  <a:pt x="2573" y="1041"/>
                </a:cubicBezTo>
                <a:cubicBezTo>
                  <a:pt x="2628" y="1024"/>
                  <a:pt x="2604" y="1031"/>
                  <a:pt x="2643" y="1018"/>
                </a:cubicBezTo>
                <a:cubicBezTo>
                  <a:pt x="2651" y="1015"/>
                  <a:pt x="2666" y="1010"/>
                  <a:pt x="2666" y="1010"/>
                </a:cubicBezTo>
                <a:cubicBezTo>
                  <a:pt x="2693" y="972"/>
                  <a:pt x="2718" y="970"/>
                  <a:pt x="2760" y="956"/>
                </a:cubicBezTo>
                <a:cubicBezTo>
                  <a:pt x="2768" y="951"/>
                  <a:pt x="2774" y="944"/>
                  <a:pt x="2783" y="940"/>
                </a:cubicBezTo>
                <a:cubicBezTo>
                  <a:pt x="2793" y="936"/>
                  <a:pt x="2806" y="939"/>
                  <a:pt x="2814" y="932"/>
                </a:cubicBezTo>
                <a:cubicBezTo>
                  <a:pt x="2820" y="927"/>
                  <a:pt x="2817" y="915"/>
                  <a:pt x="2822" y="909"/>
                </a:cubicBezTo>
                <a:cubicBezTo>
                  <a:pt x="2837" y="890"/>
                  <a:pt x="2870" y="878"/>
                  <a:pt x="2892" y="870"/>
                </a:cubicBezTo>
                <a:cubicBezTo>
                  <a:pt x="2916" y="800"/>
                  <a:pt x="2982" y="786"/>
                  <a:pt x="3048" y="769"/>
                </a:cubicBezTo>
                <a:cubicBezTo>
                  <a:pt x="3051" y="668"/>
                  <a:pt x="3051" y="566"/>
                  <a:pt x="3056" y="465"/>
                </a:cubicBezTo>
                <a:cubicBezTo>
                  <a:pt x="3056" y="457"/>
                  <a:pt x="3059" y="482"/>
                  <a:pt x="3063" y="489"/>
                </a:cubicBezTo>
                <a:cubicBezTo>
                  <a:pt x="3067" y="497"/>
                  <a:pt x="3074" y="504"/>
                  <a:pt x="3079" y="512"/>
                </a:cubicBezTo>
                <a:cubicBezTo>
                  <a:pt x="3082" y="533"/>
                  <a:pt x="3077" y="555"/>
                  <a:pt x="3087" y="574"/>
                </a:cubicBezTo>
                <a:cubicBezTo>
                  <a:pt x="3092" y="583"/>
                  <a:pt x="3094" y="554"/>
                  <a:pt x="3095" y="543"/>
                </a:cubicBezTo>
                <a:cubicBezTo>
                  <a:pt x="3099" y="512"/>
                  <a:pt x="3097" y="481"/>
                  <a:pt x="3102" y="450"/>
                </a:cubicBezTo>
                <a:cubicBezTo>
                  <a:pt x="3105" y="434"/>
                  <a:pt x="3118" y="403"/>
                  <a:pt x="3118" y="403"/>
                </a:cubicBezTo>
                <a:cubicBezTo>
                  <a:pt x="3121" y="289"/>
                  <a:pt x="3115" y="174"/>
                  <a:pt x="3126" y="61"/>
                </a:cubicBezTo>
                <a:cubicBezTo>
                  <a:pt x="3130" y="22"/>
                  <a:pt x="3153" y="94"/>
                  <a:pt x="3157" y="107"/>
                </a:cubicBezTo>
                <a:cubicBezTo>
                  <a:pt x="3160" y="123"/>
                  <a:pt x="3154" y="143"/>
                  <a:pt x="3165" y="154"/>
                </a:cubicBezTo>
                <a:cubicBezTo>
                  <a:pt x="3172" y="161"/>
                  <a:pt x="3181" y="144"/>
                  <a:pt x="3188" y="138"/>
                </a:cubicBezTo>
                <a:cubicBezTo>
                  <a:pt x="3204" y="123"/>
                  <a:pt x="3235" y="92"/>
                  <a:pt x="3235" y="92"/>
                </a:cubicBezTo>
                <a:cubicBezTo>
                  <a:pt x="3237" y="76"/>
                  <a:pt x="3226" y="45"/>
                  <a:pt x="3242" y="45"/>
                </a:cubicBezTo>
                <a:cubicBezTo>
                  <a:pt x="3259" y="45"/>
                  <a:pt x="3255" y="76"/>
                  <a:pt x="3258" y="92"/>
                </a:cubicBezTo>
                <a:cubicBezTo>
                  <a:pt x="3268" y="138"/>
                  <a:pt x="3283" y="166"/>
                  <a:pt x="3297" y="209"/>
                </a:cubicBezTo>
                <a:cubicBezTo>
                  <a:pt x="3300" y="256"/>
                  <a:pt x="3299" y="303"/>
                  <a:pt x="3305" y="349"/>
                </a:cubicBezTo>
                <a:cubicBezTo>
                  <a:pt x="3307" y="360"/>
                  <a:pt x="3311" y="328"/>
                  <a:pt x="3312" y="317"/>
                </a:cubicBezTo>
                <a:cubicBezTo>
                  <a:pt x="3316" y="291"/>
                  <a:pt x="3314" y="265"/>
                  <a:pt x="3320" y="240"/>
                </a:cubicBezTo>
                <a:cubicBezTo>
                  <a:pt x="3322" y="231"/>
                  <a:pt x="3331" y="224"/>
                  <a:pt x="3336" y="216"/>
                </a:cubicBezTo>
                <a:cubicBezTo>
                  <a:pt x="3369" y="227"/>
                  <a:pt x="3367" y="248"/>
                  <a:pt x="3383" y="279"/>
                </a:cubicBezTo>
                <a:cubicBezTo>
                  <a:pt x="3387" y="452"/>
                  <a:pt x="3333" y="538"/>
                  <a:pt x="3453" y="613"/>
                </a:cubicBezTo>
                <a:cubicBezTo>
                  <a:pt x="3474" y="647"/>
                  <a:pt x="3490" y="677"/>
                  <a:pt x="3523" y="699"/>
                </a:cubicBezTo>
                <a:cubicBezTo>
                  <a:pt x="3576" y="688"/>
                  <a:pt x="3565" y="675"/>
                  <a:pt x="3608" y="660"/>
                </a:cubicBezTo>
                <a:cubicBezTo>
                  <a:pt x="3613" y="650"/>
                  <a:pt x="3616" y="637"/>
                  <a:pt x="3624" y="629"/>
                </a:cubicBezTo>
                <a:cubicBezTo>
                  <a:pt x="3630" y="623"/>
                  <a:pt x="3642" y="627"/>
                  <a:pt x="3647" y="621"/>
                </a:cubicBezTo>
                <a:cubicBezTo>
                  <a:pt x="3654" y="613"/>
                  <a:pt x="3649" y="599"/>
                  <a:pt x="3655" y="590"/>
                </a:cubicBezTo>
                <a:cubicBezTo>
                  <a:pt x="3669" y="568"/>
                  <a:pt x="3688" y="574"/>
                  <a:pt x="3709" y="574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80808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90800" y="3048000"/>
            <a:ext cx="3693275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Multi-scale Toy Models 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0" y="2590800"/>
            <a:ext cx="9144000" cy="15240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elle 13"/>
          <p:cNvSpPr/>
          <p:nvPr/>
        </p:nvSpPr>
        <p:spPr bwMode="auto">
          <a:xfrm>
            <a:off x="762000" y="3124200"/>
            <a:ext cx="5867400" cy="2590800"/>
          </a:xfrm>
          <a:prstGeom prst="wave">
            <a:avLst>
              <a:gd name="adj1" fmla="val 12500"/>
              <a:gd name="adj2" fmla="val 262"/>
            </a:avLst>
          </a:prstGeom>
          <a:solidFill>
            <a:srgbClr val="FF8907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469900" dist="6096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819400" y="914400"/>
            <a:ext cx="3284410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Volume Partitioning 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0" name="Regelmäßiges Fünfeck 19"/>
          <p:cNvSpPr/>
          <p:nvPr/>
        </p:nvSpPr>
        <p:spPr bwMode="auto">
          <a:xfrm>
            <a:off x="4110644" y="3853050"/>
            <a:ext cx="822960" cy="822960"/>
          </a:xfrm>
          <a:prstGeom prst="pentagon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3" name="Regelmäßiges Fünfeck 22"/>
          <p:cNvSpPr/>
          <p:nvPr/>
        </p:nvSpPr>
        <p:spPr bwMode="auto">
          <a:xfrm>
            <a:off x="4953000" y="4343400"/>
            <a:ext cx="960120" cy="914400"/>
          </a:xfrm>
          <a:prstGeom prst="pentagon">
            <a:avLst/>
          </a:prstGeom>
          <a:solidFill>
            <a:srgbClr val="3366FF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scene3d>
            <a:camera prst="orthographicFront">
              <a:rot lat="19812956" lon="1457716" rev="19489384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4" name="Regelmäßiges Fünfeck 23"/>
          <p:cNvSpPr/>
          <p:nvPr/>
        </p:nvSpPr>
        <p:spPr bwMode="auto">
          <a:xfrm>
            <a:off x="1143000" y="4038600"/>
            <a:ext cx="960120" cy="914400"/>
          </a:xfrm>
          <a:prstGeom prst="pentagon">
            <a:avLst/>
          </a:prstGeom>
          <a:solidFill>
            <a:srgbClr val="3366FF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scene3d>
            <a:camera prst="orthographicFront">
              <a:rot lat="19812956" lon="1457716" rev="19489384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5" name="Regelmäßiges Fünfeck 24"/>
          <p:cNvSpPr/>
          <p:nvPr/>
        </p:nvSpPr>
        <p:spPr bwMode="auto">
          <a:xfrm>
            <a:off x="3352800" y="3733800"/>
            <a:ext cx="960120" cy="914400"/>
          </a:xfrm>
          <a:prstGeom prst="pentagon">
            <a:avLst/>
          </a:prstGeom>
          <a:solidFill>
            <a:srgbClr val="3366FF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scene3d>
            <a:camera prst="orthographicFront">
              <a:rot lat="19812956" lon="1457716" rev="19489384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13" name="Welle 12"/>
          <p:cNvSpPr/>
          <p:nvPr/>
        </p:nvSpPr>
        <p:spPr bwMode="auto">
          <a:xfrm>
            <a:off x="6341672" y="1836623"/>
            <a:ext cx="822960" cy="822960"/>
          </a:xfrm>
          <a:prstGeom prst="wave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10" name="Rechteck 9"/>
          <p:cNvSpPr/>
          <p:nvPr/>
        </p:nvSpPr>
        <p:spPr bwMode="auto">
          <a:xfrm>
            <a:off x="0" y="533400"/>
            <a:ext cx="9144000" cy="15240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elle 13"/>
          <p:cNvSpPr/>
          <p:nvPr/>
        </p:nvSpPr>
        <p:spPr bwMode="auto">
          <a:xfrm>
            <a:off x="762000" y="3124200"/>
            <a:ext cx="5867400" cy="2590800"/>
          </a:xfrm>
          <a:prstGeom prst="wave">
            <a:avLst>
              <a:gd name="adj1" fmla="val 12500"/>
              <a:gd name="adj2" fmla="val 262"/>
            </a:avLst>
          </a:prstGeom>
          <a:solidFill>
            <a:srgbClr val="FF8907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glow rad="101600">
              <a:srgbClr val="47FF29">
                <a:alpha val="75000"/>
              </a:srgbClr>
            </a:glow>
            <a:outerShdw blurRad="469900" dist="6096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819400" y="914400"/>
            <a:ext cx="3284410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Volume Partitioning 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0" name="Regelmäßiges Fünfeck 19"/>
          <p:cNvSpPr/>
          <p:nvPr/>
        </p:nvSpPr>
        <p:spPr bwMode="auto">
          <a:xfrm>
            <a:off x="4110644" y="3853050"/>
            <a:ext cx="822960" cy="822960"/>
          </a:xfrm>
          <a:prstGeom prst="pentagon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3" name="Regelmäßiges Fünfeck 22"/>
          <p:cNvSpPr/>
          <p:nvPr/>
        </p:nvSpPr>
        <p:spPr bwMode="auto">
          <a:xfrm>
            <a:off x="4953000" y="4343400"/>
            <a:ext cx="960120" cy="914400"/>
          </a:xfrm>
          <a:prstGeom prst="pentagon">
            <a:avLst/>
          </a:prstGeom>
          <a:solidFill>
            <a:srgbClr val="3366FF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75000"/>
              </a:srgbClr>
            </a:glow>
          </a:effectLst>
          <a:scene3d>
            <a:camera prst="orthographicFront">
              <a:rot lat="19812956" lon="1457716" rev="19489384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4" name="Regelmäßiges Fünfeck 23"/>
          <p:cNvSpPr/>
          <p:nvPr/>
        </p:nvSpPr>
        <p:spPr bwMode="auto">
          <a:xfrm>
            <a:off x="1143000" y="4038600"/>
            <a:ext cx="960120" cy="914400"/>
          </a:xfrm>
          <a:prstGeom prst="pentagon">
            <a:avLst/>
          </a:prstGeom>
          <a:solidFill>
            <a:srgbClr val="3366FF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75000"/>
              </a:srgbClr>
            </a:glow>
          </a:effectLst>
          <a:scene3d>
            <a:camera prst="orthographicFront">
              <a:rot lat="19812956" lon="1457716" rev="19489384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5" name="Regelmäßiges Fünfeck 24"/>
          <p:cNvSpPr/>
          <p:nvPr/>
        </p:nvSpPr>
        <p:spPr bwMode="auto">
          <a:xfrm>
            <a:off x="3352800" y="3733800"/>
            <a:ext cx="960120" cy="914400"/>
          </a:xfrm>
          <a:prstGeom prst="pentagon">
            <a:avLst/>
          </a:prstGeom>
          <a:solidFill>
            <a:srgbClr val="3366FF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75000"/>
              </a:srgbClr>
            </a:glow>
          </a:effectLst>
          <a:scene3d>
            <a:camera prst="orthographicFront">
              <a:rot lat="19812956" lon="1457716" rev="19489384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867400" y="2667000"/>
            <a:ext cx="103036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>
                <a:rot lat="21109333" lon="1524789" rev="20653481"/>
              </a:camera>
              <a:lightRig rig="threePt" dir="t"/>
            </a:scene3d>
          </a:bodyPr>
          <a:lstStyle/>
          <a:p>
            <a:r>
              <a:rPr lang="de-DE" dirty="0" smtClean="0">
                <a:solidFill>
                  <a:srgbClr val="47FF2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D</a:t>
            </a:r>
            <a:endParaRPr lang="de-DE" dirty="0">
              <a:solidFill>
                <a:srgbClr val="47FF2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629400" y="4800600"/>
            <a:ext cx="111357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>
                <a:rot lat="21109333" lon="1524789" rev="20653481"/>
              </a:camera>
              <a:lightRig rig="threePt" dir="t"/>
            </a:scene3d>
          </a:bodyPr>
          <a:lstStyle/>
          <a:p>
            <a:r>
              <a:rPr lang="de-DE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M</a:t>
            </a:r>
            <a:endParaRPr lang="de-DE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13" name="Welle 12"/>
          <p:cNvSpPr/>
          <p:nvPr/>
        </p:nvSpPr>
        <p:spPr bwMode="auto">
          <a:xfrm>
            <a:off x="6341672" y="1836623"/>
            <a:ext cx="822960" cy="822960"/>
          </a:xfrm>
          <a:prstGeom prst="wave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12" name="Rechteck 11"/>
          <p:cNvSpPr/>
          <p:nvPr/>
        </p:nvSpPr>
        <p:spPr bwMode="auto">
          <a:xfrm>
            <a:off x="0" y="457200"/>
            <a:ext cx="9144000" cy="15240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Welle 21"/>
          <p:cNvSpPr/>
          <p:nvPr/>
        </p:nvSpPr>
        <p:spPr bwMode="auto">
          <a:xfrm>
            <a:off x="762000" y="3124200"/>
            <a:ext cx="5867400" cy="2590800"/>
          </a:xfrm>
          <a:prstGeom prst="wave">
            <a:avLst>
              <a:gd name="adj1" fmla="val 12500"/>
              <a:gd name="adj2" fmla="val 262"/>
            </a:avLst>
          </a:prstGeom>
          <a:solidFill>
            <a:srgbClr val="FF8907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glow rad="101600">
              <a:srgbClr val="47FF29">
                <a:alpha val="75000"/>
              </a:srgbClr>
            </a:glow>
            <a:outerShdw blurRad="469900" dist="6096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14" name="Welle 13"/>
          <p:cNvSpPr/>
          <p:nvPr/>
        </p:nvSpPr>
        <p:spPr bwMode="auto">
          <a:xfrm>
            <a:off x="762000" y="3124200"/>
            <a:ext cx="5867400" cy="2590800"/>
          </a:xfrm>
          <a:prstGeom prst="wave">
            <a:avLst>
              <a:gd name="adj1" fmla="val 12500"/>
              <a:gd name="adj2" fmla="val 262"/>
            </a:avLst>
          </a:prstGeom>
          <a:solidFill>
            <a:srgbClr val="0000FF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glow rad="101600">
              <a:srgbClr val="47FF29">
                <a:alpha val="75000"/>
              </a:srgbClr>
            </a:glow>
            <a:outerShdw blurRad="469900" dist="6096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819400" y="762000"/>
            <a:ext cx="3284410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Volume Partitioning 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3352800" y="2590800"/>
            <a:ext cx="0" cy="914400"/>
          </a:xfrm>
          <a:prstGeom prst="line">
            <a:avLst/>
          </a:prstGeom>
          <a:noFill/>
          <a:ln w="57150">
            <a:solidFill>
              <a:srgbClr val="FF8907"/>
            </a:solidFill>
            <a:round/>
            <a:headEnd type="none"/>
            <a:tailEnd type="triangl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20" name="Regelmäßiges Fünfeck 19"/>
          <p:cNvSpPr/>
          <p:nvPr/>
        </p:nvSpPr>
        <p:spPr bwMode="auto">
          <a:xfrm>
            <a:off x="4110644" y="3853050"/>
            <a:ext cx="822960" cy="822960"/>
          </a:xfrm>
          <a:prstGeom prst="pentagon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3" name="Regelmäßiges Fünfeck 22"/>
          <p:cNvSpPr/>
          <p:nvPr/>
        </p:nvSpPr>
        <p:spPr bwMode="auto">
          <a:xfrm>
            <a:off x="4953000" y="4343400"/>
            <a:ext cx="960120" cy="914400"/>
          </a:xfrm>
          <a:prstGeom prst="pentagon">
            <a:avLst/>
          </a:prstGeom>
          <a:solidFill>
            <a:srgbClr val="FF0000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75000"/>
              </a:srgbClr>
            </a:glow>
          </a:effectLst>
          <a:scene3d>
            <a:camera prst="orthographicFront">
              <a:rot lat="19812956" lon="1457716" rev="19489384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4" name="Regelmäßiges Fünfeck 23"/>
          <p:cNvSpPr/>
          <p:nvPr/>
        </p:nvSpPr>
        <p:spPr bwMode="auto">
          <a:xfrm>
            <a:off x="1143000" y="4038600"/>
            <a:ext cx="960120" cy="914400"/>
          </a:xfrm>
          <a:prstGeom prst="pentagon">
            <a:avLst/>
          </a:prstGeom>
          <a:solidFill>
            <a:srgbClr val="FF0000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75000"/>
              </a:srgbClr>
            </a:glow>
          </a:effectLst>
          <a:scene3d>
            <a:camera prst="orthographicFront">
              <a:rot lat="19812956" lon="1457716" rev="19489384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5" name="Regelmäßiges Fünfeck 24"/>
          <p:cNvSpPr/>
          <p:nvPr/>
        </p:nvSpPr>
        <p:spPr bwMode="auto">
          <a:xfrm>
            <a:off x="3352800" y="3733800"/>
            <a:ext cx="960120" cy="914400"/>
          </a:xfrm>
          <a:prstGeom prst="pentagon">
            <a:avLst/>
          </a:prstGeom>
          <a:solidFill>
            <a:srgbClr val="FF0000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75000"/>
              </a:srgbClr>
            </a:glow>
          </a:effectLst>
          <a:scene3d>
            <a:camera prst="orthographicFront">
              <a:rot lat="19812956" lon="1457716" rev="19489384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867400" y="2667000"/>
            <a:ext cx="103036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>
                <a:rot lat="21109333" lon="1524789" rev="20653481"/>
              </a:camera>
              <a:lightRig rig="threePt" dir="t"/>
            </a:scene3d>
          </a:bodyPr>
          <a:lstStyle/>
          <a:p>
            <a:r>
              <a:rPr lang="de-DE" dirty="0" smtClean="0">
                <a:solidFill>
                  <a:srgbClr val="47FF2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D</a:t>
            </a:r>
            <a:endParaRPr lang="de-DE" dirty="0">
              <a:solidFill>
                <a:srgbClr val="47FF2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629400" y="4800600"/>
            <a:ext cx="111357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>
                <a:rot lat="21109333" lon="1524789" rev="20653481"/>
              </a:camera>
              <a:lightRig rig="threePt" dir="t"/>
            </a:scene3d>
          </a:bodyPr>
          <a:lstStyle/>
          <a:p>
            <a:r>
              <a:rPr lang="de-DE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M</a:t>
            </a:r>
            <a:endParaRPr lang="de-DE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13" name="Welle 12"/>
          <p:cNvSpPr/>
          <p:nvPr/>
        </p:nvSpPr>
        <p:spPr bwMode="auto">
          <a:xfrm>
            <a:off x="6341672" y="1836623"/>
            <a:ext cx="822960" cy="822960"/>
          </a:xfrm>
          <a:prstGeom prst="wave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pic>
        <p:nvPicPr>
          <p:cNvPr id="15" name="Bild 14" descr="M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905000"/>
            <a:ext cx="2197100" cy="482600"/>
          </a:xfrm>
          <a:prstGeom prst="rect">
            <a:avLst/>
          </a:prstGeom>
          <a:effectLst>
            <a:glow rad="101600">
              <a:srgbClr val="CCFFCC">
                <a:alpha val="75000"/>
              </a:srgbClr>
            </a:glow>
          </a:effectLst>
        </p:spPr>
      </p:pic>
      <p:sp>
        <p:nvSpPr>
          <p:cNvPr id="16" name="Textfeld 15"/>
          <p:cNvSpPr txBox="1"/>
          <p:nvPr/>
        </p:nvSpPr>
        <p:spPr>
          <a:xfrm>
            <a:off x="4800600" y="1905000"/>
            <a:ext cx="1030369" cy="769441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none" rtlCol="0">
            <a:spAutoFit/>
            <a:scene3d>
              <a:camera prst="obliqueTopLeft">
                <a:rot lat="21109333" lon="1524789" rev="20653481"/>
              </a:camera>
              <a:lightRig rig="threePt" dir="t"/>
            </a:scene3d>
          </a:bodyPr>
          <a:lstStyle/>
          <a:p>
            <a:r>
              <a:rPr lang="de-DE" dirty="0" smtClean="0">
                <a:solidFill>
                  <a:srgbClr val="47FF2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D</a:t>
            </a:r>
            <a:endParaRPr lang="de-DE" dirty="0">
              <a:solidFill>
                <a:srgbClr val="47FF2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391400" y="1905000"/>
            <a:ext cx="967000" cy="769441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none" rtlCol="0">
            <a:spAutoFit/>
            <a:scene3d>
              <a:camera prst="obliqueTopLeft">
                <a:rot lat="21109333" lon="1524789" rev="20653481"/>
              </a:camera>
              <a:lightRig rig="threePt" dir="t"/>
            </a:scene3d>
          </a:bodyPr>
          <a:lstStyle/>
          <a:p>
            <a:r>
              <a:rPr lang="de-DE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E</a:t>
            </a:r>
            <a:endParaRPr lang="de-DE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019800" y="1905000"/>
            <a:ext cx="1113574" cy="769441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none" rtlCol="0">
            <a:spAutoFit/>
            <a:scene3d>
              <a:camera prst="obliqueTopLeft">
                <a:rot lat="21109333" lon="1524789" rev="20653481"/>
              </a:camera>
              <a:lightRig rig="threePt" dir="t"/>
            </a:scene3d>
          </a:bodyPr>
          <a:lstStyle/>
          <a:p>
            <a:r>
              <a:rPr lang="de-DE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M</a:t>
            </a:r>
            <a:endParaRPr lang="de-DE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562600" y="1981200"/>
            <a:ext cx="5701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0" i="0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=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6858000" y="1905000"/>
            <a:ext cx="8522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0" i="0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υ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0" y="381000"/>
            <a:ext cx="9144000" cy="15240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30" name="Freeform 10"/>
          <p:cNvSpPr>
            <a:spLocks/>
          </p:cNvSpPr>
          <p:nvPr/>
        </p:nvSpPr>
        <p:spPr bwMode="auto">
          <a:xfrm>
            <a:off x="1524000" y="2133600"/>
            <a:ext cx="5888038" cy="1727200"/>
          </a:xfrm>
          <a:custGeom>
            <a:avLst/>
            <a:gdLst/>
            <a:ahLst/>
            <a:cxnLst>
              <a:cxn ang="0">
                <a:pos x="74" y="240"/>
              </a:cxn>
              <a:cxn ang="0">
                <a:pos x="106" y="442"/>
              </a:cxn>
              <a:cxn ang="0">
                <a:pos x="129" y="567"/>
              </a:cxn>
              <a:cxn ang="0">
                <a:pos x="199" y="800"/>
              </a:cxn>
              <a:cxn ang="0">
                <a:pos x="277" y="855"/>
              </a:cxn>
              <a:cxn ang="0">
                <a:pos x="425" y="862"/>
              </a:cxn>
              <a:cxn ang="0">
                <a:pos x="985" y="979"/>
              </a:cxn>
              <a:cxn ang="0">
                <a:pos x="1289" y="1041"/>
              </a:cxn>
              <a:cxn ang="0">
                <a:pos x="1421" y="886"/>
              </a:cxn>
              <a:cxn ang="0">
                <a:pos x="1437" y="621"/>
              </a:cxn>
              <a:cxn ang="0">
                <a:pos x="1468" y="419"/>
              </a:cxn>
              <a:cxn ang="0">
                <a:pos x="1522" y="193"/>
              </a:cxn>
              <a:cxn ang="0">
                <a:pos x="1600" y="426"/>
              </a:cxn>
              <a:cxn ang="0">
                <a:pos x="1616" y="535"/>
              </a:cxn>
              <a:cxn ang="0">
                <a:pos x="1647" y="613"/>
              </a:cxn>
              <a:cxn ang="0">
                <a:pos x="1686" y="722"/>
              </a:cxn>
              <a:cxn ang="0">
                <a:pos x="1725" y="909"/>
              </a:cxn>
              <a:cxn ang="0">
                <a:pos x="1779" y="964"/>
              </a:cxn>
              <a:cxn ang="0">
                <a:pos x="1904" y="1065"/>
              </a:cxn>
              <a:cxn ang="0">
                <a:pos x="2020" y="1088"/>
              </a:cxn>
              <a:cxn ang="0">
                <a:pos x="2573" y="1041"/>
              </a:cxn>
              <a:cxn ang="0">
                <a:pos x="2666" y="1010"/>
              </a:cxn>
              <a:cxn ang="0">
                <a:pos x="2783" y="940"/>
              </a:cxn>
              <a:cxn ang="0">
                <a:pos x="2822" y="909"/>
              </a:cxn>
              <a:cxn ang="0">
                <a:pos x="3048" y="769"/>
              </a:cxn>
              <a:cxn ang="0">
                <a:pos x="3063" y="489"/>
              </a:cxn>
              <a:cxn ang="0">
                <a:pos x="3087" y="574"/>
              </a:cxn>
              <a:cxn ang="0">
                <a:pos x="3102" y="450"/>
              </a:cxn>
              <a:cxn ang="0">
                <a:pos x="3126" y="61"/>
              </a:cxn>
              <a:cxn ang="0">
                <a:pos x="3165" y="154"/>
              </a:cxn>
              <a:cxn ang="0">
                <a:pos x="3235" y="92"/>
              </a:cxn>
              <a:cxn ang="0">
                <a:pos x="3258" y="92"/>
              </a:cxn>
              <a:cxn ang="0">
                <a:pos x="3305" y="349"/>
              </a:cxn>
              <a:cxn ang="0">
                <a:pos x="3320" y="240"/>
              </a:cxn>
              <a:cxn ang="0">
                <a:pos x="3383" y="279"/>
              </a:cxn>
              <a:cxn ang="0">
                <a:pos x="3523" y="699"/>
              </a:cxn>
              <a:cxn ang="0">
                <a:pos x="3624" y="629"/>
              </a:cxn>
              <a:cxn ang="0">
                <a:pos x="3655" y="590"/>
              </a:cxn>
            </a:cxnLst>
            <a:rect l="0" t="0" r="r" b="b"/>
            <a:pathLst>
              <a:path w="3709" h="1088">
                <a:moveTo>
                  <a:pt x="43" y="629"/>
                </a:moveTo>
                <a:cubicBezTo>
                  <a:pt x="46" y="488"/>
                  <a:pt x="0" y="353"/>
                  <a:pt x="74" y="240"/>
                </a:cubicBezTo>
                <a:cubicBezTo>
                  <a:pt x="77" y="313"/>
                  <a:pt x="71" y="386"/>
                  <a:pt x="82" y="458"/>
                </a:cubicBezTo>
                <a:cubicBezTo>
                  <a:pt x="84" y="467"/>
                  <a:pt x="101" y="450"/>
                  <a:pt x="106" y="442"/>
                </a:cubicBezTo>
                <a:cubicBezTo>
                  <a:pt x="112" y="433"/>
                  <a:pt x="111" y="421"/>
                  <a:pt x="113" y="411"/>
                </a:cubicBezTo>
                <a:cubicBezTo>
                  <a:pt x="130" y="460"/>
                  <a:pt x="104" y="521"/>
                  <a:pt x="129" y="567"/>
                </a:cubicBezTo>
                <a:cubicBezTo>
                  <a:pt x="138" y="584"/>
                  <a:pt x="176" y="535"/>
                  <a:pt x="176" y="535"/>
                </a:cubicBezTo>
                <a:cubicBezTo>
                  <a:pt x="201" y="619"/>
                  <a:pt x="187" y="714"/>
                  <a:pt x="199" y="800"/>
                </a:cubicBezTo>
                <a:cubicBezTo>
                  <a:pt x="201" y="816"/>
                  <a:pt x="199" y="845"/>
                  <a:pt x="215" y="847"/>
                </a:cubicBezTo>
                <a:cubicBezTo>
                  <a:pt x="236" y="850"/>
                  <a:pt x="256" y="852"/>
                  <a:pt x="277" y="855"/>
                </a:cubicBezTo>
                <a:cubicBezTo>
                  <a:pt x="308" y="865"/>
                  <a:pt x="332" y="858"/>
                  <a:pt x="362" y="847"/>
                </a:cubicBezTo>
                <a:cubicBezTo>
                  <a:pt x="383" y="852"/>
                  <a:pt x="410" y="847"/>
                  <a:pt x="425" y="862"/>
                </a:cubicBezTo>
                <a:cubicBezTo>
                  <a:pt x="450" y="887"/>
                  <a:pt x="506" y="970"/>
                  <a:pt x="549" y="971"/>
                </a:cubicBezTo>
                <a:cubicBezTo>
                  <a:pt x="694" y="976"/>
                  <a:pt x="840" y="976"/>
                  <a:pt x="985" y="979"/>
                </a:cubicBezTo>
                <a:cubicBezTo>
                  <a:pt x="1062" y="984"/>
                  <a:pt x="1100" y="982"/>
                  <a:pt x="1164" y="1002"/>
                </a:cubicBezTo>
                <a:cubicBezTo>
                  <a:pt x="1193" y="1045"/>
                  <a:pt x="1239" y="1036"/>
                  <a:pt x="1289" y="1041"/>
                </a:cubicBezTo>
                <a:cubicBezTo>
                  <a:pt x="1320" y="1052"/>
                  <a:pt x="1351" y="1054"/>
                  <a:pt x="1382" y="1065"/>
                </a:cubicBezTo>
                <a:cubicBezTo>
                  <a:pt x="1488" y="1047"/>
                  <a:pt x="1421" y="1074"/>
                  <a:pt x="1421" y="886"/>
                </a:cubicBezTo>
                <a:cubicBezTo>
                  <a:pt x="1421" y="743"/>
                  <a:pt x="1426" y="601"/>
                  <a:pt x="1429" y="458"/>
                </a:cubicBezTo>
                <a:cubicBezTo>
                  <a:pt x="1432" y="512"/>
                  <a:pt x="1428" y="567"/>
                  <a:pt x="1437" y="621"/>
                </a:cubicBezTo>
                <a:cubicBezTo>
                  <a:pt x="1439" y="630"/>
                  <a:pt x="1459" y="646"/>
                  <a:pt x="1460" y="637"/>
                </a:cubicBezTo>
                <a:cubicBezTo>
                  <a:pt x="1471" y="565"/>
                  <a:pt x="1465" y="492"/>
                  <a:pt x="1468" y="419"/>
                </a:cubicBezTo>
                <a:cubicBezTo>
                  <a:pt x="1499" y="450"/>
                  <a:pt x="1516" y="479"/>
                  <a:pt x="1530" y="520"/>
                </a:cubicBezTo>
                <a:cubicBezTo>
                  <a:pt x="1528" y="473"/>
                  <a:pt x="1502" y="252"/>
                  <a:pt x="1522" y="193"/>
                </a:cubicBezTo>
                <a:cubicBezTo>
                  <a:pt x="1530" y="168"/>
                  <a:pt x="1577" y="138"/>
                  <a:pt x="1577" y="138"/>
                </a:cubicBezTo>
                <a:cubicBezTo>
                  <a:pt x="1619" y="0"/>
                  <a:pt x="1577" y="336"/>
                  <a:pt x="1600" y="426"/>
                </a:cubicBezTo>
                <a:cubicBezTo>
                  <a:pt x="1603" y="488"/>
                  <a:pt x="1599" y="551"/>
                  <a:pt x="1608" y="613"/>
                </a:cubicBezTo>
                <a:cubicBezTo>
                  <a:pt x="1612" y="639"/>
                  <a:pt x="1614" y="509"/>
                  <a:pt x="1616" y="535"/>
                </a:cubicBezTo>
                <a:cubicBezTo>
                  <a:pt x="1623" y="618"/>
                  <a:pt x="1621" y="702"/>
                  <a:pt x="1623" y="785"/>
                </a:cubicBezTo>
                <a:cubicBezTo>
                  <a:pt x="1640" y="718"/>
                  <a:pt x="1641" y="698"/>
                  <a:pt x="1647" y="613"/>
                </a:cubicBezTo>
                <a:cubicBezTo>
                  <a:pt x="1650" y="634"/>
                  <a:pt x="1648" y="656"/>
                  <a:pt x="1655" y="676"/>
                </a:cubicBezTo>
                <a:cubicBezTo>
                  <a:pt x="1661" y="693"/>
                  <a:pt x="1686" y="722"/>
                  <a:pt x="1686" y="722"/>
                </a:cubicBezTo>
                <a:cubicBezTo>
                  <a:pt x="1694" y="748"/>
                  <a:pt x="1708" y="766"/>
                  <a:pt x="1717" y="792"/>
                </a:cubicBezTo>
                <a:cubicBezTo>
                  <a:pt x="1720" y="831"/>
                  <a:pt x="1721" y="870"/>
                  <a:pt x="1725" y="909"/>
                </a:cubicBezTo>
                <a:cubicBezTo>
                  <a:pt x="1726" y="917"/>
                  <a:pt x="1726" y="926"/>
                  <a:pt x="1732" y="932"/>
                </a:cubicBezTo>
                <a:cubicBezTo>
                  <a:pt x="1745" y="946"/>
                  <a:pt x="1779" y="964"/>
                  <a:pt x="1779" y="964"/>
                </a:cubicBezTo>
                <a:cubicBezTo>
                  <a:pt x="1815" y="952"/>
                  <a:pt x="1835" y="922"/>
                  <a:pt x="1872" y="909"/>
                </a:cubicBezTo>
                <a:cubicBezTo>
                  <a:pt x="1907" y="960"/>
                  <a:pt x="1885" y="1007"/>
                  <a:pt x="1904" y="1065"/>
                </a:cubicBezTo>
                <a:cubicBezTo>
                  <a:pt x="1904" y="1066"/>
                  <a:pt x="1949" y="1080"/>
                  <a:pt x="1950" y="1080"/>
                </a:cubicBezTo>
                <a:cubicBezTo>
                  <a:pt x="1973" y="1084"/>
                  <a:pt x="1997" y="1085"/>
                  <a:pt x="2020" y="1088"/>
                </a:cubicBezTo>
                <a:cubicBezTo>
                  <a:pt x="2139" y="1085"/>
                  <a:pt x="2259" y="1085"/>
                  <a:pt x="2378" y="1080"/>
                </a:cubicBezTo>
                <a:cubicBezTo>
                  <a:pt x="2442" y="1078"/>
                  <a:pt x="2509" y="1048"/>
                  <a:pt x="2573" y="1041"/>
                </a:cubicBezTo>
                <a:cubicBezTo>
                  <a:pt x="2628" y="1024"/>
                  <a:pt x="2604" y="1031"/>
                  <a:pt x="2643" y="1018"/>
                </a:cubicBezTo>
                <a:cubicBezTo>
                  <a:pt x="2651" y="1015"/>
                  <a:pt x="2666" y="1010"/>
                  <a:pt x="2666" y="1010"/>
                </a:cubicBezTo>
                <a:cubicBezTo>
                  <a:pt x="2693" y="972"/>
                  <a:pt x="2718" y="970"/>
                  <a:pt x="2760" y="956"/>
                </a:cubicBezTo>
                <a:cubicBezTo>
                  <a:pt x="2768" y="951"/>
                  <a:pt x="2774" y="944"/>
                  <a:pt x="2783" y="940"/>
                </a:cubicBezTo>
                <a:cubicBezTo>
                  <a:pt x="2793" y="936"/>
                  <a:pt x="2806" y="939"/>
                  <a:pt x="2814" y="932"/>
                </a:cubicBezTo>
                <a:cubicBezTo>
                  <a:pt x="2820" y="927"/>
                  <a:pt x="2817" y="915"/>
                  <a:pt x="2822" y="909"/>
                </a:cubicBezTo>
                <a:cubicBezTo>
                  <a:pt x="2837" y="890"/>
                  <a:pt x="2870" y="878"/>
                  <a:pt x="2892" y="870"/>
                </a:cubicBezTo>
                <a:cubicBezTo>
                  <a:pt x="2916" y="800"/>
                  <a:pt x="2982" y="786"/>
                  <a:pt x="3048" y="769"/>
                </a:cubicBezTo>
                <a:cubicBezTo>
                  <a:pt x="3051" y="668"/>
                  <a:pt x="3051" y="566"/>
                  <a:pt x="3056" y="465"/>
                </a:cubicBezTo>
                <a:cubicBezTo>
                  <a:pt x="3056" y="457"/>
                  <a:pt x="3059" y="482"/>
                  <a:pt x="3063" y="489"/>
                </a:cubicBezTo>
                <a:cubicBezTo>
                  <a:pt x="3067" y="497"/>
                  <a:pt x="3074" y="504"/>
                  <a:pt x="3079" y="512"/>
                </a:cubicBezTo>
                <a:cubicBezTo>
                  <a:pt x="3082" y="533"/>
                  <a:pt x="3077" y="555"/>
                  <a:pt x="3087" y="574"/>
                </a:cubicBezTo>
                <a:cubicBezTo>
                  <a:pt x="3092" y="583"/>
                  <a:pt x="3094" y="554"/>
                  <a:pt x="3095" y="543"/>
                </a:cubicBezTo>
                <a:cubicBezTo>
                  <a:pt x="3099" y="512"/>
                  <a:pt x="3097" y="481"/>
                  <a:pt x="3102" y="450"/>
                </a:cubicBezTo>
                <a:cubicBezTo>
                  <a:pt x="3105" y="434"/>
                  <a:pt x="3118" y="403"/>
                  <a:pt x="3118" y="403"/>
                </a:cubicBezTo>
                <a:cubicBezTo>
                  <a:pt x="3121" y="289"/>
                  <a:pt x="3115" y="174"/>
                  <a:pt x="3126" y="61"/>
                </a:cubicBezTo>
                <a:cubicBezTo>
                  <a:pt x="3130" y="22"/>
                  <a:pt x="3153" y="94"/>
                  <a:pt x="3157" y="107"/>
                </a:cubicBezTo>
                <a:cubicBezTo>
                  <a:pt x="3160" y="123"/>
                  <a:pt x="3154" y="143"/>
                  <a:pt x="3165" y="154"/>
                </a:cubicBezTo>
                <a:cubicBezTo>
                  <a:pt x="3172" y="161"/>
                  <a:pt x="3181" y="144"/>
                  <a:pt x="3188" y="138"/>
                </a:cubicBezTo>
                <a:cubicBezTo>
                  <a:pt x="3204" y="123"/>
                  <a:pt x="3235" y="92"/>
                  <a:pt x="3235" y="92"/>
                </a:cubicBezTo>
                <a:cubicBezTo>
                  <a:pt x="3237" y="76"/>
                  <a:pt x="3226" y="45"/>
                  <a:pt x="3242" y="45"/>
                </a:cubicBezTo>
                <a:cubicBezTo>
                  <a:pt x="3259" y="45"/>
                  <a:pt x="3255" y="76"/>
                  <a:pt x="3258" y="92"/>
                </a:cubicBezTo>
                <a:cubicBezTo>
                  <a:pt x="3268" y="138"/>
                  <a:pt x="3283" y="166"/>
                  <a:pt x="3297" y="209"/>
                </a:cubicBezTo>
                <a:cubicBezTo>
                  <a:pt x="3300" y="256"/>
                  <a:pt x="3299" y="303"/>
                  <a:pt x="3305" y="349"/>
                </a:cubicBezTo>
                <a:cubicBezTo>
                  <a:pt x="3307" y="360"/>
                  <a:pt x="3311" y="328"/>
                  <a:pt x="3312" y="317"/>
                </a:cubicBezTo>
                <a:cubicBezTo>
                  <a:pt x="3316" y="291"/>
                  <a:pt x="3314" y="265"/>
                  <a:pt x="3320" y="240"/>
                </a:cubicBezTo>
                <a:cubicBezTo>
                  <a:pt x="3322" y="231"/>
                  <a:pt x="3331" y="224"/>
                  <a:pt x="3336" y="216"/>
                </a:cubicBezTo>
                <a:cubicBezTo>
                  <a:pt x="3369" y="227"/>
                  <a:pt x="3367" y="248"/>
                  <a:pt x="3383" y="279"/>
                </a:cubicBezTo>
                <a:cubicBezTo>
                  <a:pt x="3387" y="452"/>
                  <a:pt x="3333" y="538"/>
                  <a:pt x="3453" y="613"/>
                </a:cubicBezTo>
                <a:cubicBezTo>
                  <a:pt x="3474" y="647"/>
                  <a:pt x="3490" y="677"/>
                  <a:pt x="3523" y="699"/>
                </a:cubicBezTo>
                <a:cubicBezTo>
                  <a:pt x="3576" y="688"/>
                  <a:pt x="3565" y="675"/>
                  <a:pt x="3608" y="660"/>
                </a:cubicBezTo>
                <a:cubicBezTo>
                  <a:pt x="3613" y="650"/>
                  <a:pt x="3616" y="637"/>
                  <a:pt x="3624" y="629"/>
                </a:cubicBezTo>
                <a:cubicBezTo>
                  <a:pt x="3630" y="623"/>
                  <a:pt x="3642" y="627"/>
                  <a:pt x="3647" y="621"/>
                </a:cubicBezTo>
                <a:cubicBezTo>
                  <a:pt x="3654" y="613"/>
                  <a:pt x="3649" y="599"/>
                  <a:pt x="3655" y="590"/>
                </a:cubicBezTo>
                <a:cubicBezTo>
                  <a:pt x="3669" y="568"/>
                  <a:pt x="3688" y="574"/>
                  <a:pt x="3709" y="574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80808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7522624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Simulations vs. </a:t>
            </a:r>
            <a:r>
              <a:rPr lang="en-US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Lagrangian</a:t>
            </a: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Perturbation Theory 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pic>
        <p:nvPicPr>
          <p:cNvPr id="5" name="Bild 4" descr="6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38200" y="1143000"/>
            <a:ext cx="3657600" cy="4648200"/>
          </a:xfrm>
          <a:prstGeom prst="rect">
            <a:avLst/>
          </a:prstGeom>
        </p:spPr>
      </p:pic>
      <p:pic>
        <p:nvPicPr>
          <p:cNvPr id="6" name="Bild 5" descr="6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72000" y="1143000"/>
            <a:ext cx="3581400" cy="46482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057400" y="5486400"/>
            <a:ext cx="1322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N-body</a:t>
            </a:r>
            <a:endParaRPr lang="de-DE" sz="2800" dirty="0" smtClean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34000" y="5562600"/>
            <a:ext cx="229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1st order LPT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 23" descr="Q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24200" y="1295400"/>
            <a:ext cx="6096000" cy="838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27980" y="304800"/>
            <a:ext cx="5919771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Acceleration in the Multi-scale Model 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9" name="Parallelogramm 8"/>
          <p:cNvSpPr/>
          <p:nvPr/>
        </p:nvSpPr>
        <p:spPr bwMode="auto">
          <a:xfrm>
            <a:off x="0" y="3733800"/>
            <a:ext cx="7162800" cy="1447800"/>
          </a:xfrm>
          <a:prstGeom prst="parallelogram">
            <a:avLst>
              <a:gd name="adj" fmla="val 114426"/>
            </a:avLst>
          </a:prstGeom>
          <a:solidFill>
            <a:srgbClr val="FF8907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317500" dist="889000" dir="2700000" sx="115000" sy="115000" algn="tl" rotWithShape="0">
              <a:srgbClr val="C86400">
                <a:alpha val="43000"/>
              </a:srgbClr>
            </a:outerShdw>
          </a:effectLst>
          <a:scene3d>
            <a:camera prst="obliqueBottomLeft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pic>
        <p:nvPicPr>
          <p:cNvPr id="15" name="Bild 14" descr="A2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2200" y="1295400"/>
            <a:ext cx="3517692" cy="838200"/>
          </a:xfrm>
          <a:prstGeom prst="rect">
            <a:avLst/>
          </a:prstGeom>
          <a:effectLst/>
        </p:spPr>
      </p:pic>
      <p:sp>
        <p:nvSpPr>
          <p:cNvPr id="16" name="Line 21"/>
          <p:cNvSpPr>
            <a:spLocks noChangeShapeType="1"/>
          </p:cNvSpPr>
          <p:nvPr/>
        </p:nvSpPr>
        <p:spPr bwMode="auto">
          <a:xfrm>
            <a:off x="2514600" y="2057400"/>
            <a:ext cx="609600" cy="0"/>
          </a:xfrm>
          <a:prstGeom prst="line">
            <a:avLst/>
          </a:prstGeom>
          <a:noFill/>
          <a:ln w="57150">
            <a:solidFill>
              <a:srgbClr val="47FF29"/>
            </a:solidFill>
            <a:round/>
            <a:headEnd type="non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5257800" y="2057400"/>
            <a:ext cx="609600" cy="0"/>
          </a:xfrm>
          <a:prstGeom prst="line">
            <a:avLst/>
          </a:prstGeom>
          <a:noFill/>
          <a:ln w="57150">
            <a:solidFill>
              <a:srgbClr val="FF8907"/>
            </a:solidFill>
            <a:round/>
            <a:headEnd type="non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18" name="Bild 17" descr="partitioning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85800" y="914400"/>
            <a:ext cx="5346163" cy="5562600"/>
          </a:xfrm>
          <a:prstGeom prst="rect">
            <a:avLst/>
          </a:prstGeom>
          <a:scene3d>
            <a:camera prst="obliqueTopLeft">
              <a:rot lat="3162196" lon="20800096" rev="21076209"/>
            </a:camera>
            <a:lightRig rig="threePt" dir="t"/>
          </a:scene3d>
        </p:spPr>
      </p:pic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2895600" y="2133600"/>
            <a:ext cx="457200" cy="1371600"/>
          </a:xfrm>
          <a:prstGeom prst="line">
            <a:avLst/>
          </a:prstGeom>
          <a:noFill/>
          <a:ln w="57150">
            <a:solidFill>
              <a:srgbClr val="47FF29"/>
            </a:solidFill>
            <a:round/>
            <a:headEnd type="triangl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19" name="Bild 18" descr="M1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5562600"/>
            <a:ext cx="7543800" cy="914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352800" y="2057400"/>
            <a:ext cx="1600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26" name="Bild 25" descr="Sa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95400"/>
            <a:ext cx="2362201" cy="838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3505200" y="2209800"/>
            <a:ext cx="2057400" cy="1447800"/>
          </a:xfrm>
          <a:prstGeom prst="line">
            <a:avLst/>
          </a:prstGeom>
          <a:noFill/>
          <a:ln w="57150">
            <a:solidFill>
              <a:srgbClr val="FF8907"/>
            </a:solidFill>
            <a:round/>
            <a:headEnd type="triangl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V="1">
            <a:off x="2286000" y="5791200"/>
            <a:ext cx="381000" cy="609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4191000" y="5791200"/>
            <a:ext cx="381000" cy="609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24000" y="685800"/>
            <a:ext cx="5919771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Acceleration in the Multi-scale Model 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pic>
        <p:nvPicPr>
          <p:cNvPr id="10" name="Bild 9" descr="multiscal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343400" y="1828800"/>
            <a:ext cx="4648200" cy="4343400"/>
          </a:xfrm>
          <a:prstGeom prst="rect">
            <a:avLst/>
          </a:prstGeom>
        </p:spPr>
      </p:pic>
      <p:pic>
        <p:nvPicPr>
          <p:cNvPr id="11" name="Bild 10" descr="Htmultiscal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52400" y="1981200"/>
            <a:ext cx="4191000" cy="33528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90800" y="6019800"/>
            <a:ext cx="44009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i="0" dirty="0" smtClean="0">
                <a:solidFill>
                  <a:srgbClr val="0000FF"/>
                </a:solidFill>
              </a:rPr>
              <a:t> Wiegand,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Buchert</a:t>
            </a:r>
            <a:r>
              <a:rPr lang="de-DE" sz="1600" b="0" i="0" dirty="0" smtClean="0">
                <a:solidFill>
                  <a:srgbClr val="0000FF"/>
                </a:solidFill>
              </a:rPr>
              <a:t>  </a:t>
            </a:r>
          </a:p>
          <a:p>
            <a:r>
              <a:rPr lang="de-DE" sz="1600" b="0" i="0" dirty="0" err="1" smtClean="0">
                <a:solidFill>
                  <a:srgbClr val="0000FF"/>
                </a:solidFill>
              </a:rPr>
              <a:t>arXiv</a:t>
            </a:r>
            <a:r>
              <a:rPr lang="de-DE" sz="1600" b="0" i="0" dirty="0" smtClean="0">
                <a:solidFill>
                  <a:srgbClr val="0000FF"/>
                </a:solidFill>
              </a:rPr>
              <a:t>: 1002.3912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0" y="3048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30" name="Freeform 10"/>
          <p:cNvSpPr>
            <a:spLocks/>
          </p:cNvSpPr>
          <p:nvPr/>
        </p:nvSpPr>
        <p:spPr bwMode="auto">
          <a:xfrm>
            <a:off x="1524000" y="2133600"/>
            <a:ext cx="5888038" cy="1727200"/>
          </a:xfrm>
          <a:custGeom>
            <a:avLst/>
            <a:gdLst/>
            <a:ahLst/>
            <a:cxnLst>
              <a:cxn ang="0">
                <a:pos x="74" y="240"/>
              </a:cxn>
              <a:cxn ang="0">
                <a:pos x="106" y="442"/>
              </a:cxn>
              <a:cxn ang="0">
                <a:pos x="129" y="567"/>
              </a:cxn>
              <a:cxn ang="0">
                <a:pos x="199" y="800"/>
              </a:cxn>
              <a:cxn ang="0">
                <a:pos x="277" y="855"/>
              </a:cxn>
              <a:cxn ang="0">
                <a:pos x="425" y="862"/>
              </a:cxn>
              <a:cxn ang="0">
                <a:pos x="985" y="979"/>
              </a:cxn>
              <a:cxn ang="0">
                <a:pos x="1289" y="1041"/>
              </a:cxn>
              <a:cxn ang="0">
                <a:pos x="1421" y="886"/>
              </a:cxn>
              <a:cxn ang="0">
                <a:pos x="1437" y="621"/>
              </a:cxn>
              <a:cxn ang="0">
                <a:pos x="1468" y="419"/>
              </a:cxn>
              <a:cxn ang="0">
                <a:pos x="1522" y="193"/>
              </a:cxn>
              <a:cxn ang="0">
                <a:pos x="1600" y="426"/>
              </a:cxn>
              <a:cxn ang="0">
                <a:pos x="1616" y="535"/>
              </a:cxn>
              <a:cxn ang="0">
                <a:pos x="1647" y="613"/>
              </a:cxn>
              <a:cxn ang="0">
                <a:pos x="1686" y="722"/>
              </a:cxn>
              <a:cxn ang="0">
                <a:pos x="1725" y="909"/>
              </a:cxn>
              <a:cxn ang="0">
                <a:pos x="1779" y="964"/>
              </a:cxn>
              <a:cxn ang="0">
                <a:pos x="1904" y="1065"/>
              </a:cxn>
              <a:cxn ang="0">
                <a:pos x="2020" y="1088"/>
              </a:cxn>
              <a:cxn ang="0">
                <a:pos x="2573" y="1041"/>
              </a:cxn>
              <a:cxn ang="0">
                <a:pos x="2666" y="1010"/>
              </a:cxn>
              <a:cxn ang="0">
                <a:pos x="2783" y="940"/>
              </a:cxn>
              <a:cxn ang="0">
                <a:pos x="2822" y="909"/>
              </a:cxn>
              <a:cxn ang="0">
                <a:pos x="3048" y="769"/>
              </a:cxn>
              <a:cxn ang="0">
                <a:pos x="3063" y="489"/>
              </a:cxn>
              <a:cxn ang="0">
                <a:pos x="3087" y="574"/>
              </a:cxn>
              <a:cxn ang="0">
                <a:pos x="3102" y="450"/>
              </a:cxn>
              <a:cxn ang="0">
                <a:pos x="3126" y="61"/>
              </a:cxn>
              <a:cxn ang="0">
                <a:pos x="3165" y="154"/>
              </a:cxn>
              <a:cxn ang="0">
                <a:pos x="3235" y="92"/>
              </a:cxn>
              <a:cxn ang="0">
                <a:pos x="3258" y="92"/>
              </a:cxn>
              <a:cxn ang="0">
                <a:pos x="3305" y="349"/>
              </a:cxn>
              <a:cxn ang="0">
                <a:pos x="3320" y="240"/>
              </a:cxn>
              <a:cxn ang="0">
                <a:pos x="3383" y="279"/>
              </a:cxn>
              <a:cxn ang="0">
                <a:pos x="3523" y="699"/>
              </a:cxn>
              <a:cxn ang="0">
                <a:pos x="3624" y="629"/>
              </a:cxn>
              <a:cxn ang="0">
                <a:pos x="3655" y="590"/>
              </a:cxn>
            </a:cxnLst>
            <a:rect l="0" t="0" r="r" b="b"/>
            <a:pathLst>
              <a:path w="3709" h="1088">
                <a:moveTo>
                  <a:pt x="43" y="629"/>
                </a:moveTo>
                <a:cubicBezTo>
                  <a:pt x="46" y="488"/>
                  <a:pt x="0" y="353"/>
                  <a:pt x="74" y="240"/>
                </a:cubicBezTo>
                <a:cubicBezTo>
                  <a:pt x="77" y="313"/>
                  <a:pt x="71" y="386"/>
                  <a:pt x="82" y="458"/>
                </a:cubicBezTo>
                <a:cubicBezTo>
                  <a:pt x="84" y="467"/>
                  <a:pt x="101" y="450"/>
                  <a:pt x="106" y="442"/>
                </a:cubicBezTo>
                <a:cubicBezTo>
                  <a:pt x="112" y="433"/>
                  <a:pt x="111" y="421"/>
                  <a:pt x="113" y="411"/>
                </a:cubicBezTo>
                <a:cubicBezTo>
                  <a:pt x="130" y="460"/>
                  <a:pt x="104" y="521"/>
                  <a:pt x="129" y="567"/>
                </a:cubicBezTo>
                <a:cubicBezTo>
                  <a:pt x="138" y="584"/>
                  <a:pt x="176" y="535"/>
                  <a:pt x="176" y="535"/>
                </a:cubicBezTo>
                <a:cubicBezTo>
                  <a:pt x="201" y="619"/>
                  <a:pt x="187" y="714"/>
                  <a:pt x="199" y="800"/>
                </a:cubicBezTo>
                <a:cubicBezTo>
                  <a:pt x="201" y="816"/>
                  <a:pt x="199" y="845"/>
                  <a:pt x="215" y="847"/>
                </a:cubicBezTo>
                <a:cubicBezTo>
                  <a:pt x="236" y="850"/>
                  <a:pt x="256" y="852"/>
                  <a:pt x="277" y="855"/>
                </a:cubicBezTo>
                <a:cubicBezTo>
                  <a:pt x="308" y="865"/>
                  <a:pt x="332" y="858"/>
                  <a:pt x="362" y="847"/>
                </a:cubicBezTo>
                <a:cubicBezTo>
                  <a:pt x="383" y="852"/>
                  <a:pt x="410" y="847"/>
                  <a:pt x="425" y="862"/>
                </a:cubicBezTo>
                <a:cubicBezTo>
                  <a:pt x="450" y="887"/>
                  <a:pt x="506" y="970"/>
                  <a:pt x="549" y="971"/>
                </a:cubicBezTo>
                <a:cubicBezTo>
                  <a:pt x="694" y="976"/>
                  <a:pt x="840" y="976"/>
                  <a:pt x="985" y="979"/>
                </a:cubicBezTo>
                <a:cubicBezTo>
                  <a:pt x="1062" y="984"/>
                  <a:pt x="1100" y="982"/>
                  <a:pt x="1164" y="1002"/>
                </a:cubicBezTo>
                <a:cubicBezTo>
                  <a:pt x="1193" y="1045"/>
                  <a:pt x="1239" y="1036"/>
                  <a:pt x="1289" y="1041"/>
                </a:cubicBezTo>
                <a:cubicBezTo>
                  <a:pt x="1320" y="1052"/>
                  <a:pt x="1351" y="1054"/>
                  <a:pt x="1382" y="1065"/>
                </a:cubicBezTo>
                <a:cubicBezTo>
                  <a:pt x="1488" y="1047"/>
                  <a:pt x="1421" y="1074"/>
                  <a:pt x="1421" y="886"/>
                </a:cubicBezTo>
                <a:cubicBezTo>
                  <a:pt x="1421" y="743"/>
                  <a:pt x="1426" y="601"/>
                  <a:pt x="1429" y="458"/>
                </a:cubicBezTo>
                <a:cubicBezTo>
                  <a:pt x="1432" y="512"/>
                  <a:pt x="1428" y="567"/>
                  <a:pt x="1437" y="621"/>
                </a:cubicBezTo>
                <a:cubicBezTo>
                  <a:pt x="1439" y="630"/>
                  <a:pt x="1459" y="646"/>
                  <a:pt x="1460" y="637"/>
                </a:cubicBezTo>
                <a:cubicBezTo>
                  <a:pt x="1471" y="565"/>
                  <a:pt x="1465" y="492"/>
                  <a:pt x="1468" y="419"/>
                </a:cubicBezTo>
                <a:cubicBezTo>
                  <a:pt x="1499" y="450"/>
                  <a:pt x="1516" y="479"/>
                  <a:pt x="1530" y="520"/>
                </a:cubicBezTo>
                <a:cubicBezTo>
                  <a:pt x="1528" y="473"/>
                  <a:pt x="1502" y="252"/>
                  <a:pt x="1522" y="193"/>
                </a:cubicBezTo>
                <a:cubicBezTo>
                  <a:pt x="1530" y="168"/>
                  <a:pt x="1577" y="138"/>
                  <a:pt x="1577" y="138"/>
                </a:cubicBezTo>
                <a:cubicBezTo>
                  <a:pt x="1619" y="0"/>
                  <a:pt x="1577" y="336"/>
                  <a:pt x="1600" y="426"/>
                </a:cubicBezTo>
                <a:cubicBezTo>
                  <a:pt x="1603" y="488"/>
                  <a:pt x="1599" y="551"/>
                  <a:pt x="1608" y="613"/>
                </a:cubicBezTo>
                <a:cubicBezTo>
                  <a:pt x="1612" y="639"/>
                  <a:pt x="1614" y="509"/>
                  <a:pt x="1616" y="535"/>
                </a:cubicBezTo>
                <a:cubicBezTo>
                  <a:pt x="1623" y="618"/>
                  <a:pt x="1621" y="702"/>
                  <a:pt x="1623" y="785"/>
                </a:cubicBezTo>
                <a:cubicBezTo>
                  <a:pt x="1640" y="718"/>
                  <a:pt x="1641" y="698"/>
                  <a:pt x="1647" y="613"/>
                </a:cubicBezTo>
                <a:cubicBezTo>
                  <a:pt x="1650" y="634"/>
                  <a:pt x="1648" y="656"/>
                  <a:pt x="1655" y="676"/>
                </a:cubicBezTo>
                <a:cubicBezTo>
                  <a:pt x="1661" y="693"/>
                  <a:pt x="1686" y="722"/>
                  <a:pt x="1686" y="722"/>
                </a:cubicBezTo>
                <a:cubicBezTo>
                  <a:pt x="1694" y="748"/>
                  <a:pt x="1708" y="766"/>
                  <a:pt x="1717" y="792"/>
                </a:cubicBezTo>
                <a:cubicBezTo>
                  <a:pt x="1720" y="831"/>
                  <a:pt x="1721" y="870"/>
                  <a:pt x="1725" y="909"/>
                </a:cubicBezTo>
                <a:cubicBezTo>
                  <a:pt x="1726" y="917"/>
                  <a:pt x="1726" y="926"/>
                  <a:pt x="1732" y="932"/>
                </a:cubicBezTo>
                <a:cubicBezTo>
                  <a:pt x="1745" y="946"/>
                  <a:pt x="1779" y="964"/>
                  <a:pt x="1779" y="964"/>
                </a:cubicBezTo>
                <a:cubicBezTo>
                  <a:pt x="1815" y="952"/>
                  <a:pt x="1835" y="922"/>
                  <a:pt x="1872" y="909"/>
                </a:cubicBezTo>
                <a:cubicBezTo>
                  <a:pt x="1907" y="960"/>
                  <a:pt x="1885" y="1007"/>
                  <a:pt x="1904" y="1065"/>
                </a:cubicBezTo>
                <a:cubicBezTo>
                  <a:pt x="1904" y="1066"/>
                  <a:pt x="1949" y="1080"/>
                  <a:pt x="1950" y="1080"/>
                </a:cubicBezTo>
                <a:cubicBezTo>
                  <a:pt x="1973" y="1084"/>
                  <a:pt x="1997" y="1085"/>
                  <a:pt x="2020" y="1088"/>
                </a:cubicBezTo>
                <a:cubicBezTo>
                  <a:pt x="2139" y="1085"/>
                  <a:pt x="2259" y="1085"/>
                  <a:pt x="2378" y="1080"/>
                </a:cubicBezTo>
                <a:cubicBezTo>
                  <a:pt x="2442" y="1078"/>
                  <a:pt x="2509" y="1048"/>
                  <a:pt x="2573" y="1041"/>
                </a:cubicBezTo>
                <a:cubicBezTo>
                  <a:pt x="2628" y="1024"/>
                  <a:pt x="2604" y="1031"/>
                  <a:pt x="2643" y="1018"/>
                </a:cubicBezTo>
                <a:cubicBezTo>
                  <a:pt x="2651" y="1015"/>
                  <a:pt x="2666" y="1010"/>
                  <a:pt x="2666" y="1010"/>
                </a:cubicBezTo>
                <a:cubicBezTo>
                  <a:pt x="2693" y="972"/>
                  <a:pt x="2718" y="970"/>
                  <a:pt x="2760" y="956"/>
                </a:cubicBezTo>
                <a:cubicBezTo>
                  <a:pt x="2768" y="951"/>
                  <a:pt x="2774" y="944"/>
                  <a:pt x="2783" y="940"/>
                </a:cubicBezTo>
                <a:cubicBezTo>
                  <a:pt x="2793" y="936"/>
                  <a:pt x="2806" y="939"/>
                  <a:pt x="2814" y="932"/>
                </a:cubicBezTo>
                <a:cubicBezTo>
                  <a:pt x="2820" y="927"/>
                  <a:pt x="2817" y="915"/>
                  <a:pt x="2822" y="909"/>
                </a:cubicBezTo>
                <a:cubicBezTo>
                  <a:pt x="2837" y="890"/>
                  <a:pt x="2870" y="878"/>
                  <a:pt x="2892" y="870"/>
                </a:cubicBezTo>
                <a:cubicBezTo>
                  <a:pt x="2916" y="800"/>
                  <a:pt x="2982" y="786"/>
                  <a:pt x="3048" y="769"/>
                </a:cubicBezTo>
                <a:cubicBezTo>
                  <a:pt x="3051" y="668"/>
                  <a:pt x="3051" y="566"/>
                  <a:pt x="3056" y="465"/>
                </a:cubicBezTo>
                <a:cubicBezTo>
                  <a:pt x="3056" y="457"/>
                  <a:pt x="3059" y="482"/>
                  <a:pt x="3063" y="489"/>
                </a:cubicBezTo>
                <a:cubicBezTo>
                  <a:pt x="3067" y="497"/>
                  <a:pt x="3074" y="504"/>
                  <a:pt x="3079" y="512"/>
                </a:cubicBezTo>
                <a:cubicBezTo>
                  <a:pt x="3082" y="533"/>
                  <a:pt x="3077" y="555"/>
                  <a:pt x="3087" y="574"/>
                </a:cubicBezTo>
                <a:cubicBezTo>
                  <a:pt x="3092" y="583"/>
                  <a:pt x="3094" y="554"/>
                  <a:pt x="3095" y="543"/>
                </a:cubicBezTo>
                <a:cubicBezTo>
                  <a:pt x="3099" y="512"/>
                  <a:pt x="3097" y="481"/>
                  <a:pt x="3102" y="450"/>
                </a:cubicBezTo>
                <a:cubicBezTo>
                  <a:pt x="3105" y="434"/>
                  <a:pt x="3118" y="403"/>
                  <a:pt x="3118" y="403"/>
                </a:cubicBezTo>
                <a:cubicBezTo>
                  <a:pt x="3121" y="289"/>
                  <a:pt x="3115" y="174"/>
                  <a:pt x="3126" y="61"/>
                </a:cubicBezTo>
                <a:cubicBezTo>
                  <a:pt x="3130" y="22"/>
                  <a:pt x="3153" y="94"/>
                  <a:pt x="3157" y="107"/>
                </a:cubicBezTo>
                <a:cubicBezTo>
                  <a:pt x="3160" y="123"/>
                  <a:pt x="3154" y="143"/>
                  <a:pt x="3165" y="154"/>
                </a:cubicBezTo>
                <a:cubicBezTo>
                  <a:pt x="3172" y="161"/>
                  <a:pt x="3181" y="144"/>
                  <a:pt x="3188" y="138"/>
                </a:cubicBezTo>
                <a:cubicBezTo>
                  <a:pt x="3204" y="123"/>
                  <a:pt x="3235" y="92"/>
                  <a:pt x="3235" y="92"/>
                </a:cubicBezTo>
                <a:cubicBezTo>
                  <a:pt x="3237" y="76"/>
                  <a:pt x="3226" y="45"/>
                  <a:pt x="3242" y="45"/>
                </a:cubicBezTo>
                <a:cubicBezTo>
                  <a:pt x="3259" y="45"/>
                  <a:pt x="3255" y="76"/>
                  <a:pt x="3258" y="92"/>
                </a:cubicBezTo>
                <a:cubicBezTo>
                  <a:pt x="3268" y="138"/>
                  <a:pt x="3283" y="166"/>
                  <a:pt x="3297" y="209"/>
                </a:cubicBezTo>
                <a:cubicBezTo>
                  <a:pt x="3300" y="256"/>
                  <a:pt x="3299" y="303"/>
                  <a:pt x="3305" y="349"/>
                </a:cubicBezTo>
                <a:cubicBezTo>
                  <a:pt x="3307" y="360"/>
                  <a:pt x="3311" y="328"/>
                  <a:pt x="3312" y="317"/>
                </a:cubicBezTo>
                <a:cubicBezTo>
                  <a:pt x="3316" y="291"/>
                  <a:pt x="3314" y="265"/>
                  <a:pt x="3320" y="240"/>
                </a:cubicBezTo>
                <a:cubicBezTo>
                  <a:pt x="3322" y="231"/>
                  <a:pt x="3331" y="224"/>
                  <a:pt x="3336" y="216"/>
                </a:cubicBezTo>
                <a:cubicBezTo>
                  <a:pt x="3369" y="227"/>
                  <a:pt x="3367" y="248"/>
                  <a:pt x="3383" y="279"/>
                </a:cubicBezTo>
                <a:cubicBezTo>
                  <a:pt x="3387" y="452"/>
                  <a:pt x="3333" y="538"/>
                  <a:pt x="3453" y="613"/>
                </a:cubicBezTo>
                <a:cubicBezTo>
                  <a:pt x="3474" y="647"/>
                  <a:pt x="3490" y="677"/>
                  <a:pt x="3523" y="699"/>
                </a:cubicBezTo>
                <a:cubicBezTo>
                  <a:pt x="3576" y="688"/>
                  <a:pt x="3565" y="675"/>
                  <a:pt x="3608" y="660"/>
                </a:cubicBezTo>
                <a:cubicBezTo>
                  <a:pt x="3613" y="650"/>
                  <a:pt x="3616" y="637"/>
                  <a:pt x="3624" y="629"/>
                </a:cubicBezTo>
                <a:cubicBezTo>
                  <a:pt x="3630" y="623"/>
                  <a:pt x="3642" y="627"/>
                  <a:pt x="3647" y="621"/>
                </a:cubicBezTo>
                <a:cubicBezTo>
                  <a:pt x="3654" y="613"/>
                  <a:pt x="3649" y="599"/>
                  <a:pt x="3655" y="590"/>
                </a:cubicBezTo>
                <a:cubicBezTo>
                  <a:pt x="3669" y="568"/>
                  <a:pt x="3688" y="574"/>
                  <a:pt x="3709" y="574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80808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765096" y="3048000"/>
            <a:ext cx="5344694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Re-Interpretation of Observations 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0" y="2590800"/>
            <a:ext cx="9144000" cy="15240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57548" y="304800"/>
            <a:ext cx="5660636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Acceleration in the Standard Model  </a:t>
            </a:r>
            <a:endParaRPr lang="en-US" altLang="ja-JP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9" name="Parallelogramm 8"/>
          <p:cNvSpPr/>
          <p:nvPr/>
        </p:nvSpPr>
        <p:spPr bwMode="auto">
          <a:xfrm>
            <a:off x="228600" y="4267200"/>
            <a:ext cx="6781800" cy="1371600"/>
          </a:xfrm>
          <a:prstGeom prst="parallelogram">
            <a:avLst>
              <a:gd name="adj" fmla="val 114426"/>
            </a:avLst>
          </a:prstGeom>
          <a:solidFill>
            <a:srgbClr val="FF8907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317500" dist="889000" dir="2700000" sx="115000" sy="115000" algn="tl" rotWithShape="0">
              <a:srgbClr val="C86400">
                <a:alpha val="43000"/>
              </a:srgbClr>
            </a:outerShdw>
          </a:effectLst>
          <a:scene3d>
            <a:camera prst="obliqueBottomLeft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pic>
        <p:nvPicPr>
          <p:cNvPr id="26" name="Bild 25" descr="buch6.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800"/>
            <a:ext cx="7086600" cy="5588000"/>
          </a:xfrm>
          <a:prstGeom prst="rect">
            <a:avLst/>
          </a:prstGeom>
        </p:spPr>
      </p:pic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7543800" y="2895600"/>
            <a:ext cx="0" cy="1143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6858000" y="4343400"/>
            <a:ext cx="130850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>
                <a:rot lat="1920000" lon="1800000" rev="300000"/>
              </a:camera>
              <a:lightRig rig="threePt" dir="t"/>
            </a:scene3d>
          </a:bodyPr>
          <a:lstStyle/>
          <a:p>
            <a:r>
              <a:rPr lang="de-DE" sz="5400" dirty="0" smtClean="0">
                <a:solidFill>
                  <a:srgbClr val="0000FF"/>
                </a:solidFill>
              </a:rPr>
              <a:t>Λ</a:t>
            </a:r>
            <a:endParaRPr lang="de-DE" sz="5400" dirty="0">
              <a:solidFill>
                <a:srgbClr val="0000FF"/>
              </a:solidFill>
            </a:endParaRPr>
          </a:p>
        </p:txBody>
      </p:sp>
      <p:pic>
        <p:nvPicPr>
          <p:cNvPr id="16" name="Bild 15" descr="F2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52800" y="1676400"/>
            <a:ext cx="2590800" cy="825500"/>
          </a:xfrm>
          <a:prstGeom prst="rect">
            <a:avLst/>
          </a:prstGeom>
        </p:spPr>
      </p:pic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3733800" y="2895600"/>
            <a:ext cx="0" cy="1143000"/>
          </a:xfrm>
          <a:prstGeom prst="line">
            <a:avLst/>
          </a:prstGeom>
          <a:noFill/>
          <a:ln w="57150">
            <a:solidFill>
              <a:srgbClr val="FF8907"/>
            </a:solidFill>
            <a:round/>
            <a:headEnd type="triangl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3352800" y="2438400"/>
            <a:ext cx="609600" cy="0"/>
          </a:xfrm>
          <a:prstGeom prst="line">
            <a:avLst/>
          </a:prstGeom>
          <a:noFill/>
          <a:ln w="57150">
            <a:solidFill>
              <a:srgbClr val="FF8907"/>
            </a:solidFill>
            <a:round/>
            <a:headEnd type="non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038600" y="2438400"/>
            <a:ext cx="1295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H="1">
            <a:off x="228600" y="3733800"/>
            <a:ext cx="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/>
            <a:tailEnd type="none" w="med" len="med"/>
          </a:ln>
          <a:effectLst/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039000" y="4267200"/>
            <a:ext cx="1599516" cy="77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i="0" baseline="-25000" dirty="0" err="1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/>
                <a:ea typeface="MS PGothic" pitchFamily="34" charset="-128"/>
                <a:cs typeface="MS PGothic" pitchFamily="34" charset="-128"/>
                <a:sym typeface="Symbol" charset="2"/>
              </a:rPr>
              <a:t>a</a:t>
            </a:r>
            <a:r>
              <a:rPr kumimoji="0" lang="en-US" i="0" baseline="-25000" dirty="0" err="1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(</a:t>
            </a:r>
            <a:r>
              <a:rPr kumimoji="0" lang="en-US" i="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t</a:t>
            </a:r>
            <a:r>
              <a:rPr kumimoji="0" lang="en-US" i="0" baseline="-25000" dirty="0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)   </a:t>
            </a:r>
            <a:r>
              <a:rPr kumimoji="0" lang="en-US" i="0" baseline="-25000" dirty="0" err="1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δij</a:t>
            </a:r>
            <a:r>
              <a:rPr kumimoji="0" lang="en-US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     </a:t>
            </a:r>
            <a:endParaRPr kumimoji="0" lang="en-US" i="0" baseline="-25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charset="0"/>
              <a:ea typeface="MS PGothic" pitchFamily="34" charset="-128"/>
              <a:cs typeface="MS PGothic" pitchFamily="34" charset="-128"/>
              <a:sym typeface="Symbol" charset="2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657600" y="4038600"/>
            <a:ext cx="423982" cy="77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i="0" baseline="-25000" dirty="0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2</a:t>
            </a:r>
            <a:r>
              <a:rPr kumimoji="0" lang="en-US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 </a:t>
            </a:r>
            <a:endParaRPr kumimoji="0" lang="en-US" i="0" baseline="-25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charset="0"/>
              <a:ea typeface="MS PGothic" pitchFamily="34" charset="-128"/>
              <a:cs typeface="MS PGothic" pitchFamily="34" charset="-128"/>
              <a:sym typeface="Symbol" charset="2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04800" y="3352800"/>
            <a:ext cx="377979" cy="101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6000" i="0" baseline="-25000" dirty="0" err="1" smtClean="0">
                <a:solidFill>
                  <a:srgbClr val="FF0000"/>
                </a:solidFill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t</a:t>
            </a:r>
            <a:r>
              <a:rPr kumimoji="0" lang="en-US" sz="6000" i="0" dirty="0" smtClean="0">
                <a:solidFill>
                  <a:srgbClr val="FF0000"/>
                </a:solidFill>
                <a:latin typeface="Lucida Sans Unicode" charset="0"/>
                <a:ea typeface="MS PGothic" pitchFamily="34" charset="-128"/>
                <a:cs typeface="MS PGothic" pitchFamily="34" charset="-128"/>
              </a:rPr>
              <a:t>      </a:t>
            </a:r>
            <a:endParaRPr kumimoji="0" lang="en-US" sz="6000" i="0" baseline="-25000" dirty="0">
              <a:solidFill>
                <a:srgbClr val="FF0000"/>
              </a:solidFill>
              <a:latin typeface="Lucida Sans Unicode" charset="0"/>
              <a:ea typeface="MS PGothic" pitchFamily="34" charset="-128"/>
              <a:cs typeface="MS PGothic" pitchFamily="34" charset="-128"/>
              <a:sym typeface="Symbol" charset="2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0" y="1219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chemeClr val="tx1"/>
                </a:solidFill>
              </a:rPr>
              <a:t>local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acceleration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-51171" y="1828800"/>
            <a:ext cx="304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1"/>
                </a:solidFill>
              </a:rPr>
              <a:t>global </a:t>
            </a:r>
            <a:r>
              <a:rPr lang="de-DE" sz="2400" dirty="0" err="1" smtClean="0">
                <a:solidFill>
                  <a:schemeClr val="tx1"/>
                </a:solidFill>
              </a:rPr>
              <a:t>acceleration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-70610" y="2438400"/>
            <a:ext cx="344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chemeClr val="tx1"/>
                </a:solidFill>
              </a:rPr>
              <a:t>apparent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acceleration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6372072" y="1676400"/>
            <a:ext cx="2096180" cy="77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i="0" baseline="-25000" dirty="0" err="1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/>
                <a:ea typeface="MS PGothic" pitchFamily="34" charset="-128"/>
                <a:cs typeface="MS PGothic" pitchFamily="34" charset="-128"/>
                <a:sym typeface="Symbol" charset="2"/>
              </a:rPr>
              <a:t>a</a:t>
            </a:r>
            <a:r>
              <a:rPr kumimoji="0" lang="en-US" i="0" baseline="-25000" dirty="0" err="1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(</a:t>
            </a:r>
            <a:r>
              <a:rPr kumimoji="0" lang="en-US" i="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t</a:t>
            </a:r>
            <a:r>
              <a:rPr kumimoji="0" lang="en-US" i="0" baseline="-25000" dirty="0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) =V  (</a:t>
            </a:r>
            <a:r>
              <a:rPr kumimoji="0" lang="en-US" i="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t</a:t>
            </a:r>
            <a:r>
              <a:rPr kumimoji="0" lang="en-US" i="0" baseline="-25000" dirty="0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) </a:t>
            </a:r>
            <a:r>
              <a:rPr kumimoji="0" lang="en-US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     </a:t>
            </a:r>
            <a:endParaRPr kumimoji="0" lang="en-US" i="0" baseline="-25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charset="0"/>
              <a:ea typeface="MS PGothic" pitchFamily="34" charset="-128"/>
              <a:cs typeface="MS PGothic" pitchFamily="34" charset="-128"/>
              <a:sym typeface="Symbol" charset="2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7476340" y="1524000"/>
            <a:ext cx="711304" cy="77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200" i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Grande"/>
                <a:ea typeface="Lucida Grande"/>
                <a:cs typeface="Lucida Grande"/>
              </a:rPr>
              <a:t> ⅓</a:t>
            </a:r>
            <a:r>
              <a:rPr kumimoji="0" lang="en-US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 </a:t>
            </a:r>
            <a:endParaRPr kumimoji="0" lang="en-US" i="0" baseline="-25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charset="0"/>
              <a:ea typeface="MS PGothic" pitchFamily="34" charset="-128"/>
              <a:cs typeface="MS PGothic" pitchFamily="34" charset="-128"/>
              <a:sym typeface="Symbol" charset="2"/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762000" y="3200400"/>
            <a:ext cx="1752600" cy="2133600"/>
          </a:xfrm>
          <a:prstGeom prst="line">
            <a:avLst/>
          </a:prstGeom>
          <a:noFill/>
          <a:ln w="57150">
            <a:solidFill>
              <a:srgbClr val="1FA11B"/>
            </a:solidFill>
            <a:round/>
            <a:headEnd type="triangl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5" grpId="0"/>
      <p:bldP spid="20" grpId="0"/>
      <p:bldP spid="21" grpId="0"/>
      <p:bldP spid="22" grpId="0"/>
      <p:bldP spid="23" grpId="0"/>
      <p:bldP spid="23" grpId="1"/>
      <p:bldP spid="24" grpId="0"/>
      <p:bldP spid="25" grpId="0"/>
      <p:bldP spid="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GGI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95600" y="152400"/>
            <a:ext cx="6248400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Observational  Strategies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pic>
        <p:nvPicPr>
          <p:cNvPr id="10" name="Picture 8"/>
          <p:cNvPicPr>
            <a:picLocks noChangeArrowheads="1"/>
          </p:cNvPicPr>
          <p:nvPr/>
        </p:nvPicPr>
        <p:blipFill>
          <a:blip r:embed="rId4">
            <a:alphaModFix amt="86000"/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1143000"/>
            <a:ext cx="6096000" cy="4800600"/>
          </a:xfrm>
          <a:prstGeom prst="rect">
            <a:avLst/>
          </a:prstGeom>
          <a:solidFill>
            <a:srgbClr val="3366FF"/>
          </a:solidFill>
          <a:ln w="50800" cap="flat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/>
          </p:cNvSpPr>
          <p:nvPr/>
        </p:nvSpPr>
        <p:spPr bwMode="auto">
          <a:xfrm>
            <a:off x="5791200" y="3429000"/>
            <a:ext cx="482600" cy="584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57799" bIns="0">
            <a:prstTxWarp prst="textNoShape">
              <a:avLst/>
            </a:prstTxWarp>
            <a:spAutoFit/>
          </a:bodyPr>
          <a:lstStyle/>
          <a:p>
            <a:pPr marL="57150"/>
            <a:r>
              <a:rPr lang="en-US" sz="3400" i="1" dirty="0">
                <a:solidFill>
                  <a:srgbClr val="FD48F6"/>
                </a:solidFill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7239000" y="5029200"/>
            <a:ext cx="1714500" cy="584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9" bIns="0">
            <a:prstTxWarp prst="textNoShape">
              <a:avLst/>
            </a:prstTxWarp>
          </a:bodyPr>
          <a:lstStyle/>
          <a:p>
            <a:pPr marL="57150"/>
            <a:r>
              <a:rPr lang="en-US" sz="2800" i="1" dirty="0">
                <a:solidFill>
                  <a:srgbClr val="FD48F6"/>
                </a:solidFill>
                <a:ea typeface="Arial" charset="0"/>
                <a:cs typeface="Arial" charset="0"/>
              </a:rPr>
              <a:t>log(1+z</a:t>
            </a:r>
            <a:r>
              <a:rPr lang="en-US" sz="3400" i="1" dirty="0">
                <a:solidFill>
                  <a:srgbClr val="FD48F6"/>
                </a:solidFill>
                <a:ea typeface="Arial" charset="0"/>
                <a:cs typeface="Arial" charset="0"/>
              </a:rPr>
              <a:t>)</a:t>
            </a:r>
          </a:p>
        </p:txBody>
      </p:sp>
      <p:cxnSp>
        <p:nvCxnSpPr>
          <p:cNvPr id="16" name="Gerade Verbindung mit Pfeil 15"/>
          <p:cNvCxnSpPr/>
          <p:nvPr/>
        </p:nvCxnSpPr>
        <p:spPr bwMode="auto">
          <a:xfrm rot="5400000">
            <a:off x="75406" y="3124200"/>
            <a:ext cx="3734594" cy="838994"/>
          </a:xfrm>
          <a:prstGeom prst="straightConnector1">
            <a:avLst/>
          </a:prstGeom>
          <a:noFill/>
          <a:ln w="50800" cap="flat" cmpd="sng" algn="ctr">
            <a:solidFill>
              <a:srgbClr val="0099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3" name="Textfeld 22"/>
          <p:cNvSpPr txBox="1"/>
          <p:nvPr/>
        </p:nvSpPr>
        <p:spPr>
          <a:xfrm>
            <a:off x="0" y="3657600"/>
            <a:ext cx="16416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0" i="0" dirty="0" err="1" smtClean="0">
                <a:solidFill>
                  <a:srgbClr val="800000"/>
                </a:solidFill>
              </a:rPr>
              <a:t>Template</a:t>
            </a:r>
            <a:r>
              <a:rPr lang="de-DE" sz="2800" b="0" i="0" dirty="0" smtClean="0">
                <a:solidFill>
                  <a:srgbClr val="800000"/>
                </a:solidFill>
              </a:rPr>
              <a:t> </a:t>
            </a:r>
          </a:p>
          <a:p>
            <a:r>
              <a:rPr lang="de-DE" sz="2800" b="0" i="0" dirty="0" err="1" smtClean="0">
                <a:solidFill>
                  <a:srgbClr val="800000"/>
                </a:solidFill>
              </a:rPr>
              <a:t>Metrics</a:t>
            </a:r>
            <a:endParaRPr lang="de-DE" sz="2800" b="0" i="0" dirty="0">
              <a:solidFill>
                <a:srgbClr val="80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010400" y="6334780"/>
            <a:ext cx="116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0" i="0" dirty="0" err="1" smtClean="0">
                <a:solidFill>
                  <a:srgbClr val="FF6600"/>
                </a:solidFill>
              </a:rPr>
              <a:t>Euclid</a:t>
            </a:r>
            <a:endParaRPr lang="de-DE" sz="2800" b="0" i="0" dirty="0" smtClean="0">
              <a:solidFill>
                <a:srgbClr val="FF66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971800" y="5943600"/>
            <a:ext cx="5404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i="0" dirty="0" err="1" smtClean="0">
                <a:solidFill>
                  <a:srgbClr val="0000FF"/>
                </a:solidFill>
              </a:rPr>
              <a:t>Larena</a:t>
            </a:r>
            <a:r>
              <a:rPr lang="de-DE" sz="1600" b="0" i="0" dirty="0" smtClean="0">
                <a:solidFill>
                  <a:srgbClr val="0000FF"/>
                </a:solidFill>
              </a:rPr>
              <a:t>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Alimi</a:t>
            </a:r>
            <a:r>
              <a:rPr lang="de-DE" sz="1600" b="0" i="0" dirty="0" smtClean="0">
                <a:solidFill>
                  <a:srgbClr val="0000FF"/>
                </a:solidFill>
              </a:rPr>
              <a:t>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Buchert</a:t>
            </a:r>
            <a:r>
              <a:rPr lang="de-DE" sz="1600" b="0" i="0" dirty="0" smtClean="0">
                <a:solidFill>
                  <a:srgbClr val="0000FF"/>
                </a:solidFill>
              </a:rPr>
              <a:t>, Kunz,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Corasaniti</a:t>
            </a:r>
            <a:r>
              <a:rPr lang="de-DE" sz="1600" b="0" i="0" dirty="0" smtClean="0">
                <a:solidFill>
                  <a:srgbClr val="0000FF"/>
                </a:solidFill>
              </a:rPr>
              <a:t>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arXiv</a:t>
            </a:r>
            <a:r>
              <a:rPr lang="de-DE" sz="1600" b="0" i="0" dirty="0" smtClean="0">
                <a:solidFill>
                  <a:srgbClr val="0000FF"/>
                </a:solidFill>
              </a:rPr>
              <a:t>: 0808.1161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447773" y="304800"/>
            <a:ext cx="6080197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 Structure formation and Dark Energy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6" name="Textfeld 5"/>
          <p:cNvSpPr txBox="1"/>
          <p:nvPr/>
        </p:nvSpPr>
        <p:spPr>
          <a:xfrm>
            <a:off x="2590800" y="6019800"/>
            <a:ext cx="44009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i="0" dirty="0" smtClean="0">
                <a:solidFill>
                  <a:srgbClr val="0000FF"/>
                </a:solidFill>
              </a:rPr>
              <a:t>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Roukema</a:t>
            </a:r>
            <a:r>
              <a:rPr lang="de-DE" sz="1600" b="0" i="0" dirty="0" smtClean="0">
                <a:solidFill>
                  <a:srgbClr val="0000FF"/>
                </a:solidFill>
              </a:rPr>
              <a:t>, Ostrowski,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Buchert</a:t>
            </a:r>
            <a:r>
              <a:rPr lang="de-DE" sz="1600" b="0" i="0" dirty="0" smtClean="0">
                <a:solidFill>
                  <a:srgbClr val="0000FF"/>
                </a:solidFill>
              </a:rPr>
              <a:t>  </a:t>
            </a:r>
          </a:p>
          <a:p>
            <a:r>
              <a:rPr lang="de-DE" sz="1600" b="0" i="0" dirty="0" err="1" smtClean="0">
                <a:solidFill>
                  <a:srgbClr val="0000FF"/>
                </a:solidFill>
              </a:rPr>
              <a:t>arXiv</a:t>
            </a:r>
            <a:r>
              <a:rPr lang="de-DE" sz="1600" b="0" i="0" dirty="0" smtClean="0">
                <a:solidFill>
                  <a:srgbClr val="0000FF"/>
                </a:solidFill>
              </a:rPr>
              <a:t>: 1303.4444</a:t>
            </a:r>
          </a:p>
        </p:txBody>
      </p:sp>
      <p:pic>
        <p:nvPicPr>
          <p:cNvPr id="7" name="Bild 22" descr="DEvsvirial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19200"/>
            <a:ext cx="7162800" cy="4572000"/>
          </a:xfrm>
          <a:prstGeom prst="rect">
            <a:avLst/>
          </a:prstGeom>
          <a:solidFill>
            <a:srgbClr val="FEFFCA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3400" y="1295400"/>
            <a:ext cx="8147733" cy="52629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buFont typeface="Wingdings" charset="2"/>
              <a:buChar char="§"/>
              <a:defRPr/>
            </a:pPr>
            <a:r>
              <a:rPr lang="de-DE" sz="2800" b="0" i="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structure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formation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changes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geometry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of </a:t>
            </a:r>
          </a:p>
          <a:p>
            <a:pPr algn="l"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  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average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cosmology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Dark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Energy and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Dark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Matter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exist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terms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of </a:t>
            </a:r>
          </a:p>
          <a:p>
            <a:pPr algn="l"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   “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curvature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energies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“</a:t>
            </a:r>
          </a:p>
          <a:p>
            <a:pPr algn="l"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l">
              <a:buFont typeface="Wingdings" charset="2"/>
              <a:buChar char="§"/>
              <a:defRPr/>
            </a:pPr>
            <a:r>
              <a:rPr lang="de-DE" sz="2800" b="0" i="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  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qualitative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understanding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of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mechanism</a:t>
            </a: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  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completed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it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works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right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direction</a:t>
            </a: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endParaRPr lang="de-DE" sz="2800" b="0" i="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r>
              <a:rPr lang="de-DE" sz="2800" b="0" i="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quantitative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understanding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terms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of </a:t>
            </a:r>
          </a:p>
          <a:p>
            <a:pPr algn="l"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  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non-perturbative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models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progress</a:t>
            </a: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   </a:t>
            </a:r>
            <a:r>
              <a:rPr lang="de-DE" sz="2800" b="0" i="0" dirty="0" smtClean="0">
                <a:solidFill>
                  <a:srgbClr val="FF8907"/>
                </a:solidFill>
                <a:sym typeface="Wingdings"/>
              </a:rPr>
              <a:t>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reinterpretation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of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observations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!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76600" y="533400"/>
            <a:ext cx="2179246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Conclusions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3135691" y="685800"/>
            <a:ext cx="3009144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Volume Averaging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pic>
        <p:nvPicPr>
          <p:cNvPr id="34099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2819400"/>
            <a:ext cx="6138863" cy="1436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361687" y="1905000"/>
            <a:ext cx="6255525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Spatial Average on a compact domain :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078809" y="5029200"/>
            <a:ext cx="6481556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800" dirty="0" err="1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Restmass</a:t>
            </a:r>
            <a:r>
              <a:rPr lang="de-DE" sz="2800" dirty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</a:t>
            </a:r>
            <a:r>
              <a:rPr lang="de-DE" sz="2800" dirty="0" err="1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conservation</a:t>
            </a:r>
            <a:r>
              <a:rPr lang="de-DE" sz="2800" dirty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on </a:t>
            </a:r>
            <a:r>
              <a:rPr lang="de-DE" sz="2800" dirty="0" err="1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the</a:t>
            </a:r>
            <a:r>
              <a:rPr lang="de-DE" sz="2800" dirty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</a:t>
            </a:r>
            <a:r>
              <a:rPr lang="de-DE" sz="2800" dirty="0" err="1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domain</a:t>
            </a:r>
            <a:r>
              <a:rPr lang="de-DE" sz="2800" dirty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D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2514600" y="411480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auto">
          <a:xfrm>
            <a:off x="0" y="3810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3074854" y="685800"/>
            <a:ext cx="3130822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Commutation Rule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0" y="3810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133600" y="4114800"/>
            <a:ext cx="5105400" cy="2590800"/>
            <a:chOff x="424" y="3207"/>
            <a:chExt cx="3401" cy="2159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" y="3207"/>
              <a:ext cx="3401" cy="2159"/>
            </a:xfrm>
            <a:prstGeom prst="rect">
              <a:avLst/>
            </a:prstGeom>
            <a:noFill/>
            <a:effectLst>
              <a:outerShdw blurRad="63500" dist="17819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424" y="3207"/>
              <a:ext cx="3401" cy="2159"/>
            </a:xfrm>
            <a:prstGeom prst="roundRect">
              <a:avLst>
                <a:gd name="adj" fmla="val 46"/>
              </a:avLst>
            </a:prstGeom>
            <a:noFill/>
            <a:ln w="28440">
              <a:solidFill>
                <a:srgbClr val="A4D06A"/>
              </a:solidFill>
              <a:round/>
              <a:headEnd/>
              <a:tailEnd/>
            </a:ln>
            <a:effectLst>
              <a:outerShdw blurRad="63500" dist="1781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/>
            </a:p>
          </p:txBody>
        </p:sp>
      </p:grpSp>
      <p:pic>
        <p:nvPicPr>
          <p:cNvPr id="11" name="Bild 10" descr="comm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752600"/>
            <a:ext cx="8496300" cy="2324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948652" y="685800"/>
            <a:ext cx="2728268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Euler’s Equation 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2" name="Rechteck 21"/>
          <p:cNvSpPr/>
          <p:nvPr/>
        </p:nvSpPr>
        <p:spPr bwMode="auto">
          <a:xfrm>
            <a:off x="1639350" y="4565236"/>
            <a:ext cx="822960" cy="822960"/>
          </a:xfrm>
          <a:prstGeom prst="rect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9" name="Rechteck 28"/>
          <p:cNvSpPr/>
          <p:nvPr/>
        </p:nvSpPr>
        <p:spPr bwMode="auto">
          <a:xfrm>
            <a:off x="0" y="3810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pic>
        <p:nvPicPr>
          <p:cNvPr id="10" name="Bild 9" descr="ray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3175000" cy="1041400"/>
          </a:xfrm>
          <a:prstGeom prst="rect">
            <a:avLst/>
          </a:prstGeom>
        </p:spPr>
      </p:pic>
      <p:pic>
        <p:nvPicPr>
          <p:cNvPr id="11" name="Bild 10" descr="ray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5600"/>
            <a:ext cx="3416300" cy="939800"/>
          </a:xfrm>
          <a:prstGeom prst="rect">
            <a:avLst/>
          </a:prstGeom>
        </p:spPr>
      </p:pic>
      <p:pic>
        <p:nvPicPr>
          <p:cNvPr id="15" name="Bild 14" descr="lagran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743200"/>
            <a:ext cx="3505200" cy="889000"/>
          </a:xfrm>
          <a:prstGeom prst="rect">
            <a:avLst/>
          </a:prstGeom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733800" y="1905000"/>
            <a:ext cx="2728268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Euler’s Equation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029200" y="3733800"/>
            <a:ext cx="3554591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Lagrangian</a:t>
            </a: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derivative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pic>
        <p:nvPicPr>
          <p:cNvPr id="18" name="Bild 17" descr="euler2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1676400"/>
            <a:ext cx="1422400" cy="914400"/>
          </a:xfrm>
          <a:prstGeom prst="rect">
            <a:avLst/>
          </a:prstGeom>
        </p:spPr>
      </p:pic>
      <p:pic>
        <p:nvPicPr>
          <p:cNvPr id="20" name="Bild 19" descr="decomp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4495800"/>
            <a:ext cx="6248400" cy="965200"/>
          </a:xfrm>
          <a:prstGeom prst="rect">
            <a:avLst/>
          </a:prstGeom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52400" y="3962400"/>
            <a:ext cx="4627425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Kinematical decomposition :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600200" y="5791200"/>
            <a:ext cx="6027774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Rate of expansion, shear and </a:t>
            </a:r>
            <a:r>
              <a:rPr lang="en-US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vorticity</a:t>
            </a: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pic>
        <p:nvPicPr>
          <p:cNvPr id="19" name="Bild 18" descr="shear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4572000"/>
            <a:ext cx="1752600" cy="381000"/>
          </a:xfrm>
          <a:prstGeom prst="rect">
            <a:avLst/>
          </a:prstGeom>
        </p:spPr>
      </p:pic>
      <p:pic>
        <p:nvPicPr>
          <p:cNvPr id="21" name="Bild 20" descr="vort.tif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0400" y="5105400"/>
            <a:ext cx="1803400" cy="38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86002" y="685800"/>
            <a:ext cx="4053575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Raychaudhuri’s</a:t>
            </a: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Equation 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2" name="Rechteck 21"/>
          <p:cNvSpPr/>
          <p:nvPr/>
        </p:nvSpPr>
        <p:spPr bwMode="auto">
          <a:xfrm>
            <a:off x="1639350" y="4565236"/>
            <a:ext cx="822960" cy="822960"/>
          </a:xfrm>
          <a:prstGeom prst="rect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9" name="Rechteck 28"/>
          <p:cNvSpPr/>
          <p:nvPr/>
        </p:nvSpPr>
        <p:spPr bwMode="auto">
          <a:xfrm>
            <a:off x="0" y="3810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pic>
        <p:nvPicPr>
          <p:cNvPr id="12" name="Bild 11" descr="ray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6600"/>
            <a:ext cx="5715000" cy="1524000"/>
          </a:xfrm>
          <a:prstGeom prst="rect">
            <a:avLst/>
          </a:prstGeom>
        </p:spPr>
      </p:pic>
      <p:pic>
        <p:nvPicPr>
          <p:cNvPr id="14" name="Bild 13" descr="II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276600"/>
            <a:ext cx="3200400" cy="1524000"/>
          </a:xfrm>
          <a:prstGeom prst="rect">
            <a:avLst/>
          </a:prstGeom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865153" y="4876800"/>
            <a:ext cx="4053575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Raychaudhuri’s</a:t>
            </a: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Equation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038600" y="1752600"/>
            <a:ext cx="4425622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Newtonian field equations :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pic>
        <p:nvPicPr>
          <p:cNvPr id="24" name="Bild 23" descr="newton field eq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2438400"/>
            <a:ext cx="5194300" cy="622300"/>
          </a:xfrm>
          <a:prstGeom prst="rect">
            <a:avLst/>
          </a:prstGeom>
        </p:spPr>
      </p:pic>
      <p:pic>
        <p:nvPicPr>
          <p:cNvPr id="28" name="Bild 27" descr="ray2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6400"/>
            <a:ext cx="3416300" cy="93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 descr="av ray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429000"/>
            <a:ext cx="8458200" cy="1028700"/>
          </a:xfrm>
          <a:prstGeom prst="rect">
            <a:avLst/>
          </a:prstGeom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481422" y="685800"/>
            <a:ext cx="5662740" cy="52322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Averaging </a:t>
            </a:r>
            <a:r>
              <a:rPr lang="en-US" sz="2800" dirty="0" err="1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Raychaudhuri’s</a:t>
            </a:r>
            <a:r>
              <a:rPr lang="en-US" sz="2800" dirty="0" smtClean="0">
                <a:solidFill>
                  <a:schemeClr val="bg2"/>
                </a:solidFill>
                <a:latin typeface="Franklin Gothic Medium"/>
                <a:ea typeface="Arial" charset="0"/>
                <a:cs typeface="Arial" charset="0"/>
              </a:rPr>
              <a:t> Equation  </a:t>
            </a:r>
            <a:endParaRPr lang="en-US" sz="2800" dirty="0">
              <a:solidFill>
                <a:schemeClr val="bg2"/>
              </a:solidFill>
              <a:latin typeface="Franklin Gothic Medium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2" name="Rechteck 21"/>
          <p:cNvSpPr/>
          <p:nvPr/>
        </p:nvSpPr>
        <p:spPr bwMode="auto">
          <a:xfrm>
            <a:off x="1639350" y="4565236"/>
            <a:ext cx="822960" cy="822960"/>
          </a:xfrm>
          <a:prstGeom prst="rect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9" name="Rechteck 28"/>
          <p:cNvSpPr/>
          <p:nvPr/>
        </p:nvSpPr>
        <p:spPr bwMode="auto">
          <a:xfrm>
            <a:off x="0" y="381000"/>
            <a:ext cx="9144000" cy="1219200"/>
          </a:xfrm>
          <a:prstGeom prst="rect">
            <a:avLst/>
          </a:prstGeom>
          <a:solidFill>
            <a:srgbClr val="FFDC3F">
              <a:alpha val="32000"/>
            </a:srgbClr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pic>
        <p:nvPicPr>
          <p:cNvPr id="12" name="Bild 11" descr="ray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2600"/>
            <a:ext cx="5715000" cy="1524000"/>
          </a:xfrm>
          <a:prstGeom prst="rect">
            <a:avLst/>
          </a:prstGeom>
        </p:spPr>
      </p:pic>
      <p:pic>
        <p:nvPicPr>
          <p:cNvPr id="14" name="Bild 13" descr="II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1752600"/>
            <a:ext cx="3200400" cy="1524000"/>
          </a:xfrm>
          <a:prstGeom prst="rect">
            <a:avLst/>
          </a:prstGeom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 flipH="1" flipV="1">
            <a:off x="1066800" y="2895600"/>
            <a:ext cx="10668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5" name="Bild 14" descr="ray4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4876800"/>
            <a:ext cx="7010400" cy="137160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FAULTFONTSIZE" val="10"/>
  <p:tag name="DEFAULTWIDTH" val="348"/>
  <p:tag name="DEFAULTHEIGHT" val="506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&#10;.&#10;\quad&#10;\Omega_m^{\cal D} \;+\; \Omega_{\Lambda}^{\cal D}\;+&#10;\;\Omega_{\cal R}^{\cal D}\; + \;\Omega_{\cal Q}^{\cal D}&#10;\;=\;1\quad.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6"/>
  <p:tag name="BOXFONT" val="10"/>
  <p:tag name="BOXWRAP" val="False"/>
  <p:tag name="WORKAROUNDTRANSPARENCYBUG" val="False"/>
  <p:tag name="BITMAPFORMAT" val="pngmono"/>
  <p:tag name="DEBUGINTERACTIVE" val="True"/>
  <p:tag name="ORIGWIDTH" val="368"/>
  <p:tag name="PICTUREFILESIZE" val="15681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&#10;\Omega_m^{\cal D}:= \frac{8\pi G\langle\varrho\rangle_{\cal D}}&#10;{3 H_{\cal D}^2}\;\;\;\;\;\;\;\;&#10;\Omega_{\Lambda}^{\cal D}:= \frac{\Lambda}{3H_{\cal D}^2}&#10;$$&#10;$$&#10;\Omega_{\cal R}^{\cal D}:=-&#10;\frac{\langle\cal R\rangle_{\cal D}}{6H_{\cal D}^2}&#10;\;\;\;\;\;\;\;\;&#10;\Omega_{\cal Q}^{\cal D}:=-\frac{{\cal Q}_{\cal D}}&#10;{6H_{\cal D}^2}&#10;$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06"/>
  <p:tag name="BOXFONT" val="10"/>
  <p:tag name="BOXWRAP" val="False"/>
  <p:tag name="WORKAROUNDTRANSPARENCYBUG" val="False"/>
  <p:tag name="BITMAPFORMAT" val="pngmono"/>
  <p:tag name="DEBUGINTERACTIVE" val="True"/>
  <p:tag name="ORIGWIDTH" val="320"/>
  <p:tag name="PICTUREFILESIZE" val="44964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&#10;H_{\cal D}^2 -\frac{8\pi G}{3}\langle\varrho\rangle_{\cal D}&#10;-\frac{\Lambda}{3} +\frac{\langle{\cal R}\rangle_{\cal D}}{6}&#10;+\frac{{\cal Q}_{\cal D}}{6}\;=\;0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6"/>
  <p:tag name="BOXFONT" val="10"/>
  <p:tag name="BOXWRAP" val="False"/>
  <p:tag name="WORKAROUNDTRANSPARENCYBUG" val="False"/>
  <p:tag name="BITMAPFORMAT" val="pngmono"/>
  <p:tag name="DEBUGINTERACTIVE" val="True"/>
  <p:tag name="ORIGWIDTH" val="383"/>
  <p:tag name="PICTUREFILESIZE" val="24831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&#10;\Omega_{k} \;=\;-\frac{k}{a^2 H^2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06"/>
  <p:tag name="BOXFONT" val="10"/>
  <p:tag name="BOXWRAP" val="False"/>
  <p:tag name="WORKAROUNDTRANSPARENCYBUG" val="False"/>
  <p:tag name="BITMAPFORMAT" val="pngmono"/>
  <p:tag name="DEBUGINTERACTIVE" val="True"/>
  <p:tag name="ORIGWIDTH" val="140"/>
  <p:tag name="PICTUREFILESIZE" val="7414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&#10;E_{\rm kin}:=\frac{1}{2}{\dot\Phi}_{\cal D}^2&#10;\,V_{\cal D} \;\;\;;\;\;&#10;E_{\rm pot}:= - U_{\cal D}\,V_{\cal D}&#10;$$&#10;$$&#10;{\cal Q}_{\cal D}\;=\;0 \;\;\;\Leftrightarrow\;\;\;&#10;2 E_{\rm kin} \;+\;E_{\rm pot}\;=\;0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06"/>
  <p:tag name="BOXFONT" val="10"/>
  <p:tag name="BOXWRAP" val="False"/>
  <p:tag name="WORKAROUNDTRANSPARENCYBUG" val="False"/>
  <p:tag name="BITMAPFORMAT" val="pngmono"/>
  <p:tag name="DEBUGINTERACTIVE" val="True"/>
  <p:tag name="ORIGWIDTH" val="352"/>
  <p:tag name="PICTUREFILESIZE" val="30839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&#10;{\ddot\Phi}_{\cal D}+ 3H_{\cal D}{\dot\Phi}_{\cal D}&#10;+ \frac{\partial}{\partial \Phi_{\cal D}}U_{\cal D}&#10;\;=\;0&#10;$$&#10;$$&#10;-\frac{1}{8\pi G}{\cal Q}_{\cal D} = &#10;{\dot\Phi}^2_{\cal D}&#10;- U_{\cal D}\;;\;-\frac{1}{8\pi G}\langle {\cal R}\rangle_{\cal D}&#10;= 3U_{\cal D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06"/>
  <p:tag name="BOXFONT" val="10"/>
  <p:tag name="BOXWRAP" val="False"/>
  <p:tag name="WORKAROUNDTRANSPARENCYBUG" val="False"/>
  <p:tag name="BITMAPFORMAT" val="pngmono"/>
  <p:tag name="DEBUGINTERACTIVE" val="True"/>
  <p:tag name="ORIGWIDTH" val="412"/>
  <p:tag name="PICTUREFILESIZE" val="41080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&#10;\langle {\cal A}\rangle_{\cal D} := &#10;\frac{1}{V_{\cal D}}\int_{\cal D}\;{\cal A}\;d\mu_g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6"/>
  <p:tag name="BOXFONT" val="10"/>
  <p:tag name="BOXWRAP" val="False"/>
  <p:tag name="WORKAROUNDTRANSPARENCYBUG" val="False"/>
  <p:tag name="BITMAPFORMAT" val="pngmono"/>
  <p:tag name="DEBUGINTERACTIVE" val="True"/>
  <p:tag name="ORIGWIDTH" val="205"/>
  <p:tag name="PICTUREFILESIZE" val="13543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&#10;\partial_t \theta = \Lambda - 4\pi G \varrho&#10;+ 2 II - I^2 &#10;$$&#10;$$&#10;\partial_t \langle\theta\rangle = \Lambda -&#10;4\pi G \langle\varrho\rangle&#10;+2 \langle II \rangle - \langle I \rangle^2&#10;$$&#10;$$&#10;2II - I^2&#10;= -\frac{1}{3}\theta^2 - 2 \sigma^2&#10;$$&#10;$$&#10;2\langle II \rangle - \langle I \rangle^2 =&#10;\frac{2}{3}\langle (\theta - \langle\theta\rangle)^2&#10;\rangle  -2 \langle (\sigma - \langle\sigma\rangle)^2&#10;\rangle&#10;$$&#10;$$&#10;- \frac{1}{3}&#10;\langle\theta\rangle^2&#10;-2 \langle\sigma \rangle^2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60"/>
  <p:tag name="BOXFONT" val="10"/>
  <p:tag name="BOXWRAP" val="False"/>
  <p:tag name="WORKAROUNDTRANSPARENCYBUG" val="False"/>
  <p:tag name="BITMAPFORMAT" val="pngmono"/>
  <p:tag name="DEBUGINTERACTIVE" val="True"/>
  <p:tag name="ORIGWIDTH" val="419"/>
  <p:tag name="PICTUREFILESIZE" val="83642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&#10;Q_{\cal D} = &#10;\frac{1}{V}\int_{\partial{\cal D}}\vec\Psi \cdot\;&#10;\vec{dS}&#10;\;+\;\frac{2}{3 V^2}\left(\int_{\partial{\cal D}}&#10;\vec v \cdot\;\vec{dS} \right)^2 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6"/>
  <p:tag name="BOXFONT" val="10"/>
  <p:tag name="BOXWRAP" val="False"/>
  <p:tag name="WORKAROUNDTRANSPARENCYBUG" val="False"/>
  <p:tag name="BITMAPFORMAT" val="pngmono"/>
  <p:tag name="DEBUGINTERACTIVE" val="True"/>
  <p:tag name="ORIGWIDTH" val="404"/>
  <p:tag name="PICTUREFILESIZE" val="26342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&#10;Q_{\cal D} = &#10;\frac{1}{V}\int_{\cal D}\nabla \cdot \vec\Psi \;d^3 x&#10;\;+\;\frac{2}{3 V^2}\left(\int_{\cal D}\nabla \cdot&#10;\vec v \;d^3 x \right)^2 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6"/>
  <p:tag name="BOXFONT" val="10"/>
  <p:tag name="BOXWRAP" val="False"/>
  <p:tag name="WORKAROUNDTRANSPARENCYBUG" val="False"/>
  <p:tag name="BITMAPFORMAT" val="pngmono"/>
  <p:tag name="DEBUGINTERACTIVE" val="True"/>
  <p:tag name="ORIGWIDTH" val="436"/>
  <p:tag name="PICTUREFILESIZE" val="28921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&#10;\langle {\cal A}\rangle_{\cal D} := &#10;\frac{1}{V_{\cal D}}\int_{\cal D}\;{\cal A}\;d\mu_g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6"/>
  <p:tag name="BOXFONT" val="10"/>
  <p:tag name="BOXWRAP" val="False"/>
  <p:tag name="WORKAROUNDTRANSPARENCYBUG" val="False"/>
  <p:tag name="BITMAPFORMAT" val="pngmono"/>
  <p:tag name="DEBUGINTERACTIVE" val="True"/>
  <p:tag name="ORIGWIDTH" val="205"/>
  <p:tag name="PICTUREFILESIZE" val="13543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&#10;\frac{\partial}{\partial t}\langle{\cal A} \rangle \;-\;\langle&#10;\frac{\partial}&#10;{\partial t}{\cal A}\rangle\;=\;&#10;\langle{\theta}{\cal A}\rangle &#10;\;-\;\langle \theta\rangle \langle{\cal A}\rangle &#10;\nonumber&#10;$$&#10;%$$&#10;%S : = \int_V \varrho \ln \frac{\varrho}{\langle\varrho\rangle}&#10;%\nonumber&#10;%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560"/>
  <p:tag name="BOXFONT" val="8"/>
  <p:tag name="BOXWRAP" val="False"/>
  <p:tag name="WORKAROUNDTRANSPARENCYBUG" val="True"/>
  <p:tag name="BITMAPFORMAT" val="pngmono"/>
  <p:tag name="DEBUGINTERACTIVE" val="True"/>
  <p:tag name="ORIGWIDTH" val="330"/>
  <p:tag name="PICTUREFILESIZE" val="20208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&#10;\frac{\partial}{\partial t}\langle{\theta} \rangle \;-\;&#10;\langle\frac{\partial}&#10;{\partial t}\theta\rangle\;\;=\;&#10;\langle\theta^2\rangle &#10;\;-\;\langle \theta\rangle^2&#10;$$&#10;$$\qquad\qquad\qquad=\;&#10;\langle (\theta - \langle\theta\rangle)^2\rangle &#10;\nonumber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560"/>
  <p:tag name="BOXFONT" val="8"/>
  <p:tag name="BOXWRAP" val="False"/>
  <p:tag name="WORKAROUNDTRANSPARENCYBUG" val="True"/>
  <p:tag name="BITMAPFORMAT" val="pngmono"/>
  <p:tag name="DEBUGINTERACTIVE" val="True"/>
  <p:tag name="ORIGWIDTH" val="295"/>
  <p:tag name="PICTUREFILESIZE" val="29302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&#10;{\cal S} = \int_{\cal D} \varrho \ln\frac{\varrho}&#10;{\langle\varrho\rangle}\;d\mu_g&#10;$$&#10;$$&#10;\langle\partial_t\varrho\rangle - &#10;\partial_t \langle\varrho\rangle = \frac{1}{V}&#10;\partial_t {\cal S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6"/>
  <p:tag name="BOXFONT" val="10"/>
  <p:tag name="BOXWRAP" val="False"/>
  <p:tag name="WORKAROUNDTRANSPARENCYBUG" val="False"/>
  <p:tag name="BITMAPFORMAT" val="pngmono"/>
  <p:tag name="DEBUGINTERACTIVE" val="True"/>
  <p:tag name="ORIGWIDTH" val="196"/>
  <p:tag name="PICTUREFILESIZE" val="2711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MS PGothic"/>
        <a:cs typeface="MS PGothic"/>
      </a:majorFont>
      <a:minorFont>
        <a:latin typeface="Times New Roman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noFill/>
          <a:prstDash val="dash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4400" b="1" i="1" u="none" strike="noStrike" cap="none" normalizeH="0" baseline="0">
            <a:ln>
              <a:noFill/>
            </a:ln>
            <a:solidFill>
              <a:srgbClr val="FCE222"/>
            </a:solidFill>
            <a:effectLst/>
            <a:latin typeface="Arial" charset="0"/>
            <a:ea typeface="MS Gothic" pitchFamily="49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noFill/>
          <a:prstDash val="dash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4400" b="1" i="1" u="none" strike="noStrike" cap="none" normalizeH="0" baseline="0">
            <a:ln>
              <a:noFill/>
            </a:ln>
            <a:solidFill>
              <a:srgbClr val="FCE222"/>
            </a:solidFill>
            <a:effectLst/>
            <a:latin typeface="Arial" charset="0"/>
            <a:ea typeface="MS Gothic" pitchFamily="49" charset="-128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Macintosh PowerPoint</Application>
  <PresentationFormat>Bildschirmpräsentation (4:3)</PresentationFormat>
  <Paragraphs>194</Paragraphs>
  <Slides>46</Slides>
  <Notes>46</Notes>
  <HiddenSlides>0</HiddenSlides>
  <MMClips>0</MMClips>
  <ScaleCrop>false</ScaleCrop>
  <HeadingPairs>
    <vt:vector size="6" baseType="variant">
      <vt:variant>
        <vt:lpstr>Entwurfsvorlage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46</vt:i4>
      </vt:variant>
    </vt:vector>
  </HeadingPairs>
  <TitlesOfParts>
    <vt:vector size="47" baseType="lpstr">
      <vt:lpstr>Default 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buntu</cp:lastModifiedBy>
  <cp:revision>1471</cp:revision>
  <cp:lastPrinted>2001-05-19T22:18:01Z</cp:lastPrinted>
  <dcterms:created xsi:type="dcterms:W3CDTF">2014-09-17T15:55:14Z</dcterms:created>
  <dcterms:modified xsi:type="dcterms:W3CDTF">2014-09-17T15:57:06Z</dcterms:modified>
</cp:coreProperties>
</file>