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58" r:id="rId3"/>
    <p:sldId id="269" r:id="rId4"/>
    <p:sldId id="260" r:id="rId5"/>
    <p:sldId id="283" r:id="rId6"/>
    <p:sldId id="284" r:id="rId7"/>
    <p:sldId id="285" r:id="rId8"/>
    <p:sldId id="286" r:id="rId9"/>
    <p:sldId id="287" r:id="rId10"/>
    <p:sldId id="305" r:id="rId11"/>
    <p:sldId id="288" r:id="rId12"/>
    <p:sldId id="289" r:id="rId13"/>
    <p:sldId id="290" r:id="rId14"/>
    <p:sldId id="301" r:id="rId15"/>
    <p:sldId id="300" r:id="rId16"/>
    <p:sldId id="291" r:id="rId17"/>
    <p:sldId id="292" r:id="rId18"/>
    <p:sldId id="293" r:id="rId19"/>
    <p:sldId id="294" r:id="rId20"/>
    <p:sldId id="281" r:id="rId21"/>
    <p:sldId id="302" r:id="rId22"/>
    <p:sldId id="297" r:id="rId23"/>
    <p:sldId id="298" r:id="rId24"/>
    <p:sldId id="299" r:id="rId25"/>
    <p:sldId id="304" r:id="rId26"/>
    <p:sldId id="267" r:id="rId27"/>
    <p:sldId id="268" r:id="rId28"/>
    <p:sldId id="303" r:id="rId29"/>
    <p:sldId id="30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BFF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926" autoAdjust="0"/>
  </p:normalViewPr>
  <p:slideViewPr>
    <p:cSldViewPr snapToGrid="0" snapToObjects="1">
      <p:cViewPr varScale="1">
        <p:scale>
          <a:sx n="76" d="100"/>
          <a:sy n="76" d="100"/>
        </p:scale>
        <p:origin x="-258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AD522-091D-C84C-BCDF-A2018E150C7E}" type="datetimeFigureOut">
              <a:rPr lang="en-US" smtClean="0"/>
              <a:t>10/08/15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33B413-C876-CF4D-8032-0BE768708CBD}" type="slidenum">
              <a:rPr lang="en-US" smtClean="0"/>
              <a:t>‹#›</a:t>
            </a:fld>
            <a:endParaRPr lang="en-US"/>
          </a:p>
        </p:txBody>
      </p:sp>
    </p:spTree>
    <p:extLst>
      <p:ext uri="{BB962C8B-B14F-4D97-AF65-F5344CB8AC3E}">
        <p14:creationId xmlns:p14="http://schemas.microsoft.com/office/powerpoint/2010/main" val="39631862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arxiv.org/abs/1311.6200v2"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DES – 140 sq. </a:t>
            </a:r>
            <a:r>
              <a:rPr lang="en-US" sz="1200" kern="1200" baseline="0" dirty="0" err="1" smtClean="0">
                <a:solidFill>
                  <a:schemeClr val="tx1"/>
                </a:solidFill>
                <a:effectLst/>
                <a:latin typeface="+mn-lt"/>
                <a:ea typeface="+mn-ea"/>
                <a:cs typeface="+mn-cs"/>
              </a:rPr>
              <a:t>deg</a:t>
            </a:r>
            <a:r>
              <a:rPr lang="en-US" sz="1200" kern="1200" baseline="0" dirty="0" smtClean="0">
                <a:solidFill>
                  <a:schemeClr val="tx1"/>
                </a:solidFill>
                <a:effectLst/>
                <a:latin typeface="+mn-lt"/>
                <a:ea typeface="+mn-ea"/>
                <a:cs typeface="+mn-cs"/>
              </a:rPr>
              <a:t>, 2 sources per sq. </a:t>
            </a:r>
            <a:r>
              <a:rPr lang="en-US" sz="1200" kern="1200" baseline="0" dirty="0" err="1" smtClean="0">
                <a:solidFill>
                  <a:schemeClr val="tx1"/>
                </a:solidFill>
                <a:effectLst/>
                <a:latin typeface="+mn-lt"/>
                <a:ea typeface="+mn-ea"/>
                <a:cs typeface="+mn-cs"/>
              </a:rPr>
              <a:t>arcmin</a:t>
            </a:r>
            <a:r>
              <a:rPr lang="en-US" sz="1200" kern="1200" baseline="0" dirty="0" smtClean="0">
                <a:solidFill>
                  <a:schemeClr val="tx1"/>
                </a:solidFill>
                <a:effectLst/>
                <a:latin typeface="+mn-lt"/>
                <a:ea typeface="+mn-ea"/>
                <a:cs typeface="+mn-cs"/>
              </a:rPr>
              <a:t>. 6.8 sigma cross-</a:t>
            </a:r>
            <a:r>
              <a:rPr lang="en-US" sz="1200" kern="1200" baseline="0" dirty="0" err="1" smtClean="0">
                <a:solidFill>
                  <a:schemeClr val="tx1"/>
                </a:solidFill>
                <a:effectLst/>
                <a:latin typeface="+mn-lt"/>
                <a:ea typeface="+mn-ea"/>
                <a:cs typeface="+mn-cs"/>
              </a:rPr>
              <a:t>corr</a:t>
            </a:r>
            <a:r>
              <a:rPr lang="en-US" sz="1200" kern="1200" baseline="0" dirty="0" smtClean="0">
                <a:solidFill>
                  <a:schemeClr val="tx1"/>
                </a:solidFill>
                <a:effectLst/>
                <a:latin typeface="+mn-lt"/>
                <a:ea typeface="+mn-ea"/>
                <a:cs typeface="+mn-cs"/>
              </a:rPr>
              <a:t> with foreground galaxies. Latest weak lensing published. </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Zapf Dingbats"/>
                <a:ea typeface="Zapf Dingbats"/>
                <a:cs typeface="Zapf Dingbats"/>
                <a:sym typeface="Zapf Dingbats"/>
              </a:rPr>
              <a:t>✓</a:t>
            </a:r>
            <a:r>
              <a:rPr lang="en-US" sz="1200" kern="1200" baseline="0" dirty="0" smtClean="0">
                <a:solidFill>
                  <a:schemeClr val="tx1"/>
                </a:solidFill>
                <a:latin typeface="+mn-lt"/>
                <a:ea typeface="+mn-ea"/>
                <a:cs typeface="+mn-cs"/>
              </a:rPr>
              <a:t>Systematics: Intrinsic alignments (Elisa paper),biases in shear estimation.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Zapf Dingbats"/>
                <a:ea typeface="Zapf Dingbats"/>
                <a:cs typeface="Zapf Dingbats"/>
                <a:sym typeface="Zapf Dingbats"/>
              </a:rPr>
              <a:t>✓</a:t>
            </a:r>
            <a:r>
              <a:rPr lang="en-US" sz="1200" kern="1200" dirty="0" smtClean="0">
                <a:solidFill>
                  <a:schemeClr val="tx1"/>
                </a:solidFill>
                <a:effectLst/>
                <a:latin typeface="+mn-lt"/>
                <a:ea typeface="+mn-ea"/>
                <a:cs typeface="+mn-cs"/>
              </a:rPr>
              <a:t>Liu </a:t>
            </a:r>
            <a:r>
              <a:rPr lang="en-US" sz="1200" b="1" kern="1200" dirty="0" smtClean="0">
                <a:solidFill>
                  <a:schemeClr val="tx1"/>
                </a:solidFill>
                <a:latin typeface="+mn-lt"/>
                <a:ea typeface="+mn-ea"/>
                <a:cs typeface="+mn-cs"/>
              </a:rPr>
              <a:t>1504.05598</a:t>
            </a:r>
            <a:r>
              <a:rPr lang="en-US" sz="1200" kern="1200" dirty="0" smtClean="0">
                <a:solidFill>
                  <a:schemeClr val="tx1"/>
                </a:solidFill>
                <a:effectLst/>
                <a:latin typeface="+mn-lt"/>
                <a:ea typeface="+mn-ea"/>
                <a:cs typeface="+mn-cs"/>
              </a:rPr>
              <a:t>, Hand </a:t>
            </a:r>
            <a:r>
              <a:rPr lang="en-US" sz="1200" b="1" kern="1200" dirty="0" smtClean="0">
                <a:solidFill>
                  <a:schemeClr val="tx1"/>
                </a:solidFill>
                <a:latin typeface="+mn-lt"/>
                <a:ea typeface="+mn-ea"/>
                <a:cs typeface="+mn-cs"/>
                <a:hlinkClick r:id="rId3"/>
              </a:rPr>
              <a:t>1311.6200v2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Zapf Dingbats"/>
                <a:ea typeface="Zapf Dingbats"/>
                <a:cs typeface="Zapf Dingbats"/>
                <a:sym typeface="Zapf Dingbats"/>
              </a:rPr>
              <a:t>✓</a:t>
            </a:r>
            <a:r>
              <a:rPr lang="en-US" sz="1200" kern="1200" dirty="0" smtClean="0">
                <a:solidFill>
                  <a:schemeClr val="tx1"/>
                </a:solidFill>
                <a:effectLst/>
                <a:latin typeface="+mn-lt"/>
                <a:ea typeface="+mn-ea"/>
                <a:cs typeface="+mn-cs"/>
              </a:rPr>
              <a:t>SPT, ACT, Planck, </a:t>
            </a:r>
            <a:r>
              <a:rPr lang="en-US" sz="1200" kern="1200" dirty="0" err="1" smtClean="0">
                <a:solidFill>
                  <a:schemeClr val="tx1"/>
                </a:solidFill>
                <a:effectLst/>
                <a:latin typeface="+mn-lt"/>
                <a:ea typeface="+mn-ea"/>
                <a:cs typeface="+mn-cs"/>
              </a:rPr>
              <a:t>KiDS</a:t>
            </a:r>
            <a:r>
              <a:rPr lang="en-US" sz="1200" kern="1200" dirty="0" smtClean="0">
                <a:solidFill>
                  <a:schemeClr val="tx1"/>
                </a:solidFill>
                <a:effectLst/>
                <a:latin typeface="+mn-lt"/>
                <a:ea typeface="+mn-ea"/>
                <a:cs typeface="+mn-cs"/>
              </a:rPr>
              <a:t>, HSC, CFHTLens, </a:t>
            </a:r>
            <a:r>
              <a:rPr lang="en-US" sz="1200" kern="1200" dirty="0" err="1" smtClean="0">
                <a:solidFill>
                  <a:schemeClr val="tx1"/>
                </a:solidFill>
                <a:effectLst/>
                <a:latin typeface="+mn-lt"/>
                <a:ea typeface="+mn-ea"/>
                <a:cs typeface="+mn-cs"/>
              </a:rPr>
              <a:t>DESxSPT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DESxACT</a:t>
            </a:r>
            <a:r>
              <a:rPr lang="en-US" sz="1200" kern="1200" dirty="0" smtClean="0">
                <a:solidFill>
                  <a:schemeClr val="tx1"/>
                </a:solidFill>
                <a:effectLst/>
                <a:latin typeface="+mn-lt"/>
                <a:ea typeface="+mn-ea"/>
                <a:cs typeface="+mn-cs"/>
              </a:rPr>
              <a:t> ... </a:t>
            </a:r>
          </a:p>
          <a:p>
            <a:r>
              <a:rPr lang="en-US" sz="1200" kern="1200" baseline="0" dirty="0" smtClean="0">
                <a:solidFill>
                  <a:schemeClr val="tx1"/>
                </a:solidFill>
                <a:latin typeface="Zapf Dingbats"/>
                <a:ea typeface="Zapf Dingbats"/>
                <a:cs typeface="Zapf Dingbats"/>
                <a:sym typeface="Zapf Dingbats"/>
              </a:rPr>
              <a:t>✓</a:t>
            </a:r>
            <a:r>
              <a:rPr lang="en-US" sz="1200" kern="1200" dirty="0" smtClean="0">
                <a:solidFill>
                  <a:schemeClr val="tx1"/>
                </a:solidFill>
                <a:effectLst/>
                <a:latin typeface="+mn-lt"/>
                <a:ea typeface="+mn-ea"/>
                <a:cs typeface="+mn-cs"/>
              </a:rPr>
              <a:t>Forecasts: SN</a:t>
            </a:r>
            <a:r>
              <a:rPr lang="en-US" sz="1200" kern="1200" baseline="0" dirty="0" smtClean="0">
                <a:solidFill>
                  <a:schemeClr val="tx1"/>
                </a:solidFill>
                <a:effectLst/>
                <a:latin typeface="+mn-lt"/>
                <a:ea typeface="+mn-ea"/>
                <a:cs typeface="+mn-cs"/>
              </a:rPr>
              <a:t> on cross-spec detection.</a:t>
            </a:r>
          </a:p>
          <a:p>
            <a:r>
              <a:rPr lang="en-US" sz="1200" kern="1200" baseline="0" dirty="0" smtClean="0">
                <a:solidFill>
                  <a:schemeClr val="tx1"/>
                </a:solidFill>
                <a:latin typeface="Zapf Dingbats"/>
                <a:ea typeface="Zapf Dingbats"/>
                <a:cs typeface="Zapf Dingbats"/>
                <a:sym typeface="Zapf Dingbats"/>
              </a:rPr>
              <a:t>✓</a:t>
            </a:r>
            <a:r>
              <a:rPr lang="en-US" sz="1200" kern="1200" baseline="0" dirty="0" smtClean="0">
                <a:solidFill>
                  <a:schemeClr val="tx1"/>
                </a:solidFill>
                <a:effectLst/>
                <a:latin typeface="+mn-lt"/>
                <a:ea typeface="+mn-ea"/>
                <a:cs typeface="+mn-cs"/>
              </a:rPr>
              <a:t>Photo-</a:t>
            </a:r>
            <a:r>
              <a:rPr lang="en-US" sz="1200" kern="1200" baseline="0" dirty="0" err="1" smtClean="0">
                <a:solidFill>
                  <a:schemeClr val="tx1"/>
                </a:solidFill>
                <a:effectLst/>
                <a:latin typeface="+mn-lt"/>
                <a:ea typeface="+mn-ea"/>
                <a:cs typeface="+mn-cs"/>
              </a:rPr>
              <a:t>zs</a:t>
            </a:r>
            <a:r>
              <a:rPr lang="en-US" sz="1200" kern="1200" baseline="0" dirty="0" smtClean="0">
                <a:solidFill>
                  <a:schemeClr val="tx1"/>
                </a:solidFill>
                <a:effectLst/>
                <a:latin typeface="+mn-lt"/>
                <a:ea typeface="+mn-ea"/>
                <a:cs typeface="+mn-cs"/>
              </a:rPr>
              <a:t> of sources – could do tomography of this cross-correlation. </a:t>
            </a:r>
          </a:p>
          <a:p>
            <a:r>
              <a:rPr lang="en-US" sz="1200" kern="1200" baseline="0" dirty="0" smtClean="0">
                <a:solidFill>
                  <a:schemeClr val="tx1"/>
                </a:solidFill>
                <a:latin typeface="Zapf Dingbats"/>
                <a:ea typeface="Zapf Dingbats"/>
                <a:cs typeface="Zapf Dingbats"/>
                <a:sym typeface="Zapf Dingbats"/>
              </a:rPr>
              <a:t>✓</a:t>
            </a:r>
            <a:r>
              <a:rPr lang="en-US" sz="1200" kern="1200" baseline="0" dirty="0" smtClean="0">
                <a:solidFill>
                  <a:schemeClr val="tx1"/>
                </a:solidFill>
                <a:effectLst/>
                <a:latin typeface="+mn-lt"/>
                <a:ea typeface="+mn-ea"/>
                <a:cs typeface="+mn-cs"/>
              </a:rPr>
              <a:t>Make </a:t>
            </a:r>
            <a:r>
              <a:rPr lang="en-US" sz="1200" kern="1200" baseline="0" dirty="0" err="1" smtClean="0">
                <a:solidFill>
                  <a:schemeClr val="tx1"/>
                </a:solidFill>
                <a:effectLst/>
                <a:latin typeface="+mn-lt"/>
                <a:ea typeface="+mn-ea"/>
                <a:cs typeface="+mn-cs"/>
              </a:rPr>
              <a:t>Kc</a:t>
            </a:r>
            <a:r>
              <a:rPr lang="en-US" sz="1200" kern="1200" baseline="0" dirty="0" smtClean="0">
                <a:solidFill>
                  <a:schemeClr val="tx1"/>
                </a:solidFill>
                <a:effectLst/>
                <a:latin typeface="+mn-lt"/>
                <a:ea typeface="+mn-ea"/>
                <a:cs typeface="+mn-cs"/>
              </a:rPr>
              <a:t>, Kg </a:t>
            </a:r>
            <a:r>
              <a:rPr lang="en-US" sz="1200" kern="1200" baseline="0" dirty="0" err="1" smtClean="0">
                <a:solidFill>
                  <a:schemeClr val="tx1"/>
                </a:solidFill>
                <a:effectLst/>
                <a:latin typeface="+mn-lt"/>
                <a:ea typeface="+mn-ea"/>
                <a:cs typeface="+mn-cs"/>
              </a:rPr>
              <a:t>realisation</a:t>
            </a:r>
            <a:r>
              <a:rPr lang="en-US" sz="1200" kern="1200" baseline="0" dirty="0" smtClean="0">
                <a:solidFill>
                  <a:schemeClr val="tx1"/>
                </a:solidFill>
                <a:effectLst/>
                <a:latin typeface="+mn-lt"/>
                <a:ea typeface="+mn-ea"/>
                <a:cs typeface="+mn-cs"/>
              </a:rPr>
              <a:t> plot with </a:t>
            </a:r>
            <a:r>
              <a:rPr lang="en-US" sz="1200" kern="1200" baseline="0" dirty="0" err="1" smtClean="0">
                <a:solidFill>
                  <a:schemeClr val="tx1"/>
                </a:solidFill>
                <a:effectLst/>
                <a:latin typeface="+mn-lt"/>
                <a:ea typeface="+mn-ea"/>
                <a:cs typeface="+mn-cs"/>
              </a:rPr>
              <a:t>sigurd’s</a:t>
            </a:r>
            <a:r>
              <a:rPr lang="en-US" sz="1200" kern="1200" baseline="0" dirty="0" smtClean="0">
                <a:solidFill>
                  <a:schemeClr val="tx1"/>
                </a:solidFill>
                <a:effectLst/>
                <a:latin typeface="+mn-lt"/>
                <a:ea typeface="+mn-ea"/>
                <a:cs typeface="+mn-cs"/>
              </a:rPr>
              <a:t> code. Save maps as </a:t>
            </a:r>
            <a:r>
              <a:rPr lang="en-US" sz="1200" kern="1200" baseline="0" dirty="0" err="1" smtClean="0">
                <a:solidFill>
                  <a:schemeClr val="tx1"/>
                </a:solidFill>
                <a:effectLst/>
                <a:latin typeface="+mn-lt"/>
                <a:ea typeface="+mn-ea"/>
                <a:cs typeface="+mn-cs"/>
              </a:rPr>
              <a:t>pdf</a:t>
            </a:r>
            <a:r>
              <a:rPr lang="en-US" sz="1200" kern="1200" baseline="0" dirty="0" smtClean="0">
                <a:solidFill>
                  <a:schemeClr val="tx1"/>
                </a:solidFill>
                <a:effectLst/>
                <a:latin typeface="+mn-lt"/>
                <a:ea typeface="+mn-ea"/>
                <a:cs typeface="+mn-cs"/>
              </a:rPr>
              <a:t> for display. Move sources in redshift from z = 0.5, 1, 2 etc. and see how the cross-</a:t>
            </a:r>
            <a:r>
              <a:rPr lang="en-US" sz="1200" kern="1200" baseline="0" dirty="0" err="1" smtClean="0">
                <a:solidFill>
                  <a:schemeClr val="tx1"/>
                </a:solidFill>
                <a:effectLst/>
                <a:latin typeface="+mn-lt"/>
                <a:ea typeface="+mn-ea"/>
                <a:cs typeface="+mn-cs"/>
              </a:rPr>
              <a:t>corr</a:t>
            </a:r>
            <a:r>
              <a:rPr lang="en-US" sz="1200" kern="1200" baseline="0" dirty="0" smtClean="0">
                <a:solidFill>
                  <a:schemeClr val="tx1"/>
                </a:solidFill>
                <a:effectLst/>
                <a:latin typeface="+mn-lt"/>
                <a:ea typeface="+mn-ea"/>
                <a:cs typeface="+mn-cs"/>
              </a:rPr>
              <a:t> changes (also plot accompanying cross-spectrum). This would be cool to see. </a:t>
            </a:r>
          </a:p>
          <a:p>
            <a:r>
              <a:rPr lang="en-US" sz="1200" kern="1200" baseline="0" dirty="0" smtClean="0">
                <a:solidFill>
                  <a:schemeClr val="tx1"/>
                </a:solidFill>
                <a:latin typeface="Zapf Dingbats"/>
                <a:ea typeface="Zapf Dingbats"/>
                <a:cs typeface="Zapf Dingbats"/>
                <a:sym typeface="Zapf Dingbats"/>
              </a:rPr>
              <a:t>✓</a:t>
            </a:r>
            <a:r>
              <a:rPr lang="en-US" sz="1200" kern="1200" baseline="0" dirty="0" smtClean="0">
                <a:solidFill>
                  <a:schemeClr val="tx1"/>
                </a:solidFill>
                <a:effectLst/>
                <a:latin typeface="+mn-lt"/>
                <a:ea typeface="+mn-ea"/>
                <a:cs typeface="+mn-cs"/>
              </a:rPr>
              <a:t>Upcoming CCs? DES-SPT, ACTPol-</a:t>
            </a:r>
            <a:r>
              <a:rPr lang="en-US" sz="1200" kern="1200" baseline="0" dirty="0" err="1" smtClean="0">
                <a:solidFill>
                  <a:schemeClr val="tx1"/>
                </a:solidFill>
                <a:effectLst/>
                <a:latin typeface="+mn-lt"/>
                <a:ea typeface="+mn-ea"/>
                <a:cs typeface="+mn-cs"/>
              </a:rPr>
              <a:t>KiDS</a:t>
            </a:r>
            <a:r>
              <a:rPr lang="en-US" sz="1200" kern="1200" baseline="0" dirty="0" smtClean="0">
                <a:solidFill>
                  <a:schemeClr val="tx1"/>
                </a:solidFill>
                <a:effectLst/>
                <a:latin typeface="+mn-lt"/>
                <a:ea typeface="+mn-ea"/>
                <a:cs typeface="+mn-cs"/>
              </a:rPr>
              <a:t>, further afield </a:t>
            </a:r>
            <a:r>
              <a:rPr lang="en-US" sz="1200" kern="1200" baseline="0" dirty="0" err="1" smtClean="0">
                <a:solidFill>
                  <a:schemeClr val="tx1"/>
                </a:solidFill>
                <a:effectLst/>
                <a:latin typeface="+mn-lt"/>
                <a:ea typeface="+mn-ea"/>
                <a:cs typeface="+mn-cs"/>
              </a:rPr>
              <a:t>AdvACT</a:t>
            </a:r>
            <a:r>
              <a:rPr lang="en-US" sz="1200" kern="1200" baseline="0" dirty="0" smtClean="0">
                <a:solidFill>
                  <a:schemeClr val="tx1"/>
                </a:solidFill>
                <a:effectLst/>
                <a:latin typeface="+mn-lt"/>
                <a:ea typeface="+mn-ea"/>
                <a:cs typeface="+mn-cs"/>
              </a:rPr>
              <a:t> with HSC (some numbers in Colin’s paper – but that’s for Planck).</a:t>
            </a:r>
          </a:p>
          <a:p>
            <a:r>
              <a:rPr lang="en-US" sz="1200" kern="1200" baseline="0" dirty="0" smtClean="0">
                <a:solidFill>
                  <a:schemeClr val="tx1"/>
                </a:solidFill>
                <a:latin typeface="Zapf Dingbats"/>
                <a:ea typeface="Zapf Dingbats"/>
                <a:cs typeface="Zapf Dingbats"/>
                <a:sym typeface="Zapf Dingbats"/>
              </a:rPr>
              <a:t>✓</a:t>
            </a:r>
            <a:r>
              <a:rPr lang="en-US" sz="1200" kern="1200" baseline="0" dirty="0" smtClean="0">
                <a:solidFill>
                  <a:schemeClr val="tx1"/>
                </a:solidFill>
                <a:effectLst/>
                <a:latin typeface="+mn-lt"/>
                <a:ea typeface="+mn-ea"/>
                <a:cs typeface="+mn-cs"/>
              </a:rPr>
              <a:t>Colin discusses multiplicative bias – useful text. </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D33B413-C876-CF4D-8032-0BE768708CBD}" type="slidenum">
              <a:rPr lang="en-US" smtClean="0"/>
              <a:t>1</a:t>
            </a:fld>
            <a:endParaRPr lang="en-US"/>
          </a:p>
        </p:txBody>
      </p:sp>
    </p:spTree>
    <p:extLst>
      <p:ext uri="{BB962C8B-B14F-4D97-AF65-F5344CB8AC3E}">
        <p14:creationId xmlns:p14="http://schemas.microsoft.com/office/powerpoint/2010/main" val="719165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Plotting model power spectra for sources placed</a:t>
            </a:r>
            <a:r>
              <a:rPr lang="en-US" baseline="0" dirty="0" smtClean="0"/>
              <a:t> at different redshifts.</a:t>
            </a:r>
          </a:p>
          <a:p>
            <a:endParaRPr lang="en-US" baseline="0" dirty="0" smtClean="0"/>
          </a:p>
          <a:p>
            <a:r>
              <a:rPr lang="en-US" baseline="0" dirty="0" smtClean="0"/>
              <a:t> </a:t>
            </a:r>
            <a:r>
              <a:rPr lang="en-US" dirty="0" smtClean="0"/>
              <a:t>If you look at the </a:t>
            </a:r>
            <a:r>
              <a:rPr lang="en-US" i="1" dirty="0" smtClean="0"/>
              <a:t>amplitude</a:t>
            </a:r>
            <a:r>
              <a:rPr lang="en-US" i="1" baseline="0" dirty="0" smtClean="0"/>
              <a:t> </a:t>
            </a:r>
            <a:r>
              <a:rPr lang="en-US" i="0" baseline="0" dirty="0" smtClean="0"/>
              <a:t>of the cross-spectrum, it increases hugely on shifting from Z~0.5 -&gt; Z~2 (factor of 7 in cross-spectrum). Physically this is because the photons being emitted by the source galaxies pass more dark matter fluctuations, are deflected by more potential wells, on their path to our telescopes, and this increases the variance in the deflection angle. (mention increased correlation next slide)</a:t>
            </a:r>
          </a:p>
          <a:p>
            <a:endParaRPr lang="en-US" i="0" baseline="0" dirty="0" smtClean="0"/>
          </a:p>
          <a:p>
            <a:r>
              <a:rPr lang="en-US" baseline="0" dirty="0" smtClean="0"/>
              <a:t>Peak moves to right at higher redshift since the typical lenses are more distant, so subtend a smaller angle on the sky.</a:t>
            </a:r>
            <a:endParaRPr lang="en-US" i="0" baseline="0" dirty="0" smtClean="0"/>
          </a:p>
          <a:p>
            <a:endParaRPr lang="en-US" i="0" baseline="0" dirty="0" smtClean="0"/>
          </a:p>
          <a:p>
            <a:r>
              <a:rPr lang="en-US" i="0" baseline="0" dirty="0" smtClean="0"/>
              <a:t>Peak in cross-spec? Remember the cross-spec is a projection of the matter power spectrum! Same reason there’s a peak in the power spec: low ell -&gt; low k (large modes) -&gt; suppressed by power spec, high ell -&gt; high k (small modes) -&gt; suppressed by power spec. </a:t>
            </a:r>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10</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look at the </a:t>
            </a:r>
            <a:r>
              <a:rPr lang="en-US" i="1" dirty="0" smtClean="0"/>
              <a:t>amplitude</a:t>
            </a:r>
            <a:r>
              <a:rPr lang="en-US" i="1" baseline="0" dirty="0" smtClean="0"/>
              <a:t> </a:t>
            </a:r>
            <a:r>
              <a:rPr lang="en-US" i="0" baseline="0" dirty="0" smtClean="0"/>
              <a:t>of the cross-spectrum, it increases hugely on shifting from Z~0.5 -&gt; Z~2 (factor of 3 in cross-spectrum). </a:t>
            </a:r>
          </a:p>
          <a:p>
            <a:endParaRPr lang="en-US" i="0" baseline="0" dirty="0" smtClean="0"/>
          </a:p>
          <a:p>
            <a:r>
              <a:rPr lang="en-US" i="0" baseline="0" dirty="0" smtClean="0"/>
              <a:t>Why increased correlation at large-scales? Well there you’re really picking up </a:t>
            </a:r>
            <a:r>
              <a:rPr lang="en-US" i="1" baseline="0" dirty="0" smtClean="0"/>
              <a:t>nearby </a:t>
            </a:r>
            <a:r>
              <a:rPr lang="en-US" i="0" baseline="0" dirty="0" smtClean="0"/>
              <a:t>lenses, which are common to the galaxies and the CMB (clearly lenses, i.e. DM blobs) at redshifts higher than the sources do no affect the galaxies but do so the CMB. Why does large scale </a:t>
            </a:r>
            <a:r>
              <a:rPr lang="en-US" i="0" baseline="0" dirty="0" smtClean="0">
                <a:sym typeface="Wingdings"/>
              </a:rPr>
              <a:t> nearby? Well the typical size of the lenses (given by the peak o are a slowly varying function in redshift</a:t>
            </a:r>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11</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Hu and Okamoto quadratic estimator. </a:t>
            </a:r>
          </a:p>
          <a:p>
            <a:r>
              <a:rPr lang="en-GB" baseline="0" dirty="0" smtClean="0"/>
              <a:t>Lensing introduces non-</a:t>
            </a:r>
            <a:r>
              <a:rPr lang="en-GB" baseline="0" dirty="0" err="1" smtClean="0"/>
              <a:t>Gaussianity</a:t>
            </a:r>
            <a:r>
              <a:rPr lang="en-GB" baseline="0" dirty="0" smtClean="0"/>
              <a:t> into the CMB Temperature and polarisation maps.</a:t>
            </a:r>
          </a:p>
          <a:p>
            <a:endParaRPr lang="en-GB" baseline="0" dirty="0" smtClean="0"/>
          </a:p>
          <a:p>
            <a:r>
              <a:rPr lang="en-GB" baseline="0" dirty="0" smtClean="0"/>
              <a:t>Define unbiased estimator – account for non-trivial window function. </a:t>
            </a:r>
          </a:p>
          <a:p>
            <a:endParaRPr lang="en-GB" baseline="0" dirty="0" smtClean="0"/>
          </a:p>
          <a:p>
            <a:r>
              <a:rPr lang="en-GB" baseline="0" dirty="0" smtClean="0"/>
              <a:t>Maps </a:t>
            </a:r>
            <a:r>
              <a:rPr lang="en-GB" baseline="0" dirty="0" smtClean="0">
                <a:sym typeface="Wingdings"/>
              </a:rPr>
              <a:t> FFT  Cross spectrum estimator  Data cross-spectrum. </a:t>
            </a:r>
            <a:endParaRPr lang="en-GB" baseline="0" dirty="0" smtClean="0"/>
          </a:p>
          <a:p>
            <a:r>
              <a:rPr lang="en-GB" baseline="0" dirty="0" smtClean="0"/>
              <a:t>Have a slide on CMB lensing and a slide on gal lensing (KS estimator) in case of questions. Also intrinsic dispersion of ellipticity. Derivatives of lensing potential. </a:t>
            </a:r>
          </a:p>
          <a:p>
            <a:endParaRPr lang="en-GB" baseline="0" dirty="0" smtClean="0"/>
          </a:p>
          <a:p>
            <a:r>
              <a:rPr lang="en-GB" baseline="0" dirty="0" smtClean="0"/>
              <a:t>Also slide on the cross-spectrum estimator. </a:t>
            </a:r>
          </a:p>
          <a:p>
            <a:endParaRPr lang="en-GB" baseline="0" dirty="0" smtClean="0"/>
          </a:p>
          <a:p>
            <a:r>
              <a:rPr lang="en-GB" baseline="0" dirty="0" smtClean="0"/>
              <a:t>After you’ve constructed your lensing maps, it’s probably been a struggle, so I recommend you have a break and a cup of tea. </a:t>
            </a:r>
          </a:p>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langle</a:t>
            </a:r>
            <a:r>
              <a:rPr lang="en-US" sz="1200" kern="1200" dirty="0" smtClean="0">
                <a:solidFill>
                  <a:schemeClr val="tx1"/>
                </a:solidFill>
                <a:latin typeface="+mn-lt"/>
                <a:ea typeface="+mn-ea"/>
                <a:cs typeface="+mn-cs"/>
              </a:rPr>
              <a:t> \tilde{T}(\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\tilde{T}(\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a:t>
            </a:r>
            <a:r>
              <a:rPr lang="en-US" sz="1200" kern="1200" dirty="0" err="1" smtClean="0">
                <a:solidFill>
                  <a:schemeClr val="tx1"/>
                </a:solidFill>
                <a:latin typeface="+mn-lt"/>
                <a:ea typeface="+mn-ea"/>
                <a:cs typeface="+mn-cs"/>
              </a:rPr>
              <a:t>rangle</a:t>
            </a:r>
            <a:r>
              <a:rPr lang="en-US" sz="1200" kern="1200" dirty="0" smtClean="0">
                <a:solidFill>
                  <a:schemeClr val="tx1"/>
                </a:solidFill>
                <a:latin typeface="+mn-lt"/>
                <a:ea typeface="+mn-ea"/>
                <a:cs typeface="+mn-cs"/>
              </a:rPr>
              <a:t> = (2\pi)^2 \delta(\</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 \</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C_\ell^{TT}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langle</a:t>
            </a:r>
            <a:r>
              <a:rPr lang="en-US" sz="1200" kern="1200" dirty="0" smtClean="0">
                <a:solidFill>
                  <a:schemeClr val="tx1"/>
                </a:solidFill>
                <a:latin typeface="+mn-lt"/>
                <a:ea typeface="+mn-ea"/>
                <a:cs typeface="+mn-cs"/>
              </a:rPr>
              <a:t> 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a:t>
            </a:r>
            <a:r>
              <a:rPr lang="en-US" sz="1200" kern="1200" dirty="0" err="1" smtClean="0">
                <a:solidFill>
                  <a:schemeClr val="tx1"/>
                </a:solidFill>
                <a:latin typeface="+mn-lt"/>
                <a:ea typeface="+mn-ea"/>
                <a:cs typeface="+mn-cs"/>
              </a:rPr>
              <a:t>rangle</a:t>
            </a:r>
            <a:r>
              <a:rPr lang="en-US" sz="1200" kern="1200" dirty="0" smtClean="0">
                <a:solidFill>
                  <a:schemeClr val="tx1"/>
                </a:solidFill>
                <a:latin typeface="+mn-lt"/>
                <a:ea typeface="+mn-ea"/>
                <a:cs typeface="+mn-cs"/>
              </a:rPr>
              <a:t> = f( \</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 \kappa( \</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{\ell + \ell'} )</a:t>
            </a:r>
          </a:p>
          <a:p>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12</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p>
          <a:p>
            <a:r>
              <a:rPr lang="en-US" dirty="0" smtClean="0"/>
              <a:t>4.2 sigma results.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120 sq. deg.</a:t>
            </a:r>
            <a:r>
              <a:rPr lang="en-US" baseline="0" dirty="0" smtClean="0"/>
              <a:t> </a:t>
            </a:r>
            <a:r>
              <a:rPr lang="en-US" sz="1200" kern="1200" dirty="0" smtClean="0">
                <a:solidFill>
                  <a:schemeClr val="tx1"/>
                </a:solidFill>
                <a:effectLst/>
                <a:latin typeface="+mn-lt"/>
                <a:ea typeface="+mn-ea"/>
                <a:cs typeface="+mn-cs"/>
              </a:rPr>
              <a:t>Canada-France-Hawaii Telescope Stripe 82 Survey, overlapping with lensing from the Atacama Cosmology telescope (include some slides</a:t>
            </a:r>
            <a:r>
              <a:rPr lang="en-US" sz="1200" kern="1200" baseline="0" dirty="0" smtClean="0">
                <a:solidFill>
                  <a:schemeClr val="tx1"/>
                </a:solidFill>
                <a:effectLst/>
                <a:latin typeface="+mn-lt"/>
                <a:ea typeface="+mn-ea"/>
                <a:cs typeface="+mn-cs"/>
              </a:rPr>
              <a:t> at the end on ACT).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Liu.</a:t>
            </a:r>
            <a:r>
              <a:rPr lang="en-US" baseline="0" dirty="0" smtClean="0"/>
              <a:t>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13</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p>
          <a:p>
            <a:r>
              <a:rPr lang="en-US" dirty="0" smtClean="0"/>
              <a:t>4.2 sigma results.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120 sq. deg.</a:t>
            </a:r>
            <a:r>
              <a:rPr lang="en-US" baseline="0" dirty="0" smtClean="0"/>
              <a:t> </a:t>
            </a:r>
            <a:r>
              <a:rPr lang="en-US" sz="1200" kern="1200" dirty="0" smtClean="0">
                <a:solidFill>
                  <a:schemeClr val="tx1"/>
                </a:solidFill>
                <a:effectLst/>
                <a:latin typeface="+mn-lt"/>
                <a:ea typeface="+mn-ea"/>
                <a:cs typeface="+mn-cs"/>
              </a:rPr>
              <a:t>Canada-France-Hawaii Telescope Stripe 82 Survey, overlapping with lensing from the Atacama Cosmology telescope (include some slides</a:t>
            </a:r>
            <a:r>
              <a:rPr lang="en-US" sz="1200" kern="1200" baseline="0" dirty="0" smtClean="0">
                <a:solidFill>
                  <a:schemeClr val="tx1"/>
                </a:solidFill>
                <a:effectLst/>
                <a:latin typeface="+mn-lt"/>
                <a:ea typeface="+mn-ea"/>
                <a:cs typeface="+mn-cs"/>
              </a:rPr>
              <a:t> at the end on ACT).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Liu.</a:t>
            </a:r>
            <a:r>
              <a:rPr lang="en-US" baseline="0" dirty="0" smtClean="0"/>
              <a:t>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14</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p>
          <a:p>
            <a:r>
              <a:rPr lang="en-US" dirty="0" smtClean="0"/>
              <a:t>4.2 sigma results.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120 sq. deg.</a:t>
            </a:r>
            <a:r>
              <a:rPr lang="en-US" baseline="0" dirty="0" smtClean="0"/>
              <a:t> </a:t>
            </a:r>
            <a:r>
              <a:rPr lang="en-US" sz="1200" kern="1200" dirty="0" smtClean="0">
                <a:solidFill>
                  <a:schemeClr val="tx1"/>
                </a:solidFill>
                <a:effectLst/>
                <a:latin typeface="+mn-lt"/>
                <a:ea typeface="+mn-ea"/>
                <a:cs typeface="+mn-cs"/>
              </a:rPr>
              <a:t>Canada-France-Hawaii Telescope Stripe 82 Survey, overlapping with lensing from the Atacama Cosmology telescope (include some slides</a:t>
            </a:r>
            <a:r>
              <a:rPr lang="en-US" sz="1200" kern="1200" baseline="0" dirty="0" smtClean="0">
                <a:solidFill>
                  <a:schemeClr val="tx1"/>
                </a:solidFill>
                <a:effectLst/>
                <a:latin typeface="+mn-lt"/>
                <a:ea typeface="+mn-ea"/>
                <a:cs typeface="+mn-cs"/>
              </a:rPr>
              <a:t> at the end on ACT).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Describe the grey</a:t>
            </a:r>
            <a:r>
              <a:rPr lang="en-US" baseline="0" dirty="0" smtClean="0"/>
              <a:t> and the white.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0.3% of the sky. Highly masked. </a:t>
            </a:r>
            <a:endParaRPr lang="en-US" dirty="0" smtClean="0"/>
          </a:p>
          <a:p>
            <a:r>
              <a:rPr lang="en-US" dirty="0" smtClean="0"/>
              <a:t>Liu.</a:t>
            </a:r>
            <a:r>
              <a:rPr lang="en-US" baseline="0" dirty="0" smtClean="0"/>
              <a:t>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15</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p>
          <a:p>
            <a:r>
              <a:rPr lang="en-US" dirty="0" smtClean="0"/>
              <a:t>4.2 sigma results.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120 sq. deg.</a:t>
            </a:r>
            <a:r>
              <a:rPr lang="en-US" baseline="0" dirty="0" smtClean="0"/>
              <a:t> </a:t>
            </a:r>
            <a:r>
              <a:rPr lang="en-US" sz="1200" kern="1200" dirty="0" smtClean="0">
                <a:solidFill>
                  <a:schemeClr val="tx1"/>
                </a:solidFill>
                <a:effectLst/>
                <a:latin typeface="+mn-lt"/>
                <a:ea typeface="+mn-ea"/>
                <a:cs typeface="+mn-cs"/>
              </a:rPr>
              <a:t>Canada-France-Hawaii Telescope Stripe 82 Survey, overlapping with lensing from the Atacama Cosmology telescope (include some slides</a:t>
            </a:r>
            <a:r>
              <a:rPr lang="en-US" sz="1200" kern="1200" baseline="0" dirty="0" smtClean="0">
                <a:solidFill>
                  <a:schemeClr val="tx1"/>
                </a:solidFill>
                <a:effectLst/>
                <a:latin typeface="+mn-lt"/>
                <a:ea typeface="+mn-ea"/>
                <a:cs typeface="+mn-cs"/>
              </a:rPr>
              <a:t> at the end on ACT).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High redshift tail –</a:t>
            </a:r>
            <a:r>
              <a:rPr lang="en-US" baseline="0" dirty="0" smtClean="0"/>
              <a:t> redshifts most uncertain here, but this is significant for the cross-spectrum due to shape of the CMB lensing kernel. </a:t>
            </a:r>
            <a:endParaRPr lang="en-US" dirty="0" smtClean="0"/>
          </a:p>
          <a:p>
            <a:r>
              <a:rPr lang="en-US" dirty="0" smtClean="0"/>
              <a:t>Liu.</a:t>
            </a:r>
            <a:r>
              <a:rPr lang="en-US" baseline="0" dirty="0" smtClean="0"/>
              <a:t>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16</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p>
          <a:p>
            <a:r>
              <a:rPr lang="en-US" dirty="0" smtClean="0"/>
              <a:t>4.2 sigma results.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120 sq. deg.</a:t>
            </a:r>
            <a:r>
              <a:rPr lang="en-US" baseline="0" dirty="0" smtClean="0"/>
              <a:t> </a:t>
            </a:r>
            <a:r>
              <a:rPr lang="en-US" sz="1200" kern="1200" dirty="0" smtClean="0">
                <a:solidFill>
                  <a:schemeClr val="tx1"/>
                </a:solidFill>
                <a:effectLst/>
                <a:latin typeface="+mn-lt"/>
                <a:ea typeface="+mn-ea"/>
                <a:cs typeface="+mn-cs"/>
              </a:rPr>
              <a:t>Canada-France-Hawaii Telescope Stripe 82 Survey, overlapping with lensing from the Atacama Cosmology telescope (include some slides</a:t>
            </a:r>
            <a:r>
              <a:rPr lang="en-US" sz="1200" kern="1200" baseline="0" dirty="0" smtClean="0">
                <a:solidFill>
                  <a:schemeClr val="tx1"/>
                </a:solidFill>
                <a:effectLst/>
                <a:latin typeface="+mn-lt"/>
                <a:ea typeface="+mn-ea"/>
                <a:cs typeface="+mn-cs"/>
              </a:rPr>
              <a:t> at the end on ACT).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High redshift tail –</a:t>
            </a:r>
            <a:r>
              <a:rPr lang="en-US" baseline="0" dirty="0" smtClean="0"/>
              <a:t> redshifts most uncertain here, but this is significant for the cross-spectrum due to shape of the CMB </a:t>
            </a:r>
            <a:r>
              <a:rPr lang="en-US" baseline="0" smtClean="0"/>
              <a:t>lensing kernel. </a:t>
            </a:r>
            <a:endParaRPr lang="en-US" dirty="0" smtClean="0"/>
          </a:p>
          <a:p>
            <a:r>
              <a:rPr lang="en-US" dirty="0" smtClean="0"/>
              <a:t>Liu.</a:t>
            </a:r>
            <a:r>
              <a:rPr lang="en-US" baseline="0" dirty="0" smtClean="0"/>
              <a:t>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17</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p>
          <a:p>
            <a:r>
              <a:rPr lang="en-US" dirty="0" smtClean="0"/>
              <a:t>4.2 sigma results.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120 sq. deg.</a:t>
            </a:r>
            <a:r>
              <a:rPr lang="en-US" baseline="0" dirty="0" smtClean="0"/>
              <a:t> </a:t>
            </a:r>
            <a:r>
              <a:rPr lang="en-US" sz="1200" kern="1200" dirty="0" smtClean="0">
                <a:solidFill>
                  <a:schemeClr val="tx1"/>
                </a:solidFill>
                <a:effectLst/>
                <a:latin typeface="+mn-lt"/>
                <a:ea typeface="+mn-ea"/>
                <a:cs typeface="+mn-cs"/>
              </a:rPr>
              <a:t>Canada-France-Hawaii Telescope Stripe 82 Survey, overlapping with lensing from the Atacama Cosmology telescope (include some slides</a:t>
            </a:r>
            <a:r>
              <a:rPr lang="en-US" sz="1200" kern="1200" baseline="0" dirty="0" smtClean="0">
                <a:solidFill>
                  <a:schemeClr val="tx1"/>
                </a:solidFill>
                <a:effectLst/>
                <a:latin typeface="+mn-lt"/>
                <a:ea typeface="+mn-ea"/>
                <a:cs typeface="+mn-cs"/>
              </a:rPr>
              <a:t> at the end on ACT).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fields (W1</a:t>
            </a:r>
            <a:r>
              <a:rPr lang="en-US" sz="1200" kern="1200" baseline="0" dirty="0" smtClean="0">
                <a:solidFill>
                  <a:schemeClr val="tx1"/>
                </a:solidFill>
                <a:effectLst/>
                <a:latin typeface="+mn-lt"/>
                <a:ea typeface="+mn-ea"/>
                <a:cs typeface="+mn-cs"/>
              </a:rPr>
              <a:t> – 4), combine results.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High redshift tail –</a:t>
            </a:r>
            <a:r>
              <a:rPr lang="en-US" baseline="0" dirty="0" smtClean="0"/>
              <a:t> redshifts most uncertain here, but this is significant for the cross-spectrum due to shape of the CMB lensing kernel. </a:t>
            </a:r>
            <a:endParaRPr lang="en-US" dirty="0" smtClean="0"/>
          </a:p>
          <a:p>
            <a:r>
              <a:rPr lang="en-US" dirty="0" smtClean="0"/>
              <a:t>Liu</a:t>
            </a:r>
            <a:r>
              <a:rPr lang="en-US" baseline="0" dirty="0" smtClean="0"/>
              <a:t> &amp; Hill: Result much lower than expected. (Hand was also slightly low)</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18</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pictures</a:t>
            </a:r>
            <a:r>
              <a:rPr lang="en-US" baseline="0" dirty="0" smtClean="0"/>
              <a:t> – systematics are a BAD THING AND WE DON’T LIKE THEM!</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IAs affect gal lensing but not CMB, so, again cross-spectrum is a useful calibrator (when use the same galaxy population for gal lensing auto and cross).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of these might explain low value</a:t>
            </a:r>
            <a:r>
              <a:rPr lang="en-US" sz="1200" kern="1200" baseline="0" dirty="0" smtClean="0">
                <a:solidFill>
                  <a:schemeClr val="tx1"/>
                </a:solidFill>
                <a:effectLst/>
                <a:latin typeface="+mn-lt"/>
                <a:ea typeface="+mn-ea"/>
                <a:cs typeface="+mn-cs"/>
              </a:rPr>
              <a:t> for amplitude in Liu (but, given error bar, could also be a fluctuation, will some of these effects possibly folded in.)</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Bonnet</a:t>
            </a:r>
            <a:r>
              <a:rPr lang="en-US" sz="1200" kern="1200" baseline="0" dirty="0" smtClean="0">
                <a:solidFill>
                  <a:schemeClr val="tx1"/>
                </a:solidFill>
                <a:effectLst/>
                <a:latin typeface="+mn-lt"/>
                <a:ea typeface="+mn-ea"/>
                <a:cs typeface="+mn-cs"/>
              </a:rPr>
              <a:t> et al. (2015) consider the bias coming from redshift distribution uncertainties. Best thing to do would be sample the gal-by-gal p(z) </a:t>
            </a:r>
            <a:r>
              <a:rPr lang="en-US" sz="1200" kern="1200" baseline="0" dirty="0" err="1" smtClean="0">
                <a:solidFill>
                  <a:schemeClr val="tx1"/>
                </a:solidFill>
                <a:effectLst/>
                <a:latin typeface="+mn-lt"/>
                <a:ea typeface="+mn-ea"/>
                <a:cs typeface="+mn-cs"/>
              </a:rPr>
              <a:t>simulataneously</a:t>
            </a:r>
            <a:r>
              <a:rPr lang="en-US" sz="1200" kern="1200" baseline="0" dirty="0" smtClean="0">
                <a:solidFill>
                  <a:schemeClr val="tx1"/>
                </a:solidFill>
                <a:effectLst/>
                <a:latin typeface="+mn-lt"/>
                <a:ea typeface="+mn-ea"/>
                <a:cs typeface="+mn-cs"/>
              </a:rPr>
              <a:t> to parameter inference.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Bonnett</a:t>
            </a:r>
            <a:r>
              <a:rPr lang="en-US" sz="1200" kern="1200" baseline="0" dirty="0" smtClean="0">
                <a:solidFill>
                  <a:schemeClr val="tx1"/>
                </a:solidFill>
                <a:effectLst/>
                <a:latin typeface="+mn-lt"/>
                <a:ea typeface="+mn-ea"/>
                <a:cs typeface="+mn-cs"/>
              </a:rPr>
              <a:t> et al. (2015, </a:t>
            </a:r>
            <a:r>
              <a:rPr lang="en-US" sz="1200" b="1" kern="1200" dirty="0" smtClean="0">
                <a:solidFill>
                  <a:schemeClr val="tx1"/>
                </a:solidFill>
                <a:latin typeface="+mn-lt"/>
                <a:ea typeface="+mn-ea"/>
                <a:cs typeface="+mn-cs"/>
              </a:rPr>
              <a:t>1507.05909) </a:t>
            </a:r>
            <a:r>
              <a:rPr lang="en-US" sz="1200" kern="1200" baseline="0" dirty="0" smtClean="0">
                <a:solidFill>
                  <a:schemeClr val="tx1"/>
                </a:solidFill>
                <a:effectLst/>
                <a:latin typeface="+mn-lt"/>
                <a:ea typeface="+mn-ea"/>
                <a:cs typeface="+mn-cs"/>
              </a:rPr>
              <a:t>look at the bias which using an incorrect </a:t>
            </a:r>
            <a:r>
              <a:rPr lang="en-US" sz="1200" kern="1200" baseline="0" dirty="0" err="1" smtClean="0">
                <a:solidFill>
                  <a:schemeClr val="tx1"/>
                </a:solidFill>
                <a:effectLst/>
                <a:latin typeface="+mn-lt"/>
                <a:ea typeface="+mn-ea"/>
                <a:cs typeface="+mn-cs"/>
              </a:rPr>
              <a:t>dndz</a:t>
            </a:r>
            <a:r>
              <a:rPr lang="en-US" sz="1200" kern="1200" baseline="0" dirty="0" smtClean="0">
                <a:solidFill>
                  <a:schemeClr val="tx1"/>
                </a:solidFill>
                <a:effectLst/>
                <a:latin typeface="+mn-lt"/>
                <a:ea typeface="+mn-ea"/>
                <a:cs typeface="+mn-cs"/>
              </a:rPr>
              <a:t> can give. Find 3% bias on sigma8 (~&lt;1 sigma on sigma8 in their cosmological analysis.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Multiplicative bias can be controlled (calibrated) by including the cross-correlation (~2%  for survey specs used in Das, </a:t>
            </a:r>
            <a:r>
              <a:rPr lang="en-US" sz="1200" kern="1200" baseline="0" dirty="0" err="1" smtClean="0">
                <a:solidFill>
                  <a:schemeClr val="tx1"/>
                </a:solidFill>
                <a:effectLst/>
                <a:latin typeface="+mn-lt"/>
                <a:ea typeface="+mn-ea"/>
                <a:cs typeface="+mn-cs"/>
              </a:rPr>
              <a:t>Errard</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Spergel</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High redshift tail –</a:t>
            </a:r>
            <a:r>
              <a:rPr lang="en-US" baseline="0" dirty="0" smtClean="0"/>
              <a:t> redshifts most uncertain here, but this is significant for the cross-spectrum due to shape of the CMB lensing kernel. </a:t>
            </a:r>
            <a:endParaRPr lang="en-US" dirty="0" smtClean="0"/>
          </a:p>
          <a:p>
            <a:r>
              <a:rPr lang="en-US" dirty="0" smtClean="0"/>
              <a:t>Liu</a:t>
            </a:r>
            <a:r>
              <a:rPr lang="en-US" baseline="0" dirty="0" smtClean="0"/>
              <a:t> &amp; Hill: Result much lower than expected. (Hand was also slightly low).</a:t>
            </a:r>
          </a:p>
          <a:p>
            <a:endParaRPr lang="en-US" baseline="0" dirty="0" smtClean="0"/>
          </a:p>
          <a:p>
            <a:r>
              <a:rPr lang="en-US" baseline="0" dirty="0" smtClean="0"/>
              <a:t>Only two papers so far which measure the cross-correlation. </a:t>
            </a:r>
          </a:p>
          <a:p>
            <a:endParaRPr lang="en-US" baseline="0" dirty="0" smtClean="0"/>
          </a:p>
          <a:p>
            <a:r>
              <a:rPr lang="en-US" baseline="0" dirty="0" smtClean="0"/>
              <a:t>Multiplicative bias (1+m): linear for the cross, quadratic for the auto. 	 </a:t>
            </a:r>
          </a:p>
          <a:p>
            <a:endParaRPr lang="en-US" baseline="0" dirty="0" smtClean="0"/>
          </a:p>
          <a:p>
            <a:r>
              <a:rPr lang="en-US" baseline="0" dirty="0" smtClean="0"/>
              <a:t>Many of these systematics effects are common to gal auto and cross, but come in as different factors. Hence the power of cross-</a:t>
            </a:r>
            <a:r>
              <a:rPr lang="en-US" baseline="0" dirty="0" err="1" smtClean="0"/>
              <a:t>corr</a:t>
            </a:r>
            <a:r>
              <a:rPr lang="en-US" baseline="0" dirty="0" smtClean="0"/>
              <a:t> as a calibrator. </a:t>
            </a:r>
          </a:p>
          <a:p>
            <a:endParaRPr lang="en-US"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19</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Hope</a:t>
            </a:r>
            <a:r>
              <a:rPr lang="en-US" sz="1200" baseline="0" dirty="0" smtClean="0"/>
              <a:t>fully will have convinced you this is a worthwhile cosmological observable, and why you should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Cross-correlations in vogue: hopefully this talk will go someway to convincing you why.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Cover some galaxy lensing and CMB lensing, since no-one else is looking like they will! Lensing in general, actually. The </a:t>
            </a:r>
            <a:r>
              <a:rPr lang="en-US" sz="1200" kern="1200" baseline="0" dirty="0" err="1" smtClean="0">
                <a:solidFill>
                  <a:schemeClr val="tx1"/>
                </a:solidFill>
                <a:effectLst/>
                <a:latin typeface="+mn-lt"/>
                <a:ea typeface="+mn-ea"/>
                <a:cs typeface="+mn-cs"/>
              </a:rPr>
              <a:t>lewis</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challinor</a:t>
            </a:r>
            <a:r>
              <a:rPr lang="en-US" sz="1200" kern="1200" baseline="0" dirty="0" smtClean="0">
                <a:solidFill>
                  <a:schemeClr val="tx1"/>
                </a:solidFill>
                <a:effectLst/>
                <a:latin typeface="+mn-lt"/>
                <a:ea typeface="+mn-ea"/>
                <a:cs typeface="+mn-cs"/>
              </a:rPr>
              <a:t> plot -&gt; lens equation.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I’ll finish, unsurprisingly, with my conclusion. </a:t>
            </a:r>
            <a:endParaRPr lang="en-US" sz="1200" dirty="0" smtClean="0"/>
          </a:p>
        </p:txBody>
      </p:sp>
      <p:sp>
        <p:nvSpPr>
          <p:cNvPr id="4" name="Slide Number Placeholder 3"/>
          <p:cNvSpPr>
            <a:spLocks noGrp="1"/>
          </p:cNvSpPr>
          <p:nvPr>
            <p:ph type="sldNum" sz="quarter" idx="10"/>
          </p:nvPr>
        </p:nvSpPr>
        <p:spPr/>
        <p:txBody>
          <a:bodyPr/>
          <a:lstStyle/>
          <a:p>
            <a:fld id="{FD33B413-C876-CF4D-8032-0BE768708CBD}" type="slidenum">
              <a:rPr lang="en-US" smtClean="0"/>
              <a:t>2</a:t>
            </a:fld>
            <a:endParaRPr lang="en-US"/>
          </a:p>
        </p:txBody>
      </p:sp>
    </p:spTree>
    <p:extLst>
      <p:ext uri="{BB962C8B-B14F-4D97-AF65-F5344CB8AC3E}">
        <p14:creationId xmlns:p14="http://schemas.microsoft.com/office/powerpoint/2010/main" val="1481332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SPT-3G: 2500</a:t>
            </a:r>
            <a:r>
              <a:rPr lang="en-US" baseline="0" dirty="0" smtClean="0"/>
              <a:t> deg^2</a:t>
            </a:r>
            <a:endParaRPr lang="en-US" sz="1200" dirty="0" smtClean="0"/>
          </a:p>
          <a:p>
            <a:endParaRPr lang="en-US" baseline="0" dirty="0" smtClean="0"/>
          </a:p>
          <a:p>
            <a:endParaRPr lang="en-US" baseline="0" dirty="0" smtClean="0"/>
          </a:p>
          <a:p>
            <a:r>
              <a:rPr lang="en-US" baseline="0" dirty="0" smtClean="0"/>
              <a:t>Compare to the state of the art 4.2 sigma. So much more to be done with respect to this cosmological observable, which is what makes it exciting. </a:t>
            </a:r>
            <a:endParaRPr lang="en-US" baseline="0"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20</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full analysis will </a:t>
            </a:r>
            <a:r>
              <a:rPr lang="en-US" dirty="0" err="1" smtClean="0"/>
              <a:t>si</a:t>
            </a:r>
            <a:r>
              <a:rPr lang="en-US" dirty="0" smtClean="0"/>
              <a:t>- </a:t>
            </a:r>
            <a:r>
              <a:rPr lang="en-US" dirty="0" err="1" smtClean="0"/>
              <a:t>multaneously</a:t>
            </a:r>
            <a:r>
              <a:rPr lang="en-US" dirty="0" smtClean="0"/>
              <a:t> estimate the three power spectra, marginalizing over uncertainty in the redshift distribution and cosmology (Pearson &amp; Zahn 2014). With current data there are strong degeneracies in the cross-spectrum amplitude between sources from different redshifts. The shape of the power spectra contains information about the bias evolution, and larger, more sensitive surveys will allow us to break these degeneracies. </a:t>
            </a:r>
          </a:p>
          <a:p>
            <a:endParaRPr lang="en-US" baseline="0" dirty="0" smtClean="0"/>
          </a:p>
          <a:p>
            <a:r>
              <a:rPr lang="en-US" sz="1200" dirty="0" smtClean="0"/>
              <a:t>Precision astrophysics and cosmology </a:t>
            </a:r>
            <a:endParaRPr lang="en-US" baseline="0"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21</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full analysis will </a:t>
            </a:r>
            <a:r>
              <a:rPr lang="en-US" dirty="0" err="1" smtClean="0"/>
              <a:t>si</a:t>
            </a:r>
            <a:r>
              <a:rPr lang="en-US" dirty="0" smtClean="0"/>
              <a:t>- </a:t>
            </a:r>
            <a:r>
              <a:rPr lang="en-US" dirty="0" err="1" smtClean="0"/>
              <a:t>multaneously</a:t>
            </a:r>
            <a:r>
              <a:rPr lang="en-US" dirty="0" smtClean="0"/>
              <a:t> estimate the three power spectra, marginalizing over uncertainty in the redshift distribution and cosmology (Pearson &amp; Zahn 2014). With current data there are strong degeneracies in the cross-spectrum amplitude between sources from different redshifts. The shape of the power spectra contains information about the bias evolution, and larger, more sensitive surveys will allow us to break these degeneracies. </a:t>
            </a:r>
          </a:p>
          <a:p>
            <a:endParaRPr lang="en-US" baseline="0" dirty="0" smtClean="0"/>
          </a:p>
          <a:p>
            <a:r>
              <a:rPr lang="en-US" sz="1200" smtClean="0"/>
              <a:t>Precision </a:t>
            </a:r>
            <a:r>
              <a:rPr lang="en-US" sz="1200" dirty="0" smtClean="0"/>
              <a:t>astrophysics and cosmology </a:t>
            </a:r>
            <a:endParaRPr lang="en-US" baseline="0"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22</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full analysis will </a:t>
            </a:r>
            <a:r>
              <a:rPr lang="en-US" dirty="0" smtClean="0"/>
              <a:t>simultaneously </a:t>
            </a:r>
            <a:r>
              <a:rPr lang="en-US" dirty="0" smtClean="0"/>
              <a:t>estimate the three power spectra, marginalizing over uncertainty in the redshift distribution and cosmology (Pearson &amp; Zahn 2014). With current data there are strong degeneracies in the cross-spectrum amplitude between sources from different redshifts. The shape of the power spectra contains information about the bias evolution, and larger, more sensitive surveys will allow us to break these degeneracies. </a:t>
            </a:r>
          </a:p>
          <a:p>
            <a:endParaRPr lang="en-US" baseline="0" dirty="0" smtClean="0"/>
          </a:p>
          <a:p>
            <a:r>
              <a:rPr lang="en-US" sz="1200" dirty="0" smtClean="0"/>
              <a:t>Precision astrophysics and cosmology </a:t>
            </a:r>
            <a:endParaRPr lang="en-US" baseline="0"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23</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Wiener</a:t>
            </a:r>
            <a:r>
              <a:rPr lang="en-US" baseline="0" dirty="0" smtClean="0"/>
              <a:t> Filtered (weight the modes by their (S / N)^2)</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a:t>
            </a:r>
            <a:r>
              <a:rPr lang="en-US" dirty="0" smtClean="0"/>
              <a:t>full analysis will </a:t>
            </a:r>
            <a:r>
              <a:rPr lang="en-US" dirty="0" err="1" smtClean="0"/>
              <a:t>si</a:t>
            </a:r>
            <a:r>
              <a:rPr lang="en-US" dirty="0" smtClean="0"/>
              <a:t>- </a:t>
            </a:r>
            <a:r>
              <a:rPr lang="en-US" dirty="0" err="1" smtClean="0"/>
              <a:t>multaneously</a:t>
            </a:r>
            <a:r>
              <a:rPr lang="en-US" dirty="0" smtClean="0"/>
              <a:t> estimate the three power spectra, marginalizing over uncertainty in the redshift distribution and cosmology (Pearson &amp; Zahn 2014). With current data there are strong degeneracies in the cross-spectrum amplitude between sources from different redshifts. The shape of the power spectra contains information about the bias evolution, and larger, more sensitive surveys will allow us to break these degeneracies. </a:t>
            </a:r>
          </a:p>
          <a:p>
            <a:endParaRPr lang="en-US" baseline="0" dirty="0" smtClean="0"/>
          </a:p>
          <a:p>
            <a:r>
              <a:rPr lang="en-US" sz="1200" dirty="0" smtClean="0"/>
              <a:t>Precision astrophysics and cosmology </a:t>
            </a:r>
            <a:endParaRPr lang="en-US" baseline="0"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24</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Lensing:</a:t>
            </a:r>
          </a:p>
          <a:p>
            <a:r>
              <a:rPr lang="en-US" dirty="0" smtClean="0"/>
              <a:t>1. Smooth peaks in the power spectra</a:t>
            </a:r>
          </a:p>
          <a:p>
            <a:r>
              <a:rPr lang="en-US" dirty="0" smtClean="0"/>
              <a:t>2. Couples</a:t>
            </a:r>
            <a:r>
              <a:rPr lang="en-US" baseline="0" dirty="0" smtClean="0"/>
              <a:t> modes</a:t>
            </a:r>
            <a:endParaRPr lang="en-US" dirty="0" smtClean="0"/>
          </a:p>
          <a:p>
            <a:endParaRPr lang="en-US" dirty="0" smtClean="0"/>
          </a:p>
          <a:p>
            <a:r>
              <a:rPr lang="en-US" dirty="0" smtClean="0"/>
              <a:t>This works because the statistics of the </a:t>
            </a:r>
            <a:r>
              <a:rPr lang="en-US" i="1" dirty="0" smtClean="0"/>
              <a:t>unlensed</a:t>
            </a:r>
            <a:r>
              <a:rPr lang="en-US" dirty="0" smtClean="0"/>
              <a:t> CMB are known</a:t>
            </a:r>
            <a:r>
              <a:rPr lang="en-US" baseline="0" dirty="0" smtClean="0"/>
              <a:t> (Gaussian and uncoupled modes). </a:t>
            </a:r>
          </a:p>
          <a:p>
            <a:endParaRPr lang="en-US" baseline="0" dirty="0" smtClean="0"/>
          </a:p>
          <a:p>
            <a:r>
              <a:rPr lang="en-US" baseline="0" dirty="0" smtClean="0"/>
              <a:t>A(L) given once we demand that the estimator is unbiased i.e. the average estimate is precisely the Fourier-space map of the lensing potential</a:t>
            </a:r>
          </a:p>
          <a:p>
            <a:endParaRPr lang="en-US" baseline="0" dirty="0" smtClean="0"/>
          </a:p>
          <a:p>
            <a:r>
              <a:rPr lang="en-US" baseline="0" dirty="0" smtClean="0"/>
              <a:t>The filter F can be chosen arbitrarily, but use it to </a:t>
            </a:r>
            <a:r>
              <a:rPr lang="en-US" baseline="0" dirty="0" err="1" smtClean="0"/>
              <a:t>upweight</a:t>
            </a:r>
            <a:r>
              <a:rPr lang="en-US" baseline="0" dirty="0" smtClean="0"/>
              <a:t> pairs of modes which are strongly coupled (large pair-response function f on previous slide) </a:t>
            </a:r>
            <a:r>
              <a:rPr lang="en-US" baseline="0" dirty="0" err="1" smtClean="0"/>
              <a:t>downweight</a:t>
            </a:r>
            <a:r>
              <a:rPr lang="en-US" baseline="0" dirty="0" smtClean="0"/>
              <a:t> pairs modes which have a large variance (sample/cosmic variance or noise variance). </a:t>
            </a:r>
          </a:p>
          <a:p>
            <a:endParaRPr lang="en-US" baseline="0" dirty="0" smtClean="0"/>
          </a:p>
          <a:p>
            <a:r>
              <a:rPr lang="en-US" baseline="0" dirty="0" smtClean="0"/>
              <a:t>The deflection field and convergence are just related to \phi(L) by factors of L/</a:t>
            </a:r>
            <a:r>
              <a:rPr lang="en-US" baseline="0" dirty="0" err="1" smtClean="0"/>
              <a:t>L_i</a:t>
            </a:r>
            <a:r>
              <a:rPr lang="en-US" baseline="0" dirty="0" smtClean="0"/>
              <a:t>.</a:t>
            </a:r>
          </a:p>
          <a:p>
            <a:endParaRPr lang="en-US" baseline="0" dirty="0" smtClean="0"/>
          </a:p>
          <a:p>
            <a:r>
              <a:rPr lang="en-US" baseline="0" dirty="0" smtClean="0"/>
              <a:t>With phi(L) in hand, we obtain a noisy map of the lensing potential by inverse Fourier transforming to real-space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61CEC8-471E-A947-B846-E773C8FCA8CD}" type="slidenum">
              <a:rPr lang="en-US" smtClean="0"/>
              <a:t>25</a:t>
            </a:fld>
            <a:endParaRPr lang="en-US"/>
          </a:p>
        </p:txBody>
      </p:sp>
    </p:spTree>
    <p:extLst>
      <p:ext uri="{BB962C8B-B14F-4D97-AF65-F5344CB8AC3E}">
        <p14:creationId xmlns:p14="http://schemas.microsoft.com/office/powerpoint/2010/main" val="3661907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6m telescope, the Atacama</a:t>
            </a:r>
            <a:r>
              <a:rPr lang="en-US" baseline="0" dirty="0" smtClean="0"/>
              <a:t> Cosmology Telescope</a:t>
            </a:r>
            <a:endParaRPr lang="en-US" dirty="0" smtClean="0"/>
          </a:p>
          <a:p>
            <a:r>
              <a:rPr lang="en-US" dirty="0" smtClean="0"/>
              <a:t>Polarisation-sensitive array received first light</a:t>
            </a:r>
            <a:r>
              <a:rPr lang="en-US" baseline="0" dirty="0" smtClean="0"/>
              <a:t> in July 2013</a:t>
            </a:r>
          </a:p>
          <a:p>
            <a:r>
              <a:rPr lang="en-US" baseline="0" dirty="0" smtClean="0"/>
              <a:t>Recent paper – science </a:t>
            </a:r>
            <a:r>
              <a:rPr lang="en-US" baseline="0" dirty="0" err="1" smtClean="0"/>
              <a:t>obs</a:t>
            </a:r>
            <a:r>
              <a:rPr lang="en-US" baseline="0" dirty="0" smtClean="0"/>
              <a:t> from Sept-Dec 2013.</a:t>
            </a:r>
          </a:p>
          <a:p>
            <a:r>
              <a:rPr lang="en-US" baseline="0" dirty="0" smtClean="0"/>
              <a:t>Detection of E mode power spectrum, Resolve 6 peaks </a:t>
            </a:r>
          </a:p>
          <a:p>
            <a:r>
              <a:rPr lang="en-US" baseline="0" dirty="0" smtClean="0"/>
              <a:t>Extensive overlap with various current and planned surveys e.g. LSST, BOSS, HSC, CFHTLens, </a:t>
            </a:r>
            <a:r>
              <a:rPr lang="en-US" baseline="0" dirty="0" err="1" smtClean="0"/>
              <a:t>KiDS</a:t>
            </a:r>
            <a:r>
              <a:rPr lang="en-US" baseline="0" dirty="0" smtClean="0"/>
              <a:t> </a:t>
            </a:r>
          </a:p>
          <a:p>
            <a:r>
              <a:rPr lang="en-US" baseline="0" dirty="0" smtClean="0"/>
              <a:t>Observed in 4 fields: D1, 2, 5 and 6. T sensitivity &lt; the 3 year ACT </a:t>
            </a:r>
            <a:r>
              <a:rPr lang="en-US" baseline="0" dirty="0" err="1" smtClean="0"/>
              <a:t>obs</a:t>
            </a:r>
            <a:r>
              <a:rPr lang="en-US" baseline="0" dirty="0" smtClean="0"/>
              <a:t> after just 3months! </a:t>
            </a:r>
            <a:r>
              <a:rPr lang="en-US" baseline="0" dirty="0" err="1" smtClean="0"/>
              <a:t>AdvACT</a:t>
            </a:r>
            <a:r>
              <a:rPr lang="en-US" baseline="0" dirty="0" smtClean="0"/>
              <a:t> is the successor</a:t>
            </a:r>
          </a:p>
          <a:p>
            <a:endParaRPr lang="en-US" dirty="0"/>
          </a:p>
        </p:txBody>
      </p:sp>
      <p:sp>
        <p:nvSpPr>
          <p:cNvPr id="4" name="Slide Number Placeholder 3"/>
          <p:cNvSpPr>
            <a:spLocks noGrp="1"/>
          </p:cNvSpPr>
          <p:nvPr>
            <p:ph type="sldNum" sz="quarter" idx="10"/>
          </p:nvPr>
        </p:nvSpPr>
        <p:spPr/>
        <p:txBody>
          <a:bodyPr/>
          <a:lstStyle/>
          <a:p>
            <a:fld id="{FD33B413-C876-CF4D-8032-0BE768708CBD}" type="slidenum">
              <a:rPr lang="en-US" smtClean="0"/>
              <a:t>26</a:t>
            </a:fld>
            <a:endParaRPr lang="en-US"/>
          </a:p>
        </p:txBody>
      </p:sp>
    </p:spTree>
    <p:extLst>
      <p:ext uri="{BB962C8B-B14F-4D97-AF65-F5344CB8AC3E}">
        <p14:creationId xmlns:p14="http://schemas.microsoft.com/office/powerpoint/2010/main" val="2147371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is 6deg x 10deg</a:t>
            </a:r>
          </a:p>
          <a:p>
            <a:r>
              <a:rPr lang="en-US" dirty="0" smtClean="0"/>
              <a:t>Modulated by the pixel</a:t>
            </a:r>
            <a:r>
              <a:rPr lang="en-US" baseline="0" dirty="0" smtClean="0"/>
              <a:t> hit count map -&gt; larger variance in the </a:t>
            </a:r>
            <a:r>
              <a:rPr lang="en-US" baseline="0" dirty="0" err="1" smtClean="0"/>
              <a:t>centre</a:t>
            </a:r>
            <a:r>
              <a:rPr lang="en-US" baseline="0" dirty="0" smtClean="0"/>
              <a:t> which was observed more frequently. </a:t>
            </a:r>
          </a:p>
          <a:p>
            <a:r>
              <a:rPr lang="en-US" baseline="0" dirty="0" smtClean="0"/>
              <a:t>Signal dominated on scales of 1 </a:t>
            </a:r>
            <a:r>
              <a:rPr lang="en-US" baseline="0" dirty="0" err="1" smtClean="0"/>
              <a:t>deg</a:t>
            </a:r>
            <a:r>
              <a:rPr lang="en-US" baseline="0" dirty="0" smtClean="0"/>
              <a:t> or more. 	</a:t>
            </a:r>
            <a:endParaRPr lang="en-US" dirty="0"/>
          </a:p>
        </p:txBody>
      </p:sp>
      <p:sp>
        <p:nvSpPr>
          <p:cNvPr id="4" name="Slide Number Placeholder 3"/>
          <p:cNvSpPr>
            <a:spLocks noGrp="1"/>
          </p:cNvSpPr>
          <p:nvPr>
            <p:ph type="sldNum" sz="quarter" idx="10"/>
          </p:nvPr>
        </p:nvSpPr>
        <p:spPr/>
        <p:txBody>
          <a:bodyPr/>
          <a:lstStyle/>
          <a:p>
            <a:fld id="{FD33B413-C876-CF4D-8032-0BE768708CBD}" type="slidenum">
              <a:rPr lang="en-US" smtClean="0"/>
              <a:t>27</a:t>
            </a:fld>
            <a:endParaRPr lang="en-US"/>
          </a:p>
        </p:txBody>
      </p:sp>
    </p:spTree>
    <p:extLst>
      <p:ext uri="{BB962C8B-B14F-4D97-AF65-F5344CB8AC3E}">
        <p14:creationId xmlns:p14="http://schemas.microsoft.com/office/powerpoint/2010/main" val="3558493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ACTPol D6 convergence map as derived from the TT estimator (there are polarisation estimators too)</a:t>
            </a:r>
            <a:endParaRPr lang="en-US" dirty="0" smtClean="0"/>
          </a:p>
          <a:p>
            <a:r>
              <a:rPr lang="en-US" dirty="0" smtClean="0"/>
              <a:t>TT estimator</a:t>
            </a:r>
          </a:p>
          <a:p>
            <a:r>
              <a:rPr lang="en-US" dirty="0" smtClean="0"/>
              <a:t>D6 patch</a:t>
            </a:r>
          </a:p>
          <a:p>
            <a:endParaRPr lang="en-US" dirty="0" smtClean="0"/>
          </a:p>
          <a:p>
            <a:r>
              <a:rPr lang="en-US" dirty="0" smtClean="0"/>
              <a:t>Modulated by the ACTPol hit map (two factors thereof)</a:t>
            </a:r>
          </a:p>
          <a:p>
            <a:r>
              <a:rPr lang="en-US" dirty="0" smtClean="0"/>
              <a:t>Noise dominated on small scales,</a:t>
            </a:r>
            <a:r>
              <a:rPr lang="en-US" baseline="0" dirty="0" smtClean="0"/>
              <a:t> signal dominated on scales above around 1 </a:t>
            </a:r>
            <a:r>
              <a:rPr lang="en-US" baseline="0" dirty="0" err="1" smtClean="0"/>
              <a:t>deg</a:t>
            </a:r>
            <a:endParaRPr lang="en-US" dirty="0"/>
          </a:p>
        </p:txBody>
      </p:sp>
      <p:sp>
        <p:nvSpPr>
          <p:cNvPr id="4" name="Slide Number Placeholder 3"/>
          <p:cNvSpPr>
            <a:spLocks noGrp="1"/>
          </p:cNvSpPr>
          <p:nvPr>
            <p:ph type="sldNum" sz="quarter" idx="10"/>
          </p:nvPr>
        </p:nvSpPr>
        <p:spPr/>
        <p:txBody>
          <a:bodyPr/>
          <a:lstStyle/>
          <a:p>
            <a:fld id="{5861CEC8-471E-A947-B846-E773C8FCA8CD}" type="slidenum">
              <a:rPr lang="en-US" smtClean="0"/>
              <a:t>28</a:t>
            </a:fld>
            <a:endParaRPr lang="en-US"/>
          </a:p>
        </p:txBody>
      </p:sp>
    </p:spTree>
    <p:extLst>
      <p:ext uri="{BB962C8B-B14F-4D97-AF65-F5344CB8AC3E}">
        <p14:creationId xmlns:p14="http://schemas.microsoft.com/office/powerpoint/2010/main" val="4159840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61CEC8-471E-A947-B846-E773C8FCA8CD}" type="slidenum">
              <a:rPr lang="en-US" smtClean="0"/>
              <a:t>29</a:t>
            </a:fld>
            <a:endParaRPr lang="en-US"/>
          </a:p>
        </p:txBody>
      </p:sp>
    </p:spTree>
    <p:extLst>
      <p:ext uri="{BB962C8B-B14F-4D97-AF65-F5344CB8AC3E}">
        <p14:creationId xmlns:p14="http://schemas.microsoft.com/office/powerpoint/2010/main" val="415984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NASA/ESA for both images. </a:t>
            </a:r>
          </a:p>
          <a:p>
            <a:endParaRPr lang="en-US" baseline="0" dirty="0" smtClean="0"/>
          </a:p>
          <a:p>
            <a:pPr marL="228600" indent="-228600">
              <a:buAutoNum type="arabicPeriod"/>
            </a:pPr>
            <a:r>
              <a:rPr lang="en-US" baseline="0" dirty="0" smtClean="0"/>
              <a:t>Both measure the integrated DM along the line of sight to the source: so that’s the galaxy for galaxy lensing, and last scattering for CMB lensing. There are, of course, geometrical weighting factors. </a:t>
            </a:r>
          </a:p>
          <a:p>
            <a:pPr marL="228600" indent="-228600">
              <a:buAutoNum type="arabicPeriod"/>
            </a:pPr>
            <a:r>
              <a:rPr lang="en-US" baseline="0" dirty="0" smtClean="0"/>
              <a:t>Cosmological info over and above the auto-spectra: lensing auto z ~0.5, CMB lensing auto z~2, cross-spectrum z~2. </a:t>
            </a:r>
          </a:p>
          <a:p>
            <a:pPr marL="228600" indent="-228600">
              <a:buAutoNum type="arabicPeriod"/>
            </a:pPr>
            <a:r>
              <a:rPr lang="en-US" baseline="0" dirty="0" smtClean="0"/>
              <a:t>Systematics: e.g. PSF, which is spatially varying, can artificially boost the auto-spectrum (looking like sigma8 or </a:t>
            </a:r>
            <a:r>
              <a:rPr lang="en-US" baseline="0" dirty="0" err="1" smtClean="0"/>
              <a:t>omegaM</a:t>
            </a:r>
            <a:r>
              <a:rPr lang="en-US" baseline="0" dirty="0" smtClean="0"/>
              <a:t>); this will not be correlated with the CMB, so if the cross-spectrum looks completely different to what one expected. </a:t>
            </a:r>
          </a:p>
          <a:p>
            <a:pPr marL="228600" indent="-228600">
              <a:buAutoNum type="arabicPeriod"/>
            </a:pPr>
            <a:r>
              <a:rPr lang="en-US" baseline="0" dirty="0" smtClean="0"/>
              <a:t>Also multiplicative bias, due to </a:t>
            </a:r>
            <a:r>
              <a:rPr lang="en-US" baseline="0" dirty="0" err="1" smtClean="0"/>
              <a:t>mis</a:t>
            </a:r>
            <a:r>
              <a:rPr lang="en-US" baseline="0" dirty="0" smtClean="0"/>
              <a:t>-estimation of galaxy ellipticity from the noisy, PSF convolved image of the galaxy. </a:t>
            </a:r>
          </a:p>
          <a:p>
            <a:endParaRPr lang="en-US" baseline="0" dirty="0" smtClean="0"/>
          </a:p>
          <a:p>
            <a:r>
              <a:rPr lang="en-US" baseline="0" dirty="0" smtClean="0"/>
              <a:t>In some sense CMB lensing is clean – we know the precisely source distribution: it’s a delta function at recombination. Extraction of lensing from CMB uses the correlation of modes in polarisation and temperature which would otherwise be uncorrelated. </a:t>
            </a:r>
          </a:p>
          <a:p>
            <a:endParaRPr lang="en-US" baseline="0" dirty="0" smtClean="0"/>
          </a:p>
          <a:p>
            <a:r>
              <a:rPr lang="en-US" sz="1200" kern="1200" baseline="0" dirty="0" smtClean="0">
                <a:solidFill>
                  <a:schemeClr val="tx1"/>
                </a:solidFill>
                <a:effectLst/>
                <a:latin typeface="+mn-lt"/>
                <a:ea typeface="+mn-ea"/>
                <a:cs typeface="+mn-cs"/>
              </a:rPr>
              <a:t>Advantages: </a:t>
            </a:r>
            <a:r>
              <a:rPr lang="en-US" sz="1200" kern="1200" baseline="0" dirty="0" err="1" smtClean="0">
                <a:solidFill>
                  <a:schemeClr val="tx1"/>
                </a:solidFill>
                <a:effectLst/>
                <a:latin typeface="+mn-lt"/>
                <a:ea typeface="+mn-ea"/>
                <a:cs typeface="+mn-cs"/>
              </a:rPr>
              <a:t>unbiases</a:t>
            </a:r>
            <a:r>
              <a:rPr lang="en-US" sz="1200" kern="1200" baseline="0" dirty="0" smtClean="0">
                <a:solidFill>
                  <a:schemeClr val="tx1"/>
                </a:solidFill>
                <a:effectLst/>
                <a:latin typeface="+mn-lt"/>
                <a:ea typeface="+mn-ea"/>
                <a:cs typeface="+mn-cs"/>
              </a:rPr>
              <a:t> tracers of the DM! The unknown source bias makes cosmological inferences from EM tracers difficult. </a:t>
            </a:r>
          </a:p>
          <a:p>
            <a:r>
              <a:rPr lang="en-US" sz="1200" kern="1200" baseline="0" dirty="0" smtClean="0">
                <a:solidFill>
                  <a:schemeClr val="tx1"/>
                </a:solidFill>
                <a:effectLst/>
                <a:latin typeface="+mn-lt"/>
                <a:ea typeface="+mn-ea"/>
                <a:cs typeface="+mn-cs"/>
              </a:rPr>
              <a:t>Cross-correlation: no noise bias, cancellation of systematics (some just wont show up in the cross-correlation, although e.g. amplitude calibration error would do (multiplicative bias) )</a:t>
            </a:r>
          </a:p>
          <a:p>
            <a:r>
              <a:rPr lang="en-US" sz="1200" kern="1200" baseline="0" dirty="0" smtClean="0">
                <a:solidFill>
                  <a:schemeClr val="tx1"/>
                </a:solidFill>
                <a:effectLst/>
                <a:latin typeface="+mn-lt"/>
                <a:ea typeface="+mn-ea"/>
                <a:cs typeface="+mn-cs"/>
              </a:rPr>
              <a:t>Cross-check of results from auto spectra: e.g. if see feature in auto, likely would see in cross, and if don’t then likely systematic.</a:t>
            </a:r>
          </a:p>
          <a:p>
            <a:endParaRPr lang="en-US" baseline="0"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3</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40 x 30 </a:t>
            </a:r>
            <a:r>
              <a:rPr lang="en-US" baseline="0" dirty="0" err="1" smtClean="0"/>
              <a:t>deg</a:t>
            </a:r>
            <a:r>
              <a:rPr lang="en-US" baseline="0" dirty="0" smtClean="0"/>
              <a:t> area. (1200 deg^2, so that’s about 3% of the full sphere). </a:t>
            </a:r>
          </a:p>
          <a:p>
            <a:endParaRPr lang="en-US" baseline="0" dirty="0" smtClean="0"/>
          </a:p>
          <a:p>
            <a:r>
              <a:rPr lang="en-US" baseline="0" dirty="0" smtClean="0"/>
              <a:t>Will define these quantities soon, but for now just appreciate them as a measure of the lensing effect. </a:t>
            </a:r>
          </a:p>
          <a:p>
            <a:r>
              <a:rPr lang="en-US" baseline="0" dirty="0" smtClean="0"/>
              <a:t>Convergence is a scalar quantity, and has the nice interpretation as a measure of the magnification (in weak-lensing limit, kappa = 2 mu).</a:t>
            </a:r>
          </a:p>
          <a:p>
            <a:endParaRPr lang="en-US" baseline="0" dirty="0" smtClean="0"/>
          </a:p>
          <a:p>
            <a:r>
              <a:rPr lang="en-US" baseline="0" dirty="0" smtClean="0"/>
              <a:t>Correlated Gaussian </a:t>
            </a:r>
            <a:r>
              <a:rPr lang="en-US" baseline="0" dirty="0" err="1" smtClean="0"/>
              <a:t>realisations</a:t>
            </a:r>
            <a:r>
              <a:rPr lang="en-US" baseline="0" dirty="0" smtClean="0"/>
              <a:t> for the CMB and galaxy convergence , drawn from model power spectra, </a:t>
            </a:r>
          </a:p>
          <a:p>
            <a:endParaRPr lang="en-US" baseline="0" dirty="0" smtClean="0"/>
          </a:p>
          <a:p>
            <a:r>
              <a:rPr lang="en-US" baseline="0" dirty="0" smtClean="0"/>
              <a:t>Can just about see more smaller scale power in the CMB power spec (peak of lensing power spectrum at smaller scales (the lensing efficiency is at higher redshift)). </a:t>
            </a:r>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4</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40degx30deg</a:t>
            </a:r>
            <a:r>
              <a:rPr lang="en-US" baseline="0" dirty="0" smtClean="0"/>
              <a:t>.  </a:t>
            </a:r>
          </a:p>
          <a:p>
            <a:r>
              <a:rPr lang="en-US" baseline="0" dirty="0" smtClean="0"/>
              <a:t>No noise simulations of correlated Gaussian fields.  </a:t>
            </a:r>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5</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40degx30deg</a:t>
            </a:r>
            <a:r>
              <a:rPr lang="en-US" baseline="0" dirty="0" smtClean="0"/>
              <a:t>.  </a:t>
            </a:r>
          </a:p>
          <a:p>
            <a:r>
              <a:rPr lang="en-US" baseline="0" dirty="0" smtClean="0"/>
              <a:t>No noise simulations of correlated Gaussian fields.  </a:t>
            </a:r>
            <a:endParaRPr lang="en-US" baseline="0" dirty="0" smtClean="0"/>
          </a:p>
          <a:p>
            <a:endParaRPr lang="en-US" baseline="0" dirty="0" smtClean="0"/>
          </a:p>
          <a:p>
            <a:r>
              <a:rPr lang="en-US" baseline="0" dirty="0" smtClean="0"/>
              <a:t>Born approximation is to evaluate the integral over the unperturbed ray. This approximation is fine for CMB and galaxy weak lensing. </a:t>
            </a:r>
          </a:p>
          <a:p>
            <a:r>
              <a:rPr lang="en-US" baseline="0" dirty="0" smtClean="0"/>
              <a:t>Highlight the important terms. </a:t>
            </a:r>
          </a:p>
          <a:p>
            <a:r>
              <a:rPr lang="en-US" baseline="0" dirty="0" smtClean="0"/>
              <a:t>Point out what cosmological parameter the probe is therefore sensitive to: sigma8, </a:t>
            </a:r>
            <a:r>
              <a:rPr lang="en-US" baseline="0" dirty="0" err="1" smtClean="0"/>
              <a:t>omegaM</a:t>
            </a:r>
            <a:r>
              <a:rPr lang="en-US" baseline="0" dirty="0" smtClean="0"/>
              <a:t>, </a:t>
            </a:r>
            <a:r>
              <a:rPr lang="en-US" baseline="0" dirty="0" err="1" smtClean="0"/>
              <a:t>omegaK</a:t>
            </a:r>
            <a:r>
              <a:rPr lang="en-US" baseline="0" dirty="0" smtClean="0"/>
              <a:t>; anything that influences angular diameter distances or the growth of perturbations</a:t>
            </a:r>
          </a:p>
          <a:p>
            <a:endParaRPr lang="en-US" baseline="0" dirty="0" smtClean="0"/>
          </a:p>
          <a:p>
            <a:r>
              <a:rPr lang="en-US" sz="1200" kern="1200" dirty="0" smtClean="0">
                <a:solidFill>
                  <a:schemeClr val="tx1"/>
                </a:solidFill>
                <a:latin typeface="+mn-lt"/>
                <a:ea typeface="+mn-ea"/>
                <a:cs typeface="+mn-cs"/>
              </a:rPr>
              <a:t>\kappa(\</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{\theta}) = \int_0^{\</a:t>
            </a:r>
            <a:r>
              <a:rPr lang="en-US" sz="1200" kern="1200" dirty="0" err="1" smtClean="0">
                <a:solidFill>
                  <a:schemeClr val="tx1"/>
                </a:solidFill>
                <a:latin typeface="+mn-lt"/>
                <a:ea typeface="+mn-ea"/>
                <a:cs typeface="+mn-cs"/>
              </a:rPr>
              <a:t>chi_H</a:t>
            </a:r>
            <a:r>
              <a:rPr lang="en-US" sz="1200" kern="1200" dirty="0" smtClean="0">
                <a:solidFill>
                  <a:schemeClr val="tx1"/>
                </a:solidFill>
                <a:latin typeface="+mn-lt"/>
                <a:ea typeface="+mn-ea"/>
                <a:cs typeface="+mn-cs"/>
              </a:rPr>
              <a:t>} d\chi W(\chi) \delta( </a:t>
            </a:r>
            <a:r>
              <a:rPr lang="en-US" sz="1200" kern="1200" dirty="0" err="1" smtClean="0">
                <a:solidFill>
                  <a:schemeClr val="tx1"/>
                </a:solidFill>
                <a:latin typeface="+mn-lt"/>
                <a:ea typeface="+mn-ea"/>
                <a:cs typeface="+mn-cs"/>
              </a:rPr>
              <a:t>f_k</a:t>
            </a:r>
            <a:r>
              <a:rPr lang="en-US" sz="1200" kern="1200" dirty="0" smtClean="0">
                <a:solidFill>
                  <a:schemeClr val="tx1"/>
                </a:solidFill>
                <a:latin typeface="+mn-lt"/>
                <a:ea typeface="+mn-ea"/>
                <a:cs typeface="+mn-cs"/>
              </a:rPr>
              <a:t>(\chi)\</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{\theta},\chi) </a:t>
            </a:r>
            <a:endParaRPr lang="en-US" baseline="0" dirty="0" smtClean="0"/>
          </a:p>
          <a:p>
            <a:r>
              <a:rPr lang="tr-TR" sz="1200" kern="1200" dirty="0" smtClean="0">
                <a:solidFill>
                  <a:schemeClr val="tx1"/>
                </a:solidFill>
                <a:latin typeface="+mn-lt"/>
                <a:ea typeface="+mn-ea"/>
                <a:cs typeface="+mn-cs"/>
              </a:rPr>
              <a:t>W(\</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 \</a:t>
            </a:r>
            <a:r>
              <a:rPr lang="tr-TR" sz="1200" kern="1200" dirty="0" err="1" smtClean="0">
                <a:solidFill>
                  <a:schemeClr val="tx1"/>
                </a:solidFill>
                <a:latin typeface="+mn-lt"/>
                <a:ea typeface="+mn-ea"/>
                <a:cs typeface="+mn-cs"/>
              </a:rPr>
              <a:t>frac</a:t>
            </a:r>
            <a:r>
              <a:rPr lang="tr-TR" sz="1200" kern="1200" dirty="0" smtClean="0">
                <a:solidFill>
                  <a:schemeClr val="tx1"/>
                </a:solidFill>
                <a:latin typeface="+mn-lt"/>
                <a:ea typeface="+mn-ea"/>
                <a:cs typeface="+mn-cs"/>
              </a:rPr>
              <a:t>{3\</a:t>
            </a:r>
            <a:r>
              <a:rPr lang="tr-TR" sz="1200" kern="1200" dirty="0" err="1" smtClean="0">
                <a:solidFill>
                  <a:schemeClr val="tx1"/>
                </a:solidFill>
                <a:latin typeface="+mn-lt"/>
                <a:ea typeface="+mn-ea"/>
                <a:cs typeface="+mn-cs"/>
              </a:rPr>
              <a:t>Omega</a:t>
            </a:r>
            <a:r>
              <a:rPr lang="tr-TR" sz="1200" kern="1200" dirty="0" smtClean="0">
                <a:solidFill>
                  <a:schemeClr val="tx1"/>
                </a:solidFill>
                <a:latin typeface="+mn-lt"/>
                <a:ea typeface="+mn-ea"/>
                <a:cs typeface="+mn-cs"/>
              </a:rPr>
              <a:t>_{\</a:t>
            </a:r>
            <a:r>
              <a:rPr lang="tr-TR" sz="1200" kern="1200" dirty="0" err="1" smtClean="0">
                <a:solidFill>
                  <a:schemeClr val="tx1"/>
                </a:solidFill>
                <a:latin typeface="+mn-lt"/>
                <a:ea typeface="+mn-ea"/>
                <a:cs typeface="+mn-cs"/>
              </a:rPr>
              <a:t>rm</a:t>
            </a:r>
            <a:r>
              <a:rPr lang="tr-TR" sz="1200" kern="1200" dirty="0" smtClean="0">
                <a:solidFill>
                  <a:schemeClr val="tx1"/>
                </a:solidFill>
                <a:latin typeface="+mn-lt"/>
                <a:ea typeface="+mn-ea"/>
                <a:cs typeface="+mn-cs"/>
              </a:rPr>
              <a:t> m} H_0^2}{2c^2} \</a:t>
            </a:r>
            <a:r>
              <a:rPr lang="tr-TR" sz="1200" kern="1200" dirty="0" err="1" smtClean="0">
                <a:solidFill>
                  <a:schemeClr val="tx1"/>
                </a:solidFill>
                <a:latin typeface="+mn-lt"/>
                <a:ea typeface="+mn-ea"/>
                <a:cs typeface="+mn-cs"/>
              </a:rPr>
              <a:t>frac</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int</a:t>
            </a:r>
            <a:r>
              <a:rPr lang="tr-TR" sz="1200" kern="1200" dirty="0" smtClean="0">
                <a:solidFill>
                  <a:schemeClr val="tx1"/>
                </a:solidFill>
                <a:latin typeface="+mn-lt"/>
                <a:ea typeface="+mn-ea"/>
                <a:cs typeface="+mn-cs"/>
              </a:rPr>
              <a:t>_\</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chi_H</a:t>
            </a:r>
            <a:r>
              <a:rPr lang="tr-TR" sz="1200" kern="1200" dirty="0" smtClean="0">
                <a:solidFill>
                  <a:schemeClr val="tx1"/>
                </a:solidFill>
                <a:latin typeface="+mn-lt"/>
                <a:ea typeface="+mn-ea"/>
                <a:cs typeface="+mn-cs"/>
              </a:rPr>
              <a:t>} d\</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p(\</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frac</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 \</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endParaRPr lang="tr-T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861CEC8-471E-A947-B846-E773C8FCA8CD}" type="slidenum">
              <a:rPr lang="en-US" smtClean="0"/>
              <a:t>6</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40degx30deg.  </a:t>
            </a:r>
          </a:p>
          <a:p>
            <a:r>
              <a:rPr lang="en-US" baseline="0" dirty="0" smtClean="0"/>
              <a:t>No noise simulations of correlated Gaussian fields.  </a:t>
            </a:r>
          </a:p>
          <a:p>
            <a:endParaRPr lang="en-US" baseline="0" dirty="0" smtClean="0"/>
          </a:p>
          <a:p>
            <a:r>
              <a:rPr lang="en-US" baseline="0" dirty="0" smtClean="0"/>
              <a:t>Born approximation is to evaluate the integral over the unperturbed ray. This approximation is fine for CMB and galaxy weak lensing. </a:t>
            </a:r>
          </a:p>
          <a:p>
            <a:r>
              <a:rPr lang="en-US" baseline="0" dirty="0" smtClean="0"/>
              <a:t>Highlight the important terms. </a:t>
            </a:r>
          </a:p>
          <a:p>
            <a:r>
              <a:rPr lang="en-US" baseline="0" dirty="0" smtClean="0"/>
              <a:t>Point out what cosmological parameter the </a:t>
            </a:r>
            <a:r>
              <a:rPr lang="en-US" b="1" baseline="0" dirty="0" smtClean="0"/>
              <a:t>probe is therefore sensitive to</a:t>
            </a:r>
            <a:r>
              <a:rPr lang="en-US" baseline="0" dirty="0" smtClean="0"/>
              <a:t>: sigma8, </a:t>
            </a:r>
            <a:r>
              <a:rPr lang="en-US" baseline="0" dirty="0" err="1" smtClean="0"/>
              <a:t>omegaM</a:t>
            </a:r>
            <a:r>
              <a:rPr lang="en-US" baseline="0" dirty="0" smtClean="0"/>
              <a:t>, </a:t>
            </a:r>
            <a:r>
              <a:rPr lang="en-US" baseline="0" dirty="0" err="1" smtClean="0"/>
              <a:t>omegaK</a:t>
            </a:r>
            <a:r>
              <a:rPr lang="en-US" baseline="0" dirty="0" smtClean="0"/>
              <a:t>; anything that influences angular diameter distances or the growth of perturbations</a:t>
            </a:r>
          </a:p>
          <a:p>
            <a:endParaRPr lang="en-US" baseline="0" dirty="0" smtClean="0"/>
          </a:p>
          <a:p>
            <a:r>
              <a:rPr lang="en-US" sz="1200" kern="1200" dirty="0" smtClean="0">
                <a:solidFill>
                  <a:schemeClr val="tx1"/>
                </a:solidFill>
                <a:latin typeface="+mn-lt"/>
                <a:ea typeface="+mn-ea"/>
                <a:cs typeface="+mn-cs"/>
              </a:rPr>
              <a:t>\kappa(\</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{\theta}) = \int_0^{\</a:t>
            </a:r>
            <a:r>
              <a:rPr lang="en-US" sz="1200" kern="1200" dirty="0" err="1" smtClean="0">
                <a:solidFill>
                  <a:schemeClr val="tx1"/>
                </a:solidFill>
                <a:latin typeface="+mn-lt"/>
                <a:ea typeface="+mn-ea"/>
                <a:cs typeface="+mn-cs"/>
              </a:rPr>
              <a:t>chi_H</a:t>
            </a:r>
            <a:r>
              <a:rPr lang="en-US" sz="1200" kern="1200" dirty="0" smtClean="0">
                <a:solidFill>
                  <a:schemeClr val="tx1"/>
                </a:solidFill>
                <a:latin typeface="+mn-lt"/>
                <a:ea typeface="+mn-ea"/>
                <a:cs typeface="+mn-cs"/>
              </a:rPr>
              <a:t>} d\chi W(\chi) \delta( </a:t>
            </a:r>
            <a:r>
              <a:rPr lang="en-US" sz="1200" kern="1200" dirty="0" err="1" smtClean="0">
                <a:solidFill>
                  <a:schemeClr val="tx1"/>
                </a:solidFill>
                <a:latin typeface="+mn-lt"/>
                <a:ea typeface="+mn-ea"/>
                <a:cs typeface="+mn-cs"/>
              </a:rPr>
              <a:t>f_k</a:t>
            </a:r>
            <a:r>
              <a:rPr lang="en-US" sz="1200" kern="1200" dirty="0" smtClean="0">
                <a:solidFill>
                  <a:schemeClr val="tx1"/>
                </a:solidFill>
                <a:latin typeface="+mn-lt"/>
                <a:ea typeface="+mn-ea"/>
                <a:cs typeface="+mn-cs"/>
              </a:rPr>
              <a:t>(\chi)\</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{\theta},\chi) </a:t>
            </a:r>
            <a:endParaRPr lang="en-US" baseline="0" dirty="0" smtClean="0"/>
          </a:p>
          <a:p>
            <a:r>
              <a:rPr lang="tr-TR" sz="1200" kern="1200" dirty="0" smtClean="0">
                <a:solidFill>
                  <a:schemeClr val="tx1"/>
                </a:solidFill>
                <a:latin typeface="+mn-lt"/>
                <a:ea typeface="+mn-ea"/>
                <a:cs typeface="+mn-cs"/>
              </a:rPr>
              <a:t>W(\</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 \</a:t>
            </a:r>
            <a:r>
              <a:rPr lang="tr-TR" sz="1200" kern="1200" dirty="0" err="1" smtClean="0">
                <a:solidFill>
                  <a:schemeClr val="tx1"/>
                </a:solidFill>
                <a:latin typeface="+mn-lt"/>
                <a:ea typeface="+mn-ea"/>
                <a:cs typeface="+mn-cs"/>
              </a:rPr>
              <a:t>frac</a:t>
            </a:r>
            <a:r>
              <a:rPr lang="tr-TR" sz="1200" kern="1200" dirty="0" smtClean="0">
                <a:solidFill>
                  <a:schemeClr val="tx1"/>
                </a:solidFill>
                <a:latin typeface="+mn-lt"/>
                <a:ea typeface="+mn-ea"/>
                <a:cs typeface="+mn-cs"/>
              </a:rPr>
              <a:t>{3\</a:t>
            </a:r>
            <a:r>
              <a:rPr lang="tr-TR" sz="1200" kern="1200" dirty="0" err="1" smtClean="0">
                <a:solidFill>
                  <a:schemeClr val="tx1"/>
                </a:solidFill>
                <a:latin typeface="+mn-lt"/>
                <a:ea typeface="+mn-ea"/>
                <a:cs typeface="+mn-cs"/>
              </a:rPr>
              <a:t>Omega</a:t>
            </a:r>
            <a:r>
              <a:rPr lang="tr-TR" sz="1200" kern="1200" dirty="0" smtClean="0">
                <a:solidFill>
                  <a:schemeClr val="tx1"/>
                </a:solidFill>
                <a:latin typeface="+mn-lt"/>
                <a:ea typeface="+mn-ea"/>
                <a:cs typeface="+mn-cs"/>
              </a:rPr>
              <a:t>_{\</a:t>
            </a:r>
            <a:r>
              <a:rPr lang="tr-TR" sz="1200" kern="1200" dirty="0" err="1" smtClean="0">
                <a:solidFill>
                  <a:schemeClr val="tx1"/>
                </a:solidFill>
                <a:latin typeface="+mn-lt"/>
                <a:ea typeface="+mn-ea"/>
                <a:cs typeface="+mn-cs"/>
              </a:rPr>
              <a:t>rm</a:t>
            </a:r>
            <a:r>
              <a:rPr lang="tr-TR" sz="1200" kern="1200" dirty="0" smtClean="0">
                <a:solidFill>
                  <a:schemeClr val="tx1"/>
                </a:solidFill>
                <a:latin typeface="+mn-lt"/>
                <a:ea typeface="+mn-ea"/>
                <a:cs typeface="+mn-cs"/>
              </a:rPr>
              <a:t> m} H_0^2}{2c^2} \</a:t>
            </a:r>
            <a:r>
              <a:rPr lang="tr-TR" sz="1200" kern="1200" dirty="0" err="1" smtClean="0">
                <a:solidFill>
                  <a:schemeClr val="tx1"/>
                </a:solidFill>
                <a:latin typeface="+mn-lt"/>
                <a:ea typeface="+mn-ea"/>
                <a:cs typeface="+mn-cs"/>
              </a:rPr>
              <a:t>frac</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int</a:t>
            </a:r>
            <a:r>
              <a:rPr lang="tr-TR" sz="1200" kern="1200" dirty="0" smtClean="0">
                <a:solidFill>
                  <a:schemeClr val="tx1"/>
                </a:solidFill>
                <a:latin typeface="+mn-lt"/>
                <a:ea typeface="+mn-ea"/>
                <a:cs typeface="+mn-cs"/>
              </a:rPr>
              <a:t>_\</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chi_H</a:t>
            </a:r>
            <a:r>
              <a:rPr lang="tr-TR" sz="1200" kern="1200" dirty="0" smtClean="0">
                <a:solidFill>
                  <a:schemeClr val="tx1"/>
                </a:solidFill>
                <a:latin typeface="+mn-lt"/>
                <a:ea typeface="+mn-ea"/>
                <a:cs typeface="+mn-cs"/>
              </a:rPr>
              <a:t>} d\</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p(\</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frac</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 \</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endParaRPr lang="tr-T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861CEC8-471E-A947-B846-E773C8FCA8CD}" type="slidenum">
              <a:rPr lang="en-US" smtClean="0"/>
              <a:t>7</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Will return to the source distance later (where I can mention the </a:t>
            </a:r>
            <a:r>
              <a:rPr lang="en-GB" baseline="0" dirty="0" err="1" smtClean="0"/>
              <a:t>Bonnett</a:t>
            </a:r>
            <a:r>
              <a:rPr lang="en-GB" baseline="0" dirty="0" smtClean="0"/>
              <a:t> paper studying systematic effect of unknown source distribution. Solution: sample the allowed source distribution </a:t>
            </a:r>
            <a:r>
              <a:rPr lang="en-GB" baseline="0" dirty="0" err="1" smtClean="0"/>
              <a:t>simulataneously</a:t>
            </a:r>
            <a:r>
              <a:rPr lang="en-GB" baseline="0" dirty="0" smtClean="0"/>
              <a:t> to sampling </a:t>
            </a:r>
            <a:r>
              <a:rPr lang="en-GB" baseline="0" dirty="0" err="1" smtClean="0"/>
              <a:t>cosmoligical</a:t>
            </a:r>
            <a:r>
              <a:rPr lang="en-GB" baseline="0" dirty="0" smtClean="0"/>
              <a:t> parameters. </a:t>
            </a:r>
            <a:endParaRPr lang="en-US" dirty="0" smtClean="0"/>
          </a:p>
          <a:p>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rm</a:t>
            </a:r>
            <a:r>
              <a:rPr lang="tr-TR" sz="1200" kern="1200" dirty="0" smtClean="0">
                <a:solidFill>
                  <a:schemeClr val="tx1"/>
                </a:solidFill>
                <a:latin typeface="+mn-lt"/>
                <a:ea typeface="+mn-ea"/>
                <a:cs typeface="+mn-cs"/>
              </a:rPr>
              <a:t> m} H_0^2}{2c^2} \</a:t>
            </a:r>
            <a:r>
              <a:rPr lang="tr-TR" sz="1200" kern="1200" dirty="0" err="1" smtClean="0">
                <a:solidFill>
                  <a:schemeClr val="tx1"/>
                </a:solidFill>
                <a:latin typeface="+mn-lt"/>
                <a:ea typeface="+mn-ea"/>
                <a:cs typeface="+mn-cs"/>
              </a:rPr>
              <a:t>frac</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int</a:t>
            </a:r>
            <a:r>
              <a:rPr lang="tr-TR" sz="1200" kern="1200" dirty="0" smtClean="0">
                <a:solidFill>
                  <a:schemeClr val="tx1"/>
                </a:solidFill>
                <a:latin typeface="+mn-lt"/>
                <a:ea typeface="+mn-ea"/>
                <a:cs typeface="+mn-cs"/>
              </a:rPr>
              <a:t>_\</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chi_H</a:t>
            </a:r>
            <a:r>
              <a:rPr lang="tr-TR" sz="1200" kern="1200" dirty="0" smtClean="0">
                <a:solidFill>
                  <a:schemeClr val="tx1"/>
                </a:solidFill>
                <a:latin typeface="+mn-lt"/>
                <a:ea typeface="+mn-ea"/>
                <a:cs typeface="+mn-cs"/>
              </a:rPr>
              <a:t>} p(\</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frac</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 - \</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f_k</a:t>
            </a:r>
            <a:r>
              <a:rPr lang="tr-TR" sz="1200" kern="1200" dirty="0" smtClean="0">
                <a:solidFill>
                  <a:schemeClr val="tx1"/>
                </a:solidFill>
                <a:latin typeface="+mn-lt"/>
                <a:ea typeface="+mn-ea"/>
                <a:cs typeface="+mn-cs"/>
              </a:rPr>
              <a:t>(\</a:t>
            </a:r>
            <a:r>
              <a:rPr lang="tr-TR" sz="1200" kern="1200" dirty="0" err="1" smtClean="0">
                <a:solidFill>
                  <a:schemeClr val="tx1"/>
                </a:solidFill>
                <a:latin typeface="+mn-lt"/>
                <a:ea typeface="+mn-ea"/>
                <a:cs typeface="+mn-cs"/>
              </a:rPr>
              <a:t>chi</a:t>
            </a:r>
            <a:r>
              <a:rPr lang="tr-TR" sz="1200" kern="1200" dirty="0" smtClean="0">
                <a:solidFill>
                  <a:schemeClr val="tx1"/>
                </a:solidFill>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8</a:t>
            </a:fld>
            <a:endParaRPr lang="en-US"/>
          </a:p>
        </p:txBody>
      </p:sp>
    </p:spTree>
    <p:extLst>
      <p:ext uri="{BB962C8B-B14F-4D97-AF65-F5344CB8AC3E}">
        <p14:creationId xmlns:p14="http://schemas.microsoft.com/office/powerpoint/2010/main" val="356901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 the flat sky. Easily generalised to curved sky which used the spherical harmonic </a:t>
            </a:r>
            <a:r>
              <a:rPr lang="en-GB" baseline="0" dirty="0" err="1" smtClean="0"/>
              <a:t>alm</a:t>
            </a:r>
            <a:r>
              <a:rPr lang="en-GB" baseline="0" dirty="0" smtClean="0"/>
              <a:t> coefficients. </a:t>
            </a:r>
          </a:p>
          <a:p>
            <a:endParaRPr lang="en-GB" baseline="0" dirty="0" smtClean="0"/>
          </a:p>
          <a:p>
            <a:r>
              <a:rPr lang="en-GB" baseline="0" dirty="0" smtClean="0"/>
              <a:t>Cross-spectrum (given the auto-spectra) defines the </a:t>
            </a:r>
            <a:r>
              <a:rPr lang="en-GB" i="1" baseline="0" dirty="0" smtClean="0"/>
              <a:t>scale-dependent </a:t>
            </a:r>
            <a:r>
              <a:rPr lang="en-GB" i="0" baseline="0" dirty="0" smtClean="0"/>
              <a:t>correlation between the fields. </a:t>
            </a:r>
          </a:p>
          <a:p>
            <a:endParaRPr lang="en-GB" baseline="0" dirty="0" smtClean="0"/>
          </a:p>
          <a:p>
            <a:r>
              <a:rPr lang="en-GB" b="1" baseline="0" dirty="0" smtClean="0"/>
              <a:t>Interface of theory and data</a:t>
            </a:r>
            <a:r>
              <a:rPr lang="en-GB" baseline="0" dirty="0" smtClean="0"/>
              <a:t>.</a:t>
            </a:r>
            <a:r>
              <a:rPr lang="en-US" baseline="0" dirty="0" smtClean="0"/>
              <a:t> This is a take-away message!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Modified gravity? Can affect all terms: modified Poisson equation which relates the potential to density perturbations delta, modified growth of fluctuations (goes into power spec), modification of cosmological distance measure (affects the geometry terms out front).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Paper by Fabian Schmidt (2008) </a:t>
            </a:r>
            <a:r>
              <a:rPr lang="en-US" sz="1200" b="1" kern="1200" dirty="0" smtClean="0">
                <a:solidFill>
                  <a:schemeClr val="tx1"/>
                </a:solidFill>
                <a:latin typeface="+mn-lt"/>
                <a:ea typeface="+mn-ea"/>
                <a:cs typeface="+mn-cs"/>
              </a:rPr>
              <a:t>1501.03509</a:t>
            </a:r>
            <a:r>
              <a:rPr lang="en-US" sz="1200" kern="1200" baseline="0" dirty="0" smtClean="0">
                <a:solidFill>
                  <a:schemeClr val="tx1"/>
                </a:solidFill>
                <a:effectLst/>
                <a:latin typeface="+mn-lt"/>
                <a:ea typeface="+mn-ea"/>
                <a:cs typeface="+mn-cs"/>
              </a:rPr>
              <a:t> explains much, good starting point for MG effect on WL. Also Danielle’s paper </a:t>
            </a:r>
            <a:r>
              <a:rPr lang="en-US" sz="1200" b="1" kern="1200" dirty="0" smtClean="0">
                <a:solidFill>
                  <a:schemeClr val="tx1"/>
                </a:solidFill>
                <a:latin typeface="+mn-lt"/>
                <a:ea typeface="+mn-ea"/>
                <a:cs typeface="+mn-cs"/>
              </a:rPr>
              <a:t>1501.03509 </a:t>
            </a:r>
            <a:r>
              <a:rPr lang="en-US" sz="1200" kern="1200" baseline="0" dirty="0" smtClean="0">
                <a:solidFill>
                  <a:schemeClr val="tx1"/>
                </a:solidFill>
                <a:effectLst/>
                <a:latin typeface="+mn-lt"/>
                <a:ea typeface="+mn-ea"/>
                <a:cs typeface="+mn-cs"/>
              </a:rPr>
              <a:t>separates GR and MG terms, giving good physical insight into the effect of MG on weak-lensing observables, and some numerical forecasts for constraining MG with ML. All would apply to CMB lensing too. </a:t>
            </a:r>
          </a:p>
          <a:p>
            <a:endParaRPr lang="en-GB" baseline="0" dirty="0" smtClean="0"/>
          </a:p>
        </p:txBody>
      </p:sp>
      <p:sp>
        <p:nvSpPr>
          <p:cNvPr id="4" name="Slide Number Placeholder 3"/>
          <p:cNvSpPr>
            <a:spLocks noGrp="1"/>
          </p:cNvSpPr>
          <p:nvPr>
            <p:ph type="sldNum" sz="quarter" idx="10"/>
          </p:nvPr>
        </p:nvSpPr>
        <p:spPr/>
        <p:txBody>
          <a:bodyPr/>
          <a:lstStyle/>
          <a:p>
            <a:fld id="{5861CEC8-471E-A947-B846-E773C8FCA8CD}" type="slidenum">
              <a:rPr lang="en-US" smtClean="0"/>
              <a:t>9</a:t>
            </a:fld>
            <a:endParaRPr lang="en-US"/>
          </a:p>
        </p:txBody>
      </p:sp>
    </p:spTree>
    <p:extLst>
      <p:ext uri="{BB962C8B-B14F-4D97-AF65-F5344CB8AC3E}">
        <p14:creationId xmlns:p14="http://schemas.microsoft.com/office/powerpoint/2010/main" val="356901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F8D2F79-7291-E449-A0F7-0D508F82B193}" type="datetimeFigureOut">
              <a:rPr lang="en-US" smtClean="0"/>
              <a:t>10/08/15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345669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F8D2F79-7291-E449-A0F7-0D508F82B193}" type="datetimeFigureOut">
              <a:rPr lang="en-US" smtClean="0"/>
              <a:t>10/08/15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267438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F8D2F79-7291-E449-A0F7-0D508F82B193}" type="datetimeFigureOut">
              <a:rPr lang="en-US" smtClean="0"/>
              <a:t>10/08/15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161462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F8D2F79-7291-E449-A0F7-0D508F82B193}" type="datetimeFigureOut">
              <a:rPr lang="en-US" smtClean="0"/>
              <a:t>10/08/15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410620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F8D2F79-7291-E449-A0F7-0D508F82B193}" type="datetimeFigureOut">
              <a:rPr lang="en-US" smtClean="0"/>
              <a:t>10/08/15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370893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F8D2F79-7291-E449-A0F7-0D508F82B193}" type="datetimeFigureOut">
              <a:rPr lang="en-US" smtClean="0"/>
              <a:t>10/08/15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84775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F8D2F79-7291-E449-A0F7-0D508F82B193}" type="datetimeFigureOut">
              <a:rPr lang="en-US" smtClean="0"/>
              <a:t>10/08/15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357510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F8D2F79-7291-E449-A0F7-0D508F82B193}" type="datetimeFigureOut">
              <a:rPr lang="en-US" smtClean="0"/>
              <a:t>10/08/15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199041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8D2F79-7291-E449-A0F7-0D508F82B193}" type="datetimeFigureOut">
              <a:rPr lang="en-US" smtClean="0"/>
              <a:t>10/08/15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843636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F8D2F79-7291-E449-A0F7-0D508F82B193}" type="datetimeFigureOut">
              <a:rPr lang="en-US" smtClean="0"/>
              <a:t>10/08/15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806625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F8D2F79-7291-E449-A0F7-0D508F82B193}" type="datetimeFigureOut">
              <a:rPr lang="en-US" smtClean="0"/>
              <a:t>10/08/15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2CC90-2A3D-6342-934F-7FB5F7FC9C62}" type="slidenum">
              <a:rPr lang="en-US" smtClean="0"/>
              <a:t>‹#›</a:t>
            </a:fld>
            <a:endParaRPr lang="en-US"/>
          </a:p>
        </p:txBody>
      </p:sp>
    </p:spTree>
    <p:extLst>
      <p:ext uri="{BB962C8B-B14F-4D97-AF65-F5344CB8AC3E}">
        <p14:creationId xmlns:p14="http://schemas.microsoft.com/office/powerpoint/2010/main" val="9754041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D2F79-7291-E449-A0F7-0D508F82B193}" type="datetimeFigureOut">
              <a:rPr lang="en-US" smtClean="0"/>
              <a:t>10/08/15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2CC90-2A3D-6342-934F-7FB5F7FC9C62}" type="slidenum">
              <a:rPr lang="en-US" smtClean="0"/>
              <a:t>‹#›</a:t>
            </a:fld>
            <a:endParaRPr lang="en-US"/>
          </a:p>
        </p:txBody>
      </p:sp>
    </p:spTree>
    <p:extLst>
      <p:ext uri="{BB962C8B-B14F-4D97-AF65-F5344CB8AC3E}">
        <p14:creationId xmlns:p14="http://schemas.microsoft.com/office/powerpoint/2010/main" val="4111197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5.emf"/><Relationship Id="rId5" Type="http://schemas.openxmlformats.org/officeDocument/2006/relationships/image" Target="../media/image36.png"/><Relationship Id="rId6" Type="http://schemas.openxmlformats.org/officeDocument/2006/relationships/image" Target="../media/image34.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png"/><Relationship Id="rId5" Type="http://schemas.openxmlformats.org/officeDocument/2006/relationships/image" Target="../media/image41.emf"/><Relationship Id="rId6" Type="http://schemas.openxmlformats.org/officeDocument/2006/relationships/image" Target="../media/image42.jpg"/><Relationship Id="rId7" Type="http://schemas.openxmlformats.org/officeDocument/2006/relationships/image" Target="../media/image43.emf"/><Relationship Id="rId8" Type="http://schemas.openxmlformats.org/officeDocument/2006/relationships/image" Target="../media/image44.emf"/><Relationship Id="rId9"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5"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emf"/></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png"/><Relationship Id="rId5" Type="http://schemas.openxmlformats.org/officeDocument/2006/relationships/image" Target="../media/image51.emf"/><Relationship Id="rId6" Type="http://schemas.openxmlformats.org/officeDocument/2006/relationships/image" Target="../media/image55.emf"/><Relationship Id="rId7"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MB_Timeline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1284"/>
            <a:ext cx="4713969" cy="3303696"/>
          </a:xfrm>
          <a:prstGeom prst="rect">
            <a:avLst/>
          </a:prstGeom>
        </p:spPr>
      </p:pic>
      <p:sp>
        <p:nvSpPr>
          <p:cNvPr id="2" name="Title 1"/>
          <p:cNvSpPr>
            <a:spLocks noGrp="1"/>
          </p:cNvSpPr>
          <p:nvPr>
            <p:ph type="ctrTitle"/>
          </p:nvPr>
        </p:nvSpPr>
        <p:spPr>
          <a:xfrm>
            <a:off x="685800" y="254000"/>
            <a:ext cx="7772400" cy="1470025"/>
          </a:xfrm>
        </p:spPr>
        <p:txBody>
          <a:bodyPr/>
          <a:lstStyle/>
          <a:p>
            <a:r>
              <a:rPr lang="en-US" dirty="0" smtClean="0"/>
              <a:t>CMB lensing </a:t>
            </a:r>
            <a:r>
              <a:rPr lang="en-US" dirty="0" smtClean="0"/>
              <a:t>- galaxy lensing joint analysis: </a:t>
            </a:r>
            <a:r>
              <a:rPr lang="en-US" i="1" dirty="0" smtClean="0"/>
              <a:t>current status </a:t>
            </a:r>
            <a:endParaRPr lang="en-US" i="1" dirty="0"/>
          </a:p>
        </p:txBody>
      </p:sp>
      <p:sp>
        <p:nvSpPr>
          <p:cNvPr id="4" name="TextBox 3"/>
          <p:cNvSpPr txBox="1"/>
          <p:nvPr/>
        </p:nvSpPr>
        <p:spPr>
          <a:xfrm>
            <a:off x="685800" y="2263085"/>
            <a:ext cx="3652001" cy="1107996"/>
          </a:xfrm>
          <a:prstGeom prst="rect">
            <a:avLst/>
          </a:prstGeom>
          <a:noFill/>
        </p:spPr>
        <p:txBody>
          <a:bodyPr wrap="square" rtlCol="0">
            <a:spAutoFit/>
          </a:bodyPr>
          <a:lstStyle/>
          <a:p>
            <a:pPr algn="ctr"/>
            <a:r>
              <a:rPr lang="en-US" sz="2400" dirty="0" smtClean="0">
                <a:latin typeface="+mj-lt"/>
              </a:rPr>
              <a:t>Rupert Allison</a:t>
            </a:r>
          </a:p>
          <a:p>
            <a:pPr algn="ctr"/>
            <a:r>
              <a:rPr lang="en-US" sz="2400" dirty="0" smtClean="0">
                <a:latin typeface="+mj-lt"/>
              </a:rPr>
              <a:t>University of </a:t>
            </a:r>
            <a:r>
              <a:rPr lang="en-US" sz="2400" dirty="0" smtClean="0">
                <a:latin typeface="+mj-lt"/>
              </a:rPr>
              <a:t>Oxford, UK</a:t>
            </a:r>
            <a:endParaRPr lang="en-US" sz="2400" dirty="0" smtClean="0">
              <a:latin typeface="+mj-lt"/>
            </a:endParaRPr>
          </a:p>
          <a:p>
            <a:pPr algn="ctr"/>
            <a:r>
              <a:rPr lang="en-US" dirty="0" smtClean="0">
                <a:latin typeface="+mj-lt"/>
              </a:rPr>
              <a:t>13</a:t>
            </a:r>
            <a:r>
              <a:rPr lang="en-US" baseline="30000" dirty="0" smtClean="0">
                <a:latin typeface="+mj-lt"/>
              </a:rPr>
              <a:t>th</a:t>
            </a:r>
            <a:r>
              <a:rPr lang="en-US" dirty="0" smtClean="0">
                <a:latin typeface="+mj-lt"/>
              </a:rPr>
              <a:t> August </a:t>
            </a:r>
            <a:r>
              <a:rPr lang="en-US" dirty="0" smtClean="0">
                <a:latin typeface="+mj-lt"/>
              </a:rPr>
              <a:t>2015</a:t>
            </a:r>
            <a:endParaRPr lang="en-US" dirty="0">
              <a:latin typeface="+mj-lt"/>
            </a:endParaRPr>
          </a:p>
        </p:txBody>
      </p:sp>
      <p:pic>
        <p:nvPicPr>
          <p:cNvPr id="8" name="Picture 7" descr="DESSV_Map_Vikram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969" y="1864411"/>
            <a:ext cx="4430031" cy="4993589"/>
          </a:xfrm>
          <a:prstGeom prst="rect">
            <a:avLst/>
          </a:prstGeom>
        </p:spPr>
      </p:pic>
      <p:sp>
        <p:nvSpPr>
          <p:cNvPr id="9" name="TextBox 8"/>
          <p:cNvSpPr txBox="1"/>
          <p:nvPr/>
        </p:nvSpPr>
        <p:spPr>
          <a:xfrm>
            <a:off x="6733347" y="6467903"/>
            <a:ext cx="3034375" cy="307777"/>
          </a:xfrm>
          <a:prstGeom prst="rect">
            <a:avLst/>
          </a:prstGeom>
          <a:noFill/>
        </p:spPr>
        <p:txBody>
          <a:bodyPr wrap="square" rtlCol="0">
            <a:spAutoFit/>
          </a:bodyPr>
          <a:lstStyle/>
          <a:p>
            <a:pPr algn="ctr"/>
            <a:r>
              <a:rPr lang="en-US" sz="1400" dirty="0" err="1" smtClean="0">
                <a:latin typeface="+mj-lt"/>
              </a:rPr>
              <a:t>Vikram</a:t>
            </a:r>
            <a:r>
              <a:rPr lang="en-US" sz="1400" dirty="0">
                <a:latin typeface="+mj-lt"/>
              </a:rPr>
              <a:t> </a:t>
            </a:r>
            <a:r>
              <a:rPr lang="en-US" sz="1400" dirty="0" smtClean="0">
                <a:latin typeface="+mj-lt"/>
              </a:rPr>
              <a:t>et al. (2015)</a:t>
            </a:r>
            <a:endParaRPr lang="en-US" sz="1400" dirty="0">
              <a:latin typeface="+mj-lt"/>
            </a:endParaRPr>
          </a:p>
        </p:txBody>
      </p:sp>
      <p:sp>
        <p:nvSpPr>
          <p:cNvPr id="10" name="TextBox 9"/>
          <p:cNvSpPr txBox="1"/>
          <p:nvPr/>
        </p:nvSpPr>
        <p:spPr>
          <a:xfrm>
            <a:off x="-164962" y="6460576"/>
            <a:ext cx="1082289" cy="307777"/>
          </a:xfrm>
          <a:prstGeom prst="rect">
            <a:avLst/>
          </a:prstGeom>
          <a:noFill/>
        </p:spPr>
        <p:txBody>
          <a:bodyPr wrap="square" rtlCol="0">
            <a:spAutoFit/>
          </a:bodyPr>
          <a:lstStyle/>
          <a:p>
            <a:pPr algn="ctr"/>
            <a:r>
              <a:rPr lang="en-US" sz="1400" dirty="0" smtClean="0">
                <a:solidFill>
                  <a:schemeClr val="bg1"/>
                </a:solidFill>
                <a:latin typeface="+mj-lt"/>
              </a:rPr>
              <a:t>NASA</a:t>
            </a:r>
            <a:endParaRPr lang="en-US" sz="1400" dirty="0" smtClean="0">
              <a:solidFill>
                <a:schemeClr val="bg1"/>
              </a:solidFill>
              <a:latin typeface="+mj-lt"/>
            </a:endParaRPr>
          </a:p>
        </p:txBody>
      </p:sp>
      <p:sp>
        <p:nvSpPr>
          <p:cNvPr id="12" name="Rectangle 11"/>
          <p:cNvSpPr/>
          <p:nvPr/>
        </p:nvSpPr>
        <p:spPr>
          <a:xfrm>
            <a:off x="4283389" y="4812925"/>
            <a:ext cx="376168" cy="267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5960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Cross-spectrum: shifting the sources population</a:t>
            </a:r>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0" name="TextBox 19"/>
          <p:cNvSpPr txBox="1"/>
          <p:nvPr/>
        </p:nvSpPr>
        <p:spPr>
          <a:xfrm>
            <a:off x="3843477" y="6100551"/>
            <a:ext cx="1871408" cy="369332"/>
          </a:xfrm>
          <a:prstGeom prst="rect">
            <a:avLst/>
          </a:prstGeom>
          <a:noFill/>
        </p:spPr>
        <p:txBody>
          <a:bodyPr wrap="square" rtlCol="0">
            <a:spAutoFit/>
          </a:bodyPr>
          <a:lstStyle/>
          <a:p>
            <a:r>
              <a:rPr lang="en-US" dirty="0" smtClean="0">
                <a:solidFill>
                  <a:srgbClr val="FFFFFF"/>
                </a:solidFill>
              </a:rPr>
              <a:t>Power spectra</a:t>
            </a:r>
            <a:endParaRPr lang="en-US" dirty="0">
              <a:solidFill>
                <a:srgbClr val="FFFFFF"/>
              </a:solidFill>
            </a:endParaRPr>
          </a:p>
        </p:txBody>
      </p:sp>
      <p:pic>
        <p:nvPicPr>
          <p:cNvPr id="2" name="Picture 1" descr="clKcK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52" y="585527"/>
            <a:ext cx="8521167" cy="6390876"/>
          </a:xfrm>
          <a:prstGeom prst="rect">
            <a:avLst/>
          </a:prstGeom>
        </p:spPr>
      </p:pic>
    </p:spTree>
    <p:extLst>
      <p:ext uri="{BB962C8B-B14F-4D97-AF65-F5344CB8AC3E}">
        <p14:creationId xmlns:p14="http://schemas.microsoft.com/office/powerpoint/2010/main" val="27659904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Cross-spectrum: quantifies correlation of the fields as a function of scale</a:t>
            </a:r>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0" name="TextBox 19"/>
          <p:cNvSpPr txBox="1"/>
          <p:nvPr/>
        </p:nvSpPr>
        <p:spPr>
          <a:xfrm>
            <a:off x="3843477" y="6100551"/>
            <a:ext cx="1871408" cy="369332"/>
          </a:xfrm>
          <a:prstGeom prst="rect">
            <a:avLst/>
          </a:prstGeom>
          <a:noFill/>
        </p:spPr>
        <p:txBody>
          <a:bodyPr wrap="square" rtlCol="0">
            <a:spAutoFit/>
          </a:bodyPr>
          <a:lstStyle/>
          <a:p>
            <a:r>
              <a:rPr lang="en-US" dirty="0" smtClean="0">
                <a:solidFill>
                  <a:srgbClr val="FFFFFF"/>
                </a:solidFill>
              </a:rPr>
              <a:t>Power spectra</a:t>
            </a:r>
            <a:endParaRPr lang="en-US" dirty="0">
              <a:solidFill>
                <a:srgbClr val="FFFFFF"/>
              </a:solidFill>
            </a:endParaRPr>
          </a:p>
        </p:txBody>
      </p:sp>
      <p:pic>
        <p:nvPicPr>
          <p:cNvPr id="21" name="Picture 20" descr="corrCoeffCom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81" y="1153043"/>
            <a:ext cx="7706127" cy="5628070"/>
          </a:xfrm>
          <a:prstGeom prst="rect">
            <a:avLst/>
          </a:prstGeom>
        </p:spPr>
      </p:pic>
    </p:spTree>
    <p:extLst>
      <p:ext uri="{BB962C8B-B14F-4D97-AF65-F5344CB8AC3E}">
        <p14:creationId xmlns:p14="http://schemas.microsoft.com/office/powerpoint/2010/main" val="5970601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229" y="1173167"/>
            <a:ext cx="8554123" cy="9325630"/>
          </a:xfrm>
          <a:prstGeom prst="rect">
            <a:avLst/>
          </a:prstGeom>
          <a:noFill/>
        </p:spPr>
        <p:txBody>
          <a:bodyPr wrap="square" rtlCol="0">
            <a:spAutoFit/>
          </a:bodyPr>
          <a:lstStyle/>
          <a:p>
            <a:r>
              <a:rPr lang="en-US" sz="2000" b="1" dirty="0" smtClean="0">
                <a:latin typeface="+mj-lt"/>
                <a:cs typeface="CMU Sans Serif"/>
              </a:rPr>
              <a:t>CMB lensing</a:t>
            </a:r>
            <a:r>
              <a:rPr lang="en-US" sz="2000" dirty="0" smtClean="0">
                <a:latin typeface="+mj-lt"/>
                <a:cs typeface="CMU Sans Serif"/>
              </a:rPr>
              <a:t>: </a:t>
            </a:r>
          </a:p>
          <a:p>
            <a:pPr marL="1257300" lvl="2" indent="-342900">
              <a:buFont typeface="Arial"/>
              <a:buChar char="•"/>
            </a:pPr>
            <a:r>
              <a:rPr lang="en-US" sz="2000" dirty="0">
                <a:latin typeface="+mj-lt"/>
                <a:cs typeface="CMU Sans Serif"/>
              </a:rPr>
              <a:t>	</a:t>
            </a:r>
            <a:r>
              <a:rPr lang="en-US" sz="2000" dirty="0" smtClean="0">
                <a:latin typeface="+mj-lt"/>
                <a:cs typeface="CMU Sans Serif"/>
              </a:rPr>
              <a:t>use coupling of otherwise uncoupled modes in T and P</a:t>
            </a:r>
          </a:p>
          <a:p>
            <a:pPr marL="285750" indent="-285750">
              <a:buFont typeface="Arial"/>
              <a:buChar char="•"/>
            </a:pPr>
            <a:endParaRPr lang="en-US" sz="2000" dirty="0">
              <a:latin typeface="+mj-lt"/>
              <a:cs typeface="CMU Sans Serif"/>
            </a:endParaRPr>
          </a:p>
          <a:p>
            <a:pPr marL="285750" indent="-285750">
              <a:buFont typeface="Arial"/>
              <a:buChar char="•"/>
            </a:pPr>
            <a:endParaRPr lang="en-US" sz="2000" dirty="0" smtClean="0">
              <a:latin typeface="+mj-lt"/>
              <a:cs typeface="CMU Sans Serif"/>
            </a:endParaRPr>
          </a:p>
          <a:p>
            <a:pPr marL="285750" indent="-285750">
              <a:buFont typeface="Arial"/>
              <a:buChar char="•"/>
            </a:pPr>
            <a:endParaRPr lang="en-US" sz="2000" dirty="0">
              <a:latin typeface="+mj-lt"/>
              <a:cs typeface="CMU Sans Serif"/>
            </a:endParaRPr>
          </a:p>
          <a:p>
            <a:pPr marL="285750" indent="-285750">
              <a:buFont typeface="Arial"/>
              <a:buChar char="•"/>
            </a:pPr>
            <a:endParaRPr lang="en-US" sz="2000" dirty="0" smtClean="0">
              <a:latin typeface="+mj-lt"/>
              <a:cs typeface="CMU Sans Serif"/>
            </a:endParaRPr>
          </a:p>
          <a:p>
            <a:endParaRPr lang="en-US" sz="2000" dirty="0">
              <a:latin typeface="+mj-lt"/>
              <a:cs typeface="CMU Sans Serif"/>
            </a:endParaRPr>
          </a:p>
          <a:p>
            <a:r>
              <a:rPr lang="en-US" sz="2000" b="1" dirty="0" smtClean="0">
                <a:latin typeface="+mj-lt"/>
                <a:cs typeface="CMU Sans Serif"/>
              </a:rPr>
              <a:t>Galaxy lensing: </a:t>
            </a:r>
          </a:p>
          <a:p>
            <a:pPr marL="1257300" lvl="2" indent="-342900">
              <a:buFont typeface="Arial"/>
              <a:buChar char="•"/>
            </a:pPr>
            <a:r>
              <a:rPr lang="en-US" sz="2000" dirty="0" smtClean="0">
                <a:latin typeface="+mj-lt"/>
                <a:cs typeface="CMU Sans Serif"/>
              </a:rPr>
              <a:t>use the assumption of circularity (on average) and measure </a:t>
            </a:r>
            <a:r>
              <a:rPr lang="en-US" sz="2000" b="1" dirty="0" smtClean="0">
                <a:latin typeface="+mj-lt"/>
                <a:cs typeface="CMU Sans Serif"/>
              </a:rPr>
              <a:t>coherent distortions in the shape</a:t>
            </a:r>
            <a:r>
              <a:rPr lang="en-US" sz="2000" dirty="0" smtClean="0">
                <a:latin typeface="+mj-lt"/>
                <a:cs typeface="CMU Sans Serif"/>
              </a:rPr>
              <a:t> (i.e. cosmic shear)</a:t>
            </a:r>
          </a:p>
          <a:p>
            <a:pPr marL="1257300" lvl="2" indent="-342900">
              <a:buFont typeface="Arial"/>
              <a:buChar char="•"/>
            </a:pPr>
            <a:r>
              <a:rPr lang="en-US" sz="2000" dirty="0" smtClean="0">
                <a:latin typeface="+mj-lt"/>
                <a:cs typeface="CMU Sans Serif"/>
              </a:rPr>
              <a:t>convert from (spin-2 field of) ellipticities to (scalar) convergence</a:t>
            </a:r>
          </a:p>
          <a:p>
            <a:pPr marL="285750" indent="-285750">
              <a:buFont typeface="Arial"/>
              <a:buChar char="•"/>
            </a:pPr>
            <a:endParaRPr lang="en-US" sz="2000" dirty="0" smtClean="0">
              <a:latin typeface="+mj-lt"/>
              <a:cs typeface="CMU Sans Serif"/>
            </a:endParaRPr>
          </a:p>
          <a:p>
            <a:pPr marL="285750" indent="-285750">
              <a:buFont typeface="Arial"/>
              <a:buChar char="•"/>
            </a:pPr>
            <a:r>
              <a:rPr lang="en-US" sz="2000" b="1" dirty="0">
                <a:cs typeface="CMU Sans Serif"/>
              </a:rPr>
              <a:t>Obtain (noisy) maps</a:t>
            </a:r>
            <a:r>
              <a:rPr lang="en-US" sz="2000" dirty="0">
                <a:cs typeface="CMU Sans Serif"/>
              </a:rPr>
              <a:t> of CMB convergence and galaxy </a:t>
            </a:r>
            <a:r>
              <a:rPr lang="en-US" sz="2000" dirty="0" smtClean="0">
                <a:cs typeface="CMU Sans Serif"/>
              </a:rPr>
              <a:t>convergence</a:t>
            </a:r>
            <a:endParaRPr lang="en-US" sz="2000" dirty="0" smtClean="0">
              <a:latin typeface="+mj-lt"/>
              <a:cs typeface="CMU Sans Serif"/>
            </a:endParaRPr>
          </a:p>
          <a:p>
            <a:pPr marL="285750" indent="-285750">
              <a:buFont typeface="Arial"/>
              <a:buChar char="•"/>
            </a:pPr>
            <a:r>
              <a:rPr lang="en-US" sz="2000" dirty="0" smtClean="0">
                <a:latin typeface="+mj-lt"/>
                <a:cs typeface="CMU Sans Serif"/>
              </a:rPr>
              <a:t>Ask me afterwards if you’re interested in the details of lensing estimation.</a:t>
            </a:r>
          </a:p>
          <a:p>
            <a:pPr marL="285750" indent="-285750">
              <a:buFont typeface="Arial"/>
              <a:buChar char="•"/>
            </a:pPr>
            <a:r>
              <a:rPr lang="en-US" sz="2000" dirty="0" smtClean="0">
                <a:latin typeface="+mj-lt"/>
                <a:cs typeface="CMU Sans Serif"/>
                <a:sym typeface="Wingdings"/>
              </a:rPr>
              <a:t>Have a cup of tea.</a:t>
            </a: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r>
              <a:rPr lang="en-US" sz="2000" dirty="0" smtClean="0">
                <a:latin typeface="+mj-lt"/>
                <a:cs typeface="CMU Sans Serif"/>
                <a:sym typeface="Wingdings"/>
              </a:rPr>
              <a:t>. </a:t>
            </a:r>
            <a:endParaRPr lang="en-US" sz="2000" dirty="0">
              <a:latin typeface="+mj-lt"/>
              <a:cs typeface="CMU Sans Serif"/>
            </a:endParaRPr>
          </a:p>
          <a:p>
            <a:pPr marL="285750" indent="-285750">
              <a:buFont typeface="Arial"/>
              <a:buChar char="•"/>
            </a:pPr>
            <a:endParaRPr lang="en-US" sz="2000" i="1" dirty="0" smtClean="0">
              <a:latin typeface="+mj-lt"/>
              <a:cs typeface="CMU Sans Serif"/>
            </a:endParaRPr>
          </a:p>
          <a:p>
            <a:pPr marL="285750" indent="-285750">
              <a:buFont typeface="Arial"/>
              <a:buChar char="•"/>
            </a:pPr>
            <a:endParaRPr lang="en-US" sz="2000" i="1" dirty="0">
              <a:latin typeface="+mj-lt"/>
              <a:cs typeface="CMU Sans Serif"/>
            </a:endParaRPr>
          </a:p>
          <a:p>
            <a:pPr marL="285750" indent="-285750">
              <a:buFont typeface="Arial"/>
              <a:buChar char="•"/>
            </a:pPr>
            <a:endParaRPr lang="en-US" sz="2000" i="1" dirty="0" smtClean="0">
              <a:latin typeface="+mj-lt"/>
              <a:cs typeface="CMU Sans Serif"/>
            </a:endParaRPr>
          </a:p>
          <a:p>
            <a:r>
              <a:rPr lang="en-US" sz="2000" dirty="0">
                <a:latin typeface="+mj-lt"/>
                <a:cs typeface="CMU Sans Serif"/>
              </a:rPr>
              <a:t>	</a:t>
            </a:r>
            <a:r>
              <a:rPr lang="en-US" sz="2000" dirty="0" smtClean="0">
                <a:latin typeface="+mj-lt"/>
                <a:cs typeface="CMU Sans Serif"/>
              </a:rPr>
              <a:t>	</a:t>
            </a:r>
            <a:endParaRPr lang="en-US" sz="2000" dirty="0">
              <a:latin typeface="+mj-lt"/>
              <a:cs typeface="CMU Sans Serif"/>
            </a:endParaRPr>
          </a:p>
        </p:txBody>
      </p:sp>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Extraction of lensing signal</a:t>
            </a:r>
            <a:r>
              <a:rPr lang="en-US" sz="4000" dirty="0">
                <a:cs typeface="CMU Serif Roman"/>
              </a:rPr>
              <a:t> </a:t>
            </a:r>
            <a:endParaRPr lang="en-US" sz="4000" dirty="0" smtClean="0">
              <a:cs typeface="CMU Serif Roman"/>
            </a:endParaRPr>
          </a:p>
          <a:p>
            <a:r>
              <a:rPr lang="en-US" sz="4000" dirty="0" smtClean="0">
                <a:cs typeface="CMU Serif Roman"/>
              </a:rPr>
              <a:t>(construction of lensing maps)</a:t>
            </a:r>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0" name="TextBox 19"/>
          <p:cNvSpPr txBox="1"/>
          <p:nvPr/>
        </p:nvSpPr>
        <p:spPr>
          <a:xfrm>
            <a:off x="3843477" y="6100551"/>
            <a:ext cx="1871408" cy="369332"/>
          </a:xfrm>
          <a:prstGeom prst="rect">
            <a:avLst/>
          </a:prstGeom>
          <a:noFill/>
        </p:spPr>
        <p:txBody>
          <a:bodyPr wrap="square" rtlCol="0">
            <a:spAutoFit/>
          </a:bodyPr>
          <a:lstStyle/>
          <a:p>
            <a:r>
              <a:rPr lang="en-US" dirty="0" smtClean="0">
                <a:solidFill>
                  <a:srgbClr val="FFFFFF"/>
                </a:solidFill>
              </a:rPr>
              <a:t>Power spectra</a:t>
            </a:r>
            <a:endParaRPr lang="en-US" dirty="0">
              <a:solidFill>
                <a:srgbClr val="FFFFFF"/>
              </a:solidFill>
            </a:endParaRPr>
          </a:p>
        </p:txBody>
      </p:sp>
      <p:sp>
        <p:nvSpPr>
          <p:cNvPr id="4" name="TextBox 3"/>
          <p:cNvSpPr txBox="1"/>
          <p:nvPr/>
        </p:nvSpPr>
        <p:spPr>
          <a:xfrm>
            <a:off x="7168161" y="1947441"/>
            <a:ext cx="1792040" cy="369332"/>
          </a:xfrm>
          <a:prstGeom prst="rect">
            <a:avLst/>
          </a:prstGeom>
          <a:noFill/>
        </p:spPr>
        <p:txBody>
          <a:bodyPr wrap="square" rtlCol="0">
            <a:spAutoFit/>
          </a:bodyPr>
          <a:lstStyle/>
          <a:p>
            <a:r>
              <a:rPr lang="en-US" dirty="0" err="1" smtClean="0">
                <a:solidFill>
                  <a:srgbClr val="0000FF"/>
                </a:solidFill>
              </a:rPr>
              <a:t>Unlensed</a:t>
            </a:r>
            <a:endParaRPr lang="en-US" dirty="0">
              <a:solidFill>
                <a:srgbClr val="0000FF"/>
              </a:solidFill>
            </a:endParaRPr>
          </a:p>
        </p:txBody>
      </p:sp>
      <p:cxnSp>
        <p:nvCxnSpPr>
          <p:cNvPr id="7" name="Straight Arrow Connector 6"/>
          <p:cNvCxnSpPr/>
          <p:nvPr/>
        </p:nvCxnSpPr>
        <p:spPr>
          <a:xfrm flipH="1">
            <a:off x="6633473" y="2155794"/>
            <a:ext cx="51798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220307" y="2584489"/>
            <a:ext cx="1792040" cy="369332"/>
          </a:xfrm>
          <a:prstGeom prst="rect">
            <a:avLst/>
          </a:prstGeom>
          <a:noFill/>
        </p:spPr>
        <p:txBody>
          <a:bodyPr wrap="square" rtlCol="0">
            <a:spAutoFit/>
          </a:bodyPr>
          <a:lstStyle/>
          <a:p>
            <a:r>
              <a:rPr lang="en-US" dirty="0">
                <a:solidFill>
                  <a:srgbClr val="0000FF"/>
                </a:solidFill>
              </a:rPr>
              <a:t>L</a:t>
            </a:r>
            <a:r>
              <a:rPr lang="en-US" dirty="0" smtClean="0">
                <a:solidFill>
                  <a:srgbClr val="0000FF"/>
                </a:solidFill>
              </a:rPr>
              <a:t>ensed</a:t>
            </a:r>
            <a:endParaRPr lang="en-US" dirty="0">
              <a:solidFill>
                <a:srgbClr val="0000FF"/>
              </a:solidFill>
            </a:endParaRPr>
          </a:p>
        </p:txBody>
      </p:sp>
      <p:cxnSp>
        <p:nvCxnSpPr>
          <p:cNvPr id="24" name="Straight Arrow Connector 23"/>
          <p:cNvCxnSpPr/>
          <p:nvPr/>
        </p:nvCxnSpPr>
        <p:spPr>
          <a:xfrm flipH="1">
            <a:off x="6668910" y="2776130"/>
            <a:ext cx="51798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1038796" y="2446594"/>
            <a:ext cx="5537200" cy="558800"/>
          </a:xfrm>
          <a:prstGeom prst="rect">
            <a:avLst/>
          </a:prstGeom>
        </p:spPr>
      </p:pic>
      <p:pic>
        <p:nvPicPr>
          <p:cNvPr id="11" name="Picture 10"/>
          <p:cNvPicPr>
            <a:picLocks noChangeAspect="1"/>
          </p:cNvPicPr>
          <p:nvPr/>
        </p:nvPicPr>
        <p:blipFill>
          <a:blip r:embed="rId4"/>
          <a:stretch>
            <a:fillRect/>
          </a:stretch>
        </p:blipFill>
        <p:spPr>
          <a:xfrm>
            <a:off x="1038796" y="1922546"/>
            <a:ext cx="5422900" cy="457200"/>
          </a:xfrm>
          <a:prstGeom prst="rect">
            <a:avLst/>
          </a:prstGeom>
        </p:spPr>
      </p:pic>
    </p:spTree>
    <p:extLst>
      <p:ext uri="{BB962C8B-B14F-4D97-AF65-F5344CB8AC3E}">
        <p14:creationId xmlns:p14="http://schemas.microsoft.com/office/powerpoint/2010/main" val="8888390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64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9" y="-16712"/>
            <a:ext cx="10333417" cy="6874712"/>
          </a:xfrm>
          <a:prstGeom prst="rect">
            <a:avLst/>
          </a:prstGeom>
        </p:spPr>
      </p:pic>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cs typeface="CMU Serif Roman"/>
              </a:rPr>
              <a:t>Results</a:t>
            </a: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 name="TextBox 1"/>
          <p:cNvSpPr txBox="1"/>
          <p:nvPr/>
        </p:nvSpPr>
        <p:spPr>
          <a:xfrm>
            <a:off x="268229" y="1323341"/>
            <a:ext cx="7449530" cy="461665"/>
          </a:xfrm>
          <a:prstGeom prst="rect">
            <a:avLst/>
          </a:prstGeom>
          <a:noFill/>
        </p:spPr>
        <p:txBody>
          <a:bodyPr wrap="square" rtlCol="0">
            <a:spAutoFit/>
          </a:bodyPr>
          <a:lstStyle/>
          <a:p>
            <a:r>
              <a:rPr lang="en-US" sz="2400" dirty="0" smtClean="0">
                <a:solidFill>
                  <a:srgbClr val="FFFFFF"/>
                </a:solidFill>
              </a:rPr>
              <a:t>First detection: </a:t>
            </a:r>
            <a:r>
              <a:rPr lang="en-US" sz="2400" b="1" dirty="0" smtClean="0">
                <a:solidFill>
                  <a:srgbClr val="FFFFFF"/>
                </a:solidFill>
              </a:rPr>
              <a:t>Hand et al. (2013) at 4.2</a:t>
            </a:r>
            <a:endParaRPr lang="en-US" sz="2400" dirty="0">
              <a:solidFill>
                <a:srgbClr val="FFFFFF"/>
              </a:solidFill>
            </a:endParaRPr>
          </a:p>
        </p:txBody>
      </p:sp>
      <p:sp>
        <p:nvSpPr>
          <p:cNvPr id="11" name="TextBox 10"/>
          <p:cNvSpPr txBox="1"/>
          <p:nvPr/>
        </p:nvSpPr>
        <p:spPr>
          <a:xfrm>
            <a:off x="535573" y="6250118"/>
            <a:ext cx="1470392" cy="369332"/>
          </a:xfrm>
          <a:prstGeom prst="rect">
            <a:avLst/>
          </a:prstGeom>
          <a:noFill/>
        </p:spPr>
        <p:txBody>
          <a:bodyPr wrap="square" rtlCol="0">
            <a:spAutoFit/>
          </a:bodyPr>
          <a:lstStyle/>
          <a:p>
            <a:r>
              <a:rPr lang="en-US" dirty="0" smtClean="0">
                <a:solidFill>
                  <a:srgbClr val="FFFFFF"/>
                </a:solidFill>
              </a:rPr>
              <a:t>Mark Devlin</a:t>
            </a:r>
            <a:endParaRPr lang="en-US" dirty="0">
              <a:solidFill>
                <a:srgbClr val="FFFFFF"/>
              </a:solidFill>
            </a:endParaRPr>
          </a:p>
        </p:txBody>
      </p:sp>
      <p:pic>
        <p:nvPicPr>
          <p:cNvPr id="12" name="Picture 11"/>
          <p:cNvPicPr>
            <a:picLocks noChangeAspect="1"/>
          </p:cNvPicPr>
          <p:nvPr/>
        </p:nvPicPr>
        <p:blipFill>
          <a:blip r:embed="rId4"/>
          <a:stretch>
            <a:fillRect/>
          </a:stretch>
        </p:blipFill>
        <p:spPr>
          <a:xfrm>
            <a:off x="5593912" y="1506934"/>
            <a:ext cx="215900" cy="177800"/>
          </a:xfrm>
          <a:prstGeom prst="rect">
            <a:avLst/>
          </a:prstGeom>
        </p:spPr>
      </p:pic>
    </p:spTree>
    <p:extLst>
      <p:ext uri="{BB962C8B-B14F-4D97-AF65-F5344CB8AC3E}">
        <p14:creationId xmlns:p14="http://schemas.microsoft.com/office/powerpoint/2010/main" val="5571884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f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02" y="-218760"/>
            <a:ext cx="10072429" cy="7554322"/>
          </a:xfrm>
          <a:prstGeom prst="rect">
            <a:avLst/>
          </a:prstGeom>
        </p:spPr>
      </p:pic>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Results</a:t>
            </a:r>
          </a:p>
        </p:txBody>
      </p:sp>
      <p:sp>
        <p:nvSpPr>
          <p:cNvPr id="2" name="TextBox 1"/>
          <p:cNvSpPr txBox="1"/>
          <p:nvPr/>
        </p:nvSpPr>
        <p:spPr>
          <a:xfrm>
            <a:off x="268229" y="1323341"/>
            <a:ext cx="7449530" cy="461665"/>
          </a:xfrm>
          <a:prstGeom prst="rect">
            <a:avLst/>
          </a:prstGeom>
          <a:noFill/>
        </p:spPr>
        <p:txBody>
          <a:bodyPr wrap="square" rtlCol="0">
            <a:spAutoFit/>
          </a:bodyPr>
          <a:lstStyle/>
          <a:p>
            <a:r>
              <a:rPr lang="en-US" sz="2400" dirty="0" smtClean="0">
                <a:solidFill>
                  <a:srgbClr val="000000"/>
                </a:solidFill>
              </a:rPr>
              <a:t>First detection: </a:t>
            </a:r>
            <a:r>
              <a:rPr lang="en-US" sz="2400" b="1" dirty="0" smtClean="0">
                <a:solidFill>
                  <a:srgbClr val="000000"/>
                </a:solidFill>
              </a:rPr>
              <a:t>Hand et al. (2013) at 4.2</a:t>
            </a:r>
            <a:endParaRPr lang="en-US" sz="2400" dirty="0">
              <a:solidFill>
                <a:srgbClr val="000000"/>
              </a:solidFill>
            </a:endParaRPr>
          </a:p>
        </p:txBody>
      </p:sp>
      <p:pic>
        <p:nvPicPr>
          <p:cNvPr id="6" name="Picture 5"/>
          <p:cNvPicPr>
            <a:picLocks noChangeAspect="1"/>
          </p:cNvPicPr>
          <p:nvPr/>
        </p:nvPicPr>
        <p:blipFill>
          <a:blip r:embed="rId4"/>
          <a:stretch>
            <a:fillRect/>
          </a:stretch>
        </p:blipFill>
        <p:spPr>
          <a:xfrm>
            <a:off x="5602603" y="1540382"/>
            <a:ext cx="165100" cy="139700"/>
          </a:xfrm>
          <a:prstGeom prst="rect">
            <a:avLst/>
          </a:prstGeom>
        </p:spPr>
      </p:pic>
      <p:sp>
        <p:nvSpPr>
          <p:cNvPr id="3" name="TextBox 2"/>
          <p:cNvSpPr txBox="1"/>
          <p:nvPr/>
        </p:nvSpPr>
        <p:spPr>
          <a:xfrm>
            <a:off x="451143" y="6166561"/>
            <a:ext cx="2940784" cy="369332"/>
          </a:xfrm>
          <a:prstGeom prst="rect">
            <a:avLst/>
          </a:prstGeom>
          <a:noFill/>
        </p:spPr>
        <p:txBody>
          <a:bodyPr wrap="square" rtlCol="0">
            <a:spAutoFit/>
          </a:bodyPr>
          <a:lstStyle/>
          <a:p>
            <a:r>
              <a:rPr lang="en-US" dirty="0" err="1">
                <a:solidFill>
                  <a:srgbClr val="FFFFFF"/>
                </a:solidFill>
              </a:rPr>
              <a:t>j</a:t>
            </a:r>
            <a:r>
              <a:rPr lang="en-US" dirty="0" err="1" smtClean="0">
                <a:solidFill>
                  <a:srgbClr val="FFFFFF"/>
                </a:solidFill>
              </a:rPr>
              <a:t>jcafe.net</a:t>
            </a:r>
            <a:endParaRPr lang="en-US" dirty="0">
              <a:solidFill>
                <a:srgbClr val="FFFFFF"/>
              </a:solidFill>
            </a:endParaRPr>
          </a:p>
        </p:txBody>
      </p:sp>
    </p:spTree>
    <p:extLst>
      <p:ext uri="{BB962C8B-B14F-4D97-AF65-F5344CB8AC3E}">
        <p14:creationId xmlns:p14="http://schemas.microsoft.com/office/powerpoint/2010/main" val="36347957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8-11 at 22.20.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6" y="1913716"/>
            <a:ext cx="8922606" cy="3531865"/>
          </a:xfrm>
          <a:prstGeom prst="rect">
            <a:avLst/>
          </a:prstGeom>
        </p:spPr>
      </p:pic>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Results</a:t>
            </a:r>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 name="TextBox 1"/>
          <p:cNvSpPr txBox="1"/>
          <p:nvPr/>
        </p:nvSpPr>
        <p:spPr>
          <a:xfrm>
            <a:off x="268229" y="1323341"/>
            <a:ext cx="7449530" cy="461665"/>
          </a:xfrm>
          <a:prstGeom prst="rect">
            <a:avLst/>
          </a:prstGeom>
          <a:noFill/>
        </p:spPr>
        <p:txBody>
          <a:bodyPr wrap="square" rtlCol="0">
            <a:spAutoFit/>
          </a:bodyPr>
          <a:lstStyle/>
          <a:p>
            <a:r>
              <a:rPr lang="en-US" sz="2400" dirty="0" smtClean="0"/>
              <a:t>First detection: </a:t>
            </a:r>
            <a:r>
              <a:rPr lang="en-US" sz="2400" b="1" dirty="0" smtClean="0"/>
              <a:t>Hand et al. (2013) at 4.2</a:t>
            </a:r>
            <a:endParaRPr lang="en-US" sz="2400" dirty="0"/>
          </a:p>
        </p:txBody>
      </p:sp>
      <p:pic>
        <p:nvPicPr>
          <p:cNvPr id="6" name="Picture 5"/>
          <p:cNvPicPr>
            <a:picLocks noChangeAspect="1"/>
          </p:cNvPicPr>
          <p:nvPr/>
        </p:nvPicPr>
        <p:blipFill>
          <a:blip r:embed="rId4"/>
          <a:stretch>
            <a:fillRect/>
          </a:stretch>
        </p:blipFill>
        <p:spPr>
          <a:xfrm>
            <a:off x="5602603" y="1540382"/>
            <a:ext cx="165100" cy="139700"/>
          </a:xfrm>
          <a:prstGeom prst="rect">
            <a:avLst/>
          </a:prstGeom>
        </p:spPr>
      </p:pic>
    </p:spTree>
    <p:extLst>
      <p:ext uri="{BB962C8B-B14F-4D97-AF65-F5344CB8AC3E}">
        <p14:creationId xmlns:p14="http://schemas.microsoft.com/office/powerpoint/2010/main" val="1615975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Results</a:t>
            </a:r>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 name="TextBox 1"/>
          <p:cNvSpPr txBox="1"/>
          <p:nvPr/>
        </p:nvSpPr>
        <p:spPr>
          <a:xfrm>
            <a:off x="268229" y="1323341"/>
            <a:ext cx="7449530" cy="461665"/>
          </a:xfrm>
          <a:prstGeom prst="rect">
            <a:avLst/>
          </a:prstGeom>
          <a:noFill/>
        </p:spPr>
        <p:txBody>
          <a:bodyPr wrap="square" rtlCol="0">
            <a:spAutoFit/>
          </a:bodyPr>
          <a:lstStyle/>
          <a:p>
            <a:r>
              <a:rPr lang="en-US" sz="2400" dirty="0" smtClean="0"/>
              <a:t>First detection: </a:t>
            </a:r>
            <a:r>
              <a:rPr lang="en-US" sz="2400" b="1" dirty="0" smtClean="0"/>
              <a:t>Hand et al. (2013) at 4.2</a:t>
            </a:r>
            <a:endParaRPr lang="en-US" sz="2400" dirty="0"/>
          </a:p>
        </p:txBody>
      </p:sp>
      <p:pic>
        <p:nvPicPr>
          <p:cNvPr id="6" name="Picture 5"/>
          <p:cNvPicPr>
            <a:picLocks noChangeAspect="1"/>
          </p:cNvPicPr>
          <p:nvPr/>
        </p:nvPicPr>
        <p:blipFill>
          <a:blip r:embed="rId3"/>
          <a:stretch>
            <a:fillRect/>
          </a:stretch>
        </p:blipFill>
        <p:spPr>
          <a:xfrm>
            <a:off x="5602603" y="1540382"/>
            <a:ext cx="165100" cy="139700"/>
          </a:xfrm>
          <a:prstGeom prst="rect">
            <a:avLst/>
          </a:prstGeom>
        </p:spPr>
      </p:pic>
      <p:pic>
        <p:nvPicPr>
          <p:cNvPr id="3" name="Picture 2" descr="Screen Shot 2015-08-11 at 22.19.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06" y="1868566"/>
            <a:ext cx="7885297" cy="4850807"/>
          </a:xfrm>
          <a:prstGeom prst="rect">
            <a:avLst/>
          </a:prstGeom>
        </p:spPr>
      </p:pic>
    </p:spTree>
    <p:extLst>
      <p:ext uri="{BB962C8B-B14F-4D97-AF65-F5344CB8AC3E}">
        <p14:creationId xmlns:p14="http://schemas.microsoft.com/office/powerpoint/2010/main" val="21957650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Results</a:t>
            </a:r>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 name="TextBox 1"/>
          <p:cNvSpPr txBox="1"/>
          <p:nvPr/>
        </p:nvSpPr>
        <p:spPr>
          <a:xfrm>
            <a:off x="268229" y="1323341"/>
            <a:ext cx="7449530" cy="461665"/>
          </a:xfrm>
          <a:prstGeom prst="rect">
            <a:avLst/>
          </a:prstGeom>
          <a:noFill/>
        </p:spPr>
        <p:txBody>
          <a:bodyPr wrap="square" rtlCol="0">
            <a:spAutoFit/>
          </a:bodyPr>
          <a:lstStyle/>
          <a:p>
            <a:r>
              <a:rPr lang="en-US" sz="2400" dirty="0" smtClean="0"/>
              <a:t>First detection: </a:t>
            </a:r>
            <a:r>
              <a:rPr lang="en-US" sz="2400" b="1" dirty="0" smtClean="0"/>
              <a:t>Hand et al. (2013) at 4.2</a:t>
            </a:r>
            <a:endParaRPr lang="en-US" sz="2400" dirty="0"/>
          </a:p>
        </p:txBody>
      </p:sp>
      <p:pic>
        <p:nvPicPr>
          <p:cNvPr id="6" name="Picture 5"/>
          <p:cNvPicPr>
            <a:picLocks noChangeAspect="1"/>
          </p:cNvPicPr>
          <p:nvPr/>
        </p:nvPicPr>
        <p:blipFill>
          <a:blip r:embed="rId3"/>
          <a:stretch>
            <a:fillRect/>
          </a:stretch>
        </p:blipFill>
        <p:spPr>
          <a:xfrm>
            <a:off x="5602603" y="1540382"/>
            <a:ext cx="165100" cy="139700"/>
          </a:xfrm>
          <a:prstGeom prst="rect">
            <a:avLst/>
          </a:prstGeom>
        </p:spPr>
      </p:pic>
      <p:pic>
        <p:nvPicPr>
          <p:cNvPr id="4" name="Picture 3" descr="Screen Shot 2015-08-11 at 22.23.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06" y="1905114"/>
            <a:ext cx="7856972" cy="4869326"/>
          </a:xfrm>
          <a:prstGeom prst="rect">
            <a:avLst/>
          </a:prstGeom>
        </p:spPr>
      </p:pic>
      <p:pic>
        <p:nvPicPr>
          <p:cNvPr id="5" name="Picture 4" descr="Screen Shot 2015-08-11 at 22.51.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107" y="5022773"/>
            <a:ext cx="3162779" cy="384969"/>
          </a:xfrm>
          <a:prstGeom prst="rect">
            <a:avLst/>
          </a:prstGeom>
        </p:spPr>
      </p:pic>
    </p:spTree>
    <p:extLst>
      <p:ext uri="{BB962C8B-B14F-4D97-AF65-F5344CB8AC3E}">
        <p14:creationId xmlns:p14="http://schemas.microsoft.com/office/powerpoint/2010/main" val="34290154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Results</a:t>
            </a:r>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 name="TextBox 1"/>
          <p:cNvSpPr txBox="1"/>
          <p:nvPr/>
        </p:nvSpPr>
        <p:spPr>
          <a:xfrm>
            <a:off x="273317" y="1323341"/>
            <a:ext cx="7449530" cy="461665"/>
          </a:xfrm>
          <a:prstGeom prst="rect">
            <a:avLst/>
          </a:prstGeom>
          <a:noFill/>
        </p:spPr>
        <p:txBody>
          <a:bodyPr wrap="square" rtlCol="0">
            <a:spAutoFit/>
          </a:bodyPr>
          <a:lstStyle/>
          <a:p>
            <a:r>
              <a:rPr lang="en-US" sz="2400" dirty="0" smtClean="0"/>
              <a:t>Planck    CFHTLens: </a:t>
            </a:r>
            <a:r>
              <a:rPr lang="en-US" sz="2400" b="1" dirty="0" smtClean="0"/>
              <a:t>Liu &amp; Hill (2015) at 2</a:t>
            </a:r>
            <a:endParaRPr lang="en-US" sz="2400" dirty="0"/>
          </a:p>
        </p:txBody>
      </p:sp>
      <p:pic>
        <p:nvPicPr>
          <p:cNvPr id="6" name="Picture 5"/>
          <p:cNvPicPr>
            <a:picLocks noChangeAspect="1"/>
          </p:cNvPicPr>
          <p:nvPr/>
        </p:nvPicPr>
        <p:blipFill>
          <a:blip r:embed="rId3"/>
          <a:stretch>
            <a:fillRect/>
          </a:stretch>
        </p:blipFill>
        <p:spPr>
          <a:xfrm>
            <a:off x="6070455" y="1540382"/>
            <a:ext cx="165100" cy="139700"/>
          </a:xfrm>
          <a:prstGeom prst="rect">
            <a:avLst/>
          </a:prstGeom>
        </p:spPr>
      </p:pic>
      <p:pic>
        <p:nvPicPr>
          <p:cNvPr id="3" name="Picture 2"/>
          <p:cNvPicPr>
            <a:picLocks noChangeAspect="1"/>
          </p:cNvPicPr>
          <p:nvPr/>
        </p:nvPicPr>
        <p:blipFill>
          <a:blip r:embed="rId4"/>
          <a:stretch>
            <a:fillRect/>
          </a:stretch>
        </p:blipFill>
        <p:spPr>
          <a:xfrm>
            <a:off x="1308390" y="1507968"/>
            <a:ext cx="165100" cy="165100"/>
          </a:xfrm>
          <a:prstGeom prst="rect">
            <a:avLst/>
          </a:prstGeom>
        </p:spPr>
      </p:pic>
      <p:pic>
        <p:nvPicPr>
          <p:cNvPr id="7" name="Picture 6" descr="Screen Shot 2015-08-11 at 22.43.1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718" y="1700155"/>
            <a:ext cx="6862311" cy="5125377"/>
          </a:xfrm>
          <a:prstGeom prst="rect">
            <a:avLst/>
          </a:prstGeom>
        </p:spPr>
      </p:pic>
      <p:pic>
        <p:nvPicPr>
          <p:cNvPr id="13" name="Picture 12" descr="Screen Shot 2015-08-11 at 22.51.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3107" y="5538090"/>
            <a:ext cx="3162779" cy="384969"/>
          </a:xfrm>
          <a:prstGeom prst="rect">
            <a:avLst/>
          </a:prstGeom>
        </p:spPr>
      </p:pic>
      <p:pic>
        <p:nvPicPr>
          <p:cNvPr id="10" name="Picture 9" descr="Screen Shot 2015-08-11 at 22.53.2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5695" y="5588183"/>
            <a:ext cx="1866900" cy="368300"/>
          </a:xfrm>
          <a:prstGeom prst="rect">
            <a:avLst/>
          </a:prstGeom>
        </p:spPr>
      </p:pic>
    </p:spTree>
    <p:extLst>
      <p:ext uri="{BB962C8B-B14F-4D97-AF65-F5344CB8AC3E}">
        <p14:creationId xmlns:p14="http://schemas.microsoft.com/office/powerpoint/2010/main" val="2379340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8229" y="65122"/>
            <a:ext cx="8787626"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Systematic effects</a:t>
            </a:r>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 name="TextBox 1"/>
          <p:cNvSpPr txBox="1"/>
          <p:nvPr/>
        </p:nvSpPr>
        <p:spPr>
          <a:xfrm>
            <a:off x="256608" y="1306629"/>
            <a:ext cx="8322564" cy="4524315"/>
          </a:xfrm>
          <a:prstGeom prst="rect">
            <a:avLst/>
          </a:prstGeom>
          <a:noFill/>
        </p:spPr>
        <p:txBody>
          <a:bodyPr wrap="square" rtlCol="0">
            <a:spAutoFit/>
          </a:bodyPr>
          <a:lstStyle/>
          <a:p>
            <a:pPr marL="342900" indent="-342900">
              <a:buFont typeface="Arial"/>
              <a:buChar char="•"/>
            </a:pPr>
            <a:r>
              <a:rPr lang="en-US" sz="2400" b="1" dirty="0" smtClean="0"/>
              <a:t>Intrinsic alignments</a:t>
            </a:r>
            <a:r>
              <a:rPr lang="en-US" sz="2400" dirty="0" smtClean="0"/>
              <a:t>: </a:t>
            </a:r>
            <a:r>
              <a:rPr lang="en-US" sz="2400" dirty="0" err="1" smtClean="0"/>
              <a:t>Troxel</a:t>
            </a:r>
            <a:r>
              <a:rPr lang="en-US" sz="2400" dirty="0" smtClean="0"/>
              <a:t> &amp; </a:t>
            </a:r>
            <a:r>
              <a:rPr lang="en-US" sz="2400" dirty="0" err="1" smtClean="0"/>
              <a:t>Ishak</a:t>
            </a:r>
            <a:r>
              <a:rPr lang="en-US" sz="2400" dirty="0" smtClean="0"/>
              <a:t> (2014), Hall &amp; Taylor (2014), </a:t>
            </a:r>
            <a:r>
              <a:rPr lang="en-US" sz="2400" dirty="0" err="1" smtClean="0"/>
              <a:t>Chisari</a:t>
            </a:r>
            <a:r>
              <a:rPr lang="en-US" sz="2400" dirty="0" smtClean="0"/>
              <a:t> et. al (2015)</a:t>
            </a:r>
          </a:p>
          <a:p>
            <a:pPr marL="342900" indent="-342900">
              <a:buFont typeface="Arial"/>
              <a:buChar char="•"/>
            </a:pPr>
            <a:r>
              <a:rPr lang="en-US" sz="2400" dirty="0" smtClean="0"/>
              <a:t>Tension of              derived from Planck and CFHTLens</a:t>
            </a:r>
          </a:p>
          <a:p>
            <a:pPr marL="342900" indent="-342900">
              <a:buFont typeface="Arial"/>
              <a:buChar char="•"/>
            </a:pPr>
            <a:r>
              <a:rPr lang="en-US" sz="2400" b="1" dirty="0" smtClean="0"/>
              <a:t>PSF</a:t>
            </a:r>
            <a:r>
              <a:rPr lang="en-US" sz="2400" dirty="0" smtClean="0"/>
              <a:t> systematics; can look like cosmic shear.   </a:t>
            </a:r>
          </a:p>
          <a:p>
            <a:pPr marL="342900" indent="-342900">
              <a:buFont typeface="Arial"/>
              <a:buChar char="•"/>
            </a:pPr>
            <a:r>
              <a:rPr lang="en-US" sz="2400" b="1" dirty="0" smtClean="0"/>
              <a:t>Redshift distribution uncertainties</a:t>
            </a:r>
            <a:r>
              <a:rPr lang="en-US" sz="2400" dirty="0"/>
              <a:t>:</a:t>
            </a:r>
            <a:r>
              <a:rPr lang="en-US" sz="2400" dirty="0" smtClean="0"/>
              <a:t> really need full propagation of uncertainties, otherwise cosmological inferences are biased (e.g. Bonnet et al. 2015) </a:t>
            </a:r>
          </a:p>
          <a:p>
            <a:pPr marL="342900" indent="-342900">
              <a:buFont typeface="Arial"/>
              <a:buChar char="•"/>
            </a:pPr>
            <a:r>
              <a:rPr lang="en-US" sz="2400" b="1" dirty="0" smtClean="0"/>
              <a:t>Non-linear power spectrum </a:t>
            </a:r>
            <a:r>
              <a:rPr lang="en-US" sz="2400" dirty="0" smtClean="0"/>
              <a:t>uncertainties. </a:t>
            </a:r>
          </a:p>
          <a:p>
            <a:pPr marL="342900" indent="-342900">
              <a:buFont typeface="Arial"/>
              <a:buChar char="•"/>
            </a:pPr>
            <a:r>
              <a:rPr lang="en-US" sz="2400" b="1" dirty="0" smtClean="0"/>
              <a:t>Multiplicative bias</a:t>
            </a:r>
            <a:r>
              <a:rPr lang="en-US" sz="2400" dirty="0" smtClean="0"/>
              <a:t> in shear estimation (Das, </a:t>
            </a:r>
            <a:r>
              <a:rPr lang="en-US" sz="2400" dirty="0" err="1" smtClean="0"/>
              <a:t>Errard</a:t>
            </a:r>
            <a:r>
              <a:rPr lang="en-US" sz="2400" dirty="0" smtClean="0"/>
              <a:t>, </a:t>
            </a:r>
            <a:r>
              <a:rPr lang="en-US" sz="2400" dirty="0" err="1" smtClean="0"/>
              <a:t>Spergel</a:t>
            </a:r>
            <a:r>
              <a:rPr lang="en-US" sz="2400" dirty="0" smtClean="0"/>
              <a:t> 2014).</a:t>
            </a:r>
          </a:p>
          <a:p>
            <a:pPr marL="342900" indent="-342900">
              <a:buFont typeface="Arial"/>
              <a:buChar char="•"/>
            </a:pPr>
            <a:r>
              <a:rPr lang="en-US" sz="2400" dirty="0" smtClean="0"/>
              <a:t>Galaxy auto-spectra also affected by these systematics – </a:t>
            </a:r>
            <a:r>
              <a:rPr lang="en-US" sz="2400" b="1" dirty="0" smtClean="0"/>
              <a:t>calibration</a:t>
            </a:r>
            <a:r>
              <a:rPr lang="en-US" sz="2400" dirty="0" smtClean="0"/>
              <a:t> with the cross-spectrum. </a:t>
            </a:r>
            <a:endParaRPr lang="en-US" sz="2400" dirty="0"/>
          </a:p>
        </p:txBody>
      </p:sp>
      <p:pic>
        <p:nvPicPr>
          <p:cNvPr id="4" name="Picture 3"/>
          <p:cNvPicPr>
            <a:picLocks noChangeAspect="1"/>
          </p:cNvPicPr>
          <p:nvPr/>
        </p:nvPicPr>
        <p:blipFill>
          <a:blip r:embed="rId3"/>
          <a:stretch>
            <a:fillRect/>
          </a:stretch>
        </p:blipFill>
        <p:spPr>
          <a:xfrm>
            <a:off x="2168538" y="2140215"/>
            <a:ext cx="850900" cy="292100"/>
          </a:xfrm>
          <a:prstGeom prst="rect">
            <a:avLst/>
          </a:prstGeom>
        </p:spPr>
      </p:pic>
    </p:spTree>
    <p:extLst>
      <p:ext uri="{BB962C8B-B14F-4D97-AF65-F5344CB8AC3E}">
        <p14:creationId xmlns:p14="http://schemas.microsoft.com/office/powerpoint/2010/main" val="29982553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 of the talk</a:t>
            </a:r>
            <a:endParaRPr lang="en-US" dirty="0"/>
          </a:p>
        </p:txBody>
      </p:sp>
      <p:sp>
        <p:nvSpPr>
          <p:cNvPr id="5" name="Content Placeholder 4"/>
          <p:cNvSpPr>
            <a:spLocks noGrp="1"/>
          </p:cNvSpPr>
          <p:nvPr>
            <p:ph idx="1"/>
          </p:nvPr>
        </p:nvSpPr>
        <p:spPr>
          <a:xfrm>
            <a:off x="457200" y="1600200"/>
            <a:ext cx="8410170" cy="4525963"/>
          </a:xfrm>
        </p:spPr>
        <p:txBody>
          <a:bodyPr>
            <a:normAutofit/>
          </a:bodyPr>
          <a:lstStyle/>
          <a:p>
            <a:pPr marL="0" indent="0">
              <a:buNone/>
            </a:pPr>
            <a:endParaRPr lang="en-US" sz="2800" dirty="0" smtClean="0"/>
          </a:p>
          <a:p>
            <a:r>
              <a:rPr lang="en-US" sz="2800" b="1" dirty="0" smtClean="0"/>
              <a:t>Motivation</a:t>
            </a:r>
            <a:r>
              <a:rPr lang="en-US" sz="2800" dirty="0"/>
              <a:t>:</a:t>
            </a:r>
            <a:r>
              <a:rPr lang="en-US" sz="2800" dirty="0" smtClean="0"/>
              <a:t> science, calibration</a:t>
            </a:r>
            <a:endParaRPr lang="en-US" sz="2800" b="1" dirty="0"/>
          </a:p>
          <a:p>
            <a:r>
              <a:rPr lang="en-US" sz="2800" b="1" dirty="0" smtClean="0"/>
              <a:t>Physics of cross-</a:t>
            </a:r>
            <a:r>
              <a:rPr lang="en-US" sz="2800" b="1" dirty="0" smtClean="0"/>
              <a:t>correlation</a:t>
            </a:r>
            <a:r>
              <a:rPr lang="en-US" sz="2800" dirty="0" smtClean="0"/>
              <a:t>, modeling the signal</a:t>
            </a:r>
          </a:p>
          <a:p>
            <a:r>
              <a:rPr lang="en-US" sz="2800" b="1" dirty="0" smtClean="0"/>
              <a:t>Construction of lensing maps</a:t>
            </a:r>
            <a:endParaRPr lang="en-US" sz="2800" b="1" dirty="0" smtClean="0"/>
          </a:p>
          <a:p>
            <a:r>
              <a:rPr lang="en-US" sz="2800" b="1" dirty="0" smtClean="0"/>
              <a:t>First detection and current status </a:t>
            </a:r>
            <a:r>
              <a:rPr lang="en-US" sz="2800" dirty="0" smtClean="0"/>
              <a:t>(2013-15)</a:t>
            </a:r>
            <a:endParaRPr lang="en-US" sz="2800" dirty="0" smtClean="0"/>
          </a:p>
          <a:p>
            <a:r>
              <a:rPr lang="en-US" sz="2800" b="1" dirty="0" smtClean="0"/>
              <a:t>Future prospects</a:t>
            </a:r>
          </a:p>
          <a:p>
            <a:r>
              <a:rPr lang="en-US" sz="2800" b="1" dirty="0" smtClean="0"/>
              <a:t>Conclusion</a:t>
            </a:r>
            <a:endParaRPr lang="en-US" sz="2800" b="1" dirty="0" smtClean="0"/>
          </a:p>
        </p:txBody>
      </p:sp>
      <p:pic>
        <p:nvPicPr>
          <p:cNvPr id="3" name="Picture 2" descr="PlanckLensingSmicaW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208" y="4800728"/>
            <a:ext cx="3797120" cy="1940287"/>
          </a:xfrm>
          <a:prstGeom prst="rect">
            <a:avLst/>
          </a:prstGeom>
        </p:spPr>
      </p:pic>
    </p:spTree>
    <p:extLst>
      <p:ext uri="{BB962C8B-B14F-4D97-AF65-F5344CB8AC3E}">
        <p14:creationId xmlns:p14="http://schemas.microsoft.com/office/powerpoint/2010/main" val="20449260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376742" y="1191840"/>
            <a:ext cx="774700" cy="330200"/>
          </a:xfrm>
          <a:prstGeom prst="rect">
            <a:avLst/>
          </a:prstGeom>
        </p:spPr>
      </p:pic>
      <p:sp>
        <p:nvSpPr>
          <p:cNvPr id="3" name="TextBox 2"/>
          <p:cNvSpPr txBox="1"/>
          <p:nvPr/>
        </p:nvSpPr>
        <p:spPr>
          <a:xfrm>
            <a:off x="151815" y="1107717"/>
            <a:ext cx="5863426" cy="5632310"/>
          </a:xfrm>
          <a:prstGeom prst="rect">
            <a:avLst/>
          </a:prstGeom>
          <a:noFill/>
        </p:spPr>
        <p:txBody>
          <a:bodyPr wrap="square" rtlCol="0">
            <a:spAutoFit/>
          </a:bodyPr>
          <a:lstStyle/>
          <a:p>
            <a:pPr marL="285750" indent="-285750">
              <a:buFont typeface="Arial"/>
              <a:buChar char="•"/>
            </a:pPr>
            <a:r>
              <a:rPr lang="en-US" sz="2400" dirty="0" smtClean="0">
                <a:cs typeface="CMU Serif Roman"/>
              </a:rPr>
              <a:t>SPT     DES:              depth, 2500 deg</a:t>
            </a:r>
            <a:r>
              <a:rPr lang="en-US" sz="2400" baseline="30000" dirty="0" smtClean="0">
                <a:cs typeface="CMU Serif Roman"/>
              </a:rPr>
              <a:t>2</a:t>
            </a:r>
            <a:r>
              <a:rPr lang="en-US" sz="2400" dirty="0" smtClean="0">
                <a:cs typeface="CMU Serif Roman"/>
              </a:rPr>
              <a:t>,</a:t>
            </a:r>
          </a:p>
          <a:p>
            <a:pPr marL="285750" indent="-285750">
              <a:buFont typeface="Arial"/>
              <a:buChar char="•"/>
            </a:pPr>
            <a:r>
              <a:rPr lang="en-US" sz="2400" dirty="0" smtClean="0">
                <a:cs typeface="CMU Serif Roman"/>
              </a:rPr>
              <a:t>ACTPol/</a:t>
            </a:r>
            <a:r>
              <a:rPr lang="en-US" sz="2400" dirty="0" err="1" smtClean="0">
                <a:cs typeface="CMU Serif Roman"/>
              </a:rPr>
              <a:t>SPTPol</a:t>
            </a:r>
            <a:r>
              <a:rPr lang="en-US" sz="2400" dirty="0" smtClean="0">
                <a:cs typeface="CMU Serif Roman"/>
              </a:rPr>
              <a:t> 	 DES/</a:t>
            </a:r>
            <a:r>
              <a:rPr lang="en-US" sz="2400" dirty="0" err="1" smtClean="0">
                <a:cs typeface="CMU Serif Roman"/>
              </a:rPr>
              <a:t>KiDS</a:t>
            </a:r>
            <a:r>
              <a:rPr lang="en-US" sz="2400" dirty="0" smtClean="0">
                <a:cs typeface="CMU Serif Roman"/>
              </a:rPr>
              <a:t>: </a:t>
            </a:r>
          </a:p>
          <a:p>
            <a:pPr marL="285750" indent="-285750">
              <a:buFont typeface="Arial"/>
              <a:buChar char="•"/>
            </a:pPr>
            <a:r>
              <a:rPr lang="en-US" sz="2400" dirty="0"/>
              <a:t>Planck </a:t>
            </a:r>
            <a:r>
              <a:rPr lang="en-US" sz="2400" dirty="0" smtClean="0"/>
              <a:t>lensing cross</a:t>
            </a:r>
            <a:r>
              <a:rPr lang="en-US" sz="2400" dirty="0"/>
              <a:t>-</a:t>
            </a:r>
            <a:r>
              <a:rPr lang="en-US" sz="2400" dirty="0" smtClean="0"/>
              <a:t>correlations:</a:t>
            </a:r>
            <a:endParaRPr lang="en-US" sz="2400" dirty="0"/>
          </a:p>
          <a:p>
            <a:pPr marL="285750" indent="-285750">
              <a:buFont typeface="Arial"/>
              <a:buChar char="•"/>
            </a:pPr>
            <a:endParaRPr lang="en-US" sz="2400" dirty="0" smtClean="0">
              <a:cs typeface="CMU Serif Roman"/>
            </a:endParaRPr>
          </a:p>
          <a:p>
            <a:pPr marL="285750" indent="-285750">
              <a:buFont typeface="Arial"/>
              <a:buChar char="•"/>
            </a:pPr>
            <a:endParaRPr lang="en-US" sz="2400" dirty="0">
              <a:cs typeface="CMU Serif Roman"/>
            </a:endParaRPr>
          </a:p>
          <a:p>
            <a:pPr marL="285750" indent="-285750">
              <a:buFont typeface="Arial"/>
              <a:buChar char="•"/>
            </a:pPr>
            <a:endParaRPr lang="en-US" sz="2400" dirty="0" smtClean="0">
              <a:cs typeface="CMU Serif Roman"/>
            </a:endParaRPr>
          </a:p>
          <a:p>
            <a:pPr marL="285750" indent="-285750">
              <a:buFont typeface="Arial"/>
              <a:buChar char="•"/>
            </a:pPr>
            <a:endParaRPr lang="en-US" sz="2400" dirty="0">
              <a:cs typeface="CMU Serif Roman"/>
            </a:endParaRPr>
          </a:p>
          <a:p>
            <a:pPr marL="285750" indent="-285750">
              <a:buFont typeface="Arial"/>
              <a:buChar char="•"/>
            </a:pPr>
            <a:endParaRPr lang="en-US" sz="2400" dirty="0" smtClean="0">
              <a:cs typeface="CMU Serif Roman"/>
            </a:endParaRPr>
          </a:p>
          <a:p>
            <a:endParaRPr lang="en-US" sz="2400" dirty="0" smtClean="0">
              <a:cs typeface="CMU Serif Roman"/>
            </a:endParaRPr>
          </a:p>
          <a:p>
            <a:pPr marL="285750" indent="-285750">
              <a:buFont typeface="Arial"/>
              <a:buChar char="•"/>
            </a:pPr>
            <a:r>
              <a:rPr lang="en-US" sz="2400" dirty="0" smtClean="0">
                <a:cs typeface="CMU Serif Roman"/>
              </a:rPr>
              <a:t>Upcoming CMB data: </a:t>
            </a:r>
            <a:r>
              <a:rPr lang="en-US" sz="2400" dirty="0" err="1" smtClean="0">
                <a:cs typeface="CMU Serif Roman"/>
              </a:rPr>
              <a:t>AdvACT</a:t>
            </a:r>
            <a:r>
              <a:rPr lang="en-US" sz="2400" dirty="0" smtClean="0">
                <a:cs typeface="CMU Serif Roman"/>
              </a:rPr>
              <a:t>, SPT-3G</a:t>
            </a:r>
          </a:p>
          <a:p>
            <a:pPr marL="285750" indent="-285750">
              <a:buFont typeface="Arial"/>
              <a:buChar char="•"/>
            </a:pPr>
            <a:r>
              <a:rPr lang="en-US" sz="2400" dirty="0" smtClean="0">
                <a:cs typeface="CMU Serif Roman"/>
              </a:rPr>
              <a:t>Upcoming weak-lensing data: </a:t>
            </a:r>
            <a:r>
              <a:rPr lang="en-US" sz="2400" dirty="0" err="1" smtClean="0">
                <a:cs typeface="CMU Serif Roman"/>
              </a:rPr>
              <a:t>KiDS</a:t>
            </a:r>
            <a:r>
              <a:rPr lang="en-US" sz="2400" dirty="0" smtClean="0">
                <a:cs typeface="CMU Serif Roman"/>
              </a:rPr>
              <a:t>, </a:t>
            </a:r>
            <a:r>
              <a:rPr lang="en-US" sz="2400" dirty="0">
                <a:cs typeface="CMU Serif Roman"/>
              </a:rPr>
              <a:t>DES, </a:t>
            </a:r>
            <a:r>
              <a:rPr lang="en-US" sz="2400" dirty="0" smtClean="0">
                <a:cs typeface="CMU Serif Roman"/>
              </a:rPr>
              <a:t>HSC, LSST</a:t>
            </a:r>
            <a:r>
              <a:rPr lang="en-US" sz="2400" dirty="0">
                <a:cs typeface="CMU Serif Roman"/>
              </a:rPr>
              <a:t>, </a:t>
            </a:r>
            <a:r>
              <a:rPr lang="en-US" sz="2400" dirty="0" smtClean="0">
                <a:cs typeface="CMU Serif Roman"/>
              </a:rPr>
              <a:t>Euclid</a:t>
            </a:r>
          </a:p>
          <a:p>
            <a:pPr marL="285750" indent="-285750">
              <a:buFont typeface="Arial"/>
              <a:buChar char="•"/>
            </a:pPr>
            <a:r>
              <a:rPr lang="en-US" sz="2400" dirty="0" smtClean="0">
                <a:cs typeface="CMU Serif Roman"/>
              </a:rPr>
              <a:t>SKA radio weak-lensing (PSF known exactly)</a:t>
            </a:r>
            <a:endParaRPr lang="en-US" sz="2400" dirty="0">
              <a:cs typeface="CMU Serif Roman"/>
            </a:endParaRPr>
          </a:p>
          <a:p>
            <a:endParaRPr lang="en-US" sz="2400" dirty="0" smtClean="0"/>
          </a:p>
        </p:txBody>
      </p:sp>
      <p:sp>
        <p:nvSpPr>
          <p:cNvPr id="8" name="Title 1"/>
          <p:cNvSpPr txBox="1">
            <a:spLocks/>
          </p:cNvSpPr>
          <p:nvPr/>
        </p:nvSpPr>
        <p:spPr>
          <a:xfrm>
            <a:off x="1848145" y="46001"/>
            <a:ext cx="3966588" cy="7614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smtClean="0">
                <a:cs typeface="CMU Serif Roman"/>
              </a:rPr>
              <a:t>Future </a:t>
            </a:r>
            <a:r>
              <a:rPr lang="en-US" sz="3400" dirty="0" smtClean="0">
                <a:cs typeface="CMU Serif Roman"/>
              </a:rPr>
              <a:t>prospects for </a:t>
            </a:r>
            <a:r>
              <a:rPr lang="en-US" sz="3400" dirty="0" smtClean="0">
                <a:cs typeface="CMU Serif Roman"/>
              </a:rPr>
              <a:t> </a:t>
            </a:r>
          </a:p>
        </p:txBody>
      </p:sp>
      <p:pic>
        <p:nvPicPr>
          <p:cNvPr id="2" name="Picture 1" descr="Screen Shot 2015-08-12 at 10.52.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15" y="2405039"/>
            <a:ext cx="5562663" cy="1649686"/>
          </a:xfrm>
          <a:prstGeom prst="rect">
            <a:avLst/>
          </a:prstGeom>
        </p:spPr>
      </p:pic>
      <p:pic>
        <p:nvPicPr>
          <p:cNvPr id="4" name="Picture 3"/>
          <p:cNvPicPr>
            <a:picLocks noChangeAspect="1"/>
          </p:cNvPicPr>
          <p:nvPr/>
        </p:nvPicPr>
        <p:blipFill>
          <a:blip r:embed="rId5"/>
          <a:stretch>
            <a:fillRect/>
          </a:stretch>
        </p:blipFill>
        <p:spPr>
          <a:xfrm>
            <a:off x="1224845" y="1282381"/>
            <a:ext cx="165100" cy="165100"/>
          </a:xfrm>
          <a:prstGeom prst="rect">
            <a:avLst/>
          </a:prstGeom>
        </p:spPr>
      </p:pic>
      <p:pic>
        <p:nvPicPr>
          <p:cNvPr id="11" name="Picture 10"/>
          <p:cNvPicPr>
            <a:picLocks noChangeAspect="1"/>
          </p:cNvPicPr>
          <p:nvPr/>
        </p:nvPicPr>
        <p:blipFill>
          <a:blip r:embed="rId5"/>
          <a:stretch>
            <a:fillRect/>
          </a:stretch>
        </p:blipFill>
        <p:spPr>
          <a:xfrm>
            <a:off x="2847637" y="1652037"/>
            <a:ext cx="165100" cy="165100"/>
          </a:xfrm>
          <a:prstGeom prst="rect">
            <a:avLst/>
          </a:prstGeom>
        </p:spPr>
      </p:pic>
      <p:sp>
        <p:nvSpPr>
          <p:cNvPr id="5" name="TextBox 4"/>
          <p:cNvSpPr txBox="1"/>
          <p:nvPr/>
        </p:nvSpPr>
        <p:spPr>
          <a:xfrm>
            <a:off x="4060287" y="4062266"/>
            <a:ext cx="2155461" cy="338554"/>
          </a:xfrm>
          <a:prstGeom prst="rect">
            <a:avLst/>
          </a:prstGeom>
          <a:noFill/>
        </p:spPr>
        <p:txBody>
          <a:bodyPr wrap="square" rtlCol="0">
            <a:spAutoFit/>
          </a:bodyPr>
          <a:lstStyle/>
          <a:p>
            <a:r>
              <a:rPr lang="en-US" sz="1600" dirty="0" smtClean="0"/>
              <a:t>Liu &amp; Hill (2015)</a:t>
            </a:r>
          </a:p>
        </p:txBody>
      </p:sp>
      <p:pic>
        <p:nvPicPr>
          <p:cNvPr id="12" name="Picture 11" descr="South_Pole_Telescope_200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6204" y="1916199"/>
            <a:ext cx="3240960" cy="2155238"/>
          </a:xfrm>
          <a:prstGeom prst="rect">
            <a:avLst/>
          </a:prstGeom>
        </p:spPr>
      </p:pic>
      <p:pic>
        <p:nvPicPr>
          <p:cNvPr id="13" name="Picture 12"/>
          <p:cNvPicPr>
            <a:picLocks noChangeAspect="1"/>
          </p:cNvPicPr>
          <p:nvPr/>
        </p:nvPicPr>
        <p:blipFill>
          <a:blip r:embed="rId7"/>
          <a:stretch>
            <a:fillRect/>
          </a:stretch>
        </p:blipFill>
        <p:spPr>
          <a:xfrm>
            <a:off x="5593854" y="1239605"/>
            <a:ext cx="1498600" cy="241300"/>
          </a:xfrm>
          <a:prstGeom prst="rect">
            <a:avLst/>
          </a:prstGeom>
        </p:spPr>
      </p:pic>
      <p:pic>
        <p:nvPicPr>
          <p:cNvPr id="14" name="Picture 13"/>
          <p:cNvPicPr>
            <a:picLocks noChangeAspect="1"/>
          </p:cNvPicPr>
          <p:nvPr/>
        </p:nvPicPr>
        <p:blipFill>
          <a:blip r:embed="rId8"/>
          <a:stretch>
            <a:fillRect/>
          </a:stretch>
        </p:blipFill>
        <p:spPr>
          <a:xfrm>
            <a:off x="5751580" y="219353"/>
            <a:ext cx="1638300" cy="520700"/>
          </a:xfrm>
          <a:prstGeom prst="rect">
            <a:avLst/>
          </a:prstGeom>
        </p:spPr>
      </p:pic>
      <p:pic>
        <p:nvPicPr>
          <p:cNvPr id="15" name="Picture 14" descr="IMG_641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5241" y="4783158"/>
            <a:ext cx="3069762" cy="2042280"/>
          </a:xfrm>
          <a:prstGeom prst="rect">
            <a:avLst/>
          </a:prstGeom>
        </p:spPr>
      </p:pic>
    </p:spTree>
    <p:extLst>
      <p:ext uri="{BB962C8B-B14F-4D97-AF65-F5344CB8AC3E}">
        <p14:creationId xmlns:p14="http://schemas.microsoft.com/office/powerpoint/2010/main" val="8392673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69216" y="235405"/>
            <a:ext cx="7586059" cy="7614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cs typeface="CMU Serif Roman"/>
              </a:rPr>
              <a:t>Conclusions</a:t>
            </a:r>
            <a:endParaRPr lang="en-US" sz="3400" dirty="0">
              <a:cs typeface="CMU Serif Roman"/>
            </a:endParaRPr>
          </a:p>
        </p:txBody>
      </p:sp>
      <p:sp>
        <p:nvSpPr>
          <p:cNvPr id="3" name="TextBox 2"/>
          <p:cNvSpPr txBox="1"/>
          <p:nvPr/>
        </p:nvSpPr>
        <p:spPr>
          <a:xfrm>
            <a:off x="417725" y="1030292"/>
            <a:ext cx="8371210" cy="2308324"/>
          </a:xfrm>
          <a:prstGeom prst="rect">
            <a:avLst/>
          </a:prstGeom>
          <a:noFill/>
        </p:spPr>
        <p:txBody>
          <a:bodyPr wrap="square" rtlCol="0">
            <a:spAutoFit/>
          </a:bodyPr>
          <a:lstStyle/>
          <a:p>
            <a:pPr marL="285750" indent="-285750">
              <a:buFont typeface="Arial"/>
              <a:buChar char="•"/>
            </a:pPr>
            <a:r>
              <a:rPr lang="en-US" sz="2400" dirty="0" smtClean="0"/>
              <a:t>CMB lensing is a natural and necessary complement to galaxy lensing</a:t>
            </a:r>
          </a:p>
          <a:p>
            <a:pPr marL="285750" indent="-285750">
              <a:buFont typeface="Arial"/>
              <a:buChar char="•"/>
            </a:pPr>
            <a:r>
              <a:rPr lang="en-US" sz="2400" dirty="0" smtClean="0"/>
              <a:t>Improvement of cosmological constraints above auto-spectra alone (tomography).</a:t>
            </a:r>
          </a:p>
          <a:p>
            <a:pPr marL="285750" indent="-285750">
              <a:buFont typeface="Arial"/>
              <a:buChar char="•"/>
            </a:pPr>
            <a:r>
              <a:rPr lang="en-US" sz="2400" dirty="0" smtClean="0"/>
              <a:t>Careful handling of systematic biases will be required for future analyses involving parameter extraction</a:t>
            </a:r>
            <a:endParaRPr lang="en-US" sz="2400" dirty="0"/>
          </a:p>
        </p:txBody>
      </p:sp>
      <p:sp>
        <p:nvSpPr>
          <p:cNvPr id="4" name="TextBox 3"/>
          <p:cNvSpPr txBox="1"/>
          <p:nvPr/>
        </p:nvSpPr>
        <p:spPr>
          <a:xfrm>
            <a:off x="1966830" y="5654791"/>
            <a:ext cx="5512420" cy="523220"/>
          </a:xfrm>
          <a:prstGeom prst="rect">
            <a:avLst/>
          </a:prstGeom>
          <a:noFill/>
        </p:spPr>
        <p:txBody>
          <a:bodyPr wrap="square" rtlCol="0">
            <a:spAutoFit/>
          </a:bodyPr>
          <a:lstStyle/>
          <a:p>
            <a:r>
              <a:rPr lang="en-US" sz="2800" dirty="0" smtClean="0"/>
              <a:t>Thanks for listening! </a:t>
            </a:r>
            <a:endParaRPr lang="en-US" sz="2800" dirty="0"/>
          </a:p>
        </p:txBody>
      </p:sp>
      <p:pic>
        <p:nvPicPr>
          <p:cNvPr id="5" name="Picture 4" descr="Planck_gravitational_lensing_CMB_ori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57" y="3853020"/>
            <a:ext cx="5383080" cy="3027983"/>
          </a:xfrm>
          <a:prstGeom prst="rect">
            <a:avLst/>
          </a:prstGeom>
        </p:spPr>
      </p:pic>
      <p:pic>
        <p:nvPicPr>
          <p:cNvPr id="6" name="Picture 5" descr="abell22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682" y="3862966"/>
            <a:ext cx="5968529" cy="3045940"/>
          </a:xfrm>
          <a:prstGeom prst="rect">
            <a:avLst/>
          </a:prstGeom>
        </p:spPr>
      </p:pic>
      <p:pic>
        <p:nvPicPr>
          <p:cNvPr id="7" name="Picture 6"/>
          <p:cNvPicPr>
            <a:picLocks noChangeAspect="1"/>
          </p:cNvPicPr>
          <p:nvPr/>
        </p:nvPicPr>
        <p:blipFill>
          <a:blip r:embed="rId5"/>
          <a:stretch>
            <a:fillRect/>
          </a:stretch>
        </p:blipFill>
        <p:spPr>
          <a:xfrm>
            <a:off x="4267200" y="3124200"/>
            <a:ext cx="609600" cy="609600"/>
          </a:xfrm>
          <a:prstGeom prst="rect">
            <a:avLst/>
          </a:prstGeom>
        </p:spPr>
      </p:pic>
      <p:pic>
        <p:nvPicPr>
          <p:cNvPr id="9" name="Picture 8"/>
          <p:cNvPicPr>
            <a:picLocks noChangeAspect="1"/>
          </p:cNvPicPr>
          <p:nvPr/>
        </p:nvPicPr>
        <p:blipFill>
          <a:blip r:embed="rId5"/>
          <a:stretch>
            <a:fillRect/>
          </a:stretch>
        </p:blipFill>
        <p:spPr>
          <a:xfrm>
            <a:off x="4378518" y="5028479"/>
            <a:ext cx="609600" cy="609600"/>
          </a:xfrm>
          <a:prstGeom prst="rect">
            <a:avLst/>
          </a:prstGeom>
        </p:spPr>
      </p:pic>
    </p:spTree>
    <p:extLst>
      <p:ext uri="{BB962C8B-B14F-4D97-AF65-F5344CB8AC3E}">
        <p14:creationId xmlns:p14="http://schemas.microsoft.com/office/powerpoint/2010/main" val="33043685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0646" y="1614178"/>
            <a:ext cx="5965114" cy="3046988"/>
          </a:xfrm>
          <a:prstGeom prst="rect">
            <a:avLst/>
          </a:prstGeom>
          <a:noFill/>
        </p:spPr>
        <p:txBody>
          <a:bodyPr wrap="square" rtlCol="0">
            <a:spAutoFit/>
          </a:bodyPr>
          <a:lstStyle/>
          <a:p>
            <a:pPr algn="ctr"/>
            <a:r>
              <a:rPr lang="en-US" sz="9600" dirty="0" smtClean="0">
                <a:solidFill>
                  <a:srgbClr val="FF0000"/>
                </a:solidFill>
              </a:rPr>
              <a:t>B</a:t>
            </a:r>
            <a:r>
              <a:rPr lang="en-US" sz="9600" dirty="0" smtClean="0">
                <a:solidFill>
                  <a:srgbClr val="0000FF"/>
                </a:solidFill>
              </a:rPr>
              <a:t>O</a:t>
            </a:r>
            <a:r>
              <a:rPr lang="en-US" sz="9600" dirty="0" smtClean="0">
                <a:solidFill>
                  <a:srgbClr val="FBFF0B"/>
                </a:solidFill>
              </a:rPr>
              <a:t>N</a:t>
            </a:r>
            <a:r>
              <a:rPr lang="en-US" sz="9600" dirty="0" smtClean="0">
                <a:solidFill>
                  <a:schemeClr val="bg2">
                    <a:lumMod val="50000"/>
                  </a:schemeClr>
                </a:solidFill>
              </a:rPr>
              <a:t>U</a:t>
            </a:r>
            <a:r>
              <a:rPr lang="en-US" sz="9600" dirty="0" smtClean="0">
                <a:solidFill>
                  <a:srgbClr val="FF0000"/>
                </a:solidFill>
              </a:rPr>
              <a:t>S</a:t>
            </a:r>
            <a:r>
              <a:rPr lang="en-US" sz="9600" dirty="0" smtClean="0"/>
              <a:t> SLIDES</a:t>
            </a:r>
          </a:p>
        </p:txBody>
      </p:sp>
    </p:spTree>
    <p:extLst>
      <p:ext uri="{BB962C8B-B14F-4D97-AF65-F5344CB8AC3E}">
        <p14:creationId xmlns:p14="http://schemas.microsoft.com/office/powerpoint/2010/main" val="20809242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9249" y="477180"/>
            <a:ext cx="7819812" cy="584776"/>
          </a:xfrm>
          <a:prstGeom prst="rect">
            <a:avLst/>
          </a:prstGeom>
          <a:noFill/>
        </p:spPr>
        <p:txBody>
          <a:bodyPr wrap="square" rtlCol="0">
            <a:spAutoFit/>
          </a:bodyPr>
          <a:lstStyle/>
          <a:p>
            <a:r>
              <a:rPr lang="en-US" sz="3200" dirty="0" smtClean="0"/>
              <a:t>Galaxy shear and convergence estimation</a:t>
            </a:r>
          </a:p>
        </p:txBody>
      </p:sp>
      <p:sp>
        <p:nvSpPr>
          <p:cNvPr id="2" name="TextBox 1"/>
          <p:cNvSpPr txBox="1"/>
          <p:nvPr/>
        </p:nvSpPr>
        <p:spPr>
          <a:xfrm>
            <a:off x="735196" y="1261741"/>
            <a:ext cx="8187410" cy="4524316"/>
          </a:xfrm>
          <a:prstGeom prst="rect">
            <a:avLst/>
          </a:prstGeom>
          <a:noFill/>
        </p:spPr>
        <p:txBody>
          <a:bodyPr wrap="square" rtlCol="0">
            <a:spAutoFit/>
          </a:bodyPr>
          <a:lstStyle/>
          <a:p>
            <a:endParaRPr lang="en-US" dirty="0" smtClean="0"/>
          </a:p>
          <a:p>
            <a:pPr marL="285750" indent="-285750">
              <a:buFont typeface="Arial"/>
              <a:buChar char="•"/>
            </a:pPr>
            <a:r>
              <a:rPr lang="en-US" dirty="0" smtClean="0"/>
              <a:t>Photometry </a:t>
            </a:r>
            <a:r>
              <a:rPr lang="en-US" dirty="0" smtClean="0">
                <a:sym typeface="Wingdings"/>
              </a:rPr>
              <a:t> inference of galaxy shape</a:t>
            </a:r>
            <a:endParaRPr lang="en-US" dirty="0"/>
          </a:p>
          <a:p>
            <a:pPr marL="285750" indent="-285750">
              <a:buFont typeface="Arial"/>
              <a:buChar char="•"/>
            </a:pPr>
            <a:r>
              <a:rPr lang="en-US" dirty="0" smtClean="0"/>
              <a:t>Shears estimated from the observed galaxy ellipticity e.g. </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r>
              <a:rPr lang="en-US" dirty="0" smtClean="0"/>
              <a:t>Relate convergence to ellipticity via the lensing potential</a:t>
            </a:r>
          </a:p>
          <a:p>
            <a:r>
              <a:rPr lang="en-US" dirty="0"/>
              <a:t>	</a:t>
            </a:r>
            <a:r>
              <a:rPr lang="en-US" dirty="0" smtClean="0"/>
              <a:t>(Kaiser &amp; Squires 1992):</a:t>
            </a:r>
          </a:p>
          <a:p>
            <a:pPr marL="285750" indent="-285750">
              <a:buFont typeface="Arial"/>
              <a:buChar char="•"/>
            </a:pPr>
            <a:endParaRPr lang="en-US" dirty="0"/>
          </a:p>
          <a:p>
            <a:pPr marL="285750" indent="-285750">
              <a:buFont typeface="Arial"/>
              <a:buChar char="•"/>
            </a:pPr>
            <a:endParaRPr lang="en-US" dirty="0" smtClean="0"/>
          </a:p>
          <a:p>
            <a:endParaRPr lang="en-US" dirty="0" smtClean="0"/>
          </a:p>
          <a:p>
            <a:pPr marL="285750" indent="-285750">
              <a:buFont typeface="Arial"/>
              <a:buChar char="•"/>
            </a:pPr>
            <a:endParaRPr lang="en-US" dirty="0"/>
          </a:p>
          <a:p>
            <a:pPr marL="285750" indent="-285750">
              <a:buFont typeface="Arial"/>
              <a:buChar char="•"/>
            </a:pPr>
            <a:r>
              <a:rPr lang="en-US" dirty="0" smtClean="0"/>
              <a:t>This object goes into forming an unbiased estimate of the cross-spectrum:</a:t>
            </a:r>
          </a:p>
          <a:p>
            <a:endParaRPr lang="en-US" dirty="0"/>
          </a:p>
        </p:txBody>
      </p:sp>
      <p:pic>
        <p:nvPicPr>
          <p:cNvPr id="4" name="Picture 3" descr="Screen Shot 2015-08-12 at 09.25.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096" y="2347490"/>
            <a:ext cx="3943324" cy="1061664"/>
          </a:xfrm>
          <a:prstGeom prst="rect">
            <a:avLst/>
          </a:prstGeom>
        </p:spPr>
      </p:pic>
      <p:pic>
        <p:nvPicPr>
          <p:cNvPr id="5" name="Picture 4" descr="Screen Shot 2015-08-12 at 09.28.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594" y="4102165"/>
            <a:ext cx="6074912" cy="942313"/>
          </a:xfrm>
          <a:prstGeom prst="rect">
            <a:avLst/>
          </a:prstGeom>
        </p:spPr>
      </p:pic>
      <p:pic>
        <p:nvPicPr>
          <p:cNvPr id="6" name="Picture 5" descr="Screen Shot 2015-08-12 at 09.30.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663" y="5756503"/>
            <a:ext cx="3492181" cy="831690"/>
          </a:xfrm>
          <a:prstGeom prst="rect">
            <a:avLst/>
          </a:prstGeom>
        </p:spPr>
      </p:pic>
      <p:pic>
        <p:nvPicPr>
          <p:cNvPr id="7" name="Picture 6" descr="Screen Shot 2015-08-12 at 09.30.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800" y="5852905"/>
            <a:ext cx="3759200" cy="546100"/>
          </a:xfrm>
          <a:prstGeom prst="rect">
            <a:avLst/>
          </a:prstGeom>
        </p:spPr>
      </p:pic>
      <p:cxnSp>
        <p:nvCxnSpPr>
          <p:cNvPr id="9" name="Straight Arrow Connector 8"/>
          <p:cNvCxnSpPr/>
          <p:nvPr/>
        </p:nvCxnSpPr>
        <p:spPr>
          <a:xfrm flipH="1">
            <a:off x="7301833" y="3941027"/>
            <a:ext cx="417726" cy="18154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08409" y="2740698"/>
            <a:ext cx="2485464" cy="1200329"/>
          </a:xfrm>
          <a:prstGeom prst="rect">
            <a:avLst/>
          </a:prstGeom>
          <a:noFill/>
        </p:spPr>
        <p:txBody>
          <a:bodyPr wrap="square" rtlCol="0">
            <a:spAutoFit/>
          </a:bodyPr>
          <a:lstStyle/>
          <a:p>
            <a:pPr algn="ctr"/>
            <a:r>
              <a:rPr lang="en-US" dirty="0" smtClean="0">
                <a:solidFill>
                  <a:srgbClr val="0000FF"/>
                </a:solidFill>
              </a:rPr>
              <a:t>Inverse mode-coupling matrix corrects for </a:t>
            </a:r>
            <a:r>
              <a:rPr lang="en-US" i="1" dirty="0" smtClean="0">
                <a:solidFill>
                  <a:srgbClr val="0000FF"/>
                </a:solidFill>
              </a:rPr>
              <a:t>smoothing</a:t>
            </a:r>
            <a:r>
              <a:rPr lang="en-US" dirty="0" smtClean="0">
                <a:solidFill>
                  <a:srgbClr val="0000FF"/>
                </a:solidFill>
              </a:rPr>
              <a:t>, </a:t>
            </a:r>
            <a:r>
              <a:rPr lang="en-US" i="1" dirty="0" smtClean="0">
                <a:solidFill>
                  <a:srgbClr val="0000FF"/>
                </a:solidFill>
              </a:rPr>
              <a:t>windowing</a:t>
            </a:r>
            <a:r>
              <a:rPr lang="en-US" dirty="0" smtClean="0">
                <a:solidFill>
                  <a:srgbClr val="0000FF"/>
                </a:solidFill>
              </a:rPr>
              <a:t> and </a:t>
            </a:r>
            <a:r>
              <a:rPr lang="en-US" i="1" dirty="0" smtClean="0">
                <a:solidFill>
                  <a:srgbClr val="0000FF"/>
                </a:solidFill>
              </a:rPr>
              <a:t>binning</a:t>
            </a:r>
            <a:r>
              <a:rPr lang="en-US" dirty="0" smtClean="0">
                <a:solidFill>
                  <a:srgbClr val="0000FF"/>
                </a:solidFill>
              </a:rPr>
              <a:t> operations.</a:t>
            </a:r>
            <a:endParaRPr lang="en-US" dirty="0">
              <a:solidFill>
                <a:srgbClr val="0000FF"/>
              </a:solidFill>
            </a:endParaRPr>
          </a:p>
        </p:txBody>
      </p:sp>
    </p:spTree>
    <p:extLst>
      <p:ext uri="{BB962C8B-B14F-4D97-AF65-F5344CB8AC3E}">
        <p14:creationId xmlns:p14="http://schemas.microsoft.com/office/powerpoint/2010/main" val="12316218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1799" y="750340"/>
            <a:ext cx="5512420" cy="954107"/>
          </a:xfrm>
          <a:prstGeom prst="rect">
            <a:avLst/>
          </a:prstGeom>
          <a:noFill/>
        </p:spPr>
        <p:txBody>
          <a:bodyPr wrap="square" rtlCol="0">
            <a:spAutoFit/>
          </a:bodyPr>
          <a:lstStyle/>
          <a:p>
            <a:r>
              <a:rPr lang="en-US" sz="2800" dirty="0" smtClean="0"/>
              <a:t>CMB lensing estimation (T and P).</a:t>
            </a:r>
          </a:p>
          <a:p>
            <a:endParaRPr lang="en-US" sz="2800" dirty="0" smtClean="0"/>
          </a:p>
        </p:txBody>
      </p:sp>
      <p:pic>
        <p:nvPicPr>
          <p:cNvPr id="4" name="Picture 3" descr="PlanckLensingSmicaW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26" y="1772815"/>
            <a:ext cx="8676148" cy="4433417"/>
          </a:xfrm>
          <a:prstGeom prst="rect">
            <a:avLst/>
          </a:prstGeom>
        </p:spPr>
      </p:pic>
    </p:spTree>
    <p:extLst>
      <p:ext uri="{BB962C8B-B14F-4D97-AF65-F5344CB8AC3E}">
        <p14:creationId xmlns:p14="http://schemas.microsoft.com/office/powerpoint/2010/main" val="31077433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latin typeface="+mn-lt"/>
                <a:cs typeface="CMU Serif Roman"/>
              </a:rPr>
              <a:t>Gravitational lensing of the </a:t>
            </a:r>
            <a:r>
              <a:rPr lang="en-US" dirty="0" smtClean="0">
                <a:solidFill>
                  <a:schemeClr val="accent1"/>
                </a:solidFill>
                <a:latin typeface="+mn-lt"/>
                <a:cs typeface="CMU Serif Roman"/>
              </a:rPr>
              <a:t>CMB</a:t>
            </a:r>
            <a:br>
              <a:rPr lang="en-US" dirty="0" smtClean="0">
                <a:solidFill>
                  <a:schemeClr val="accent1"/>
                </a:solidFill>
                <a:latin typeface="+mn-lt"/>
                <a:cs typeface="CMU Serif Roman"/>
              </a:rPr>
            </a:br>
            <a:r>
              <a:rPr lang="en-US" dirty="0" smtClean="0">
                <a:solidFill>
                  <a:schemeClr val="accent1"/>
                </a:solidFill>
                <a:latin typeface="+mn-lt"/>
                <a:cs typeface="CMU Serif Roman"/>
              </a:rPr>
              <a:t>induces mode coupling</a:t>
            </a:r>
            <a:endParaRPr lang="en-US" dirty="0">
              <a:solidFill>
                <a:schemeClr val="accent1"/>
              </a:solidFill>
              <a:latin typeface="+mn-lt"/>
              <a:cs typeface="CMU Serif Roman"/>
            </a:endParaRPr>
          </a:p>
        </p:txBody>
      </p:sp>
      <p:sp>
        <p:nvSpPr>
          <p:cNvPr id="3" name="Content Placeholder 2"/>
          <p:cNvSpPr>
            <a:spLocks noGrp="1"/>
          </p:cNvSpPr>
          <p:nvPr>
            <p:ph idx="1"/>
          </p:nvPr>
        </p:nvSpPr>
        <p:spPr>
          <a:xfrm>
            <a:off x="457200" y="2509624"/>
            <a:ext cx="8229600" cy="3616539"/>
          </a:xfrm>
        </p:spPr>
        <p:txBody>
          <a:bodyPr/>
          <a:lstStyle/>
          <a:p>
            <a:pPr marL="0" indent="0">
              <a:buNone/>
            </a:pPr>
            <a:r>
              <a:rPr lang="en-US" dirty="0" smtClean="0">
                <a:cs typeface="CMU Serif Roman"/>
              </a:rPr>
              <a:t>We use the observed coupling of modes to estimate the lensing potential:</a:t>
            </a:r>
          </a:p>
          <a:p>
            <a:endParaRPr lang="en-US" dirty="0"/>
          </a:p>
        </p:txBody>
      </p:sp>
      <p:pic>
        <p:nvPicPr>
          <p:cNvPr id="4" name="Picture 3"/>
          <p:cNvPicPr>
            <a:picLocks noChangeAspect="1"/>
          </p:cNvPicPr>
          <p:nvPr/>
        </p:nvPicPr>
        <p:blipFill>
          <a:blip r:embed="rId3"/>
          <a:stretch>
            <a:fillRect/>
          </a:stretch>
        </p:blipFill>
        <p:spPr>
          <a:xfrm>
            <a:off x="252101" y="3827376"/>
            <a:ext cx="8547100" cy="1088257"/>
          </a:xfrm>
          <a:prstGeom prst="rect">
            <a:avLst/>
          </a:prstGeom>
        </p:spPr>
      </p:pic>
      <p:sp>
        <p:nvSpPr>
          <p:cNvPr id="5" name="TextBox 4"/>
          <p:cNvSpPr txBox="1"/>
          <p:nvPr/>
        </p:nvSpPr>
        <p:spPr>
          <a:xfrm>
            <a:off x="426960" y="5088800"/>
            <a:ext cx="8229600" cy="1569660"/>
          </a:xfrm>
          <a:prstGeom prst="rect">
            <a:avLst/>
          </a:prstGeom>
          <a:noFill/>
        </p:spPr>
        <p:txBody>
          <a:bodyPr wrap="square" rtlCol="0">
            <a:spAutoFit/>
          </a:bodyPr>
          <a:lstStyle/>
          <a:p>
            <a:r>
              <a:rPr lang="en-US" sz="3200" dirty="0" smtClean="0">
                <a:cs typeface="CMU Serif Roman"/>
              </a:rPr>
              <a:t>Take-away </a:t>
            </a:r>
            <a:r>
              <a:rPr lang="en-US" sz="3200" dirty="0" smtClean="0">
                <a:cs typeface="CMU Serif Roman"/>
              </a:rPr>
              <a:t>point: we can estimate the lensing potential directly from the observed CMB (in temperature and polarisation) </a:t>
            </a:r>
            <a:endParaRPr lang="en-US" sz="3200" dirty="0">
              <a:cs typeface="CMU Serif Roman"/>
            </a:endParaRPr>
          </a:p>
        </p:txBody>
      </p:sp>
      <p:pic>
        <p:nvPicPr>
          <p:cNvPr id="6" name="Picture 5"/>
          <p:cNvPicPr>
            <a:picLocks noChangeAspect="1"/>
          </p:cNvPicPr>
          <p:nvPr/>
        </p:nvPicPr>
        <p:blipFill>
          <a:blip r:embed="rId4"/>
          <a:stretch>
            <a:fillRect/>
          </a:stretch>
        </p:blipFill>
        <p:spPr>
          <a:xfrm>
            <a:off x="2202942" y="1822290"/>
            <a:ext cx="4851400" cy="495300"/>
          </a:xfrm>
          <a:prstGeom prst="rect">
            <a:avLst/>
          </a:prstGeom>
        </p:spPr>
      </p:pic>
    </p:spTree>
    <p:extLst>
      <p:ext uri="{BB962C8B-B14F-4D97-AF65-F5344CB8AC3E}">
        <p14:creationId xmlns:p14="http://schemas.microsoft.com/office/powerpoint/2010/main" val="28514171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lescope_s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305" y="-61949"/>
            <a:ext cx="19308878" cy="9075597"/>
          </a:xfrm>
          <a:prstGeom prst="rect">
            <a:avLst/>
          </a:prstGeom>
        </p:spPr>
      </p:pic>
      <p:sp>
        <p:nvSpPr>
          <p:cNvPr id="2" name="Title 1"/>
          <p:cNvSpPr>
            <a:spLocks noGrp="1"/>
          </p:cNvSpPr>
          <p:nvPr>
            <p:ph type="title"/>
          </p:nvPr>
        </p:nvSpPr>
        <p:spPr>
          <a:xfrm>
            <a:off x="457200" y="274638"/>
            <a:ext cx="8229600" cy="1143000"/>
          </a:xfrm>
        </p:spPr>
        <p:txBody>
          <a:bodyPr/>
          <a:lstStyle/>
          <a:p>
            <a:r>
              <a:rPr lang="en-US" dirty="0" smtClean="0"/>
              <a:t>ACT</a:t>
            </a:r>
            <a:endParaRPr lang="en-US" dirty="0"/>
          </a:p>
        </p:txBody>
      </p:sp>
      <p:sp>
        <p:nvSpPr>
          <p:cNvPr id="4" name="TextBox 3"/>
          <p:cNvSpPr txBox="1"/>
          <p:nvPr/>
        </p:nvSpPr>
        <p:spPr>
          <a:xfrm>
            <a:off x="7015401" y="6479641"/>
            <a:ext cx="2644837" cy="369332"/>
          </a:xfrm>
          <a:prstGeom prst="rect">
            <a:avLst/>
          </a:prstGeom>
          <a:noFill/>
        </p:spPr>
        <p:txBody>
          <a:bodyPr wrap="square" rtlCol="0">
            <a:spAutoFit/>
          </a:bodyPr>
          <a:lstStyle/>
          <a:p>
            <a:r>
              <a:rPr lang="en-US" dirty="0" smtClean="0">
                <a:solidFill>
                  <a:schemeClr val="bg1"/>
                </a:solidFill>
              </a:rPr>
              <a:t>Photo: Lyman Page</a:t>
            </a:r>
            <a:endParaRPr lang="en-US" dirty="0">
              <a:solidFill>
                <a:schemeClr val="bg1"/>
              </a:solidFill>
            </a:endParaRPr>
          </a:p>
        </p:txBody>
      </p:sp>
      <p:sp>
        <p:nvSpPr>
          <p:cNvPr id="12" name="TextBox 11"/>
          <p:cNvSpPr txBox="1"/>
          <p:nvPr/>
        </p:nvSpPr>
        <p:spPr>
          <a:xfrm>
            <a:off x="906075" y="1510018"/>
            <a:ext cx="8015278" cy="2308324"/>
          </a:xfrm>
          <a:prstGeom prst="rect">
            <a:avLst/>
          </a:prstGeom>
          <a:noFill/>
        </p:spPr>
        <p:txBody>
          <a:bodyPr wrap="square" rtlCol="0">
            <a:spAutoFit/>
          </a:bodyPr>
          <a:lstStyle/>
          <a:p>
            <a:r>
              <a:rPr lang="en-US" sz="2400" b="1" dirty="0" smtClean="0"/>
              <a:t>Atacama Cosmology Telescope </a:t>
            </a:r>
          </a:p>
          <a:p>
            <a:pPr marL="342900" indent="-342900">
              <a:buFont typeface="Lucida Grande"/>
              <a:buChar char="-"/>
            </a:pPr>
            <a:r>
              <a:rPr lang="en-US" sz="2400" dirty="0"/>
              <a:t> </a:t>
            </a:r>
            <a:r>
              <a:rPr lang="en-US" sz="2400" dirty="0" smtClean="0"/>
              <a:t>Cerro Toco, Northern Chile</a:t>
            </a:r>
          </a:p>
          <a:p>
            <a:pPr marL="342900" indent="-342900">
              <a:buFont typeface="Lucida Grande"/>
              <a:buChar char="-"/>
            </a:pPr>
            <a:r>
              <a:rPr lang="en-US" sz="2400" dirty="0" smtClean="0"/>
              <a:t> 6m dish CMB telescope </a:t>
            </a:r>
          </a:p>
          <a:p>
            <a:pPr marL="342900" indent="-342900">
              <a:buFont typeface="Lucida Grande"/>
              <a:buChar char="-"/>
            </a:pPr>
            <a:r>
              <a:rPr lang="en-US" sz="2400" dirty="0"/>
              <a:t> </a:t>
            </a:r>
            <a:r>
              <a:rPr lang="en-US" sz="2400" dirty="0" smtClean="0"/>
              <a:t>ACTPol </a:t>
            </a:r>
            <a:r>
              <a:rPr lang="en-US" sz="2400" dirty="0" err="1" smtClean="0"/>
              <a:t>polarimeter</a:t>
            </a:r>
            <a:r>
              <a:rPr lang="en-US" sz="2400" dirty="0" smtClean="0"/>
              <a:t> fitted 2013</a:t>
            </a:r>
          </a:p>
          <a:p>
            <a:pPr marL="342900" indent="-342900">
              <a:buFont typeface="Lucida Grande"/>
              <a:buChar char="-"/>
            </a:pPr>
            <a:r>
              <a:rPr lang="en-US" sz="2400" dirty="0" smtClean="0"/>
              <a:t> 90,150 GHz</a:t>
            </a:r>
          </a:p>
          <a:p>
            <a:pPr marL="342900" indent="-342900">
              <a:buFont typeface="Lucida Grande"/>
              <a:buChar char="-"/>
            </a:pPr>
            <a:r>
              <a:rPr lang="en-US" sz="2400" dirty="0"/>
              <a:t> </a:t>
            </a:r>
            <a:r>
              <a:rPr lang="en-US" sz="2400" dirty="0" smtClean="0"/>
              <a:t>First </a:t>
            </a:r>
            <a:r>
              <a:rPr lang="en-US" sz="2400" i="1" dirty="0" smtClean="0"/>
              <a:t>T </a:t>
            </a:r>
            <a:r>
              <a:rPr lang="en-US" sz="2400" dirty="0" smtClean="0"/>
              <a:t>and </a:t>
            </a:r>
            <a:r>
              <a:rPr lang="en-US" sz="2400" i="1" dirty="0" smtClean="0"/>
              <a:t>P </a:t>
            </a:r>
            <a:r>
              <a:rPr lang="en-US" sz="2400" dirty="0" smtClean="0"/>
              <a:t>data in </a:t>
            </a:r>
            <a:r>
              <a:rPr lang="en-US" sz="2400" dirty="0" err="1" smtClean="0"/>
              <a:t>Naess</a:t>
            </a:r>
            <a:r>
              <a:rPr lang="en-US" sz="2400" dirty="0" smtClean="0"/>
              <a:t> et al. (2014</a:t>
            </a:r>
            <a:r>
              <a:rPr lang="en-US" sz="2400" dirty="0"/>
              <a:t>)</a:t>
            </a:r>
            <a:endParaRPr lang="en-US" sz="2400" dirty="0" smtClean="0"/>
          </a:p>
        </p:txBody>
      </p:sp>
    </p:spTree>
    <p:extLst>
      <p:ext uri="{BB962C8B-B14F-4D97-AF65-F5344CB8AC3E}">
        <p14:creationId xmlns:p14="http://schemas.microsoft.com/office/powerpoint/2010/main" val="8894900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lescope_s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305" y="-61949"/>
            <a:ext cx="19308878" cy="9075597"/>
          </a:xfrm>
          <a:prstGeom prst="rect">
            <a:avLst/>
          </a:prstGeom>
        </p:spPr>
      </p:pic>
      <p:sp>
        <p:nvSpPr>
          <p:cNvPr id="2" name="Title 1"/>
          <p:cNvSpPr>
            <a:spLocks noGrp="1"/>
          </p:cNvSpPr>
          <p:nvPr>
            <p:ph type="title"/>
          </p:nvPr>
        </p:nvSpPr>
        <p:spPr>
          <a:xfrm>
            <a:off x="457200" y="274638"/>
            <a:ext cx="8229600" cy="1143000"/>
          </a:xfrm>
        </p:spPr>
        <p:txBody>
          <a:bodyPr/>
          <a:lstStyle/>
          <a:p>
            <a:r>
              <a:rPr lang="en-US" dirty="0" smtClean="0"/>
              <a:t>CMB lensing from ACTPol</a:t>
            </a:r>
            <a:endParaRPr lang="en-US" dirty="0"/>
          </a:p>
        </p:txBody>
      </p:sp>
      <p:sp>
        <p:nvSpPr>
          <p:cNvPr id="4" name="TextBox 3"/>
          <p:cNvSpPr txBox="1"/>
          <p:nvPr/>
        </p:nvSpPr>
        <p:spPr>
          <a:xfrm>
            <a:off x="7015401" y="6479641"/>
            <a:ext cx="2644837" cy="369332"/>
          </a:xfrm>
          <a:prstGeom prst="rect">
            <a:avLst/>
          </a:prstGeom>
          <a:noFill/>
        </p:spPr>
        <p:txBody>
          <a:bodyPr wrap="square" rtlCol="0">
            <a:spAutoFit/>
          </a:bodyPr>
          <a:lstStyle/>
          <a:p>
            <a:r>
              <a:rPr lang="en-US" dirty="0" smtClean="0">
                <a:solidFill>
                  <a:schemeClr val="bg1"/>
                </a:solidFill>
              </a:rPr>
              <a:t>Photo: Lyman Page</a:t>
            </a:r>
            <a:endParaRPr lang="en-US" dirty="0">
              <a:solidFill>
                <a:schemeClr val="bg1"/>
              </a:solidFill>
            </a:endParaRPr>
          </a:p>
        </p:txBody>
      </p:sp>
      <p:pic>
        <p:nvPicPr>
          <p:cNvPr id="9" name="Content Placeholder 8" descr="Lensing_diagram.png"/>
          <p:cNvPicPr>
            <a:picLocks noGrp="1" noChangeAspect="1"/>
          </p:cNvPicPr>
          <p:nvPr>
            <p:ph idx="1"/>
          </p:nvPr>
        </p:nvPicPr>
        <p:blipFill>
          <a:blip r:embed="rId4">
            <a:extLst>
              <a:ext uri="{28A0092B-C50C-407E-A947-70E740481C1C}">
                <a14:useLocalDpi xmlns:a14="http://schemas.microsoft.com/office/drawing/2010/main" val="0"/>
              </a:ext>
            </a:extLst>
          </a:blip>
          <a:srcRect l="-189750" r="-189750"/>
          <a:stretch>
            <a:fillRect/>
          </a:stretch>
        </p:blipFill>
        <p:spPr>
          <a:xfrm>
            <a:off x="4639085" y="1254477"/>
            <a:ext cx="6660036" cy="3662763"/>
          </a:xfrm>
        </p:spPr>
      </p:pic>
      <p:pic>
        <p:nvPicPr>
          <p:cNvPr id="11" name="Picture 10"/>
          <p:cNvPicPr>
            <a:picLocks noChangeAspect="1"/>
          </p:cNvPicPr>
          <p:nvPr/>
        </p:nvPicPr>
        <p:blipFill>
          <a:blip r:embed="rId5"/>
          <a:stretch>
            <a:fillRect/>
          </a:stretch>
        </p:blipFill>
        <p:spPr>
          <a:xfrm>
            <a:off x="684907" y="1417638"/>
            <a:ext cx="6245307" cy="795182"/>
          </a:xfrm>
          <a:prstGeom prst="rect">
            <a:avLst/>
          </a:prstGeom>
        </p:spPr>
      </p:pic>
      <p:pic>
        <p:nvPicPr>
          <p:cNvPr id="3" name="Picture 2" descr="Maps8-5.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74" y="2476407"/>
            <a:ext cx="6223000" cy="2997200"/>
          </a:xfrm>
          <a:prstGeom prst="rect">
            <a:avLst/>
          </a:prstGeom>
        </p:spPr>
      </p:pic>
      <p:sp>
        <p:nvSpPr>
          <p:cNvPr id="10" name="TextBox 9"/>
          <p:cNvSpPr txBox="1"/>
          <p:nvPr/>
        </p:nvSpPr>
        <p:spPr>
          <a:xfrm>
            <a:off x="5645545" y="4693461"/>
            <a:ext cx="1990267" cy="307777"/>
          </a:xfrm>
          <a:prstGeom prst="rect">
            <a:avLst/>
          </a:prstGeom>
          <a:noFill/>
        </p:spPr>
        <p:txBody>
          <a:bodyPr wrap="square" rtlCol="0">
            <a:spAutoFit/>
          </a:bodyPr>
          <a:lstStyle/>
          <a:p>
            <a:r>
              <a:rPr lang="en-US" sz="1400" dirty="0" smtClean="0"/>
              <a:t>Lewis &amp; </a:t>
            </a:r>
            <a:r>
              <a:rPr lang="en-US" sz="1400" dirty="0" err="1" smtClean="0"/>
              <a:t>Challinor</a:t>
            </a:r>
            <a:r>
              <a:rPr lang="en-US" sz="1400" dirty="0" smtClean="0"/>
              <a:t> 2006</a:t>
            </a:r>
            <a:endParaRPr lang="en-US" sz="1400" dirty="0"/>
          </a:p>
        </p:txBody>
      </p:sp>
      <p:sp>
        <p:nvSpPr>
          <p:cNvPr id="6" name="TextBox 5"/>
          <p:cNvSpPr txBox="1"/>
          <p:nvPr/>
        </p:nvSpPr>
        <p:spPr>
          <a:xfrm>
            <a:off x="5553169" y="2475744"/>
            <a:ext cx="1564100" cy="646331"/>
          </a:xfrm>
          <a:prstGeom prst="rect">
            <a:avLst/>
          </a:prstGeom>
          <a:noFill/>
        </p:spPr>
        <p:txBody>
          <a:bodyPr wrap="square" rtlCol="0">
            <a:spAutoFit/>
          </a:bodyPr>
          <a:lstStyle/>
          <a:p>
            <a:r>
              <a:rPr lang="en-US" dirty="0" smtClean="0"/>
              <a:t>ACTPol D1 convergence</a:t>
            </a:r>
            <a:endParaRPr lang="en-US" dirty="0"/>
          </a:p>
        </p:txBody>
      </p:sp>
      <p:pic>
        <p:nvPicPr>
          <p:cNvPr id="7" name="Picture 6" descr="PlanckLensingSmicaWF.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271" y="5463910"/>
            <a:ext cx="2732652" cy="1396356"/>
          </a:xfrm>
          <a:prstGeom prst="rect">
            <a:avLst/>
          </a:prstGeom>
        </p:spPr>
      </p:pic>
      <p:sp>
        <p:nvSpPr>
          <p:cNvPr id="8" name="TextBox 7"/>
          <p:cNvSpPr txBox="1"/>
          <p:nvPr/>
        </p:nvSpPr>
        <p:spPr>
          <a:xfrm>
            <a:off x="1253561" y="5531570"/>
            <a:ext cx="1476237" cy="923330"/>
          </a:xfrm>
          <a:prstGeom prst="rect">
            <a:avLst/>
          </a:prstGeom>
          <a:noFill/>
        </p:spPr>
        <p:txBody>
          <a:bodyPr wrap="square" rtlCol="0">
            <a:spAutoFit/>
          </a:bodyPr>
          <a:lstStyle/>
          <a:p>
            <a:pPr algn="r"/>
            <a:r>
              <a:rPr lang="en-US" dirty="0" smtClean="0">
                <a:solidFill>
                  <a:schemeClr val="bg1"/>
                </a:solidFill>
              </a:rPr>
              <a:t>Planck lensing potential</a:t>
            </a:r>
            <a:endParaRPr lang="en-US" dirty="0">
              <a:solidFill>
                <a:schemeClr val="bg1"/>
              </a:solidFill>
            </a:endParaRPr>
          </a:p>
        </p:txBody>
      </p:sp>
    </p:spTree>
    <p:extLst>
      <p:ext uri="{BB962C8B-B14F-4D97-AF65-F5344CB8AC3E}">
        <p14:creationId xmlns:p14="http://schemas.microsoft.com/office/powerpoint/2010/main" val="14402285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lescope_s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305" y="-61949"/>
            <a:ext cx="19308878" cy="9075597"/>
          </a:xfrm>
          <a:prstGeom prst="rect">
            <a:avLst/>
          </a:prstGeom>
        </p:spPr>
      </p:pic>
      <p:sp>
        <p:nvSpPr>
          <p:cNvPr id="10" name="Title 1"/>
          <p:cNvSpPr>
            <a:spLocks noGrp="1"/>
          </p:cNvSpPr>
          <p:nvPr>
            <p:ph type="title"/>
          </p:nvPr>
        </p:nvSpPr>
        <p:spPr>
          <a:xfrm>
            <a:off x="457200" y="274638"/>
            <a:ext cx="8229600" cy="1143000"/>
          </a:xfrm>
        </p:spPr>
        <p:txBody>
          <a:bodyPr/>
          <a:lstStyle/>
          <a:p>
            <a:r>
              <a:rPr lang="en-US" dirty="0" smtClean="0"/>
              <a:t>CMB lensing from ACTPol</a:t>
            </a:r>
            <a:endParaRPr lang="en-US" dirty="0"/>
          </a:p>
        </p:txBody>
      </p:sp>
      <p:sp>
        <p:nvSpPr>
          <p:cNvPr id="7" name="TextBox 6"/>
          <p:cNvSpPr txBox="1"/>
          <p:nvPr/>
        </p:nvSpPr>
        <p:spPr>
          <a:xfrm>
            <a:off x="3780988" y="1232972"/>
            <a:ext cx="3853144" cy="369332"/>
          </a:xfrm>
          <a:prstGeom prst="rect">
            <a:avLst/>
          </a:prstGeom>
          <a:noFill/>
        </p:spPr>
        <p:txBody>
          <a:bodyPr wrap="square" rtlCol="0">
            <a:spAutoFit/>
          </a:bodyPr>
          <a:lstStyle/>
          <a:p>
            <a:r>
              <a:rPr lang="en-US" dirty="0" smtClean="0">
                <a:latin typeface="CMU Serif Roman"/>
                <a:cs typeface="CMU Serif Roman"/>
              </a:rPr>
              <a:t>(Real </a:t>
            </a:r>
            <a:r>
              <a:rPr lang="en-US" dirty="0" smtClean="0">
                <a:latin typeface="CMU Serif Roman"/>
                <a:cs typeface="CMU Serif Roman"/>
              </a:rPr>
              <a:t>data: D6)</a:t>
            </a:r>
            <a:endParaRPr lang="en-US" dirty="0">
              <a:latin typeface="CMU Serif Roman"/>
              <a:cs typeface="CMU Serif Roman"/>
            </a:endParaRPr>
          </a:p>
        </p:txBody>
      </p:sp>
      <p:pic>
        <p:nvPicPr>
          <p:cNvPr id="9" name="Content Placeholder 8" descr="simKcmb.pdf"/>
          <p:cNvPicPr>
            <a:picLocks noGrp="1" noChangeAspect="1"/>
          </p:cNvPicPr>
          <p:nvPr>
            <p:ph idx="1"/>
          </p:nvPr>
        </p:nvPicPr>
        <p:blipFill>
          <a:blip r:embed="rId4">
            <a:extLst>
              <a:ext uri="{28A0092B-C50C-407E-A947-70E740481C1C}">
                <a14:useLocalDpi xmlns:a14="http://schemas.microsoft.com/office/drawing/2010/main" val="0"/>
              </a:ext>
            </a:extLst>
          </a:blip>
          <a:srcRect l="-17217" r="-17217"/>
          <a:stretch>
            <a:fillRect/>
          </a:stretch>
        </p:blipFill>
        <p:spPr>
          <a:xfrm>
            <a:off x="-175717" y="1966556"/>
            <a:ext cx="8632550" cy="4747570"/>
          </a:xfrm>
        </p:spPr>
      </p:pic>
      <p:pic>
        <p:nvPicPr>
          <p:cNvPr id="3" name="Picture 2"/>
          <p:cNvPicPr>
            <a:picLocks noChangeAspect="1"/>
          </p:cNvPicPr>
          <p:nvPr/>
        </p:nvPicPr>
        <p:blipFill>
          <a:blip r:embed="rId5"/>
          <a:stretch>
            <a:fillRect/>
          </a:stretch>
        </p:blipFill>
        <p:spPr>
          <a:xfrm>
            <a:off x="7434394" y="2059265"/>
            <a:ext cx="228600" cy="215900"/>
          </a:xfrm>
          <a:prstGeom prst="rect">
            <a:avLst/>
          </a:prstGeom>
        </p:spPr>
      </p:pic>
      <p:pic>
        <p:nvPicPr>
          <p:cNvPr id="5" name="Picture 4" descr="dataKcmb.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376" y="1996791"/>
            <a:ext cx="6540192" cy="4722707"/>
          </a:xfrm>
          <a:prstGeom prst="rect">
            <a:avLst/>
          </a:prstGeom>
        </p:spPr>
      </p:pic>
    </p:spTree>
    <p:extLst>
      <p:ext uri="{BB962C8B-B14F-4D97-AF65-F5344CB8AC3E}">
        <p14:creationId xmlns:p14="http://schemas.microsoft.com/office/powerpoint/2010/main" val="12429073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lescope_s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305" y="-61949"/>
            <a:ext cx="19308878" cy="9075597"/>
          </a:xfrm>
          <a:prstGeom prst="rect">
            <a:avLst/>
          </a:prstGeom>
        </p:spPr>
      </p:pic>
      <p:sp>
        <p:nvSpPr>
          <p:cNvPr id="10" name="Title 1"/>
          <p:cNvSpPr>
            <a:spLocks noGrp="1"/>
          </p:cNvSpPr>
          <p:nvPr>
            <p:ph type="title"/>
          </p:nvPr>
        </p:nvSpPr>
        <p:spPr>
          <a:xfrm>
            <a:off x="457200" y="274638"/>
            <a:ext cx="8229600" cy="1143000"/>
          </a:xfrm>
        </p:spPr>
        <p:txBody>
          <a:bodyPr>
            <a:normAutofit fontScale="90000"/>
          </a:bodyPr>
          <a:lstStyle/>
          <a:p>
            <a:r>
              <a:rPr lang="en-US" dirty="0" smtClean="0"/>
              <a:t>CMB </a:t>
            </a:r>
            <a:r>
              <a:rPr lang="en-US" dirty="0" smtClean="0"/>
              <a:t>lensin</a:t>
            </a:r>
            <a:r>
              <a:rPr lang="en-US" dirty="0" smtClean="0"/>
              <a:t>g: reconstruction noise</a:t>
            </a:r>
            <a:endParaRPr lang="en-US" dirty="0"/>
          </a:p>
        </p:txBody>
      </p:sp>
      <p:pic>
        <p:nvPicPr>
          <p:cNvPr id="4" name="Picture 3" descr="Lensing_Noise_curves_ACTPol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40" y="1600345"/>
            <a:ext cx="6812092" cy="5257655"/>
          </a:xfrm>
          <a:prstGeom prst="rect">
            <a:avLst/>
          </a:prstGeom>
        </p:spPr>
      </p:pic>
    </p:spTree>
    <p:extLst>
      <p:ext uri="{BB962C8B-B14F-4D97-AF65-F5344CB8AC3E}">
        <p14:creationId xmlns:p14="http://schemas.microsoft.com/office/powerpoint/2010/main" val="31332066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7966" y="65122"/>
            <a:ext cx="9314329"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Motivation</a:t>
            </a:r>
            <a:endParaRPr lang="en-US" sz="4000" dirty="0">
              <a:cs typeface="CMU Serif Roman"/>
            </a:endParaRPr>
          </a:p>
        </p:txBody>
      </p:sp>
      <p:sp>
        <p:nvSpPr>
          <p:cNvPr id="3" name="TextBox 2"/>
          <p:cNvSpPr txBox="1"/>
          <p:nvPr/>
        </p:nvSpPr>
        <p:spPr>
          <a:xfrm>
            <a:off x="737680" y="3853305"/>
            <a:ext cx="8389610" cy="2677656"/>
          </a:xfrm>
          <a:prstGeom prst="rect">
            <a:avLst/>
          </a:prstGeom>
          <a:noFill/>
        </p:spPr>
        <p:txBody>
          <a:bodyPr wrap="square" rtlCol="0">
            <a:spAutoFit/>
          </a:bodyPr>
          <a:lstStyle/>
          <a:p>
            <a:r>
              <a:rPr lang="en-US" sz="2400" b="1" dirty="0" smtClean="0"/>
              <a:t>CMB lensing </a:t>
            </a:r>
            <a:r>
              <a:rPr lang="en-US" sz="2400" b="1" dirty="0" smtClean="0"/>
              <a:t>- </a:t>
            </a:r>
            <a:r>
              <a:rPr lang="en-US" sz="2400" b="1" dirty="0" smtClean="0"/>
              <a:t>galaxy lensing joint analysis</a:t>
            </a:r>
            <a:endParaRPr lang="en-US" sz="2400" b="1" dirty="0"/>
          </a:p>
          <a:p>
            <a:pPr marL="285750" indent="-285750">
              <a:buFont typeface="Arial"/>
              <a:buChar char="•"/>
            </a:pPr>
            <a:r>
              <a:rPr lang="en-US" sz="2400" dirty="0" smtClean="0"/>
              <a:t>Both probe underlying dark matter</a:t>
            </a:r>
          </a:p>
          <a:p>
            <a:pPr marL="285750" indent="-285750">
              <a:buFont typeface="Arial"/>
              <a:buChar char="•"/>
            </a:pPr>
            <a:r>
              <a:rPr lang="en-US" sz="2400" dirty="0" smtClean="0"/>
              <a:t>Cosmological information </a:t>
            </a:r>
            <a:endParaRPr lang="en-US" sz="2400" dirty="0"/>
          </a:p>
          <a:p>
            <a:pPr marL="285750" indent="-285750">
              <a:buFont typeface="Arial"/>
              <a:buChar char="•"/>
            </a:pPr>
            <a:r>
              <a:rPr lang="en-US" sz="2400" dirty="0" smtClean="0"/>
              <a:t>Calibration </a:t>
            </a:r>
            <a:r>
              <a:rPr lang="en-US" sz="2400" dirty="0" smtClean="0"/>
              <a:t>of auto-correlation, extraction of cosmology</a:t>
            </a:r>
          </a:p>
          <a:p>
            <a:pPr marL="285750" indent="-285750">
              <a:buFont typeface="Arial"/>
              <a:buChar char="•"/>
            </a:pPr>
            <a:r>
              <a:rPr lang="en-US" sz="2400" dirty="0" smtClean="0"/>
              <a:t>Handling of multiplicative bias (e.g. </a:t>
            </a:r>
            <a:r>
              <a:rPr lang="en-US" sz="2400" dirty="0" err="1" smtClean="0"/>
              <a:t>mis</a:t>
            </a:r>
            <a:r>
              <a:rPr lang="en-US" sz="2400" dirty="0" smtClean="0"/>
              <a:t>-est. of ellipticities)</a:t>
            </a:r>
          </a:p>
          <a:p>
            <a:pPr marL="285750" indent="-285750">
              <a:buFont typeface="Arial"/>
              <a:buChar char="•"/>
            </a:pPr>
            <a:r>
              <a:rPr lang="en-US" sz="2400" dirty="0" smtClean="0"/>
              <a:t>Tomography</a:t>
            </a:r>
            <a:endParaRPr lang="en-US" sz="2400" dirty="0" smtClean="0"/>
          </a:p>
          <a:p>
            <a:pPr marL="285750" indent="-285750">
              <a:buFont typeface="Arial"/>
              <a:buChar char="•"/>
            </a:pPr>
            <a:r>
              <a:rPr lang="en-US" sz="2400" dirty="0" smtClean="0"/>
              <a:t>Robust to </a:t>
            </a:r>
            <a:r>
              <a:rPr lang="en-US" sz="2400" dirty="0" smtClean="0"/>
              <a:t>systematics (no tracer bias)</a:t>
            </a:r>
            <a:endParaRPr lang="en-US" sz="2400" dirty="0" smtClean="0"/>
          </a:p>
        </p:txBody>
      </p:sp>
      <p:pic>
        <p:nvPicPr>
          <p:cNvPr id="5" name="Picture 4" descr="Planck_gravitational_lensing_CMB_ori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1" y="1122673"/>
            <a:ext cx="4345839" cy="2444535"/>
          </a:xfrm>
          <a:prstGeom prst="rect">
            <a:avLst/>
          </a:prstGeom>
        </p:spPr>
      </p:pic>
      <p:pic>
        <p:nvPicPr>
          <p:cNvPr id="2" name="Picture 1" descr="abell22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809" y="1108177"/>
            <a:ext cx="4818481" cy="2459032"/>
          </a:xfrm>
          <a:prstGeom prst="rect">
            <a:avLst/>
          </a:prstGeom>
        </p:spPr>
      </p:pic>
      <p:sp>
        <p:nvSpPr>
          <p:cNvPr id="7" name="TextBox 6"/>
          <p:cNvSpPr txBox="1"/>
          <p:nvPr/>
        </p:nvSpPr>
        <p:spPr>
          <a:xfrm>
            <a:off x="-241765" y="3259432"/>
            <a:ext cx="1082289" cy="307777"/>
          </a:xfrm>
          <a:prstGeom prst="rect">
            <a:avLst/>
          </a:prstGeom>
          <a:noFill/>
        </p:spPr>
        <p:txBody>
          <a:bodyPr wrap="square" rtlCol="0">
            <a:spAutoFit/>
          </a:bodyPr>
          <a:lstStyle/>
          <a:p>
            <a:pPr algn="ctr"/>
            <a:r>
              <a:rPr lang="en-US" sz="1400" dirty="0" smtClean="0">
                <a:solidFill>
                  <a:schemeClr val="bg1"/>
                </a:solidFill>
                <a:latin typeface="+mj-lt"/>
              </a:rPr>
              <a:t>ESA</a:t>
            </a:r>
          </a:p>
        </p:txBody>
      </p:sp>
      <p:sp>
        <p:nvSpPr>
          <p:cNvPr id="9" name="TextBox 8"/>
          <p:cNvSpPr txBox="1"/>
          <p:nvPr/>
        </p:nvSpPr>
        <p:spPr>
          <a:xfrm>
            <a:off x="7346140" y="3255951"/>
            <a:ext cx="2395207" cy="307777"/>
          </a:xfrm>
          <a:prstGeom prst="rect">
            <a:avLst/>
          </a:prstGeom>
          <a:noFill/>
        </p:spPr>
        <p:txBody>
          <a:bodyPr wrap="square" rtlCol="0">
            <a:spAutoFit/>
          </a:bodyPr>
          <a:lstStyle/>
          <a:p>
            <a:pPr algn="ctr"/>
            <a:r>
              <a:rPr lang="en-US" sz="1400" dirty="0" smtClean="0">
                <a:solidFill>
                  <a:schemeClr val="bg1"/>
                </a:solidFill>
                <a:latin typeface="+mj-lt"/>
              </a:rPr>
              <a:t>NASA/ESA</a:t>
            </a:r>
          </a:p>
        </p:txBody>
      </p:sp>
    </p:spTree>
    <p:extLst>
      <p:ext uri="{BB962C8B-B14F-4D97-AF65-F5344CB8AC3E}">
        <p14:creationId xmlns:p14="http://schemas.microsoft.com/office/powerpoint/2010/main" val="12850329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7966" y="65122"/>
            <a:ext cx="9314329"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Simulated (noiseless) lensing fields</a:t>
            </a:r>
            <a:endParaRPr lang="en-US" sz="4000" dirty="0">
              <a:cs typeface="CMU Serif Roman"/>
            </a:endParaRPr>
          </a:p>
        </p:txBody>
      </p:sp>
      <p:sp>
        <p:nvSpPr>
          <p:cNvPr id="3" name="TextBox 2"/>
          <p:cNvSpPr txBox="1"/>
          <p:nvPr/>
        </p:nvSpPr>
        <p:spPr>
          <a:xfrm>
            <a:off x="602409" y="1173167"/>
            <a:ext cx="8124382" cy="646331"/>
          </a:xfrm>
          <a:prstGeom prst="rect">
            <a:avLst/>
          </a:prstGeom>
          <a:noFill/>
        </p:spPr>
        <p:txBody>
          <a:bodyPr wrap="square" rtlCol="0">
            <a:spAutoFit/>
          </a:bodyPr>
          <a:lstStyle/>
          <a:p>
            <a:pPr marL="285750" indent="-285750">
              <a:buFont typeface="Arial"/>
              <a:buChar char="•"/>
            </a:pPr>
            <a:r>
              <a:rPr lang="en-US" dirty="0" smtClean="0">
                <a:latin typeface="+mj-lt"/>
                <a:cs typeface="CMU Serif Roman"/>
              </a:rPr>
              <a:t>Radio galaxies are biased tracers of the underlying dark matter density field</a:t>
            </a:r>
          </a:p>
          <a:p>
            <a:pPr marL="285750" indent="-285750">
              <a:buFont typeface="Arial"/>
              <a:buChar char="•"/>
            </a:pPr>
            <a:r>
              <a:rPr lang="en-US" dirty="0" smtClean="0">
                <a:latin typeface="+mj-lt"/>
                <a:cs typeface="CMU Serif Roman"/>
              </a:rPr>
              <a:t>CMB lensing also due to density fluctuations of the dark matter</a:t>
            </a:r>
            <a:endParaRPr lang="en-US" dirty="0">
              <a:latin typeface="+mj-lt"/>
              <a:cs typeface="CMU Sans Serif"/>
            </a:endParaRPr>
          </a:p>
        </p:txBody>
      </p:sp>
      <p:pic>
        <p:nvPicPr>
          <p:cNvPr id="2" name="Picture 1" descr="simKc_z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 y="1028700"/>
            <a:ext cx="7807147" cy="5733288"/>
          </a:xfrm>
          <a:prstGeom prst="rect">
            <a:avLst/>
          </a:prstGeom>
        </p:spPr>
      </p:pic>
      <p:pic>
        <p:nvPicPr>
          <p:cNvPr id="5" name="Picture 4"/>
          <p:cNvPicPr>
            <a:picLocks noChangeAspect="1"/>
          </p:cNvPicPr>
          <p:nvPr/>
        </p:nvPicPr>
        <p:blipFill>
          <a:blip r:embed="rId4"/>
          <a:stretch>
            <a:fillRect/>
          </a:stretch>
        </p:blipFill>
        <p:spPr>
          <a:xfrm>
            <a:off x="489873" y="1540098"/>
            <a:ext cx="889000" cy="279400"/>
          </a:xfrm>
          <a:prstGeom prst="rect">
            <a:avLst/>
          </a:prstGeom>
        </p:spPr>
      </p:pic>
      <p:sp>
        <p:nvSpPr>
          <p:cNvPr id="9" name="TextBox 8"/>
          <p:cNvSpPr txBox="1"/>
          <p:nvPr/>
        </p:nvSpPr>
        <p:spPr>
          <a:xfrm>
            <a:off x="208229" y="2908648"/>
            <a:ext cx="1546215" cy="369332"/>
          </a:xfrm>
          <a:prstGeom prst="rect">
            <a:avLst/>
          </a:prstGeom>
          <a:noFill/>
        </p:spPr>
        <p:txBody>
          <a:bodyPr wrap="square" rtlCol="0">
            <a:spAutoFit/>
          </a:bodyPr>
          <a:lstStyle/>
          <a:p>
            <a:r>
              <a:rPr lang="en-US" dirty="0" smtClean="0"/>
              <a:t>Sources at</a:t>
            </a:r>
            <a:endParaRPr lang="en-US" dirty="0"/>
          </a:p>
        </p:txBody>
      </p:sp>
      <p:pic>
        <p:nvPicPr>
          <p:cNvPr id="11" name="Picture 10"/>
          <p:cNvPicPr>
            <a:picLocks noChangeAspect="1"/>
          </p:cNvPicPr>
          <p:nvPr/>
        </p:nvPicPr>
        <p:blipFill>
          <a:blip r:embed="rId5"/>
          <a:stretch>
            <a:fillRect/>
          </a:stretch>
        </p:blipFill>
        <p:spPr>
          <a:xfrm>
            <a:off x="489873" y="3277980"/>
            <a:ext cx="520700" cy="177800"/>
          </a:xfrm>
          <a:prstGeom prst="rect">
            <a:avLst/>
          </a:prstGeom>
        </p:spPr>
      </p:pic>
      <p:sp>
        <p:nvSpPr>
          <p:cNvPr id="12" name="TextBox 11"/>
          <p:cNvSpPr txBox="1"/>
          <p:nvPr/>
        </p:nvSpPr>
        <p:spPr>
          <a:xfrm>
            <a:off x="60816" y="3743386"/>
            <a:ext cx="1318057" cy="646331"/>
          </a:xfrm>
          <a:prstGeom prst="rect">
            <a:avLst/>
          </a:prstGeom>
          <a:noFill/>
        </p:spPr>
        <p:txBody>
          <a:bodyPr wrap="square" rtlCol="0">
            <a:spAutoFit/>
          </a:bodyPr>
          <a:lstStyle/>
          <a:p>
            <a:pPr algn="ctr"/>
            <a:r>
              <a:rPr lang="en-US" dirty="0" smtClean="0"/>
              <a:t>Low-pass filtered: </a:t>
            </a:r>
            <a:endParaRPr lang="en-US" dirty="0"/>
          </a:p>
        </p:txBody>
      </p:sp>
      <p:pic>
        <p:nvPicPr>
          <p:cNvPr id="14" name="Picture 13"/>
          <p:cNvPicPr>
            <a:picLocks noChangeAspect="1"/>
          </p:cNvPicPr>
          <p:nvPr/>
        </p:nvPicPr>
        <p:blipFill>
          <a:blip r:embed="rId6"/>
          <a:stretch>
            <a:fillRect/>
          </a:stretch>
        </p:blipFill>
        <p:spPr>
          <a:xfrm>
            <a:off x="224938" y="4419630"/>
            <a:ext cx="1054100" cy="228600"/>
          </a:xfrm>
          <a:prstGeom prst="rect">
            <a:avLst/>
          </a:prstGeom>
        </p:spPr>
      </p:pic>
      <p:cxnSp>
        <p:nvCxnSpPr>
          <p:cNvPr id="16" name="Straight Arrow Connector 15"/>
          <p:cNvCxnSpPr/>
          <p:nvPr/>
        </p:nvCxnSpPr>
        <p:spPr>
          <a:xfrm>
            <a:off x="8354500" y="1540098"/>
            <a:ext cx="33418" cy="50776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7"/>
          <a:stretch>
            <a:fillRect/>
          </a:stretch>
        </p:blipFill>
        <p:spPr>
          <a:xfrm>
            <a:off x="8488172" y="3882893"/>
            <a:ext cx="571500" cy="215900"/>
          </a:xfrm>
          <a:prstGeom prst="rect">
            <a:avLst/>
          </a:prstGeom>
        </p:spPr>
      </p:pic>
    </p:spTree>
    <p:extLst>
      <p:ext uri="{BB962C8B-B14F-4D97-AF65-F5344CB8AC3E}">
        <p14:creationId xmlns:p14="http://schemas.microsoft.com/office/powerpoint/2010/main" val="37371422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409" y="1173167"/>
            <a:ext cx="8124382" cy="646331"/>
          </a:xfrm>
          <a:prstGeom prst="rect">
            <a:avLst/>
          </a:prstGeom>
          <a:noFill/>
        </p:spPr>
        <p:txBody>
          <a:bodyPr wrap="square" rtlCol="0">
            <a:spAutoFit/>
          </a:bodyPr>
          <a:lstStyle/>
          <a:p>
            <a:pPr marL="285750" indent="-285750">
              <a:buFont typeface="Arial"/>
              <a:buChar char="•"/>
            </a:pPr>
            <a:r>
              <a:rPr lang="en-US" dirty="0" smtClean="0">
                <a:latin typeface="+mj-lt"/>
                <a:cs typeface="CMU Serif Roman"/>
              </a:rPr>
              <a:t>Radio galaxies are biased tracers of the underlying dark matter density field</a:t>
            </a:r>
          </a:p>
          <a:p>
            <a:pPr marL="285750" indent="-285750">
              <a:buFont typeface="Arial"/>
              <a:buChar char="•"/>
            </a:pPr>
            <a:r>
              <a:rPr lang="en-US" dirty="0" smtClean="0">
                <a:latin typeface="+mj-lt"/>
                <a:cs typeface="CMU Serif Roman"/>
              </a:rPr>
              <a:t>CMB lensing also due to density fluctuations of the dark matter</a:t>
            </a:r>
            <a:endParaRPr lang="en-US" dirty="0">
              <a:latin typeface="+mj-lt"/>
              <a:cs typeface="CMU Sans Serif"/>
            </a:endParaRPr>
          </a:p>
        </p:txBody>
      </p:sp>
      <p:pic>
        <p:nvPicPr>
          <p:cNvPr id="5" name="Picture 4" descr="simKg_z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 y="1028700"/>
            <a:ext cx="7807147" cy="5733288"/>
          </a:xfrm>
          <a:prstGeom prst="rect">
            <a:avLst/>
          </a:prstGeom>
        </p:spPr>
      </p:pic>
      <p:pic>
        <p:nvPicPr>
          <p:cNvPr id="6" name="Picture 5"/>
          <p:cNvPicPr>
            <a:picLocks noChangeAspect="1"/>
          </p:cNvPicPr>
          <p:nvPr/>
        </p:nvPicPr>
        <p:blipFill>
          <a:blip r:embed="rId4"/>
          <a:stretch>
            <a:fillRect/>
          </a:stretch>
        </p:blipFill>
        <p:spPr>
          <a:xfrm>
            <a:off x="485446" y="1531064"/>
            <a:ext cx="698500" cy="342900"/>
          </a:xfrm>
          <a:prstGeom prst="rect">
            <a:avLst/>
          </a:prstGeom>
        </p:spPr>
      </p:pic>
      <p:sp>
        <p:nvSpPr>
          <p:cNvPr id="9" name="Title 1"/>
          <p:cNvSpPr txBox="1">
            <a:spLocks/>
          </p:cNvSpPr>
          <p:nvPr/>
        </p:nvSpPr>
        <p:spPr>
          <a:xfrm>
            <a:off x="-57966" y="65122"/>
            <a:ext cx="9314329"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Simulated (noiseless) lensing fields</a:t>
            </a:r>
            <a:endParaRPr lang="en-US" sz="4000" dirty="0">
              <a:cs typeface="CMU Serif Roman"/>
            </a:endParaRPr>
          </a:p>
        </p:txBody>
      </p:sp>
      <p:sp>
        <p:nvSpPr>
          <p:cNvPr id="11" name="TextBox 10"/>
          <p:cNvSpPr txBox="1"/>
          <p:nvPr/>
        </p:nvSpPr>
        <p:spPr>
          <a:xfrm>
            <a:off x="208229" y="2908648"/>
            <a:ext cx="1546215" cy="369332"/>
          </a:xfrm>
          <a:prstGeom prst="rect">
            <a:avLst/>
          </a:prstGeom>
          <a:noFill/>
        </p:spPr>
        <p:txBody>
          <a:bodyPr wrap="square" rtlCol="0">
            <a:spAutoFit/>
          </a:bodyPr>
          <a:lstStyle/>
          <a:p>
            <a:r>
              <a:rPr lang="en-US" dirty="0" smtClean="0"/>
              <a:t>Sources at</a:t>
            </a:r>
            <a:endParaRPr lang="en-US" dirty="0"/>
          </a:p>
        </p:txBody>
      </p:sp>
      <p:pic>
        <p:nvPicPr>
          <p:cNvPr id="12" name="Picture 11"/>
          <p:cNvPicPr>
            <a:picLocks noChangeAspect="1"/>
          </p:cNvPicPr>
          <p:nvPr/>
        </p:nvPicPr>
        <p:blipFill>
          <a:blip r:embed="rId5"/>
          <a:stretch>
            <a:fillRect/>
          </a:stretch>
        </p:blipFill>
        <p:spPr>
          <a:xfrm>
            <a:off x="489873" y="3277980"/>
            <a:ext cx="520700" cy="177800"/>
          </a:xfrm>
          <a:prstGeom prst="rect">
            <a:avLst/>
          </a:prstGeom>
        </p:spPr>
      </p:pic>
      <p:sp>
        <p:nvSpPr>
          <p:cNvPr id="13" name="TextBox 12"/>
          <p:cNvSpPr txBox="1"/>
          <p:nvPr/>
        </p:nvSpPr>
        <p:spPr>
          <a:xfrm>
            <a:off x="60816" y="3743386"/>
            <a:ext cx="1318057" cy="646331"/>
          </a:xfrm>
          <a:prstGeom prst="rect">
            <a:avLst/>
          </a:prstGeom>
          <a:noFill/>
        </p:spPr>
        <p:txBody>
          <a:bodyPr wrap="square" rtlCol="0">
            <a:spAutoFit/>
          </a:bodyPr>
          <a:lstStyle/>
          <a:p>
            <a:pPr algn="ctr"/>
            <a:r>
              <a:rPr lang="en-US" dirty="0" smtClean="0"/>
              <a:t>Low-pass filtered: </a:t>
            </a:r>
            <a:endParaRPr lang="en-US" dirty="0"/>
          </a:p>
        </p:txBody>
      </p:sp>
      <p:pic>
        <p:nvPicPr>
          <p:cNvPr id="14" name="Picture 13"/>
          <p:cNvPicPr>
            <a:picLocks noChangeAspect="1"/>
          </p:cNvPicPr>
          <p:nvPr/>
        </p:nvPicPr>
        <p:blipFill>
          <a:blip r:embed="rId6"/>
          <a:stretch>
            <a:fillRect/>
          </a:stretch>
        </p:blipFill>
        <p:spPr>
          <a:xfrm>
            <a:off x="224938" y="4419630"/>
            <a:ext cx="1054100" cy="228600"/>
          </a:xfrm>
          <a:prstGeom prst="rect">
            <a:avLst/>
          </a:prstGeom>
        </p:spPr>
      </p:pic>
      <p:cxnSp>
        <p:nvCxnSpPr>
          <p:cNvPr id="15" name="Straight Arrow Connector 14"/>
          <p:cNvCxnSpPr/>
          <p:nvPr/>
        </p:nvCxnSpPr>
        <p:spPr>
          <a:xfrm>
            <a:off x="8354500" y="1540098"/>
            <a:ext cx="33418" cy="50776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7"/>
          <a:stretch>
            <a:fillRect/>
          </a:stretch>
        </p:blipFill>
        <p:spPr>
          <a:xfrm>
            <a:off x="8488172" y="3882893"/>
            <a:ext cx="571500" cy="215900"/>
          </a:xfrm>
          <a:prstGeom prst="rect">
            <a:avLst/>
          </a:prstGeom>
        </p:spPr>
      </p:pic>
    </p:spTree>
    <p:extLst>
      <p:ext uri="{BB962C8B-B14F-4D97-AF65-F5344CB8AC3E}">
        <p14:creationId xmlns:p14="http://schemas.microsoft.com/office/powerpoint/2010/main" val="14986384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409" y="1173167"/>
            <a:ext cx="8124382" cy="2246769"/>
          </a:xfrm>
          <a:prstGeom prst="rect">
            <a:avLst/>
          </a:prstGeom>
          <a:noFill/>
        </p:spPr>
        <p:txBody>
          <a:bodyPr wrap="square" rtlCol="0">
            <a:spAutoFit/>
          </a:bodyPr>
          <a:lstStyle/>
          <a:p>
            <a:pPr marL="285750" indent="-285750">
              <a:buFont typeface="Arial"/>
              <a:buChar char="•"/>
            </a:pPr>
            <a:r>
              <a:rPr lang="en-US" sz="2000" dirty="0" smtClean="0">
                <a:latin typeface="+mj-lt"/>
                <a:cs typeface="CMU Sans Serif"/>
              </a:rPr>
              <a:t>C</a:t>
            </a:r>
            <a:r>
              <a:rPr lang="en-US" sz="2000" b="1" i="1" dirty="0" smtClean="0">
                <a:latin typeface="+mj-lt"/>
                <a:cs typeface="CMU Sans Serif"/>
              </a:rPr>
              <a:t>onvergence </a:t>
            </a:r>
            <a:r>
              <a:rPr lang="en-US" sz="2000" dirty="0" smtClean="0">
                <a:latin typeface="+mj-lt"/>
                <a:cs typeface="CMU Sans Serif"/>
              </a:rPr>
              <a:t>is defined as the Laplacian of the </a:t>
            </a:r>
            <a:r>
              <a:rPr lang="en-US" sz="2000" i="1" dirty="0" smtClean="0">
                <a:latin typeface="+mj-lt"/>
                <a:cs typeface="CMU Sans Serif"/>
              </a:rPr>
              <a:t>lensing potential </a:t>
            </a:r>
            <a:r>
              <a:rPr lang="en-US" sz="2000" dirty="0" smtClean="0">
                <a:latin typeface="+mj-lt"/>
                <a:cs typeface="CMU Sans Serif"/>
              </a:rPr>
              <a:t>(up to a sign and factor of two), and may be written</a:t>
            </a:r>
            <a:r>
              <a:rPr lang="en-US" sz="2000" i="1" dirty="0" smtClean="0">
                <a:latin typeface="+mj-lt"/>
                <a:cs typeface="CMU Sans Serif"/>
              </a:rPr>
              <a:t> </a:t>
            </a:r>
          </a:p>
          <a:p>
            <a:pPr marL="285750" indent="-285750">
              <a:buFont typeface="Arial"/>
              <a:buChar char="•"/>
            </a:pPr>
            <a:endParaRPr lang="en-US" sz="2000" i="1" dirty="0">
              <a:latin typeface="+mj-lt"/>
              <a:cs typeface="CMU Sans Serif"/>
            </a:endParaRPr>
          </a:p>
          <a:p>
            <a:pPr marL="285750" indent="-285750">
              <a:buFont typeface="Arial"/>
              <a:buChar char="•"/>
            </a:pPr>
            <a:endParaRPr lang="en-US" sz="2000" i="1" dirty="0" smtClean="0">
              <a:latin typeface="+mj-lt"/>
              <a:cs typeface="CMU Sans Serif"/>
            </a:endParaRPr>
          </a:p>
          <a:p>
            <a:pPr marL="285750" indent="-285750">
              <a:buFont typeface="Arial"/>
              <a:buChar char="•"/>
            </a:pPr>
            <a:endParaRPr lang="en-US" sz="2000" i="1" dirty="0">
              <a:latin typeface="+mj-lt"/>
              <a:cs typeface="CMU Sans Serif"/>
            </a:endParaRPr>
          </a:p>
          <a:p>
            <a:pPr marL="285750" indent="-285750">
              <a:buFont typeface="Arial"/>
              <a:buChar char="•"/>
            </a:pPr>
            <a:endParaRPr lang="en-US" sz="2000" i="1" dirty="0" smtClean="0">
              <a:latin typeface="+mj-lt"/>
              <a:cs typeface="CMU Sans Serif"/>
            </a:endParaRPr>
          </a:p>
          <a:p>
            <a:r>
              <a:rPr lang="en-US" sz="2000" dirty="0">
                <a:latin typeface="+mj-lt"/>
                <a:cs typeface="CMU Sans Serif"/>
              </a:rPr>
              <a:t>	</a:t>
            </a:r>
            <a:r>
              <a:rPr lang="en-US" sz="2000" dirty="0" smtClean="0">
                <a:latin typeface="+mj-lt"/>
                <a:cs typeface="CMU Sans Serif"/>
              </a:rPr>
              <a:t>	w</a:t>
            </a:r>
            <a:r>
              <a:rPr lang="en-US" sz="2000" dirty="0" smtClean="0">
                <a:latin typeface="+mj-lt"/>
                <a:cs typeface="CMU Sans Serif"/>
              </a:rPr>
              <a:t>ith the integrand kernel (or </a:t>
            </a:r>
            <a:r>
              <a:rPr lang="en-US" sz="2000" i="1" dirty="0" smtClean="0">
                <a:latin typeface="+mj-lt"/>
                <a:cs typeface="CMU Sans Serif"/>
              </a:rPr>
              <a:t>window function</a:t>
            </a:r>
            <a:r>
              <a:rPr lang="en-US" sz="2000" dirty="0" smtClean="0">
                <a:latin typeface="+mj-lt"/>
                <a:cs typeface="CMU Sans Serif"/>
              </a:rPr>
              <a:t>):</a:t>
            </a:r>
            <a:endParaRPr lang="en-US" sz="2000" dirty="0">
              <a:latin typeface="+mj-lt"/>
              <a:cs typeface="CMU Sans Serif"/>
            </a:endParaRPr>
          </a:p>
        </p:txBody>
      </p:sp>
      <p:sp>
        <p:nvSpPr>
          <p:cNvPr id="9" name="Title 1"/>
          <p:cNvSpPr txBox="1">
            <a:spLocks/>
          </p:cNvSpPr>
          <p:nvPr/>
        </p:nvSpPr>
        <p:spPr>
          <a:xfrm>
            <a:off x="-57966" y="65122"/>
            <a:ext cx="9314329"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Definitions</a:t>
            </a:r>
            <a:endParaRPr lang="en-US" sz="4000" dirty="0">
              <a:cs typeface="CMU Serif Roman"/>
            </a:endParaRPr>
          </a:p>
        </p:txBody>
      </p:sp>
      <p:pic>
        <p:nvPicPr>
          <p:cNvPr id="7" name="Picture 6"/>
          <p:cNvPicPr>
            <a:picLocks noChangeAspect="1"/>
          </p:cNvPicPr>
          <p:nvPr/>
        </p:nvPicPr>
        <p:blipFill>
          <a:blip r:embed="rId3"/>
          <a:stretch>
            <a:fillRect/>
          </a:stretch>
        </p:blipFill>
        <p:spPr>
          <a:xfrm>
            <a:off x="2374900" y="2081176"/>
            <a:ext cx="4394200" cy="723900"/>
          </a:xfrm>
          <a:prstGeom prst="rect">
            <a:avLst/>
          </a:prstGeom>
        </p:spPr>
      </p:pic>
      <p:sp>
        <p:nvSpPr>
          <p:cNvPr id="18" name="TextBox 17"/>
          <p:cNvSpPr txBox="1"/>
          <p:nvPr/>
        </p:nvSpPr>
        <p:spPr>
          <a:xfrm>
            <a:off x="602409" y="5169233"/>
            <a:ext cx="8124382" cy="923330"/>
          </a:xfrm>
          <a:prstGeom prst="rect">
            <a:avLst/>
          </a:prstGeom>
          <a:noFill/>
        </p:spPr>
        <p:txBody>
          <a:bodyPr wrap="square" rtlCol="0">
            <a:spAutoFit/>
          </a:bodyPr>
          <a:lstStyle/>
          <a:p>
            <a:pPr marL="285750" indent="-285750">
              <a:buFont typeface="Arial"/>
              <a:buChar char="•"/>
            </a:pPr>
            <a:r>
              <a:rPr lang="en-US" dirty="0" smtClean="0">
                <a:latin typeface="+mj-lt"/>
                <a:cs typeface="CMU Sans Serif"/>
              </a:rPr>
              <a:t>Note </a:t>
            </a:r>
            <a:r>
              <a:rPr lang="en-US" b="1" dirty="0" smtClean="0">
                <a:latin typeface="+mj-lt"/>
                <a:cs typeface="CMU Sans Serif"/>
              </a:rPr>
              <a:t>GR </a:t>
            </a:r>
            <a:r>
              <a:rPr lang="en-US" dirty="0" smtClean="0">
                <a:latin typeface="+mj-lt"/>
                <a:cs typeface="CMU Sans Serif"/>
              </a:rPr>
              <a:t>is assumed when converting from the </a:t>
            </a:r>
            <a:r>
              <a:rPr lang="en-US" dirty="0" err="1" smtClean="0">
                <a:latin typeface="+mj-lt"/>
                <a:cs typeface="CMU Sans Serif"/>
              </a:rPr>
              <a:t>Weyl</a:t>
            </a:r>
            <a:r>
              <a:rPr lang="en-US" dirty="0" smtClean="0">
                <a:latin typeface="+mj-lt"/>
                <a:cs typeface="CMU Sans Serif"/>
              </a:rPr>
              <a:t> potential to matter </a:t>
            </a:r>
            <a:r>
              <a:rPr lang="en-US" dirty="0" err="1" smtClean="0">
                <a:latin typeface="+mj-lt"/>
                <a:cs typeface="CMU Sans Serif"/>
              </a:rPr>
              <a:t>overdensity</a:t>
            </a:r>
            <a:r>
              <a:rPr lang="en-US" dirty="0" smtClean="0">
                <a:latin typeface="+mj-lt"/>
                <a:cs typeface="CMU Sans Serif"/>
              </a:rPr>
              <a:t> (via the Poisson eq.); this be relaxed for weak-lensing in MG. </a:t>
            </a:r>
          </a:p>
          <a:p>
            <a:pPr marL="285750" indent="-285750">
              <a:buFont typeface="Arial"/>
              <a:buChar char="•"/>
            </a:pPr>
            <a:r>
              <a:rPr lang="en-US" dirty="0" smtClean="0">
                <a:latin typeface="+mj-lt"/>
                <a:cs typeface="CMU Sans Serif"/>
              </a:rPr>
              <a:t>C</a:t>
            </a:r>
            <a:r>
              <a:rPr lang="en-US" b="1" i="1" dirty="0" smtClean="0">
                <a:latin typeface="+mj-lt"/>
                <a:cs typeface="CMU Sans Serif"/>
              </a:rPr>
              <a:t>onvergence </a:t>
            </a:r>
            <a:r>
              <a:rPr lang="en-US" dirty="0" smtClean="0">
                <a:latin typeface="+mj-lt"/>
                <a:cs typeface="CMU Sans Serif"/>
              </a:rPr>
              <a:t>is a proxy for </a:t>
            </a:r>
            <a:r>
              <a:rPr lang="en-US" b="1" dirty="0" smtClean="0">
                <a:latin typeface="+mj-lt"/>
                <a:cs typeface="CMU Sans Serif"/>
              </a:rPr>
              <a:t>magnification</a:t>
            </a:r>
            <a:r>
              <a:rPr lang="en-US" dirty="0" smtClean="0">
                <a:latin typeface="+mj-lt"/>
                <a:cs typeface="CMU Sans Serif"/>
              </a:rPr>
              <a:t>; in the weak-lensing regime:</a:t>
            </a:r>
            <a:endParaRPr lang="en-US" dirty="0">
              <a:latin typeface="+mj-lt"/>
              <a:cs typeface="CMU Sans Serif"/>
            </a:endParaRPr>
          </a:p>
        </p:txBody>
      </p:sp>
      <p:pic>
        <p:nvPicPr>
          <p:cNvPr id="19" name="Picture 18"/>
          <p:cNvPicPr>
            <a:picLocks noChangeAspect="1"/>
          </p:cNvPicPr>
          <p:nvPr/>
        </p:nvPicPr>
        <p:blipFill>
          <a:blip r:embed="rId4"/>
          <a:stretch>
            <a:fillRect/>
          </a:stretch>
        </p:blipFill>
        <p:spPr>
          <a:xfrm>
            <a:off x="3341446" y="6188442"/>
            <a:ext cx="2247900" cy="317500"/>
          </a:xfrm>
          <a:prstGeom prst="rect">
            <a:avLst/>
          </a:prstGeom>
        </p:spPr>
      </p:pic>
      <p:pic>
        <p:nvPicPr>
          <p:cNvPr id="10" name="Picture 9"/>
          <p:cNvPicPr>
            <a:picLocks noChangeAspect="1"/>
          </p:cNvPicPr>
          <p:nvPr/>
        </p:nvPicPr>
        <p:blipFill>
          <a:blip r:embed="rId5"/>
          <a:stretch>
            <a:fillRect/>
          </a:stretch>
        </p:blipFill>
        <p:spPr>
          <a:xfrm>
            <a:off x="1405691" y="3683076"/>
            <a:ext cx="6299200" cy="787400"/>
          </a:xfrm>
          <a:prstGeom prst="rect">
            <a:avLst/>
          </a:prstGeom>
        </p:spPr>
      </p:pic>
    </p:spTree>
    <p:extLst>
      <p:ext uri="{BB962C8B-B14F-4D97-AF65-F5344CB8AC3E}">
        <p14:creationId xmlns:p14="http://schemas.microsoft.com/office/powerpoint/2010/main" val="36825727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409" y="1173167"/>
            <a:ext cx="8124382" cy="2246769"/>
          </a:xfrm>
          <a:prstGeom prst="rect">
            <a:avLst/>
          </a:prstGeom>
          <a:noFill/>
        </p:spPr>
        <p:txBody>
          <a:bodyPr wrap="square" rtlCol="0">
            <a:spAutoFit/>
          </a:bodyPr>
          <a:lstStyle/>
          <a:p>
            <a:pPr marL="285750" indent="-285750">
              <a:buFont typeface="Arial"/>
              <a:buChar char="•"/>
            </a:pPr>
            <a:r>
              <a:rPr lang="en-US" sz="2000" dirty="0" smtClean="0">
                <a:latin typeface="+mj-lt"/>
                <a:cs typeface="CMU Sans Serif"/>
              </a:rPr>
              <a:t>C</a:t>
            </a:r>
            <a:r>
              <a:rPr lang="en-US" sz="2000" b="1" i="1" dirty="0" smtClean="0">
                <a:latin typeface="+mj-lt"/>
                <a:cs typeface="CMU Sans Serif"/>
              </a:rPr>
              <a:t>onvergence </a:t>
            </a:r>
            <a:r>
              <a:rPr lang="en-US" sz="2000" dirty="0" smtClean="0">
                <a:latin typeface="+mj-lt"/>
                <a:cs typeface="CMU Sans Serif"/>
              </a:rPr>
              <a:t>is defined as the Laplacian of the </a:t>
            </a:r>
            <a:r>
              <a:rPr lang="en-US" sz="2000" i="1" dirty="0" smtClean="0">
                <a:latin typeface="+mj-lt"/>
                <a:cs typeface="CMU Sans Serif"/>
              </a:rPr>
              <a:t>lensing potential </a:t>
            </a:r>
            <a:r>
              <a:rPr lang="en-US" sz="2000" dirty="0" smtClean="0">
                <a:latin typeface="+mj-lt"/>
                <a:cs typeface="CMU Sans Serif"/>
              </a:rPr>
              <a:t>(up to a sign and factor of two), and may be written</a:t>
            </a:r>
            <a:r>
              <a:rPr lang="en-US" sz="2000" i="1" dirty="0" smtClean="0">
                <a:latin typeface="+mj-lt"/>
                <a:cs typeface="CMU Sans Serif"/>
              </a:rPr>
              <a:t> </a:t>
            </a:r>
          </a:p>
          <a:p>
            <a:pPr marL="285750" indent="-285750">
              <a:buFont typeface="Arial"/>
              <a:buChar char="•"/>
            </a:pPr>
            <a:endParaRPr lang="en-US" sz="2000" i="1" dirty="0">
              <a:latin typeface="+mj-lt"/>
              <a:cs typeface="CMU Sans Serif"/>
            </a:endParaRPr>
          </a:p>
          <a:p>
            <a:pPr marL="285750" indent="-285750">
              <a:buFont typeface="Arial"/>
              <a:buChar char="•"/>
            </a:pPr>
            <a:endParaRPr lang="en-US" sz="2000" i="1" dirty="0" smtClean="0">
              <a:latin typeface="+mj-lt"/>
              <a:cs typeface="CMU Sans Serif"/>
            </a:endParaRPr>
          </a:p>
          <a:p>
            <a:pPr marL="285750" indent="-285750">
              <a:buFont typeface="Arial"/>
              <a:buChar char="•"/>
            </a:pPr>
            <a:endParaRPr lang="en-US" sz="2000" i="1" dirty="0">
              <a:latin typeface="+mj-lt"/>
              <a:cs typeface="CMU Sans Serif"/>
            </a:endParaRPr>
          </a:p>
          <a:p>
            <a:pPr marL="285750" indent="-285750">
              <a:buFont typeface="Arial"/>
              <a:buChar char="•"/>
            </a:pPr>
            <a:endParaRPr lang="en-US" sz="2000" i="1" dirty="0" smtClean="0">
              <a:latin typeface="+mj-lt"/>
              <a:cs typeface="CMU Sans Serif"/>
            </a:endParaRPr>
          </a:p>
          <a:p>
            <a:r>
              <a:rPr lang="en-US" sz="2000" dirty="0">
                <a:latin typeface="+mj-lt"/>
                <a:cs typeface="CMU Sans Serif"/>
              </a:rPr>
              <a:t>	</a:t>
            </a:r>
            <a:r>
              <a:rPr lang="en-US" sz="2000" dirty="0" smtClean="0">
                <a:latin typeface="+mj-lt"/>
                <a:cs typeface="CMU Sans Serif"/>
              </a:rPr>
              <a:t>	w</a:t>
            </a:r>
            <a:r>
              <a:rPr lang="en-US" sz="2000" dirty="0" smtClean="0">
                <a:latin typeface="+mj-lt"/>
                <a:cs typeface="CMU Sans Serif"/>
              </a:rPr>
              <a:t>ith the integrand kernel (or </a:t>
            </a:r>
            <a:r>
              <a:rPr lang="en-US" sz="2000" i="1" dirty="0" smtClean="0">
                <a:latin typeface="+mj-lt"/>
                <a:cs typeface="CMU Sans Serif"/>
              </a:rPr>
              <a:t>window function</a:t>
            </a:r>
            <a:r>
              <a:rPr lang="en-US" sz="2000" dirty="0" smtClean="0">
                <a:latin typeface="+mj-lt"/>
                <a:cs typeface="CMU Sans Serif"/>
              </a:rPr>
              <a:t>):</a:t>
            </a:r>
            <a:endParaRPr lang="en-US" sz="2000" dirty="0">
              <a:latin typeface="+mj-lt"/>
              <a:cs typeface="CMU Sans Serif"/>
            </a:endParaRPr>
          </a:p>
        </p:txBody>
      </p:sp>
      <p:sp>
        <p:nvSpPr>
          <p:cNvPr id="9" name="Title 1"/>
          <p:cNvSpPr txBox="1">
            <a:spLocks/>
          </p:cNvSpPr>
          <p:nvPr/>
        </p:nvSpPr>
        <p:spPr>
          <a:xfrm>
            <a:off x="-57966" y="65122"/>
            <a:ext cx="9314329"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Definitions</a:t>
            </a:r>
            <a:endParaRPr lang="en-US" sz="4000" dirty="0">
              <a:cs typeface="CMU Serif Roman"/>
            </a:endParaRPr>
          </a:p>
        </p:txBody>
      </p:sp>
      <p:pic>
        <p:nvPicPr>
          <p:cNvPr id="7" name="Picture 6"/>
          <p:cNvPicPr>
            <a:picLocks noChangeAspect="1"/>
          </p:cNvPicPr>
          <p:nvPr/>
        </p:nvPicPr>
        <p:blipFill>
          <a:blip r:embed="rId3"/>
          <a:stretch>
            <a:fillRect/>
          </a:stretch>
        </p:blipFill>
        <p:spPr>
          <a:xfrm>
            <a:off x="2374900" y="2081176"/>
            <a:ext cx="4394200" cy="723900"/>
          </a:xfrm>
          <a:prstGeom prst="rect">
            <a:avLst/>
          </a:prstGeom>
        </p:spPr>
      </p:pic>
      <p:sp>
        <p:nvSpPr>
          <p:cNvPr id="17" name="TextBox 16"/>
          <p:cNvSpPr txBox="1"/>
          <p:nvPr/>
        </p:nvSpPr>
        <p:spPr>
          <a:xfrm>
            <a:off x="602409" y="5169233"/>
            <a:ext cx="8124382" cy="923330"/>
          </a:xfrm>
          <a:prstGeom prst="rect">
            <a:avLst/>
          </a:prstGeom>
          <a:noFill/>
        </p:spPr>
        <p:txBody>
          <a:bodyPr wrap="square" rtlCol="0">
            <a:spAutoFit/>
          </a:bodyPr>
          <a:lstStyle/>
          <a:p>
            <a:pPr marL="285750" indent="-285750">
              <a:buFont typeface="Arial"/>
              <a:buChar char="•"/>
            </a:pPr>
            <a:r>
              <a:rPr lang="en-US" dirty="0" smtClean="0">
                <a:latin typeface="+mj-lt"/>
                <a:cs typeface="CMU Sans Serif"/>
              </a:rPr>
              <a:t>Note </a:t>
            </a:r>
            <a:r>
              <a:rPr lang="en-US" b="1" dirty="0" smtClean="0">
                <a:latin typeface="+mj-lt"/>
                <a:cs typeface="CMU Sans Serif"/>
              </a:rPr>
              <a:t>GR </a:t>
            </a:r>
            <a:r>
              <a:rPr lang="en-US" dirty="0" smtClean="0">
                <a:latin typeface="+mj-lt"/>
                <a:cs typeface="CMU Sans Serif"/>
              </a:rPr>
              <a:t>is assumed when converting from the </a:t>
            </a:r>
            <a:r>
              <a:rPr lang="en-US" dirty="0" err="1" smtClean="0">
                <a:latin typeface="+mj-lt"/>
                <a:cs typeface="CMU Sans Serif"/>
              </a:rPr>
              <a:t>Weyl</a:t>
            </a:r>
            <a:r>
              <a:rPr lang="en-US" dirty="0" smtClean="0">
                <a:latin typeface="+mj-lt"/>
                <a:cs typeface="CMU Sans Serif"/>
              </a:rPr>
              <a:t> potential to matter </a:t>
            </a:r>
            <a:r>
              <a:rPr lang="en-US" dirty="0" err="1" smtClean="0">
                <a:latin typeface="+mj-lt"/>
                <a:cs typeface="CMU Sans Serif"/>
              </a:rPr>
              <a:t>overdensity</a:t>
            </a:r>
            <a:r>
              <a:rPr lang="en-US" dirty="0" smtClean="0">
                <a:latin typeface="+mj-lt"/>
                <a:cs typeface="CMU Sans Serif"/>
              </a:rPr>
              <a:t> (via the Poisson eq.); this be relaxed for weak-lensing in MG. </a:t>
            </a:r>
          </a:p>
          <a:p>
            <a:pPr marL="285750" indent="-285750">
              <a:buFont typeface="Arial"/>
              <a:buChar char="•"/>
            </a:pPr>
            <a:r>
              <a:rPr lang="en-US" dirty="0" smtClean="0">
                <a:latin typeface="+mj-lt"/>
                <a:cs typeface="CMU Sans Serif"/>
              </a:rPr>
              <a:t>C</a:t>
            </a:r>
            <a:r>
              <a:rPr lang="en-US" b="1" dirty="0" smtClean="0">
                <a:latin typeface="+mj-lt"/>
                <a:cs typeface="CMU Sans Serif"/>
              </a:rPr>
              <a:t>onvergence</a:t>
            </a:r>
            <a:r>
              <a:rPr lang="en-US" b="1" i="1" dirty="0" smtClean="0">
                <a:latin typeface="+mj-lt"/>
                <a:cs typeface="CMU Sans Serif"/>
              </a:rPr>
              <a:t> </a:t>
            </a:r>
            <a:r>
              <a:rPr lang="en-US" dirty="0" smtClean="0">
                <a:latin typeface="+mj-lt"/>
                <a:cs typeface="CMU Sans Serif"/>
              </a:rPr>
              <a:t>is a proxy for </a:t>
            </a:r>
            <a:r>
              <a:rPr lang="en-US" b="1" dirty="0" smtClean="0">
                <a:latin typeface="+mj-lt"/>
                <a:cs typeface="CMU Sans Serif"/>
              </a:rPr>
              <a:t>magnification</a:t>
            </a:r>
            <a:r>
              <a:rPr lang="en-US" dirty="0" smtClean="0">
                <a:latin typeface="+mj-lt"/>
                <a:cs typeface="CMU Sans Serif"/>
              </a:rPr>
              <a:t>; in the weak-lensing regime:</a:t>
            </a:r>
            <a:endParaRPr lang="en-US" dirty="0">
              <a:latin typeface="+mj-lt"/>
              <a:cs typeface="CMU Sans Serif"/>
            </a:endParaRPr>
          </a:p>
        </p:txBody>
      </p:sp>
      <p:pic>
        <p:nvPicPr>
          <p:cNvPr id="8" name="Picture 7"/>
          <p:cNvPicPr>
            <a:picLocks noChangeAspect="1"/>
          </p:cNvPicPr>
          <p:nvPr/>
        </p:nvPicPr>
        <p:blipFill>
          <a:blip r:embed="rId4"/>
          <a:stretch>
            <a:fillRect/>
          </a:stretch>
        </p:blipFill>
        <p:spPr>
          <a:xfrm>
            <a:off x="3341446" y="6188442"/>
            <a:ext cx="2247900" cy="317500"/>
          </a:xfrm>
          <a:prstGeom prst="rect">
            <a:avLst/>
          </a:prstGeom>
        </p:spPr>
      </p:pic>
      <p:cxnSp>
        <p:nvCxnSpPr>
          <p:cNvPr id="5" name="Straight Arrow Connector 4"/>
          <p:cNvCxnSpPr/>
          <p:nvPr/>
        </p:nvCxnSpPr>
        <p:spPr>
          <a:xfrm flipH="1" flipV="1">
            <a:off x="5313462" y="2590288"/>
            <a:ext cx="1520520" cy="4177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867400" y="2771652"/>
            <a:ext cx="2038497" cy="369332"/>
          </a:xfrm>
          <a:prstGeom prst="rect">
            <a:avLst/>
          </a:prstGeom>
          <a:noFill/>
        </p:spPr>
        <p:txBody>
          <a:bodyPr wrap="square" rtlCol="0">
            <a:spAutoFit/>
          </a:bodyPr>
          <a:lstStyle/>
          <a:p>
            <a:r>
              <a:rPr lang="en-US" dirty="0" smtClean="0">
                <a:solidFill>
                  <a:srgbClr val="0000FF"/>
                </a:solidFill>
              </a:rPr>
              <a:t>Matter </a:t>
            </a:r>
            <a:r>
              <a:rPr lang="en-US" dirty="0" err="1" smtClean="0">
                <a:solidFill>
                  <a:srgbClr val="0000FF"/>
                </a:solidFill>
              </a:rPr>
              <a:t>overdensity</a:t>
            </a:r>
            <a:endParaRPr lang="en-US" dirty="0">
              <a:solidFill>
                <a:srgbClr val="0000FF"/>
              </a:solidFill>
            </a:endParaRPr>
          </a:p>
        </p:txBody>
      </p:sp>
      <p:sp>
        <p:nvSpPr>
          <p:cNvPr id="20" name="TextBox 19"/>
          <p:cNvSpPr txBox="1"/>
          <p:nvPr/>
        </p:nvSpPr>
        <p:spPr>
          <a:xfrm>
            <a:off x="118998" y="2685576"/>
            <a:ext cx="2709508" cy="369332"/>
          </a:xfrm>
          <a:prstGeom prst="rect">
            <a:avLst/>
          </a:prstGeom>
          <a:noFill/>
        </p:spPr>
        <p:txBody>
          <a:bodyPr wrap="none" rtlCol="0">
            <a:spAutoFit/>
          </a:bodyPr>
          <a:lstStyle/>
          <a:p>
            <a:r>
              <a:rPr lang="en-US" dirty="0" smtClean="0">
                <a:solidFill>
                  <a:srgbClr val="0000FF"/>
                </a:solidFill>
              </a:rPr>
              <a:t>Radial </a:t>
            </a:r>
            <a:r>
              <a:rPr lang="en-US" dirty="0" err="1" smtClean="0">
                <a:solidFill>
                  <a:srgbClr val="0000FF"/>
                </a:solidFill>
              </a:rPr>
              <a:t>comoving</a:t>
            </a:r>
            <a:r>
              <a:rPr lang="en-US" dirty="0" smtClean="0">
                <a:solidFill>
                  <a:srgbClr val="0000FF"/>
                </a:solidFill>
              </a:rPr>
              <a:t> distance</a:t>
            </a:r>
            <a:endParaRPr lang="en-US" dirty="0">
              <a:solidFill>
                <a:srgbClr val="0000FF"/>
              </a:solidFill>
            </a:endParaRPr>
          </a:p>
        </p:txBody>
      </p:sp>
      <p:cxnSp>
        <p:nvCxnSpPr>
          <p:cNvPr id="22" name="Straight Arrow Connector 21"/>
          <p:cNvCxnSpPr>
            <a:stCxn id="20" idx="3"/>
          </p:cNvCxnSpPr>
          <p:nvPr/>
        </p:nvCxnSpPr>
        <p:spPr>
          <a:xfrm flipV="1">
            <a:off x="2828506" y="2590288"/>
            <a:ext cx="1348744" cy="2799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502688" y="4706970"/>
            <a:ext cx="3250288" cy="369332"/>
          </a:xfrm>
          <a:prstGeom prst="rect">
            <a:avLst/>
          </a:prstGeom>
          <a:noFill/>
        </p:spPr>
        <p:txBody>
          <a:bodyPr wrap="square" rtlCol="0">
            <a:spAutoFit/>
          </a:bodyPr>
          <a:lstStyle/>
          <a:p>
            <a:r>
              <a:rPr lang="en-US" dirty="0" smtClean="0">
                <a:solidFill>
                  <a:srgbClr val="0000FF"/>
                </a:solidFill>
              </a:rPr>
              <a:t>Normalized source distribution</a:t>
            </a:r>
            <a:endParaRPr lang="en-US" dirty="0">
              <a:solidFill>
                <a:srgbClr val="0000FF"/>
              </a:solidFill>
            </a:endParaRPr>
          </a:p>
        </p:txBody>
      </p:sp>
      <p:cxnSp>
        <p:nvCxnSpPr>
          <p:cNvPr id="25" name="Straight Arrow Connector 24"/>
          <p:cNvCxnSpPr/>
          <p:nvPr/>
        </p:nvCxnSpPr>
        <p:spPr>
          <a:xfrm flipV="1">
            <a:off x="5589346" y="4294867"/>
            <a:ext cx="158550" cy="4121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5"/>
          <a:stretch>
            <a:fillRect/>
          </a:stretch>
        </p:blipFill>
        <p:spPr>
          <a:xfrm>
            <a:off x="1405691" y="3683076"/>
            <a:ext cx="6299200" cy="787400"/>
          </a:xfrm>
          <a:prstGeom prst="rect">
            <a:avLst/>
          </a:prstGeom>
        </p:spPr>
      </p:pic>
    </p:spTree>
    <p:extLst>
      <p:ext uri="{BB962C8B-B14F-4D97-AF65-F5344CB8AC3E}">
        <p14:creationId xmlns:p14="http://schemas.microsoft.com/office/powerpoint/2010/main" val="37847505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409" y="1173167"/>
            <a:ext cx="8124382" cy="6555641"/>
          </a:xfrm>
          <a:prstGeom prst="rect">
            <a:avLst/>
          </a:prstGeom>
          <a:noFill/>
        </p:spPr>
        <p:txBody>
          <a:bodyPr wrap="square" rtlCol="0">
            <a:spAutoFit/>
          </a:bodyPr>
          <a:lstStyle/>
          <a:p>
            <a:pPr marL="285750" indent="-285750">
              <a:buFont typeface="Arial"/>
              <a:buChar char="•"/>
            </a:pPr>
            <a:r>
              <a:rPr lang="en-US" sz="2000" dirty="0" smtClean="0">
                <a:latin typeface="+mj-lt"/>
                <a:cs typeface="CMU Sans Serif"/>
              </a:rPr>
              <a:t>CMB lensing source:</a:t>
            </a:r>
            <a:r>
              <a:rPr lang="en-US" sz="2000" dirty="0" smtClean="0">
                <a:latin typeface="+mj-lt"/>
                <a:cs typeface="CMU Sans Serif"/>
                <a:sym typeface="Wingdings"/>
              </a:rPr>
              <a:t> LSS at distance     : easy!</a:t>
            </a: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r>
              <a:rPr lang="en-US" sz="2000" dirty="0" smtClean="0">
                <a:latin typeface="+mj-lt"/>
                <a:cs typeface="CMU Sans Serif"/>
                <a:sym typeface="Wingdings"/>
              </a:rPr>
              <a:t>Galaxy source distribution: challenging!</a:t>
            </a: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endParaRPr lang="en-US" sz="2000" dirty="0">
              <a:latin typeface="+mj-lt"/>
              <a:cs typeface="CMU Sans Serif"/>
              <a:sym typeface="Wingdings"/>
            </a:endParaRPr>
          </a:p>
          <a:p>
            <a:pPr marL="285750" indent="-285750">
              <a:buFont typeface="Arial"/>
              <a:buChar char="•"/>
            </a:pPr>
            <a:endParaRPr lang="en-US" sz="2000" dirty="0" smtClean="0">
              <a:latin typeface="+mj-lt"/>
              <a:cs typeface="CMU Sans Serif"/>
              <a:sym typeface="Wingdings"/>
            </a:endParaRPr>
          </a:p>
          <a:p>
            <a:pPr marL="285750" indent="-285750">
              <a:buFont typeface="Arial"/>
              <a:buChar char="•"/>
            </a:pPr>
            <a:r>
              <a:rPr lang="en-US" sz="2000" dirty="0" smtClean="0">
                <a:latin typeface="+mj-lt"/>
                <a:cs typeface="CMU Sans Serif"/>
                <a:sym typeface="Wingdings"/>
              </a:rPr>
              <a:t>Now we have the ingredients to compute the window functions  </a:t>
            </a:r>
            <a:endParaRPr lang="en-US" sz="2000" i="1" dirty="0">
              <a:latin typeface="+mj-lt"/>
              <a:cs typeface="CMU Sans Serif"/>
              <a:sym typeface="Wingdings"/>
            </a:endParaRPr>
          </a:p>
          <a:p>
            <a:pPr lvl="4"/>
            <a:r>
              <a:rPr lang="en-US" sz="2000" i="1" dirty="0">
                <a:latin typeface="+mj-lt"/>
                <a:cs typeface="CMU Sans Serif"/>
                <a:sym typeface="Wingdings"/>
              </a:rPr>
              <a:t> </a:t>
            </a:r>
            <a:r>
              <a:rPr lang="en-US" sz="2000" i="1" dirty="0" smtClean="0">
                <a:latin typeface="+mj-lt"/>
                <a:cs typeface="CMU Sans Serif"/>
                <a:sym typeface="Wingdings"/>
              </a:rPr>
              <a:t>       </a:t>
            </a:r>
            <a:r>
              <a:rPr lang="en-US" sz="2000" i="1" dirty="0">
                <a:latin typeface="+mj-lt"/>
                <a:cs typeface="CMU Sans Serif"/>
                <a:sym typeface="Wingdings"/>
              </a:rPr>
              <a:t> </a:t>
            </a:r>
            <a:r>
              <a:rPr lang="en-US" sz="2000" dirty="0">
                <a:latin typeface="+mj-lt"/>
                <a:cs typeface="CMU Sans Serif"/>
                <a:sym typeface="Wingdings"/>
              </a:rPr>
              <a:t> </a:t>
            </a:r>
            <a:r>
              <a:rPr lang="en-US" sz="2000" dirty="0" smtClean="0">
                <a:latin typeface="+mj-lt"/>
                <a:cs typeface="CMU Sans Serif"/>
                <a:sym typeface="Wingdings"/>
              </a:rPr>
              <a:t>for any given set of cosmological parameters. </a:t>
            </a:r>
            <a:endParaRPr lang="en-US" sz="2000" dirty="0">
              <a:latin typeface="+mj-lt"/>
              <a:cs typeface="CMU Sans Serif"/>
            </a:endParaRPr>
          </a:p>
          <a:p>
            <a:pPr marL="285750" indent="-285750">
              <a:buFont typeface="Arial"/>
              <a:buChar char="•"/>
            </a:pPr>
            <a:endParaRPr lang="en-US" sz="2000" i="1" dirty="0" smtClean="0">
              <a:latin typeface="+mj-lt"/>
              <a:cs typeface="CMU Sans Serif"/>
            </a:endParaRPr>
          </a:p>
          <a:p>
            <a:pPr marL="285750" indent="-285750">
              <a:buFont typeface="Arial"/>
              <a:buChar char="•"/>
            </a:pPr>
            <a:endParaRPr lang="en-US" sz="2000" i="1" dirty="0">
              <a:latin typeface="+mj-lt"/>
              <a:cs typeface="CMU Sans Serif"/>
            </a:endParaRPr>
          </a:p>
          <a:p>
            <a:pPr marL="285750" indent="-285750">
              <a:buFont typeface="Arial"/>
              <a:buChar char="•"/>
            </a:pPr>
            <a:endParaRPr lang="en-US" sz="2000" i="1" dirty="0" smtClean="0">
              <a:latin typeface="+mj-lt"/>
              <a:cs typeface="CMU Sans Serif"/>
            </a:endParaRPr>
          </a:p>
          <a:p>
            <a:r>
              <a:rPr lang="en-US" sz="2000" dirty="0">
                <a:latin typeface="+mj-lt"/>
                <a:cs typeface="CMU Sans Serif"/>
              </a:rPr>
              <a:t>	</a:t>
            </a:r>
            <a:r>
              <a:rPr lang="en-US" sz="2000" dirty="0" smtClean="0">
                <a:latin typeface="+mj-lt"/>
                <a:cs typeface="CMU Sans Serif"/>
              </a:rPr>
              <a:t>	</a:t>
            </a:r>
            <a:endParaRPr lang="en-US" sz="2000" dirty="0">
              <a:latin typeface="+mj-lt"/>
              <a:cs typeface="CMU Sans Serif"/>
            </a:endParaRPr>
          </a:p>
        </p:txBody>
      </p:sp>
      <p:sp>
        <p:nvSpPr>
          <p:cNvPr id="9" name="Title 1"/>
          <p:cNvSpPr txBox="1">
            <a:spLocks/>
          </p:cNvSpPr>
          <p:nvPr/>
        </p:nvSpPr>
        <p:spPr>
          <a:xfrm>
            <a:off x="-258474" y="65122"/>
            <a:ext cx="9314329" cy="110804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Source distribution  </a:t>
            </a:r>
            <a:endParaRPr lang="en-US" sz="4000" dirty="0">
              <a:cs typeface="CMU Serif Roman"/>
            </a:endParaRPr>
          </a:p>
        </p:txBody>
      </p:sp>
      <p:sp>
        <p:nvSpPr>
          <p:cNvPr id="23" name="TextBox 22"/>
          <p:cNvSpPr txBox="1"/>
          <p:nvPr/>
        </p:nvSpPr>
        <p:spPr>
          <a:xfrm>
            <a:off x="2105334" y="4706970"/>
            <a:ext cx="7038666" cy="646331"/>
          </a:xfrm>
          <a:prstGeom prst="rect">
            <a:avLst/>
          </a:prstGeom>
          <a:noFill/>
        </p:spPr>
        <p:txBody>
          <a:bodyPr wrap="square" rtlCol="0">
            <a:spAutoFit/>
          </a:bodyPr>
          <a:lstStyle/>
          <a:p>
            <a:r>
              <a:rPr lang="en-US" dirty="0" smtClean="0">
                <a:solidFill>
                  <a:srgbClr val="0000FF"/>
                </a:solidFill>
              </a:rPr>
              <a:t>Source distribution in redshift – obtain from spec- or photo-z measurements (more on this later)</a:t>
            </a:r>
          </a:p>
        </p:txBody>
      </p:sp>
      <p:cxnSp>
        <p:nvCxnSpPr>
          <p:cNvPr id="25" name="Straight Arrow Connector 24"/>
          <p:cNvCxnSpPr/>
          <p:nvPr/>
        </p:nvCxnSpPr>
        <p:spPr>
          <a:xfrm flipV="1">
            <a:off x="5267106" y="4164018"/>
            <a:ext cx="0" cy="5429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6602010" y="404897"/>
            <a:ext cx="939800" cy="520700"/>
          </a:xfrm>
          <a:prstGeom prst="rect">
            <a:avLst/>
          </a:prstGeom>
        </p:spPr>
      </p:pic>
      <p:pic>
        <p:nvPicPr>
          <p:cNvPr id="10" name="Picture 9"/>
          <p:cNvPicPr>
            <a:picLocks noChangeAspect="1"/>
          </p:cNvPicPr>
          <p:nvPr/>
        </p:nvPicPr>
        <p:blipFill>
          <a:blip r:embed="rId4"/>
          <a:stretch>
            <a:fillRect/>
          </a:stretch>
        </p:blipFill>
        <p:spPr>
          <a:xfrm>
            <a:off x="5013106" y="1240015"/>
            <a:ext cx="254000" cy="254000"/>
          </a:xfrm>
          <a:prstGeom prst="rect">
            <a:avLst/>
          </a:prstGeom>
        </p:spPr>
      </p:pic>
      <p:pic>
        <p:nvPicPr>
          <p:cNvPr id="11" name="Picture 10"/>
          <p:cNvPicPr>
            <a:picLocks noChangeAspect="1"/>
          </p:cNvPicPr>
          <p:nvPr/>
        </p:nvPicPr>
        <p:blipFill>
          <a:blip r:embed="rId5"/>
          <a:stretch>
            <a:fillRect/>
          </a:stretch>
        </p:blipFill>
        <p:spPr>
          <a:xfrm>
            <a:off x="2324100" y="1908934"/>
            <a:ext cx="4495800" cy="520700"/>
          </a:xfrm>
          <a:prstGeom prst="rect">
            <a:avLst/>
          </a:prstGeom>
        </p:spPr>
      </p:pic>
      <p:pic>
        <p:nvPicPr>
          <p:cNvPr id="12" name="Picture 11"/>
          <p:cNvPicPr>
            <a:picLocks noChangeAspect="1"/>
          </p:cNvPicPr>
          <p:nvPr/>
        </p:nvPicPr>
        <p:blipFill>
          <a:blip r:embed="rId6"/>
          <a:stretch>
            <a:fillRect/>
          </a:stretch>
        </p:blipFill>
        <p:spPr>
          <a:xfrm>
            <a:off x="2667000" y="3276874"/>
            <a:ext cx="3810000" cy="1168400"/>
          </a:xfrm>
          <a:prstGeom prst="rect">
            <a:avLst/>
          </a:prstGeom>
        </p:spPr>
      </p:pic>
      <p:pic>
        <p:nvPicPr>
          <p:cNvPr id="18" name="Picture 17"/>
          <p:cNvPicPr>
            <a:picLocks noChangeAspect="1"/>
          </p:cNvPicPr>
          <p:nvPr/>
        </p:nvPicPr>
        <p:blipFill>
          <a:blip r:embed="rId7"/>
          <a:stretch>
            <a:fillRect/>
          </a:stretch>
        </p:blipFill>
        <p:spPr>
          <a:xfrm>
            <a:off x="1035198" y="6130269"/>
            <a:ext cx="2006600" cy="279400"/>
          </a:xfrm>
          <a:prstGeom prst="rect">
            <a:avLst/>
          </a:prstGeom>
        </p:spPr>
      </p:pic>
    </p:spTree>
    <p:extLst>
      <p:ext uri="{BB962C8B-B14F-4D97-AF65-F5344CB8AC3E}">
        <p14:creationId xmlns:p14="http://schemas.microsoft.com/office/powerpoint/2010/main" val="18180338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229" y="1173167"/>
            <a:ext cx="8804758" cy="4739760"/>
          </a:xfrm>
          <a:prstGeom prst="rect">
            <a:avLst/>
          </a:prstGeom>
          <a:noFill/>
        </p:spPr>
        <p:txBody>
          <a:bodyPr wrap="square" rtlCol="0">
            <a:spAutoFit/>
          </a:bodyPr>
          <a:lstStyle/>
          <a:p>
            <a:pPr marL="285750" indent="-285750">
              <a:buFont typeface="Arial"/>
              <a:buChar char="•"/>
            </a:pPr>
            <a:r>
              <a:rPr lang="en-US" dirty="0" smtClean="0">
                <a:latin typeface="+mj-lt"/>
                <a:cs typeface="CMU Sans Serif"/>
              </a:rPr>
              <a:t>One can compute the cross-spectrum, defined by</a:t>
            </a:r>
          </a:p>
          <a:p>
            <a:pPr marL="285750" indent="-285750">
              <a:buFont typeface="Arial"/>
              <a:buChar char="•"/>
            </a:pPr>
            <a:endParaRPr lang="en-US" dirty="0">
              <a:latin typeface="+mj-lt"/>
              <a:cs typeface="CMU Sans Serif"/>
            </a:endParaRPr>
          </a:p>
          <a:p>
            <a:pPr marL="285750" indent="-285750">
              <a:buFont typeface="Arial"/>
              <a:buChar char="•"/>
            </a:pPr>
            <a:endParaRPr lang="en-US" dirty="0" smtClean="0">
              <a:latin typeface="+mj-lt"/>
              <a:cs typeface="CMU Sans Serif"/>
            </a:endParaRPr>
          </a:p>
          <a:p>
            <a:endParaRPr lang="en-US" dirty="0" smtClean="0">
              <a:latin typeface="+mj-lt"/>
              <a:cs typeface="CMU Sans Serif"/>
              <a:sym typeface="Wingdings"/>
            </a:endParaRPr>
          </a:p>
          <a:p>
            <a:r>
              <a:rPr lang="en-US" dirty="0">
                <a:latin typeface="+mj-lt"/>
                <a:cs typeface="CMU Sans Serif"/>
                <a:sym typeface="Wingdings"/>
              </a:rPr>
              <a:t>	</a:t>
            </a:r>
            <a:r>
              <a:rPr lang="en-US" dirty="0" smtClean="0">
                <a:latin typeface="+mj-lt"/>
                <a:cs typeface="CMU Sans Serif"/>
                <a:sym typeface="Wingdings"/>
              </a:rPr>
              <a:t>	</a:t>
            </a:r>
          </a:p>
          <a:p>
            <a:pPr marL="285750" indent="-285750">
              <a:buFont typeface="Arial"/>
              <a:buChar char="•"/>
            </a:pPr>
            <a:endParaRPr lang="en-US" dirty="0">
              <a:latin typeface="+mj-lt"/>
              <a:cs typeface="CMU Sans Serif"/>
              <a:sym typeface="Wingdings"/>
            </a:endParaRPr>
          </a:p>
          <a:p>
            <a:pPr marL="285750" indent="-285750">
              <a:buFont typeface="Arial"/>
              <a:buChar char="•"/>
            </a:pPr>
            <a:endParaRPr lang="en-US" dirty="0" smtClean="0">
              <a:latin typeface="+mj-lt"/>
              <a:cs typeface="CMU Sans Serif"/>
              <a:sym typeface="Wingdings"/>
            </a:endParaRPr>
          </a:p>
          <a:p>
            <a:pPr marL="285750" indent="-285750">
              <a:buFont typeface="Arial"/>
              <a:buChar char="•"/>
            </a:pPr>
            <a:endParaRPr lang="en-US" dirty="0">
              <a:latin typeface="+mj-lt"/>
              <a:cs typeface="CMU Sans Serif"/>
              <a:sym typeface="Wingdings"/>
            </a:endParaRPr>
          </a:p>
          <a:p>
            <a:endParaRPr lang="en-US" b="1" i="1" dirty="0" smtClean="0">
              <a:latin typeface="+mj-lt"/>
              <a:cs typeface="CMU Sans Serif"/>
              <a:sym typeface="Wingdings"/>
            </a:endParaRPr>
          </a:p>
          <a:p>
            <a:endParaRPr lang="en-US" b="1" i="1" dirty="0">
              <a:latin typeface="+mj-lt"/>
              <a:cs typeface="CMU Sans Serif"/>
              <a:sym typeface="Wingdings"/>
            </a:endParaRPr>
          </a:p>
          <a:p>
            <a:r>
              <a:rPr lang="en-US" b="1" i="1" dirty="0" smtClean="0">
                <a:latin typeface="+mj-lt"/>
                <a:cs typeface="CMU Sans Serif"/>
                <a:sym typeface="Wingdings"/>
              </a:rPr>
              <a:t>Notes</a:t>
            </a:r>
            <a:r>
              <a:rPr lang="en-US" b="1" dirty="0" smtClean="0">
                <a:latin typeface="+mj-lt"/>
                <a:cs typeface="CMU Sans Serif"/>
                <a:sym typeface="Wingdings"/>
              </a:rPr>
              <a:t>: </a:t>
            </a:r>
          </a:p>
          <a:p>
            <a:pPr marL="514350" indent="-514350">
              <a:buFont typeface="+mj-lt"/>
              <a:buAutoNum type="romanLcPeriod"/>
            </a:pPr>
            <a:r>
              <a:rPr lang="en-US" dirty="0" smtClean="0">
                <a:cs typeface="CMU Sans Serif"/>
                <a:sym typeface="Wingdings"/>
              </a:rPr>
              <a:t>The </a:t>
            </a:r>
            <a:r>
              <a:rPr lang="en-US" dirty="0">
                <a:cs typeface="CMU Sans Serif"/>
                <a:sym typeface="Wingdings"/>
              </a:rPr>
              <a:t>cross-spectrum is </a:t>
            </a:r>
            <a:r>
              <a:rPr lang="en-US" dirty="0" smtClean="0">
                <a:cs typeface="CMU Sans Serif"/>
                <a:sym typeface="Wingdings"/>
              </a:rPr>
              <a:t>a weighted integral of the </a:t>
            </a:r>
            <a:r>
              <a:rPr lang="en-US" b="1" i="1" dirty="0" smtClean="0">
                <a:cs typeface="CMU Sans Serif"/>
                <a:sym typeface="Wingdings"/>
              </a:rPr>
              <a:t>matter power spectrum</a:t>
            </a:r>
          </a:p>
          <a:p>
            <a:pPr marL="514350" indent="-514350">
              <a:buFont typeface="+mj-lt"/>
              <a:buAutoNum type="romanLcPeriod"/>
            </a:pPr>
            <a:r>
              <a:rPr lang="en-US" dirty="0" smtClean="0">
                <a:cs typeface="CMU Sans Serif"/>
                <a:sym typeface="Wingdings"/>
              </a:rPr>
              <a:t>For any set of cosmological parameters we can easily compute the </a:t>
            </a:r>
            <a:r>
              <a:rPr lang="en-US" b="1" dirty="0" smtClean="0">
                <a:cs typeface="CMU Sans Serif"/>
                <a:sym typeface="Wingdings"/>
              </a:rPr>
              <a:t>theory spectrum </a:t>
            </a:r>
            <a:r>
              <a:rPr lang="en-US" dirty="0" smtClean="0">
                <a:cs typeface="CMU Sans Serif"/>
                <a:sym typeface="Wingdings"/>
              </a:rPr>
              <a:t>(with a little help from a Boltzmann solver)</a:t>
            </a:r>
          </a:p>
          <a:p>
            <a:pPr marL="514350" indent="-514350">
              <a:buFont typeface="+mj-lt"/>
              <a:buAutoNum type="romanLcPeriod"/>
            </a:pPr>
            <a:r>
              <a:rPr lang="en-US" dirty="0" smtClean="0">
                <a:cs typeface="CMU Sans Serif"/>
                <a:sym typeface="Wingdings"/>
              </a:rPr>
              <a:t>We can also estimate the cross-spectrum from the </a:t>
            </a:r>
            <a:r>
              <a:rPr lang="en-US" b="1" i="1" dirty="0" smtClean="0">
                <a:cs typeface="CMU Sans Serif"/>
                <a:sym typeface="Wingdings"/>
              </a:rPr>
              <a:t>data</a:t>
            </a:r>
            <a:r>
              <a:rPr lang="en-US" dirty="0" smtClean="0">
                <a:cs typeface="CMU Sans Serif"/>
                <a:sym typeface="Wingdings"/>
              </a:rPr>
              <a:t> (next slide)</a:t>
            </a:r>
          </a:p>
          <a:p>
            <a:pPr marL="514350" indent="-514350">
              <a:buFont typeface="+mj-lt"/>
              <a:buAutoNum type="romanLcPeriod"/>
            </a:pPr>
            <a:r>
              <a:rPr lang="en-US" dirty="0" smtClean="0">
                <a:cs typeface="CMU Sans Serif"/>
                <a:sym typeface="Wingdings"/>
              </a:rPr>
              <a:t>MG: </a:t>
            </a:r>
            <a:r>
              <a:rPr lang="en-US" dirty="0"/>
              <a:t>Schmidt (2008) </a:t>
            </a:r>
            <a:r>
              <a:rPr lang="en-US" b="1" dirty="0" smtClean="0"/>
              <a:t>1501.03509</a:t>
            </a:r>
            <a:r>
              <a:rPr lang="en-US" dirty="0" smtClean="0"/>
              <a:t>, Leonard et al. (2015) </a:t>
            </a:r>
            <a:r>
              <a:rPr lang="en-US" b="1" dirty="0"/>
              <a:t>1501.03509</a:t>
            </a:r>
            <a:endParaRPr lang="en-US" dirty="0" smtClean="0"/>
          </a:p>
          <a:p>
            <a:pPr marL="514350" indent="-514350">
              <a:buFont typeface="+mj-lt"/>
              <a:buAutoNum type="romanLcPeriod"/>
            </a:pPr>
            <a:r>
              <a:rPr lang="en-US" sz="1400" dirty="0" smtClean="0">
                <a:cs typeface="CMU Sans Serif"/>
                <a:sym typeface="Wingdings"/>
              </a:rPr>
              <a:t>Limber approximation</a:t>
            </a:r>
            <a:r>
              <a:rPr lang="en-US" sz="1400" dirty="0">
                <a:latin typeface="+mj-lt"/>
                <a:cs typeface="CMU Sans Serif"/>
              </a:rPr>
              <a:t>	</a:t>
            </a:r>
            <a:r>
              <a:rPr lang="en-US" sz="1400" dirty="0" smtClean="0">
                <a:latin typeface="+mj-lt"/>
                <a:cs typeface="CMU Sans Serif"/>
              </a:rPr>
              <a:t>	</a:t>
            </a:r>
            <a:endParaRPr lang="en-US" sz="1400" dirty="0">
              <a:latin typeface="+mj-lt"/>
              <a:cs typeface="CMU Sans Serif"/>
            </a:endParaRPr>
          </a:p>
        </p:txBody>
      </p:sp>
      <p:sp>
        <p:nvSpPr>
          <p:cNvPr id="9" name="Title 1"/>
          <p:cNvSpPr txBox="1">
            <a:spLocks/>
          </p:cNvSpPr>
          <p:nvPr/>
        </p:nvSpPr>
        <p:spPr>
          <a:xfrm>
            <a:off x="-258474" y="65122"/>
            <a:ext cx="9314329" cy="1108045"/>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CMU Serif Roman"/>
              </a:rPr>
              <a:t>Cross-correlation of CMB lensing with galaxy lensing</a:t>
            </a:r>
            <a:endParaRPr lang="en-US" sz="4000" dirty="0">
              <a:cs typeface="CMU Serif Roman"/>
            </a:endParaRPr>
          </a:p>
        </p:txBody>
      </p:sp>
      <p:pic>
        <p:nvPicPr>
          <p:cNvPr id="6" name="Picture 5"/>
          <p:cNvPicPr>
            <a:picLocks noChangeAspect="1"/>
          </p:cNvPicPr>
          <p:nvPr/>
        </p:nvPicPr>
        <p:blipFill>
          <a:blip r:embed="rId3"/>
          <a:stretch>
            <a:fillRect/>
          </a:stretch>
        </p:blipFill>
        <p:spPr>
          <a:xfrm>
            <a:off x="698500" y="1791951"/>
            <a:ext cx="7747000" cy="520700"/>
          </a:xfrm>
          <a:prstGeom prst="rect">
            <a:avLst/>
          </a:prstGeom>
        </p:spPr>
      </p:pic>
      <p:pic>
        <p:nvPicPr>
          <p:cNvPr id="8" name="Picture 7"/>
          <p:cNvPicPr>
            <a:picLocks noChangeAspect="1"/>
          </p:cNvPicPr>
          <p:nvPr/>
        </p:nvPicPr>
        <p:blipFill>
          <a:blip r:embed="rId4"/>
          <a:stretch>
            <a:fillRect/>
          </a:stretch>
        </p:blipFill>
        <p:spPr>
          <a:xfrm>
            <a:off x="317500" y="2741844"/>
            <a:ext cx="8496300" cy="939800"/>
          </a:xfrm>
          <a:prstGeom prst="rect">
            <a:avLst/>
          </a:prstGeom>
        </p:spPr>
      </p:pic>
      <p:sp>
        <p:nvSpPr>
          <p:cNvPr id="16" name="Rectangle 15"/>
          <p:cNvSpPr/>
          <p:nvPr/>
        </p:nvSpPr>
        <p:spPr>
          <a:xfrm>
            <a:off x="317500" y="5966021"/>
            <a:ext cx="8738355" cy="651751"/>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65082" y="6099714"/>
            <a:ext cx="1640760" cy="369332"/>
          </a:xfrm>
          <a:prstGeom prst="rect">
            <a:avLst/>
          </a:prstGeom>
          <a:noFill/>
        </p:spPr>
        <p:txBody>
          <a:bodyPr wrap="square" rtlCol="0">
            <a:spAutoFit/>
          </a:bodyPr>
          <a:lstStyle/>
          <a:p>
            <a:r>
              <a:rPr lang="en-US" dirty="0" smtClean="0">
                <a:solidFill>
                  <a:schemeClr val="bg1"/>
                </a:solidFill>
              </a:rPr>
              <a:t>Theory</a:t>
            </a:r>
            <a:endParaRPr lang="en-US" dirty="0">
              <a:solidFill>
                <a:schemeClr val="bg1"/>
              </a:solidFill>
            </a:endParaRPr>
          </a:p>
        </p:txBody>
      </p:sp>
      <p:sp>
        <p:nvSpPr>
          <p:cNvPr id="19" name="TextBox 18"/>
          <p:cNvSpPr txBox="1"/>
          <p:nvPr/>
        </p:nvSpPr>
        <p:spPr>
          <a:xfrm>
            <a:off x="7717759" y="6098875"/>
            <a:ext cx="861413" cy="369332"/>
          </a:xfrm>
          <a:prstGeom prst="rect">
            <a:avLst/>
          </a:prstGeom>
          <a:noFill/>
        </p:spPr>
        <p:txBody>
          <a:bodyPr wrap="square" rtlCol="0">
            <a:spAutoFit/>
          </a:bodyPr>
          <a:lstStyle/>
          <a:p>
            <a:r>
              <a:rPr lang="en-US" dirty="0" smtClean="0">
                <a:solidFill>
                  <a:srgbClr val="FFFFFF"/>
                </a:solidFill>
              </a:rPr>
              <a:t>Data</a:t>
            </a:r>
            <a:endParaRPr lang="en-US" dirty="0">
              <a:solidFill>
                <a:srgbClr val="FFFFFF"/>
              </a:solidFill>
            </a:endParaRPr>
          </a:p>
        </p:txBody>
      </p:sp>
      <p:sp>
        <p:nvSpPr>
          <p:cNvPr id="20" name="TextBox 19"/>
          <p:cNvSpPr txBox="1"/>
          <p:nvPr/>
        </p:nvSpPr>
        <p:spPr>
          <a:xfrm>
            <a:off x="3843477" y="6100551"/>
            <a:ext cx="1871408" cy="369332"/>
          </a:xfrm>
          <a:prstGeom prst="rect">
            <a:avLst/>
          </a:prstGeom>
          <a:noFill/>
        </p:spPr>
        <p:txBody>
          <a:bodyPr wrap="square" rtlCol="0">
            <a:spAutoFit/>
          </a:bodyPr>
          <a:lstStyle/>
          <a:p>
            <a:r>
              <a:rPr lang="en-US" dirty="0" smtClean="0">
                <a:solidFill>
                  <a:srgbClr val="FFFFFF"/>
                </a:solidFill>
              </a:rPr>
              <a:t>Power spectra</a:t>
            </a:r>
            <a:endParaRPr lang="en-US" dirty="0">
              <a:solidFill>
                <a:srgbClr val="FFFFFF"/>
              </a:solidFill>
            </a:endParaRPr>
          </a:p>
        </p:txBody>
      </p:sp>
      <p:cxnSp>
        <p:nvCxnSpPr>
          <p:cNvPr id="22" name="Straight Arrow Connector 21"/>
          <p:cNvCxnSpPr/>
          <p:nvPr/>
        </p:nvCxnSpPr>
        <p:spPr>
          <a:xfrm>
            <a:off x="1821281" y="6316965"/>
            <a:ext cx="160406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765012" y="6318961"/>
            <a:ext cx="160406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2753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5581</TotalTime>
  <Words>4107</Words>
  <Application>Microsoft Macintosh PowerPoint</Application>
  <PresentationFormat>On-screen Show (4:3)</PresentationFormat>
  <Paragraphs>462</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CMB lensing - galaxy lensing joint analysis: current status </vt:lpstr>
      <vt:lpstr>Outline of the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Gravitational lensing of the CMB induces mode coupling</vt:lpstr>
      <vt:lpstr>ACT</vt:lpstr>
      <vt:lpstr>CMB lensing from ACTPol</vt:lpstr>
      <vt:lpstr>CMB lensing from ACTPol</vt:lpstr>
      <vt:lpstr>CMB lensing: reconstruction noise</vt:lpstr>
    </vt:vector>
  </TitlesOfParts>
  <Company>University of Oxford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Constraining neutrino mass with CMB lensing</dc:title>
  <dc:creator>Rupert  Allison</dc:creator>
  <cp:lastModifiedBy>Rupert  Allison</cp:lastModifiedBy>
  <cp:revision>417</cp:revision>
  <dcterms:created xsi:type="dcterms:W3CDTF">2015-06-16T10:03:48Z</dcterms:created>
  <dcterms:modified xsi:type="dcterms:W3CDTF">2015-08-12T15:32:19Z</dcterms:modified>
</cp:coreProperties>
</file>