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71" r:id="rId3"/>
    <p:sldId id="324" r:id="rId4"/>
    <p:sldId id="369" r:id="rId5"/>
    <p:sldId id="325" r:id="rId6"/>
    <p:sldId id="326" r:id="rId7"/>
    <p:sldId id="386" r:id="rId8"/>
    <p:sldId id="387" r:id="rId9"/>
    <p:sldId id="328" r:id="rId10"/>
    <p:sldId id="385" r:id="rId11"/>
    <p:sldId id="342" r:id="rId12"/>
    <p:sldId id="321" r:id="rId13"/>
    <p:sldId id="343" r:id="rId14"/>
    <p:sldId id="344" r:id="rId15"/>
    <p:sldId id="345" r:id="rId16"/>
    <p:sldId id="346" r:id="rId17"/>
    <p:sldId id="348" r:id="rId18"/>
    <p:sldId id="349" r:id="rId19"/>
    <p:sldId id="350" r:id="rId20"/>
    <p:sldId id="351" r:id="rId21"/>
    <p:sldId id="380" r:id="rId22"/>
    <p:sldId id="381" r:id="rId23"/>
    <p:sldId id="382" r:id="rId24"/>
    <p:sldId id="383" r:id="rId25"/>
    <p:sldId id="384" r:id="rId26"/>
    <p:sldId id="352" r:id="rId27"/>
    <p:sldId id="289" r:id="rId28"/>
    <p:sldId id="370" r:id="rId29"/>
    <p:sldId id="373" r:id="rId30"/>
    <p:sldId id="367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8" r:id="rId39"/>
    <p:sldId id="3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3EB14-2297-4D59-8DDA-8327A9B6E863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6373-7147-4FF5-AEB3-25C5DD87B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4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F759E-47D4-4838-AEC5-20669BDF93BE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5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269CB-90F3-4AAF-A99C-B92E14BE199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2695-CC41-4EC6-BB36-C9621A01796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1A9A3-4684-4987-98FA-E907EE999B5A}" type="slidenum">
              <a:rPr lang="en-GB" smtClean="0">
                <a:latin typeface="Arial" charset="0"/>
              </a:rPr>
              <a:pPr/>
              <a:t>35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F759E-47D4-4838-AEC5-20669BDF93BE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5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A67-9F61-4110-A5E1-36A8C7023524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7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6497-1328-4B2B-B75F-7191C5C7D0D2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0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AF2E-132C-47AC-A9E9-E66E3DF09211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5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 marL="0" indent="0" algn="ctr">
              <a:buNone/>
              <a:defRPr sz="2800"/>
            </a:lvl1pPr>
            <a:lvl2pPr marL="179388" indent="-179388" algn="ctr">
              <a:defRPr sz="2400"/>
            </a:lvl2pPr>
            <a:lvl3pPr marL="179388" indent="-179388" algn="ctr">
              <a:defRPr sz="2400"/>
            </a:lvl3pPr>
            <a:lvl4pPr marL="179388" indent="-179388" algn="ctr">
              <a:defRPr sz="2400"/>
            </a:lvl4pPr>
            <a:lvl5pPr marL="179388" indent="-179388" algn="ctr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BD7-47F0-462D-991D-58B4E2221D65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24760E-9980-40E1-B004-881EB04735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49CE-5056-4C14-AD46-FFF4988F7D40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138F-437D-4147-89F0-BBF0F9A86312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3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F5A-1A30-4883-944F-003EFA09B7D7}" type="datetime1">
              <a:rPr lang="en-GB" smtClean="0"/>
              <a:t>13/08/2015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0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92C-BD77-48DF-8B91-A38C9F604664}" type="datetime1">
              <a:rPr lang="en-GB" smtClean="0"/>
              <a:t>13/08/2015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2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E737-B65F-4000-BF78-06292173D88E}" type="datetime1">
              <a:rPr lang="en-GB" smtClean="0"/>
              <a:t>13/08/2015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2767-A1FF-45D6-B883-9F6B7270BAE1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5FD4-121F-4041-A924-FFAB02A74840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6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6C6E-DC98-49F7-979C-0F73C19C2061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760E-9980-40E1-B004-881EB04735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65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re.Burrage@nottingh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470025"/>
          </a:xfrm>
        </p:spPr>
        <p:txBody>
          <a:bodyPr/>
          <a:lstStyle/>
          <a:p>
            <a:r>
              <a:rPr lang="en-GB" b="1" dirty="0" smtClean="0"/>
              <a:t>Detecting Dark Energy with Atom Interferometry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96000"/>
            <a:ext cx="91440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Clare Burrage</a:t>
            </a:r>
          </a:p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Nottingham</a:t>
            </a:r>
          </a:p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Clare.Burrage@nottingham.ac.uk</a:t>
            </a:r>
            <a:endParaRPr lang="en-GB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4140000"/>
            <a:ext cx="9144000" cy="267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tx1"/>
                </a:solidFill>
              </a:rPr>
              <a:t>Outline: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Chameleon dark energy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 </a:t>
            </a:r>
            <a:r>
              <a:rPr lang="en-GB" sz="2800" dirty="0" smtClean="0">
                <a:solidFill>
                  <a:schemeClr val="tx1"/>
                </a:solidFill>
              </a:rPr>
              <a:t>review of atom interferometry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Dark energy in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1465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Atom Interferometry?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10309"/>
          <a:stretch/>
        </p:blipFill>
        <p:spPr bwMode="auto">
          <a:xfrm>
            <a:off x="1835696" y="1111002"/>
            <a:ext cx="52382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51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Over a large part of the chameleon parameter space atoms are unscreened in a laboratory vacuum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Atom Interferometry?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r>
              <a:rPr lang="en-GB" sz="2400" dirty="0" smtClean="0"/>
              <a:t>In a spherical vacuum chamber, radius 10 cm, pressure 10</a:t>
            </a:r>
            <a:r>
              <a:rPr lang="en-GB" sz="2400" baseline="30000" dirty="0" smtClean="0"/>
              <a:t>-10</a:t>
            </a:r>
            <a:r>
              <a:rPr lang="en-GB" sz="2400" dirty="0" smtClean="0"/>
              <a:t> </a:t>
            </a:r>
            <a:r>
              <a:rPr lang="en-GB" sz="2400" dirty="0" err="1" smtClean="0"/>
              <a:t>Torr</a:t>
            </a:r>
            <a:endParaRPr lang="en-GB" sz="2400" dirty="0" smtClean="0"/>
          </a:p>
          <a:p>
            <a:r>
              <a:rPr lang="en-GB" sz="2400" dirty="0"/>
              <a:t>Atoms </a:t>
            </a:r>
            <a:r>
              <a:rPr lang="en-GB" sz="2400" dirty="0" smtClean="0"/>
              <a:t>are unscreened </a:t>
            </a:r>
            <a:r>
              <a:rPr lang="en-GB" sz="2400" dirty="0"/>
              <a:t>above black lines  </a:t>
            </a:r>
            <a:br>
              <a:rPr lang="en-GB" sz="2400" dirty="0"/>
            </a:br>
            <a:r>
              <a:rPr lang="en-GB" sz="2400" dirty="0"/>
              <a:t>(dashed = caesium, dotted = lithium)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5546" r="7917"/>
          <a:stretch/>
        </p:blipFill>
        <p:spPr bwMode="auto">
          <a:xfrm>
            <a:off x="2160000" y="2323859"/>
            <a:ext cx="4824536" cy="40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CB, Copeland, Hinds. (2015)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Atom Interferometry?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Interferometry – family of techniques in which waves are superimposed in order to extract information about their properties.</a:t>
            </a:r>
          </a:p>
          <a:p>
            <a:r>
              <a:rPr lang="en-GB" dirty="0" smtClean="0"/>
              <a:t>In atom interferometry the wave is made of atoms</a:t>
            </a:r>
          </a:p>
          <a:p>
            <a:endParaRPr lang="en-GB" sz="1800" dirty="0"/>
          </a:p>
          <a:p>
            <a:r>
              <a:rPr lang="en-GB" dirty="0" smtClean="0"/>
              <a:t>Atoms can be moved around by absorption of laser photons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12035" r="2108"/>
          <a:stretch/>
        </p:blipFill>
        <p:spPr bwMode="auto">
          <a:xfrm>
            <a:off x="467544" y="4321398"/>
            <a:ext cx="8229600" cy="19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Atom </a:t>
            </a:r>
            <a:r>
              <a:rPr lang="en-GB" dirty="0"/>
              <a:t>I</a:t>
            </a:r>
            <a:r>
              <a:rPr lang="en-GB" dirty="0" smtClean="0"/>
              <a:t>nterferometer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between interactions with the laser, atoms move freely under a force acting in the x direction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2913" r="9804"/>
          <a:stretch/>
        </p:blipFill>
        <p:spPr bwMode="auto">
          <a:xfrm>
            <a:off x="1968970" y="1154460"/>
            <a:ext cx="5267326" cy="387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Atomic </a:t>
            </a:r>
            <a:r>
              <a:rPr lang="en-GB" dirty="0" err="1" smtClean="0"/>
              <a:t>Wavefunction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r>
              <a:rPr lang="en-GB" dirty="0" smtClean="0"/>
              <a:t>The probability of measuring atoms in the unexcited state at the output of the interferometer is a function of the wave function phase difference along the two paths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For freely falling atoms the contribution of each path has a phase proportional to the classical </a:t>
            </a:r>
            <a:r>
              <a:rPr lang="en-GB" dirty="0" smtClean="0"/>
              <a:t>action</a:t>
            </a:r>
          </a:p>
          <a:p>
            <a:endParaRPr lang="en-GB" sz="3600" dirty="0"/>
          </a:p>
          <a:p>
            <a:r>
              <a:rPr lang="en-GB" dirty="0" smtClean="0"/>
              <a:t>Additional contributions from interactions with photons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23677" r="6338" b="13533"/>
          <a:stretch/>
        </p:blipFill>
        <p:spPr bwMode="auto">
          <a:xfrm>
            <a:off x="3060972" y="4869160"/>
            <a:ext cx="30480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924944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Phase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a constant force, the atomic Lagrangian is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Total action accumulated along each path is identical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Where V the velocity imparted by interactions with the laser and U the velocity orthogonal to the force</a:t>
            </a:r>
          </a:p>
          <a:p>
            <a:endParaRPr lang="en-GB" dirty="0" smtClean="0"/>
          </a:p>
          <a:p>
            <a:r>
              <a:rPr lang="en-GB" dirty="0" smtClean="0"/>
              <a:t>No overall phase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14667" r="4463" b="13594"/>
          <a:stretch/>
        </p:blipFill>
        <p:spPr bwMode="auto">
          <a:xfrm>
            <a:off x="1900237" y="3140968"/>
            <a:ext cx="5324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28519" r="4768" b="13703"/>
          <a:stretch/>
        </p:blipFill>
        <p:spPr bwMode="auto">
          <a:xfrm>
            <a:off x="2824161" y="1700808"/>
            <a:ext cx="347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 With Photons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Continuity of the wave function means that atoms pick up a phase proportional to</a:t>
            </a:r>
          </a:p>
          <a:p>
            <a:endParaRPr lang="en-GB" sz="3200" dirty="0"/>
          </a:p>
          <a:p>
            <a:r>
              <a:rPr lang="en-GB" dirty="0"/>
              <a:t>e</a:t>
            </a:r>
            <a:r>
              <a:rPr lang="en-GB" dirty="0" smtClean="0"/>
              <a:t>ach time they interact with a photon</a:t>
            </a:r>
          </a:p>
          <a:p>
            <a:endParaRPr lang="en-GB" sz="1400" dirty="0"/>
          </a:p>
          <a:p>
            <a:r>
              <a:rPr lang="en-GB" dirty="0" smtClean="0"/>
              <a:t>Assuming constant acceleration, the probability of measuring an atom in the ground state at the output of the interferometer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219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741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5372844"/>
            <a:ext cx="2771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 Interferometry for Chameleons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GB" dirty="0"/>
              <a:t>The walls of the vacuum chamber screen out any external chameleon </a:t>
            </a:r>
            <a:r>
              <a:rPr lang="en-GB" dirty="0" smtClean="0"/>
              <a:t>forces</a:t>
            </a:r>
          </a:p>
          <a:p>
            <a:endParaRPr lang="en-GB" dirty="0" smtClean="0"/>
          </a:p>
          <a:p>
            <a:r>
              <a:rPr lang="en-GB" dirty="0" smtClean="0"/>
              <a:t>Macroscopic spherical mass (blue), produces chameleon potential felt by cloud of atoms (red)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3600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3933056"/>
            <a:ext cx="7128792" cy="205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4000"/>
            <a:ext cx="3106688" cy="4947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Systematics: Stark </a:t>
            </a:r>
            <a:r>
              <a:rPr lang="en-GB" dirty="0"/>
              <a:t>effect, Zeeman effect, phase shifts due to scattered </a:t>
            </a:r>
            <a:r>
              <a:rPr lang="en-GB" dirty="0" smtClean="0"/>
              <a:t>light, </a:t>
            </a:r>
            <a:r>
              <a:rPr lang="en-GB" dirty="0"/>
              <a:t>movement of </a:t>
            </a:r>
            <a:r>
              <a:rPr lang="en-GB" dirty="0" smtClean="0"/>
              <a:t>beams</a:t>
            </a:r>
          </a:p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dirty="0"/>
              <a:t>negligible at 10</a:t>
            </a:r>
            <a:r>
              <a:rPr lang="en-GB" baseline="30000" dirty="0"/>
              <a:t>-6 </a:t>
            </a:r>
            <a:r>
              <a:rPr lang="en-GB" dirty="0"/>
              <a:t>g </a:t>
            </a:r>
            <a:r>
              <a:rPr lang="en-GB" dirty="0" smtClean="0"/>
              <a:t>sensitivity (solid black  line)</a:t>
            </a:r>
          </a:p>
          <a:p>
            <a:pPr marL="0" indent="0">
              <a:buNone/>
            </a:pPr>
            <a:r>
              <a:rPr lang="en-GB" dirty="0" smtClean="0"/>
              <a:t>Controllable </a:t>
            </a:r>
            <a:r>
              <a:rPr lang="en-GB" dirty="0"/>
              <a:t>down to 10</a:t>
            </a:r>
            <a:r>
              <a:rPr lang="en-GB" baseline="30000" dirty="0"/>
              <a:t>-9 </a:t>
            </a:r>
            <a:r>
              <a:rPr lang="en-GB" dirty="0"/>
              <a:t>g </a:t>
            </a:r>
            <a:r>
              <a:rPr lang="en-GB" dirty="0" smtClean="0"/>
              <a:t>(dashed white line)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27004" y="1600200"/>
            <a:ext cx="3159795" cy="452596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378" r="1439"/>
          <a:stretch/>
        </p:blipFill>
        <p:spPr bwMode="auto">
          <a:xfrm>
            <a:off x="3617486" y="1656000"/>
            <a:ext cx="5274994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CB, Copeland, Hinds. (2015)</a:t>
            </a: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Proposed Sensitivity</a:t>
            </a:r>
          </a:p>
        </p:txBody>
      </p:sp>
    </p:spTree>
    <p:extLst>
      <p:ext uri="{BB962C8B-B14F-4D97-AF65-F5344CB8AC3E}">
        <p14:creationId xmlns:p14="http://schemas.microsoft.com/office/powerpoint/2010/main" val="18794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Berkley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an existing set up with </a:t>
            </a:r>
            <a:r>
              <a:rPr lang="en-GB" dirty="0"/>
              <a:t>an optical </a:t>
            </a:r>
            <a:r>
              <a:rPr lang="en-GB" dirty="0" smtClean="0"/>
              <a:t>cavity </a:t>
            </a:r>
            <a:br>
              <a:rPr lang="en-GB" dirty="0" smtClean="0"/>
            </a:br>
            <a:r>
              <a:rPr lang="en-GB" dirty="0" smtClean="0"/>
              <a:t>The cavity </a:t>
            </a:r>
            <a:r>
              <a:rPr lang="en-GB" dirty="0"/>
              <a:t>provides power enhancement, spatial filtering, and a precise beam </a:t>
            </a:r>
            <a:r>
              <a:rPr lang="en-GB" dirty="0" smtClean="0"/>
              <a:t>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3935" b="3730"/>
          <a:stretch/>
        </p:blipFill>
        <p:spPr bwMode="auto">
          <a:xfrm>
            <a:off x="463552" y="2412000"/>
            <a:ext cx="3748408" cy="40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5918" b="3187"/>
          <a:stretch/>
        </p:blipFill>
        <p:spPr bwMode="auto">
          <a:xfrm>
            <a:off x="4860032" y="2628000"/>
            <a:ext cx="4038601" cy="35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Hamilton et al. (2015)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Solutions to the Cosmological Constant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 new types of matter in the universe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Quintessence directly introduces new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New, light (fundamental or emergent) </a:t>
            </a:r>
            <a:r>
              <a:rPr lang="en-GB" sz="2400" dirty="0" smtClean="0"/>
              <a:t>scalars</a:t>
            </a:r>
          </a:p>
          <a:p>
            <a:endParaRPr lang="en-GB" sz="1600" dirty="0" smtClean="0"/>
          </a:p>
          <a:p>
            <a:endParaRPr lang="en-GB" sz="2400" dirty="0"/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theory of gravity is wrong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General Relativity is the unique interacting theory of a  Lorentz invariant, massless, helicity-2 particle</a:t>
            </a:r>
          </a:p>
          <a:p>
            <a:r>
              <a:rPr lang="en-GB" sz="1800" dirty="0" err="1" smtClean="0"/>
              <a:t>Papapetrou</a:t>
            </a:r>
            <a:r>
              <a:rPr lang="en-GB" sz="1800" dirty="0" smtClean="0"/>
              <a:t> (1948). </a:t>
            </a:r>
            <a:r>
              <a:rPr lang="en-GB" sz="1800" dirty="0"/>
              <a:t>Weinberg </a:t>
            </a:r>
            <a:r>
              <a:rPr lang="en-GB" sz="1800" dirty="0" smtClean="0"/>
              <a:t>(1965).</a:t>
            </a: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New physics in the gravitational sector will </a:t>
            </a:r>
            <a:r>
              <a:rPr lang="en-GB" sz="2400" dirty="0" smtClean="0"/>
              <a:t>introduce </a:t>
            </a:r>
            <a:r>
              <a:rPr lang="en-GB" sz="2400" dirty="0"/>
              <a:t>new degrees of freedom, typically Lorentz scalars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Berkley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7724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2233" r="5450" b="2026"/>
          <a:stretch/>
        </p:blipFill>
        <p:spPr bwMode="auto">
          <a:xfrm>
            <a:off x="2036970" y="1052736"/>
            <a:ext cx="5055310" cy="488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Hamilton et al. (2015) </a:t>
            </a:r>
          </a:p>
          <a:p>
            <a:pPr algn="ctr"/>
            <a:r>
              <a:rPr lang="en-GB" dirty="0" smtClean="0"/>
              <a:t>See </a:t>
            </a:r>
            <a:r>
              <a:rPr lang="en-GB" dirty="0"/>
              <a:t>also: neutron interferometry experiments</a:t>
            </a:r>
            <a:r>
              <a:rPr lang="en-GB" dirty="0" smtClean="0"/>
              <a:t>:  </a:t>
            </a:r>
            <a:r>
              <a:rPr lang="en-GB" dirty="0" err="1"/>
              <a:t>Lemmel</a:t>
            </a:r>
            <a:r>
              <a:rPr lang="en-GB" dirty="0"/>
              <a:t> et al. 2015</a:t>
            </a:r>
          </a:p>
          <a:p>
            <a:pPr algn="ctr"/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7" y="1728812"/>
            <a:ext cx="4582445" cy="4508500"/>
          </a:xfr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5" y="850748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428" y="1755973"/>
            <a:ext cx="216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Atom</a:t>
            </a:r>
            <a:r>
              <a:rPr lang="en-GB" dirty="0" smtClean="0"/>
              <a:t> </a:t>
            </a:r>
            <a:r>
              <a:rPr lang="en-GB" sz="2400" dirty="0" smtClean="0"/>
              <a:t>Interferometry</a:t>
            </a:r>
          </a:p>
          <a:p>
            <a:pPr algn="ctr"/>
            <a:r>
              <a:rPr lang="en-US" dirty="0">
                <a:cs typeface="Arial" pitchFamily="34" charset="0"/>
              </a:rPr>
              <a:t>Hamilton et al.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1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7" y="1728812"/>
            <a:ext cx="4582445" cy="4508500"/>
          </a:xfr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5" y="850748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428" y="1755973"/>
            <a:ext cx="216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Atom</a:t>
            </a:r>
            <a:r>
              <a:rPr lang="en-GB" dirty="0" smtClean="0"/>
              <a:t> </a:t>
            </a:r>
            <a:r>
              <a:rPr lang="en-GB" sz="2400" dirty="0" smtClean="0"/>
              <a:t>Interferometry</a:t>
            </a:r>
          </a:p>
          <a:p>
            <a:pPr algn="ctr"/>
            <a:r>
              <a:rPr lang="en-US" dirty="0">
                <a:cs typeface="Arial" pitchFamily="34" charset="0"/>
              </a:rPr>
              <a:t>Hamilton et al. (2015)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5620" y="4255928"/>
            <a:ext cx="2161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Colliders &amp; Atomic spectroscopy</a:t>
            </a:r>
          </a:p>
          <a:p>
            <a:pPr algn="ctr"/>
            <a:r>
              <a:rPr lang="en-GB" dirty="0" smtClean="0"/>
              <a:t>Brax, CB (2011)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2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7" y="1728812"/>
            <a:ext cx="4582445" cy="4508500"/>
          </a:xfr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5" y="850748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428" y="1755973"/>
            <a:ext cx="216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Atom</a:t>
            </a:r>
            <a:r>
              <a:rPr lang="en-GB" dirty="0" smtClean="0"/>
              <a:t> </a:t>
            </a:r>
            <a:r>
              <a:rPr lang="en-GB" sz="2400" dirty="0" smtClean="0"/>
              <a:t>Interferometry</a:t>
            </a:r>
          </a:p>
          <a:p>
            <a:pPr algn="ctr"/>
            <a:r>
              <a:rPr lang="en-US" dirty="0">
                <a:cs typeface="Arial" pitchFamily="34" charset="0"/>
              </a:rPr>
              <a:t>Hamilton et al. (2015)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5620" y="4255928"/>
            <a:ext cx="2161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Colliders &amp; Atomic spectroscopy</a:t>
            </a:r>
          </a:p>
          <a:p>
            <a:pPr algn="ctr"/>
            <a:r>
              <a:rPr lang="en-GB" dirty="0" smtClean="0"/>
              <a:t>Brax, CB (2011)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90482" y="3501008"/>
            <a:ext cx="2174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Eöt</a:t>
            </a:r>
            <a:r>
              <a:rPr lang="en-GB" sz="2400" dirty="0" smtClean="0"/>
              <a:t>-Wash</a:t>
            </a:r>
          </a:p>
          <a:p>
            <a:pPr algn="ctr"/>
            <a:r>
              <a:rPr lang="en-GB" dirty="0" err="1" smtClean="0"/>
              <a:t>Upadhye</a:t>
            </a:r>
            <a:r>
              <a:rPr lang="en-GB" dirty="0" smtClean="0"/>
              <a:t>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7" y="1728812"/>
            <a:ext cx="4582445" cy="4508500"/>
          </a:xfr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5" y="850748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428" y="1755973"/>
            <a:ext cx="216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Atom</a:t>
            </a:r>
            <a:r>
              <a:rPr lang="en-GB" dirty="0" smtClean="0"/>
              <a:t> </a:t>
            </a:r>
            <a:r>
              <a:rPr lang="en-GB" sz="2400" dirty="0" smtClean="0"/>
              <a:t>Interferometry</a:t>
            </a:r>
          </a:p>
          <a:p>
            <a:pPr algn="ctr"/>
            <a:r>
              <a:rPr lang="en-US" dirty="0">
                <a:cs typeface="Arial" pitchFamily="34" charset="0"/>
              </a:rPr>
              <a:t>Hamilton et al. (2015)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5620" y="4255928"/>
            <a:ext cx="2161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Colliders &amp; Atomic spectroscopy</a:t>
            </a:r>
          </a:p>
          <a:p>
            <a:pPr algn="ctr"/>
            <a:r>
              <a:rPr lang="en-GB" dirty="0" smtClean="0"/>
              <a:t>Brax, CB (2011)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90482" y="3501008"/>
            <a:ext cx="2174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Eöt</a:t>
            </a:r>
            <a:r>
              <a:rPr lang="en-GB" sz="2400" dirty="0" smtClean="0"/>
              <a:t>-Wash</a:t>
            </a:r>
          </a:p>
          <a:p>
            <a:pPr algn="ctr"/>
            <a:r>
              <a:rPr lang="en-GB" dirty="0" err="1" smtClean="0"/>
              <a:t>Upadhye</a:t>
            </a:r>
            <a:r>
              <a:rPr lang="en-GB" dirty="0" smtClean="0"/>
              <a:t> (2012)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90482" y="5013176"/>
            <a:ext cx="2174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Stellar burning</a:t>
            </a:r>
          </a:p>
          <a:p>
            <a:pPr algn="ctr"/>
            <a:r>
              <a:rPr lang="en-GB" dirty="0" smtClean="0"/>
              <a:t>Sakstein et al.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5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5620" y="4255928"/>
            <a:ext cx="2161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Colliders &amp; Atomic spectroscopy</a:t>
            </a:r>
          </a:p>
          <a:p>
            <a:pPr algn="ctr"/>
            <a:r>
              <a:rPr lang="en-GB" dirty="0" smtClean="0"/>
              <a:t>Brax, CB (2011)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90482" y="3501008"/>
            <a:ext cx="2174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Eöt</a:t>
            </a:r>
            <a:r>
              <a:rPr lang="en-GB" sz="2400" dirty="0" smtClean="0"/>
              <a:t>-Wash</a:t>
            </a:r>
          </a:p>
          <a:p>
            <a:pPr algn="ctr"/>
            <a:r>
              <a:rPr lang="en-GB" dirty="0" err="1" smtClean="0"/>
              <a:t>Upadhye</a:t>
            </a:r>
            <a:r>
              <a:rPr lang="en-GB" dirty="0" smtClean="0"/>
              <a:t> (2012)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90482" y="5013176"/>
            <a:ext cx="2174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Stellar burning</a:t>
            </a:r>
          </a:p>
          <a:p>
            <a:pPr algn="ctr"/>
            <a:r>
              <a:rPr lang="en-GB" dirty="0" smtClean="0"/>
              <a:t>Sakstein et al. (2014)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77" y="1728812"/>
            <a:ext cx="4582445" cy="4508500"/>
          </a:xfrm>
        </p:spPr>
      </p:pic>
      <p:sp>
        <p:nvSpPr>
          <p:cNvPr id="13" name="TextBox 12"/>
          <p:cNvSpPr txBox="1"/>
          <p:nvPr/>
        </p:nvSpPr>
        <p:spPr>
          <a:xfrm>
            <a:off x="6790483" y="1744940"/>
            <a:ext cx="217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Large scale structure</a:t>
            </a:r>
          </a:p>
          <a:p>
            <a:pPr algn="ctr"/>
            <a:r>
              <a:rPr lang="en-GB" dirty="0" err="1" smtClean="0"/>
              <a:t>Dossett</a:t>
            </a:r>
            <a:r>
              <a:rPr lang="en-GB" dirty="0" smtClean="0"/>
              <a:t> et al. (2014)</a:t>
            </a:r>
            <a:endParaRPr lang="en-GB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25" y="850748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0428" y="1755973"/>
            <a:ext cx="216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Atom</a:t>
            </a:r>
            <a:r>
              <a:rPr lang="en-GB" dirty="0" smtClean="0"/>
              <a:t> </a:t>
            </a:r>
            <a:r>
              <a:rPr lang="en-GB" sz="2400" dirty="0" smtClean="0"/>
              <a:t>Interferometry</a:t>
            </a:r>
          </a:p>
          <a:p>
            <a:pPr algn="ctr"/>
            <a:r>
              <a:rPr lang="en-US" dirty="0">
                <a:cs typeface="Arial" pitchFamily="34" charset="0"/>
              </a:rPr>
              <a:t>Hamilton et al. (2015)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Imperial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Development underway at the Centre for Cold Matter, Imperial College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Experiment rotated by 90 degrees from the Berkeley experiment, so that no sensitivity to Earth’s gravity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2290" name="Picture 2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5" y="2232000"/>
            <a:ext cx="3603625" cy="270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nline im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2000"/>
            <a:ext cx="3603625" cy="270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Image Credit: Dylan Sabulsky</a:t>
            </a:r>
          </a:p>
        </p:txBody>
      </p:sp>
    </p:spTree>
    <p:extLst>
      <p:ext uri="{BB962C8B-B14F-4D97-AF65-F5344CB8AC3E}">
        <p14:creationId xmlns:p14="http://schemas.microsoft.com/office/powerpoint/2010/main" val="30792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Attempts to solve the cosmological constant problem introduce </a:t>
            </a:r>
            <a:r>
              <a:rPr lang="en-GB" dirty="0" smtClean="0"/>
              <a:t>new types of matter </a:t>
            </a:r>
            <a:r>
              <a:rPr lang="en-GB" dirty="0" smtClean="0"/>
              <a:t>or modify </a:t>
            </a:r>
            <a:r>
              <a:rPr lang="en-GB" dirty="0" smtClean="0"/>
              <a:t>gravity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Introduces new scalar fields but the corresponding forces are not seen</a:t>
            </a:r>
          </a:p>
          <a:p>
            <a:pPr marL="0" lvl="1" indent="0">
              <a:buNone/>
            </a:pPr>
            <a:endParaRPr lang="en-GB" dirty="0" smtClean="0"/>
          </a:p>
          <a:p>
            <a:r>
              <a:rPr lang="en-GB" dirty="0" smtClean="0"/>
              <a:t>Screening mechanisms are required to hide these forces from fifth force searches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Can still be detected in suitably designed experiments</a:t>
            </a:r>
          </a:p>
          <a:p>
            <a:endParaRPr lang="en-GB" sz="2400" dirty="0"/>
          </a:p>
          <a:p>
            <a:r>
              <a:rPr lang="en-GB" dirty="0" smtClean="0"/>
              <a:t>Atom interferometry is a new and powerful technique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When combined with other searches we could cover </a:t>
            </a:r>
            <a:r>
              <a:rPr lang="en-GB" dirty="0" smtClean="0"/>
              <a:t>all </a:t>
            </a:r>
            <a:r>
              <a:rPr lang="en-GB" dirty="0" smtClean="0"/>
              <a:t>of the interesting parameter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2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3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Hubble Diagram - 2014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1" y="1676194"/>
            <a:ext cx="5544264" cy="46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2505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Betoule</a:t>
            </a:r>
            <a:r>
              <a:rPr lang="en-GB" dirty="0" smtClean="0"/>
              <a:t> </a:t>
            </a:r>
            <a:r>
              <a:rPr lang="en-GB" dirty="0"/>
              <a:t>et al. 2014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53" y="3356992"/>
            <a:ext cx="2861431" cy="4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0" y="3807150"/>
            <a:ext cx="1732300" cy="5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115297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740 Type 1a Supernovae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 New fields and New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existence of a </a:t>
            </a:r>
            <a:r>
              <a:rPr lang="en-GB" dirty="0" smtClean="0"/>
              <a:t>fifth </a:t>
            </a:r>
            <a:r>
              <a:rPr lang="en-GB" dirty="0"/>
              <a:t>force is excluded to a </a:t>
            </a:r>
            <a:r>
              <a:rPr lang="en-GB" dirty="0" smtClean="0"/>
              <a:t>high </a:t>
            </a:r>
            <a:r>
              <a:rPr lang="en-GB" dirty="0"/>
              <a:t>degree of precision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99817" y="2700000"/>
            <a:ext cx="7668383" cy="3647546"/>
            <a:chOff x="360000" y="1569789"/>
            <a:chExt cx="8552319" cy="406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" r="8052"/>
            <a:stretch/>
          </p:blipFill>
          <p:spPr bwMode="auto">
            <a:xfrm>
              <a:off x="360000" y="1569789"/>
              <a:ext cx="4074063" cy="40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1878" r="5840" b="2610"/>
            <a:stretch/>
          </p:blipFill>
          <p:spPr bwMode="auto">
            <a:xfrm>
              <a:off x="4444576" y="1584000"/>
              <a:ext cx="4467743" cy="394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20956" r="5322" b="9616"/>
          <a:stretch/>
        </p:blipFill>
        <p:spPr bwMode="auto">
          <a:xfrm>
            <a:off x="2963871" y="1980000"/>
            <a:ext cx="3216258" cy="7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+mj-lt"/>
                <a:cs typeface="Arial" pitchFamily="34" charset="0"/>
              </a:rPr>
              <a:t>Adelberger</a:t>
            </a:r>
            <a:r>
              <a:rPr lang="en-GB" dirty="0">
                <a:latin typeface="+mj-lt"/>
                <a:cs typeface="Arial" pitchFamily="34" charset="0"/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1048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Matter vs Photon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CAST collaboration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7" y="1700808"/>
            <a:ext cx="76962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372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itchFamily="34" charset="0"/>
              </a:rPr>
              <a:t>Brax, CB, Davis, Seery, Weltman. </a:t>
            </a:r>
            <a:r>
              <a:rPr lang="en-US" dirty="0" smtClean="0">
                <a:latin typeface="+mj-lt"/>
                <a:cs typeface="Arial" pitchFamily="34" charset="0"/>
              </a:rPr>
              <a:t>(2009).</a:t>
            </a: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Scalar Bremsstrahlung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Contribution to the width of Z decay</a:t>
            </a:r>
          </a:p>
          <a:p>
            <a:endParaRPr lang="en-GB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GB" sz="2800" dirty="0" smtClean="0"/>
          </a:p>
          <a:p>
            <a:pPr indent="15875">
              <a:buNone/>
            </a:pPr>
            <a:r>
              <a:rPr lang="en-GB" sz="2400" dirty="0" smtClean="0"/>
              <a:t>Decay rate:</a:t>
            </a:r>
          </a:p>
          <a:p>
            <a:pPr>
              <a:buNone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Prediction from the Standard Model:</a:t>
            </a:r>
            <a:br>
              <a:rPr lang="en-GB" dirty="0" smtClean="0"/>
            </a:br>
            <a:r>
              <a:rPr lang="en-GB" dirty="0" smtClean="0"/>
              <a:t>		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Measurement at LEP:</a:t>
            </a:r>
          </a:p>
          <a:p>
            <a:pPr lvl="1"/>
            <a:endParaRPr lang="en-GB" dirty="0" smtClean="0"/>
          </a:p>
          <a:p>
            <a:pPr algn="ctr">
              <a:buNone/>
            </a:pPr>
            <a:r>
              <a:rPr lang="en-GB" dirty="0" smtClean="0"/>
              <a:t>Dark Energy correction  negligible if </a:t>
            </a:r>
            <a:endParaRPr 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 l="12444"/>
          <a:stretch>
            <a:fillRect/>
          </a:stretch>
        </p:blipFill>
        <p:spPr bwMode="auto">
          <a:xfrm>
            <a:off x="5004000" y="1368000"/>
            <a:ext cx="1769776" cy="1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 l="11010" t="4554"/>
          <a:stretch>
            <a:fillRect/>
          </a:stretch>
        </p:blipFill>
        <p:spPr bwMode="auto">
          <a:xfrm>
            <a:off x="2268000" y="1584000"/>
            <a:ext cx="1440160" cy="124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000" y="4293096"/>
            <a:ext cx="192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000" y="5040000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042000"/>
            <a:ext cx="1219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4000" y="5796000"/>
            <a:ext cx="1656184" cy="5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564904"/>
            <a:ext cx="216024" cy="2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808000"/>
            <a:ext cx="347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f(R) Chameleons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GB" dirty="0" smtClean="0"/>
              <a:t>Attempt to modify gravity to explain accelerated expansion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sz="2000" dirty="0" smtClean="0"/>
          </a:p>
          <a:p>
            <a:r>
              <a:rPr lang="en-GB" dirty="0" smtClean="0"/>
              <a:t>Field equations are second order in derivatives of R</a:t>
            </a:r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en-GB" dirty="0" smtClean="0"/>
              <a:t>Fourth order in derivatives of the metric</a:t>
            </a:r>
          </a:p>
          <a:p>
            <a:pPr marL="447675" lvl="1" indent="-447675">
              <a:buFont typeface="Arial" panose="020B0604020202020204" pitchFamily="34" charset="0"/>
              <a:buChar char="•"/>
            </a:pPr>
            <a:r>
              <a:rPr lang="en-GB" dirty="0" smtClean="0"/>
              <a:t>By </a:t>
            </a:r>
            <a:r>
              <a:rPr lang="en-GB" dirty="0" err="1" smtClean="0"/>
              <a:t>Ostrogradski’s</a:t>
            </a:r>
            <a:r>
              <a:rPr lang="en-GB" dirty="0" smtClean="0"/>
              <a:t> theorem there are hidden degrees of freedom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100" dirty="0" smtClean="0"/>
          </a:p>
          <a:p>
            <a:r>
              <a:rPr lang="en-GB" dirty="0" smtClean="0"/>
              <a:t>Make the extra degree of freedom explicit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327"/>
          <a:stretch>
            <a:fillRect/>
          </a:stretch>
        </p:blipFill>
        <p:spPr bwMode="auto">
          <a:xfrm>
            <a:off x="3347864" y="5589240"/>
            <a:ext cx="2367143" cy="79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912"/>
          <a:stretch>
            <a:fillRect/>
          </a:stretch>
        </p:blipFill>
        <p:spPr bwMode="auto">
          <a:xfrm>
            <a:off x="1475656" y="2160000"/>
            <a:ext cx="610088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1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904656"/>
          </a:xfrm>
        </p:spPr>
        <p:txBody>
          <a:bodyPr>
            <a:normAutofit/>
          </a:bodyPr>
          <a:lstStyle/>
          <a:p>
            <a:r>
              <a:rPr lang="en-GB" dirty="0" smtClean="0"/>
              <a:t>In the Einstein frame</a:t>
            </a:r>
          </a:p>
          <a:p>
            <a:endParaRPr lang="en-GB" sz="2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800" dirty="0" smtClean="0"/>
          </a:p>
          <a:p>
            <a:endParaRPr lang="en-GB" sz="2000" dirty="0" smtClean="0"/>
          </a:p>
          <a:p>
            <a:r>
              <a:rPr lang="en-GB" dirty="0" smtClean="0"/>
              <a:t>Scalar field has potential and coupling</a:t>
            </a: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600" dirty="0" smtClean="0"/>
          </a:p>
          <a:p>
            <a:r>
              <a:rPr lang="en-GB" dirty="0" smtClean="0"/>
              <a:t>Only f(R) theories with a chameleon mechanism are observationally acceptable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269" y="4232175"/>
            <a:ext cx="3960440" cy="8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f(R) Chameleons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0630" y="4500000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9529"/>
          <a:stretch>
            <a:fillRect/>
          </a:stretch>
        </p:blipFill>
        <p:spPr bwMode="auto">
          <a:xfrm>
            <a:off x="3528000" y="1556792"/>
            <a:ext cx="20509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115616" y="2132856"/>
            <a:ext cx="7056784" cy="1584175"/>
            <a:chOff x="1259632" y="1916833"/>
            <a:chExt cx="7056784" cy="15841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004" r="2656"/>
            <a:stretch>
              <a:fillRect/>
            </a:stretch>
          </p:blipFill>
          <p:spPr bwMode="auto">
            <a:xfrm>
              <a:off x="1259632" y="1916833"/>
              <a:ext cx="6912768" cy="150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7740352" y="2924944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Hu, </a:t>
            </a:r>
            <a:r>
              <a:rPr lang="en-GB" dirty="0" err="1">
                <a:latin typeface="+mj-lt"/>
                <a:cs typeface="Arial" pitchFamily="34" charset="0"/>
              </a:rPr>
              <a:t>Sawicki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smtClean="0">
                <a:latin typeface="+mj-lt"/>
                <a:cs typeface="Arial" pitchFamily="34" charset="0"/>
              </a:rPr>
              <a:t>(2007). </a:t>
            </a:r>
            <a:r>
              <a:rPr lang="en-GB" dirty="0">
                <a:latin typeface="+mj-lt"/>
                <a:cs typeface="Arial" pitchFamily="34" charset="0"/>
              </a:rPr>
              <a:t>Brax, van de Bruck, Davis, Shaw </a:t>
            </a:r>
            <a:r>
              <a:rPr lang="en-GB" dirty="0" smtClean="0">
                <a:latin typeface="+mj-lt"/>
                <a:cs typeface="Arial" pitchFamily="34" charset="0"/>
              </a:rPr>
              <a:t>(2008).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Casimir Searches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3600" dirty="0" smtClean="0"/>
          </a:p>
          <a:p>
            <a:r>
              <a:rPr lang="en-GB" dirty="0" smtClean="0"/>
              <a:t>Tailor searches for chameleons by varying the density of gas between the plates</a:t>
            </a:r>
          </a:p>
          <a:p>
            <a:r>
              <a:rPr lang="en-GB" dirty="0" smtClean="0"/>
              <a:t>Chameleon Casimir experiment, CANNEX, underway in Amsterdam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94810"/>
            <a:ext cx="4250934" cy="32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Brax </a:t>
            </a:r>
            <a:r>
              <a:rPr lang="en-GB" dirty="0"/>
              <a:t>et al. </a:t>
            </a:r>
            <a:r>
              <a:rPr lang="en-GB" dirty="0" smtClean="0"/>
              <a:t>(2007, 2010). Brax, Davis (2014).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0000"/>
            <a:ext cx="4284000" cy="32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Brax CB (2010)</a:t>
            </a:r>
            <a:endParaRPr lang="en-GB" dirty="0"/>
          </a:p>
        </p:txBody>
      </p:sp>
      <p:sp>
        <p:nvSpPr>
          <p:cNvPr id="615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scalar potential is sourced by the nuclear mass and electric field</a:t>
            </a:r>
          </a:p>
          <a:p>
            <a:pPr marL="0" indent="0" algn="ctr">
              <a:buNone/>
            </a:pPr>
            <a:r>
              <a:rPr lang="en-US" dirty="0" smtClean="0"/>
              <a:t>Scalar forces lead to perturbations of the Schrödinger equation and energy levels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Precision measurements of 1s-2s transition constrain</a:t>
            </a:r>
          </a:p>
          <a:p>
            <a:pPr marL="0" lvl="3" indent="0" algn="ctr">
              <a:buNone/>
            </a:pPr>
            <a:endParaRPr lang="en-US" dirty="0" smtClean="0"/>
          </a:p>
          <a:p>
            <a:pPr marL="0" lvl="3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Atomic Precision Measurements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38103"/>
            <a:ext cx="4486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000" y="5580000"/>
            <a:ext cx="2045204" cy="5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1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Chameleon After-glow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Chameleons could be made in a vacuum chamber through the Primakov effect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To pass through the walls they need to become heavier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If chameleons are not energetic enough this is forbidden and they remain trapped</a:t>
            </a:r>
          </a:p>
          <a:p>
            <a:pPr marL="636588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Reverse Primakov effect produces afterglow photons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2208"/>
          <a:stretch/>
        </p:blipFill>
        <p:spPr bwMode="auto">
          <a:xfrm>
            <a:off x="1404000" y="3789040"/>
            <a:ext cx="6340378" cy="207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26" y="620068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  <a:cs typeface="Arial" pitchFamily="34" charset="0"/>
              </a:rPr>
              <a:t>Gies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Mota</a:t>
            </a:r>
            <a:r>
              <a:rPr lang="en-US" dirty="0">
                <a:latin typeface="+mj-lt"/>
                <a:cs typeface="Arial" pitchFamily="34" charset="0"/>
              </a:rPr>
              <a:t>, Shaw. </a:t>
            </a:r>
            <a:r>
              <a:rPr lang="en-US" dirty="0" smtClean="0">
                <a:latin typeface="+mj-lt"/>
                <a:cs typeface="Arial" pitchFamily="34" charset="0"/>
              </a:rPr>
              <a:t>(2008). </a:t>
            </a:r>
            <a:r>
              <a:rPr lang="en-US" dirty="0" err="1">
                <a:latin typeface="+mj-lt"/>
                <a:cs typeface="Arial" pitchFamily="34" charset="0"/>
              </a:rPr>
              <a:t>Ahlers</a:t>
            </a:r>
            <a:r>
              <a:rPr lang="en-US" dirty="0">
                <a:latin typeface="+mj-lt"/>
                <a:cs typeface="Arial" pitchFamily="34" charset="0"/>
              </a:rPr>
              <a:t>, Lindner, Ringwald, </a:t>
            </a:r>
            <a:r>
              <a:rPr lang="en-US" dirty="0" err="1">
                <a:latin typeface="+mj-lt"/>
                <a:cs typeface="Arial" pitchFamily="34" charset="0"/>
              </a:rPr>
              <a:t>Schrempp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Weniger</a:t>
            </a:r>
            <a:r>
              <a:rPr lang="en-US" dirty="0">
                <a:latin typeface="+mj-lt"/>
                <a:cs typeface="Arial" pitchFamily="34" charset="0"/>
              </a:rPr>
              <a:t>. </a:t>
            </a:r>
            <a:r>
              <a:rPr lang="en-US" dirty="0" smtClean="0">
                <a:latin typeface="+mj-lt"/>
                <a:cs typeface="Arial" pitchFamily="34" charset="0"/>
              </a:rPr>
              <a:t>(2008).</a:t>
            </a:r>
            <a:endParaRPr lang="en-US" dirty="0">
              <a:latin typeface="+mj-lt"/>
              <a:cs typeface="Arial" pitchFamily="34" charset="0"/>
            </a:endParaRPr>
          </a:p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Image credit: </a:t>
            </a:r>
            <a:r>
              <a:rPr lang="en-US" dirty="0" err="1">
                <a:latin typeface="+mj-lt"/>
                <a:cs typeface="Arial" pitchFamily="34" charset="0"/>
              </a:rPr>
              <a:t>Upadhye</a:t>
            </a:r>
            <a:r>
              <a:rPr lang="en-US" dirty="0">
                <a:latin typeface="+mj-lt"/>
                <a:cs typeface="Arial" pitchFamily="34" charset="0"/>
              </a:rPr>
              <a:t>, Steffen, Chou. </a:t>
            </a:r>
            <a:r>
              <a:rPr lang="en-US" dirty="0" smtClean="0">
                <a:latin typeface="+mj-lt"/>
                <a:cs typeface="Arial" pitchFamily="34" charset="0"/>
              </a:rPr>
              <a:t>(2012).  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GammeV</a:t>
            </a:r>
            <a:r>
              <a:rPr lang="en-GB" dirty="0" smtClean="0"/>
              <a:t>-CHASE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Results from the </a:t>
            </a:r>
            <a:r>
              <a:rPr lang="en-GB" dirty="0" err="1" smtClean="0"/>
              <a:t>Gammev</a:t>
            </a:r>
            <a:r>
              <a:rPr lang="en-GB" dirty="0"/>
              <a:t> </a:t>
            </a:r>
            <a:r>
              <a:rPr lang="en-GB" dirty="0" smtClean="0"/>
              <a:t>Chameleon Afterglow Search at </a:t>
            </a:r>
            <a:r>
              <a:rPr lang="en-GB" dirty="0" err="1" smtClean="0"/>
              <a:t>Fermilab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2023979"/>
            <a:ext cx="6696744" cy="41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itchFamily="34" charset="0"/>
              </a:rPr>
              <a:t>Steffen et al. </a:t>
            </a:r>
            <a:r>
              <a:rPr lang="en-US" dirty="0" smtClean="0">
                <a:latin typeface="+mj-lt"/>
                <a:cs typeface="Arial" pitchFamily="34" charset="0"/>
              </a:rPr>
              <a:t>(2010)</a:t>
            </a:r>
            <a:endParaRPr lang="en-GB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</a:t>
            </a:r>
            <a:r>
              <a:rPr lang="en-GB" dirty="0" smtClean="0"/>
              <a:t>Prospects</a:t>
            </a:r>
            <a:r>
              <a:rPr lang="en-GB" dirty="0"/>
              <a:t>: Source </a:t>
            </a:r>
            <a:r>
              <a:rPr lang="en-GB" dirty="0" smtClean="0"/>
              <a:t>Shape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CB, Copeland, Stevenson (2014)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10233"/>
            <a:ext cx="6572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717032"/>
            <a:ext cx="6791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9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 Dependence of Chameleon 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Deviations from spherical symmetry impede the formation of a thin shell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CB, Copeland, Stevenson (2014)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80928"/>
            <a:ext cx="8597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Locally </a:t>
            </a:r>
            <a:r>
              <a:rPr lang="en-GB" b="1" dirty="0"/>
              <a:t>w</a:t>
            </a:r>
            <a:r>
              <a:rPr lang="en-GB" b="1" dirty="0" smtClean="0"/>
              <a:t>eak coupling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err="1" smtClean="0"/>
              <a:t>Symmetron</a:t>
            </a:r>
            <a:r>
              <a:rPr lang="en-GB" sz="2800" dirty="0" smtClean="0"/>
              <a:t> and varying </a:t>
            </a:r>
            <a:r>
              <a:rPr lang="en-GB" sz="2800" dirty="0" err="1" smtClean="0"/>
              <a:t>dilaton</a:t>
            </a:r>
            <a:r>
              <a:rPr lang="en-GB" sz="2800" dirty="0" smtClean="0"/>
              <a:t> models</a:t>
            </a:r>
          </a:p>
          <a:p>
            <a:pPr marL="0" lvl="1" indent="0">
              <a:buNone/>
            </a:pPr>
            <a:r>
              <a:rPr lang="en-GB" sz="1800" dirty="0" err="1"/>
              <a:t>Pietroni</a:t>
            </a:r>
            <a:r>
              <a:rPr lang="en-GB" sz="1800" dirty="0"/>
              <a:t> (2005). </a:t>
            </a:r>
            <a:r>
              <a:rPr lang="en-GB" sz="1800" dirty="0" smtClean="0"/>
              <a:t>Olive, </a:t>
            </a:r>
            <a:r>
              <a:rPr lang="en-GB" sz="1800" dirty="0" err="1" smtClean="0"/>
              <a:t>Pospelov</a:t>
            </a:r>
            <a:r>
              <a:rPr lang="en-GB" sz="1800" dirty="0" smtClean="0"/>
              <a:t> (2008). </a:t>
            </a:r>
            <a:r>
              <a:rPr lang="en-GB" sz="1800" dirty="0"/>
              <a:t>Hinterbichler, Khoury (2010). </a:t>
            </a:r>
            <a:r>
              <a:rPr lang="en-GB" sz="1800" dirty="0" smtClean="0"/>
              <a:t>Brax </a:t>
            </a:r>
            <a:r>
              <a:rPr lang="en-GB" sz="1800" dirty="0"/>
              <a:t>et al. (2011</a:t>
            </a:r>
            <a:r>
              <a:rPr lang="en-GB" sz="1800" dirty="0" smtClean="0"/>
              <a:t>).</a:t>
            </a:r>
          </a:p>
          <a:p>
            <a:pPr marL="0" lvl="1" indent="0">
              <a:buNone/>
            </a:pPr>
            <a:endParaRPr lang="en-GB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Locally large inertia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err="1" smtClean="0"/>
              <a:t>Vainshtein</a:t>
            </a:r>
            <a:r>
              <a:rPr lang="en-GB" sz="2800" dirty="0" smtClean="0"/>
              <a:t> mechanism, </a:t>
            </a:r>
            <a:r>
              <a:rPr lang="en-GB" sz="2800" dirty="0" err="1" smtClean="0"/>
              <a:t>Galileon</a:t>
            </a:r>
            <a:r>
              <a:rPr lang="en-GB" sz="2800" dirty="0" smtClean="0"/>
              <a:t> and k-</a:t>
            </a:r>
            <a:r>
              <a:rPr lang="en-GB" sz="2800" dirty="0" err="1" smtClean="0"/>
              <a:t>mouflage</a:t>
            </a:r>
            <a:r>
              <a:rPr lang="en-GB" sz="2800" dirty="0" smtClean="0"/>
              <a:t> models </a:t>
            </a:r>
          </a:p>
          <a:p>
            <a:r>
              <a:rPr lang="en-GB" sz="1800" dirty="0" err="1" smtClean="0"/>
              <a:t>Vainshtein</a:t>
            </a:r>
            <a:r>
              <a:rPr lang="en-GB" sz="1800" dirty="0" smtClean="0"/>
              <a:t> (1972). </a:t>
            </a:r>
            <a:r>
              <a:rPr lang="en-GB" sz="1800" dirty="0" err="1" smtClean="0"/>
              <a:t>Nicolis</a:t>
            </a:r>
            <a:r>
              <a:rPr lang="en-GB" sz="1800" dirty="0" smtClean="0"/>
              <a:t>, </a:t>
            </a:r>
            <a:r>
              <a:rPr lang="en-GB" sz="1800" dirty="0" err="1" smtClean="0"/>
              <a:t>Rattazzi</a:t>
            </a:r>
            <a:r>
              <a:rPr lang="en-GB" sz="1800" dirty="0" smtClean="0"/>
              <a:t>, </a:t>
            </a:r>
            <a:r>
              <a:rPr lang="en-GB" sz="1800" dirty="0" err="1" smtClean="0"/>
              <a:t>Trincherini</a:t>
            </a:r>
            <a:r>
              <a:rPr lang="en-GB" sz="1800" dirty="0" smtClean="0"/>
              <a:t> (2008). </a:t>
            </a:r>
            <a:r>
              <a:rPr lang="en-GB" sz="1800" dirty="0" err="1" smtClean="0"/>
              <a:t>Babichev</a:t>
            </a:r>
            <a:r>
              <a:rPr lang="en-GB" sz="1800" dirty="0" smtClean="0"/>
              <a:t>, </a:t>
            </a:r>
            <a:r>
              <a:rPr lang="en-GB" sz="1800" dirty="0" err="1" smtClean="0"/>
              <a:t>Deffayet</a:t>
            </a:r>
            <a:r>
              <a:rPr lang="en-GB" sz="1800" dirty="0" smtClean="0"/>
              <a:t>, </a:t>
            </a:r>
            <a:r>
              <a:rPr lang="en-GB" sz="1800" dirty="0" err="1" smtClean="0"/>
              <a:t>Ziour</a:t>
            </a:r>
            <a:r>
              <a:rPr lang="en-GB" sz="1800" dirty="0" smtClean="0"/>
              <a:t> (2009).</a:t>
            </a:r>
          </a:p>
          <a:p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/>
              <a:t>Locally large mass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800" dirty="0" smtClean="0"/>
              <a:t>Chameleon models</a:t>
            </a:r>
          </a:p>
          <a:p>
            <a:r>
              <a:rPr lang="en-GB" sz="1800" dirty="0" smtClean="0"/>
              <a:t>Khoury, Weltman (2004).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760E-9980-40E1-B004-881EB04735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600"/>
              </a:spcBef>
              <a:buNone/>
            </a:pPr>
            <a:endParaRPr lang="en-US" sz="2000" dirty="0" smtClean="0"/>
          </a:p>
          <a:p>
            <a:pPr marL="0" lvl="1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lvl="1" indent="0" algn="ctr">
              <a:spcBef>
                <a:spcPts val="600"/>
              </a:spcBef>
              <a:buNone/>
            </a:pPr>
            <a:endParaRPr lang="en-US" sz="2800" dirty="0" smtClean="0"/>
          </a:p>
          <a:p>
            <a:pPr marL="0" lvl="1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lvl="1" indent="0" algn="ctr">
              <a:spcBef>
                <a:spcPts val="600"/>
              </a:spcBef>
              <a:buNone/>
            </a:pPr>
            <a:endParaRPr lang="en-US" sz="2000" dirty="0" smtClean="0"/>
          </a:p>
          <a:p>
            <a:pPr marL="0" lvl="1" indent="0" algn="ctr">
              <a:spcBef>
                <a:spcPts val="600"/>
              </a:spcBef>
              <a:buNone/>
            </a:pPr>
            <a:endParaRPr lang="en-US" sz="2000" dirty="0"/>
          </a:p>
          <a:p>
            <a:pPr marL="0" lvl="1" indent="0" algn="ctr">
              <a:spcBef>
                <a:spcPts val="600"/>
              </a:spcBef>
              <a:buNone/>
            </a:pPr>
            <a:r>
              <a:rPr lang="en-US" sz="2800" dirty="0" smtClean="0"/>
              <a:t>Spherically </a:t>
            </a:r>
            <a:r>
              <a:rPr lang="en-US" sz="2800" dirty="0"/>
              <a:t>symmetric, static </a:t>
            </a:r>
            <a:r>
              <a:rPr lang="en-US" sz="2800" dirty="0" smtClean="0"/>
              <a:t>equation </a:t>
            </a:r>
            <a:r>
              <a:rPr lang="en-US" sz="2800" dirty="0"/>
              <a:t>of </a:t>
            </a:r>
            <a:r>
              <a:rPr lang="en-US" sz="2800" dirty="0" smtClean="0"/>
              <a:t>motion</a:t>
            </a:r>
            <a:endParaRPr lang="en-US" sz="2800" dirty="0"/>
          </a:p>
          <a:p>
            <a:pPr marL="285750" lvl="1" algn="ctr">
              <a:buNone/>
            </a:pPr>
            <a:endParaRPr lang="en-US" sz="1600" dirty="0" smtClean="0"/>
          </a:p>
          <a:p>
            <a:pPr marL="285750" lvl="1" algn="ctr">
              <a:buNone/>
            </a:pPr>
            <a:endParaRPr lang="en-US" sz="1600" dirty="0"/>
          </a:p>
          <a:p>
            <a:pPr marL="285750" lvl="1" algn="ctr">
              <a:buNone/>
            </a:pPr>
            <a:endParaRPr lang="en-US" sz="1600" dirty="0"/>
          </a:p>
          <a:p>
            <a:pPr marL="0" lvl="1" indent="0" algn="ctr">
              <a:buNone/>
            </a:pPr>
            <a:r>
              <a:rPr lang="en-US" sz="2800" dirty="0"/>
              <a:t>C</a:t>
            </a:r>
            <a:r>
              <a:rPr lang="en-US" sz="2800" dirty="0" smtClean="0"/>
              <a:t>hameleon screening </a:t>
            </a:r>
            <a:r>
              <a:rPr lang="en-US" sz="2800" dirty="0"/>
              <a:t>relies on a non-linear </a:t>
            </a:r>
            <a:r>
              <a:rPr lang="en-US" sz="2800" dirty="0" smtClean="0"/>
              <a:t>potential, e.g.</a:t>
            </a:r>
            <a:endParaRPr lang="en-US" sz="2800" dirty="0"/>
          </a:p>
          <a:p>
            <a:pPr marL="285750" lvl="1" algn="ctr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 marL="285750" lvl="1" algn="ctr">
              <a:buNone/>
            </a:pPr>
            <a:endParaRPr lang="en-US" dirty="0" smtClean="0"/>
          </a:p>
          <a:p>
            <a:pPr marL="285750" lvl="1" algn="ctr">
              <a:buNone/>
            </a:pP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The Chameleon</a:t>
            </a:r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9201" r="3557"/>
          <a:stretch/>
        </p:blipFill>
        <p:spPr>
          <a:xfrm>
            <a:off x="2843808" y="1052736"/>
            <a:ext cx="3456384" cy="2221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7822" b="59428"/>
          <a:stretch/>
        </p:blipFill>
        <p:spPr bwMode="auto">
          <a:xfrm>
            <a:off x="2503111" y="3960000"/>
            <a:ext cx="418011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82" y="5364000"/>
            <a:ext cx="1548172" cy="8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0CF7E-7F3D-4464-B865-AE00FDBCAFA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Khoury, Weltman</a:t>
            </a:r>
            <a:r>
              <a:rPr lang="en-GB" dirty="0">
                <a:latin typeface="+mj-lt"/>
                <a:cs typeface="Arial" panose="020B0604020202020204" pitchFamily="34" charset="0"/>
              </a:rPr>
              <a:t>. (2004).  Image credit: </a:t>
            </a:r>
            <a:r>
              <a:rPr lang="en-GB" dirty="0" err="1">
                <a:latin typeface="+mj-lt"/>
                <a:cs typeface="Arial" panose="020B0604020202020204" pitchFamily="34" charset="0"/>
              </a:rPr>
              <a:t>Nanosanchez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285750" lvl="1" algn="ctr">
              <a:buNone/>
            </a:pPr>
            <a:r>
              <a:rPr lang="en-US" sz="2800" dirty="0"/>
              <a:t>The mass of the chameleon changes with the </a:t>
            </a:r>
            <a:r>
              <a:rPr lang="en-US" sz="2800" dirty="0" smtClean="0"/>
              <a:t>environment</a:t>
            </a:r>
          </a:p>
          <a:p>
            <a:pPr marL="285750" lvl="1" algn="ctr">
              <a:buNone/>
            </a:pPr>
            <a:r>
              <a:rPr lang="en-US" sz="2800" dirty="0" smtClean="0"/>
              <a:t>Field is governed by an effective potential</a:t>
            </a:r>
            <a:endParaRPr lang="en-US" sz="2800" dirty="0"/>
          </a:p>
          <a:p>
            <a:pPr marL="285750" lvl="1" algn="ctr">
              <a:buNone/>
            </a:pPr>
            <a:endParaRPr lang="en-US" sz="2800" dirty="0" smtClean="0"/>
          </a:p>
          <a:p>
            <a:pPr marL="285750" lvl="1" algn="ctr">
              <a:buNone/>
            </a:pPr>
            <a:endParaRPr lang="en-US" sz="2800" dirty="0" smtClean="0"/>
          </a:p>
          <a:p>
            <a:pPr marL="285750" lvl="1" algn="ctr">
              <a:buNone/>
            </a:pPr>
            <a:endParaRPr lang="en-US" sz="2800" dirty="0" smtClean="0"/>
          </a:p>
          <a:p>
            <a:pPr marL="285750" lvl="1" algn="ctr">
              <a:buNone/>
            </a:pPr>
            <a:endParaRPr lang="en-US" sz="2800" dirty="0" smtClean="0"/>
          </a:p>
          <a:p>
            <a:pPr marL="285750" lvl="1" algn="ctr">
              <a:buNone/>
            </a:pPr>
            <a:endParaRPr lang="en-US" sz="2800" dirty="0" smtClean="0"/>
          </a:p>
          <a:p>
            <a:pPr marL="0" lvl="1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800" dirty="0" smtClean="0"/>
              <a:t>Low density				 High density</a:t>
            </a:r>
          </a:p>
          <a:p>
            <a:pPr marL="285750" lvl="1" algn="ctr">
              <a:spcAft>
                <a:spcPts val="1200"/>
              </a:spcAft>
              <a:buNone/>
            </a:pPr>
            <a:r>
              <a:rPr lang="en-US" sz="2800" b="1" dirty="0" smtClean="0"/>
              <a:t>Warning</a:t>
            </a:r>
            <a:r>
              <a:rPr lang="en-US" sz="2800" b="1" dirty="0"/>
              <a:t>:</a:t>
            </a:r>
            <a:r>
              <a:rPr lang="en-US" sz="2800" dirty="0"/>
              <a:t> R</a:t>
            </a:r>
            <a:r>
              <a:rPr lang="en-US" sz="2800" dirty="0" smtClean="0"/>
              <a:t>elies on non-</a:t>
            </a:r>
            <a:r>
              <a:rPr lang="en-US" sz="2800" dirty="0" err="1" smtClean="0"/>
              <a:t>renormalisible</a:t>
            </a:r>
            <a:r>
              <a:rPr lang="en-US" sz="2800" dirty="0" smtClean="0"/>
              <a:t> </a:t>
            </a:r>
            <a:r>
              <a:rPr lang="en-US" sz="2800" dirty="0"/>
              <a:t>operators,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 protection </a:t>
            </a:r>
            <a:r>
              <a:rPr lang="en-US" sz="2800" dirty="0"/>
              <a:t>from quantum corrections</a:t>
            </a:r>
          </a:p>
          <a:p>
            <a:pPr marL="0" lvl="1" indent="0" algn="ctr">
              <a:spcBef>
                <a:spcPts val="600"/>
              </a:spcBef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1" algn="ctr"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r="7508"/>
          <a:stretch/>
        </p:blipFill>
        <p:spPr bwMode="auto">
          <a:xfrm>
            <a:off x="3563888" y="2376000"/>
            <a:ext cx="2016224" cy="8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Varying Mass</a:t>
            </a:r>
            <a:endParaRPr lang="en-GB" dirty="0"/>
          </a:p>
        </p:txBody>
      </p:sp>
      <p:pic>
        <p:nvPicPr>
          <p:cNvPr id="10" name="Picture 9" descr="plo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68000"/>
            <a:ext cx="2952328" cy="1837004"/>
          </a:xfrm>
          <a:prstGeom prst="rect">
            <a:avLst/>
          </a:prstGeom>
        </p:spPr>
      </p:pic>
      <p:pic>
        <p:nvPicPr>
          <p:cNvPr id="11" name="Picture 10" descr="plots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168000"/>
            <a:ext cx="2952328" cy="1837004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00CF7E-7F3D-4464-B865-AE00FDBCAFA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f(R) Chameleons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GB" dirty="0" smtClean="0"/>
              <a:t>Attempt to modify gravity to explain the accelerated expansion of the universe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sz="2000" dirty="0" smtClean="0"/>
          </a:p>
          <a:p>
            <a:r>
              <a:rPr lang="en-GB" dirty="0" smtClean="0"/>
              <a:t>Field equations are second order in derivatives of R</a:t>
            </a:r>
          </a:p>
          <a:p>
            <a:pPr marL="446088" lvl="1" indent="-446088">
              <a:buFont typeface="Arial" panose="020B0604020202020204" pitchFamily="34" charset="0"/>
              <a:buChar char="•"/>
            </a:pPr>
            <a:r>
              <a:rPr lang="en-GB" dirty="0" smtClean="0"/>
              <a:t>Fourth order in derivatives of the metric</a:t>
            </a:r>
          </a:p>
          <a:p>
            <a:pPr marL="447675" lvl="1" indent="-447675">
              <a:buFont typeface="Arial" panose="020B0604020202020204" pitchFamily="34" charset="0"/>
              <a:buChar char="•"/>
            </a:pPr>
            <a:r>
              <a:rPr lang="en-GB" dirty="0" smtClean="0"/>
              <a:t>By </a:t>
            </a:r>
            <a:r>
              <a:rPr lang="en-GB" dirty="0" err="1" smtClean="0"/>
              <a:t>Ostrogradski’s</a:t>
            </a:r>
            <a:r>
              <a:rPr lang="en-GB" dirty="0" smtClean="0"/>
              <a:t> theorem there are hidden degrees of freedom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100" dirty="0" smtClean="0"/>
          </a:p>
          <a:p>
            <a:r>
              <a:rPr lang="en-GB" dirty="0"/>
              <a:t>T</a:t>
            </a:r>
            <a:r>
              <a:rPr lang="en-GB" dirty="0" smtClean="0"/>
              <a:t>he extra degree of freedom can be made explicit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327"/>
          <a:stretch>
            <a:fillRect/>
          </a:stretch>
        </p:blipFill>
        <p:spPr bwMode="auto">
          <a:xfrm>
            <a:off x="3347864" y="5589240"/>
            <a:ext cx="2367143" cy="79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912"/>
          <a:stretch>
            <a:fillRect/>
          </a:stretch>
        </p:blipFill>
        <p:spPr bwMode="auto">
          <a:xfrm>
            <a:off x="1475656" y="2160000"/>
            <a:ext cx="610088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904656"/>
          </a:xfrm>
        </p:spPr>
        <p:txBody>
          <a:bodyPr>
            <a:normAutofit/>
          </a:bodyPr>
          <a:lstStyle/>
          <a:p>
            <a:r>
              <a:rPr lang="en-GB" dirty="0" smtClean="0"/>
              <a:t>In the Einstein frame</a:t>
            </a:r>
          </a:p>
          <a:p>
            <a:endParaRPr lang="en-GB" sz="2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800" dirty="0" smtClean="0"/>
          </a:p>
          <a:p>
            <a:endParaRPr lang="en-GB" sz="2000" dirty="0" smtClean="0"/>
          </a:p>
          <a:p>
            <a:r>
              <a:rPr lang="en-GB" dirty="0" smtClean="0"/>
              <a:t>Scalar field has potential and coupling</a:t>
            </a: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600" dirty="0" smtClean="0"/>
          </a:p>
          <a:p>
            <a:r>
              <a:rPr lang="en-GB" dirty="0" smtClean="0"/>
              <a:t>Only f(R) theories with a chameleon mechanism are observationally acceptable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269" y="4232175"/>
            <a:ext cx="3960440" cy="8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f(R) Chameleons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0630" y="4500000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9529"/>
          <a:stretch>
            <a:fillRect/>
          </a:stretch>
        </p:blipFill>
        <p:spPr bwMode="auto">
          <a:xfrm>
            <a:off x="3528000" y="1556792"/>
            <a:ext cx="205092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115616" y="2132856"/>
            <a:ext cx="7056784" cy="1584175"/>
            <a:chOff x="1259632" y="1916833"/>
            <a:chExt cx="7056784" cy="15841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004" r="2656"/>
            <a:stretch>
              <a:fillRect/>
            </a:stretch>
          </p:blipFill>
          <p:spPr bwMode="auto">
            <a:xfrm>
              <a:off x="1259632" y="1916833"/>
              <a:ext cx="6912768" cy="150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7740352" y="2924944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3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  <a:cs typeface="Arial" pitchFamily="34" charset="0"/>
              </a:rPr>
              <a:t>Hu, </a:t>
            </a:r>
            <a:r>
              <a:rPr lang="en-GB" dirty="0" err="1">
                <a:latin typeface="+mj-lt"/>
                <a:cs typeface="Arial" pitchFamily="34" charset="0"/>
              </a:rPr>
              <a:t>Sawicki</a:t>
            </a:r>
            <a:r>
              <a:rPr lang="en-GB" dirty="0">
                <a:latin typeface="+mj-lt"/>
                <a:cs typeface="Arial" pitchFamily="34" charset="0"/>
              </a:rPr>
              <a:t> </a:t>
            </a:r>
            <a:r>
              <a:rPr lang="en-GB" dirty="0" smtClean="0">
                <a:latin typeface="+mj-lt"/>
                <a:cs typeface="Arial" pitchFamily="34" charset="0"/>
              </a:rPr>
              <a:t>(2007). </a:t>
            </a:r>
            <a:r>
              <a:rPr lang="en-GB" dirty="0">
                <a:latin typeface="+mj-lt"/>
                <a:cs typeface="Arial" pitchFamily="34" charset="0"/>
              </a:rPr>
              <a:t>Brax, van de Bruck, Davis, Shaw </a:t>
            </a:r>
            <a:r>
              <a:rPr lang="en-GB" dirty="0" smtClean="0">
                <a:latin typeface="+mj-lt"/>
                <a:cs typeface="Arial" pitchFamily="34" charset="0"/>
              </a:rPr>
              <a:t>(2008).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Scalar </a:t>
            </a:r>
            <a:r>
              <a:rPr lang="en-GB" dirty="0"/>
              <a:t>P</a:t>
            </a:r>
            <a:r>
              <a:rPr lang="en-GB" dirty="0" smtClean="0"/>
              <a:t>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This determines how responsive an object is to the chameleon field</a:t>
            </a:r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dirty="0" smtClean="0"/>
              <a:t>When m</a:t>
            </a:r>
            <a:r>
              <a:rPr lang="en-GB" baseline="-25000" dirty="0" smtClean="0"/>
              <a:t>bg</a:t>
            </a:r>
            <a:r>
              <a:rPr lang="en-GB" dirty="0" smtClean="0"/>
              <a:t>r is small the ratio of the acceleration of a test particle due to the chameleon and gravity is: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CF7E-7F3D-4464-B865-AE00FDBCAFA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10309"/>
          <a:stretch/>
        </p:blipFill>
        <p:spPr bwMode="auto">
          <a:xfrm>
            <a:off x="1835696" y="1111002"/>
            <a:ext cx="5238206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63" y="5373216"/>
            <a:ext cx="3552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</TotalTime>
  <Words>1390</Words>
  <Application>Microsoft Office PowerPoint</Application>
  <PresentationFormat>On-screen Show (4:3)</PresentationFormat>
  <Paragraphs>359</Paragraphs>
  <Slides>39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Detecting Dark Energy with Atom Interferometry</vt:lpstr>
      <vt:lpstr>Solutions to the Cosmological Constant Problem</vt:lpstr>
      <vt:lpstr>Problem: New fields and New Forces</vt:lpstr>
      <vt:lpstr>Screening Mechanisms</vt:lpstr>
      <vt:lpstr>The Chameleon</vt:lpstr>
      <vt:lpstr>Varying Mass</vt:lpstr>
      <vt:lpstr>f(R) Chameleons</vt:lpstr>
      <vt:lpstr>f(R) Chameleons</vt:lpstr>
      <vt:lpstr>The Scalar Potential</vt:lpstr>
      <vt:lpstr>Why Atom Interferometry?</vt:lpstr>
      <vt:lpstr>Why Atom Interferometry?</vt:lpstr>
      <vt:lpstr>What is Atom Interferometry?</vt:lpstr>
      <vt:lpstr>An Atom Interferometer</vt:lpstr>
      <vt:lpstr>The Atomic Wavefunction</vt:lpstr>
      <vt:lpstr>The Phase Difference</vt:lpstr>
      <vt:lpstr>Interactions With Photons</vt:lpstr>
      <vt:lpstr>Atom Interferometry for Chameleons</vt:lpstr>
      <vt:lpstr>PowerPoint Presentation</vt:lpstr>
      <vt:lpstr>Berkley Experiment</vt:lpstr>
      <vt:lpstr>Berkley Experiment</vt:lpstr>
      <vt:lpstr>Combined Constraints</vt:lpstr>
      <vt:lpstr>Combined Constraints</vt:lpstr>
      <vt:lpstr>Combined Constraints</vt:lpstr>
      <vt:lpstr>Combined Constraints</vt:lpstr>
      <vt:lpstr>Combined Constraints</vt:lpstr>
      <vt:lpstr>Imperial Experiment</vt:lpstr>
      <vt:lpstr>Summary</vt:lpstr>
      <vt:lpstr>PowerPoint Presentation</vt:lpstr>
      <vt:lpstr>Supernova Hubble Diagram - 2014</vt:lpstr>
      <vt:lpstr>Matter vs Photon coupling</vt:lpstr>
      <vt:lpstr>Scalar Bremsstrahlung</vt:lpstr>
      <vt:lpstr>f(R) Chameleons</vt:lpstr>
      <vt:lpstr>f(R) Chameleons</vt:lpstr>
      <vt:lpstr>Casimir Searches</vt:lpstr>
      <vt:lpstr>Atomic Precision Measurements</vt:lpstr>
      <vt:lpstr>Chameleon After-glow</vt:lpstr>
      <vt:lpstr>GammeV-CHASE</vt:lpstr>
      <vt:lpstr>Future Prospects: Source Shape</vt:lpstr>
      <vt:lpstr>Shape Dependence of Chameleon Force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</dc:title>
  <dc:creator>Clare Burrage</dc:creator>
  <cp:lastModifiedBy>Clare Burrage</cp:lastModifiedBy>
  <cp:revision>199</cp:revision>
  <dcterms:created xsi:type="dcterms:W3CDTF">2014-12-01T13:40:09Z</dcterms:created>
  <dcterms:modified xsi:type="dcterms:W3CDTF">2015-08-13T01:23:40Z</dcterms:modified>
</cp:coreProperties>
</file>